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5" r:id="rId1"/>
  </p:sldMasterIdLst>
  <p:notesMasterIdLst>
    <p:notesMasterId r:id="rId152"/>
  </p:notesMasterIdLst>
  <p:handoutMasterIdLst>
    <p:handoutMasterId r:id="rId153"/>
  </p:handoutMasterIdLst>
  <p:sldIdLst>
    <p:sldId id="273" r:id="rId2"/>
    <p:sldId id="362" r:id="rId3"/>
    <p:sldId id="374" r:id="rId4"/>
    <p:sldId id="679" r:id="rId5"/>
    <p:sldId id="347" r:id="rId6"/>
    <p:sldId id="774" r:id="rId7"/>
    <p:sldId id="348" r:id="rId8"/>
    <p:sldId id="349" r:id="rId9"/>
    <p:sldId id="350" r:id="rId10"/>
    <p:sldId id="351" r:id="rId11"/>
    <p:sldId id="744" r:id="rId12"/>
    <p:sldId id="737" r:id="rId13"/>
    <p:sldId id="738" r:id="rId14"/>
    <p:sldId id="739" r:id="rId15"/>
    <p:sldId id="734" r:id="rId16"/>
    <p:sldId id="776" r:id="rId17"/>
    <p:sldId id="722" r:id="rId18"/>
    <p:sldId id="259" r:id="rId19"/>
    <p:sldId id="791" r:id="rId20"/>
    <p:sldId id="293" r:id="rId21"/>
    <p:sldId id="775" r:id="rId22"/>
    <p:sldId id="295" r:id="rId23"/>
    <p:sldId id="761" r:id="rId24"/>
    <p:sldId id="746" r:id="rId25"/>
    <p:sldId id="740" r:id="rId26"/>
    <p:sldId id="741" r:id="rId27"/>
    <p:sldId id="742" r:id="rId28"/>
    <p:sldId id="360" r:id="rId29"/>
    <p:sldId id="361" r:id="rId30"/>
    <p:sldId id="363" r:id="rId31"/>
    <p:sldId id="364" r:id="rId32"/>
    <p:sldId id="365" r:id="rId33"/>
    <p:sldId id="366" r:id="rId34"/>
    <p:sldId id="367" r:id="rId35"/>
    <p:sldId id="368" r:id="rId36"/>
    <p:sldId id="369" r:id="rId37"/>
    <p:sldId id="370" r:id="rId38"/>
    <p:sldId id="371" r:id="rId39"/>
    <p:sldId id="396" r:id="rId40"/>
    <p:sldId id="727" r:id="rId41"/>
    <p:sldId id="762" r:id="rId42"/>
    <p:sldId id="680" r:id="rId43"/>
    <p:sldId id="681" r:id="rId44"/>
    <p:sldId id="682" r:id="rId45"/>
    <p:sldId id="683" r:id="rId46"/>
    <p:sldId id="684" r:id="rId47"/>
    <p:sldId id="685" r:id="rId48"/>
    <p:sldId id="686" r:id="rId49"/>
    <p:sldId id="687" r:id="rId50"/>
    <p:sldId id="688" r:id="rId51"/>
    <p:sldId id="689" r:id="rId52"/>
    <p:sldId id="723" r:id="rId53"/>
    <p:sldId id="724" r:id="rId54"/>
    <p:sldId id="753" r:id="rId55"/>
    <p:sldId id="700" r:id="rId56"/>
    <p:sldId id="728" r:id="rId57"/>
    <p:sldId id="754" r:id="rId58"/>
    <p:sldId id="730" r:id="rId59"/>
    <p:sldId id="732" r:id="rId60"/>
    <p:sldId id="733" r:id="rId61"/>
    <p:sldId id="760" r:id="rId62"/>
    <p:sldId id="649" r:id="rId63"/>
    <p:sldId id="650" r:id="rId64"/>
    <p:sldId id="651" r:id="rId65"/>
    <p:sldId id="652" r:id="rId66"/>
    <p:sldId id="653" r:id="rId67"/>
    <p:sldId id="654" r:id="rId68"/>
    <p:sldId id="655" r:id="rId69"/>
    <p:sldId id="782" r:id="rId70"/>
    <p:sldId id="780" r:id="rId71"/>
    <p:sldId id="711" r:id="rId72"/>
    <p:sldId id="781" r:id="rId73"/>
    <p:sldId id="785" r:id="rId74"/>
    <p:sldId id="784" r:id="rId75"/>
    <p:sldId id="439" r:id="rId76"/>
    <p:sldId id="440" r:id="rId77"/>
    <p:sldId id="441" r:id="rId78"/>
    <p:sldId id="442" r:id="rId79"/>
    <p:sldId id="443" r:id="rId80"/>
    <p:sldId id="444" r:id="rId81"/>
    <p:sldId id="445" r:id="rId82"/>
    <p:sldId id="446" r:id="rId83"/>
    <p:sldId id="447" r:id="rId84"/>
    <p:sldId id="448" r:id="rId85"/>
    <p:sldId id="789" r:id="rId86"/>
    <p:sldId id="755" r:id="rId87"/>
    <p:sldId id="788" r:id="rId88"/>
    <p:sldId id="747" r:id="rId89"/>
    <p:sldId id="319" r:id="rId90"/>
    <p:sldId id="320" r:id="rId91"/>
    <p:sldId id="773" r:id="rId92"/>
    <p:sldId id="749" r:id="rId93"/>
    <p:sldId id="750" r:id="rId94"/>
    <p:sldId id="751" r:id="rId95"/>
    <p:sldId id="752" r:id="rId96"/>
    <p:sldId id="315" r:id="rId97"/>
    <p:sldId id="316" r:id="rId98"/>
    <p:sldId id="317" r:id="rId99"/>
    <p:sldId id="294" r:id="rId100"/>
    <p:sldId id="529" r:id="rId101"/>
    <p:sldId id="530" r:id="rId102"/>
    <p:sldId id="786" r:id="rId103"/>
    <p:sldId id="777" r:id="rId104"/>
    <p:sldId id="266" r:id="rId105"/>
    <p:sldId id="268" r:id="rId106"/>
    <p:sldId id="269" r:id="rId107"/>
    <p:sldId id="270" r:id="rId108"/>
    <p:sldId id="271" r:id="rId109"/>
    <p:sldId id="759" r:id="rId110"/>
    <p:sldId id="763" r:id="rId111"/>
    <p:sldId id="764" r:id="rId112"/>
    <p:sldId id="664" r:id="rId113"/>
    <p:sldId id="807" r:id="rId114"/>
    <p:sldId id="678" r:id="rId115"/>
    <p:sldId id="801" r:id="rId116"/>
    <p:sldId id="296" r:id="rId117"/>
    <p:sldId id="802" r:id="rId118"/>
    <p:sldId id="803" r:id="rId119"/>
    <p:sldId id="278" r:id="rId120"/>
    <p:sldId id="804" r:id="rId121"/>
    <p:sldId id="272" r:id="rId122"/>
    <p:sldId id="805" r:id="rId123"/>
    <p:sldId id="277" r:id="rId124"/>
    <p:sldId id="292" r:id="rId125"/>
    <p:sldId id="806" r:id="rId126"/>
    <p:sldId id="811" r:id="rId127"/>
    <p:sldId id="765" r:id="rId128"/>
    <p:sldId id="766" r:id="rId129"/>
    <p:sldId id="767" r:id="rId130"/>
    <p:sldId id="812" r:id="rId131"/>
    <p:sldId id="813" r:id="rId132"/>
    <p:sldId id="814" r:id="rId133"/>
    <p:sldId id="815" r:id="rId134"/>
    <p:sldId id="260" r:id="rId135"/>
    <p:sldId id="262" r:id="rId136"/>
    <p:sldId id="768" r:id="rId137"/>
    <p:sldId id="769" r:id="rId138"/>
    <p:sldId id="793" r:id="rId139"/>
    <p:sldId id="799" r:id="rId140"/>
    <p:sldId id="800" r:id="rId141"/>
    <p:sldId id="770" r:id="rId142"/>
    <p:sldId id="771" r:id="rId143"/>
    <p:sldId id="816" r:id="rId144"/>
    <p:sldId id="676" r:id="rId145"/>
    <p:sldId id="677" r:id="rId146"/>
    <p:sldId id="484" r:id="rId147"/>
    <p:sldId id="327" r:id="rId148"/>
    <p:sldId id="756" r:id="rId149"/>
    <p:sldId id="772" r:id="rId150"/>
    <p:sldId id="787" r:id="rId151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B05FF"/>
    <a:srgbClr val="808080"/>
    <a:srgbClr val="081BFF"/>
    <a:srgbClr val="00CD04"/>
    <a:srgbClr val="F3FAFB"/>
    <a:srgbClr val="E7F3F4"/>
    <a:srgbClr val="3C8C93"/>
    <a:srgbClr val="00394A"/>
    <a:srgbClr val="003241"/>
    <a:srgbClr val="DAD9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48"/>
    <p:restoredTop sz="86395"/>
  </p:normalViewPr>
  <p:slideViewPr>
    <p:cSldViewPr>
      <p:cViewPr varScale="1">
        <p:scale>
          <a:sx n="128" d="100"/>
          <a:sy n="128" d="100"/>
        </p:scale>
        <p:origin x="472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2083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handoutMaster" Target="handoutMasters/handoutMaster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presProps" Target="presProps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emf"/><Relationship Id="rId1" Type="http://schemas.openxmlformats.org/officeDocument/2006/relationships/image" Target="../media/image106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image" Target="../media/image6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emf"/><Relationship Id="rId1" Type="http://schemas.openxmlformats.org/officeDocument/2006/relationships/image" Target="../media/image83.emf"/><Relationship Id="rId4" Type="http://schemas.openxmlformats.org/officeDocument/2006/relationships/image" Target="../media/image86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90.emf"/><Relationship Id="rId1" Type="http://schemas.openxmlformats.org/officeDocument/2006/relationships/image" Target="../media/image89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90.emf"/><Relationship Id="rId1" Type="http://schemas.openxmlformats.org/officeDocument/2006/relationships/image" Target="../media/image89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90.emf"/><Relationship Id="rId1" Type="http://schemas.openxmlformats.org/officeDocument/2006/relationships/image" Target="../media/image8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807B2CC2-CE71-0046-BE3C-162EEB5F6010}" type="datetimeFigureOut">
              <a:rPr lang="de-DE"/>
              <a:pPr>
                <a:defRPr/>
              </a:pPr>
              <a:t>13.11.19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1681368A-FEA8-5C44-A4E1-65CCB87CB3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72979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420A6EB4-4BFE-E046-9F1A-393822CE0A8C}" type="datetimeFigureOut">
              <a:rPr lang="de-DE"/>
              <a:pPr>
                <a:defRPr/>
              </a:pPr>
              <a:t>13.11.19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E5BA3FA6-35A7-C141-A74E-93B795F805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9025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K=3 Cluster; </a:t>
            </a:r>
            <a:r>
              <a:rPr lang="en-GB" dirty="0" err="1"/>
              <a:t>zufällig</a:t>
            </a:r>
            <a:r>
              <a:rPr lang="en-GB" dirty="0"/>
              <a:t> </a:t>
            </a:r>
            <a:r>
              <a:rPr lang="en-GB" dirty="0" err="1"/>
              <a:t>initialisierte</a:t>
            </a:r>
            <a:r>
              <a:rPr lang="en-GB" dirty="0"/>
              <a:t> </a:t>
            </a:r>
            <a:r>
              <a:rPr lang="en-GB" dirty="0" err="1"/>
              <a:t>Zentren</a:t>
            </a:r>
            <a:endParaRPr lang="en-GB" dirty="0"/>
          </a:p>
          <a:p>
            <a:r>
              <a:rPr lang="en-GB" dirty="0" err="1"/>
              <a:t>Clusterzugehörigkeit</a:t>
            </a:r>
            <a:r>
              <a:rPr lang="en-GB" dirty="0"/>
              <a:t>: </a:t>
            </a:r>
            <a:r>
              <a:rPr lang="en-GB" dirty="0" err="1"/>
              <a:t>nächstes</a:t>
            </a:r>
            <a:r>
              <a:rPr lang="en-GB" dirty="0"/>
              <a:t> </a:t>
            </a:r>
            <a:r>
              <a:rPr lang="en-GB" dirty="0" err="1"/>
              <a:t>Clusterzentrum</a:t>
            </a:r>
            <a:r>
              <a:rPr lang="en-GB" dirty="0"/>
              <a:t>; E-step (</a:t>
            </a:r>
            <a:r>
              <a:rPr lang="en-GB" dirty="0" err="1"/>
              <a:t>erwartete</a:t>
            </a:r>
            <a:r>
              <a:rPr lang="en-GB" dirty="0"/>
              <a:t> </a:t>
            </a:r>
            <a:r>
              <a:rPr lang="en-GB" dirty="0" err="1"/>
              <a:t>Clusterzugehörigkeit</a:t>
            </a:r>
            <a:r>
              <a:rPr lang="en-GB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5819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Direkt</a:t>
            </a:r>
            <a:r>
              <a:rPr lang="en-GB" dirty="0"/>
              <a:t> </a:t>
            </a:r>
            <a:r>
              <a:rPr lang="en-GB" dirty="0" err="1"/>
              <a:t>dichte-erreichbar</a:t>
            </a:r>
            <a:r>
              <a:rPr lang="en-GB" dirty="0"/>
              <a:t>: o’ in e </a:t>
            </a:r>
            <a:r>
              <a:rPr lang="en-GB" dirty="0" err="1"/>
              <a:t>Nachbarschaft</a:t>
            </a:r>
            <a:r>
              <a:rPr lang="en-GB" dirty="0"/>
              <a:t> und o </a:t>
            </a:r>
            <a:r>
              <a:rPr lang="en-GB" dirty="0" err="1"/>
              <a:t>Kernobjekt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6602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Dichte-erreichbar</a:t>
            </a:r>
            <a:r>
              <a:rPr lang="en-GB" dirty="0"/>
              <a:t>: </a:t>
            </a:r>
            <a:r>
              <a:rPr lang="en-GB" dirty="0" err="1"/>
              <a:t>es</a:t>
            </a:r>
            <a:r>
              <a:rPr lang="en-GB" dirty="0"/>
              <a:t> </a:t>
            </a:r>
            <a:r>
              <a:rPr lang="en-GB" dirty="0" err="1"/>
              <a:t>gibt</a:t>
            </a:r>
            <a:r>
              <a:rPr lang="en-GB" dirty="0"/>
              <a:t> </a:t>
            </a:r>
            <a:r>
              <a:rPr lang="en-GB" dirty="0" err="1"/>
              <a:t>einen</a:t>
            </a:r>
            <a:r>
              <a:rPr lang="en-GB" dirty="0"/>
              <a:t> </a:t>
            </a:r>
            <a:r>
              <a:rPr lang="en-GB" dirty="0" err="1"/>
              <a:t>Weg</a:t>
            </a:r>
            <a:r>
              <a:rPr lang="en-GB" dirty="0"/>
              <a:t> von o </a:t>
            </a:r>
            <a:r>
              <a:rPr lang="en-GB" dirty="0" err="1"/>
              <a:t>nach</a:t>
            </a:r>
            <a:r>
              <a:rPr lang="en-GB" dirty="0"/>
              <a:t> o’, auf </a:t>
            </a:r>
            <a:r>
              <a:rPr lang="en-GB" dirty="0" err="1"/>
              <a:t>dem</a:t>
            </a:r>
            <a:r>
              <a:rPr lang="en-GB" dirty="0"/>
              <a:t> oj+1 </a:t>
            </a:r>
            <a:r>
              <a:rPr lang="en-GB" dirty="0" err="1"/>
              <a:t>direkt</a:t>
            </a:r>
            <a:r>
              <a:rPr lang="en-GB" dirty="0"/>
              <a:t> </a:t>
            </a:r>
            <a:r>
              <a:rPr lang="en-GB" dirty="0" err="1"/>
              <a:t>dichte-erreichbar</a:t>
            </a:r>
            <a:r>
              <a:rPr lang="en-GB" dirty="0"/>
              <a:t> von </a:t>
            </a:r>
            <a:r>
              <a:rPr lang="en-GB" dirty="0" err="1"/>
              <a:t>oj</a:t>
            </a:r>
            <a:r>
              <a:rPr lang="en-GB" dirty="0"/>
              <a:t> </a:t>
            </a:r>
            <a:r>
              <a:rPr lang="en-GB" dirty="0" err="1"/>
              <a:t>ist</a:t>
            </a:r>
            <a:endParaRPr lang="en-GB" dirty="0"/>
          </a:p>
          <a:p>
            <a:r>
              <a:rPr lang="en-GB" dirty="0" err="1"/>
              <a:t>Asymmetrisch</a:t>
            </a:r>
            <a:r>
              <a:rPr lang="en-GB" dirty="0"/>
              <a:t>!</a:t>
            </a:r>
          </a:p>
          <a:p>
            <a:r>
              <a:rPr lang="en-GB" dirty="0"/>
              <a:t>P </a:t>
            </a:r>
            <a:r>
              <a:rPr lang="en-GB" dirty="0" err="1"/>
              <a:t>ist</a:t>
            </a:r>
            <a:r>
              <a:rPr lang="en-GB" dirty="0"/>
              <a:t> </a:t>
            </a:r>
            <a:r>
              <a:rPr lang="en-GB" dirty="0" err="1"/>
              <a:t>erreichbar</a:t>
            </a:r>
            <a:r>
              <a:rPr lang="en-GB" dirty="0"/>
              <a:t> von q, </a:t>
            </a:r>
            <a:r>
              <a:rPr lang="en-GB" dirty="0" err="1"/>
              <a:t>aber</a:t>
            </a:r>
            <a:r>
              <a:rPr lang="en-GB" dirty="0"/>
              <a:t> q </a:t>
            </a:r>
            <a:r>
              <a:rPr lang="en-GB" dirty="0" err="1"/>
              <a:t>nicht</a:t>
            </a:r>
            <a:r>
              <a:rPr lang="en-GB" dirty="0"/>
              <a:t> </a:t>
            </a:r>
            <a:r>
              <a:rPr lang="en-GB" dirty="0" err="1"/>
              <a:t>zwangsläufig</a:t>
            </a:r>
            <a:r>
              <a:rPr lang="en-GB" dirty="0"/>
              <a:t> von 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6247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Dichte-verbunden</a:t>
            </a:r>
            <a:r>
              <a:rPr lang="en-GB" dirty="0"/>
              <a:t>: </a:t>
            </a:r>
            <a:r>
              <a:rPr lang="en-GB" dirty="0" err="1"/>
              <a:t>es</a:t>
            </a:r>
            <a:r>
              <a:rPr lang="en-GB" dirty="0"/>
              <a:t> </a:t>
            </a:r>
            <a:r>
              <a:rPr lang="en-GB" dirty="0" err="1"/>
              <a:t>gibt</a:t>
            </a:r>
            <a:r>
              <a:rPr lang="en-GB" dirty="0"/>
              <a:t> </a:t>
            </a:r>
            <a:r>
              <a:rPr lang="en-GB" dirty="0" err="1"/>
              <a:t>ein</a:t>
            </a:r>
            <a:r>
              <a:rPr lang="en-GB" dirty="0"/>
              <a:t> o’’, das </a:t>
            </a:r>
            <a:r>
              <a:rPr lang="en-GB" dirty="0" err="1"/>
              <a:t>dichte-erreichbar</a:t>
            </a:r>
            <a:r>
              <a:rPr lang="en-GB" dirty="0"/>
              <a:t> </a:t>
            </a:r>
            <a:r>
              <a:rPr lang="en-GB" dirty="0" err="1"/>
              <a:t>ist</a:t>
            </a:r>
            <a:r>
              <a:rPr lang="en-GB" dirty="0"/>
              <a:t> von o und o’</a:t>
            </a:r>
          </a:p>
          <a:p>
            <a:r>
              <a:rPr lang="en-GB" dirty="0" err="1"/>
              <a:t>Symmetrisch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558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2. </a:t>
            </a:r>
            <a:r>
              <a:rPr lang="en-GB" dirty="0" err="1"/>
              <a:t>Jeder</a:t>
            </a:r>
            <a:r>
              <a:rPr lang="en-GB" dirty="0"/>
              <a:t> </a:t>
            </a:r>
            <a:r>
              <a:rPr lang="en-GB" dirty="0" err="1"/>
              <a:t>Punkt</a:t>
            </a:r>
            <a:r>
              <a:rPr lang="en-GB" dirty="0"/>
              <a:t> </a:t>
            </a:r>
            <a:r>
              <a:rPr lang="en-GB" dirty="0" err="1"/>
              <a:t>im</a:t>
            </a:r>
            <a:r>
              <a:rPr lang="en-GB" dirty="0"/>
              <a:t> Cluster </a:t>
            </a:r>
            <a:r>
              <a:rPr lang="en-GB" dirty="0" err="1"/>
              <a:t>ist</a:t>
            </a:r>
            <a:r>
              <a:rPr lang="en-GB" dirty="0"/>
              <a:t> </a:t>
            </a:r>
            <a:r>
              <a:rPr lang="en-GB" dirty="0" err="1"/>
              <a:t>mit</a:t>
            </a:r>
            <a:r>
              <a:rPr lang="en-GB" dirty="0"/>
              <a:t> </a:t>
            </a:r>
            <a:r>
              <a:rPr lang="en-GB" dirty="0" err="1"/>
              <a:t>jedem</a:t>
            </a:r>
            <a:r>
              <a:rPr lang="en-GB" dirty="0"/>
              <a:t> </a:t>
            </a:r>
            <a:r>
              <a:rPr lang="en-GB" dirty="0" err="1"/>
              <a:t>Punkt</a:t>
            </a:r>
            <a:r>
              <a:rPr lang="en-GB" dirty="0"/>
              <a:t> </a:t>
            </a:r>
            <a:r>
              <a:rPr lang="en-GB" dirty="0" err="1"/>
              <a:t>verbunden</a:t>
            </a:r>
            <a:r>
              <a:rPr lang="en-GB" dirty="0"/>
              <a:t> (</a:t>
            </a:r>
            <a:r>
              <a:rPr lang="en-GB" dirty="0" err="1"/>
              <a:t>direkt</a:t>
            </a:r>
            <a:r>
              <a:rPr lang="en-GB" dirty="0"/>
              <a:t> </a:t>
            </a:r>
            <a:r>
              <a:rPr lang="en-GB" dirty="0" err="1"/>
              <a:t>dichte-erreichbar</a:t>
            </a:r>
            <a:r>
              <a:rPr lang="en-GB" dirty="0"/>
              <a:t>, </a:t>
            </a:r>
            <a:r>
              <a:rPr lang="en-GB" dirty="0" err="1"/>
              <a:t>dichte-erreichbar</a:t>
            </a:r>
            <a:r>
              <a:rPr lang="en-GB" dirty="0"/>
              <a:t>, </a:t>
            </a:r>
            <a:r>
              <a:rPr lang="en-GB" dirty="0" err="1"/>
              <a:t>spätestens</a:t>
            </a:r>
            <a:r>
              <a:rPr lang="en-GB" dirty="0"/>
              <a:t> </a:t>
            </a:r>
            <a:r>
              <a:rPr lang="en-GB" dirty="0" err="1"/>
              <a:t>über</a:t>
            </a:r>
            <a:r>
              <a:rPr lang="en-GB" dirty="0"/>
              <a:t> </a:t>
            </a:r>
            <a:r>
              <a:rPr lang="en-GB" dirty="0" err="1"/>
              <a:t>ein</a:t>
            </a:r>
            <a:r>
              <a:rPr lang="en-GB" dirty="0"/>
              <a:t> </a:t>
            </a:r>
            <a:r>
              <a:rPr lang="en-GB" dirty="0" err="1"/>
              <a:t>Kernpunkt</a:t>
            </a:r>
            <a:r>
              <a:rPr lang="en-GB" dirty="0"/>
              <a:t>=</a:t>
            </a:r>
            <a:r>
              <a:rPr lang="en-GB" dirty="0" err="1"/>
              <a:t>dichte-verbunden</a:t>
            </a:r>
            <a:r>
              <a:rPr lang="en-GB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6818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Datenpunkte</a:t>
            </a:r>
            <a:r>
              <a:rPr lang="en-GB" dirty="0"/>
              <a:t> </a:t>
            </a:r>
            <a:r>
              <a:rPr lang="en-GB" dirty="0" err="1"/>
              <a:t>mit</a:t>
            </a:r>
            <a:r>
              <a:rPr lang="en-GB" dirty="0"/>
              <a:t> </a:t>
            </a:r>
            <a:r>
              <a:rPr lang="en-GB" dirty="0" err="1"/>
              <a:t>Clusterlabels</a:t>
            </a:r>
            <a:r>
              <a:rPr lang="en-GB" dirty="0"/>
              <a:t> </a:t>
            </a:r>
            <a:r>
              <a:rPr lang="en-GB" dirty="0" err="1"/>
              <a:t>bzw</a:t>
            </a:r>
            <a:r>
              <a:rPr lang="en-GB" dirty="0"/>
              <a:t>. Noise-Label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8821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While: </a:t>
            </a:r>
            <a:r>
              <a:rPr lang="en-GB" dirty="0" err="1"/>
              <a:t>alle</a:t>
            </a:r>
            <a:r>
              <a:rPr lang="en-GB" dirty="0"/>
              <a:t> </a:t>
            </a:r>
            <a:r>
              <a:rPr lang="en-GB" dirty="0" err="1"/>
              <a:t>dichte-erreichbare</a:t>
            </a:r>
            <a:r>
              <a:rPr lang="en-GB" dirty="0"/>
              <a:t> </a:t>
            </a:r>
            <a:r>
              <a:rPr lang="en-GB" dirty="0" err="1"/>
              <a:t>Punkte</a:t>
            </a:r>
            <a:r>
              <a:rPr lang="en-GB" dirty="0"/>
              <a:t> </a:t>
            </a:r>
            <a:r>
              <a:rPr lang="en-GB" dirty="0" err="1"/>
              <a:t>aller</a:t>
            </a:r>
            <a:r>
              <a:rPr lang="en-GB" dirty="0"/>
              <a:t> </a:t>
            </a:r>
            <a:r>
              <a:rPr lang="en-GB" dirty="0" err="1"/>
              <a:t>Kernobjekte</a:t>
            </a:r>
            <a:r>
              <a:rPr lang="en-GB" dirty="0"/>
              <a:t> </a:t>
            </a:r>
            <a:r>
              <a:rPr lang="en-GB" dirty="0" err="1"/>
              <a:t>müssen</a:t>
            </a:r>
            <a:r>
              <a:rPr lang="en-GB" dirty="0"/>
              <a:t> </a:t>
            </a:r>
            <a:r>
              <a:rPr lang="en-GB" dirty="0" err="1"/>
              <a:t>im</a:t>
            </a:r>
            <a:r>
              <a:rPr lang="en-GB" dirty="0"/>
              <a:t> Cluster sein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2314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3" name="Text Box 3"/>
          <p:cNvSpPr txBox="1">
            <a:spLocks noGrp="1" noChangeArrowheads="1"/>
          </p:cNvSpPr>
          <p:nvPr>
            <p:ph type="body"/>
          </p:nvPr>
        </p:nvSpPr>
        <p:spPr>
          <a:xfrm>
            <a:off x="1169988" y="5086350"/>
            <a:ext cx="5218112" cy="41021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 altLang="x-none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328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2"/>
          <p:cNvSpPr txBox="1">
            <a:spLocks noChangeArrowheads="1"/>
          </p:cNvSpPr>
          <p:nvPr/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091" name="Text Box 3"/>
          <p:cNvSpPr txBox="1">
            <a:spLocks noGrp="1" noChangeArrowheads="1"/>
          </p:cNvSpPr>
          <p:nvPr>
            <p:ph type="body"/>
          </p:nvPr>
        </p:nvSpPr>
        <p:spPr>
          <a:xfrm>
            <a:off x="1169988" y="5086350"/>
            <a:ext cx="5218112" cy="41021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 altLang="x-none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7238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BA3FA6-35A7-C141-A74E-93B795F805C1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2577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>
            <a:extLst>
              <a:ext uri="{FF2B5EF4-FFF2-40B4-BE49-F238E27FC236}">
                <a16:creationId xmlns:a16="http://schemas.microsoft.com/office/drawing/2014/main" id="{EABF0C5D-659D-D242-8C0A-AA7E79CBE4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1pPr>
            <a:lvl2pPr marL="742950" indent="-285750" defTabSz="930275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2pPr>
            <a:lvl3pPr marL="1143000" indent="-228600" defTabSz="930275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3pPr>
            <a:lvl4pPr marL="1600200" indent="-228600" defTabSz="930275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4pPr>
            <a:lvl5pPr marL="2057400" indent="-228600" defTabSz="930275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5pPr>
            <a:lvl6pPr marL="25146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6pPr>
            <a:lvl7pPr marL="29718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7pPr>
            <a:lvl8pPr marL="34290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8pPr>
            <a:lvl9pPr marL="38862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9pPr>
          </a:lstStyle>
          <a:p>
            <a:pPr eaLnBrk="1" hangingPunct="1"/>
            <a:fld id="{640F0E5D-FE2C-3242-8F35-B2A6DF044351}" type="slidenum">
              <a:rPr lang="zh-CN" altLang="en-US" sz="1200" i="0">
                <a:solidFill>
                  <a:schemeClr val="tx1"/>
                </a:solidFill>
              </a:rPr>
              <a:pPr eaLnBrk="1" hangingPunct="1"/>
              <a:t>88</a:t>
            </a:fld>
            <a:endParaRPr lang="en-US" altLang="zh-CN" sz="1200" i="0">
              <a:solidFill>
                <a:schemeClr val="tx1"/>
              </a:solidFill>
            </a:endParaRPr>
          </a:p>
        </p:txBody>
      </p:sp>
      <p:sp>
        <p:nvSpPr>
          <p:cNvPr id="50179" name="Rectangle 1">
            <a:extLst>
              <a:ext uri="{FF2B5EF4-FFF2-40B4-BE49-F238E27FC236}">
                <a16:creationId xmlns:a16="http://schemas.microsoft.com/office/drawing/2014/main" id="{9FEE0DD0-A904-544A-BBCC-B5907FAA80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0180" name="Rectangle 2">
            <a:extLst>
              <a:ext uri="{FF2B5EF4-FFF2-40B4-BE49-F238E27FC236}">
                <a16:creationId xmlns:a16="http://schemas.microsoft.com/office/drawing/2014/main" id="{41860FA8-A9B8-BE40-ABE5-E57DB5F958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/>
            <a:endParaRPr lang="en-US" altLang="zh-CN" sz="1800">
              <a:solidFill>
                <a:srgbClr val="000000"/>
              </a:solidFill>
              <a:latin typeface="Lucida Grande" panose="020B060004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6393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Cluster </a:t>
            </a:r>
            <a:r>
              <a:rPr lang="en-GB" dirty="0" err="1"/>
              <a:t>besteht</a:t>
            </a:r>
            <a:r>
              <a:rPr lang="en-GB" dirty="0"/>
              <a:t> </a:t>
            </a:r>
            <a:r>
              <a:rPr lang="en-GB" dirty="0" err="1"/>
              <a:t>aus</a:t>
            </a:r>
            <a:r>
              <a:rPr lang="en-GB" dirty="0"/>
              <a:t> </a:t>
            </a:r>
            <a:r>
              <a:rPr lang="en-GB" dirty="0" err="1"/>
              <a:t>allen</a:t>
            </a:r>
            <a:r>
              <a:rPr lang="en-GB" dirty="0"/>
              <a:t> </a:t>
            </a:r>
            <a:r>
              <a:rPr lang="en-GB" dirty="0" err="1"/>
              <a:t>Datenpunkten</a:t>
            </a:r>
            <a:r>
              <a:rPr lang="en-GB" dirty="0"/>
              <a:t>, die </a:t>
            </a:r>
            <a:r>
              <a:rPr lang="en-GB" dirty="0" err="1"/>
              <a:t>dem</a:t>
            </a:r>
            <a:r>
              <a:rPr lang="en-GB" dirty="0"/>
              <a:t> </a:t>
            </a:r>
            <a:r>
              <a:rPr lang="en-GB" dirty="0" err="1"/>
              <a:t>eigenen</a:t>
            </a:r>
            <a:r>
              <a:rPr lang="en-GB" dirty="0"/>
              <a:t> </a:t>
            </a:r>
            <a:r>
              <a:rPr lang="en-GB" dirty="0" err="1"/>
              <a:t>Zentrum</a:t>
            </a:r>
            <a:r>
              <a:rPr lang="en-GB" dirty="0"/>
              <a:t> am </a:t>
            </a:r>
            <a:r>
              <a:rPr lang="en-GB" dirty="0" err="1"/>
              <a:t>nächsten</a:t>
            </a:r>
            <a:r>
              <a:rPr lang="en-GB" dirty="0"/>
              <a:t> </a:t>
            </a:r>
            <a:r>
              <a:rPr lang="en-GB" dirty="0" err="1"/>
              <a:t>sind</a:t>
            </a:r>
            <a:endParaRPr lang="en-GB" dirty="0"/>
          </a:p>
          <a:p>
            <a:r>
              <a:rPr lang="en-GB" dirty="0" err="1"/>
              <a:t>Zentrum</a:t>
            </a:r>
            <a:r>
              <a:rPr lang="en-GB" dirty="0"/>
              <a:t> </a:t>
            </a:r>
            <a:r>
              <a:rPr lang="en-GB" dirty="0" err="1"/>
              <a:t>neu</a:t>
            </a:r>
            <a:r>
              <a:rPr lang="en-GB" dirty="0"/>
              <a:t> </a:t>
            </a:r>
            <a:r>
              <a:rPr lang="en-GB" dirty="0" err="1"/>
              <a:t>berechnen</a:t>
            </a:r>
            <a:r>
              <a:rPr lang="en-GB" dirty="0"/>
              <a:t>: </a:t>
            </a:r>
            <a:r>
              <a:rPr lang="en-GB" dirty="0" err="1"/>
              <a:t>Mittelwert</a:t>
            </a:r>
            <a:r>
              <a:rPr lang="en-GB" dirty="0"/>
              <a:t> (</a:t>
            </a:r>
            <a:r>
              <a:rPr lang="en-GB" dirty="0" err="1"/>
              <a:t>komponentenweise</a:t>
            </a:r>
            <a:r>
              <a:rPr lang="en-GB" dirty="0"/>
              <a:t>); M-step: </a:t>
            </a:r>
            <a:r>
              <a:rPr lang="en-GB" dirty="0" err="1"/>
              <a:t>Optimiere</a:t>
            </a:r>
            <a:r>
              <a:rPr lang="en-GB" dirty="0"/>
              <a:t> </a:t>
            </a:r>
            <a:r>
              <a:rPr lang="en-GB" dirty="0" err="1"/>
              <a:t>Zentrum</a:t>
            </a:r>
            <a:r>
              <a:rPr lang="en-GB" dirty="0"/>
              <a:t> (</a:t>
            </a:r>
            <a:r>
              <a:rPr lang="en-GB" dirty="0" err="1"/>
              <a:t>Maximierung</a:t>
            </a:r>
            <a:r>
              <a:rPr lang="en-GB" dirty="0"/>
              <a:t> </a:t>
            </a:r>
            <a:r>
              <a:rPr lang="en-GB" dirty="0" err="1"/>
              <a:t>als</a:t>
            </a:r>
            <a:r>
              <a:rPr lang="en-GB" dirty="0"/>
              <a:t> </a:t>
            </a:r>
            <a:r>
              <a:rPr lang="en-GB" dirty="0" err="1"/>
              <a:t>Minimierung</a:t>
            </a:r>
            <a:r>
              <a:rPr lang="en-GB" dirty="0"/>
              <a:t> der </a:t>
            </a:r>
            <a:r>
              <a:rPr lang="en-GB" dirty="0" err="1"/>
              <a:t>Intracluster</a:t>
            </a:r>
            <a:r>
              <a:rPr lang="en-GB" dirty="0"/>
              <a:t> </a:t>
            </a:r>
            <a:r>
              <a:rPr lang="en-GB" dirty="0" err="1"/>
              <a:t>Varianz</a:t>
            </a:r>
            <a:r>
              <a:rPr lang="en-GB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362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F18B550E-6F0F-CC49-A85D-D8FC419C31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1pPr>
            <a:lvl2pPr marL="742950" indent="-285750" defTabSz="930275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2pPr>
            <a:lvl3pPr marL="1143000" indent="-228600" defTabSz="930275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3pPr>
            <a:lvl4pPr marL="1600200" indent="-228600" defTabSz="930275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4pPr>
            <a:lvl5pPr marL="2057400" indent="-228600" defTabSz="930275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5pPr>
            <a:lvl6pPr marL="25146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6pPr>
            <a:lvl7pPr marL="29718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7pPr>
            <a:lvl8pPr marL="34290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8pPr>
            <a:lvl9pPr marL="38862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9pPr>
          </a:lstStyle>
          <a:p>
            <a:pPr eaLnBrk="1" hangingPunct="1"/>
            <a:fld id="{2EAD2099-F28F-AA49-BF37-DF478DE16B19}" type="slidenum">
              <a:rPr lang="zh-CN" altLang="en-US" sz="1200" i="0">
                <a:solidFill>
                  <a:schemeClr val="tx1"/>
                </a:solidFill>
              </a:rPr>
              <a:pPr eaLnBrk="1" hangingPunct="1"/>
              <a:t>89</a:t>
            </a:fld>
            <a:endParaRPr lang="en-US" altLang="zh-CN" sz="1200" i="0">
              <a:solidFill>
                <a:schemeClr val="tx1"/>
              </a:solidFill>
            </a:endParaRPr>
          </a:p>
        </p:txBody>
      </p:sp>
      <p:sp>
        <p:nvSpPr>
          <p:cNvPr id="51203" name="Rectangle 1">
            <a:extLst>
              <a:ext uri="{FF2B5EF4-FFF2-40B4-BE49-F238E27FC236}">
                <a16:creationId xmlns:a16="http://schemas.microsoft.com/office/drawing/2014/main" id="{39AD634E-21E2-8142-B29D-53C2185452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4" name="Rectangle 2">
            <a:extLst>
              <a:ext uri="{FF2B5EF4-FFF2-40B4-BE49-F238E27FC236}">
                <a16:creationId xmlns:a16="http://schemas.microsoft.com/office/drawing/2014/main" id="{8878F5AE-29C5-4240-8EB7-D5003EEC7F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zh-CN" sz="1800">
              <a:solidFill>
                <a:srgbClr val="000000"/>
              </a:solidFill>
              <a:latin typeface="Lucida Grande" panose="020B060004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5281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BA3FA6-35A7-C141-A74E-93B795F805C1}" type="slidenum">
              <a:rPr lang="en-US" smtClean="0"/>
              <a:pPr>
                <a:defRPr/>
              </a:pPr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5564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>
            <a:extLst>
              <a:ext uri="{FF2B5EF4-FFF2-40B4-BE49-F238E27FC236}">
                <a16:creationId xmlns:a16="http://schemas.microsoft.com/office/drawing/2014/main" id="{D5281B27-0EFF-1641-9F42-998D34A981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1pPr>
            <a:lvl2pPr marL="742950" indent="-285750" defTabSz="930275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2pPr>
            <a:lvl3pPr marL="1143000" indent="-228600" defTabSz="930275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3pPr>
            <a:lvl4pPr marL="1600200" indent="-228600" defTabSz="930275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4pPr>
            <a:lvl5pPr marL="2057400" indent="-228600" defTabSz="930275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5pPr>
            <a:lvl6pPr marL="25146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6pPr>
            <a:lvl7pPr marL="29718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7pPr>
            <a:lvl8pPr marL="34290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8pPr>
            <a:lvl9pPr marL="38862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9pPr>
          </a:lstStyle>
          <a:p>
            <a:pPr eaLnBrk="1" hangingPunct="1"/>
            <a:fld id="{73D38A28-D1CD-2342-B70E-13B2D7C12C4C}" type="slidenum">
              <a:rPr lang="zh-CN" altLang="en-US" sz="1200" i="0">
                <a:solidFill>
                  <a:schemeClr val="tx1"/>
                </a:solidFill>
              </a:rPr>
              <a:pPr eaLnBrk="1" hangingPunct="1"/>
              <a:t>92</a:t>
            </a:fld>
            <a:endParaRPr lang="en-US" altLang="zh-CN" sz="1200" i="0">
              <a:solidFill>
                <a:schemeClr val="tx1"/>
              </a:solidFill>
            </a:endParaRPr>
          </a:p>
        </p:txBody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C355CB16-2329-0D4B-BF7B-58B805D1E8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>
            <a:extLst>
              <a:ext uri="{FF2B5EF4-FFF2-40B4-BE49-F238E27FC236}">
                <a16:creationId xmlns:a16="http://schemas.microsoft.com/office/drawing/2014/main" id="{CA50A120-9A63-AB4C-AAE4-492CE51E75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zh-CN">
                <a:solidFill>
                  <a:srgbClr val="000000"/>
                </a:solidFill>
                <a:latin typeface="Lucida Grande" panose="020B0600040502020204" pitchFamily="34" charset="0"/>
              </a:rPr>
              <a:t>CF Additivity Theorem: if CF_1 and CF_2 are disjoint, merging them is equal to the sum of their parts</a:t>
            </a:r>
          </a:p>
          <a:p>
            <a:pPr eaLnBrk="1" hangingPunct="1"/>
            <a:endParaRPr lang="zh-CN" altLang="en-US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137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id="{97FF9542-CCC7-774C-B047-3F7EC3787D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1pPr>
            <a:lvl2pPr marL="742950" indent="-285750" defTabSz="930275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2pPr>
            <a:lvl3pPr marL="1143000" indent="-228600" defTabSz="930275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3pPr>
            <a:lvl4pPr marL="1600200" indent="-228600" defTabSz="930275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4pPr>
            <a:lvl5pPr marL="2057400" indent="-228600" defTabSz="930275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5pPr>
            <a:lvl6pPr marL="25146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6pPr>
            <a:lvl7pPr marL="29718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7pPr>
            <a:lvl8pPr marL="34290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8pPr>
            <a:lvl9pPr marL="38862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9pPr>
          </a:lstStyle>
          <a:p>
            <a:pPr eaLnBrk="1" hangingPunct="1"/>
            <a:fld id="{A6F9709B-8C56-2D4E-BA4E-EFD2536B04A4}" type="slidenum">
              <a:rPr lang="zh-CN" altLang="en-US" sz="1200" i="0">
                <a:solidFill>
                  <a:schemeClr val="tx1"/>
                </a:solidFill>
              </a:rPr>
              <a:pPr eaLnBrk="1" hangingPunct="1"/>
              <a:t>93</a:t>
            </a:fld>
            <a:endParaRPr lang="en-US" altLang="zh-CN" sz="1200" i="0">
              <a:solidFill>
                <a:schemeClr val="tx1"/>
              </a:solidFill>
            </a:endParaRPr>
          </a:p>
        </p:txBody>
      </p:sp>
      <p:sp>
        <p:nvSpPr>
          <p:cNvPr id="54275" name="Rectangle 1">
            <a:extLst>
              <a:ext uri="{FF2B5EF4-FFF2-40B4-BE49-F238E27FC236}">
                <a16:creationId xmlns:a16="http://schemas.microsoft.com/office/drawing/2014/main" id="{3E0B880D-585D-2847-9CA5-BAC29E0714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4276" name="Rectangle 2">
            <a:extLst>
              <a:ext uri="{FF2B5EF4-FFF2-40B4-BE49-F238E27FC236}">
                <a16:creationId xmlns:a16="http://schemas.microsoft.com/office/drawing/2014/main" id="{4818B885-E6F9-3143-BD4B-9F21EDEDF0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zh-CN" sz="1400" dirty="0">
                <a:solidFill>
                  <a:srgbClr val="000000"/>
                </a:solidFill>
                <a:latin typeface="Lucida Grande" panose="020B0600040502020204" pitchFamily="34" charset="0"/>
              </a:rPr>
              <a:t>CF tree can be viewed as a multilevel compression of the data that tries to preserve the inherent clustering structure of the data</a:t>
            </a:r>
          </a:p>
          <a:p>
            <a:pPr eaLnBrk="1" hangingPunct="1"/>
            <a:endParaRPr lang="en-US" altLang="zh-CN" sz="1400" dirty="0">
              <a:solidFill>
                <a:srgbClr val="000000"/>
              </a:solidFill>
              <a:latin typeface="Lucida Grande" panose="020B0600040502020204" pitchFamily="34" charset="0"/>
            </a:endParaRPr>
          </a:p>
          <a:p>
            <a:pPr eaLnBrk="1" hangingPunct="1"/>
            <a:r>
              <a:rPr lang="en-US" altLang="zh-CN" sz="1400" dirty="0">
                <a:solidFill>
                  <a:srgbClr val="000000"/>
                </a:solidFill>
                <a:latin typeface="Lucida Grande" panose="020B0600040502020204" pitchFamily="34" charset="0"/>
              </a:rPr>
              <a:t>A non-leaf node entry is a CF triplet and a child node link</a:t>
            </a:r>
          </a:p>
          <a:p>
            <a:pPr eaLnBrk="1" hangingPunct="1"/>
            <a:r>
              <a:rPr lang="en-US" altLang="zh-TW" sz="1400" dirty="0">
                <a:latin typeface="Times" pitchFamily="2" charset="0"/>
              </a:rPr>
              <a:t>Each non-leaf node contains a number of child nodes.  The number of children that a non-leaf node can contain is limited by a threshold called the branching factor.</a:t>
            </a:r>
          </a:p>
          <a:p>
            <a:pPr eaLnBrk="1" hangingPunct="1"/>
            <a:endParaRPr lang="en-US" altLang="zh-CN" sz="1400" dirty="0">
              <a:solidFill>
                <a:srgbClr val="000000"/>
              </a:solidFill>
              <a:latin typeface="Lucida Grande" panose="020B0600040502020204" pitchFamily="34" charset="0"/>
            </a:endParaRPr>
          </a:p>
          <a:p>
            <a:pPr eaLnBrk="1" hangingPunct="1"/>
            <a:r>
              <a:rPr lang="en-US" altLang="zh-CN" sz="1400" dirty="0">
                <a:solidFill>
                  <a:srgbClr val="000000"/>
                </a:solidFill>
                <a:latin typeface="Lucida Grande" panose="020B0600040502020204" pitchFamily="34" charset="0"/>
              </a:rPr>
              <a:t>A leaf node is a collection of CF triplets and links to the next and previous leaf nodes</a:t>
            </a:r>
          </a:p>
          <a:p>
            <a:pPr eaLnBrk="1" hangingPunct="1"/>
            <a:r>
              <a:rPr lang="en-US" altLang="zh-TW" sz="1400" dirty="0">
                <a:latin typeface="Times" pitchFamily="2" charset="0"/>
              </a:rPr>
              <a:t>Each leaf node contains a number of </a:t>
            </a:r>
            <a:r>
              <a:rPr lang="en-US" altLang="zh-TW" sz="1400" dirty="0" err="1">
                <a:latin typeface="Times" pitchFamily="2" charset="0"/>
              </a:rPr>
              <a:t>subclusters</a:t>
            </a:r>
            <a:r>
              <a:rPr lang="en-US" altLang="zh-TW" sz="1400" dirty="0">
                <a:latin typeface="Times" pitchFamily="2" charset="0"/>
              </a:rPr>
              <a:t> that contains a group of data instances</a:t>
            </a:r>
            <a:endParaRPr lang="en-US" altLang="zh-CN" sz="1400" dirty="0">
              <a:solidFill>
                <a:srgbClr val="000000"/>
              </a:solidFill>
              <a:latin typeface="Lucida Grande" panose="020B0600040502020204" pitchFamily="34" charset="0"/>
            </a:endParaRPr>
          </a:p>
          <a:p>
            <a:pPr eaLnBrk="1" hangingPunct="1"/>
            <a:r>
              <a:rPr lang="en-US" altLang="zh-TW" sz="1400" dirty="0">
                <a:latin typeface="Times" pitchFamily="2" charset="0"/>
              </a:rPr>
              <a:t>The diameter of a </a:t>
            </a:r>
            <a:r>
              <a:rPr lang="en-US" altLang="zh-TW" sz="1400" dirty="0" err="1">
                <a:latin typeface="Times" pitchFamily="2" charset="0"/>
              </a:rPr>
              <a:t>subcluster</a:t>
            </a:r>
            <a:r>
              <a:rPr lang="en-US" altLang="zh-TW" sz="1400" dirty="0">
                <a:latin typeface="Times" pitchFamily="2" charset="0"/>
              </a:rPr>
              <a:t> under a leaf node can not exceed a threshold.</a:t>
            </a:r>
          </a:p>
          <a:p>
            <a:pPr eaLnBrk="1" hangingPunct="1"/>
            <a:endParaRPr lang="en-US" altLang="zh-CN" sz="1400" dirty="0">
              <a:solidFill>
                <a:srgbClr val="000000"/>
              </a:solidFill>
              <a:latin typeface="Lucida Grande" panose="020B0600040502020204" pitchFamily="34" charset="0"/>
            </a:endParaRPr>
          </a:p>
          <a:p>
            <a:pPr eaLnBrk="1" hangingPunct="1"/>
            <a:endParaRPr lang="en-US" altLang="zh-CN" sz="1400" dirty="0">
              <a:solidFill>
                <a:srgbClr val="000000"/>
              </a:solidFill>
              <a:latin typeface="Lucida Grande" panose="020B060004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3676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DE770679-946C-BC48-BFA9-3A9B4C8CD9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1pPr>
            <a:lvl2pPr marL="742950" indent="-285750" defTabSz="930275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2pPr>
            <a:lvl3pPr marL="1143000" indent="-228600" defTabSz="930275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3pPr>
            <a:lvl4pPr marL="1600200" indent="-228600" defTabSz="930275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4pPr>
            <a:lvl5pPr marL="2057400" indent="-228600" defTabSz="930275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5pPr>
            <a:lvl6pPr marL="25146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6pPr>
            <a:lvl7pPr marL="29718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7pPr>
            <a:lvl8pPr marL="34290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8pPr>
            <a:lvl9pPr marL="38862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9pPr>
          </a:lstStyle>
          <a:p>
            <a:pPr eaLnBrk="1" hangingPunct="1"/>
            <a:fld id="{9AFBB78E-496E-3F43-8707-A38ECA490670}" type="slidenum">
              <a:rPr lang="zh-CN" altLang="en-US" sz="1200" i="0">
                <a:solidFill>
                  <a:schemeClr val="tx1"/>
                </a:solidFill>
              </a:rPr>
              <a:pPr eaLnBrk="1" hangingPunct="1"/>
              <a:t>94</a:t>
            </a:fld>
            <a:endParaRPr lang="en-US" altLang="zh-CN" sz="1200" i="0">
              <a:solidFill>
                <a:schemeClr val="tx1"/>
              </a:solidFill>
            </a:endParaRPr>
          </a:p>
        </p:txBody>
      </p:sp>
      <p:sp>
        <p:nvSpPr>
          <p:cNvPr id="55299" name="Rectangle 1">
            <a:extLst>
              <a:ext uri="{FF2B5EF4-FFF2-40B4-BE49-F238E27FC236}">
                <a16:creationId xmlns:a16="http://schemas.microsoft.com/office/drawing/2014/main" id="{B09B002F-B148-C942-AA56-53762B5070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300" name="Rectangle 2">
            <a:extLst>
              <a:ext uri="{FF2B5EF4-FFF2-40B4-BE49-F238E27FC236}">
                <a16:creationId xmlns:a16="http://schemas.microsoft.com/office/drawing/2014/main" id="{93C33439-D503-B642-AFFD-5358731886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zh-CN" sz="1400" dirty="0">
                <a:solidFill>
                  <a:srgbClr val="000000"/>
                </a:solidFill>
                <a:latin typeface="Lucida Grande" panose="020B0600040502020204" pitchFamily="34" charset="0"/>
              </a:rPr>
              <a:t>Closest CF is determined by any of D0-D4</a:t>
            </a:r>
          </a:p>
          <a:p>
            <a:pPr eaLnBrk="1" hangingPunct="1"/>
            <a:endParaRPr lang="en-US" altLang="zh-CN" sz="1400" dirty="0">
              <a:solidFill>
                <a:srgbClr val="000000"/>
              </a:solidFill>
              <a:latin typeface="Lucida Grande" panose="020B0600040502020204" pitchFamily="34" charset="0"/>
            </a:endParaRPr>
          </a:p>
          <a:p>
            <a:pPr eaLnBrk="1" hangingPunct="1"/>
            <a:r>
              <a:rPr lang="en-US" altLang="zh-CN" sz="1400" dirty="0">
                <a:solidFill>
                  <a:srgbClr val="000000"/>
                </a:solidFill>
                <a:latin typeface="Lucida Grande" panose="020B0600040502020204" pitchFamily="34" charset="0"/>
              </a:rPr>
              <a:t>Leaf node split: take two farthest CFs and create two leaf nodes, put the remaining CFs (including the new one that caused the split) into the closest node.</a:t>
            </a:r>
          </a:p>
          <a:p>
            <a:pPr eaLnBrk="1" hangingPunct="1"/>
            <a:endParaRPr lang="en-US" altLang="zh-CN" sz="1400" dirty="0">
              <a:solidFill>
                <a:srgbClr val="000000"/>
              </a:solidFill>
              <a:latin typeface="Lucida Grande" panose="020B0600040502020204" pitchFamily="34" charset="0"/>
            </a:endParaRPr>
          </a:p>
          <a:p>
            <a:pPr eaLnBrk="1" hangingPunct="1"/>
            <a:r>
              <a:rPr lang="en-US" altLang="zh-CN" sz="1400" dirty="0">
                <a:solidFill>
                  <a:srgbClr val="000000"/>
                </a:solidFill>
                <a:latin typeface="Lucida Grande" panose="020B0600040502020204" pitchFamily="34" charset="0"/>
              </a:rPr>
              <a:t>Splitting the root on the traverse back increases tree height by one</a:t>
            </a:r>
          </a:p>
          <a:p>
            <a:pPr eaLnBrk="1" hangingPunct="1"/>
            <a:endParaRPr lang="en-US" altLang="zh-CN" sz="1400" dirty="0">
              <a:solidFill>
                <a:srgbClr val="000000"/>
              </a:solidFill>
              <a:latin typeface="Lucida Grande" panose="020B060004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2995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>
            <a:extLst>
              <a:ext uri="{FF2B5EF4-FFF2-40B4-BE49-F238E27FC236}">
                <a16:creationId xmlns:a16="http://schemas.microsoft.com/office/drawing/2014/main" id="{2639FD5C-2742-9341-9DD9-DC524A8377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1pPr>
            <a:lvl2pPr marL="742950" indent="-285750" defTabSz="930275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2pPr>
            <a:lvl3pPr marL="1143000" indent="-228600" defTabSz="930275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3pPr>
            <a:lvl4pPr marL="1600200" indent="-228600" defTabSz="930275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4pPr>
            <a:lvl5pPr marL="2057400" indent="-228600" defTabSz="930275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5pPr>
            <a:lvl6pPr marL="25146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6pPr>
            <a:lvl7pPr marL="29718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7pPr>
            <a:lvl8pPr marL="34290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8pPr>
            <a:lvl9pPr marL="38862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9pPr>
          </a:lstStyle>
          <a:p>
            <a:pPr eaLnBrk="1" hangingPunct="1"/>
            <a:fld id="{87B2D827-288B-8B4F-B8B5-419C64C84BD7}" type="slidenum">
              <a:rPr lang="zh-CN" altLang="en-US" sz="1200" i="0">
                <a:solidFill>
                  <a:schemeClr val="tx1"/>
                </a:solidFill>
              </a:rPr>
              <a:pPr eaLnBrk="1" hangingPunct="1"/>
              <a:t>95</a:t>
            </a:fld>
            <a:endParaRPr lang="en-US" altLang="zh-CN" sz="1200" i="0">
              <a:solidFill>
                <a:schemeClr val="tx1"/>
              </a:solidFill>
            </a:endParaRPr>
          </a:p>
        </p:txBody>
      </p:sp>
      <p:sp>
        <p:nvSpPr>
          <p:cNvPr id="56323" name="Rectangle 1">
            <a:extLst>
              <a:ext uri="{FF2B5EF4-FFF2-40B4-BE49-F238E27FC236}">
                <a16:creationId xmlns:a16="http://schemas.microsoft.com/office/drawing/2014/main" id="{9D5390EC-215C-BD40-BF83-30A7CD6918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4" name="Rectangle 2">
            <a:extLst>
              <a:ext uri="{FF2B5EF4-FFF2-40B4-BE49-F238E27FC236}">
                <a16:creationId xmlns:a16="http://schemas.microsoft.com/office/drawing/2014/main" id="{23755ABC-D714-7947-B8E6-824F2845B6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zh-CN" sz="1400">
                <a:solidFill>
                  <a:srgbClr val="000000"/>
                </a:solidFill>
                <a:latin typeface="Lucida Grande" panose="020B0600040502020204" pitchFamily="34" charset="0"/>
              </a:rPr>
              <a:t>Bigger T = Smaller CF-tree</a:t>
            </a:r>
          </a:p>
          <a:p>
            <a:pPr eaLnBrk="1" hangingPunct="1"/>
            <a:endParaRPr lang="en-US" altLang="zh-CN" sz="1400">
              <a:solidFill>
                <a:srgbClr val="000000"/>
              </a:solidFill>
              <a:latin typeface="Lucida Grande" panose="020B0600040502020204" pitchFamily="34" charset="0"/>
            </a:endParaRPr>
          </a:p>
          <a:p>
            <a:pPr eaLnBrk="1" hangingPunct="1"/>
            <a:r>
              <a:rPr lang="en-US" altLang="zh-CN" sz="1400">
                <a:solidFill>
                  <a:srgbClr val="000000"/>
                </a:solidFill>
                <a:latin typeface="Lucida Grande" panose="020B0600040502020204" pitchFamily="34" charset="0"/>
              </a:rPr>
              <a:t>The rebuild will also take no more than h (height of the original tree) extra pages of memory (nodes)</a:t>
            </a:r>
          </a:p>
        </p:txBody>
      </p:sp>
    </p:spTree>
    <p:extLst>
      <p:ext uri="{BB962C8B-B14F-4D97-AF65-F5344CB8AC3E}">
        <p14:creationId xmlns:p14="http://schemas.microsoft.com/office/powerpoint/2010/main" val="23956408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幻灯片图像占位符 1">
            <a:extLst>
              <a:ext uri="{FF2B5EF4-FFF2-40B4-BE49-F238E27FC236}">
                <a16:creationId xmlns:a16="http://schemas.microsoft.com/office/drawing/2014/main" id="{FE011062-A6B4-1046-B658-F498C8ECB83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备注占位符 2">
            <a:extLst>
              <a:ext uri="{FF2B5EF4-FFF2-40B4-BE49-F238E27FC236}">
                <a16:creationId xmlns:a16="http://schemas.microsoft.com/office/drawing/2014/main" id="{73F2CF14-254B-B449-A1C1-200355C75F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Times" pitchFamily="2" charset="0"/>
            </a:endParaRPr>
          </a:p>
        </p:txBody>
      </p:sp>
      <p:sp>
        <p:nvSpPr>
          <p:cNvPr id="57348" name="灯片编号占位符 3">
            <a:extLst>
              <a:ext uri="{FF2B5EF4-FFF2-40B4-BE49-F238E27FC236}">
                <a16:creationId xmlns:a16="http://schemas.microsoft.com/office/drawing/2014/main" id="{7D8E13AD-617A-934D-BBD5-000622FABD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1pPr>
            <a:lvl2pPr marL="742950" indent="-285750" defTabSz="930275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2pPr>
            <a:lvl3pPr marL="1143000" indent="-228600" defTabSz="930275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3pPr>
            <a:lvl4pPr marL="1600200" indent="-228600" defTabSz="930275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4pPr>
            <a:lvl5pPr marL="2057400" indent="-228600" defTabSz="930275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5pPr>
            <a:lvl6pPr marL="25146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6pPr>
            <a:lvl7pPr marL="29718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7pPr>
            <a:lvl8pPr marL="34290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8pPr>
            <a:lvl9pPr marL="38862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9pPr>
          </a:lstStyle>
          <a:p>
            <a:pPr eaLnBrk="1" hangingPunct="1"/>
            <a:fld id="{BCAE9C2A-5109-9A49-930B-6B0330DAAE2C}" type="slidenum">
              <a:rPr lang="zh-CN" altLang="en-US" sz="1200" i="0">
                <a:solidFill>
                  <a:schemeClr val="tx1"/>
                </a:solidFill>
              </a:rPr>
              <a:pPr eaLnBrk="1" hangingPunct="1"/>
              <a:t>98</a:t>
            </a:fld>
            <a:endParaRPr lang="en-US" altLang="zh-CN" sz="1200" i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7520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>
            <a:extLst>
              <a:ext uri="{FF2B5EF4-FFF2-40B4-BE49-F238E27FC236}">
                <a16:creationId xmlns:a16="http://schemas.microsoft.com/office/drawing/2014/main" id="{77AEFE65-AB3B-7E48-A47B-5B8782A855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1pPr>
            <a:lvl2pPr marL="742950" indent="-285750" defTabSz="930275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2pPr>
            <a:lvl3pPr marL="1143000" indent="-228600" defTabSz="930275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3pPr>
            <a:lvl4pPr marL="1600200" indent="-228600" defTabSz="930275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4pPr>
            <a:lvl5pPr marL="2057400" indent="-228600" defTabSz="930275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5pPr>
            <a:lvl6pPr marL="25146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6pPr>
            <a:lvl7pPr marL="29718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7pPr>
            <a:lvl8pPr marL="34290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8pPr>
            <a:lvl9pPr marL="38862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9pPr>
          </a:lstStyle>
          <a:p>
            <a:pPr eaLnBrk="1" hangingPunct="1"/>
            <a:fld id="{2648BBC7-9781-6041-8D75-F2B0026206D7}" type="slidenum">
              <a:rPr lang="zh-CN" altLang="en-US" sz="1200" i="0">
                <a:solidFill>
                  <a:schemeClr val="tx1"/>
                </a:solidFill>
              </a:rPr>
              <a:pPr eaLnBrk="1" hangingPunct="1"/>
              <a:t>99</a:t>
            </a:fld>
            <a:endParaRPr lang="en-US" altLang="zh-CN" sz="1200" i="0">
              <a:solidFill>
                <a:schemeClr val="tx1"/>
              </a:solidFill>
            </a:endParaRPr>
          </a:p>
        </p:txBody>
      </p:sp>
      <p:sp>
        <p:nvSpPr>
          <p:cNvPr id="58371" name="Rectangle 2">
            <a:extLst>
              <a:ext uri="{FF2B5EF4-FFF2-40B4-BE49-F238E27FC236}">
                <a16:creationId xmlns:a16="http://schemas.microsoft.com/office/drawing/2014/main" id="{D46C6E95-3B11-974E-A594-42E53BE9A01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>
            <a:extLst>
              <a:ext uri="{FF2B5EF4-FFF2-40B4-BE49-F238E27FC236}">
                <a16:creationId xmlns:a16="http://schemas.microsoft.com/office/drawing/2014/main" id="{9D101283-F46A-8B49-96EA-6D8CF62ABD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  <a:tabLst>
                <a:tab pos="1092200" algn="l"/>
              </a:tabLst>
            </a:pPr>
            <a:r>
              <a:rPr lang="en-US" altLang="zh-CN" sz="4400" dirty="0">
                <a:latin typeface="Times" pitchFamily="2" charset="0"/>
              </a:rPr>
              <a:t>Phase 1: Load data into memory</a:t>
            </a:r>
          </a:p>
          <a:p>
            <a:pPr lvl="1" eaLnBrk="1" hangingPunct="1">
              <a:lnSpc>
                <a:spcPct val="90000"/>
              </a:lnSpc>
              <a:tabLst>
                <a:tab pos="1092200" algn="l"/>
              </a:tabLst>
            </a:pPr>
            <a:r>
              <a:rPr lang="en-US" altLang="zh-CN" sz="4000" dirty="0">
                <a:latin typeface="Times" pitchFamily="2" charset="0"/>
              </a:rPr>
              <a:t>Build an initial in-memory CF-tree with the data (one scan)</a:t>
            </a:r>
          </a:p>
          <a:p>
            <a:pPr lvl="1" eaLnBrk="1" hangingPunct="1">
              <a:lnSpc>
                <a:spcPct val="90000"/>
              </a:lnSpc>
              <a:tabLst>
                <a:tab pos="1092200" algn="l"/>
              </a:tabLst>
            </a:pPr>
            <a:r>
              <a:rPr lang="en-US" altLang="zh-CN" sz="4000" dirty="0">
                <a:latin typeface="Times" pitchFamily="2" charset="0"/>
              </a:rPr>
              <a:t>Subsequent phases become fast, accurate, less order sensitive</a:t>
            </a:r>
          </a:p>
          <a:p>
            <a:pPr eaLnBrk="1" hangingPunct="1">
              <a:lnSpc>
                <a:spcPct val="90000"/>
              </a:lnSpc>
              <a:tabLst>
                <a:tab pos="1092200" algn="l"/>
              </a:tabLst>
            </a:pPr>
            <a:r>
              <a:rPr lang="en-US" altLang="zh-CN" sz="4400" dirty="0">
                <a:latin typeface="Times" pitchFamily="2" charset="0"/>
              </a:rPr>
              <a:t>Phase 2: Condense data</a:t>
            </a:r>
          </a:p>
          <a:p>
            <a:pPr lvl="1" eaLnBrk="1" hangingPunct="1">
              <a:lnSpc>
                <a:spcPct val="90000"/>
              </a:lnSpc>
              <a:tabLst>
                <a:tab pos="1092200" algn="l"/>
              </a:tabLst>
            </a:pPr>
            <a:r>
              <a:rPr lang="en-US" altLang="zh-CN" sz="4000" dirty="0">
                <a:latin typeface="Times" pitchFamily="2" charset="0"/>
              </a:rPr>
              <a:t>Rebuild the CF-tree with a larger T</a:t>
            </a:r>
          </a:p>
          <a:p>
            <a:pPr lvl="1" eaLnBrk="1" hangingPunct="1">
              <a:lnSpc>
                <a:spcPct val="90000"/>
              </a:lnSpc>
              <a:tabLst>
                <a:tab pos="1092200" algn="l"/>
              </a:tabLst>
            </a:pPr>
            <a:r>
              <a:rPr lang="en-US" altLang="zh-CN" sz="4000" dirty="0">
                <a:latin typeface="Times" pitchFamily="2" charset="0"/>
              </a:rPr>
              <a:t>Condensing is optional</a:t>
            </a:r>
          </a:p>
          <a:p>
            <a:pPr eaLnBrk="1" hangingPunct="1">
              <a:lnSpc>
                <a:spcPct val="80000"/>
              </a:lnSpc>
              <a:tabLst>
                <a:tab pos="1092200" algn="l"/>
              </a:tabLst>
            </a:pPr>
            <a:r>
              <a:rPr lang="en-US" altLang="zh-CN" dirty="0">
                <a:latin typeface="Times" pitchFamily="2" charset="0"/>
              </a:rPr>
              <a:t>Phase</a:t>
            </a:r>
            <a:r>
              <a:rPr lang="en-US" altLang="zh-CN" sz="4400" dirty="0">
                <a:latin typeface="Times" pitchFamily="2" charset="0"/>
              </a:rPr>
              <a:t> 3: Global clustering</a:t>
            </a:r>
          </a:p>
          <a:p>
            <a:pPr lvl="1" eaLnBrk="1" hangingPunct="1">
              <a:lnSpc>
                <a:spcPct val="80000"/>
              </a:lnSpc>
              <a:tabLst>
                <a:tab pos="1092200" algn="l"/>
              </a:tabLst>
            </a:pPr>
            <a:r>
              <a:rPr lang="en-US" altLang="zh-CN" sz="4000" dirty="0">
                <a:latin typeface="Times" pitchFamily="2" charset="0"/>
              </a:rPr>
              <a:t>Use existing clustering algorithm on CF leafs</a:t>
            </a:r>
          </a:p>
          <a:p>
            <a:pPr eaLnBrk="1" hangingPunct="1">
              <a:lnSpc>
                <a:spcPct val="80000"/>
              </a:lnSpc>
              <a:tabLst>
                <a:tab pos="1092200" algn="l"/>
              </a:tabLst>
            </a:pPr>
            <a:r>
              <a:rPr lang="en-US" altLang="zh-CN" sz="4400" dirty="0">
                <a:latin typeface="Times" pitchFamily="2" charset="0"/>
              </a:rPr>
              <a:t>Phase 4: Cluster refining</a:t>
            </a:r>
          </a:p>
          <a:p>
            <a:pPr lvl="1" eaLnBrk="1" hangingPunct="1">
              <a:lnSpc>
                <a:spcPct val="80000"/>
              </a:lnSpc>
              <a:tabLst>
                <a:tab pos="1092200" algn="l"/>
              </a:tabLst>
            </a:pPr>
            <a:r>
              <a:rPr lang="en-US" altLang="zh-CN" sz="4000" dirty="0">
                <a:latin typeface="Times" pitchFamily="2" charset="0"/>
              </a:rPr>
              <a:t>Do additional passes over the dataset &amp; reassign data points to the closest centroid from phase 3</a:t>
            </a:r>
          </a:p>
          <a:p>
            <a:pPr lvl="1" eaLnBrk="1" hangingPunct="1">
              <a:lnSpc>
                <a:spcPct val="80000"/>
              </a:lnSpc>
              <a:tabLst>
                <a:tab pos="1092200" algn="l"/>
              </a:tabLst>
            </a:pPr>
            <a:r>
              <a:rPr lang="en-US" altLang="zh-CN" sz="4000" dirty="0">
                <a:latin typeface="Times" pitchFamily="2" charset="0"/>
              </a:rPr>
              <a:t>Refining is optional</a:t>
            </a:r>
          </a:p>
          <a:p>
            <a:pPr eaLnBrk="1" hangingPunct="1">
              <a:tabLst>
                <a:tab pos="1092200" algn="l"/>
              </a:tabLst>
            </a:pPr>
            <a:endParaRPr lang="en-US" altLang="zh-TW" dirty="0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7204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7D4FE63-03CD-FA47-BD68-F9DF44ECE7A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0EC2CC-EAC8-9840-A064-55526CB8482A}" type="slidenum">
              <a:rPr lang="zh-CN" altLang="en-US"/>
              <a:pPr/>
              <a:t>102</a:t>
            </a:fld>
            <a:endParaRPr lang="en-US" altLang="zh-CN"/>
          </a:p>
        </p:txBody>
      </p:sp>
      <p:sp>
        <p:nvSpPr>
          <p:cNvPr id="1626114" name="Rectangle 2">
            <a:extLst>
              <a:ext uri="{FF2B5EF4-FFF2-40B4-BE49-F238E27FC236}">
                <a16:creationId xmlns:a16="http://schemas.microsoft.com/office/drawing/2014/main" id="{B165D436-4112-EC4C-8DF6-07CC982AAE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6115" name="Rectangle 3">
            <a:extLst>
              <a:ext uri="{FF2B5EF4-FFF2-40B4-BE49-F238E27FC236}">
                <a16:creationId xmlns:a16="http://schemas.microsoft.com/office/drawing/2014/main" id="{5E9B826D-C033-0442-BE72-9E6CEC5DCD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031305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7D4FE63-03CD-FA47-BD68-F9DF44ECE7A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0EC2CC-EAC8-9840-A064-55526CB8482A}" type="slidenum">
              <a:rPr lang="zh-CN" altLang="en-US"/>
              <a:pPr/>
              <a:t>103</a:t>
            </a:fld>
            <a:endParaRPr lang="en-US" altLang="zh-CN"/>
          </a:p>
        </p:txBody>
      </p:sp>
      <p:sp>
        <p:nvSpPr>
          <p:cNvPr id="1626114" name="Rectangle 2">
            <a:extLst>
              <a:ext uri="{FF2B5EF4-FFF2-40B4-BE49-F238E27FC236}">
                <a16:creationId xmlns:a16="http://schemas.microsoft.com/office/drawing/2014/main" id="{B165D436-4112-EC4C-8DF6-07CC982AAE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6115" name="Rectangle 3">
            <a:extLst>
              <a:ext uri="{FF2B5EF4-FFF2-40B4-BE49-F238E27FC236}">
                <a16:creationId xmlns:a16="http://schemas.microsoft.com/office/drawing/2014/main" id="{5E9B826D-C033-0442-BE72-9E6CEC5DCD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9859624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Clusterzugehörigkeit</a:t>
            </a:r>
            <a:r>
              <a:rPr lang="en-GB" dirty="0"/>
              <a:t> </a:t>
            </a:r>
            <a:r>
              <a:rPr lang="en-GB" dirty="0" err="1"/>
              <a:t>prüfen</a:t>
            </a:r>
            <a:r>
              <a:rPr lang="en-GB" dirty="0"/>
              <a:t>/</a:t>
            </a:r>
            <a:r>
              <a:rPr lang="en-GB" dirty="0" err="1"/>
              <a:t>neu</a:t>
            </a:r>
            <a:r>
              <a:rPr lang="en-GB" dirty="0"/>
              <a:t> </a:t>
            </a:r>
            <a:r>
              <a:rPr lang="en-GB" dirty="0" err="1"/>
              <a:t>bestimmen</a:t>
            </a:r>
            <a:r>
              <a:rPr lang="en-GB" dirty="0"/>
              <a:t> (</a:t>
            </a:r>
            <a:r>
              <a:rPr lang="en-GB" dirty="0" err="1"/>
              <a:t>Änderung</a:t>
            </a:r>
            <a:r>
              <a:rPr lang="en-GB" dirty="0"/>
              <a:t> </a:t>
            </a:r>
            <a:r>
              <a:rPr lang="en-GB" dirty="0" err="1"/>
              <a:t>bei</a:t>
            </a:r>
            <a:r>
              <a:rPr lang="en-GB" dirty="0"/>
              <a:t> </a:t>
            </a:r>
            <a:r>
              <a:rPr lang="en-GB" dirty="0" err="1"/>
              <a:t>rotem</a:t>
            </a:r>
            <a:r>
              <a:rPr lang="en-GB" dirty="0"/>
              <a:t> </a:t>
            </a:r>
            <a:r>
              <a:rPr lang="en-GB" dirty="0" err="1"/>
              <a:t>Punkt</a:t>
            </a:r>
            <a:r>
              <a:rPr lang="en-GB" dirty="0"/>
              <a:t> in der </a:t>
            </a:r>
            <a:r>
              <a:rPr lang="en-GB" dirty="0" err="1"/>
              <a:t>Mitte</a:t>
            </a:r>
            <a:r>
              <a:rPr lang="en-GB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1228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D99610D-10CA-C342-B347-5EC4465080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F351C6-7131-734C-9F5F-27E570DCE9B3}" type="slidenum">
              <a:rPr lang="he-IL" altLang="de-DE"/>
              <a:pPr/>
              <a:t>135</a:t>
            </a:fld>
            <a:endParaRPr lang="en-US" altLang="de-DE"/>
          </a:p>
        </p:txBody>
      </p:sp>
      <p:sp>
        <p:nvSpPr>
          <p:cNvPr id="131074" name="Rectangle 2">
            <a:extLst>
              <a:ext uri="{FF2B5EF4-FFF2-40B4-BE49-F238E27FC236}">
                <a16:creationId xmlns:a16="http://schemas.microsoft.com/office/drawing/2014/main" id="{1370272E-1C60-6545-809C-EF67AEA443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>
            <a:extLst>
              <a:ext uri="{FF2B5EF4-FFF2-40B4-BE49-F238E27FC236}">
                <a16:creationId xmlns:a16="http://schemas.microsoft.com/office/drawing/2014/main" id="{3BB59511-B84C-5640-986C-22C015B494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de-DE"/>
              <a:t>Bv</a:t>
            </a:r>
            <a:r>
              <a:rPr lang="he-IL" altLang="de-DE"/>
              <a:t> במקום רק </a:t>
            </a:r>
            <a:r>
              <a:rPr lang="en-US" altLang="de-DE"/>
              <a:t>v</a:t>
            </a:r>
            <a:r>
              <a:rPr lang="he-IL" altLang="de-DE"/>
              <a:t> במכנה</a:t>
            </a: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386534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BA3FA6-35A7-C141-A74E-93B795F805C1}" type="slidenum">
              <a:rPr lang="en-US" smtClean="0"/>
              <a:pPr>
                <a:defRPr/>
              </a:pPr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4612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Zentren</a:t>
            </a:r>
            <a:r>
              <a:rPr lang="en-GB" dirty="0"/>
              <a:t> </a:t>
            </a:r>
            <a:r>
              <a:rPr lang="en-GB" dirty="0" err="1"/>
              <a:t>neu</a:t>
            </a:r>
            <a:r>
              <a:rPr lang="en-GB" dirty="0"/>
              <a:t> </a:t>
            </a:r>
            <a:r>
              <a:rPr lang="en-GB" dirty="0" err="1"/>
              <a:t>berechnen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2475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Clusterzugehörigkeit</a:t>
            </a:r>
            <a:r>
              <a:rPr lang="en-GB" dirty="0"/>
              <a:t> </a:t>
            </a:r>
            <a:r>
              <a:rPr lang="en-GB" dirty="0" err="1"/>
              <a:t>bestimmen</a:t>
            </a:r>
            <a:r>
              <a:rPr lang="en-GB" dirty="0"/>
              <a:t>; </a:t>
            </a:r>
            <a:r>
              <a:rPr lang="en-GB" dirty="0" err="1"/>
              <a:t>keine</a:t>
            </a:r>
            <a:r>
              <a:rPr lang="en-GB" dirty="0"/>
              <a:t> </a:t>
            </a:r>
            <a:r>
              <a:rPr lang="en-GB" dirty="0" err="1"/>
              <a:t>Änderung</a:t>
            </a:r>
            <a:r>
              <a:rPr lang="en-GB" dirty="0"/>
              <a:t> = </a:t>
            </a:r>
            <a:r>
              <a:rPr lang="en-GB" dirty="0" err="1"/>
              <a:t>keine</a:t>
            </a:r>
            <a:r>
              <a:rPr lang="en-GB" dirty="0"/>
              <a:t> </a:t>
            </a:r>
            <a:r>
              <a:rPr lang="en-GB" dirty="0" err="1"/>
              <a:t>Änderung</a:t>
            </a:r>
            <a:r>
              <a:rPr lang="en-GB" dirty="0"/>
              <a:t> in den </a:t>
            </a:r>
            <a:r>
              <a:rPr lang="en-GB" dirty="0" err="1"/>
              <a:t>Zentren</a:t>
            </a:r>
            <a:r>
              <a:rPr lang="en-GB" dirty="0"/>
              <a:t> -&gt; </a:t>
            </a:r>
            <a:r>
              <a:rPr lang="en-GB" dirty="0" err="1"/>
              <a:t>abbrechen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5682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2"/>
          <p:cNvSpPr txBox="1">
            <a:spLocks noChangeArrowheads="1"/>
          </p:cNvSpPr>
          <p:nvPr/>
        </p:nvSpPr>
        <p:spPr bwMode="auto">
          <a:xfrm>
            <a:off x="1312863" y="1027113"/>
            <a:ext cx="4930775" cy="37004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995" name="Text Box 3"/>
          <p:cNvSpPr txBox="1">
            <a:spLocks noGrp="1" noChangeArrowheads="1"/>
          </p:cNvSpPr>
          <p:nvPr>
            <p:ph type="body"/>
          </p:nvPr>
        </p:nvSpPr>
        <p:spPr>
          <a:xfrm>
            <a:off x="1169988" y="5086350"/>
            <a:ext cx="5218112" cy="41021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 altLang="x-none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3904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08C7A70-CB28-A948-BFC2-4E6EDE19EE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1BF2FD-CDA3-5F4D-BFDA-8C9DBF0799DC}" type="slidenum">
              <a:rPr lang="en-US" altLang="de-DE"/>
              <a:pPr/>
              <a:t>18</a:t>
            </a:fld>
            <a:endParaRPr lang="en-US" altLang="de-DE"/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4FDB8866-42D8-5A4C-A07B-0A2CBF42C0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B9B387F7-0380-244B-8653-9DB64B4BDE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altLang="de-DE"/>
              <a:t>Results in convex shaped clusters</a:t>
            </a:r>
          </a:p>
          <a:p>
            <a:pPr>
              <a:buFontTx/>
              <a:buChar char="•"/>
            </a:pPr>
            <a:r>
              <a:rPr lang="en-US" altLang="de-DE"/>
              <a:t>Looks like a voronoi diagram of representative objects</a:t>
            </a:r>
          </a:p>
        </p:txBody>
      </p:sp>
    </p:spTree>
    <p:extLst>
      <p:ext uri="{BB962C8B-B14F-4D97-AF65-F5344CB8AC3E}">
        <p14:creationId xmlns:p14="http://schemas.microsoft.com/office/powerpoint/2010/main" val="35490047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4A1867E-B5ED-B74C-8C54-8016EA383E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E62AF9-6BDA-354D-A703-2C595DFC63A5}" type="slidenum">
              <a:rPr lang="zh-CN" altLang="en-US"/>
              <a:pPr/>
              <a:t>19</a:t>
            </a:fld>
            <a:endParaRPr lang="en-US" altLang="zh-CN"/>
          </a:p>
        </p:txBody>
      </p:sp>
      <p:sp>
        <p:nvSpPr>
          <p:cNvPr id="1558530" name="Rectangle 2">
            <a:extLst>
              <a:ext uri="{FF2B5EF4-FFF2-40B4-BE49-F238E27FC236}">
                <a16:creationId xmlns:a16="http://schemas.microsoft.com/office/drawing/2014/main" id="{6CC1CE77-8639-474F-B1B3-FD63643B51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8531" name="Rectangle 3">
            <a:extLst>
              <a:ext uri="{FF2B5EF4-FFF2-40B4-BE49-F238E27FC236}">
                <a16:creationId xmlns:a16="http://schemas.microsoft.com/office/drawing/2014/main" id="{94263568-4DCE-5445-9784-3F0FE8DBF3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584713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 </a:t>
            </a:r>
            <a:r>
              <a:rPr lang="en-GB" dirty="0" err="1"/>
              <a:t>Nachbarschaft</a:t>
            </a:r>
            <a:r>
              <a:rPr lang="en-GB" dirty="0"/>
              <a:t> von x: </a:t>
            </a:r>
            <a:r>
              <a:rPr lang="en-GB" dirty="0" err="1"/>
              <a:t>Datenpunkte</a:t>
            </a:r>
            <a:r>
              <a:rPr lang="en-GB" dirty="0"/>
              <a:t> </a:t>
            </a:r>
            <a:r>
              <a:rPr lang="en-GB" dirty="0" err="1"/>
              <a:t>im</a:t>
            </a:r>
            <a:r>
              <a:rPr lang="en-GB" dirty="0"/>
              <a:t> e Radius um x</a:t>
            </a:r>
          </a:p>
          <a:p>
            <a:r>
              <a:rPr lang="en-GB" dirty="0" err="1"/>
              <a:t>Kernobjekte</a:t>
            </a:r>
            <a:r>
              <a:rPr lang="en-GB" dirty="0"/>
              <a:t> = </a:t>
            </a:r>
            <a:r>
              <a:rPr lang="en-GB" dirty="0" err="1"/>
              <a:t>mindestens</a:t>
            </a:r>
            <a:r>
              <a:rPr lang="en-GB" dirty="0"/>
              <a:t> m </a:t>
            </a:r>
            <a:r>
              <a:rPr lang="en-GB" dirty="0" err="1"/>
              <a:t>Datenpunkte</a:t>
            </a:r>
            <a:r>
              <a:rPr lang="en-GB" dirty="0"/>
              <a:t> in e </a:t>
            </a:r>
            <a:r>
              <a:rPr lang="en-GB" dirty="0" err="1"/>
              <a:t>Nachbarschaft</a:t>
            </a:r>
            <a:r>
              <a:rPr lang="en-GB" dirty="0"/>
              <a:t>; </a:t>
            </a:r>
            <a:r>
              <a:rPr lang="en-GB" dirty="0" err="1"/>
              <a:t>sonst</a:t>
            </a:r>
            <a:r>
              <a:rPr lang="en-GB" dirty="0"/>
              <a:t> </a:t>
            </a:r>
            <a:r>
              <a:rPr lang="en-GB" dirty="0" err="1"/>
              <a:t>Randobjekt</a:t>
            </a:r>
            <a:r>
              <a:rPr lang="en-GB" dirty="0"/>
              <a:t> (Outliers, </a:t>
            </a:r>
            <a:r>
              <a:rPr lang="en-GB" dirty="0" err="1"/>
              <a:t>Randpunkte</a:t>
            </a:r>
            <a:r>
              <a:rPr lang="en-GB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015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627313" y="6400800"/>
            <a:ext cx="1223962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F37045-1945-4444-ACA1-F0D9E321B7E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6421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627313" y="6400800"/>
            <a:ext cx="1223962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5D3AC-AFB8-B347-AA2D-D599BB9283F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4244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8DB10-3172-DD48-8F1A-2A3D0D4905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344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4FAC69-9193-9047-9E68-D0CB06CDF1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83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F188E-E9EB-2548-9E0D-3C05A145D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98B5B2-A6C9-D943-A058-993BCF35CC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F4D2DC-8D1B-B941-85ED-4D568B3FAA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86200" cy="441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D9819A-B6B8-8641-9D51-DD296B3DF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EED44B-3786-8D4B-B2DD-82D02019F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AFC117-4C20-2F47-B8AC-CCB5F78D9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2C769A-CE88-A24C-8A23-DDCE6E5615E1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32697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D41F6-82F8-564D-A3B5-5A758C1B1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263" y="228600"/>
            <a:ext cx="8015287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697BC5-581E-3B44-AAF3-C6EEBA145BA4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DA8413-AF6B-0147-9954-1F0F7743C000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3886200" cy="2133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6A6274B-20BD-A046-91E7-7167DC763CE6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648200" y="3886200"/>
            <a:ext cx="3886200" cy="2133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EFF0BDA-88E3-3747-89D0-1697EDFFD6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C7C6B46-C071-494B-93EE-ECFF0C15C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DD4D3D1-7205-2C4F-8194-12A7826B9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2A1687B8-EF86-B649-8E7E-F193FAC23FE5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953885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0ADA1-7237-3748-AB62-526421EA7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263" y="228600"/>
            <a:ext cx="8015287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B4FCB-82CC-734F-93D3-7DC29A217B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14C129-6ED0-9E4A-9326-1BE715F41AE0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3886200" cy="2133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0A93AEB-07BD-D443-A66D-100B553A3958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648200" y="3886200"/>
            <a:ext cx="3886200" cy="2133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6106FEA-992B-CC4A-BFD0-3325AEB04E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9D5D06E-BF79-2C4C-8E34-E77EA351D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D980E93-15E5-B241-9372-96C6E3345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6D149A4E-F1FD-1740-A2AB-6C21A0DCE85F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697577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6E24A-9D62-4E43-BA92-C16BD40B2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263" y="228600"/>
            <a:ext cx="8015287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6B8966-4801-E148-B63C-BF0A9352EDCB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EEFDD5-7123-CE40-A0C8-C1A01A0657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86200" cy="441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DAE8F4-49BC-7C48-B4B4-43E14D29E5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B82446-7124-4249-946B-FB934074D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4F2001-06EC-D34C-B66D-B94A7C999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7B2B0C46-23EB-6F4E-B8F0-347F75FEFD8F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426883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56" name="Rectangle 4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56550" y="6400800"/>
            <a:ext cx="1008063" cy="1968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cs typeface="+mn-cs"/>
              </a:defRPr>
            </a:lvl1pPr>
          </a:lstStyle>
          <a:p>
            <a:pPr>
              <a:defRPr/>
            </a:pPr>
            <a:fld id="{2C1B9CDA-D4AD-8B4C-B3AA-5DFAF7439B7A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pic>
        <p:nvPicPr>
          <p:cNvPr id="1027" name="Picture 45" descr="Logo_ImFocus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863" y="6453188"/>
            <a:ext cx="137795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58" name="Rectangle 46"/>
          <p:cNvSpPr>
            <a:spLocks noChangeArrowheads="1"/>
          </p:cNvSpPr>
          <p:nvPr userDrawn="1"/>
        </p:nvSpPr>
        <p:spPr bwMode="auto">
          <a:xfrm>
            <a:off x="179388" y="981075"/>
            <a:ext cx="8785225" cy="7302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559" name="Rectangle 47"/>
          <p:cNvSpPr>
            <a:spLocks noChangeArrowheads="1"/>
          </p:cNvSpPr>
          <p:nvPr userDrawn="1"/>
        </p:nvSpPr>
        <p:spPr bwMode="auto">
          <a:xfrm flipV="1">
            <a:off x="179388" y="6669088"/>
            <a:ext cx="8785225" cy="1889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561" name="Rectangle 49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260350"/>
            <a:ext cx="8229600" cy="50323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Titelmasterformat durch Klicken bearbeiten</a:t>
            </a:r>
          </a:p>
        </p:txBody>
      </p:sp>
      <p:sp>
        <p:nvSpPr>
          <p:cNvPr id="64562" name="Rectangle 5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6975"/>
            <a:ext cx="8229600" cy="49688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pic>
        <p:nvPicPr>
          <p:cNvPr id="1032" name="Bild 48" descr="Logo_Inst_InfSys_P309.pdf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167438"/>
            <a:ext cx="21605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47" r:id="rId1"/>
    <p:sldLayoutId id="2147484248" r:id="rId2"/>
    <p:sldLayoutId id="2147484249" r:id="rId3"/>
    <p:sldLayoutId id="2147484250" r:id="rId4"/>
    <p:sldLayoutId id="2147484251" r:id="rId5"/>
    <p:sldLayoutId id="2147484252" r:id="rId6"/>
    <p:sldLayoutId id="2147484253" r:id="rId7"/>
    <p:sldLayoutId id="2147484254" r:id="rId8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svg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5.xml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65.emf"/><Relationship Id="rId7" Type="http://schemas.openxmlformats.org/officeDocument/2006/relationships/image" Target="../media/image67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70.emf"/><Relationship Id="rId4" Type="http://schemas.openxmlformats.org/officeDocument/2006/relationships/image" Target="../media/image69.png"/><Relationship Id="rId9" Type="http://schemas.openxmlformats.org/officeDocument/2006/relationships/image" Target="../media/image68.emf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0.emf"/><Relationship Id="rId4" Type="http://schemas.openxmlformats.org/officeDocument/2006/relationships/image" Target="../media/image7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6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5.emf"/><Relationship Id="rId5" Type="http://schemas.openxmlformats.org/officeDocument/2006/relationships/image" Target="../media/image74.emf"/><Relationship Id="rId4" Type="http://schemas.openxmlformats.org/officeDocument/2006/relationships/oleObject" Target="../embeddings/oleObject5.bin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9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8.png"/><Relationship Id="rId5" Type="http://schemas.openxmlformats.org/officeDocument/2006/relationships/image" Target="../media/image77.emf"/><Relationship Id="rId4" Type="http://schemas.openxmlformats.org/officeDocument/2006/relationships/oleObject" Target="../embeddings/oleObject6.bin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7" Type="http://schemas.openxmlformats.org/officeDocument/2006/relationships/image" Target="../media/image82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9.png"/><Relationship Id="rId5" Type="http://schemas.openxmlformats.org/officeDocument/2006/relationships/image" Target="../media/image81.emf"/><Relationship Id="rId4" Type="http://schemas.openxmlformats.org/officeDocument/2006/relationships/image" Target="../media/image80.emf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13" Type="http://schemas.openxmlformats.org/officeDocument/2006/relationships/image" Target="../media/image70.emf"/><Relationship Id="rId3" Type="http://schemas.openxmlformats.org/officeDocument/2006/relationships/image" Target="../media/image87.emf"/><Relationship Id="rId7" Type="http://schemas.openxmlformats.org/officeDocument/2006/relationships/image" Target="../media/image84.emf"/><Relationship Id="rId12" Type="http://schemas.openxmlformats.org/officeDocument/2006/relationships/image" Target="../media/image86.emf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9.bin"/><Relationship Id="rId11" Type="http://schemas.openxmlformats.org/officeDocument/2006/relationships/oleObject" Target="../embeddings/oleObject11.bin"/><Relationship Id="rId5" Type="http://schemas.openxmlformats.org/officeDocument/2006/relationships/image" Target="../media/image83.emf"/><Relationship Id="rId10" Type="http://schemas.openxmlformats.org/officeDocument/2006/relationships/image" Target="../media/image88.emf"/><Relationship Id="rId4" Type="http://schemas.openxmlformats.org/officeDocument/2006/relationships/oleObject" Target="../embeddings/oleObject8.bin"/><Relationship Id="rId9" Type="http://schemas.openxmlformats.org/officeDocument/2006/relationships/image" Target="../media/image85.emf"/></Relationships>
</file>

<file path=ppt/slides/_rels/slide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emf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90.e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89.emf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emf"/><Relationship Id="rId3" Type="http://schemas.openxmlformats.org/officeDocument/2006/relationships/oleObject" Target="../embeddings/oleObject15.bin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90.e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89.emf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emf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90.e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89.emf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7" Type="http://schemas.openxmlformats.org/officeDocument/2006/relationships/image" Target="../media/image10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07.e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106.emf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109.emf"/><Relationship Id="rId4" Type="http://schemas.openxmlformats.org/officeDocument/2006/relationships/oleObject" Target="../embeddings/oleObject20.bin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3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2.emf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484784"/>
            <a:ext cx="7772400" cy="1470025"/>
          </a:xfrm>
        </p:spPr>
        <p:txBody>
          <a:bodyPr/>
          <a:lstStyle/>
          <a:p>
            <a:pPr eaLnBrk="1" hangingPunct="1">
              <a:defRPr/>
            </a:pPr>
            <a:r>
              <a:rPr lang="de-DE" b="1" dirty="0"/>
              <a:t>Non-Standard-Datenbanken</a:t>
            </a:r>
            <a:br>
              <a:rPr lang="de-DE" b="1" dirty="0"/>
            </a:br>
            <a:r>
              <a:rPr lang="de-DE" b="1" dirty="0"/>
              <a:t>und Data Mining</a:t>
            </a:r>
            <a:endParaRPr lang="de-DE" dirty="0">
              <a:cs typeface="+mj-cs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018755"/>
            <a:ext cx="6400800" cy="2930525"/>
          </a:xfrm>
        </p:spPr>
        <p:txBody>
          <a:bodyPr/>
          <a:lstStyle/>
          <a:p>
            <a:pPr eaLnBrk="1" hangingPunct="1">
              <a:defRPr/>
            </a:pPr>
            <a:r>
              <a:rPr lang="de-DE" sz="2400" dirty="0">
                <a:cs typeface="+mn-cs"/>
              </a:rPr>
              <a:t>Clusterbildung / Häufungsanalyse</a:t>
            </a:r>
          </a:p>
          <a:p>
            <a:pPr eaLnBrk="1" hangingPunct="1">
              <a:defRPr/>
            </a:pPr>
            <a:endParaRPr lang="de-DE" sz="2400" dirty="0">
              <a:cs typeface="+mn-cs"/>
            </a:endParaRPr>
          </a:p>
          <a:p>
            <a:pPr eaLnBrk="1" hangingPunct="1">
              <a:defRPr/>
            </a:pPr>
            <a:r>
              <a:rPr lang="de-DE" sz="2400" dirty="0">
                <a:cs typeface="+mn-cs"/>
              </a:rPr>
              <a:t>Prof. Dr. Ralf Möller</a:t>
            </a:r>
          </a:p>
          <a:p>
            <a:pPr eaLnBrk="1" hangingPunct="1">
              <a:defRPr/>
            </a:pPr>
            <a:r>
              <a:rPr lang="de-DE" sz="2400" b="1" dirty="0">
                <a:cs typeface="+mn-cs"/>
              </a:rPr>
              <a:t>Universität zu Lübeck</a:t>
            </a:r>
          </a:p>
          <a:p>
            <a:pPr eaLnBrk="1" hangingPunct="1">
              <a:defRPr/>
            </a:pPr>
            <a:r>
              <a:rPr lang="de-DE" sz="2400" b="1" dirty="0">
                <a:cs typeface="+mn-cs"/>
              </a:rPr>
              <a:t>Institut für Informationssysteme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Rectangle 46">
            <a:extLst>
              <a:ext uri="{FF2B5EF4-FFF2-40B4-BE49-F238E27FC236}">
                <a16:creationId xmlns:a16="http://schemas.microsoft.com/office/drawing/2014/main" id="{C7FE732A-EBCC-1D43-B68C-00B52DE16C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1688" y="1465263"/>
            <a:ext cx="5867400" cy="40767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de-DE" dirty="0"/>
          </a:p>
        </p:txBody>
      </p:sp>
      <p:sp>
        <p:nvSpPr>
          <p:cNvPr id="114" name="Line 47">
            <a:extLst>
              <a:ext uri="{FF2B5EF4-FFF2-40B4-BE49-F238E27FC236}">
                <a16:creationId xmlns:a16="http://schemas.microsoft.com/office/drawing/2014/main" id="{CD007D7F-2C9E-0F46-B97D-1289D90E818E}"/>
              </a:ext>
            </a:extLst>
          </p:cNvPr>
          <p:cNvSpPr>
            <a:spLocks noChangeShapeType="1"/>
          </p:cNvSpPr>
          <p:nvPr/>
        </p:nvSpPr>
        <p:spPr bwMode="auto">
          <a:xfrm>
            <a:off x="2071688" y="4724400"/>
            <a:ext cx="58674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5" name="Line 48">
            <a:extLst>
              <a:ext uri="{FF2B5EF4-FFF2-40B4-BE49-F238E27FC236}">
                <a16:creationId xmlns:a16="http://schemas.microsoft.com/office/drawing/2014/main" id="{E9EFE5B6-46C7-864F-B217-473B647CF13C}"/>
              </a:ext>
            </a:extLst>
          </p:cNvPr>
          <p:cNvSpPr>
            <a:spLocks noChangeShapeType="1"/>
          </p:cNvSpPr>
          <p:nvPr/>
        </p:nvSpPr>
        <p:spPr bwMode="auto">
          <a:xfrm>
            <a:off x="2071688" y="3908425"/>
            <a:ext cx="58674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6" name="Line 49">
            <a:extLst>
              <a:ext uri="{FF2B5EF4-FFF2-40B4-BE49-F238E27FC236}">
                <a16:creationId xmlns:a16="http://schemas.microsoft.com/office/drawing/2014/main" id="{ED552E3C-7A22-E946-82FC-D1B20BCF9C42}"/>
              </a:ext>
            </a:extLst>
          </p:cNvPr>
          <p:cNvSpPr>
            <a:spLocks noChangeShapeType="1"/>
          </p:cNvSpPr>
          <p:nvPr/>
        </p:nvSpPr>
        <p:spPr bwMode="auto">
          <a:xfrm>
            <a:off x="2071688" y="3098800"/>
            <a:ext cx="58674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7" name="Line 50">
            <a:extLst>
              <a:ext uri="{FF2B5EF4-FFF2-40B4-BE49-F238E27FC236}">
                <a16:creationId xmlns:a16="http://schemas.microsoft.com/office/drawing/2014/main" id="{B87EBD40-8077-8541-8B93-54D474C577B2}"/>
              </a:ext>
            </a:extLst>
          </p:cNvPr>
          <p:cNvSpPr>
            <a:spLocks noChangeShapeType="1"/>
          </p:cNvSpPr>
          <p:nvPr/>
        </p:nvSpPr>
        <p:spPr bwMode="auto">
          <a:xfrm>
            <a:off x="2071688" y="2281238"/>
            <a:ext cx="58674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8" name="Line 51">
            <a:extLst>
              <a:ext uri="{FF2B5EF4-FFF2-40B4-BE49-F238E27FC236}">
                <a16:creationId xmlns:a16="http://schemas.microsoft.com/office/drawing/2014/main" id="{355D7811-ACEE-E04F-AC99-F354D039048C}"/>
              </a:ext>
            </a:extLst>
          </p:cNvPr>
          <p:cNvSpPr>
            <a:spLocks noChangeShapeType="1"/>
          </p:cNvSpPr>
          <p:nvPr/>
        </p:nvSpPr>
        <p:spPr bwMode="auto">
          <a:xfrm>
            <a:off x="2071688" y="1465263"/>
            <a:ext cx="58674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9" name="Rectangle 52">
            <a:extLst>
              <a:ext uri="{FF2B5EF4-FFF2-40B4-BE49-F238E27FC236}">
                <a16:creationId xmlns:a16="http://schemas.microsoft.com/office/drawing/2014/main" id="{5004A8D1-8CAD-9C47-9426-FFCC8137DD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1688" y="1465263"/>
            <a:ext cx="5867400" cy="4076700"/>
          </a:xfrm>
          <a:prstGeom prst="rect">
            <a:avLst/>
          </a:prstGeom>
          <a:noFill/>
          <a:ln w="7938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de-DE"/>
          </a:p>
        </p:txBody>
      </p:sp>
      <p:sp>
        <p:nvSpPr>
          <p:cNvPr id="120" name="Line 53">
            <a:extLst>
              <a:ext uri="{FF2B5EF4-FFF2-40B4-BE49-F238E27FC236}">
                <a16:creationId xmlns:a16="http://schemas.microsoft.com/office/drawing/2014/main" id="{065FB3AE-EE2F-F540-B365-A925717B51EF}"/>
              </a:ext>
            </a:extLst>
          </p:cNvPr>
          <p:cNvSpPr>
            <a:spLocks noChangeShapeType="1"/>
          </p:cNvSpPr>
          <p:nvPr/>
        </p:nvSpPr>
        <p:spPr bwMode="auto">
          <a:xfrm>
            <a:off x="2071688" y="1465263"/>
            <a:ext cx="1587" cy="40767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21" name="Line 54">
            <a:extLst>
              <a:ext uri="{FF2B5EF4-FFF2-40B4-BE49-F238E27FC236}">
                <a16:creationId xmlns:a16="http://schemas.microsoft.com/office/drawing/2014/main" id="{630741D4-C181-1E43-B023-59A475AD1CB0}"/>
              </a:ext>
            </a:extLst>
          </p:cNvPr>
          <p:cNvSpPr>
            <a:spLocks noChangeShapeType="1"/>
          </p:cNvSpPr>
          <p:nvPr/>
        </p:nvSpPr>
        <p:spPr bwMode="auto">
          <a:xfrm>
            <a:off x="2001838" y="5541963"/>
            <a:ext cx="698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22" name="Line 55">
            <a:extLst>
              <a:ext uri="{FF2B5EF4-FFF2-40B4-BE49-F238E27FC236}">
                <a16:creationId xmlns:a16="http://schemas.microsoft.com/office/drawing/2014/main" id="{F3ED865A-F1CC-7A4A-8736-940A08BD23BF}"/>
              </a:ext>
            </a:extLst>
          </p:cNvPr>
          <p:cNvSpPr>
            <a:spLocks noChangeShapeType="1"/>
          </p:cNvSpPr>
          <p:nvPr/>
        </p:nvSpPr>
        <p:spPr bwMode="auto">
          <a:xfrm>
            <a:off x="2001838" y="4724400"/>
            <a:ext cx="698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23" name="Line 56">
            <a:extLst>
              <a:ext uri="{FF2B5EF4-FFF2-40B4-BE49-F238E27FC236}">
                <a16:creationId xmlns:a16="http://schemas.microsoft.com/office/drawing/2014/main" id="{AC056F01-5EAF-3D43-9400-B81643CFAE88}"/>
              </a:ext>
            </a:extLst>
          </p:cNvPr>
          <p:cNvSpPr>
            <a:spLocks noChangeShapeType="1"/>
          </p:cNvSpPr>
          <p:nvPr/>
        </p:nvSpPr>
        <p:spPr bwMode="auto">
          <a:xfrm>
            <a:off x="2001838" y="3908425"/>
            <a:ext cx="698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24" name="Line 57">
            <a:extLst>
              <a:ext uri="{FF2B5EF4-FFF2-40B4-BE49-F238E27FC236}">
                <a16:creationId xmlns:a16="http://schemas.microsoft.com/office/drawing/2014/main" id="{D747875F-645B-4948-AB3D-A8D6E38CFACA}"/>
              </a:ext>
            </a:extLst>
          </p:cNvPr>
          <p:cNvSpPr>
            <a:spLocks noChangeShapeType="1"/>
          </p:cNvSpPr>
          <p:nvPr/>
        </p:nvSpPr>
        <p:spPr bwMode="auto">
          <a:xfrm>
            <a:off x="2001838" y="3098800"/>
            <a:ext cx="698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25" name="Line 58">
            <a:extLst>
              <a:ext uri="{FF2B5EF4-FFF2-40B4-BE49-F238E27FC236}">
                <a16:creationId xmlns:a16="http://schemas.microsoft.com/office/drawing/2014/main" id="{52294E4C-2F6B-9D4A-8C2D-AE8EB03F7577}"/>
              </a:ext>
            </a:extLst>
          </p:cNvPr>
          <p:cNvSpPr>
            <a:spLocks noChangeShapeType="1"/>
          </p:cNvSpPr>
          <p:nvPr/>
        </p:nvSpPr>
        <p:spPr bwMode="auto">
          <a:xfrm>
            <a:off x="2001838" y="2281238"/>
            <a:ext cx="698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26" name="Line 59">
            <a:extLst>
              <a:ext uri="{FF2B5EF4-FFF2-40B4-BE49-F238E27FC236}">
                <a16:creationId xmlns:a16="http://schemas.microsoft.com/office/drawing/2014/main" id="{9F672875-9991-8844-8301-D53BCE60972D}"/>
              </a:ext>
            </a:extLst>
          </p:cNvPr>
          <p:cNvSpPr>
            <a:spLocks noChangeShapeType="1"/>
          </p:cNvSpPr>
          <p:nvPr/>
        </p:nvSpPr>
        <p:spPr bwMode="auto">
          <a:xfrm>
            <a:off x="2001838" y="1465263"/>
            <a:ext cx="698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27" name="Line 60">
            <a:extLst>
              <a:ext uri="{FF2B5EF4-FFF2-40B4-BE49-F238E27FC236}">
                <a16:creationId xmlns:a16="http://schemas.microsoft.com/office/drawing/2014/main" id="{D664773C-ECA5-ED4F-9C99-415DF9C152C0}"/>
              </a:ext>
            </a:extLst>
          </p:cNvPr>
          <p:cNvSpPr>
            <a:spLocks noChangeShapeType="1"/>
          </p:cNvSpPr>
          <p:nvPr/>
        </p:nvSpPr>
        <p:spPr bwMode="auto">
          <a:xfrm>
            <a:off x="2071688" y="5541963"/>
            <a:ext cx="58674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28" name="Line 61">
            <a:extLst>
              <a:ext uri="{FF2B5EF4-FFF2-40B4-BE49-F238E27FC236}">
                <a16:creationId xmlns:a16="http://schemas.microsoft.com/office/drawing/2014/main" id="{06073AFF-8278-0C4C-AE27-702803B4275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071688" y="5541963"/>
            <a:ext cx="1587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29" name="Line 62">
            <a:extLst>
              <a:ext uri="{FF2B5EF4-FFF2-40B4-BE49-F238E27FC236}">
                <a16:creationId xmlns:a16="http://schemas.microsoft.com/office/drawing/2014/main" id="{78500978-15AB-7144-A9A9-EE88F2C0BE2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43263" y="5541963"/>
            <a:ext cx="1587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30" name="Line 63">
            <a:extLst>
              <a:ext uri="{FF2B5EF4-FFF2-40B4-BE49-F238E27FC236}">
                <a16:creationId xmlns:a16="http://schemas.microsoft.com/office/drawing/2014/main" id="{46D68BBD-8F56-AA46-9345-424614210EF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21188" y="5541963"/>
            <a:ext cx="1587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31" name="Line 64">
            <a:extLst>
              <a:ext uri="{FF2B5EF4-FFF2-40B4-BE49-F238E27FC236}">
                <a16:creationId xmlns:a16="http://schemas.microsoft.com/office/drawing/2014/main" id="{90B1930D-3444-0A48-B99A-E34684C7D5F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91175" y="5541963"/>
            <a:ext cx="1588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32" name="Line 65">
            <a:extLst>
              <a:ext uri="{FF2B5EF4-FFF2-40B4-BE49-F238E27FC236}">
                <a16:creationId xmlns:a16="http://schemas.microsoft.com/office/drawing/2014/main" id="{69C55308-5A48-9246-BC23-8D1A4E6AE0A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769100" y="5541963"/>
            <a:ext cx="1588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33" name="Line 66">
            <a:extLst>
              <a:ext uri="{FF2B5EF4-FFF2-40B4-BE49-F238E27FC236}">
                <a16:creationId xmlns:a16="http://schemas.microsoft.com/office/drawing/2014/main" id="{B79D7EAF-5763-CB40-BD63-165202885E3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939088" y="5541963"/>
            <a:ext cx="1587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34" name="Rectangle 68">
            <a:extLst>
              <a:ext uri="{FF2B5EF4-FFF2-40B4-BE49-F238E27FC236}">
                <a16:creationId xmlns:a16="http://schemas.microsoft.com/office/drawing/2014/main" id="{0BB2A9A5-38E8-494D-8D38-C9611136F9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1175" y="5416550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0</a:t>
            </a:r>
            <a:endParaRPr lang="en-US"/>
          </a:p>
        </p:txBody>
      </p:sp>
      <p:sp>
        <p:nvSpPr>
          <p:cNvPr id="135" name="Rectangle 69">
            <a:extLst>
              <a:ext uri="{FF2B5EF4-FFF2-40B4-BE49-F238E27FC236}">
                <a16:creationId xmlns:a16="http://schemas.microsoft.com/office/drawing/2014/main" id="{F9F4E943-0F00-ED4B-B17B-71EBA842C1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1175" y="4598988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1</a:t>
            </a:r>
            <a:endParaRPr lang="en-US"/>
          </a:p>
        </p:txBody>
      </p:sp>
      <p:sp>
        <p:nvSpPr>
          <p:cNvPr id="136" name="Rectangle 70">
            <a:extLst>
              <a:ext uri="{FF2B5EF4-FFF2-40B4-BE49-F238E27FC236}">
                <a16:creationId xmlns:a16="http://schemas.microsoft.com/office/drawing/2014/main" id="{A5D95C17-0233-4642-B0D9-10B758730C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1175" y="3783013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2</a:t>
            </a:r>
            <a:endParaRPr lang="en-US"/>
          </a:p>
        </p:txBody>
      </p:sp>
      <p:sp>
        <p:nvSpPr>
          <p:cNvPr id="137" name="Rectangle 71">
            <a:extLst>
              <a:ext uri="{FF2B5EF4-FFF2-40B4-BE49-F238E27FC236}">
                <a16:creationId xmlns:a16="http://schemas.microsoft.com/office/drawing/2014/main" id="{F6568B86-DA60-BC4D-B745-D1A02F3AFE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1175" y="2973388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3</a:t>
            </a:r>
            <a:endParaRPr lang="en-US"/>
          </a:p>
        </p:txBody>
      </p:sp>
      <p:sp>
        <p:nvSpPr>
          <p:cNvPr id="138" name="Rectangle 72">
            <a:extLst>
              <a:ext uri="{FF2B5EF4-FFF2-40B4-BE49-F238E27FC236}">
                <a16:creationId xmlns:a16="http://schemas.microsoft.com/office/drawing/2014/main" id="{1181533A-6928-6447-8646-1FACE20F42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1175" y="2155825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4</a:t>
            </a:r>
            <a:endParaRPr lang="en-US"/>
          </a:p>
        </p:txBody>
      </p:sp>
      <p:sp>
        <p:nvSpPr>
          <p:cNvPr id="139" name="Rectangle 73">
            <a:extLst>
              <a:ext uri="{FF2B5EF4-FFF2-40B4-BE49-F238E27FC236}">
                <a16:creationId xmlns:a16="http://schemas.microsoft.com/office/drawing/2014/main" id="{D4C2F455-35E1-8749-BDDB-11F7BFEBD2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1175" y="1339850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5</a:t>
            </a:r>
            <a:endParaRPr lang="en-US"/>
          </a:p>
        </p:txBody>
      </p:sp>
      <p:sp>
        <p:nvSpPr>
          <p:cNvPr id="155" name="AutoShape 15">
            <a:extLst>
              <a:ext uri="{FF2B5EF4-FFF2-40B4-BE49-F238E27FC236}">
                <a16:creationId xmlns:a16="http://schemas.microsoft.com/office/drawing/2014/main" id="{D560CF08-B7FC-3F48-8EAB-2D99D8F81E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4876800"/>
            <a:ext cx="152400" cy="152400"/>
          </a:xfrm>
          <a:prstGeom prst="diamond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156" name="AutoShape 16">
            <a:extLst>
              <a:ext uri="{FF2B5EF4-FFF2-40B4-BE49-F238E27FC236}">
                <a16:creationId xmlns:a16="http://schemas.microsoft.com/office/drawing/2014/main" id="{AF72C978-1A72-1F4D-8227-F5EA188056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5105400"/>
            <a:ext cx="152400" cy="152400"/>
          </a:xfrm>
          <a:prstGeom prst="diamond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157" name="AutoShape 17">
            <a:extLst>
              <a:ext uri="{FF2B5EF4-FFF2-40B4-BE49-F238E27FC236}">
                <a16:creationId xmlns:a16="http://schemas.microsoft.com/office/drawing/2014/main" id="{FC8CD617-7879-A74C-A93B-894F297322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4419600"/>
            <a:ext cx="152400" cy="152400"/>
          </a:xfrm>
          <a:prstGeom prst="diamond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158" name="AutoShape 18">
            <a:extLst>
              <a:ext uri="{FF2B5EF4-FFF2-40B4-BE49-F238E27FC236}">
                <a16:creationId xmlns:a16="http://schemas.microsoft.com/office/drawing/2014/main" id="{C4B3A516-E6E1-8F43-9BC0-DABE0C2FD6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057400"/>
            <a:ext cx="152400" cy="152400"/>
          </a:xfrm>
          <a:prstGeom prst="diamond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159" name="AutoShape 19">
            <a:extLst>
              <a:ext uri="{FF2B5EF4-FFF2-40B4-BE49-F238E27FC236}">
                <a16:creationId xmlns:a16="http://schemas.microsoft.com/office/drawing/2014/main" id="{268C4F1A-1C61-BA4D-A645-23B057BFD4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diamond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160" name="AutoShape 20">
            <a:extLst>
              <a:ext uri="{FF2B5EF4-FFF2-40B4-BE49-F238E27FC236}">
                <a16:creationId xmlns:a16="http://schemas.microsoft.com/office/drawing/2014/main" id="{3AAC576E-D5C9-ED46-B6DB-E9F5927E79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5105400"/>
            <a:ext cx="152400" cy="152400"/>
          </a:xfrm>
          <a:prstGeom prst="diamond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161" name="AutoShape 21">
            <a:extLst>
              <a:ext uri="{FF2B5EF4-FFF2-40B4-BE49-F238E27FC236}">
                <a16:creationId xmlns:a16="http://schemas.microsoft.com/office/drawing/2014/main" id="{CC330BDF-38AA-FD4B-A11B-9806871A50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4114800"/>
            <a:ext cx="152400" cy="152400"/>
          </a:xfrm>
          <a:prstGeom prst="diamond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162" name="AutoShape 22">
            <a:extLst>
              <a:ext uri="{FF2B5EF4-FFF2-40B4-BE49-F238E27FC236}">
                <a16:creationId xmlns:a16="http://schemas.microsoft.com/office/drawing/2014/main" id="{F6C7D41F-42D7-8445-BCAC-4FF3EA07D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38100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163" name="AutoShape 23">
            <a:extLst>
              <a:ext uri="{FF2B5EF4-FFF2-40B4-BE49-F238E27FC236}">
                <a16:creationId xmlns:a16="http://schemas.microsoft.com/office/drawing/2014/main" id="{3C6355AC-3DCB-2C4F-AE03-ADFACD25D9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18288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164" name="AutoShape 24">
            <a:extLst>
              <a:ext uri="{FF2B5EF4-FFF2-40B4-BE49-F238E27FC236}">
                <a16:creationId xmlns:a16="http://schemas.microsoft.com/office/drawing/2014/main" id="{7F766CA1-34B8-FF45-8BAB-07A9B5E958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19050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165" name="AutoShape 25">
            <a:extLst>
              <a:ext uri="{FF2B5EF4-FFF2-40B4-BE49-F238E27FC236}">
                <a16:creationId xmlns:a16="http://schemas.microsoft.com/office/drawing/2014/main" id="{5807EDC3-225D-BF43-9CC6-80486D1413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20574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166" name="AutoShape 26">
            <a:extLst>
              <a:ext uri="{FF2B5EF4-FFF2-40B4-BE49-F238E27FC236}">
                <a16:creationId xmlns:a16="http://schemas.microsoft.com/office/drawing/2014/main" id="{120B7A94-813B-F14A-8C56-F6689A1C46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22098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167" name="AutoShape 27">
            <a:extLst>
              <a:ext uri="{FF2B5EF4-FFF2-40B4-BE49-F238E27FC236}">
                <a16:creationId xmlns:a16="http://schemas.microsoft.com/office/drawing/2014/main" id="{EEA0888D-84D3-A24C-9495-1639C28B33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23622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168" name="AutoShape 28">
            <a:extLst>
              <a:ext uri="{FF2B5EF4-FFF2-40B4-BE49-F238E27FC236}">
                <a16:creationId xmlns:a16="http://schemas.microsoft.com/office/drawing/2014/main" id="{42AE4F93-CEC7-CF4C-A3C2-D4256B4A7C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7600" y="27432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169" name="AutoShape 29">
            <a:extLst>
              <a:ext uri="{FF2B5EF4-FFF2-40B4-BE49-F238E27FC236}">
                <a16:creationId xmlns:a16="http://schemas.microsoft.com/office/drawing/2014/main" id="{31B9D670-C50F-9E47-A456-CA54CFCD2C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18288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170" name="AutoShape 30">
            <a:extLst>
              <a:ext uri="{FF2B5EF4-FFF2-40B4-BE49-F238E27FC236}">
                <a16:creationId xmlns:a16="http://schemas.microsoft.com/office/drawing/2014/main" id="{BE68CE3B-A946-1140-8F08-4A79C7E844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2766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171" name="AutoShape 31">
            <a:extLst>
              <a:ext uri="{FF2B5EF4-FFF2-40B4-BE49-F238E27FC236}">
                <a16:creationId xmlns:a16="http://schemas.microsoft.com/office/drawing/2014/main" id="{55C44830-5E0C-F94D-9508-CACB413F08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48006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172" name="AutoShape 32">
            <a:extLst>
              <a:ext uri="{FF2B5EF4-FFF2-40B4-BE49-F238E27FC236}">
                <a16:creationId xmlns:a16="http://schemas.microsoft.com/office/drawing/2014/main" id="{56334B64-83CE-AE48-A783-3D6F6A3D1F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1054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173" name="AutoShape 33">
            <a:extLst>
              <a:ext uri="{FF2B5EF4-FFF2-40B4-BE49-F238E27FC236}">
                <a16:creationId xmlns:a16="http://schemas.microsoft.com/office/drawing/2014/main" id="{132938FF-15B5-5940-9ABD-F4891628AE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43434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174" name="AutoShape 34">
            <a:extLst>
              <a:ext uri="{FF2B5EF4-FFF2-40B4-BE49-F238E27FC236}">
                <a16:creationId xmlns:a16="http://schemas.microsoft.com/office/drawing/2014/main" id="{66BA7333-D32A-8748-9B6C-5EEC1EE09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37338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175" name="AutoShape 35">
            <a:extLst>
              <a:ext uri="{FF2B5EF4-FFF2-40B4-BE49-F238E27FC236}">
                <a16:creationId xmlns:a16="http://schemas.microsoft.com/office/drawing/2014/main" id="{764254BB-C73F-2A41-A106-525DAB0525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41910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176" name="AutoShape 36">
            <a:extLst>
              <a:ext uri="{FF2B5EF4-FFF2-40B4-BE49-F238E27FC236}">
                <a16:creationId xmlns:a16="http://schemas.microsoft.com/office/drawing/2014/main" id="{F068ECEC-F955-834A-9C69-839B52D253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46482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177" name="AutoShape 37">
            <a:extLst>
              <a:ext uri="{FF2B5EF4-FFF2-40B4-BE49-F238E27FC236}">
                <a16:creationId xmlns:a16="http://schemas.microsoft.com/office/drawing/2014/main" id="{B9A365CB-BDFB-4940-9E47-4D31251CEB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50292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178" name="AutoShape 38">
            <a:extLst>
              <a:ext uri="{FF2B5EF4-FFF2-40B4-BE49-F238E27FC236}">
                <a16:creationId xmlns:a16="http://schemas.microsoft.com/office/drawing/2014/main" id="{23A38640-E768-5645-99CE-D71497F75B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40386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179" name="AutoShape 39">
            <a:extLst>
              <a:ext uri="{FF2B5EF4-FFF2-40B4-BE49-F238E27FC236}">
                <a16:creationId xmlns:a16="http://schemas.microsoft.com/office/drawing/2014/main" id="{A8352F7F-27EF-9A47-A3FA-939D5CCBDC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7600" y="52578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180" name="AutoShape 40">
            <a:extLst>
              <a:ext uri="{FF2B5EF4-FFF2-40B4-BE49-F238E27FC236}">
                <a16:creationId xmlns:a16="http://schemas.microsoft.com/office/drawing/2014/main" id="{D1622901-E3E9-894B-A80E-AD02CD7439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25908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185" name="AutoShape 14">
            <a:extLst>
              <a:ext uri="{FF2B5EF4-FFF2-40B4-BE49-F238E27FC236}">
                <a16:creationId xmlns:a16="http://schemas.microsoft.com/office/drawing/2014/main" id="{7FEFECC7-133D-4A4A-88EC-4B3699B9C7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4648200"/>
            <a:ext cx="152400" cy="152400"/>
          </a:xfrm>
          <a:prstGeom prst="diamond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68291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5334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de-DE" sz="3600">
                <a:latin typeface="Calibri" charset="0"/>
                <a:ea typeface="ＭＳ Ｐゴシック" charset="0"/>
                <a:cs typeface="ＭＳ Ｐゴシック" charset="0"/>
              </a:rPr>
              <a:t>K-means Clusterbildung</a:t>
            </a:r>
          </a:p>
        </p:txBody>
      </p:sp>
      <p:grpSp>
        <p:nvGrpSpPr>
          <p:cNvPr id="30724" name="Group 5"/>
          <p:cNvGrpSpPr>
            <a:grpSpLocks/>
          </p:cNvGrpSpPr>
          <p:nvPr/>
        </p:nvGrpSpPr>
        <p:grpSpPr bwMode="auto">
          <a:xfrm>
            <a:off x="6553200" y="2133600"/>
            <a:ext cx="685800" cy="533400"/>
            <a:chOff x="192" y="1824"/>
            <a:chExt cx="432" cy="336"/>
          </a:xfrm>
        </p:grpSpPr>
        <p:sp>
          <p:nvSpPr>
            <p:cNvPr id="30758" name="Oval 6"/>
            <p:cNvSpPr>
              <a:spLocks noChangeArrowheads="1"/>
            </p:cNvSpPr>
            <p:nvPr/>
          </p:nvSpPr>
          <p:spPr bwMode="auto">
            <a:xfrm>
              <a:off x="192" y="1824"/>
              <a:ext cx="144" cy="144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30759" name="Text Box 7"/>
            <p:cNvSpPr txBox="1">
              <a:spLocks noChangeArrowheads="1"/>
            </p:cNvSpPr>
            <p:nvPr/>
          </p:nvSpPr>
          <p:spPr bwMode="auto">
            <a:xfrm>
              <a:off x="288" y="1872"/>
              <a:ext cx="33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dirty="0"/>
                <a:t>c</a:t>
              </a:r>
              <a:r>
                <a:rPr lang="en-US" baseline="-25000" dirty="0"/>
                <a:t>1</a:t>
              </a:r>
            </a:p>
          </p:txBody>
        </p:sp>
      </p:grpSp>
      <p:grpSp>
        <p:nvGrpSpPr>
          <p:cNvPr id="30725" name="Group 8"/>
          <p:cNvGrpSpPr>
            <a:grpSpLocks/>
          </p:cNvGrpSpPr>
          <p:nvPr/>
        </p:nvGrpSpPr>
        <p:grpSpPr bwMode="auto">
          <a:xfrm>
            <a:off x="2743200" y="4038600"/>
            <a:ext cx="685800" cy="533400"/>
            <a:chOff x="192" y="1824"/>
            <a:chExt cx="432" cy="336"/>
          </a:xfrm>
        </p:grpSpPr>
        <p:sp>
          <p:nvSpPr>
            <p:cNvPr id="30756" name="Oval 9"/>
            <p:cNvSpPr>
              <a:spLocks noChangeArrowheads="1"/>
            </p:cNvSpPr>
            <p:nvPr/>
          </p:nvSpPr>
          <p:spPr bwMode="auto">
            <a:xfrm>
              <a:off x="192" y="1824"/>
              <a:ext cx="144" cy="144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 dirty="0"/>
            </a:p>
          </p:txBody>
        </p:sp>
        <p:sp>
          <p:nvSpPr>
            <p:cNvPr id="30757" name="Text Box 10"/>
            <p:cNvSpPr txBox="1">
              <a:spLocks noChangeArrowheads="1"/>
            </p:cNvSpPr>
            <p:nvPr/>
          </p:nvSpPr>
          <p:spPr bwMode="auto">
            <a:xfrm>
              <a:off x="288" y="1872"/>
              <a:ext cx="33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dirty="0"/>
                <a:t>c</a:t>
              </a:r>
              <a:r>
                <a:rPr lang="en-US" baseline="-25000" dirty="0"/>
                <a:t>2</a:t>
              </a:r>
            </a:p>
          </p:txBody>
        </p:sp>
      </p:grpSp>
      <p:grpSp>
        <p:nvGrpSpPr>
          <p:cNvPr id="30726" name="Group 11"/>
          <p:cNvGrpSpPr>
            <a:grpSpLocks/>
          </p:cNvGrpSpPr>
          <p:nvPr/>
        </p:nvGrpSpPr>
        <p:grpSpPr bwMode="auto">
          <a:xfrm>
            <a:off x="6172200" y="4267200"/>
            <a:ext cx="685800" cy="533400"/>
            <a:chOff x="192" y="1824"/>
            <a:chExt cx="432" cy="336"/>
          </a:xfrm>
        </p:grpSpPr>
        <p:sp>
          <p:nvSpPr>
            <p:cNvPr id="30754" name="Oval 12"/>
            <p:cNvSpPr>
              <a:spLocks noChangeArrowheads="1"/>
            </p:cNvSpPr>
            <p:nvPr/>
          </p:nvSpPr>
          <p:spPr bwMode="auto">
            <a:xfrm>
              <a:off x="192" y="1824"/>
              <a:ext cx="144" cy="144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30755" name="Text Box 13"/>
            <p:cNvSpPr txBox="1">
              <a:spLocks noChangeArrowheads="1"/>
            </p:cNvSpPr>
            <p:nvPr/>
          </p:nvSpPr>
          <p:spPr bwMode="auto">
            <a:xfrm>
              <a:off x="288" y="1872"/>
              <a:ext cx="33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dirty="0"/>
                <a:t>c</a:t>
              </a:r>
              <a:r>
                <a:rPr lang="en-US" baseline="-25000" dirty="0"/>
                <a:t>3</a:t>
              </a:r>
            </a:p>
          </p:txBody>
        </p:sp>
      </p:grpSp>
      <p:sp>
        <p:nvSpPr>
          <p:cNvPr id="186" name="Rectangle 185">
            <a:extLst>
              <a:ext uri="{FF2B5EF4-FFF2-40B4-BE49-F238E27FC236}">
                <a16:creationId xmlns:a16="http://schemas.microsoft.com/office/drawing/2014/main" id="{C076C345-599E-F046-8E9A-E1C3FF227AD2}"/>
              </a:ext>
            </a:extLst>
          </p:cNvPr>
          <p:cNvSpPr/>
          <p:nvPr/>
        </p:nvSpPr>
        <p:spPr>
          <a:xfrm>
            <a:off x="0" y="838200"/>
            <a:ext cx="9144000" cy="3603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Text Box 4">
            <a:extLst>
              <a:ext uri="{FF2B5EF4-FFF2-40B4-BE49-F238E27FC236}">
                <a16:creationId xmlns:a16="http://schemas.microsoft.com/office/drawing/2014/main" id="{449BD9F2-C306-EF4B-B0A9-BEE989990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2309" y="838200"/>
            <a:ext cx="42819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de-DE">
                <a:latin typeface="+mn-lt"/>
              </a:rPr>
              <a:t>Distanzmaß: Euklidische Distanz</a:t>
            </a:r>
          </a:p>
        </p:txBody>
      </p:sp>
      <p:sp>
        <p:nvSpPr>
          <p:cNvPr id="188" name="Rectangle 71">
            <a:extLst>
              <a:ext uri="{FF2B5EF4-FFF2-40B4-BE49-F238E27FC236}">
                <a16:creationId xmlns:a16="http://schemas.microsoft.com/office/drawing/2014/main" id="{0E8AD7B4-354E-C649-A8A4-2239099E83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712" y="5589240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 dirty="0">
                <a:solidFill>
                  <a:srgbClr val="000000"/>
                </a:solidFill>
                <a:latin typeface="Arial" charset="0"/>
              </a:rPr>
              <a:t>0</a:t>
            </a:r>
            <a:endParaRPr lang="en-US" dirty="0"/>
          </a:p>
        </p:txBody>
      </p:sp>
      <p:sp>
        <p:nvSpPr>
          <p:cNvPr id="189" name="Rectangle 72">
            <a:extLst>
              <a:ext uri="{FF2B5EF4-FFF2-40B4-BE49-F238E27FC236}">
                <a16:creationId xmlns:a16="http://schemas.microsoft.com/office/drawing/2014/main" id="{7A78AE0F-D335-6D47-A210-0F95458907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9699" y="5589240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1</a:t>
            </a:r>
            <a:endParaRPr lang="en-US"/>
          </a:p>
        </p:txBody>
      </p:sp>
      <p:sp>
        <p:nvSpPr>
          <p:cNvPr id="190" name="Rectangle 73">
            <a:extLst>
              <a:ext uri="{FF2B5EF4-FFF2-40B4-BE49-F238E27FC236}">
                <a16:creationId xmlns:a16="http://schemas.microsoft.com/office/drawing/2014/main" id="{56AAB441-A09F-954F-8186-F7CA6CDE68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7624" y="5589240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2</a:t>
            </a:r>
            <a:endParaRPr lang="en-US"/>
          </a:p>
        </p:txBody>
      </p:sp>
      <p:sp>
        <p:nvSpPr>
          <p:cNvPr id="191" name="Rectangle 74">
            <a:extLst>
              <a:ext uri="{FF2B5EF4-FFF2-40B4-BE49-F238E27FC236}">
                <a16:creationId xmlns:a16="http://schemas.microsoft.com/office/drawing/2014/main" id="{DB7E65A8-1141-1B4C-91CF-CAA105F0C0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7612" y="5589240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3</a:t>
            </a:r>
            <a:endParaRPr lang="en-US"/>
          </a:p>
        </p:txBody>
      </p:sp>
      <p:sp>
        <p:nvSpPr>
          <p:cNvPr id="192" name="Rectangle 75">
            <a:extLst>
              <a:ext uri="{FF2B5EF4-FFF2-40B4-BE49-F238E27FC236}">
                <a16:creationId xmlns:a16="http://schemas.microsoft.com/office/drawing/2014/main" id="{A466FA44-CE7C-9341-ADD0-7D6DFE8FA8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7124" y="5589240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4</a:t>
            </a:r>
            <a:endParaRPr lang="en-US"/>
          </a:p>
        </p:txBody>
      </p:sp>
      <p:sp>
        <p:nvSpPr>
          <p:cNvPr id="193" name="Rectangle 76">
            <a:extLst>
              <a:ext uri="{FF2B5EF4-FFF2-40B4-BE49-F238E27FC236}">
                <a16:creationId xmlns:a16="http://schemas.microsoft.com/office/drawing/2014/main" id="{A84F4EEC-8391-EB49-B67B-050B62C751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7112" y="5589240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5</a:t>
            </a:r>
            <a:endParaRPr lang="en-US"/>
          </a:p>
        </p:txBody>
      </p:sp>
      <p:sp>
        <p:nvSpPr>
          <p:cNvPr id="2" name="Explosion 1 1">
            <a:extLst>
              <a:ext uri="{FF2B5EF4-FFF2-40B4-BE49-F238E27FC236}">
                <a16:creationId xmlns:a16="http://schemas.microsoft.com/office/drawing/2014/main" id="{70ECED5C-EAE1-D64B-B58F-7DC053A1D022}"/>
              </a:ext>
            </a:extLst>
          </p:cNvPr>
          <p:cNvSpPr/>
          <p:nvPr/>
        </p:nvSpPr>
        <p:spPr>
          <a:xfrm>
            <a:off x="-1089770" y="1733143"/>
            <a:ext cx="7160251" cy="4001313"/>
          </a:xfrm>
          <a:prstGeom prst="irregularSeal1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accent1">
                    <a:lumMod val="50000"/>
                  </a:schemeClr>
                </a:solidFill>
              </a:rPr>
              <a:t>Clusteranzahl muss vorgegeben werden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accent1">
                    <a:lumMod val="50000"/>
                  </a:schemeClr>
                </a:solidFill>
              </a:rPr>
              <a:t>Konvexe Cluster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accent1">
                    <a:lumMod val="50000"/>
                  </a:schemeClr>
                </a:solidFill>
              </a:rPr>
              <a:t>Keine Ausreißer-Erkennung</a:t>
            </a:r>
          </a:p>
        </p:txBody>
      </p:sp>
      <p:sp>
        <p:nvSpPr>
          <p:cNvPr id="75" name="Slide Number Placeholder 5">
            <a:extLst>
              <a:ext uri="{FF2B5EF4-FFF2-40B4-BE49-F238E27FC236}">
                <a16:creationId xmlns:a16="http://schemas.microsoft.com/office/drawing/2014/main" id="{8E3738FB-801B-6A48-890C-5186D95C6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502"/>
            <a:ext cx="1008063" cy="196850"/>
          </a:xfrm>
        </p:spPr>
        <p:txBody>
          <a:bodyPr/>
          <a:lstStyle/>
          <a:p>
            <a:fld id="{BB33B7EA-002B-4067-950B-AC4932BA8F44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76" name="Footer Placeholder 5">
            <a:extLst>
              <a:ext uri="{FF2B5EF4-FFF2-40B4-BE49-F238E27FC236}">
                <a16:creationId xmlns:a16="http://schemas.microsoft.com/office/drawing/2014/main" id="{DE1A4F02-346D-4E4E-BEEB-2110442F3303}"/>
              </a:ext>
            </a:extLst>
          </p:cNvPr>
          <p:cNvSpPr txBox="1">
            <a:spLocks/>
          </p:cNvSpPr>
          <p:nvPr/>
        </p:nvSpPr>
        <p:spPr>
          <a:xfrm>
            <a:off x="4117057" y="6615336"/>
            <a:ext cx="1031007" cy="24266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000" dirty="0" err="1">
                <a:solidFill>
                  <a:schemeClr val="bg1"/>
                </a:solidFill>
              </a:rPr>
              <a:t>Eamonn</a:t>
            </a:r>
            <a:r>
              <a:rPr lang="en-US" sz="1000" dirty="0">
                <a:solidFill>
                  <a:schemeClr val="bg1"/>
                </a:solidFill>
              </a:rPr>
              <a:t> Keogh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E2832B2-B691-5948-9759-E31B74AD6C37}"/>
              </a:ext>
            </a:extLst>
          </p:cNvPr>
          <p:cNvSpPr/>
          <p:nvPr/>
        </p:nvSpPr>
        <p:spPr>
          <a:xfrm>
            <a:off x="2071688" y="5997188"/>
            <a:ext cx="528230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de-DE" sz="1100" dirty="0">
                <a:solidFill>
                  <a:srgbClr val="0B05FF"/>
                </a:solidFill>
                <a:latin typeface="+mn-lt"/>
              </a:rPr>
              <a:t>J. B. </a:t>
            </a:r>
            <a:r>
              <a:rPr lang="de-DE" sz="1100" dirty="0" err="1">
                <a:solidFill>
                  <a:srgbClr val="0B05FF"/>
                </a:solidFill>
                <a:latin typeface="+mn-lt"/>
              </a:rPr>
              <a:t>MacQueen</a:t>
            </a:r>
            <a:r>
              <a:rPr lang="de-DE" sz="1100" dirty="0">
                <a:solidFill>
                  <a:srgbClr val="0B05FF"/>
                </a:solidFill>
                <a:latin typeface="+mn-lt"/>
              </a:rPr>
              <a:t>: "</a:t>
            </a:r>
            <a:r>
              <a:rPr lang="de-DE" sz="1100" dirty="0" err="1">
                <a:solidFill>
                  <a:srgbClr val="0B05FF"/>
                </a:solidFill>
                <a:latin typeface="+mn-lt"/>
              </a:rPr>
              <a:t>Some</a:t>
            </a:r>
            <a:r>
              <a:rPr lang="de-DE" sz="1100" dirty="0">
                <a:solidFill>
                  <a:srgbClr val="0B05FF"/>
                </a:solidFill>
                <a:latin typeface="+mn-lt"/>
              </a:rPr>
              <a:t> </a:t>
            </a:r>
            <a:r>
              <a:rPr lang="de-DE" sz="1100" dirty="0" err="1">
                <a:solidFill>
                  <a:srgbClr val="0B05FF"/>
                </a:solidFill>
                <a:latin typeface="+mn-lt"/>
              </a:rPr>
              <a:t>Methods</a:t>
            </a:r>
            <a:r>
              <a:rPr lang="de-DE" sz="1100" dirty="0">
                <a:solidFill>
                  <a:srgbClr val="0B05FF"/>
                </a:solidFill>
                <a:latin typeface="+mn-lt"/>
              </a:rPr>
              <a:t> </a:t>
            </a:r>
            <a:r>
              <a:rPr lang="de-DE" sz="1100" dirty="0" err="1">
                <a:solidFill>
                  <a:srgbClr val="0B05FF"/>
                </a:solidFill>
                <a:latin typeface="+mn-lt"/>
              </a:rPr>
              <a:t>for</a:t>
            </a:r>
            <a:r>
              <a:rPr lang="de-DE" sz="1100" dirty="0">
                <a:solidFill>
                  <a:srgbClr val="0B05FF"/>
                </a:solidFill>
                <a:latin typeface="+mn-lt"/>
              </a:rPr>
              <a:t> </a:t>
            </a:r>
            <a:r>
              <a:rPr lang="de-DE" sz="1100" dirty="0" err="1">
                <a:solidFill>
                  <a:srgbClr val="0B05FF"/>
                </a:solidFill>
                <a:latin typeface="+mn-lt"/>
              </a:rPr>
              <a:t>classification</a:t>
            </a:r>
            <a:r>
              <a:rPr lang="de-DE" sz="1100" dirty="0">
                <a:solidFill>
                  <a:srgbClr val="0B05FF"/>
                </a:solidFill>
                <a:latin typeface="+mn-lt"/>
              </a:rPr>
              <a:t> </a:t>
            </a:r>
            <a:r>
              <a:rPr lang="de-DE" sz="1100" dirty="0" err="1">
                <a:solidFill>
                  <a:srgbClr val="0B05FF"/>
                </a:solidFill>
                <a:latin typeface="+mn-lt"/>
              </a:rPr>
              <a:t>and</a:t>
            </a:r>
            <a:r>
              <a:rPr lang="de-DE" sz="1100" dirty="0">
                <a:solidFill>
                  <a:srgbClr val="0B05FF"/>
                </a:solidFill>
                <a:latin typeface="+mn-lt"/>
              </a:rPr>
              <a:t> Analysis </a:t>
            </a:r>
            <a:r>
              <a:rPr lang="de-DE" sz="1100" dirty="0" err="1">
                <a:solidFill>
                  <a:srgbClr val="0B05FF"/>
                </a:solidFill>
                <a:latin typeface="+mn-lt"/>
              </a:rPr>
              <a:t>of</a:t>
            </a:r>
            <a:r>
              <a:rPr lang="de-DE" sz="1100" dirty="0">
                <a:solidFill>
                  <a:srgbClr val="0B05FF"/>
                </a:solidFill>
                <a:latin typeface="+mn-lt"/>
              </a:rPr>
              <a:t> Multivariate </a:t>
            </a:r>
            <a:r>
              <a:rPr lang="de-DE" sz="1100" dirty="0" err="1">
                <a:solidFill>
                  <a:srgbClr val="0B05FF"/>
                </a:solidFill>
                <a:latin typeface="+mn-lt"/>
              </a:rPr>
              <a:t>Observations</a:t>
            </a:r>
            <a:r>
              <a:rPr lang="de-DE" sz="1100" dirty="0">
                <a:solidFill>
                  <a:srgbClr val="0B05FF"/>
                </a:solidFill>
                <a:latin typeface="+mn-lt"/>
              </a:rPr>
              <a:t>, </a:t>
            </a:r>
            <a:r>
              <a:rPr lang="de-DE" sz="1100" i="1" dirty="0" err="1">
                <a:solidFill>
                  <a:srgbClr val="0B05FF"/>
                </a:solidFill>
                <a:latin typeface="+mn-lt"/>
              </a:rPr>
              <a:t>Proceedings</a:t>
            </a:r>
            <a:r>
              <a:rPr lang="de-DE" sz="1100" i="1" dirty="0">
                <a:solidFill>
                  <a:srgbClr val="0B05FF"/>
                </a:solidFill>
                <a:latin typeface="+mn-lt"/>
              </a:rPr>
              <a:t> </a:t>
            </a:r>
            <a:r>
              <a:rPr lang="de-DE" sz="1100" i="1" dirty="0" err="1">
                <a:solidFill>
                  <a:srgbClr val="0B05FF"/>
                </a:solidFill>
                <a:latin typeface="+mn-lt"/>
              </a:rPr>
              <a:t>of</a:t>
            </a:r>
            <a:r>
              <a:rPr lang="de-DE" sz="1100" i="1" dirty="0">
                <a:solidFill>
                  <a:srgbClr val="0B05FF"/>
                </a:solidFill>
                <a:latin typeface="+mn-lt"/>
              </a:rPr>
              <a:t> 5-th Berkeley Symposium on </a:t>
            </a:r>
            <a:r>
              <a:rPr lang="de-DE" sz="1100" i="1" dirty="0" err="1">
                <a:solidFill>
                  <a:srgbClr val="0B05FF"/>
                </a:solidFill>
                <a:latin typeface="+mn-lt"/>
              </a:rPr>
              <a:t>Mathematical</a:t>
            </a:r>
            <a:r>
              <a:rPr lang="de-DE" sz="1100" i="1" dirty="0">
                <a:solidFill>
                  <a:srgbClr val="0B05FF"/>
                </a:solidFill>
                <a:latin typeface="+mn-lt"/>
              </a:rPr>
              <a:t> </a:t>
            </a:r>
            <a:r>
              <a:rPr lang="de-DE" sz="1100" i="1" dirty="0" err="1">
                <a:solidFill>
                  <a:srgbClr val="0B05FF"/>
                </a:solidFill>
                <a:latin typeface="+mn-lt"/>
              </a:rPr>
              <a:t>Statistics</a:t>
            </a:r>
            <a:r>
              <a:rPr lang="de-DE" sz="1100" i="1" dirty="0">
                <a:solidFill>
                  <a:srgbClr val="0B05FF"/>
                </a:solidFill>
                <a:latin typeface="+mn-lt"/>
              </a:rPr>
              <a:t> </a:t>
            </a:r>
            <a:r>
              <a:rPr lang="de-DE" sz="1100" i="1" dirty="0" err="1">
                <a:solidFill>
                  <a:srgbClr val="0B05FF"/>
                </a:solidFill>
                <a:latin typeface="+mn-lt"/>
              </a:rPr>
              <a:t>and</a:t>
            </a:r>
            <a:r>
              <a:rPr lang="de-DE" sz="1100" i="1" dirty="0">
                <a:solidFill>
                  <a:srgbClr val="0B05FF"/>
                </a:solidFill>
                <a:latin typeface="+mn-lt"/>
              </a:rPr>
              <a:t> </a:t>
            </a:r>
            <a:r>
              <a:rPr lang="de-DE" sz="1100" i="1" dirty="0" err="1">
                <a:solidFill>
                  <a:srgbClr val="0B05FF"/>
                </a:solidFill>
                <a:latin typeface="+mn-lt"/>
              </a:rPr>
              <a:t>Probability</a:t>
            </a:r>
            <a:r>
              <a:rPr lang="de-DE" sz="1100" i="1" dirty="0">
                <a:solidFill>
                  <a:srgbClr val="0B05FF"/>
                </a:solidFill>
                <a:latin typeface="+mn-lt"/>
              </a:rPr>
              <a:t>"</a:t>
            </a:r>
            <a:r>
              <a:rPr lang="de-DE" sz="1100" dirty="0">
                <a:solidFill>
                  <a:srgbClr val="0B05FF"/>
                </a:solidFill>
                <a:latin typeface="+mn-lt"/>
              </a:rPr>
              <a:t>, Berkeley, University </a:t>
            </a:r>
            <a:r>
              <a:rPr lang="de-DE" sz="1100" dirty="0" err="1">
                <a:solidFill>
                  <a:srgbClr val="0B05FF"/>
                </a:solidFill>
                <a:latin typeface="+mn-lt"/>
              </a:rPr>
              <a:t>of</a:t>
            </a:r>
            <a:r>
              <a:rPr lang="de-DE" sz="1100" dirty="0">
                <a:solidFill>
                  <a:srgbClr val="0B05FF"/>
                </a:solidFill>
                <a:latin typeface="+mn-lt"/>
              </a:rPr>
              <a:t> California Press, 1:281-297, </a:t>
            </a:r>
            <a:r>
              <a:rPr lang="de-DE" sz="1100" b="1" dirty="0">
                <a:solidFill>
                  <a:srgbClr val="FF0000"/>
                </a:solidFill>
              </a:rPr>
              <a:t>1967</a:t>
            </a:r>
            <a:endParaRPr lang="de-DE" sz="11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8841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lide Number Placeholder 5">
            <a:extLst>
              <a:ext uri="{FF2B5EF4-FFF2-40B4-BE49-F238E27FC236}">
                <a16:creationId xmlns:a16="http://schemas.microsoft.com/office/drawing/2014/main" id="{C93D84F0-C019-0745-93A4-40C27FDC8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C9C23-126E-9045-AA75-6793647BDEC2}" type="slidenum">
              <a:rPr lang="zh-CN" altLang="en-US"/>
              <a:pPr/>
              <a:t>100</a:t>
            </a:fld>
            <a:endParaRPr lang="en-US" altLang="zh-CN"/>
          </a:p>
        </p:txBody>
      </p:sp>
      <p:sp>
        <p:nvSpPr>
          <p:cNvPr id="1649666" name="Rectangle 2">
            <a:extLst>
              <a:ext uri="{FF2B5EF4-FFF2-40B4-BE49-F238E27FC236}">
                <a16:creationId xmlns:a16="http://schemas.microsoft.com/office/drawing/2014/main" id="{27F331DB-2F21-0B41-B756-B6EA262BC5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27050" y="233448"/>
            <a:ext cx="7772400" cy="438065"/>
          </a:xfrm>
        </p:spPr>
        <p:txBody>
          <a:bodyPr/>
          <a:lstStyle/>
          <a:p>
            <a:r>
              <a:rPr lang="de-DE" altLang="zh-TW">
                <a:ea typeface="新細明體" panose="02020500000000000000" pitchFamily="18" charset="-120"/>
              </a:rPr>
              <a:t>Problematische Fälle für BIRCH</a:t>
            </a:r>
          </a:p>
        </p:txBody>
      </p:sp>
      <p:sp>
        <p:nvSpPr>
          <p:cNvPr id="1649667" name="Rectangle 3">
            <a:extLst>
              <a:ext uri="{FF2B5EF4-FFF2-40B4-BE49-F238E27FC236}">
                <a16:creationId xmlns:a16="http://schemas.microsoft.com/office/drawing/2014/main" id="{E2A73951-BB6E-4346-B744-217858CE27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5117" y="1290552"/>
            <a:ext cx="7772400" cy="4343400"/>
          </a:xfrm>
        </p:spPr>
        <p:txBody>
          <a:bodyPr/>
          <a:lstStyle/>
          <a:p>
            <a:r>
              <a:rPr lang="de-DE" altLang="zh-TW" sz="2200" dirty="0">
                <a:ea typeface="新細明體" panose="02020500000000000000" pitchFamily="18" charset="-120"/>
              </a:rPr>
              <a:t>Die Objekte sind gemäß der Ankunftsreihenfolge nummeriert; nimm an, dass  der Abstand zwischen Objekt 1 und 2 den (Durchmesser-)Schwellwert  überschreitet. </a:t>
            </a:r>
          </a:p>
        </p:txBody>
      </p:sp>
      <p:grpSp>
        <p:nvGrpSpPr>
          <p:cNvPr id="1649668" name="Group 4">
            <a:extLst>
              <a:ext uri="{FF2B5EF4-FFF2-40B4-BE49-F238E27FC236}">
                <a16:creationId xmlns:a16="http://schemas.microsoft.com/office/drawing/2014/main" id="{09BA7AD9-BE03-B74B-AAC7-F20B80D4EFDE}"/>
              </a:ext>
            </a:extLst>
          </p:cNvPr>
          <p:cNvGrpSpPr>
            <a:grpSpLocks/>
          </p:cNvGrpSpPr>
          <p:nvPr/>
        </p:nvGrpSpPr>
        <p:grpSpPr bwMode="auto">
          <a:xfrm>
            <a:off x="2123728" y="2636912"/>
            <a:ext cx="4222750" cy="2590800"/>
            <a:chOff x="912" y="2160"/>
            <a:chExt cx="2660" cy="1632"/>
          </a:xfrm>
        </p:grpSpPr>
        <p:sp>
          <p:nvSpPr>
            <p:cNvPr id="1649669" name="Oval 5">
              <a:extLst>
                <a:ext uri="{FF2B5EF4-FFF2-40B4-BE49-F238E27FC236}">
                  <a16:creationId xmlns:a16="http://schemas.microsoft.com/office/drawing/2014/main" id="{B766E934-B8E8-CB43-9B01-42492CF455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2400"/>
              <a:ext cx="1200" cy="12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649670" name="Oval 6">
              <a:extLst>
                <a:ext uri="{FF2B5EF4-FFF2-40B4-BE49-F238E27FC236}">
                  <a16:creationId xmlns:a16="http://schemas.microsoft.com/office/drawing/2014/main" id="{3D586862-0C4E-1A41-A88A-8B24E496CD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2160"/>
              <a:ext cx="1440" cy="163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649671" name="Oval 7">
              <a:extLst>
                <a:ext uri="{FF2B5EF4-FFF2-40B4-BE49-F238E27FC236}">
                  <a16:creationId xmlns:a16="http://schemas.microsoft.com/office/drawing/2014/main" id="{40E7D997-8294-E446-9DE1-3E7E771251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2640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649672" name="Oval 8">
              <a:extLst>
                <a:ext uri="{FF2B5EF4-FFF2-40B4-BE49-F238E27FC236}">
                  <a16:creationId xmlns:a16="http://schemas.microsoft.com/office/drawing/2014/main" id="{2C51CB40-7AAA-1D4F-B506-FE9FCA7002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2688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649673" name="Oval 9">
              <a:extLst>
                <a:ext uri="{FF2B5EF4-FFF2-40B4-BE49-F238E27FC236}">
                  <a16:creationId xmlns:a16="http://schemas.microsoft.com/office/drawing/2014/main" id="{39E84692-0926-F545-81F0-0E607A68F9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2784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649674" name="Oval 10">
              <a:extLst>
                <a:ext uri="{FF2B5EF4-FFF2-40B4-BE49-F238E27FC236}">
                  <a16:creationId xmlns:a16="http://schemas.microsoft.com/office/drawing/2014/main" id="{C9A5F1E9-54F2-5B41-BC86-1FAE481C33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2784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649675" name="Oval 11">
              <a:extLst>
                <a:ext uri="{FF2B5EF4-FFF2-40B4-BE49-F238E27FC236}">
                  <a16:creationId xmlns:a16="http://schemas.microsoft.com/office/drawing/2014/main" id="{EB6D17AE-F485-244A-846D-DB25E19556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2928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649676" name="Oval 12">
              <a:extLst>
                <a:ext uri="{FF2B5EF4-FFF2-40B4-BE49-F238E27FC236}">
                  <a16:creationId xmlns:a16="http://schemas.microsoft.com/office/drawing/2014/main" id="{571018F4-B57B-1049-80E4-53EE9C0E0D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216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649677" name="Oval 13">
              <a:extLst>
                <a:ext uri="{FF2B5EF4-FFF2-40B4-BE49-F238E27FC236}">
                  <a16:creationId xmlns:a16="http://schemas.microsoft.com/office/drawing/2014/main" id="{A28FD3C2-FC0F-0F4D-BD33-EB0BEA6D7C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2736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649678" name="Oval 14">
              <a:extLst>
                <a:ext uri="{FF2B5EF4-FFF2-40B4-BE49-F238E27FC236}">
                  <a16:creationId xmlns:a16="http://schemas.microsoft.com/office/drawing/2014/main" id="{E4FDAC87-7E1B-3742-981D-3694CA5F5A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2880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649679" name="Oval 15">
              <a:extLst>
                <a:ext uri="{FF2B5EF4-FFF2-40B4-BE49-F238E27FC236}">
                  <a16:creationId xmlns:a16="http://schemas.microsoft.com/office/drawing/2014/main" id="{4814ABB2-0848-1B41-A06D-91A15BE019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8" y="3216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649680" name="Oval 16">
              <a:extLst>
                <a:ext uri="{FF2B5EF4-FFF2-40B4-BE49-F238E27FC236}">
                  <a16:creationId xmlns:a16="http://schemas.microsoft.com/office/drawing/2014/main" id="{F64EF9BB-31B5-1B4D-B57D-2D189F0637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2592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649681" name="Oval 17">
              <a:extLst>
                <a:ext uri="{FF2B5EF4-FFF2-40B4-BE49-F238E27FC236}">
                  <a16:creationId xmlns:a16="http://schemas.microsoft.com/office/drawing/2014/main" id="{418DBB03-BF35-E146-A1C4-4C842541E6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2880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649682" name="Oval 18">
              <a:extLst>
                <a:ext uri="{FF2B5EF4-FFF2-40B4-BE49-F238E27FC236}">
                  <a16:creationId xmlns:a16="http://schemas.microsoft.com/office/drawing/2014/main" id="{2648933B-2058-EC43-ADDC-1570A44611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2880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649683" name="Oval 19">
              <a:extLst>
                <a:ext uri="{FF2B5EF4-FFF2-40B4-BE49-F238E27FC236}">
                  <a16:creationId xmlns:a16="http://schemas.microsoft.com/office/drawing/2014/main" id="{B8640BDF-AA23-2244-95E7-1F380BF150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3072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649684" name="Oval 20">
              <a:extLst>
                <a:ext uri="{FF2B5EF4-FFF2-40B4-BE49-F238E27FC236}">
                  <a16:creationId xmlns:a16="http://schemas.microsoft.com/office/drawing/2014/main" id="{F65117D5-9361-574A-B14B-5CB060103F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3216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649685" name="Oval 21">
              <a:extLst>
                <a:ext uri="{FF2B5EF4-FFF2-40B4-BE49-F238E27FC236}">
                  <a16:creationId xmlns:a16="http://schemas.microsoft.com/office/drawing/2014/main" id="{6B21C960-07E2-5542-BEB7-EC8608023F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2" y="3456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649686" name="Text Box 22">
              <a:extLst>
                <a:ext uri="{FF2B5EF4-FFF2-40B4-BE49-F238E27FC236}">
                  <a16:creationId xmlns:a16="http://schemas.microsoft.com/office/drawing/2014/main" id="{AB32F89F-FEA5-EB45-9CE2-C0AB7F1935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4" y="2832"/>
              <a:ext cx="1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1" lang="zh-TW" altLang="en-US" sz="1800" b="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rPr>
                <a:t>1</a:t>
              </a:r>
            </a:p>
          </p:txBody>
        </p:sp>
        <p:sp>
          <p:nvSpPr>
            <p:cNvPr id="1649687" name="Text Box 23">
              <a:extLst>
                <a:ext uri="{FF2B5EF4-FFF2-40B4-BE49-F238E27FC236}">
                  <a16:creationId xmlns:a16="http://schemas.microsoft.com/office/drawing/2014/main" id="{B804298C-4CE3-5541-B73B-DDF83E209A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4" y="2928"/>
              <a:ext cx="1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1" lang="zh-TW" altLang="en-US" sz="1800" b="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rPr>
                <a:t>2</a:t>
              </a:r>
            </a:p>
          </p:txBody>
        </p:sp>
        <p:sp>
          <p:nvSpPr>
            <p:cNvPr id="1649688" name="Text Box 24">
              <a:extLst>
                <a:ext uri="{FF2B5EF4-FFF2-40B4-BE49-F238E27FC236}">
                  <a16:creationId xmlns:a16="http://schemas.microsoft.com/office/drawing/2014/main" id="{39A369DA-B5C2-3D44-8561-5566D522B8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76" y="2880"/>
              <a:ext cx="1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1" lang="zh-TW" altLang="en-US" sz="1800" b="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rPr>
                <a:t>3</a:t>
              </a:r>
            </a:p>
          </p:txBody>
        </p:sp>
        <p:sp>
          <p:nvSpPr>
            <p:cNvPr id="1649689" name="Text Box 25">
              <a:extLst>
                <a:ext uri="{FF2B5EF4-FFF2-40B4-BE49-F238E27FC236}">
                  <a16:creationId xmlns:a16="http://schemas.microsoft.com/office/drawing/2014/main" id="{AE54990F-5936-9340-A006-5C2394CADC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8" y="2880"/>
              <a:ext cx="1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1" lang="zh-TW" altLang="en-US" sz="1800" b="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rPr>
                <a:t>4</a:t>
              </a:r>
            </a:p>
          </p:txBody>
        </p:sp>
        <p:sp>
          <p:nvSpPr>
            <p:cNvPr id="1649690" name="Text Box 26">
              <a:extLst>
                <a:ext uri="{FF2B5EF4-FFF2-40B4-BE49-F238E27FC236}">
                  <a16:creationId xmlns:a16="http://schemas.microsoft.com/office/drawing/2014/main" id="{8ADC2C0F-3F57-BC4C-A159-33F41A6380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2" y="2640"/>
              <a:ext cx="1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1" lang="zh-TW" altLang="en-US" sz="1800" b="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rPr>
                <a:t>5</a:t>
              </a:r>
            </a:p>
          </p:txBody>
        </p:sp>
        <p:sp>
          <p:nvSpPr>
            <p:cNvPr id="1649691" name="Text Box 27">
              <a:extLst>
                <a:ext uri="{FF2B5EF4-FFF2-40B4-BE49-F238E27FC236}">
                  <a16:creationId xmlns:a16="http://schemas.microsoft.com/office/drawing/2014/main" id="{F0ED23CC-F028-204B-B33E-987B988D2A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88" y="2496"/>
              <a:ext cx="1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1" lang="zh-TW" altLang="en-US" sz="1800" b="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rPr>
                <a:t>6</a:t>
              </a:r>
            </a:p>
          </p:txBody>
        </p:sp>
        <p:sp>
          <p:nvSpPr>
            <p:cNvPr id="1649692" name="Text Box 28">
              <a:extLst>
                <a:ext uri="{FF2B5EF4-FFF2-40B4-BE49-F238E27FC236}">
                  <a16:creationId xmlns:a16="http://schemas.microsoft.com/office/drawing/2014/main" id="{8456442B-D6AD-0F45-8182-0236C99092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4" y="2592"/>
              <a:ext cx="1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1" lang="zh-TW" altLang="en-US" sz="1800" b="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rPr>
                <a:t>7</a:t>
              </a:r>
            </a:p>
          </p:txBody>
        </p:sp>
        <p:sp>
          <p:nvSpPr>
            <p:cNvPr id="1649693" name="Text Box 29">
              <a:extLst>
                <a:ext uri="{FF2B5EF4-FFF2-40B4-BE49-F238E27FC236}">
                  <a16:creationId xmlns:a16="http://schemas.microsoft.com/office/drawing/2014/main" id="{58D6C18F-CE0C-0B4A-90DF-76367A359F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8" y="2592"/>
              <a:ext cx="1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1" lang="zh-TW" altLang="en-US" sz="1800" b="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rPr>
                <a:t>8</a:t>
              </a:r>
            </a:p>
          </p:txBody>
        </p:sp>
        <p:sp>
          <p:nvSpPr>
            <p:cNvPr id="1649694" name="Text Box 30">
              <a:extLst>
                <a:ext uri="{FF2B5EF4-FFF2-40B4-BE49-F238E27FC236}">
                  <a16:creationId xmlns:a16="http://schemas.microsoft.com/office/drawing/2014/main" id="{84DF49C4-69B3-A548-9369-0A0555CC49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76" y="3216"/>
              <a:ext cx="1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1" lang="zh-TW" altLang="en-US" sz="1800" b="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rPr>
                <a:t>9</a:t>
              </a:r>
            </a:p>
          </p:txBody>
        </p:sp>
        <p:sp>
          <p:nvSpPr>
            <p:cNvPr id="1649695" name="Text Box 31">
              <a:extLst>
                <a:ext uri="{FF2B5EF4-FFF2-40B4-BE49-F238E27FC236}">
                  <a16:creationId xmlns:a16="http://schemas.microsoft.com/office/drawing/2014/main" id="{927B7114-D469-934D-8470-221132C1F6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0" y="3264"/>
              <a:ext cx="2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1" lang="zh-TW" altLang="en-US" sz="1800" b="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rPr>
                <a:t>10</a:t>
              </a:r>
            </a:p>
          </p:txBody>
        </p:sp>
        <p:sp>
          <p:nvSpPr>
            <p:cNvPr id="1649696" name="Text Box 32">
              <a:extLst>
                <a:ext uri="{FF2B5EF4-FFF2-40B4-BE49-F238E27FC236}">
                  <a16:creationId xmlns:a16="http://schemas.microsoft.com/office/drawing/2014/main" id="{A224431F-908E-6C49-9AE1-8A08A43966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2" y="2784"/>
              <a:ext cx="2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1" lang="zh-TW" altLang="en-US" sz="1800" b="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rPr>
                <a:t>11</a:t>
              </a:r>
            </a:p>
          </p:txBody>
        </p:sp>
        <p:sp>
          <p:nvSpPr>
            <p:cNvPr id="1649697" name="Text Box 33">
              <a:extLst>
                <a:ext uri="{FF2B5EF4-FFF2-40B4-BE49-F238E27FC236}">
                  <a16:creationId xmlns:a16="http://schemas.microsoft.com/office/drawing/2014/main" id="{66235B5F-AF1E-6348-8320-11FA30D984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2" y="3216"/>
              <a:ext cx="2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1" lang="zh-TW" altLang="en-US" sz="1800" b="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rPr>
                <a:t>12</a:t>
              </a:r>
            </a:p>
          </p:txBody>
        </p:sp>
        <p:sp>
          <p:nvSpPr>
            <p:cNvPr id="1649698" name="Text Box 34">
              <a:extLst>
                <a:ext uri="{FF2B5EF4-FFF2-40B4-BE49-F238E27FC236}">
                  <a16:creationId xmlns:a16="http://schemas.microsoft.com/office/drawing/2014/main" id="{0255DC59-865A-6D4D-B85C-E5113B9302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2" y="3504"/>
              <a:ext cx="2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1" lang="zh-TW" altLang="en-US" sz="1800" b="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rPr>
                <a:t>13</a:t>
              </a:r>
            </a:p>
          </p:txBody>
        </p:sp>
        <p:sp>
          <p:nvSpPr>
            <p:cNvPr id="1649699" name="Text Box 35">
              <a:extLst>
                <a:ext uri="{FF2B5EF4-FFF2-40B4-BE49-F238E27FC236}">
                  <a16:creationId xmlns:a16="http://schemas.microsoft.com/office/drawing/2014/main" id="{0B70A8AE-2718-974D-9E17-356D59B7CE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2" y="2976"/>
              <a:ext cx="2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1" lang="zh-TW" altLang="en-US" sz="1800" b="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rPr>
                <a:t>14</a:t>
              </a:r>
            </a:p>
          </p:txBody>
        </p:sp>
        <p:sp>
          <p:nvSpPr>
            <p:cNvPr id="1649700" name="Text Box 36">
              <a:extLst>
                <a:ext uri="{FF2B5EF4-FFF2-40B4-BE49-F238E27FC236}">
                  <a16:creationId xmlns:a16="http://schemas.microsoft.com/office/drawing/2014/main" id="{B475B8A9-E9C1-4D4F-A6F7-F97B876105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2" y="2448"/>
              <a:ext cx="2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1" lang="zh-TW" altLang="en-US" sz="1800" b="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rPr>
                <a:t>15</a:t>
              </a:r>
            </a:p>
          </p:txBody>
        </p:sp>
      </p:grpSp>
      <p:sp>
        <p:nvSpPr>
          <p:cNvPr id="1649701" name="Text Box 37">
            <a:extLst>
              <a:ext uri="{FF2B5EF4-FFF2-40B4-BE49-F238E27FC236}">
                <a16:creationId xmlns:a16="http://schemas.microsoft.com/office/drawing/2014/main" id="{56AC2BFC-A527-BE47-9404-1D7117C6E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3453" y="4694312"/>
            <a:ext cx="14446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en-US" altLang="zh-TW" sz="2000" b="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rPr>
              <a:t>Subcluster 1</a:t>
            </a:r>
          </a:p>
        </p:txBody>
      </p:sp>
      <p:sp>
        <p:nvSpPr>
          <p:cNvPr id="1649702" name="Text Box 38">
            <a:extLst>
              <a:ext uri="{FF2B5EF4-FFF2-40B4-BE49-F238E27FC236}">
                <a16:creationId xmlns:a16="http://schemas.microsoft.com/office/drawing/2014/main" id="{E4ACC626-C19E-C84E-A670-848A4B41D4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2328" y="4670500"/>
            <a:ext cx="14446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en-US" altLang="zh-TW" sz="2000" b="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rPr>
              <a:t>Subcluster 2</a:t>
            </a:r>
          </a:p>
        </p:txBody>
      </p:sp>
    </p:spTree>
    <p:extLst>
      <p:ext uri="{BB962C8B-B14F-4D97-AF65-F5344CB8AC3E}">
        <p14:creationId xmlns:p14="http://schemas.microsoft.com/office/powerpoint/2010/main" val="408079924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57B67AC-223F-9B47-8EB8-230EC3C2B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AAE59-169F-C14A-9AA7-2464077FDC38}" type="slidenum">
              <a:rPr lang="zh-CN" altLang="en-US"/>
              <a:pPr/>
              <a:t>101</a:t>
            </a:fld>
            <a:endParaRPr lang="en-US" altLang="zh-CN"/>
          </a:p>
        </p:txBody>
      </p:sp>
      <p:sp>
        <p:nvSpPr>
          <p:cNvPr id="1650690" name="Rectangle 2">
            <a:extLst>
              <a:ext uri="{FF2B5EF4-FFF2-40B4-BE49-F238E27FC236}">
                <a16:creationId xmlns:a16="http://schemas.microsoft.com/office/drawing/2014/main" id="{FCDDA596-2E79-8246-9B6A-508611D5DC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zh-TW">
                <a:ea typeface="新細明體" panose="02020500000000000000" pitchFamily="18" charset="-120"/>
              </a:rPr>
              <a:t>Abhängigkeit von der Reihenfolge</a:t>
            </a:r>
          </a:p>
        </p:txBody>
      </p:sp>
      <p:sp>
        <p:nvSpPr>
          <p:cNvPr id="1650691" name="Rectangle 3">
            <a:extLst>
              <a:ext uri="{FF2B5EF4-FFF2-40B4-BE49-F238E27FC236}">
                <a16:creationId xmlns:a16="http://schemas.microsoft.com/office/drawing/2014/main" id="{D0E091C6-FB0F-CA47-A296-99EF510758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de-DE" altLang="zh-TW">
                <a:ea typeface="新細明體" panose="02020500000000000000" pitchFamily="18" charset="-120"/>
              </a:rPr>
              <a:t>Inkrementelle Algorithmen wie das BIRCH sind von der </a:t>
            </a:r>
            <a:r>
              <a:rPr lang="de-DE" altLang="zh-TW">
                <a:solidFill>
                  <a:srgbClr val="FF0000"/>
                </a:solidFill>
                <a:ea typeface="新細明體" panose="02020500000000000000" pitchFamily="18" charset="-120"/>
              </a:rPr>
              <a:t>Reihenfolge abhängig </a:t>
            </a:r>
          </a:p>
          <a:p>
            <a:pPr>
              <a:lnSpc>
                <a:spcPct val="90000"/>
              </a:lnSpc>
            </a:pPr>
            <a:r>
              <a:rPr lang="de-DE" altLang="zh-TW">
                <a:ea typeface="新細明體" panose="02020500000000000000" pitchFamily="18" charset="-120"/>
              </a:rPr>
              <a:t>Split- und Merge-Operation können die Reihenfolgeabhängigkeit zu einem gewissen Grad ausgleichen </a:t>
            </a:r>
          </a:p>
          <a:p>
            <a:pPr>
              <a:lnSpc>
                <a:spcPct val="90000"/>
              </a:lnSpc>
            </a:pPr>
            <a:r>
              <a:rPr lang="de-DE" altLang="zh-TW">
                <a:ea typeface="新細明體" panose="02020500000000000000" pitchFamily="18" charset="-120"/>
              </a:rPr>
              <a:t>Dennoch kann die Reihenfolgeabhängigkeit nicht komplett ausgeglichen werden. 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endParaRPr lang="de-DE" altLang="zh-TW"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5214675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7756508-72DB-894F-8ED8-1E0050794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47528-9BDA-8145-9C2F-DF8D63ABEBD8}" type="slidenum">
              <a:rPr lang="zh-CN" altLang="en-US"/>
              <a:pPr/>
              <a:t>102</a:t>
            </a:fld>
            <a:endParaRPr lang="en-US" altLang="zh-CN"/>
          </a:p>
        </p:txBody>
      </p:sp>
      <p:sp>
        <p:nvSpPr>
          <p:cNvPr id="1501186" name="Rectangle 2">
            <a:extLst>
              <a:ext uri="{FF2B5EF4-FFF2-40B4-BE49-F238E27FC236}">
                <a16:creationId xmlns:a16="http://schemas.microsoft.com/office/drawing/2014/main" id="{8CD39F09-05DB-7E49-A963-CA5922A08E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zh-CN">
                <a:ea typeface="宋体" panose="02010600030101010101" pitchFamily="2" charset="-122"/>
              </a:rPr>
              <a:t>Probleme mit dem CF-Baum</a:t>
            </a:r>
          </a:p>
        </p:txBody>
      </p:sp>
      <p:sp>
        <p:nvSpPr>
          <p:cNvPr id="1501187" name="Rectangle 3">
            <a:extLst>
              <a:ext uri="{FF2B5EF4-FFF2-40B4-BE49-F238E27FC236}">
                <a16:creationId xmlns:a16="http://schemas.microsoft.com/office/drawing/2014/main" id="{7F96F0DB-A99D-B54F-AE4B-E4EB3D04DC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altLang="zh-CN" dirty="0">
                <a:ea typeface="宋体" panose="02010600030101010101" pitchFamily="2" charset="-122"/>
              </a:rPr>
              <a:t>Anzahl der Einträge in CF-Knoten durch Seitengröße beschränkt. Daher stellt ein CF-Knoten eventuell keinen natürlichen Cluster dar. </a:t>
            </a:r>
          </a:p>
          <a:p>
            <a:pPr lvl="1"/>
            <a:r>
              <a:rPr lang="de-DE" altLang="zh-CN" dirty="0">
                <a:ea typeface="宋体" panose="02010600030101010101" pitchFamily="2" charset="-122"/>
              </a:rPr>
              <a:t>Zwei Unter-Cluster, die einem Cluster untergeordnet sein sollten, sind auf zwei Knoten verteilt.</a:t>
            </a:r>
          </a:p>
          <a:p>
            <a:pPr lvl="1"/>
            <a:r>
              <a:rPr lang="de-DE" altLang="zh-CN" dirty="0">
                <a:ea typeface="宋体" panose="02010600030101010101" pitchFamily="2" charset="-122"/>
              </a:rPr>
              <a:t> Zwei Unter-Cluster, die </a:t>
            </a:r>
            <a:r>
              <a:rPr lang="de-DE" altLang="zh-CN" dirty="0">
                <a:solidFill>
                  <a:srgbClr val="FF0000"/>
                </a:solidFill>
                <a:ea typeface="宋体" panose="02010600030101010101" pitchFamily="2" charset="-122"/>
              </a:rPr>
              <a:t>nicht </a:t>
            </a:r>
            <a:r>
              <a:rPr lang="de-DE" altLang="zh-CN" dirty="0">
                <a:ea typeface="宋体" panose="02010600030101010101" pitchFamily="2" charset="-122"/>
              </a:rPr>
              <a:t>einem Cluster untergeordnet sein sollten, werde auf einem Knoten gehalten (abhängig von der Eingabereihenfolge und der Datenverzerrung)</a:t>
            </a:r>
          </a:p>
        </p:txBody>
      </p:sp>
    </p:spTree>
    <p:extLst>
      <p:ext uri="{BB962C8B-B14F-4D97-AF65-F5344CB8AC3E}">
        <p14:creationId xmlns:p14="http://schemas.microsoft.com/office/powerpoint/2010/main" val="385997301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7756508-72DB-894F-8ED8-1E0050794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47528-9BDA-8145-9C2F-DF8D63ABEBD8}" type="slidenum">
              <a:rPr lang="zh-CN" altLang="en-US"/>
              <a:pPr/>
              <a:t>103</a:t>
            </a:fld>
            <a:endParaRPr lang="en-US" altLang="zh-CN"/>
          </a:p>
        </p:txBody>
      </p:sp>
      <p:sp>
        <p:nvSpPr>
          <p:cNvPr id="1501186" name="Rectangle 2">
            <a:extLst>
              <a:ext uri="{FF2B5EF4-FFF2-40B4-BE49-F238E27FC236}">
                <a16:creationId xmlns:a16="http://schemas.microsoft.com/office/drawing/2014/main" id="{8CD39F09-05DB-7E49-A963-CA5922A08E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zh-CN">
                <a:ea typeface="宋体" panose="02010600030101010101" pitchFamily="2" charset="-122"/>
              </a:rPr>
              <a:t>Probleme mit dem CF Baum (Forts.)</a:t>
            </a:r>
          </a:p>
        </p:txBody>
      </p:sp>
      <p:sp>
        <p:nvSpPr>
          <p:cNvPr id="1501187" name="Rectangle 3">
            <a:extLst>
              <a:ext uri="{FF2B5EF4-FFF2-40B4-BE49-F238E27FC236}">
                <a16:creationId xmlns:a16="http://schemas.microsoft.com/office/drawing/2014/main" id="{7F96F0DB-A99D-B54F-AE4B-E4EB3D04DC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altLang="zh-CN">
                <a:ea typeface="宋体" panose="02010600030101010101" pitchFamily="2" charset="-122"/>
              </a:rPr>
              <a:t>Sensitivität bzgl. </a:t>
            </a:r>
            <a:r>
              <a:rPr lang="de-DE" altLang="zh-CN">
                <a:solidFill>
                  <a:srgbClr val="FF0000"/>
                </a:solidFill>
                <a:ea typeface="宋体" panose="02010600030101010101" pitchFamily="2" charset="-122"/>
              </a:rPr>
              <a:t>Eingabereihenfolge </a:t>
            </a:r>
          </a:p>
          <a:p>
            <a:pPr lvl="1"/>
            <a:r>
              <a:rPr lang="de-DE" altLang="zh-CN">
                <a:ea typeface="宋体" panose="02010600030101010101" pitchFamily="2" charset="-122"/>
              </a:rPr>
              <a:t>Datenpunkt kann in Blattknoten landen, wo es nicht hingehört (z.B. wegen Durchmesserschwellwert)</a:t>
            </a:r>
          </a:p>
          <a:p>
            <a:pPr lvl="1"/>
            <a:r>
              <a:rPr lang="de-DE" altLang="zh-CN">
                <a:ea typeface="宋体" panose="02010600030101010101" pitchFamily="2" charset="-122"/>
              </a:rPr>
              <a:t>Falls Datenpunkt zweimal eingefügt wird (zu verschiedenen Zeiten), kann es in zwei Kopien in unterschiedlichen Blättern landen</a:t>
            </a:r>
          </a:p>
        </p:txBody>
      </p:sp>
    </p:spTree>
    <p:extLst>
      <p:ext uri="{BB962C8B-B14F-4D97-AF65-F5344CB8AC3E}">
        <p14:creationId xmlns:p14="http://schemas.microsoft.com/office/powerpoint/2010/main" val="115065794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C844B517-E43F-5648-B4D4-A8F0510D05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528" y="257200"/>
            <a:ext cx="8363272" cy="507504"/>
          </a:xfrm>
        </p:spPr>
        <p:txBody>
          <a:bodyPr/>
          <a:lstStyle/>
          <a:p>
            <a:r>
              <a:rPr lang="de-DE" altLang="zh-CN" dirty="0"/>
              <a:t>Experimente</a:t>
            </a:r>
          </a:p>
        </p:txBody>
      </p:sp>
      <p:sp>
        <p:nvSpPr>
          <p:cNvPr id="13315" name="Rectangle 3" descr="Rectangle: Click to edit Master text styles&#13;&#10;Second level&#13;&#10;Third level&#13;&#10;Fourth level&#13;&#10;Fifth level">
            <a:extLst>
              <a:ext uri="{FF2B5EF4-FFF2-40B4-BE49-F238E27FC236}">
                <a16:creationId xmlns:a16="http://schemas.microsoft.com/office/drawing/2014/main" id="{55AAC346-C99E-8D4B-8876-A86E8D014E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altLang="zh-CN" sz="2400" dirty="0"/>
              <a:t>BIRCH</a:t>
            </a:r>
          </a:p>
          <a:p>
            <a:r>
              <a:rPr lang="de-DE" altLang="zh-CN" sz="2400" dirty="0"/>
              <a:t>CURE</a:t>
            </a:r>
          </a:p>
          <a:p>
            <a:pPr lvl="1"/>
            <a:r>
              <a:rPr lang="de-DE" altLang="zh-CN" sz="2000" dirty="0"/>
              <a:t>Partitionierung in </a:t>
            </a:r>
            <a:r>
              <a:rPr lang="de-DE" altLang="zh-CN" sz="2000" dirty="0" err="1"/>
              <a:t>k</a:t>
            </a:r>
            <a:r>
              <a:rPr lang="de-DE" altLang="zh-CN" sz="2000" dirty="0"/>
              <a:t> = 5 Cluster</a:t>
            </a:r>
          </a:p>
          <a:p>
            <a:pPr lvl="1"/>
            <a:r>
              <a:rPr lang="de-DE" altLang="zh-CN" sz="2000" dirty="0"/>
              <a:t>Stichprobengroße = 2.5% der initialen Datensatzgröße</a:t>
            </a:r>
          </a:p>
          <a:p>
            <a:r>
              <a:rPr lang="de-DE" altLang="zh-CN" sz="2400" dirty="0"/>
              <a:t>MST („</a:t>
            </a:r>
            <a:r>
              <a:rPr lang="de-DE" altLang="zh-CN" sz="2400" dirty="0" err="1"/>
              <a:t>minimum</a:t>
            </a:r>
            <a:r>
              <a:rPr lang="de-DE" altLang="zh-CN" sz="2400" dirty="0"/>
              <a:t> </a:t>
            </a:r>
            <a:r>
              <a:rPr lang="de-DE" altLang="zh-CN" sz="2400" dirty="0" err="1"/>
              <a:t>spanning</a:t>
            </a:r>
            <a:r>
              <a:rPr lang="de-DE" altLang="zh-CN" sz="2400" dirty="0"/>
              <a:t> </a:t>
            </a:r>
            <a:r>
              <a:rPr lang="de-DE" altLang="zh-CN" sz="2400" dirty="0" err="1"/>
              <a:t>tree</a:t>
            </a:r>
            <a:r>
              <a:rPr lang="de-DE" altLang="zh-CN" sz="2400" dirty="0"/>
              <a:t>“ flächenüberdeckend)</a:t>
            </a:r>
          </a:p>
          <a:p>
            <a:pPr lvl="1"/>
            <a:r>
              <a:rPr lang="de-DE" altLang="zh-CN" sz="2000" dirty="0"/>
              <a:t>Wenn 𝛼 = 0, wird CURE zu MST </a:t>
            </a:r>
            <a:br>
              <a:rPr lang="de-DE" altLang="zh-CN" sz="2000" dirty="0"/>
            </a:br>
            <a:endParaRPr lang="de-DE" altLang="zh-CN" sz="2000" dirty="0"/>
          </a:p>
        </p:txBody>
      </p:sp>
    </p:spTree>
    <p:extLst>
      <p:ext uri="{BB962C8B-B14F-4D97-AF65-F5344CB8AC3E}">
        <p14:creationId xmlns:p14="http://schemas.microsoft.com/office/powerpoint/2010/main" val="287922338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CC973606-4CDB-1641-BA82-E13D5A22FC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7544" y="201935"/>
            <a:ext cx="7772400" cy="609600"/>
          </a:xfrm>
        </p:spPr>
        <p:txBody>
          <a:bodyPr/>
          <a:lstStyle/>
          <a:p>
            <a:r>
              <a:rPr lang="de-DE" altLang="zh-CN"/>
              <a:t>Experimente: Datensätze</a:t>
            </a:r>
          </a:p>
        </p:txBody>
      </p:sp>
      <p:sp>
        <p:nvSpPr>
          <p:cNvPr id="15363" name="Rectangle 3" descr="Rectangle: Click to edit Master text styles&#13;&#10;Second level&#13;&#10;Third level&#13;&#10;Fourth level&#13;&#10;Fifth level">
            <a:extLst>
              <a:ext uri="{FF2B5EF4-FFF2-40B4-BE49-F238E27FC236}">
                <a16:creationId xmlns:a16="http://schemas.microsoft.com/office/drawing/2014/main" id="{A53E8FC4-69AF-384A-BBD9-911F1000B8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7544" y="1198240"/>
            <a:ext cx="7772400" cy="51816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de-DE" altLang="zh-CN" dirty="0"/>
              <a:t>Experiment mit 2-d Datensätzen</a:t>
            </a:r>
          </a:p>
          <a:p>
            <a:pPr>
              <a:buClr>
                <a:schemeClr val="tx1"/>
              </a:buClr>
            </a:pPr>
            <a:r>
              <a:rPr lang="de-DE" altLang="zh-CN" sz="2400" dirty="0"/>
              <a:t>Datensatz 1 enthält einen großen Kreis, zwei Ellipsen und zwei kleine Datensätze</a:t>
            </a:r>
          </a:p>
          <a:p>
            <a:pPr>
              <a:buClr>
                <a:schemeClr val="tx1"/>
              </a:buClr>
            </a:pPr>
            <a:r>
              <a:rPr lang="de-DE" altLang="zh-CN" sz="2400" dirty="0"/>
              <a:t>Datensatz 2 besteht aus 100 Clustern im Gitter (Datenpunkte je Cluster normalverteilt um Zentrum)</a:t>
            </a:r>
          </a:p>
        </p:txBody>
      </p:sp>
      <p:pic>
        <p:nvPicPr>
          <p:cNvPr id="15364" name="Picture 4" descr="C:\Documents and Settings\Administrator\My Documents\6421\papers\data sets.bmp">
            <a:extLst>
              <a:ext uri="{FF2B5EF4-FFF2-40B4-BE49-F238E27FC236}">
                <a16:creationId xmlns:a16="http://schemas.microsoft.com/office/drawing/2014/main" id="{36387714-AFBA-5F40-9A93-403B255FB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573016"/>
            <a:ext cx="5591175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91406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DEDBADC3-538F-0D42-9B39-592EDC0763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528" y="193576"/>
            <a:ext cx="8640960" cy="1219200"/>
          </a:xfrm>
        </p:spPr>
        <p:txBody>
          <a:bodyPr/>
          <a:lstStyle/>
          <a:p>
            <a:r>
              <a:rPr lang="de-DE" altLang="zh-CN" sz="3600" dirty="0"/>
              <a:t>Experimente: Qualität der Clusterbildung</a:t>
            </a:r>
          </a:p>
        </p:txBody>
      </p:sp>
      <p:pic>
        <p:nvPicPr>
          <p:cNvPr id="16390" name="Picture 6" descr="C:\Documents and Settings\Administrator\My Documents\6421\papers\quality.bmp">
            <a:extLst>
              <a:ext uri="{FF2B5EF4-FFF2-40B4-BE49-F238E27FC236}">
                <a16:creationId xmlns:a16="http://schemas.microsoft.com/office/drawing/2014/main" id="{B68806C8-FBB2-6D41-B297-CB4FD4C87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1628800"/>
            <a:ext cx="7677150" cy="278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26128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1B8276D0-6AA1-B045-97F0-85266C0B70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7544" y="188640"/>
            <a:ext cx="8352928" cy="484460"/>
          </a:xfrm>
        </p:spPr>
        <p:txBody>
          <a:bodyPr/>
          <a:lstStyle/>
          <a:p>
            <a:r>
              <a:rPr lang="de-DE" altLang="zh-CN" sz="3600"/>
              <a:t>Experimente: Parametersensitivität</a:t>
            </a:r>
          </a:p>
        </p:txBody>
      </p:sp>
      <p:sp>
        <p:nvSpPr>
          <p:cNvPr id="17411" name="Rectangle 3" descr="Rectangle: Click to edit Master text styles&#13;&#10;Second level&#13;&#10;Third level&#13;&#10;Fourth level&#13;&#10;Fifth level">
            <a:extLst>
              <a:ext uri="{FF2B5EF4-FFF2-40B4-BE49-F238E27FC236}">
                <a16:creationId xmlns:a16="http://schemas.microsoft.com/office/drawing/2014/main" id="{DE4EA5F2-0B7A-4E4E-A486-F21FC5BB51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89078" y="1484784"/>
            <a:ext cx="7772400" cy="46482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de-DE" altLang="zh-CN" dirty="0"/>
              <a:t>CURE-Schrumpfungsfaktor 𝛼: </a:t>
            </a:r>
          </a:p>
          <a:p>
            <a:pPr>
              <a:buClr>
                <a:schemeClr val="tx1"/>
              </a:buClr>
            </a:pPr>
            <a:r>
              <a:rPr lang="de-DE" altLang="zh-CN" dirty="0"/>
              <a:t>0.2 </a:t>
            </a:r>
            <a:r>
              <a:rPr lang="de-DE" altLang="zh-CN" dirty="0">
                <a:latin typeface="Times New Roman" panose="02020603050405020304" pitchFamily="18" charset="0"/>
              </a:rPr>
              <a:t>–</a:t>
            </a:r>
            <a:r>
              <a:rPr lang="de-DE" altLang="zh-CN" dirty="0"/>
              <a:t> 0.7 ist ein guter Bereich für 𝛼</a:t>
            </a:r>
          </a:p>
        </p:txBody>
      </p:sp>
      <p:pic>
        <p:nvPicPr>
          <p:cNvPr id="17412" name="Picture 4" descr="C:\Documents and Settings\Administrator\My Documents\6421\papers\shrink factor.bmp">
            <a:extLst>
              <a:ext uri="{FF2B5EF4-FFF2-40B4-BE49-F238E27FC236}">
                <a16:creationId xmlns:a16="http://schemas.microsoft.com/office/drawing/2014/main" id="{53CF664C-062A-2648-9B0D-BE10EA6C0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068960"/>
            <a:ext cx="7705725" cy="275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477663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DF776857-40DE-ED47-920B-F35EFF33FC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848" y="189458"/>
            <a:ext cx="8229600" cy="503238"/>
          </a:xfrm>
        </p:spPr>
        <p:txBody>
          <a:bodyPr/>
          <a:lstStyle/>
          <a:p>
            <a:r>
              <a:rPr lang="de-DE" altLang="zh-CN" sz="3600"/>
              <a:t>Experimente: #Repräsentanten</a:t>
            </a:r>
          </a:p>
        </p:txBody>
      </p:sp>
      <p:sp>
        <p:nvSpPr>
          <p:cNvPr id="18435" name="Rectangle 3" descr="Rectangle: Click to edit Master text styles&#13;&#10;Second level&#13;&#10;Third level&#13;&#10;Fourth level&#13;&#10;Fifth level">
            <a:extLst>
              <a:ext uri="{FF2B5EF4-FFF2-40B4-BE49-F238E27FC236}">
                <a16:creationId xmlns:a16="http://schemas.microsoft.com/office/drawing/2014/main" id="{761EBB90-4F9A-8B43-8D7B-647DE1916C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60411" y="1268760"/>
            <a:ext cx="7772400" cy="49530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de-DE" altLang="zh-CN"/>
              <a:t>Anzahl der Repräsentanten c:</a:t>
            </a:r>
          </a:p>
          <a:p>
            <a:pPr>
              <a:buClr>
                <a:schemeClr val="tx1"/>
              </a:buClr>
            </a:pPr>
            <a:r>
              <a:rPr lang="de-DE" altLang="zh-CN" sz="2400"/>
              <a:t>Für kleine Werte von c leidet die Qualität der Clusterbildung</a:t>
            </a:r>
          </a:p>
          <a:p>
            <a:pPr>
              <a:buClr>
                <a:schemeClr val="tx1"/>
              </a:buClr>
            </a:pPr>
            <a:r>
              <a:rPr lang="de-DE" altLang="zh-CN" sz="2400"/>
              <a:t>Mit größerem c arbeitet CURE recht gut (aber langsamer)</a:t>
            </a:r>
            <a:endParaRPr lang="de-DE" altLang="zh-CN" sz="2800"/>
          </a:p>
        </p:txBody>
      </p:sp>
      <p:pic>
        <p:nvPicPr>
          <p:cNvPr id="18436" name="Picture 4" descr="C:\Documents and Settings\Administrator\My Documents\6421\papers\repre.bmp">
            <a:extLst>
              <a:ext uri="{FF2B5EF4-FFF2-40B4-BE49-F238E27FC236}">
                <a16:creationId xmlns:a16="http://schemas.microsoft.com/office/drawing/2014/main" id="{06B23566-5DB7-7E4F-8FA2-27E639F2B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87" y="3212976"/>
            <a:ext cx="7385050" cy="254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039873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Clusterbildung: Übersicht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421"/>
            <a:ext cx="8229600" cy="4968875"/>
          </a:xfrm>
        </p:spPr>
        <p:txBody>
          <a:bodyPr/>
          <a:lstStyle/>
          <a:p>
            <a:r>
              <a:rPr lang="de-DE" dirty="0"/>
              <a:t>Partitionierungsbasiert</a:t>
            </a:r>
          </a:p>
          <a:p>
            <a:pPr lvl="1"/>
            <a:r>
              <a:rPr lang="de-DE" dirty="0"/>
              <a:t>K-</a:t>
            </a:r>
            <a:r>
              <a:rPr lang="de-DE" dirty="0" err="1"/>
              <a:t>Means</a:t>
            </a:r>
            <a:endParaRPr lang="de-DE" dirty="0"/>
          </a:p>
          <a:p>
            <a:pPr lvl="1"/>
            <a:r>
              <a:rPr lang="de-DE" dirty="0"/>
              <a:t>K-</a:t>
            </a:r>
            <a:r>
              <a:rPr lang="de-DE" dirty="0" err="1"/>
              <a:t>Medoids</a:t>
            </a:r>
            <a:endParaRPr lang="de-DE" dirty="0"/>
          </a:p>
          <a:p>
            <a:pPr lvl="1"/>
            <a:r>
              <a:rPr lang="de-DE" dirty="0"/>
              <a:t>BFR</a:t>
            </a:r>
          </a:p>
          <a:p>
            <a:pPr lvl="1"/>
            <a:r>
              <a:rPr lang="de-DE" dirty="0"/>
              <a:t>DBSCAN</a:t>
            </a:r>
          </a:p>
          <a:p>
            <a:r>
              <a:rPr lang="de-DE" dirty="0">
                <a:solidFill>
                  <a:srgbClr val="0B05FF"/>
                </a:solidFill>
              </a:rPr>
              <a:t>Hierarchisch</a:t>
            </a:r>
          </a:p>
          <a:p>
            <a:pPr lvl="1"/>
            <a:r>
              <a:rPr lang="de-DE" dirty="0"/>
              <a:t>Zusammenballende Clusterbildung</a:t>
            </a:r>
          </a:p>
          <a:p>
            <a:pPr lvl="1"/>
            <a:r>
              <a:rPr lang="de-DE" dirty="0">
                <a:solidFill>
                  <a:srgbClr val="FF0000"/>
                </a:solidFill>
              </a:rPr>
              <a:t>CURE</a:t>
            </a:r>
          </a:p>
          <a:p>
            <a:pPr lvl="1"/>
            <a:r>
              <a:rPr lang="de-DE" dirty="0">
                <a:solidFill>
                  <a:srgbClr val="FF0000"/>
                </a:solidFill>
              </a:rPr>
              <a:t>BIRCH</a:t>
            </a:r>
          </a:p>
          <a:p>
            <a:pPr lvl="1"/>
            <a:r>
              <a:rPr lang="de-DE" dirty="0">
                <a:solidFill>
                  <a:srgbClr val="0B05FF"/>
                </a:solidFill>
              </a:rPr>
              <a:t>Spektrale Clusterbildung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1004719-48E5-F743-92ED-3772ACE93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53336"/>
            <a:ext cx="1008063" cy="196850"/>
          </a:xfrm>
        </p:spPr>
        <p:txBody>
          <a:bodyPr/>
          <a:lstStyle/>
          <a:p>
            <a:fld id="{BB33B7EA-002B-4067-950B-AC4932BA8F44}" type="slidenum">
              <a:rPr lang="en-US" smtClean="0"/>
              <a:pPr/>
              <a:t>109</a:t>
            </a:fld>
            <a:endParaRPr lang="en-US"/>
          </a:p>
        </p:txBody>
      </p:sp>
      <p:sp>
        <p:nvSpPr>
          <p:cNvPr id="5" name="Cloud Callout 4">
            <a:extLst>
              <a:ext uri="{FF2B5EF4-FFF2-40B4-BE49-F238E27FC236}">
                <a16:creationId xmlns:a16="http://schemas.microsoft.com/office/drawing/2014/main" id="{99EF1518-0546-BD4F-B9CA-FE0F7F154E04}"/>
              </a:ext>
            </a:extLst>
          </p:cNvPr>
          <p:cNvSpPr/>
          <p:nvPr/>
        </p:nvSpPr>
        <p:spPr>
          <a:xfrm>
            <a:off x="4211960" y="4221088"/>
            <a:ext cx="5904656" cy="1152128"/>
          </a:xfrm>
          <a:prstGeom prst="cloudCallout">
            <a:avLst>
              <a:gd name="adj1" fmla="val -70357"/>
              <a:gd name="adj2" fmla="val -9359"/>
            </a:avLst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Es scheint etwas Brauchbares berechnet zu werden.</a:t>
            </a:r>
            <a:br>
              <a:rPr lang="de-DE" dirty="0">
                <a:solidFill>
                  <a:schemeClr val="tx1"/>
                </a:solidFill>
              </a:rPr>
            </a:br>
            <a:r>
              <a:rPr lang="de-DE" dirty="0">
                <a:solidFill>
                  <a:schemeClr val="tx1"/>
                </a:solidFill>
              </a:rPr>
              <a:t>Doch was ist eigentlich Clusterbildung?</a:t>
            </a:r>
          </a:p>
        </p:txBody>
      </p:sp>
    </p:spTree>
    <p:extLst>
      <p:ext uri="{BB962C8B-B14F-4D97-AF65-F5344CB8AC3E}">
        <p14:creationId xmlns:p14="http://schemas.microsoft.com/office/powerpoint/2010/main" val="39465405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4CBCF-6037-4544-ABC2-967840685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Bestimmung von </a:t>
            </a:r>
            <a:r>
              <a:rPr lang="de-DE" dirty="0" err="1"/>
              <a:t>k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3ECB2-7565-7942-B9FB-2768847C88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3" y="1196975"/>
            <a:ext cx="8810110" cy="4968875"/>
          </a:xfrm>
        </p:spPr>
        <p:txBody>
          <a:bodyPr/>
          <a:lstStyle/>
          <a:p>
            <a:r>
              <a:rPr lang="de-DE" sz="2400" dirty="0"/>
              <a:t>Was ist die </a:t>
            </a:r>
            <a:r>
              <a:rPr lang="de-DE" sz="2400" i="1" dirty="0"/>
              <a:t>richtige</a:t>
            </a:r>
            <a:r>
              <a:rPr lang="de-DE" sz="2400" dirty="0"/>
              <a:t> Anzahl von Clustern?</a:t>
            </a:r>
          </a:p>
          <a:p>
            <a:r>
              <a:rPr lang="de-DE" sz="2400" dirty="0"/>
              <a:t>Schlecht gestelltes Problem</a:t>
            </a:r>
          </a:p>
          <a:p>
            <a:r>
              <a:rPr lang="de-DE" sz="2400" dirty="0"/>
              <a:t>Betrachten wir ein Beispiel (</a:t>
            </a:r>
            <a:r>
              <a:rPr lang="de-DE" sz="2400" dirty="0" err="1">
                <a:solidFill>
                  <a:srgbClr val="0B05FF"/>
                </a:solidFill>
              </a:rPr>
              <a:t>Grashüpfer</a:t>
            </a:r>
            <a:r>
              <a:rPr lang="de-DE" sz="2400" dirty="0"/>
              <a:t>/</a:t>
            </a:r>
            <a:r>
              <a:rPr lang="de-DE" sz="2400" dirty="0">
                <a:solidFill>
                  <a:srgbClr val="FF0000"/>
                </a:solidFill>
              </a:rPr>
              <a:t>Heuschrecken</a:t>
            </a:r>
            <a:r>
              <a:rPr lang="de-DE" sz="2400" dirty="0"/>
              <a:t>-Datensatz)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4324E1-276A-8A48-A149-454B399D9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067B84-FA6C-AD46-98B3-6035721EE5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3113" y="2636912"/>
            <a:ext cx="3778448" cy="37638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E4F676-313D-9B47-8730-DD5B1B684274}"/>
              </a:ext>
            </a:extLst>
          </p:cNvPr>
          <p:cNvSpPr txBox="1"/>
          <p:nvPr/>
        </p:nvSpPr>
        <p:spPr>
          <a:xfrm>
            <a:off x="296473" y="2967335"/>
            <a:ext cx="36407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Annahme: </a:t>
            </a:r>
            <a:br>
              <a:rPr lang="de-DE" sz="2400" dirty="0"/>
            </a:br>
            <a:r>
              <a:rPr lang="de-DE" sz="2400" dirty="0"/>
              <a:t>Clusteranzahl nicht bekannt</a:t>
            </a:r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D74A240F-E1FC-D343-B76D-363BD5940998}"/>
              </a:ext>
            </a:extLst>
          </p:cNvPr>
          <p:cNvSpPr txBox="1">
            <a:spLocks/>
          </p:cNvSpPr>
          <p:nvPr/>
        </p:nvSpPr>
        <p:spPr>
          <a:xfrm>
            <a:off x="4198587" y="6615336"/>
            <a:ext cx="1031007" cy="24266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000" dirty="0" err="1">
                <a:solidFill>
                  <a:schemeClr val="bg1"/>
                </a:solidFill>
              </a:rPr>
              <a:t>Eamonn</a:t>
            </a:r>
            <a:r>
              <a:rPr lang="en-US" sz="1000" dirty="0">
                <a:solidFill>
                  <a:schemeClr val="bg1"/>
                </a:solidFill>
              </a:rPr>
              <a:t> Keogh</a:t>
            </a:r>
          </a:p>
        </p:txBody>
      </p:sp>
    </p:spTree>
    <p:extLst>
      <p:ext uri="{BB962C8B-B14F-4D97-AF65-F5344CB8AC3E}">
        <p14:creationId xmlns:p14="http://schemas.microsoft.com/office/powerpoint/2010/main" val="174127187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BDB2E-56C5-8A47-A243-095C5F536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Spektrale Clusterbildung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39B96-FDDA-3143-A03B-ACF9BA4F6B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 dirty="0"/>
              <a:t>Zentrale Idee: Repräsentiere Datenpunkte als Knoten </a:t>
            </a:r>
            <a:r>
              <a:rPr lang="de-DE" sz="2400" dirty="0">
                <a:solidFill>
                  <a:schemeClr val="accent1">
                    <a:lumMod val="50000"/>
                  </a:schemeClr>
                </a:solidFill>
              </a:rPr>
              <a:t>V</a:t>
            </a:r>
            <a:r>
              <a:rPr lang="de-DE" sz="2400" dirty="0"/>
              <a:t> eines Graphen </a:t>
            </a:r>
            <a:r>
              <a:rPr lang="de-DE" sz="2400" dirty="0">
                <a:solidFill>
                  <a:schemeClr val="accent1">
                    <a:lumMod val="50000"/>
                  </a:schemeClr>
                </a:solidFill>
              </a:rPr>
              <a:t>G = (V, E)</a:t>
            </a:r>
          </a:p>
          <a:p>
            <a:r>
              <a:rPr lang="de-DE" sz="2400" dirty="0"/>
              <a:t>Die Kanten </a:t>
            </a:r>
            <a:r>
              <a:rPr lang="de-DE" sz="2400" dirty="0">
                <a:solidFill>
                  <a:schemeClr val="accent1">
                    <a:lumMod val="50000"/>
                  </a:schemeClr>
                </a:solidFill>
              </a:rPr>
              <a:t>E</a:t>
            </a:r>
            <a:r>
              <a:rPr lang="de-DE" sz="2400" dirty="0"/>
              <a:t> sind gewichtet: Hohes Gewicht bedeutet, dass die verbundenen Knoten sehr „ähnlich“ sind</a:t>
            </a:r>
          </a:p>
          <a:p>
            <a:endParaRPr lang="de-DE" sz="2400" dirty="0"/>
          </a:p>
          <a:p>
            <a:endParaRPr lang="de-DE" sz="2400" dirty="0"/>
          </a:p>
          <a:p>
            <a:endParaRPr lang="de-DE" sz="2400" dirty="0"/>
          </a:p>
          <a:p>
            <a:pPr marL="0" indent="0">
              <a:buNone/>
            </a:pPr>
            <a:endParaRPr lang="de-DE" sz="2400" dirty="0"/>
          </a:p>
          <a:p>
            <a:r>
              <a:rPr lang="de-DE" sz="2400" dirty="0"/>
              <a:t>Graph beschrieben durch Gewichtsmatrix </a:t>
            </a:r>
            <a:r>
              <a:rPr lang="de-DE" sz="2400" dirty="0">
                <a:solidFill>
                  <a:schemeClr val="accent1">
                    <a:lumMod val="50000"/>
                  </a:schemeClr>
                </a:solidFill>
              </a:rPr>
              <a:t>W</a:t>
            </a:r>
          </a:p>
          <a:p>
            <a:r>
              <a:rPr lang="de-DE" sz="2400" dirty="0"/>
              <a:t>Verwende </a:t>
            </a:r>
            <a:r>
              <a:rPr lang="de-DE" sz="2400" dirty="0">
                <a:solidFill>
                  <a:srgbClr val="081BFF"/>
                </a:solidFill>
              </a:rPr>
              <a:t>Spektrum der Gewichtsmatrix</a:t>
            </a:r>
            <a:r>
              <a:rPr lang="de-DE" sz="2400" dirty="0"/>
              <a:t> zur Clusterbildung</a:t>
            </a:r>
            <a:br>
              <a:rPr lang="de-DE" sz="2400" dirty="0"/>
            </a:br>
            <a:r>
              <a:rPr lang="de-DE" sz="2400" dirty="0"/>
              <a:t>(Spektrum = Menge der verschiedenen Eigenwerte)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C374CF-768C-7B4E-9E85-BC37D37B7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110</a:t>
            </a:fld>
            <a:endParaRPr lang="de-D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3EA627-2D3C-2A46-AA76-EC516E244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7" y="2996952"/>
            <a:ext cx="3168352" cy="151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81673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CFF47-C20F-3641-B132-D31D00C36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Erzeugung des Graphen auf Punktmenge 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FEA0E-FC5B-3147-B0DC-C4EC89198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5203825"/>
          </a:xfrm>
        </p:spPr>
        <p:txBody>
          <a:bodyPr/>
          <a:lstStyle/>
          <a:p>
            <a:r>
              <a:rPr lang="de-DE" sz="2400" dirty="0">
                <a:solidFill>
                  <a:srgbClr val="081BFF"/>
                </a:solidFill>
              </a:rPr>
              <a:t>Vollständige Verbindung</a:t>
            </a:r>
          </a:p>
          <a:p>
            <a:r>
              <a:rPr lang="de-DE" sz="2400" dirty="0">
                <a:solidFill>
                  <a:srgbClr val="081BFF"/>
                </a:solidFill>
              </a:rPr>
              <a:t>Nächste-Nachbarn-Graph</a:t>
            </a:r>
            <a:r>
              <a:rPr lang="de-DE" sz="2400" dirty="0"/>
              <a:t>: </a:t>
            </a:r>
            <a:r>
              <a:rPr lang="de-DE" sz="2000" dirty="0"/>
              <a:t>Distanz von </a:t>
            </a:r>
            <a:r>
              <a:rPr lang="de-DE" sz="2000" dirty="0">
                <a:solidFill>
                  <a:schemeClr val="accent1">
                    <a:lumMod val="50000"/>
                  </a:schemeClr>
                </a:solidFill>
              </a:rPr>
              <a:t>p</a:t>
            </a:r>
            <a:r>
              <a:rPr lang="de-DE" sz="2000" dirty="0"/>
              <a:t> zu </a:t>
            </a:r>
            <a:r>
              <a:rPr lang="de-DE" sz="2000" dirty="0" err="1">
                <a:solidFill>
                  <a:schemeClr val="accent1">
                    <a:lumMod val="50000"/>
                  </a:schemeClr>
                </a:solidFill>
              </a:rPr>
              <a:t>q</a:t>
            </a:r>
            <a:r>
              <a:rPr lang="de-DE" sz="2000" dirty="0"/>
              <a:t> nicht größer als von </a:t>
            </a:r>
            <a:r>
              <a:rPr lang="de-DE" sz="2000" dirty="0">
                <a:solidFill>
                  <a:schemeClr val="accent1">
                    <a:lumMod val="50000"/>
                  </a:schemeClr>
                </a:solidFill>
              </a:rPr>
              <a:t>p</a:t>
            </a:r>
            <a:r>
              <a:rPr lang="de-DE" sz="2000" dirty="0"/>
              <a:t> zu irgendeinem anderen Objekt in </a:t>
            </a:r>
            <a:r>
              <a:rPr lang="de-DE" sz="2000" dirty="0">
                <a:solidFill>
                  <a:schemeClr val="accent1">
                    <a:lumMod val="50000"/>
                  </a:schemeClr>
                </a:solidFill>
              </a:rPr>
              <a:t>M</a:t>
            </a:r>
          </a:p>
          <a:p>
            <a:r>
              <a:rPr lang="de-DE" sz="2400" dirty="0">
                <a:solidFill>
                  <a:srgbClr val="081BFF"/>
                </a:solidFill>
              </a:rPr>
              <a:t>K-Nächste-Nachbarn-Graph (</a:t>
            </a:r>
            <a:r>
              <a:rPr lang="de-DE" sz="2400" dirty="0" err="1">
                <a:solidFill>
                  <a:srgbClr val="081BFF"/>
                </a:solidFill>
              </a:rPr>
              <a:t>k</a:t>
            </a:r>
            <a:r>
              <a:rPr lang="de-DE" sz="2400" dirty="0">
                <a:solidFill>
                  <a:srgbClr val="081BFF"/>
                </a:solidFill>
              </a:rPr>
              <a:t>-NN)</a:t>
            </a:r>
          </a:p>
          <a:p>
            <a:pPr lvl="1"/>
            <a:r>
              <a:rPr lang="de-DE" sz="2000" dirty="0"/>
              <a:t>Distanz von </a:t>
            </a:r>
            <a:r>
              <a:rPr lang="de-DE" sz="2000" dirty="0">
                <a:solidFill>
                  <a:schemeClr val="accent1">
                    <a:lumMod val="50000"/>
                  </a:schemeClr>
                </a:solidFill>
              </a:rPr>
              <a:t>p</a:t>
            </a:r>
            <a:r>
              <a:rPr lang="de-DE" sz="2000" dirty="0"/>
              <a:t> zu </a:t>
            </a:r>
            <a:r>
              <a:rPr lang="de-DE" sz="2000" dirty="0" err="1">
                <a:solidFill>
                  <a:schemeClr val="accent1">
                    <a:lumMod val="50000"/>
                  </a:schemeClr>
                </a:solidFill>
              </a:rPr>
              <a:t>q</a:t>
            </a:r>
            <a:r>
              <a:rPr lang="de-DE" sz="2000" dirty="0"/>
              <a:t> unter den </a:t>
            </a:r>
            <a:r>
              <a:rPr lang="de-DE" sz="2000" dirty="0" err="1"/>
              <a:t>k</a:t>
            </a:r>
            <a:r>
              <a:rPr lang="de-DE" sz="2000" dirty="0"/>
              <a:t>-kleinsten Distanzen von </a:t>
            </a:r>
            <a:r>
              <a:rPr lang="de-DE" sz="2000" dirty="0">
                <a:solidFill>
                  <a:schemeClr val="accent1">
                    <a:lumMod val="50000"/>
                  </a:schemeClr>
                </a:solidFill>
              </a:rPr>
              <a:t>p</a:t>
            </a:r>
            <a:r>
              <a:rPr lang="de-DE" sz="2000" dirty="0"/>
              <a:t> zu anderen Objekten in </a:t>
            </a:r>
            <a:r>
              <a:rPr lang="de-DE" sz="2000" dirty="0">
                <a:solidFill>
                  <a:schemeClr val="accent1">
                    <a:lumMod val="50000"/>
                  </a:schemeClr>
                </a:solidFill>
              </a:rPr>
              <a:t>M</a:t>
            </a:r>
            <a:r>
              <a:rPr lang="de-DE" sz="2000" dirty="0"/>
              <a:t> </a:t>
            </a:r>
          </a:p>
          <a:p>
            <a:pPr lvl="1"/>
            <a:r>
              <a:rPr lang="de-DE" sz="2000" dirty="0"/>
              <a:t>Gierige Konstruktion, Neigung zur Hub-Bildung</a:t>
            </a:r>
          </a:p>
          <a:p>
            <a:r>
              <a:rPr lang="de-DE" sz="2400" dirty="0">
                <a:solidFill>
                  <a:srgbClr val="081BFF"/>
                </a:solidFill>
              </a:rPr>
              <a:t>Wechselseitiger K-Nächste-Nachbarn-Graph</a:t>
            </a:r>
          </a:p>
          <a:p>
            <a:pPr lvl="1"/>
            <a:r>
              <a:rPr lang="de-DE" sz="2200" dirty="0"/>
              <a:t>K-NN-Graph mit </a:t>
            </a:r>
            <a:r>
              <a:rPr lang="de-DE" sz="2200" dirty="0" err="1">
                <a:solidFill>
                  <a:schemeClr val="accent1">
                    <a:lumMod val="50000"/>
                  </a:schemeClr>
                </a:solidFill>
              </a:rPr>
              <a:t>k</a:t>
            </a:r>
            <a:r>
              <a:rPr lang="de-DE" sz="2200" dirty="0"/>
              <a:t> als maximaler Grad:</a:t>
            </a:r>
          </a:p>
          <a:p>
            <a:pPr lvl="1"/>
            <a:r>
              <a:rPr lang="de-DE" sz="2200" dirty="0">
                <a:solidFill>
                  <a:schemeClr val="accent1">
                    <a:lumMod val="50000"/>
                  </a:schemeClr>
                </a:solidFill>
              </a:rPr>
              <a:t>E(v</a:t>
            </a:r>
            <a:r>
              <a:rPr lang="de-DE" sz="2200" baseline="-25000" dirty="0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de-DE" sz="22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de-DE" sz="2200" dirty="0" err="1">
                <a:solidFill>
                  <a:schemeClr val="accent1">
                    <a:lumMod val="50000"/>
                  </a:schemeClr>
                </a:solidFill>
              </a:rPr>
              <a:t>v</a:t>
            </a:r>
            <a:r>
              <a:rPr lang="de-DE" sz="2200" baseline="-25000" dirty="0" err="1">
                <a:solidFill>
                  <a:schemeClr val="accent1">
                    <a:lumMod val="50000"/>
                  </a:schemeClr>
                </a:solidFill>
              </a:rPr>
              <a:t>j</a:t>
            </a:r>
            <a:r>
              <a:rPr lang="de-DE" sz="2200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r>
              <a:rPr lang="de-DE" sz="2200" dirty="0"/>
              <a:t> </a:t>
            </a:r>
            <a:r>
              <a:rPr lang="de-DE" sz="2200" dirty="0" err="1"/>
              <a:t>gdw</a:t>
            </a:r>
            <a:r>
              <a:rPr lang="de-DE" sz="2200" dirty="0"/>
              <a:t> </a:t>
            </a:r>
            <a:r>
              <a:rPr lang="de-DE" sz="2200" dirty="0" err="1">
                <a:solidFill>
                  <a:schemeClr val="accent1">
                    <a:lumMod val="50000"/>
                  </a:schemeClr>
                </a:solidFill>
              </a:rPr>
              <a:t>v</a:t>
            </a:r>
            <a:r>
              <a:rPr lang="de-DE" sz="2200" baseline="-25000" dirty="0" err="1">
                <a:solidFill>
                  <a:schemeClr val="accent1">
                    <a:lumMod val="50000"/>
                  </a:schemeClr>
                </a:solidFill>
              </a:rPr>
              <a:t>j</a:t>
            </a:r>
            <a:r>
              <a:rPr lang="de-DE" sz="2200" dirty="0"/>
              <a:t> zu den </a:t>
            </a:r>
            <a:r>
              <a:rPr lang="de-DE" sz="2200" dirty="0" err="1"/>
              <a:t>k</a:t>
            </a:r>
            <a:r>
              <a:rPr lang="de-DE" sz="2200" dirty="0"/>
              <a:t>-nächsten von </a:t>
            </a:r>
            <a:r>
              <a:rPr lang="de-DE" sz="2200" dirty="0">
                <a:solidFill>
                  <a:schemeClr val="accent1">
                    <a:lumMod val="50000"/>
                  </a:schemeClr>
                </a:solidFill>
              </a:rPr>
              <a:t>v</a:t>
            </a:r>
            <a:r>
              <a:rPr lang="de-DE" sz="2200" baseline="-25000" dirty="0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de-DE" sz="2200" dirty="0"/>
              <a:t> gehört und umgekehrt auch </a:t>
            </a:r>
            <a:r>
              <a:rPr lang="de-DE" sz="2200" dirty="0">
                <a:solidFill>
                  <a:schemeClr val="accent1">
                    <a:lumMod val="50000"/>
                  </a:schemeClr>
                </a:solidFill>
              </a:rPr>
              <a:t>v</a:t>
            </a:r>
            <a:r>
              <a:rPr lang="de-DE" sz="2200" baseline="-25000" dirty="0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de-DE" sz="2200" dirty="0"/>
              <a:t> zu den </a:t>
            </a:r>
            <a:r>
              <a:rPr lang="de-DE" sz="2200" dirty="0" err="1"/>
              <a:t>k</a:t>
            </a:r>
            <a:r>
              <a:rPr lang="de-DE" sz="2200" dirty="0"/>
              <a:t>-nächsten von </a:t>
            </a:r>
            <a:r>
              <a:rPr lang="de-DE" sz="2200" dirty="0" err="1">
                <a:solidFill>
                  <a:schemeClr val="accent1">
                    <a:lumMod val="50000"/>
                  </a:schemeClr>
                </a:solidFill>
              </a:rPr>
              <a:t>v</a:t>
            </a:r>
            <a:r>
              <a:rPr lang="de-DE" sz="2200" baseline="-25000" dirty="0" err="1">
                <a:solidFill>
                  <a:schemeClr val="accent1">
                    <a:lumMod val="50000"/>
                  </a:schemeClr>
                </a:solidFill>
              </a:rPr>
              <a:t>j</a:t>
            </a:r>
            <a:r>
              <a:rPr lang="de-DE" sz="2200" dirty="0"/>
              <a:t> gehört. </a:t>
            </a:r>
          </a:p>
          <a:p>
            <a:r>
              <a:rPr lang="de-DE" sz="2400" dirty="0">
                <a:solidFill>
                  <a:srgbClr val="081BFF"/>
                </a:solidFill>
              </a:rPr>
              <a:t>𝜀-Nachbarschaft </a:t>
            </a:r>
            <a:r>
              <a:rPr lang="de-DE" sz="2400" dirty="0"/>
              <a:t>(Umgebung mit Radius 𝜀)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5229431" y="2242921"/>
            <a:ext cx="4065537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Notiz: K-NN Nicht symmetrisch; in</a:t>
            </a:r>
          </a:p>
          <a:p>
            <a:r>
              <a:rPr lang="de-DE" dirty="0"/>
              <a:t>Darstellungen Richtung meist vergessen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C02289-84DB-3744-902C-0FD599D68B87}"/>
              </a:ext>
            </a:extLst>
          </p:cNvPr>
          <p:cNvSpPr txBox="1"/>
          <p:nvPr/>
        </p:nvSpPr>
        <p:spPr>
          <a:xfrm>
            <a:off x="-377687" y="22760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CDFDD692-8751-B24D-B05F-7657D57BAED2}"/>
              </a:ext>
            </a:extLst>
          </p:cNvPr>
          <p:cNvSpPr txBox="1">
            <a:spLocks/>
          </p:cNvSpPr>
          <p:nvPr/>
        </p:nvSpPr>
        <p:spPr bwMode="auto">
          <a:xfrm>
            <a:off x="7956376" y="6408711"/>
            <a:ext cx="1008063" cy="1968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111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4806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750039D-9C34-8048-A539-09FB16680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fld id="{FFD5B2CA-64C4-4A60-8190-5DD76C438E84}" type="slidenum">
              <a:rPr lang="en-US"/>
              <a:pPr/>
              <a:t>112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075384-EABC-E248-B122-0AE500AF6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47864" y="6632888"/>
            <a:ext cx="2520280" cy="242664"/>
          </a:xfrm>
        </p:spPr>
        <p:txBody>
          <a:bodyPr/>
          <a:lstStyle/>
          <a:p>
            <a:r>
              <a:rPr lang="en-US" sz="1000" dirty="0" err="1">
                <a:solidFill>
                  <a:schemeClr val="bg1"/>
                </a:solidFill>
              </a:rPr>
              <a:t>Xiaoli</a:t>
            </a:r>
            <a:r>
              <a:rPr lang="en-US" sz="1000" dirty="0">
                <a:solidFill>
                  <a:schemeClr val="bg1"/>
                </a:solidFill>
              </a:rPr>
              <a:t> Fern CS 534: Machine Learning 2011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78F73D-C651-E746-A708-1BEE451FC65E}"/>
              </a:ext>
            </a:extLst>
          </p:cNvPr>
          <p:cNvSpPr/>
          <p:nvPr/>
        </p:nvSpPr>
        <p:spPr>
          <a:xfrm>
            <a:off x="0" y="763588"/>
            <a:ext cx="9252520" cy="43338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Bild 3" descr="Screen Shot 2016-01-27 at 22.23.3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56" y="179611"/>
            <a:ext cx="7909368" cy="650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61161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65DAC-C65F-7D4F-82FA-097B6E230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Bestimmung der Gewichte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4BA705-D71A-FE41-A188-FE80AAC150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800" dirty="0"/>
              <a:t>Für </a:t>
            </a:r>
            <a:r>
              <a:rPr lang="de-DE" sz="2800" dirty="0">
                <a:solidFill>
                  <a:srgbClr val="081BFF"/>
                </a:solidFill>
              </a:rPr>
              <a:t>Gewichte</a:t>
            </a:r>
            <a:r>
              <a:rPr lang="de-DE" sz="2800" dirty="0"/>
              <a:t> üblicherweise Gauß-Kern:</a:t>
            </a:r>
          </a:p>
          <a:p>
            <a:endParaRPr lang="de-DE" sz="2800" dirty="0"/>
          </a:p>
          <a:p>
            <a:endParaRPr lang="de-DE" sz="2800" dirty="0"/>
          </a:p>
          <a:p>
            <a:endParaRPr lang="de-DE" sz="2800" dirty="0"/>
          </a:p>
          <a:p>
            <a:endParaRPr lang="de-DE" sz="2800" dirty="0"/>
          </a:p>
          <a:p>
            <a:r>
              <a:rPr lang="de-DE" sz="2800" dirty="0"/>
              <a:t>Zur Erinnerung:</a:t>
            </a:r>
          </a:p>
          <a:p>
            <a:pPr lvl="1"/>
            <a:r>
              <a:rPr lang="de-DE" sz="2600" dirty="0"/>
              <a:t>Normalverteilung</a:t>
            </a:r>
          </a:p>
          <a:p>
            <a:pPr lvl="1"/>
            <a:endParaRPr lang="de-DE" sz="2600" dirty="0"/>
          </a:p>
          <a:p>
            <a:pPr lvl="1"/>
            <a:endParaRPr lang="de-DE" sz="2600" dirty="0"/>
          </a:p>
          <a:p>
            <a:pPr lvl="1"/>
            <a:r>
              <a:rPr lang="de-DE" dirty="0"/>
              <a:t>𝜇 := 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2FFC9F-5254-1E49-8940-DD8205535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113</a:t>
            </a:fld>
            <a:endParaRPr lang="de-D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CCED91-A011-BC42-94D9-5E4761AC0F2E}"/>
              </a:ext>
            </a:extLst>
          </p:cNvPr>
          <p:cNvSpPr txBox="1"/>
          <p:nvPr/>
        </p:nvSpPr>
        <p:spPr>
          <a:xfrm>
            <a:off x="1095068" y="2677120"/>
            <a:ext cx="241989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Sonst 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i, </a:t>
            </a:r>
            <a:r>
              <a:rPr lang="de-DE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0            </a:t>
            </a:r>
            <a:endParaRPr lang="de-DE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44DBF0-56D2-CB43-B12E-B817EC54E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134" y="2058461"/>
            <a:ext cx="2628164" cy="7261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AE6CF81-98AE-9046-8DE4-7D8E558FD018}"/>
              </a:ext>
            </a:extLst>
          </p:cNvPr>
          <p:cNvSpPr txBox="1"/>
          <p:nvPr/>
        </p:nvSpPr>
        <p:spPr>
          <a:xfrm>
            <a:off x="3321247" y="2045058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|</a:t>
            </a:r>
            <a:r>
              <a:rPr lang="de-DE" sz="2400" baseline="-25000" dirty="0"/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B3F138-16E2-794D-8BAD-BC2442818695}"/>
              </a:ext>
            </a:extLst>
          </p:cNvPr>
          <p:cNvSpPr txBox="1"/>
          <p:nvPr/>
        </p:nvSpPr>
        <p:spPr>
          <a:xfrm>
            <a:off x="2647457" y="2047067"/>
            <a:ext cx="325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|</a:t>
            </a:r>
            <a:endParaRPr lang="de-DE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5E5450-8699-624D-9D3D-DA0F806FB8EB}"/>
              </a:ext>
            </a:extLst>
          </p:cNvPr>
          <p:cNvSpPr txBox="1"/>
          <p:nvPr/>
        </p:nvSpPr>
        <p:spPr>
          <a:xfrm>
            <a:off x="1115616" y="1916832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Für 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≠ </a:t>
            </a:r>
            <a:r>
              <a:rPr lang="de-DE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endParaRPr lang="de-DE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DC3E9A-6FDF-AD48-AC6B-C495F1F551E5}"/>
              </a:ext>
            </a:extLst>
          </p:cNvPr>
          <p:cNvSpPr txBox="1"/>
          <p:nvPr/>
        </p:nvSpPr>
        <p:spPr>
          <a:xfrm>
            <a:off x="1119320" y="3068960"/>
            <a:ext cx="3111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𝜎</a:t>
            </a:r>
            <a:r>
              <a:rPr lang="de-DE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ist ein Skalierungsparameter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668E36AC-39EF-C84F-A891-47CB892F43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59632" y="4891176"/>
            <a:ext cx="6545131" cy="62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7621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6227308-4F5F-EB4D-A178-7BF44B850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fld id="{FFD5B2CA-64C4-4A60-8190-5DD76C438E84}" type="slidenum">
              <a:rPr lang="en-US"/>
              <a:pPr/>
              <a:t>114</a:t>
            </a:fld>
            <a:endParaRPr lang="en-US"/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658E430E-33D4-D544-88DD-9EBD3E657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47864" y="6632888"/>
            <a:ext cx="2520280" cy="242664"/>
          </a:xfrm>
        </p:spPr>
        <p:txBody>
          <a:bodyPr/>
          <a:lstStyle/>
          <a:p>
            <a:r>
              <a:rPr lang="en-US" sz="1000" dirty="0" err="1">
                <a:solidFill>
                  <a:schemeClr val="bg1"/>
                </a:solidFill>
              </a:rPr>
              <a:t>Xiaoli</a:t>
            </a:r>
            <a:r>
              <a:rPr lang="en-US" sz="1000" dirty="0">
                <a:solidFill>
                  <a:schemeClr val="bg1"/>
                </a:solidFill>
              </a:rPr>
              <a:t> Fern CS 534: Machine Learning 2011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9B48B6C-3063-3C40-9B76-51165682DF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284158"/>
            <a:ext cx="8229600" cy="4794509"/>
          </a:xfr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9B1DC748-E8FD-F748-A074-EBC47C42E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503238"/>
          </a:xfrm>
        </p:spPr>
        <p:txBody>
          <a:bodyPr/>
          <a:lstStyle/>
          <a:p>
            <a:r>
              <a:rPr lang="de-DE" dirty="0" err="1"/>
              <a:t>Graphpartitionierung</a:t>
            </a:r>
            <a:endParaRPr lang="de-DE" dirty="0"/>
          </a:p>
        </p:txBody>
      </p:sp>
      <p:sp>
        <p:nvSpPr>
          <p:cNvPr id="2" name="Cloud Callout 1">
            <a:extLst>
              <a:ext uri="{FF2B5EF4-FFF2-40B4-BE49-F238E27FC236}">
                <a16:creationId xmlns:a16="http://schemas.microsoft.com/office/drawing/2014/main" id="{83D07922-09DD-DC4B-A2B2-83B7DEC0EC53}"/>
              </a:ext>
            </a:extLst>
          </p:cNvPr>
          <p:cNvSpPr/>
          <p:nvPr/>
        </p:nvSpPr>
        <p:spPr>
          <a:xfrm>
            <a:off x="-396552" y="4365103"/>
            <a:ext cx="2952328" cy="1713563"/>
          </a:xfrm>
          <a:prstGeom prst="cloudCallout">
            <a:avLst>
              <a:gd name="adj1" fmla="val 61539"/>
              <a:gd name="adj2" fmla="val -7446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Könnten das auch </a:t>
            </a:r>
            <a:r>
              <a:rPr lang="de-DE" dirty="0" err="1">
                <a:solidFill>
                  <a:schemeClr val="tx1"/>
                </a:solidFill>
              </a:rPr>
              <a:t>Microarray</a:t>
            </a:r>
            <a:r>
              <a:rPr lang="de-DE" dirty="0">
                <a:solidFill>
                  <a:schemeClr val="tx1"/>
                </a:solidFill>
              </a:rPr>
              <a:t>-Daten vieler Patienten sein?</a:t>
            </a:r>
          </a:p>
        </p:txBody>
      </p:sp>
    </p:spTree>
    <p:extLst>
      <p:ext uri="{BB962C8B-B14F-4D97-AF65-F5344CB8AC3E}">
        <p14:creationId xmlns:p14="http://schemas.microsoft.com/office/powerpoint/2010/main" val="65432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>
            <a:extLst>
              <a:ext uri="{FF2B5EF4-FFF2-40B4-BE49-F238E27FC236}">
                <a16:creationId xmlns:a16="http://schemas.microsoft.com/office/drawing/2014/main" id="{DB1DDF0B-DC60-DD42-B790-46914B3ECE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dirty="0" err="1"/>
              <a:t>Eigenvektoren</a:t>
            </a:r>
            <a:r>
              <a:rPr lang="en-US" altLang="de-DE" dirty="0"/>
              <a:t> und </a:t>
            </a:r>
            <a:r>
              <a:rPr lang="en-US" altLang="de-DE" dirty="0" err="1"/>
              <a:t>Blöcke</a:t>
            </a:r>
            <a:endParaRPr lang="en-US" altLang="de-DE" dirty="0"/>
          </a:p>
        </p:txBody>
      </p:sp>
      <p:sp>
        <p:nvSpPr>
          <p:cNvPr id="182395" name="Rectangle 123">
            <a:extLst>
              <a:ext uri="{FF2B5EF4-FFF2-40B4-BE49-F238E27FC236}">
                <a16:creationId xmlns:a16="http://schemas.microsoft.com/office/drawing/2014/main" id="{01A59F10-E8EE-174C-9F04-4E1032CDE1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447800"/>
            <a:ext cx="8686800" cy="4876800"/>
          </a:xfrm>
          <a:noFill/>
          <a:ln/>
        </p:spPr>
        <p:txBody>
          <a:bodyPr/>
          <a:lstStyle/>
          <a:p>
            <a:r>
              <a:rPr lang="en-US" altLang="de-DE" sz="2000" dirty="0"/>
              <a:t>Block-</a:t>
            </a:r>
            <a:r>
              <a:rPr lang="en-US" altLang="de-DE" sz="2000" dirty="0" err="1"/>
              <a:t>Matrizen</a:t>
            </a:r>
            <a:r>
              <a:rPr lang="en-US" altLang="de-DE" sz="2000" dirty="0"/>
              <a:t> </a:t>
            </a:r>
            <a:r>
              <a:rPr lang="en-US" altLang="de-DE" sz="2000" dirty="0" err="1"/>
              <a:t>haben</a:t>
            </a:r>
            <a:r>
              <a:rPr lang="en-US" altLang="de-DE" sz="2000" dirty="0"/>
              <a:t> Block-</a:t>
            </a:r>
            <a:r>
              <a:rPr lang="en-US" altLang="de-DE" sz="2000" dirty="0" err="1"/>
              <a:t>Eigenvektoren</a:t>
            </a:r>
            <a:endParaRPr lang="en-US" altLang="de-DE" sz="2000" dirty="0"/>
          </a:p>
          <a:p>
            <a:endParaRPr lang="en-US" altLang="de-DE" sz="2000" dirty="0"/>
          </a:p>
          <a:p>
            <a:endParaRPr lang="en-US" altLang="de-DE" sz="2000" dirty="0"/>
          </a:p>
          <a:p>
            <a:endParaRPr lang="en-US" altLang="de-DE" sz="2000" dirty="0"/>
          </a:p>
          <a:p>
            <a:endParaRPr lang="en-US" altLang="de-DE" sz="2000" dirty="0"/>
          </a:p>
          <a:p>
            <a:endParaRPr lang="en-US" altLang="de-DE" sz="2000" dirty="0"/>
          </a:p>
          <a:p>
            <a:r>
              <a:rPr lang="en-US" altLang="de-DE" sz="2000" dirty="0"/>
              <a:t>Fast-Block-</a:t>
            </a:r>
            <a:r>
              <a:rPr lang="en-US" altLang="de-DE" sz="2000" dirty="0" err="1"/>
              <a:t>Matrizen</a:t>
            </a:r>
            <a:r>
              <a:rPr lang="en-US" altLang="de-DE" sz="2000" dirty="0"/>
              <a:t> </a:t>
            </a:r>
            <a:r>
              <a:rPr lang="en-US" altLang="de-DE" sz="2000" dirty="0" err="1"/>
              <a:t>haben</a:t>
            </a:r>
            <a:r>
              <a:rPr lang="en-US" altLang="de-DE" sz="2000" dirty="0"/>
              <a:t> Fast-Block-</a:t>
            </a:r>
            <a:r>
              <a:rPr lang="en-US" altLang="de-DE" sz="2000" dirty="0" err="1"/>
              <a:t>Eigenvektoren</a:t>
            </a:r>
            <a:endParaRPr lang="en-US" altLang="de-DE" sz="2000" dirty="0"/>
          </a:p>
        </p:txBody>
      </p:sp>
      <p:graphicFrame>
        <p:nvGraphicFramePr>
          <p:cNvPr id="182396" name="Group 124">
            <a:extLst>
              <a:ext uri="{FF2B5EF4-FFF2-40B4-BE49-F238E27FC236}">
                <a16:creationId xmlns:a16="http://schemas.microsoft.com/office/drawing/2014/main" id="{3FA91292-4062-3443-9966-661FFE5FB0B1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2133600"/>
          <a:ext cx="1828800" cy="1463040"/>
        </p:xfrm>
        <a:graphic>
          <a:graphicData uri="http://schemas.openxmlformats.org/drawingml/2006/table">
            <a:tbl>
              <a:tblPr/>
              <a:tblGrid>
                <a:gridCol w="457200">
                  <a:extLst>
                    <a:ext uri="{9D8B030D-6E8A-4147-A177-3AD203B41FA5}">
                      <a16:colId xmlns:a16="http://schemas.microsoft.com/office/drawing/2014/main" val="180146312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8393838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48000116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486151387"/>
                    </a:ext>
                  </a:extLst>
                </a:gridCol>
              </a:tblGrid>
              <a:tr h="222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2421723"/>
                  </a:ext>
                </a:extLst>
              </a:tr>
              <a:tr h="222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6836216"/>
                  </a:ext>
                </a:extLst>
              </a:tr>
              <a:tr h="222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3922647"/>
                  </a:ext>
                </a:extLst>
              </a:tr>
              <a:tr h="222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5938711"/>
                  </a:ext>
                </a:extLst>
              </a:tr>
            </a:tbl>
          </a:graphicData>
        </a:graphic>
      </p:graphicFrame>
      <p:sp>
        <p:nvSpPr>
          <p:cNvPr id="182423" name="AutoShape 151">
            <a:extLst>
              <a:ext uri="{FF2B5EF4-FFF2-40B4-BE49-F238E27FC236}">
                <a16:creationId xmlns:a16="http://schemas.microsoft.com/office/drawing/2014/main" id="{443E0A7E-4FC6-DB4F-8410-90B76C8CB5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2298700"/>
            <a:ext cx="2057400" cy="1143000"/>
          </a:xfrm>
          <a:prstGeom prst="rightArrow">
            <a:avLst>
              <a:gd name="adj1" fmla="val 50000"/>
              <a:gd name="adj2" fmla="val 45000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altLang="de-DE" b="0">
                <a:latin typeface="Lucida Sans" panose="020B0602030504020204" pitchFamily="34" charset="77"/>
              </a:rPr>
              <a:t>eigensolver</a:t>
            </a:r>
          </a:p>
        </p:txBody>
      </p:sp>
      <p:graphicFrame>
        <p:nvGraphicFramePr>
          <p:cNvPr id="182424" name="Group 152">
            <a:extLst>
              <a:ext uri="{FF2B5EF4-FFF2-40B4-BE49-F238E27FC236}">
                <a16:creationId xmlns:a16="http://schemas.microsoft.com/office/drawing/2014/main" id="{114189E8-5153-F54B-ACEA-7E88A71CA1BC}"/>
              </a:ext>
            </a:extLst>
          </p:cNvPr>
          <p:cNvGraphicFramePr>
            <a:graphicFrameLocks noGrp="1"/>
          </p:cNvGraphicFramePr>
          <p:nvPr/>
        </p:nvGraphicFramePr>
        <p:xfrm>
          <a:off x="5334000" y="2133600"/>
          <a:ext cx="609600" cy="146304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548090526"/>
                    </a:ext>
                  </a:extLst>
                </a:gridCol>
              </a:tblGrid>
              <a:tr h="222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.71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6348392"/>
                  </a:ext>
                </a:extLst>
              </a:tr>
              <a:tr h="222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.71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5204828"/>
                  </a:ext>
                </a:extLst>
              </a:tr>
              <a:tr h="222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5751698"/>
                  </a:ext>
                </a:extLst>
              </a:tr>
              <a:tr h="222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1131284"/>
                  </a:ext>
                </a:extLst>
              </a:tr>
            </a:tbl>
          </a:graphicData>
        </a:graphic>
      </p:graphicFrame>
      <p:graphicFrame>
        <p:nvGraphicFramePr>
          <p:cNvPr id="182436" name="Group 164">
            <a:extLst>
              <a:ext uri="{FF2B5EF4-FFF2-40B4-BE49-F238E27FC236}">
                <a16:creationId xmlns:a16="http://schemas.microsoft.com/office/drawing/2014/main" id="{76F6A776-4150-E347-9490-6F5C1DC55D2C}"/>
              </a:ext>
            </a:extLst>
          </p:cNvPr>
          <p:cNvGraphicFramePr>
            <a:graphicFrameLocks noGrp="1"/>
          </p:cNvGraphicFramePr>
          <p:nvPr/>
        </p:nvGraphicFramePr>
        <p:xfrm>
          <a:off x="6400800" y="2133600"/>
          <a:ext cx="609600" cy="146304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1119465430"/>
                    </a:ext>
                  </a:extLst>
                </a:gridCol>
              </a:tblGrid>
              <a:tr h="222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8336356"/>
                  </a:ext>
                </a:extLst>
              </a:tr>
              <a:tr h="222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2857086"/>
                  </a:ext>
                </a:extLst>
              </a:tr>
              <a:tr h="222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.71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7097745"/>
                  </a:ext>
                </a:extLst>
              </a:tr>
              <a:tr h="222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.71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4245551"/>
                  </a:ext>
                </a:extLst>
              </a:tr>
            </a:tbl>
          </a:graphicData>
        </a:graphic>
      </p:graphicFrame>
      <p:sp>
        <p:nvSpPr>
          <p:cNvPr id="182448" name="Text Box 176">
            <a:extLst>
              <a:ext uri="{FF2B5EF4-FFF2-40B4-BE49-F238E27FC236}">
                <a16:creationId xmlns:a16="http://schemas.microsoft.com/office/drawing/2014/main" id="{4589AD40-9FEA-014C-93B7-40399A4718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1689100"/>
            <a:ext cx="762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de-DE" sz="1600" b="0">
                <a:latin typeface="Times New Roman" panose="02020603050405020304" pitchFamily="18" charset="0"/>
                <a:sym typeface="Symbol" pitchFamily="2" charset="2"/>
              </a:rPr>
              <a:t></a:t>
            </a:r>
            <a:r>
              <a:rPr lang="en-US" altLang="de-DE" sz="1600" b="0" baseline="-25000">
                <a:latin typeface="Times New Roman" panose="02020603050405020304" pitchFamily="18" charset="0"/>
                <a:sym typeface="Symbol" pitchFamily="2" charset="2"/>
              </a:rPr>
              <a:t>1</a:t>
            </a:r>
            <a:r>
              <a:rPr lang="en-US" altLang="de-DE" sz="1600" b="0">
                <a:latin typeface="Times New Roman" panose="02020603050405020304" pitchFamily="18" charset="0"/>
                <a:sym typeface="Symbol" pitchFamily="2" charset="2"/>
              </a:rPr>
              <a:t>= 2</a:t>
            </a:r>
          </a:p>
        </p:txBody>
      </p:sp>
      <p:sp>
        <p:nvSpPr>
          <p:cNvPr id="182449" name="Text Box 177">
            <a:extLst>
              <a:ext uri="{FF2B5EF4-FFF2-40B4-BE49-F238E27FC236}">
                <a16:creationId xmlns:a16="http://schemas.microsoft.com/office/drawing/2014/main" id="{AD15099B-739A-F344-B56D-0A4E7466D9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689100"/>
            <a:ext cx="762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de-DE" sz="1600" b="0">
                <a:latin typeface="Times New Roman" panose="02020603050405020304" pitchFamily="18" charset="0"/>
                <a:sym typeface="Symbol" pitchFamily="2" charset="2"/>
              </a:rPr>
              <a:t></a:t>
            </a:r>
            <a:r>
              <a:rPr lang="en-US" altLang="de-DE" sz="1600" b="0" baseline="-25000">
                <a:latin typeface="Times New Roman" panose="02020603050405020304" pitchFamily="18" charset="0"/>
                <a:sym typeface="Symbol" pitchFamily="2" charset="2"/>
              </a:rPr>
              <a:t>2</a:t>
            </a:r>
            <a:r>
              <a:rPr lang="en-US" altLang="de-DE" sz="1600" b="0">
                <a:latin typeface="Times New Roman" panose="02020603050405020304" pitchFamily="18" charset="0"/>
                <a:sym typeface="Symbol" pitchFamily="2" charset="2"/>
              </a:rPr>
              <a:t>= 2</a:t>
            </a:r>
          </a:p>
        </p:txBody>
      </p:sp>
      <p:sp>
        <p:nvSpPr>
          <p:cNvPr id="182450" name="Text Box 178">
            <a:extLst>
              <a:ext uri="{FF2B5EF4-FFF2-40B4-BE49-F238E27FC236}">
                <a16:creationId xmlns:a16="http://schemas.microsoft.com/office/drawing/2014/main" id="{27613670-D9DE-9B42-9AA1-BC449CC7D5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1673225"/>
            <a:ext cx="762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de-DE" sz="1600" b="0">
                <a:latin typeface="Times New Roman" panose="02020603050405020304" pitchFamily="18" charset="0"/>
                <a:sym typeface="Symbol" pitchFamily="2" charset="2"/>
              </a:rPr>
              <a:t></a:t>
            </a:r>
            <a:r>
              <a:rPr lang="en-US" altLang="de-DE" sz="1600" b="0" baseline="-25000">
                <a:latin typeface="Times New Roman" panose="02020603050405020304" pitchFamily="18" charset="0"/>
                <a:sym typeface="Symbol" pitchFamily="2" charset="2"/>
              </a:rPr>
              <a:t>3</a:t>
            </a:r>
            <a:r>
              <a:rPr lang="en-US" altLang="de-DE" sz="1600" b="0">
                <a:latin typeface="Times New Roman" panose="02020603050405020304" pitchFamily="18" charset="0"/>
                <a:sym typeface="Symbol" pitchFamily="2" charset="2"/>
              </a:rPr>
              <a:t>= 0</a:t>
            </a:r>
          </a:p>
        </p:txBody>
      </p:sp>
      <p:sp>
        <p:nvSpPr>
          <p:cNvPr id="182451" name="Text Box 179">
            <a:extLst>
              <a:ext uri="{FF2B5EF4-FFF2-40B4-BE49-F238E27FC236}">
                <a16:creationId xmlns:a16="http://schemas.microsoft.com/office/drawing/2014/main" id="{AB4ED1EB-4908-B545-B845-DC18FD4D7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2054225"/>
            <a:ext cx="762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de-DE" sz="1600" b="0">
                <a:latin typeface="Times New Roman" panose="02020603050405020304" pitchFamily="18" charset="0"/>
                <a:sym typeface="Symbol" pitchFamily="2" charset="2"/>
              </a:rPr>
              <a:t></a:t>
            </a:r>
            <a:r>
              <a:rPr lang="en-US" altLang="de-DE" sz="1600" b="0" baseline="-25000">
                <a:latin typeface="Times New Roman" panose="02020603050405020304" pitchFamily="18" charset="0"/>
                <a:sym typeface="Symbol" pitchFamily="2" charset="2"/>
              </a:rPr>
              <a:t>4</a:t>
            </a:r>
            <a:r>
              <a:rPr lang="en-US" altLang="de-DE" sz="1600" b="0">
                <a:latin typeface="Times New Roman" panose="02020603050405020304" pitchFamily="18" charset="0"/>
                <a:sym typeface="Symbol" pitchFamily="2" charset="2"/>
              </a:rPr>
              <a:t>= 0</a:t>
            </a:r>
          </a:p>
        </p:txBody>
      </p:sp>
      <p:graphicFrame>
        <p:nvGraphicFramePr>
          <p:cNvPr id="182452" name="Group 180">
            <a:extLst>
              <a:ext uri="{FF2B5EF4-FFF2-40B4-BE49-F238E27FC236}">
                <a16:creationId xmlns:a16="http://schemas.microsoft.com/office/drawing/2014/main" id="{2F513D7B-1EF2-F24F-A78C-7B5258A68603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4572000"/>
          <a:ext cx="1828800" cy="1463040"/>
        </p:xfrm>
        <a:graphic>
          <a:graphicData uri="http://schemas.openxmlformats.org/drawingml/2006/table">
            <a:tbl>
              <a:tblPr/>
              <a:tblGrid>
                <a:gridCol w="457200">
                  <a:extLst>
                    <a:ext uri="{9D8B030D-6E8A-4147-A177-3AD203B41FA5}">
                      <a16:colId xmlns:a16="http://schemas.microsoft.com/office/drawing/2014/main" val="163072214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08105533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69333119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152201483"/>
                    </a:ext>
                  </a:extLst>
                </a:gridCol>
              </a:tblGrid>
              <a:tr h="222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.2</a:t>
                      </a: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9868610"/>
                  </a:ext>
                </a:extLst>
              </a:tr>
              <a:tr h="222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-.2</a:t>
                      </a:r>
                      <a:endParaRPr kumimoji="0" lang="en-US" altLang="de-DE" sz="18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2584602"/>
                  </a:ext>
                </a:extLst>
              </a:tr>
              <a:tr h="222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.2</a:t>
                      </a:r>
                      <a:endParaRPr kumimoji="0" lang="en-US" altLang="de-DE" sz="18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7662375"/>
                  </a:ext>
                </a:extLst>
              </a:tr>
              <a:tr h="222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-.2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4522901"/>
                  </a:ext>
                </a:extLst>
              </a:tr>
            </a:tbl>
          </a:graphicData>
        </a:graphic>
      </p:graphicFrame>
      <p:sp>
        <p:nvSpPr>
          <p:cNvPr id="182479" name="AutoShape 207">
            <a:extLst>
              <a:ext uri="{FF2B5EF4-FFF2-40B4-BE49-F238E27FC236}">
                <a16:creationId xmlns:a16="http://schemas.microsoft.com/office/drawing/2014/main" id="{DEDA0567-8A94-3E4D-A2C4-CA6D3BCD2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4737100"/>
            <a:ext cx="2057400" cy="1143000"/>
          </a:xfrm>
          <a:prstGeom prst="rightArrow">
            <a:avLst>
              <a:gd name="adj1" fmla="val 50000"/>
              <a:gd name="adj2" fmla="val 45000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altLang="de-DE" b="0">
                <a:latin typeface="Lucida Sans" panose="020B0602030504020204" pitchFamily="34" charset="77"/>
              </a:rPr>
              <a:t>eigensolver</a:t>
            </a:r>
          </a:p>
        </p:txBody>
      </p:sp>
      <p:graphicFrame>
        <p:nvGraphicFramePr>
          <p:cNvPr id="182480" name="Group 208">
            <a:extLst>
              <a:ext uri="{FF2B5EF4-FFF2-40B4-BE49-F238E27FC236}">
                <a16:creationId xmlns:a16="http://schemas.microsoft.com/office/drawing/2014/main" id="{167773C4-7CA5-A146-9AE9-9F5671C64F32}"/>
              </a:ext>
            </a:extLst>
          </p:cNvPr>
          <p:cNvGraphicFramePr>
            <a:graphicFrameLocks noGrp="1"/>
          </p:cNvGraphicFramePr>
          <p:nvPr/>
        </p:nvGraphicFramePr>
        <p:xfrm>
          <a:off x="5334000" y="4572000"/>
          <a:ext cx="609600" cy="146304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592952519"/>
                    </a:ext>
                  </a:extLst>
                </a:gridCol>
              </a:tblGrid>
              <a:tr h="222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.71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6949489"/>
                  </a:ext>
                </a:extLst>
              </a:tr>
              <a:tr h="222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.69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0687301"/>
                  </a:ext>
                </a:extLst>
              </a:tr>
              <a:tr h="222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.14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9380844"/>
                  </a:ext>
                </a:extLst>
              </a:tr>
              <a:tr h="222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9952077"/>
                  </a:ext>
                </a:extLst>
              </a:tr>
            </a:tbl>
          </a:graphicData>
        </a:graphic>
      </p:graphicFrame>
      <p:graphicFrame>
        <p:nvGraphicFramePr>
          <p:cNvPr id="182508" name="Group 236">
            <a:extLst>
              <a:ext uri="{FF2B5EF4-FFF2-40B4-BE49-F238E27FC236}">
                <a16:creationId xmlns:a16="http://schemas.microsoft.com/office/drawing/2014/main" id="{CBE28DA1-333E-1C48-970C-30A085E31F76}"/>
              </a:ext>
            </a:extLst>
          </p:cNvPr>
          <p:cNvGraphicFramePr>
            <a:graphicFrameLocks noGrp="1"/>
          </p:cNvGraphicFramePr>
          <p:nvPr/>
        </p:nvGraphicFramePr>
        <p:xfrm>
          <a:off x="6324600" y="4572000"/>
          <a:ext cx="685800" cy="1463040"/>
        </p:xfrm>
        <a:graphic>
          <a:graphicData uri="http://schemas.openxmlformats.org/drawingml/2006/table">
            <a:tbl>
              <a:tblPr/>
              <a:tblGrid>
                <a:gridCol w="685800">
                  <a:extLst>
                    <a:ext uri="{9D8B030D-6E8A-4147-A177-3AD203B41FA5}">
                      <a16:colId xmlns:a16="http://schemas.microsoft.com/office/drawing/2014/main" val="4172053746"/>
                    </a:ext>
                  </a:extLst>
                </a:gridCol>
              </a:tblGrid>
              <a:tr h="222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9454859"/>
                  </a:ext>
                </a:extLst>
              </a:tr>
              <a:tr h="222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-.14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4053419"/>
                  </a:ext>
                </a:extLst>
              </a:tr>
              <a:tr h="222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.69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8372694"/>
                  </a:ext>
                </a:extLst>
              </a:tr>
              <a:tr h="222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.71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408994"/>
                  </a:ext>
                </a:extLst>
              </a:tr>
            </a:tbl>
          </a:graphicData>
        </a:graphic>
      </p:graphicFrame>
      <p:sp>
        <p:nvSpPr>
          <p:cNvPr id="182504" name="Text Box 232">
            <a:extLst>
              <a:ext uri="{FF2B5EF4-FFF2-40B4-BE49-F238E27FC236}">
                <a16:creationId xmlns:a16="http://schemas.microsoft.com/office/drawing/2014/main" id="{1F4837B3-9650-1E47-983F-EC4861B1CD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4127500"/>
            <a:ext cx="1066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de-DE" sz="1600" b="0">
                <a:latin typeface="Times New Roman" panose="02020603050405020304" pitchFamily="18" charset="0"/>
                <a:sym typeface="Symbol" pitchFamily="2" charset="2"/>
              </a:rPr>
              <a:t></a:t>
            </a:r>
            <a:r>
              <a:rPr lang="en-US" altLang="de-DE" sz="1600" b="0" baseline="-25000">
                <a:latin typeface="Times New Roman" panose="02020603050405020304" pitchFamily="18" charset="0"/>
                <a:sym typeface="Symbol" pitchFamily="2" charset="2"/>
              </a:rPr>
              <a:t>1</a:t>
            </a:r>
            <a:r>
              <a:rPr lang="en-US" altLang="de-DE" sz="1600" b="0">
                <a:latin typeface="Times New Roman" panose="02020603050405020304" pitchFamily="18" charset="0"/>
                <a:sym typeface="Symbol" pitchFamily="2" charset="2"/>
              </a:rPr>
              <a:t>= 2.02</a:t>
            </a:r>
          </a:p>
        </p:txBody>
      </p:sp>
      <p:sp>
        <p:nvSpPr>
          <p:cNvPr id="182505" name="Text Box 233">
            <a:extLst>
              <a:ext uri="{FF2B5EF4-FFF2-40B4-BE49-F238E27FC236}">
                <a16:creationId xmlns:a16="http://schemas.microsoft.com/office/drawing/2014/main" id="{D95B58C3-61EA-EB4E-8D31-8D46889A6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4127500"/>
            <a:ext cx="1066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de-DE" sz="1600" b="0">
                <a:latin typeface="Times New Roman" panose="02020603050405020304" pitchFamily="18" charset="0"/>
                <a:sym typeface="Symbol" pitchFamily="2" charset="2"/>
              </a:rPr>
              <a:t></a:t>
            </a:r>
            <a:r>
              <a:rPr lang="en-US" altLang="de-DE" sz="1600" b="0" baseline="-25000">
                <a:latin typeface="Times New Roman" panose="02020603050405020304" pitchFamily="18" charset="0"/>
                <a:sym typeface="Symbol" pitchFamily="2" charset="2"/>
              </a:rPr>
              <a:t>2</a:t>
            </a:r>
            <a:r>
              <a:rPr lang="en-US" altLang="de-DE" sz="1600" b="0">
                <a:latin typeface="Times New Roman" panose="02020603050405020304" pitchFamily="18" charset="0"/>
                <a:sym typeface="Symbol" pitchFamily="2" charset="2"/>
              </a:rPr>
              <a:t>= 2.02</a:t>
            </a:r>
          </a:p>
        </p:txBody>
      </p:sp>
      <p:sp>
        <p:nvSpPr>
          <p:cNvPr id="182506" name="Text Box 234">
            <a:extLst>
              <a:ext uri="{FF2B5EF4-FFF2-40B4-BE49-F238E27FC236}">
                <a16:creationId xmlns:a16="http://schemas.microsoft.com/office/drawing/2014/main" id="{86C843F8-D1E2-654A-BB83-E444FA347D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4114800"/>
            <a:ext cx="1143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de-DE" sz="1600" b="0">
                <a:latin typeface="Times New Roman" panose="02020603050405020304" pitchFamily="18" charset="0"/>
                <a:sym typeface="Symbol" pitchFamily="2" charset="2"/>
              </a:rPr>
              <a:t></a:t>
            </a:r>
            <a:r>
              <a:rPr lang="en-US" altLang="de-DE" sz="1600" b="0" baseline="-25000">
                <a:latin typeface="Times New Roman" panose="02020603050405020304" pitchFamily="18" charset="0"/>
                <a:sym typeface="Symbol" pitchFamily="2" charset="2"/>
              </a:rPr>
              <a:t>3</a:t>
            </a:r>
            <a:r>
              <a:rPr lang="en-US" altLang="de-DE" sz="1600" b="0">
                <a:latin typeface="Times New Roman" panose="02020603050405020304" pitchFamily="18" charset="0"/>
                <a:sym typeface="Symbol" pitchFamily="2" charset="2"/>
              </a:rPr>
              <a:t>= -0.02</a:t>
            </a:r>
          </a:p>
        </p:txBody>
      </p:sp>
      <p:sp>
        <p:nvSpPr>
          <p:cNvPr id="182507" name="Text Box 235">
            <a:extLst>
              <a:ext uri="{FF2B5EF4-FFF2-40B4-BE49-F238E27FC236}">
                <a16:creationId xmlns:a16="http://schemas.microsoft.com/office/drawing/2014/main" id="{7EC59CC8-7212-F941-8052-41E4456402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4495800"/>
            <a:ext cx="1143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de-DE" sz="1600" b="0">
                <a:latin typeface="Times New Roman" panose="02020603050405020304" pitchFamily="18" charset="0"/>
                <a:sym typeface="Symbol" pitchFamily="2" charset="2"/>
              </a:rPr>
              <a:t></a:t>
            </a:r>
            <a:r>
              <a:rPr lang="en-US" altLang="de-DE" sz="1600" b="0" baseline="-25000">
                <a:latin typeface="Times New Roman" panose="02020603050405020304" pitchFamily="18" charset="0"/>
                <a:sym typeface="Symbol" pitchFamily="2" charset="2"/>
              </a:rPr>
              <a:t>4</a:t>
            </a:r>
            <a:r>
              <a:rPr lang="en-US" altLang="de-DE" sz="1600" b="0">
                <a:latin typeface="Times New Roman" panose="02020603050405020304" pitchFamily="18" charset="0"/>
                <a:sym typeface="Symbol" pitchFamily="2" charset="2"/>
              </a:rPr>
              <a:t>= -0.02</a:t>
            </a:r>
          </a:p>
        </p:txBody>
      </p:sp>
      <p:sp>
        <p:nvSpPr>
          <p:cNvPr id="182509" name="Rectangle 237">
            <a:extLst>
              <a:ext uri="{FF2B5EF4-FFF2-40B4-BE49-F238E27FC236}">
                <a16:creationId xmlns:a16="http://schemas.microsoft.com/office/drawing/2014/main" id="{BACC163A-1D6A-A14A-9227-41A631D8C1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6633403"/>
            <a:ext cx="57912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de-DE" sz="1000" b="0" dirty="0">
                <a:solidFill>
                  <a:schemeClr val="bg1"/>
                </a:solidFill>
              </a:rPr>
              <a:t>* Slides from Dan Klein, Sep </a:t>
            </a:r>
            <a:r>
              <a:rPr lang="en-US" altLang="de-DE" sz="1000" b="0" dirty="0" err="1">
                <a:solidFill>
                  <a:schemeClr val="bg1"/>
                </a:solidFill>
              </a:rPr>
              <a:t>Kamvar</a:t>
            </a:r>
            <a:r>
              <a:rPr lang="en-US" altLang="de-DE" sz="1000" b="0" dirty="0">
                <a:solidFill>
                  <a:schemeClr val="bg1"/>
                </a:solidFill>
              </a:rPr>
              <a:t>, Chris Manning, Natural Language Group Stanford University</a:t>
            </a:r>
          </a:p>
        </p:txBody>
      </p:sp>
    </p:spTree>
    <p:extLst>
      <p:ext uri="{BB962C8B-B14F-4D97-AF65-F5344CB8AC3E}">
        <p14:creationId xmlns:p14="http://schemas.microsoft.com/office/powerpoint/2010/main" val="55591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23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2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82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82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82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82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82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82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82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395" grpId="0" uiExpand="1" build="p"/>
      <p:bldP spid="182479" grpId="0" animBg="1"/>
      <p:bldP spid="182504" grpId="0"/>
      <p:bldP spid="182505" grpId="0"/>
      <p:bldP spid="182506" grpId="0"/>
      <p:bldP spid="182507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A798EF18-206F-E840-B4CB-77D3B11146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dirty="0" err="1"/>
              <a:t>Spektraler</a:t>
            </a:r>
            <a:r>
              <a:rPr lang="en-US" altLang="de-DE" dirty="0"/>
              <a:t> </a:t>
            </a:r>
            <a:r>
              <a:rPr lang="en-US" altLang="de-DE" dirty="0" err="1"/>
              <a:t>Raum</a:t>
            </a:r>
            <a:endParaRPr lang="en-US" altLang="de-DE" dirty="0"/>
          </a:p>
        </p:txBody>
      </p:sp>
      <p:sp>
        <p:nvSpPr>
          <p:cNvPr id="183300" name="Rectangle 4">
            <a:extLst>
              <a:ext uri="{FF2B5EF4-FFF2-40B4-BE49-F238E27FC236}">
                <a16:creationId xmlns:a16="http://schemas.microsoft.com/office/drawing/2014/main" id="{640B008C-56C3-AB45-9833-DBE210356C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4478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de-DE" sz="2400" b="0" dirty="0" err="1"/>
              <a:t>Blockbildung</a:t>
            </a:r>
            <a:r>
              <a:rPr lang="en-US" altLang="de-DE" sz="2400" b="0" dirty="0"/>
              <a:t> </a:t>
            </a:r>
            <a:r>
              <a:rPr lang="en-US" altLang="de-DE" sz="2400" b="0" dirty="0" err="1"/>
              <a:t>durch</a:t>
            </a:r>
            <a:r>
              <a:rPr lang="en-US" altLang="de-DE" sz="2400" b="0" dirty="0"/>
              <a:t> </a:t>
            </a:r>
            <a:r>
              <a:rPr lang="en-US" altLang="de-DE" sz="2400" b="0" dirty="0" err="1"/>
              <a:t>Eigenvektoren</a:t>
            </a:r>
            <a:endParaRPr lang="en-US" altLang="de-DE" sz="2400" b="0" dirty="0"/>
          </a:p>
          <a:p>
            <a:pPr eaLnBrk="1" hangingPunct="1"/>
            <a:endParaRPr lang="en-US" altLang="de-DE" sz="2400" b="0" dirty="0"/>
          </a:p>
          <a:p>
            <a:pPr eaLnBrk="1" hangingPunct="1"/>
            <a:endParaRPr lang="en-US" altLang="de-DE" sz="2400" b="0" dirty="0"/>
          </a:p>
          <a:p>
            <a:pPr eaLnBrk="1" hangingPunct="1"/>
            <a:endParaRPr lang="en-US" altLang="de-DE" sz="2400" b="0" dirty="0"/>
          </a:p>
          <a:p>
            <a:pPr eaLnBrk="1" hangingPunct="1"/>
            <a:endParaRPr lang="en-US" altLang="de-DE" sz="2800" b="0" dirty="0"/>
          </a:p>
          <a:p>
            <a:pPr eaLnBrk="1" hangingPunct="1"/>
            <a:r>
              <a:rPr lang="en-US" altLang="de-DE" sz="2400" dirty="0"/>
              <a:t>Cluster </a:t>
            </a:r>
            <a:r>
              <a:rPr lang="en-US" altLang="de-DE" sz="2400" dirty="0" err="1"/>
              <a:t>unabhängig</a:t>
            </a:r>
            <a:r>
              <a:rPr lang="en-US" altLang="de-DE" sz="2400" dirty="0"/>
              <a:t> von </a:t>
            </a:r>
            <a:r>
              <a:rPr lang="en-US" altLang="de-DE" sz="2400" dirty="0" err="1"/>
              <a:t>Blockbildung</a:t>
            </a:r>
            <a:endParaRPr lang="en-US" altLang="de-DE" sz="2400" b="0" dirty="0"/>
          </a:p>
        </p:txBody>
      </p:sp>
      <p:graphicFrame>
        <p:nvGraphicFramePr>
          <p:cNvPr id="183301" name="Group 5">
            <a:extLst>
              <a:ext uri="{FF2B5EF4-FFF2-40B4-BE49-F238E27FC236}">
                <a16:creationId xmlns:a16="http://schemas.microsoft.com/office/drawing/2014/main" id="{8C3E9D45-DCF0-B34A-8BEC-616A74880681}"/>
              </a:ext>
            </a:extLst>
          </p:cNvPr>
          <p:cNvGraphicFramePr>
            <a:graphicFrameLocks noGrp="1"/>
          </p:cNvGraphicFramePr>
          <p:nvPr/>
        </p:nvGraphicFramePr>
        <p:xfrm>
          <a:off x="679450" y="2133600"/>
          <a:ext cx="1828800" cy="1463040"/>
        </p:xfrm>
        <a:graphic>
          <a:graphicData uri="http://schemas.openxmlformats.org/drawingml/2006/table">
            <a:tbl>
              <a:tblPr/>
              <a:tblGrid>
                <a:gridCol w="457200">
                  <a:extLst>
                    <a:ext uri="{9D8B030D-6E8A-4147-A177-3AD203B41FA5}">
                      <a16:colId xmlns:a16="http://schemas.microsoft.com/office/drawing/2014/main" val="361730803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932174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53208694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225983410"/>
                    </a:ext>
                  </a:extLst>
                </a:gridCol>
              </a:tblGrid>
              <a:tr h="222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.2</a:t>
                      </a: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0660743"/>
                  </a:ext>
                </a:extLst>
              </a:tr>
              <a:tr h="222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-.2</a:t>
                      </a:r>
                      <a:endParaRPr kumimoji="0" lang="en-US" altLang="de-DE" sz="18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6191132"/>
                  </a:ext>
                </a:extLst>
              </a:tr>
              <a:tr h="222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.2</a:t>
                      </a:r>
                      <a:endParaRPr kumimoji="0" lang="en-US" altLang="de-DE" sz="18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7925984"/>
                  </a:ext>
                </a:extLst>
              </a:tr>
              <a:tr h="222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-.2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9000570"/>
                  </a:ext>
                </a:extLst>
              </a:tr>
            </a:tbl>
          </a:graphicData>
        </a:graphic>
      </p:graphicFrame>
      <p:graphicFrame>
        <p:nvGraphicFramePr>
          <p:cNvPr id="183328" name="Group 32">
            <a:extLst>
              <a:ext uri="{FF2B5EF4-FFF2-40B4-BE49-F238E27FC236}">
                <a16:creationId xmlns:a16="http://schemas.microsoft.com/office/drawing/2014/main" id="{6F4F1AA5-0855-2E4F-A419-29F1F5538D38}"/>
              </a:ext>
            </a:extLst>
          </p:cNvPr>
          <p:cNvGraphicFramePr>
            <a:graphicFrameLocks noGrp="1"/>
          </p:cNvGraphicFramePr>
          <p:nvPr/>
        </p:nvGraphicFramePr>
        <p:xfrm>
          <a:off x="3727450" y="2120900"/>
          <a:ext cx="609600" cy="146304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697777192"/>
                    </a:ext>
                  </a:extLst>
                </a:gridCol>
              </a:tblGrid>
              <a:tr h="222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.71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1567291"/>
                  </a:ext>
                </a:extLst>
              </a:tr>
              <a:tr h="222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.69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0256780"/>
                  </a:ext>
                </a:extLst>
              </a:tr>
              <a:tr h="222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.14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6982593"/>
                  </a:ext>
                </a:extLst>
              </a:tr>
              <a:tr h="222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5817660"/>
                  </a:ext>
                </a:extLst>
              </a:tr>
            </a:tbl>
          </a:graphicData>
        </a:graphic>
      </p:graphicFrame>
      <p:graphicFrame>
        <p:nvGraphicFramePr>
          <p:cNvPr id="183340" name="Group 44">
            <a:extLst>
              <a:ext uri="{FF2B5EF4-FFF2-40B4-BE49-F238E27FC236}">
                <a16:creationId xmlns:a16="http://schemas.microsoft.com/office/drawing/2014/main" id="{9E5B32F1-D612-FA4E-B8ED-D931268585A6}"/>
              </a:ext>
            </a:extLst>
          </p:cNvPr>
          <p:cNvGraphicFramePr>
            <a:graphicFrameLocks noGrp="1"/>
          </p:cNvGraphicFramePr>
          <p:nvPr/>
        </p:nvGraphicFramePr>
        <p:xfrm>
          <a:off x="4718050" y="2120900"/>
          <a:ext cx="609600" cy="146304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4129694426"/>
                    </a:ext>
                  </a:extLst>
                </a:gridCol>
              </a:tblGrid>
              <a:tr h="222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9974125"/>
                  </a:ext>
                </a:extLst>
              </a:tr>
              <a:tr h="222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-.14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8461695"/>
                  </a:ext>
                </a:extLst>
              </a:tr>
              <a:tr h="222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.69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5974278"/>
                  </a:ext>
                </a:extLst>
              </a:tr>
              <a:tr h="222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.71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3808417"/>
                  </a:ext>
                </a:extLst>
              </a:tr>
            </a:tbl>
          </a:graphicData>
        </a:graphic>
      </p:graphicFrame>
      <p:sp>
        <p:nvSpPr>
          <p:cNvPr id="183352" name="AutoShape 56">
            <a:extLst>
              <a:ext uri="{FF2B5EF4-FFF2-40B4-BE49-F238E27FC236}">
                <a16:creationId xmlns:a16="http://schemas.microsoft.com/office/drawing/2014/main" id="{ADE03214-2DF9-1E4B-AD14-491A56E93F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6850" y="2514600"/>
            <a:ext cx="762000" cy="685800"/>
          </a:xfrm>
          <a:prstGeom prst="rightArrow">
            <a:avLst>
              <a:gd name="adj1" fmla="val 50000"/>
              <a:gd name="adj2" fmla="val 40046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3353" name="AutoShape 57">
            <a:extLst>
              <a:ext uri="{FF2B5EF4-FFF2-40B4-BE49-F238E27FC236}">
                <a16:creationId xmlns:a16="http://schemas.microsoft.com/office/drawing/2014/main" id="{3891243C-BFDC-CB48-8884-7A51F6807F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4850" y="2514600"/>
            <a:ext cx="762000" cy="685800"/>
          </a:xfrm>
          <a:prstGeom prst="rightArrow">
            <a:avLst>
              <a:gd name="adj1" fmla="val 50000"/>
              <a:gd name="adj2" fmla="val 40046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3354" name="Line 58">
            <a:extLst>
              <a:ext uri="{FF2B5EF4-FFF2-40B4-BE49-F238E27FC236}">
                <a16:creationId xmlns:a16="http://schemas.microsoft.com/office/drawing/2014/main" id="{56820223-7EE3-FC4B-B6C5-EA83B823032B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2650" y="2133600"/>
            <a:ext cx="0" cy="1447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3355" name="Line 59">
            <a:extLst>
              <a:ext uri="{FF2B5EF4-FFF2-40B4-BE49-F238E27FC236}">
                <a16:creationId xmlns:a16="http://schemas.microsoft.com/office/drawing/2014/main" id="{E5669122-B599-154D-9E09-7C90FDF948B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699250" y="3124200"/>
            <a:ext cx="16002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3356" name="Oval 60">
            <a:extLst>
              <a:ext uri="{FF2B5EF4-FFF2-40B4-BE49-F238E27FC236}">
                <a16:creationId xmlns:a16="http://schemas.microsoft.com/office/drawing/2014/main" id="{543773FE-C707-4440-95F7-7623AAAD43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5050" y="2057400"/>
            <a:ext cx="1905000" cy="381000"/>
          </a:xfrm>
          <a:prstGeom prst="ellipse">
            <a:avLst/>
          </a:prstGeom>
          <a:noFill/>
          <a:ln w="28575">
            <a:solidFill>
              <a:srgbClr val="C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3357" name="Oval 61">
            <a:extLst>
              <a:ext uri="{FF2B5EF4-FFF2-40B4-BE49-F238E27FC236}">
                <a16:creationId xmlns:a16="http://schemas.microsoft.com/office/drawing/2014/main" id="{018E8B56-548B-184D-863A-2214A351F3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5050" y="2438400"/>
            <a:ext cx="1905000" cy="381000"/>
          </a:xfrm>
          <a:prstGeom prst="ellipse">
            <a:avLst/>
          </a:prstGeom>
          <a:noFill/>
          <a:ln w="28575">
            <a:solidFill>
              <a:srgbClr val="C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3358" name="Oval 62">
            <a:extLst>
              <a:ext uri="{FF2B5EF4-FFF2-40B4-BE49-F238E27FC236}">
                <a16:creationId xmlns:a16="http://schemas.microsoft.com/office/drawing/2014/main" id="{7B2DB0E0-BFAD-C04B-A9F2-59364BED4E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5050" y="2819400"/>
            <a:ext cx="1905000" cy="381000"/>
          </a:xfrm>
          <a:prstGeom prst="ellips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3359" name="Oval 63">
            <a:extLst>
              <a:ext uri="{FF2B5EF4-FFF2-40B4-BE49-F238E27FC236}">
                <a16:creationId xmlns:a16="http://schemas.microsoft.com/office/drawing/2014/main" id="{66420E1B-C63C-C24F-86A5-1B24AA7F54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5050" y="3200400"/>
            <a:ext cx="1905000" cy="381000"/>
          </a:xfrm>
          <a:prstGeom prst="ellips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3360" name="Oval 64">
            <a:extLst>
              <a:ext uri="{FF2B5EF4-FFF2-40B4-BE49-F238E27FC236}">
                <a16:creationId xmlns:a16="http://schemas.microsoft.com/office/drawing/2014/main" id="{55404102-0F85-4C4B-B8A9-5B4F62E21B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6450" y="2209800"/>
            <a:ext cx="152400" cy="152400"/>
          </a:xfrm>
          <a:prstGeom prst="ellipse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3361" name="Oval 65">
            <a:extLst>
              <a:ext uri="{FF2B5EF4-FFF2-40B4-BE49-F238E27FC236}">
                <a16:creationId xmlns:a16="http://schemas.microsoft.com/office/drawing/2014/main" id="{98F28593-A84C-144F-9C71-273AA6C3A2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0250" y="2286000"/>
            <a:ext cx="152400" cy="152400"/>
          </a:xfrm>
          <a:prstGeom prst="ellipse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3362" name="Oval 66">
            <a:extLst>
              <a:ext uri="{FF2B5EF4-FFF2-40B4-BE49-F238E27FC236}">
                <a16:creationId xmlns:a16="http://schemas.microsoft.com/office/drawing/2014/main" id="{CA629ED8-127A-6246-B195-69D08E1F5B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0850" y="30480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3363" name="Oval 67">
            <a:extLst>
              <a:ext uri="{FF2B5EF4-FFF2-40B4-BE49-F238E27FC236}">
                <a16:creationId xmlns:a16="http://schemas.microsoft.com/office/drawing/2014/main" id="{48268EE7-E04C-7C4F-B026-E894102D6F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4650" y="29718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3364" name="Text Box 68">
            <a:extLst>
              <a:ext uri="{FF2B5EF4-FFF2-40B4-BE49-F238E27FC236}">
                <a16:creationId xmlns:a16="http://schemas.microsoft.com/office/drawing/2014/main" id="{43D372DD-D6C3-D447-BB70-F9A9B20826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4050" y="1600200"/>
            <a:ext cx="609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de-DE" sz="1600" b="0" i="1">
                <a:latin typeface="Times New Roman" panose="02020603050405020304" pitchFamily="18" charset="0"/>
                <a:sym typeface="Symbol" pitchFamily="2" charset="2"/>
              </a:rPr>
              <a:t>e</a:t>
            </a:r>
            <a:r>
              <a:rPr lang="en-US" altLang="de-DE" sz="1600" b="0" baseline="-25000">
                <a:latin typeface="Times New Roman" panose="02020603050405020304" pitchFamily="18" charset="0"/>
                <a:sym typeface="Symbol" pitchFamily="2" charset="2"/>
              </a:rPr>
              <a:t>1</a:t>
            </a:r>
            <a:endParaRPr lang="en-US" altLang="de-DE" sz="1600" b="0">
              <a:latin typeface="Times New Roman" panose="02020603050405020304" pitchFamily="18" charset="0"/>
              <a:sym typeface="Symbol" pitchFamily="2" charset="2"/>
            </a:endParaRPr>
          </a:p>
        </p:txBody>
      </p:sp>
      <p:sp>
        <p:nvSpPr>
          <p:cNvPr id="183365" name="Text Box 69">
            <a:extLst>
              <a:ext uri="{FF2B5EF4-FFF2-40B4-BE49-F238E27FC236}">
                <a16:creationId xmlns:a16="http://schemas.microsoft.com/office/drawing/2014/main" id="{96BEAB51-F319-C647-8157-413B410878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3250" y="2879725"/>
            <a:ext cx="609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de-DE" sz="1600" b="0" i="1">
                <a:latin typeface="Times New Roman" panose="02020603050405020304" pitchFamily="18" charset="0"/>
                <a:sym typeface="Symbol" pitchFamily="2" charset="2"/>
              </a:rPr>
              <a:t>e</a:t>
            </a:r>
            <a:r>
              <a:rPr lang="en-US" altLang="de-DE" sz="1600" b="0" baseline="-25000">
                <a:latin typeface="Times New Roman" panose="02020603050405020304" pitchFamily="18" charset="0"/>
                <a:sym typeface="Symbol" pitchFamily="2" charset="2"/>
              </a:rPr>
              <a:t>2</a:t>
            </a:r>
            <a:endParaRPr lang="en-US" altLang="de-DE" sz="1600" b="0">
              <a:latin typeface="Times New Roman" panose="02020603050405020304" pitchFamily="18" charset="0"/>
              <a:sym typeface="Symbol" pitchFamily="2" charset="2"/>
            </a:endParaRPr>
          </a:p>
        </p:txBody>
      </p:sp>
      <p:sp>
        <p:nvSpPr>
          <p:cNvPr id="183366" name="Freeform 70">
            <a:extLst>
              <a:ext uri="{FF2B5EF4-FFF2-40B4-BE49-F238E27FC236}">
                <a16:creationId xmlns:a16="http://schemas.microsoft.com/office/drawing/2014/main" id="{C86F73BD-10A1-0748-93AE-AE3F4DF88FC7}"/>
              </a:ext>
            </a:extLst>
          </p:cNvPr>
          <p:cNvSpPr>
            <a:spLocks/>
          </p:cNvSpPr>
          <p:nvPr/>
        </p:nvSpPr>
        <p:spPr bwMode="auto">
          <a:xfrm>
            <a:off x="5486400" y="2054225"/>
            <a:ext cx="1670050" cy="169863"/>
          </a:xfrm>
          <a:custGeom>
            <a:avLst/>
            <a:gdLst>
              <a:gd name="T0" fmla="*/ 0 w 1052"/>
              <a:gd name="T1" fmla="*/ 107 h 107"/>
              <a:gd name="T2" fmla="*/ 476 w 1052"/>
              <a:gd name="T3" fmla="*/ 2 h 107"/>
              <a:gd name="T4" fmla="*/ 1052 w 1052"/>
              <a:gd name="T5" fmla="*/ 98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52" h="107">
                <a:moveTo>
                  <a:pt x="0" y="107"/>
                </a:moveTo>
                <a:cubicBezTo>
                  <a:pt x="79" y="88"/>
                  <a:pt x="301" y="4"/>
                  <a:pt x="476" y="2"/>
                </a:cubicBezTo>
                <a:cubicBezTo>
                  <a:pt x="651" y="0"/>
                  <a:pt x="852" y="46"/>
                  <a:pt x="1052" y="98"/>
                </a:cubicBezTo>
              </a:path>
            </a:pathLst>
          </a:custGeom>
          <a:noFill/>
          <a:ln w="25400" cap="flat" cmpd="sng">
            <a:solidFill>
              <a:srgbClr val="CC0000"/>
            </a:solidFill>
            <a:prstDash val="solid"/>
            <a:miter lim="800000"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3367" name="Freeform 71">
            <a:extLst>
              <a:ext uri="{FF2B5EF4-FFF2-40B4-BE49-F238E27FC236}">
                <a16:creationId xmlns:a16="http://schemas.microsoft.com/office/drawing/2014/main" id="{1716B7C0-5D04-A44D-8D97-B1DBF0CEF35D}"/>
              </a:ext>
            </a:extLst>
          </p:cNvPr>
          <p:cNvSpPr>
            <a:spLocks/>
          </p:cNvSpPr>
          <p:nvPr/>
        </p:nvSpPr>
        <p:spPr bwMode="auto">
          <a:xfrm>
            <a:off x="5480050" y="2324100"/>
            <a:ext cx="1524000" cy="266700"/>
          </a:xfrm>
          <a:custGeom>
            <a:avLst/>
            <a:gdLst>
              <a:gd name="T0" fmla="*/ 0 w 960"/>
              <a:gd name="T1" fmla="*/ 168 h 168"/>
              <a:gd name="T2" fmla="*/ 432 w 960"/>
              <a:gd name="T3" fmla="*/ 24 h 168"/>
              <a:gd name="T4" fmla="*/ 960 w 960"/>
              <a:gd name="T5" fmla="*/ 24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60" h="168">
                <a:moveTo>
                  <a:pt x="0" y="168"/>
                </a:moveTo>
                <a:cubicBezTo>
                  <a:pt x="136" y="108"/>
                  <a:pt x="272" y="48"/>
                  <a:pt x="432" y="24"/>
                </a:cubicBezTo>
                <a:cubicBezTo>
                  <a:pt x="592" y="0"/>
                  <a:pt x="776" y="12"/>
                  <a:pt x="960" y="24"/>
                </a:cubicBezTo>
              </a:path>
            </a:pathLst>
          </a:custGeom>
          <a:noFill/>
          <a:ln w="25400" cap="flat" cmpd="sng">
            <a:solidFill>
              <a:srgbClr val="CC0000"/>
            </a:solidFill>
            <a:prstDash val="solid"/>
            <a:miter lim="800000"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3368" name="Freeform 72">
            <a:extLst>
              <a:ext uri="{FF2B5EF4-FFF2-40B4-BE49-F238E27FC236}">
                <a16:creationId xmlns:a16="http://schemas.microsoft.com/office/drawing/2014/main" id="{AE4A51A1-19DC-5B40-9ADA-2F3141C319C1}"/>
              </a:ext>
            </a:extLst>
          </p:cNvPr>
          <p:cNvSpPr>
            <a:spLocks/>
          </p:cNvSpPr>
          <p:nvPr/>
        </p:nvSpPr>
        <p:spPr bwMode="auto">
          <a:xfrm>
            <a:off x="5480050" y="3048000"/>
            <a:ext cx="2514600" cy="682625"/>
          </a:xfrm>
          <a:custGeom>
            <a:avLst/>
            <a:gdLst>
              <a:gd name="T0" fmla="*/ 0 w 1584"/>
              <a:gd name="T1" fmla="*/ 0 h 430"/>
              <a:gd name="T2" fmla="*/ 842 w 1584"/>
              <a:gd name="T3" fmla="*/ 345 h 430"/>
              <a:gd name="T4" fmla="*/ 1261 w 1584"/>
              <a:gd name="T5" fmla="*/ 388 h 430"/>
              <a:gd name="T6" fmla="*/ 1584 w 1584"/>
              <a:gd name="T7" fmla="*/ 96 h 4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4" h="430">
                <a:moveTo>
                  <a:pt x="0" y="0"/>
                </a:moveTo>
                <a:cubicBezTo>
                  <a:pt x="140" y="57"/>
                  <a:pt x="632" y="280"/>
                  <a:pt x="842" y="345"/>
                </a:cubicBezTo>
                <a:cubicBezTo>
                  <a:pt x="1052" y="410"/>
                  <a:pt x="1137" y="430"/>
                  <a:pt x="1261" y="388"/>
                </a:cubicBezTo>
                <a:cubicBezTo>
                  <a:pt x="1385" y="346"/>
                  <a:pt x="1517" y="157"/>
                  <a:pt x="1584" y="96"/>
                </a:cubicBez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3369" name="Freeform 73">
            <a:extLst>
              <a:ext uri="{FF2B5EF4-FFF2-40B4-BE49-F238E27FC236}">
                <a16:creationId xmlns:a16="http://schemas.microsoft.com/office/drawing/2014/main" id="{B2CCE7CF-F299-D948-9D56-3B4F989E8E52}"/>
              </a:ext>
            </a:extLst>
          </p:cNvPr>
          <p:cNvSpPr>
            <a:spLocks/>
          </p:cNvSpPr>
          <p:nvPr/>
        </p:nvSpPr>
        <p:spPr bwMode="auto">
          <a:xfrm>
            <a:off x="5486400" y="3276600"/>
            <a:ext cx="2660650" cy="655638"/>
          </a:xfrm>
          <a:custGeom>
            <a:avLst/>
            <a:gdLst>
              <a:gd name="T0" fmla="*/ 0 w 1676"/>
              <a:gd name="T1" fmla="*/ 70 h 413"/>
              <a:gd name="T2" fmla="*/ 1196 w 1676"/>
              <a:gd name="T3" fmla="*/ 401 h 413"/>
              <a:gd name="T4" fmla="*/ 1676 w 1676"/>
              <a:gd name="T5" fmla="*/ 0 h 4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676" h="413">
                <a:moveTo>
                  <a:pt x="0" y="70"/>
                </a:moveTo>
                <a:cubicBezTo>
                  <a:pt x="199" y="125"/>
                  <a:pt x="917" y="413"/>
                  <a:pt x="1196" y="401"/>
                </a:cubicBezTo>
                <a:cubicBezTo>
                  <a:pt x="1475" y="389"/>
                  <a:pt x="1576" y="84"/>
                  <a:pt x="1676" y="0"/>
                </a:cubicBez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3370" name="Text Box 74">
            <a:extLst>
              <a:ext uri="{FF2B5EF4-FFF2-40B4-BE49-F238E27FC236}">
                <a16:creationId xmlns:a16="http://schemas.microsoft.com/office/drawing/2014/main" id="{225A67A2-1629-2740-911D-A83CEC0973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7450" y="3565525"/>
            <a:ext cx="609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de-DE" sz="1600" b="0" i="1">
                <a:latin typeface="Times New Roman" panose="02020603050405020304" pitchFamily="18" charset="0"/>
                <a:sym typeface="Symbol" pitchFamily="2" charset="2"/>
              </a:rPr>
              <a:t>e</a:t>
            </a:r>
            <a:r>
              <a:rPr lang="en-US" altLang="de-DE" sz="1600" b="0" baseline="-25000">
                <a:latin typeface="Times New Roman" panose="02020603050405020304" pitchFamily="18" charset="0"/>
                <a:sym typeface="Symbol" pitchFamily="2" charset="2"/>
              </a:rPr>
              <a:t>1</a:t>
            </a:r>
            <a:endParaRPr lang="en-US" altLang="de-DE" sz="1600" b="0">
              <a:latin typeface="Times New Roman" panose="02020603050405020304" pitchFamily="18" charset="0"/>
              <a:sym typeface="Symbol" pitchFamily="2" charset="2"/>
            </a:endParaRPr>
          </a:p>
        </p:txBody>
      </p:sp>
      <p:sp>
        <p:nvSpPr>
          <p:cNvPr id="183371" name="Text Box 75">
            <a:extLst>
              <a:ext uri="{FF2B5EF4-FFF2-40B4-BE49-F238E27FC236}">
                <a16:creationId xmlns:a16="http://schemas.microsoft.com/office/drawing/2014/main" id="{91A3C2BD-4538-E24A-8E3F-BFC6E7F2BF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8050" y="3565525"/>
            <a:ext cx="609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de-DE" sz="1600" b="0" i="1">
                <a:latin typeface="Times New Roman" panose="02020603050405020304" pitchFamily="18" charset="0"/>
                <a:sym typeface="Symbol" pitchFamily="2" charset="2"/>
              </a:rPr>
              <a:t>e</a:t>
            </a:r>
            <a:r>
              <a:rPr lang="en-US" altLang="de-DE" sz="1600" b="0" baseline="-25000">
                <a:latin typeface="Times New Roman" panose="02020603050405020304" pitchFamily="18" charset="0"/>
                <a:sym typeface="Symbol" pitchFamily="2" charset="2"/>
              </a:rPr>
              <a:t>2</a:t>
            </a:r>
            <a:endParaRPr lang="en-US" altLang="de-DE" sz="1600" b="0">
              <a:latin typeface="Times New Roman" panose="02020603050405020304" pitchFamily="18" charset="0"/>
              <a:sym typeface="Symbol" pitchFamily="2" charset="2"/>
            </a:endParaRPr>
          </a:p>
        </p:txBody>
      </p:sp>
      <p:graphicFrame>
        <p:nvGraphicFramePr>
          <p:cNvPr id="183372" name="Group 76">
            <a:extLst>
              <a:ext uri="{FF2B5EF4-FFF2-40B4-BE49-F238E27FC236}">
                <a16:creationId xmlns:a16="http://schemas.microsoft.com/office/drawing/2014/main" id="{ADFF57EB-86F8-DA4F-BB3C-41B1B8249991}"/>
              </a:ext>
            </a:extLst>
          </p:cNvPr>
          <p:cNvGraphicFramePr>
            <a:graphicFrameLocks noGrp="1"/>
          </p:cNvGraphicFramePr>
          <p:nvPr/>
        </p:nvGraphicFramePr>
        <p:xfrm>
          <a:off x="685800" y="4511675"/>
          <a:ext cx="1828800" cy="1463040"/>
        </p:xfrm>
        <a:graphic>
          <a:graphicData uri="http://schemas.openxmlformats.org/drawingml/2006/table">
            <a:tbl>
              <a:tblPr/>
              <a:tblGrid>
                <a:gridCol w="457200">
                  <a:extLst>
                    <a:ext uri="{9D8B030D-6E8A-4147-A177-3AD203B41FA5}">
                      <a16:colId xmlns:a16="http://schemas.microsoft.com/office/drawing/2014/main" val="291549686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31099953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90439408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133697880"/>
                    </a:ext>
                  </a:extLst>
                </a:gridCol>
              </a:tblGrid>
              <a:tr h="222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.2</a:t>
                      </a: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2329851"/>
                  </a:ext>
                </a:extLst>
              </a:tr>
              <a:tr h="222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.2</a:t>
                      </a:r>
                      <a:endParaRPr kumimoji="0" lang="en-US" altLang="de-DE" sz="18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5756637"/>
                  </a:ext>
                </a:extLst>
              </a:tr>
              <a:tr h="222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-.2</a:t>
                      </a:r>
                      <a:endParaRPr kumimoji="0" lang="en-US" altLang="de-DE" sz="18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7083830"/>
                  </a:ext>
                </a:extLst>
              </a:tr>
              <a:tr h="222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-.2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0657280"/>
                  </a:ext>
                </a:extLst>
              </a:tr>
            </a:tbl>
          </a:graphicData>
        </a:graphic>
      </p:graphicFrame>
      <p:graphicFrame>
        <p:nvGraphicFramePr>
          <p:cNvPr id="183399" name="Group 103">
            <a:extLst>
              <a:ext uri="{FF2B5EF4-FFF2-40B4-BE49-F238E27FC236}">
                <a16:creationId xmlns:a16="http://schemas.microsoft.com/office/drawing/2014/main" id="{C7CDAFA6-F705-F544-A561-30F624948C77}"/>
              </a:ext>
            </a:extLst>
          </p:cNvPr>
          <p:cNvGraphicFramePr>
            <a:graphicFrameLocks noGrp="1"/>
          </p:cNvGraphicFramePr>
          <p:nvPr/>
        </p:nvGraphicFramePr>
        <p:xfrm>
          <a:off x="3733800" y="4498975"/>
          <a:ext cx="609600" cy="146304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663533221"/>
                    </a:ext>
                  </a:extLst>
                </a:gridCol>
              </a:tblGrid>
              <a:tr h="222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.71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3166847"/>
                  </a:ext>
                </a:extLst>
              </a:tr>
              <a:tr h="222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.14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3232061"/>
                  </a:ext>
                </a:extLst>
              </a:tr>
              <a:tr h="222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.69</a:t>
                      </a:r>
                      <a:endParaRPr kumimoji="0" lang="en-US" altLang="de-DE" sz="18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7490412"/>
                  </a:ext>
                </a:extLst>
              </a:tr>
              <a:tr h="222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975274"/>
                  </a:ext>
                </a:extLst>
              </a:tr>
            </a:tbl>
          </a:graphicData>
        </a:graphic>
      </p:graphicFrame>
      <p:graphicFrame>
        <p:nvGraphicFramePr>
          <p:cNvPr id="183411" name="Group 115">
            <a:extLst>
              <a:ext uri="{FF2B5EF4-FFF2-40B4-BE49-F238E27FC236}">
                <a16:creationId xmlns:a16="http://schemas.microsoft.com/office/drawing/2014/main" id="{A68F605E-2D61-2F48-A097-F94214027F11}"/>
              </a:ext>
            </a:extLst>
          </p:cNvPr>
          <p:cNvGraphicFramePr>
            <a:graphicFrameLocks noGrp="1"/>
          </p:cNvGraphicFramePr>
          <p:nvPr/>
        </p:nvGraphicFramePr>
        <p:xfrm>
          <a:off x="4724400" y="4498975"/>
          <a:ext cx="609600" cy="146304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49583371"/>
                    </a:ext>
                  </a:extLst>
                </a:gridCol>
              </a:tblGrid>
              <a:tr h="222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4190877"/>
                  </a:ext>
                </a:extLst>
              </a:tr>
              <a:tr h="222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.69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9380777"/>
                  </a:ext>
                </a:extLst>
              </a:tr>
              <a:tr h="222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-.14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5943708"/>
                  </a:ext>
                </a:extLst>
              </a:tr>
              <a:tr h="222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.71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9977529"/>
                  </a:ext>
                </a:extLst>
              </a:tr>
            </a:tbl>
          </a:graphicData>
        </a:graphic>
      </p:graphicFrame>
      <p:sp>
        <p:nvSpPr>
          <p:cNvPr id="183423" name="AutoShape 127">
            <a:extLst>
              <a:ext uri="{FF2B5EF4-FFF2-40B4-BE49-F238E27FC236}">
                <a16:creationId xmlns:a16="http://schemas.microsoft.com/office/drawing/2014/main" id="{B127D69B-B84B-3B46-9C5B-AB26EBEE0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4892675"/>
            <a:ext cx="762000" cy="685800"/>
          </a:xfrm>
          <a:prstGeom prst="rightArrow">
            <a:avLst>
              <a:gd name="adj1" fmla="val 50000"/>
              <a:gd name="adj2" fmla="val 40046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3424" name="AutoShape 128">
            <a:extLst>
              <a:ext uri="{FF2B5EF4-FFF2-40B4-BE49-F238E27FC236}">
                <a16:creationId xmlns:a16="http://schemas.microsoft.com/office/drawing/2014/main" id="{96B9ADC2-6C15-CD4F-8E18-5511974EF2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4892675"/>
            <a:ext cx="762000" cy="685800"/>
          </a:xfrm>
          <a:prstGeom prst="rightArrow">
            <a:avLst>
              <a:gd name="adj1" fmla="val 50000"/>
              <a:gd name="adj2" fmla="val 40046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3425" name="Line 129">
            <a:extLst>
              <a:ext uri="{FF2B5EF4-FFF2-40B4-BE49-F238E27FC236}">
                <a16:creationId xmlns:a16="http://schemas.microsoft.com/office/drawing/2014/main" id="{A854580E-71C1-8D4D-8986-B6CC59DEE8D0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9000" y="4511675"/>
            <a:ext cx="0" cy="1447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3426" name="Line 130">
            <a:extLst>
              <a:ext uri="{FF2B5EF4-FFF2-40B4-BE49-F238E27FC236}">
                <a16:creationId xmlns:a16="http://schemas.microsoft.com/office/drawing/2014/main" id="{3B2174EC-F030-5C4B-9292-750B2BE99AC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05600" y="5502275"/>
            <a:ext cx="16002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3427" name="Oval 131">
            <a:extLst>
              <a:ext uri="{FF2B5EF4-FFF2-40B4-BE49-F238E27FC236}">
                <a16:creationId xmlns:a16="http://schemas.microsoft.com/office/drawing/2014/main" id="{214275CC-9863-E14C-83C2-62F506D2E0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4435475"/>
            <a:ext cx="1905000" cy="381000"/>
          </a:xfrm>
          <a:prstGeom prst="ellipse">
            <a:avLst/>
          </a:prstGeom>
          <a:noFill/>
          <a:ln w="28575">
            <a:solidFill>
              <a:srgbClr val="C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3428" name="Oval 132">
            <a:extLst>
              <a:ext uri="{FF2B5EF4-FFF2-40B4-BE49-F238E27FC236}">
                <a16:creationId xmlns:a16="http://schemas.microsoft.com/office/drawing/2014/main" id="{02B69469-6728-9448-B640-1D76AC527B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4816475"/>
            <a:ext cx="1905000" cy="381000"/>
          </a:xfrm>
          <a:prstGeom prst="ellips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3429" name="Oval 133">
            <a:extLst>
              <a:ext uri="{FF2B5EF4-FFF2-40B4-BE49-F238E27FC236}">
                <a16:creationId xmlns:a16="http://schemas.microsoft.com/office/drawing/2014/main" id="{B14CFC1C-BB97-A94E-BC86-614FCCF0D1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5197475"/>
            <a:ext cx="1905000" cy="381000"/>
          </a:xfrm>
          <a:prstGeom prst="ellipse">
            <a:avLst/>
          </a:prstGeom>
          <a:noFill/>
          <a:ln w="28575">
            <a:solidFill>
              <a:srgbClr val="C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3430" name="Oval 134">
            <a:extLst>
              <a:ext uri="{FF2B5EF4-FFF2-40B4-BE49-F238E27FC236}">
                <a16:creationId xmlns:a16="http://schemas.microsoft.com/office/drawing/2014/main" id="{9153E31C-79B1-0440-93BF-D338994514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5578475"/>
            <a:ext cx="1905000" cy="381000"/>
          </a:xfrm>
          <a:prstGeom prst="ellips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3431" name="Oval 135">
            <a:extLst>
              <a:ext uri="{FF2B5EF4-FFF2-40B4-BE49-F238E27FC236}">
                <a16:creationId xmlns:a16="http://schemas.microsoft.com/office/drawing/2014/main" id="{A958507E-E4BF-3B42-99A6-FBE8C9330C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4587875"/>
            <a:ext cx="152400" cy="152400"/>
          </a:xfrm>
          <a:prstGeom prst="ellipse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3432" name="Oval 136">
            <a:extLst>
              <a:ext uri="{FF2B5EF4-FFF2-40B4-BE49-F238E27FC236}">
                <a16:creationId xmlns:a16="http://schemas.microsoft.com/office/drawing/2014/main" id="{5F481591-1395-564D-ACF9-465D88A5F4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4664075"/>
            <a:ext cx="152400" cy="152400"/>
          </a:xfrm>
          <a:prstGeom prst="ellipse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3433" name="Oval 137">
            <a:extLst>
              <a:ext uri="{FF2B5EF4-FFF2-40B4-BE49-F238E27FC236}">
                <a16:creationId xmlns:a16="http://schemas.microsoft.com/office/drawing/2014/main" id="{E6F8D2E7-4AF6-2C48-9933-8BCE10073E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200" y="5426075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3434" name="Oval 138">
            <a:extLst>
              <a:ext uri="{FF2B5EF4-FFF2-40B4-BE49-F238E27FC236}">
                <a16:creationId xmlns:a16="http://schemas.microsoft.com/office/drawing/2014/main" id="{63C904DA-807B-EC48-BCBA-CCD7955432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0" y="5349875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3435" name="Text Box 139">
            <a:extLst>
              <a:ext uri="{FF2B5EF4-FFF2-40B4-BE49-F238E27FC236}">
                <a16:creationId xmlns:a16="http://schemas.microsoft.com/office/drawing/2014/main" id="{C4A56124-B12B-9D41-9B20-5F484008F5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4054475"/>
            <a:ext cx="609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de-DE" sz="1600" b="0" i="1">
                <a:latin typeface="Times New Roman" panose="02020603050405020304" pitchFamily="18" charset="0"/>
                <a:sym typeface="Symbol" pitchFamily="2" charset="2"/>
              </a:rPr>
              <a:t>e</a:t>
            </a:r>
            <a:r>
              <a:rPr lang="en-US" altLang="de-DE" sz="1600" b="0" baseline="-25000">
                <a:latin typeface="Times New Roman" panose="02020603050405020304" pitchFamily="18" charset="0"/>
                <a:sym typeface="Symbol" pitchFamily="2" charset="2"/>
              </a:rPr>
              <a:t>1</a:t>
            </a:r>
            <a:endParaRPr lang="en-US" altLang="de-DE" sz="1600" b="0">
              <a:latin typeface="Times New Roman" panose="02020603050405020304" pitchFamily="18" charset="0"/>
              <a:sym typeface="Symbol" pitchFamily="2" charset="2"/>
            </a:endParaRPr>
          </a:p>
        </p:txBody>
      </p:sp>
      <p:sp>
        <p:nvSpPr>
          <p:cNvPr id="183436" name="Text Box 140">
            <a:extLst>
              <a:ext uri="{FF2B5EF4-FFF2-40B4-BE49-F238E27FC236}">
                <a16:creationId xmlns:a16="http://schemas.microsoft.com/office/drawing/2014/main" id="{AAD5884C-43E0-8549-BD79-04C54A797E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5257800"/>
            <a:ext cx="609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de-DE" sz="1600" b="0" i="1">
                <a:latin typeface="Times New Roman" panose="02020603050405020304" pitchFamily="18" charset="0"/>
                <a:sym typeface="Symbol" pitchFamily="2" charset="2"/>
              </a:rPr>
              <a:t>e</a:t>
            </a:r>
            <a:r>
              <a:rPr lang="en-US" altLang="de-DE" sz="1600" b="0" baseline="-25000">
                <a:latin typeface="Times New Roman" panose="02020603050405020304" pitchFamily="18" charset="0"/>
                <a:sym typeface="Symbol" pitchFamily="2" charset="2"/>
              </a:rPr>
              <a:t>2</a:t>
            </a:r>
            <a:endParaRPr lang="en-US" altLang="de-DE" sz="1600" b="0">
              <a:latin typeface="Times New Roman" panose="02020603050405020304" pitchFamily="18" charset="0"/>
              <a:sym typeface="Symbol" pitchFamily="2" charset="2"/>
            </a:endParaRPr>
          </a:p>
        </p:txBody>
      </p:sp>
      <p:sp>
        <p:nvSpPr>
          <p:cNvPr id="183437" name="Freeform 141">
            <a:extLst>
              <a:ext uri="{FF2B5EF4-FFF2-40B4-BE49-F238E27FC236}">
                <a16:creationId xmlns:a16="http://schemas.microsoft.com/office/drawing/2014/main" id="{983E7BE6-E126-5842-B887-203F1372BFF4}"/>
              </a:ext>
            </a:extLst>
          </p:cNvPr>
          <p:cNvSpPr>
            <a:spLocks/>
          </p:cNvSpPr>
          <p:nvPr/>
        </p:nvSpPr>
        <p:spPr bwMode="auto">
          <a:xfrm>
            <a:off x="5492750" y="4432300"/>
            <a:ext cx="1670050" cy="169863"/>
          </a:xfrm>
          <a:custGeom>
            <a:avLst/>
            <a:gdLst>
              <a:gd name="T0" fmla="*/ 0 w 1052"/>
              <a:gd name="T1" fmla="*/ 107 h 107"/>
              <a:gd name="T2" fmla="*/ 476 w 1052"/>
              <a:gd name="T3" fmla="*/ 2 h 107"/>
              <a:gd name="T4" fmla="*/ 1052 w 1052"/>
              <a:gd name="T5" fmla="*/ 98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52" h="107">
                <a:moveTo>
                  <a:pt x="0" y="107"/>
                </a:moveTo>
                <a:cubicBezTo>
                  <a:pt x="79" y="88"/>
                  <a:pt x="301" y="4"/>
                  <a:pt x="476" y="2"/>
                </a:cubicBezTo>
                <a:cubicBezTo>
                  <a:pt x="651" y="0"/>
                  <a:pt x="852" y="46"/>
                  <a:pt x="1052" y="98"/>
                </a:cubicBezTo>
              </a:path>
            </a:pathLst>
          </a:custGeom>
          <a:noFill/>
          <a:ln w="25400" cap="flat" cmpd="sng">
            <a:solidFill>
              <a:srgbClr val="CC0000"/>
            </a:solidFill>
            <a:prstDash val="solid"/>
            <a:miter lim="800000"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3438" name="Freeform 142">
            <a:extLst>
              <a:ext uri="{FF2B5EF4-FFF2-40B4-BE49-F238E27FC236}">
                <a16:creationId xmlns:a16="http://schemas.microsoft.com/office/drawing/2014/main" id="{03E37A6D-29CF-E240-9E14-EC994426AE41}"/>
              </a:ext>
            </a:extLst>
          </p:cNvPr>
          <p:cNvSpPr>
            <a:spLocks/>
          </p:cNvSpPr>
          <p:nvPr/>
        </p:nvSpPr>
        <p:spPr bwMode="auto">
          <a:xfrm>
            <a:off x="5465763" y="4600575"/>
            <a:ext cx="1544637" cy="738188"/>
          </a:xfrm>
          <a:custGeom>
            <a:avLst/>
            <a:gdLst>
              <a:gd name="T0" fmla="*/ 0 w 973"/>
              <a:gd name="T1" fmla="*/ 465 h 465"/>
              <a:gd name="T2" fmla="*/ 340 w 973"/>
              <a:gd name="T3" fmla="*/ 63 h 465"/>
              <a:gd name="T4" fmla="*/ 973 w 973"/>
              <a:gd name="T5" fmla="*/ 88 h 4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73" h="465">
                <a:moveTo>
                  <a:pt x="0" y="465"/>
                </a:moveTo>
                <a:cubicBezTo>
                  <a:pt x="57" y="398"/>
                  <a:pt x="178" y="126"/>
                  <a:pt x="340" y="63"/>
                </a:cubicBezTo>
                <a:cubicBezTo>
                  <a:pt x="502" y="0"/>
                  <a:pt x="841" y="83"/>
                  <a:pt x="973" y="88"/>
                </a:cubicBezTo>
              </a:path>
            </a:pathLst>
          </a:custGeom>
          <a:noFill/>
          <a:ln w="25400" cap="flat" cmpd="sng">
            <a:solidFill>
              <a:srgbClr val="CC0000"/>
            </a:solidFill>
            <a:prstDash val="solid"/>
            <a:miter lim="800000"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3439" name="Freeform 143">
            <a:extLst>
              <a:ext uri="{FF2B5EF4-FFF2-40B4-BE49-F238E27FC236}">
                <a16:creationId xmlns:a16="http://schemas.microsoft.com/office/drawing/2014/main" id="{59EB627A-1B53-5C47-8D37-E1C13F922A95}"/>
              </a:ext>
            </a:extLst>
          </p:cNvPr>
          <p:cNvSpPr>
            <a:spLocks/>
          </p:cNvSpPr>
          <p:nvPr/>
        </p:nvSpPr>
        <p:spPr bwMode="auto">
          <a:xfrm>
            <a:off x="5465763" y="5046663"/>
            <a:ext cx="2535237" cy="1062037"/>
          </a:xfrm>
          <a:custGeom>
            <a:avLst/>
            <a:gdLst>
              <a:gd name="T0" fmla="*/ 0 w 1597"/>
              <a:gd name="T1" fmla="*/ 0 h 669"/>
              <a:gd name="T2" fmla="*/ 236 w 1597"/>
              <a:gd name="T3" fmla="*/ 323 h 669"/>
              <a:gd name="T4" fmla="*/ 855 w 1597"/>
              <a:gd name="T5" fmla="*/ 584 h 669"/>
              <a:gd name="T6" fmla="*/ 1274 w 1597"/>
              <a:gd name="T7" fmla="*/ 627 h 669"/>
              <a:gd name="T8" fmla="*/ 1597 w 1597"/>
              <a:gd name="T9" fmla="*/ 335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97" h="669">
                <a:moveTo>
                  <a:pt x="0" y="0"/>
                </a:moveTo>
                <a:cubicBezTo>
                  <a:pt x="39" y="54"/>
                  <a:pt x="93" y="226"/>
                  <a:pt x="236" y="323"/>
                </a:cubicBezTo>
                <a:cubicBezTo>
                  <a:pt x="379" y="420"/>
                  <a:pt x="682" y="533"/>
                  <a:pt x="855" y="584"/>
                </a:cubicBezTo>
                <a:cubicBezTo>
                  <a:pt x="1028" y="635"/>
                  <a:pt x="1150" y="669"/>
                  <a:pt x="1274" y="627"/>
                </a:cubicBezTo>
                <a:cubicBezTo>
                  <a:pt x="1398" y="585"/>
                  <a:pt x="1530" y="396"/>
                  <a:pt x="1597" y="335"/>
                </a:cubicBez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3440" name="Freeform 144">
            <a:extLst>
              <a:ext uri="{FF2B5EF4-FFF2-40B4-BE49-F238E27FC236}">
                <a16:creationId xmlns:a16="http://schemas.microsoft.com/office/drawing/2014/main" id="{B54944EE-C40C-764E-B319-562C234ADC45}"/>
              </a:ext>
            </a:extLst>
          </p:cNvPr>
          <p:cNvSpPr>
            <a:spLocks/>
          </p:cNvSpPr>
          <p:nvPr/>
        </p:nvSpPr>
        <p:spPr bwMode="auto">
          <a:xfrm>
            <a:off x="5492750" y="5654675"/>
            <a:ext cx="2660650" cy="655638"/>
          </a:xfrm>
          <a:custGeom>
            <a:avLst/>
            <a:gdLst>
              <a:gd name="T0" fmla="*/ 0 w 1676"/>
              <a:gd name="T1" fmla="*/ 70 h 413"/>
              <a:gd name="T2" fmla="*/ 1196 w 1676"/>
              <a:gd name="T3" fmla="*/ 401 h 413"/>
              <a:gd name="T4" fmla="*/ 1676 w 1676"/>
              <a:gd name="T5" fmla="*/ 0 h 4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676" h="413">
                <a:moveTo>
                  <a:pt x="0" y="70"/>
                </a:moveTo>
                <a:cubicBezTo>
                  <a:pt x="199" y="125"/>
                  <a:pt x="917" y="413"/>
                  <a:pt x="1196" y="401"/>
                </a:cubicBezTo>
                <a:cubicBezTo>
                  <a:pt x="1475" y="389"/>
                  <a:pt x="1576" y="84"/>
                  <a:pt x="1676" y="0"/>
                </a:cubicBez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3441" name="Text Box 145">
            <a:extLst>
              <a:ext uri="{FF2B5EF4-FFF2-40B4-BE49-F238E27FC236}">
                <a16:creationId xmlns:a16="http://schemas.microsoft.com/office/drawing/2014/main" id="{2A89903A-56EB-8A4B-A32F-0F6AD64781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5975350"/>
            <a:ext cx="609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de-DE" sz="1600" b="0" i="1">
                <a:latin typeface="Times New Roman" panose="02020603050405020304" pitchFamily="18" charset="0"/>
                <a:sym typeface="Symbol" pitchFamily="2" charset="2"/>
              </a:rPr>
              <a:t>e</a:t>
            </a:r>
            <a:r>
              <a:rPr lang="en-US" altLang="de-DE" sz="1600" b="0" baseline="-25000">
                <a:latin typeface="Times New Roman" panose="02020603050405020304" pitchFamily="18" charset="0"/>
                <a:sym typeface="Symbol" pitchFamily="2" charset="2"/>
              </a:rPr>
              <a:t>1</a:t>
            </a:r>
            <a:endParaRPr lang="en-US" altLang="de-DE" sz="1600" b="0">
              <a:latin typeface="Times New Roman" panose="02020603050405020304" pitchFamily="18" charset="0"/>
              <a:sym typeface="Symbol" pitchFamily="2" charset="2"/>
            </a:endParaRPr>
          </a:p>
        </p:txBody>
      </p:sp>
      <p:sp>
        <p:nvSpPr>
          <p:cNvPr id="183442" name="Text Box 146">
            <a:extLst>
              <a:ext uri="{FF2B5EF4-FFF2-40B4-BE49-F238E27FC236}">
                <a16:creationId xmlns:a16="http://schemas.microsoft.com/office/drawing/2014/main" id="{28D0BD5E-1533-1B45-8891-90669BDCE3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5975350"/>
            <a:ext cx="609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de-DE" sz="1600" b="0" i="1">
                <a:latin typeface="Times New Roman" panose="02020603050405020304" pitchFamily="18" charset="0"/>
                <a:sym typeface="Symbol" pitchFamily="2" charset="2"/>
              </a:rPr>
              <a:t>e</a:t>
            </a:r>
            <a:r>
              <a:rPr lang="en-US" altLang="de-DE" sz="1600" b="0" baseline="-25000">
                <a:latin typeface="Times New Roman" panose="02020603050405020304" pitchFamily="18" charset="0"/>
                <a:sym typeface="Symbol" pitchFamily="2" charset="2"/>
              </a:rPr>
              <a:t>2</a:t>
            </a:r>
            <a:endParaRPr lang="en-US" altLang="de-DE" sz="1600" b="0">
              <a:latin typeface="Times New Roman" panose="02020603050405020304" pitchFamily="18" charset="0"/>
              <a:sym typeface="Symbol" pitchFamily="2" charset="2"/>
            </a:endParaRPr>
          </a:p>
        </p:txBody>
      </p:sp>
      <p:sp>
        <p:nvSpPr>
          <p:cNvPr id="183444" name="Rectangle 148">
            <a:extLst>
              <a:ext uri="{FF2B5EF4-FFF2-40B4-BE49-F238E27FC236}">
                <a16:creationId xmlns:a16="http://schemas.microsoft.com/office/drawing/2014/main" id="{A33EE17D-CC40-3C4B-9A72-6FC67B9FE3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6633403"/>
            <a:ext cx="57912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de-DE" sz="1000" b="0" dirty="0">
                <a:solidFill>
                  <a:schemeClr val="bg1"/>
                </a:solidFill>
              </a:rPr>
              <a:t>* Slides from Dan Klein, Sep </a:t>
            </a:r>
            <a:r>
              <a:rPr lang="en-US" altLang="de-DE" sz="1000" b="0" dirty="0" err="1">
                <a:solidFill>
                  <a:schemeClr val="bg1"/>
                </a:solidFill>
              </a:rPr>
              <a:t>Kamvar</a:t>
            </a:r>
            <a:r>
              <a:rPr lang="en-US" altLang="de-DE" sz="1000" b="0" dirty="0">
                <a:solidFill>
                  <a:schemeClr val="bg1"/>
                </a:solidFill>
              </a:rPr>
              <a:t>, Chris Manning, Natural Language Group Stanford University</a:t>
            </a:r>
          </a:p>
        </p:txBody>
      </p:sp>
    </p:spTree>
    <p:extLst>
      <p:ext uri="{BB962C8B-B14F-4D97-AF65-F5344CB8AC3E}">
        <p14:creationId xmlns:p14="http://schemas.microsoft.com/office/powerpoint/2010/main" val="1813819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33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3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83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83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83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83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83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83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83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83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83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83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83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83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83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83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83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183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83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183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183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183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183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183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300" grpId="0" uiExpand="1" build="p"/>
      <p:bldP spid="183435" grpId="0"/>
      <p:bldP spid="183436" grpId="0"/>
      <p:bldP spid="183441" grpId="0"/>
      <p:bldP spid="183442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id="{916D74A0-838C-2748-BD9C-7678CEF8F8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sz="3800" dirty="0"/>
              <a:t>Graph-</a:t>
            </a:r>
            <a:r>
              <a:rPr lang="en-US" altLang="de-DE" sz="3800" dirty="0" err="1"/>
              <a:t>basierte</a:t>
            </a:r>
            <a:r>
              <a:rPr lang="en-US" altLang="de-DE" sz="3800" dirty="0"/>
              <a:t> </a:t>
            </a:r>
            <a:r>
              <a:rPr lang="en-US" altLang="de-DE" sz="3800" dirty="0" err="1"/>
              <a:t>Bildsegmentierung</a:t>
            </a:r>
            <a:endParaRPr lang="en-US" altLang="de-DE" sz="3800" dirty="0"/>
          </a:p>
        </p:txBody>
      </p:sp>
      <p:pic>
        <p:nvPicPr>
          <p:cNvPr id="102404" name="Picture 4">
            <a:extLst>
              <a:ext uri="{FF2B5EF4-FFF2-40B4-BE49-F238E27FC236}">
                <a16:creationId xmlns:a16="http://schemas.microsoft.com/office/drawing/2014/main" id="{517B0B63-E840-254B-8FBF-CDF894DD473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1905000"/>
            <a:ext cx="3200400" cy="2003425"/>
          </a:xfrm>
          <a:noFill/>
          <a:ln/>
        </p:spPr>
      </p:pic>
      <p:pic>
        <p:nvPicPr>
          <p:cNvPr id="102406" name="Picture 6">
            <a:extLst>
              <a:ext uri="{FF2B5EF4-FFF2-40B4-BE49-F238E27FC236}">
                <a16:creationId xmlns:a16="http://schemas.microsoft.com/office/drawing/2014/main" id="{FA1154E6-14D2-5341-A262-83E8490499C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10200" y="1676400"/>
            <a:ext cx="2609850" cy="3429000"/>
          </a:xfrm>
          <a:noFill/>
          <a:ln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  <p:sp>
        <p:nvSpPr>
          <p:cNvPr id="102408" name="Text Box 8">
            <a:extLst>
              <a:ext uri="{FF2B5EF4-FFF2-40B4-BE49-F238E27FC236}">
                <a16:creationId xmlns:a16="http://schemas.microsoft.com/office/drawing/2014/main" id="{1C653FCB-D317-A94D-A0DC-CCB993C9F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5257800"/>
            <a:ext cx="165840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dirty="0"/>
              <a:t>V: </a:t>
            </a:r>
            <a:r>
              <a:rPr lang="en-US" altLang="de-DE" dirty="0" err="1"/>
              <a:t>Graphknoten</a:t>
            </a:r>
            <a:endParaRPr lang="en-US" altLang="de-DE" dirty="0"/>
          </a:p>
          <a:p>
            <a:r>
              <a:rPr lang="en-US" altLang="de-DE" dirty="0"/>
              <a:t>E: </a:t>
            </a:r>
            <a:r>
              <a:rPr lang="en-US" altLang="de-DE" dirty="0" err="1"/>
              <a:t>Graphkanten</a:t>
            </a:r>
            <a:endParaRPr lang="en-US" altLang="de-DE" dirty="0"/>
          </a:p>
        </p:txBody>
      </p:sp>
      <p:sp>
        <p:nvSpPr>
          <p:cNvPr id="102409" name="Rectangle 9">
            <a:extLst>
              <a:ext uri="{FF2B5EF4-FFF2-40B4-BE49-F238E27FC236}">
                <a16:creationId xmlns:a16="http://schemas.microsoft.com/office/drawing/2014/main" id="{15760761-B1C9-F949-B911-53E8D22187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4114800"/>
            <a:ext cx="1168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/>
              <a:t>G = {V,E}</a:t>
            </a:r>
          </a:p>
        </p:txBody>
      </p:sp>
      <p:sp>
        <p:nvSpPr>
          <p:cNvPr id="102410" name="Text Box 10">
            <a:extLst>
              <a:ext uri="{FF2B5EF4-FFF2-40B4-BE49-F238E27FC236}">
                <a16:creationId xmlns:a16="http://schemas.microsoft.com/office/drawing/2014/main" id="{7984D324-0DE2-7343-BA89-B3E3A7E72B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3413" y="5257800"/>
            <a:ext cx="173246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dirty="0"/>
              <a:t>Pixel</a:t>
            </a:r>
          </a:p>
          <a:p>
            <a:r>
              <a:rPr lang="en-US" altLang="de-DE" dirty="0"/>
              <a:t>Pixel-</a:t>
            </a:r>
            <a:r>
              <a:rPr lang="en-US" altLang="de-DE" dirty="0" err="1"/>
              <a:t>Ähnlichkeit</a:t>
            </a:r>
            <a:endParaRPr lang="en-US" altLang="de-DE" dirty="0"/>
          </a:p>
        </p:txBody>
      </p:sp>
      <p:sp>
        <p:nvSpPr>
          <p:cNvPr id="102411" name="Line 11">
            <a:extLst>
              <a:ext uri="{FF2B5EF4-FFF2-40B4-BE49-F238E27FC236}">
                <a16:creationId xmlns:a16="http://schemas.microsoft.com/office/drawing/2014/main" id="{20E4F429-2B1B-414E-9910-0CF739404CF5}"/>
              </a:ext>
            </a:extLst>
          </p:cNvPr>
          <p:cNvSpPr>
            <a:spLocks noChangeShapeType="1"/>
          </p:cNvSpPr>
          <p:nvPr/>
        </p:nvSpPr>
        <p:spPr bwMode="auto">
          <a:xfrm>
            <a:off x="4495800" y="5562600"/>
            <a:ext cx="838200" cy="0"/>
          </a:xfrm>
          <a:prstGeom prst="line">
            <a:avLst/>
          </a:prstGeom>
          <a:noFill/>
          <a:ln w="127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2412" name="Text Box 12">
            <a:extLst>
              <a:ext uri="{FF2B5EF4-FFF2-40B4-BE49-F238E27FC236}">
                <a16:creationId xmlns:a16="http://schemas.microsoft.com/office/drawing/2014/main" id="{05A4A7FC-8A77-B44C-A14E-211B11E4AB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5943600"/>
            <a:ext cx="13716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de-DE" sz="800" b="0"/>
              <a:t>Slides from Jianbo Shi</a:t>
            </a:r>
          </a:p>
        </p:txBody>
      </p:sp>
    </p:spTree>
    <p:extLst>
      <p:ext uri="{BB962C8B-B14F-4D97-AF65-F5344CB8AC3E}">
        <p14:creationId xmlns:p14="http://schemas.microsoft.com/office/powerpoint/2010/main" val="17010849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>
            <a:extLst>
              <a:ext uri="{FF2B5EF4-FFF2-40B4-BE49-F238E27FC236}">
                <a16:creationId xmlns:a16="http://schemas.microsoft.com/office/drawing/2014/main" id="{7014B1B6-3FD5-1D46-9726-F82C3E1960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dirty="0" err="1"/>
              <a:t>Graphterminologie</a:t>
            </a:r>
            <a:endParaRPr lang="en-US" altLang="de-DE" dirty="0"/>
          </a:p>
        </p:txBody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5EF14CEC-A073-764A-8973-53F76C0321D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20675" y="1600200"/>
            <a:ext cx="4876800" cy="4419600"/>
          </a:xfrm>
        </p:spPr>
        <p:txBody>
          <a:bodyPr/>
          <a:lstStyle/>
          <a:p>
            <a:r>
              <a:rPr lang="en-US" altLang="de-DE" sz="2800" dirty="0" err="1"/>
              <a:t>Ähnlichkeitsmatrix</a:t>
            </a:r>
            <a:endParaRPr lang="en-US" altLang="de-DE" sz="2800" dirty="0"/>
          </a:p>
        </p:txBody>
      </p:sp>
      <p:pic>
        <p:nvPicPr>
          <p:cNvPr id="105479" name="Picture 7">
            <a:extLst>
              <a:ext uri="{FF2B5EF4-FFF2-40B4-BE49-F238E27FC236}">
                <a16:creationId xmlns:a16="http://schemas.microsoft.com/office/drawing/2014/main" id="{A4A678B7-648E-A444-A173-934C4F036DBC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7800" y="1600200"/>
            <a:ext cx="2590800" cy="1622425"/>
          </a:xfrm>
          <a:noFill/>
          <a:ln/>
        </p:spPr>
      </p:pic>
      <p:sp>
        <p:nvSpPr>
          <p:cNvPr id="105476" name="Text Box 4">
            <a:extLst>
              <a:ext uri="{FF2B5EF4-FFF2-40B4-BE49-F238E27FC236}">
                <a16:creationId xmlns:a16="http://schemas.microsoft.com/office/drawing/2014/main" id="{0AFB9326-4CF5-E542-9ECD-463BCBB358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5943600"/>
            <a:ext cx="13716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de-DE" sz="800" b="0"/>
              <a:t>Slides from Jianbo Shi</a:t>
            </a:r>
          </a:p>
        </p:txBody>
      </p:sp>
      <p:pic>
        <p:nvPicPr>
          <p:cNvPr id="105481" name="Picture 9">
            <a:extLst>
              <a:ext uri="{FF2B5EF4-FFF2-40B4-BE49-F238E27FC236}">
                <a16:creationId xmlns:a16="http://schemas.microsoft.com/office/drawing/2014/main" id="{8F31F318-8D61-FC42-BCD8-89F592E1F376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3276600"/>
            <a:ext cx="3200400" cy="2544763"/>
          </a:xfrm>
          <a:noFill/>
          <a:ln/>
        </p:spPr>
      </p:pic>
      <p:pic>
        <p:nvPicPr>
          <p:cNvPr id="105483" name="Picture 11">
            <a:extLst>
              <a:ext uri="{FF2B5EF4-FFF2-40B4-BE49-F238E27FC236}">
                <a16:creationId xmlns:a16="http://schemas.microsoft.com/office/drawing/2014/main" id="{7277A2BE-BF71-6942-8E8F-6542B1B67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352800"/>
            <a:ext cx="3124200" cy="250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05484" name="Object 12">
            <a:extLst>
              <a:ext uri="{FF2B5EF4-FFF2-40B4-BE49-F238E27FC236}">
                <a16:creationId xmlns:a16="http://schemas.microsoft.com/office/drawing/2014/main" id="{67A11BFD-1BEE-F641-B29E-7EBD015B08B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0" y="2209800"/>
          <a:ext cx="2486025" cy="109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361" name="Equation" r:id="rId6" imgW="23990300" imgH="10528300" progId="Equation.3">
                  <p:embed/>
                </p:oleObj>
              </mc:Choice>
              <mc:Fallback>
                <p:oleObj name="Equation" r:id="rId6" imgW="23990300" imgH="10528300" progId="Equation.3">
                  <p:embed/>
                  <p:pic>
                    <p:nvPicPr>
                      <p:cNvPr id="105484" name="Object 12">
                        <a:extLst>
                          <a:ext uri="{FF2B5EF4-FFF2-40B4-BE49-F238E27FC236}">
                            <a16:creationId xmlns:a16="http://schemas.microsoft.com/office/drawing/2014/main" id="{67A11BFD-1BEE-F641-B29E-7EBD015B08B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2209800"/>
                        <a:ext cx="2486025" cy="109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5485" name="Object 13">
            <a:extLst>
              <a:ext uri="{FF2B5EF4-FFF2-40B4-BE49-F238E27FC236}">
                <a16:creationId xmlns:a16="http://schemas.microsoft.com/office/drawing/2014/main" id="{5FC017F0-5E67-B54F-B860-118890FA632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57600" y="1600200"/>
          <a:ext cx="1455738" cy="57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362" name="Equation" r:id="rId8" imgW="14046200" imgH="5562600" progId="Equation.3">
                  <p:embed/>
                </p:oleObj>
              </mc:Choice>
              <mc:Fallback>
                <p:oleObj name="Equation" r:id="rId8" imgW="14046200" imgH="5562600" progId="Equation.3">
                  <p:embed/>
                  <p:pic>
                    <p:nvPicPr>
                      <p:cNvPr id="105485" name="Object 13">
                        <a:extLst>
                          <a:ext uri="{FF2B5EF4-FFF2-40B4-BE49-F238E27FC236}">
                            <a16:creationId xmlns:a16="http://schemas.microsoft.com/office/drawing/2014/main" id="{5FC017F0-5E67-B54F-B860-118890FA632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1600200"/>
                        <a:ext cx="1455738" cy="576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5487" name="Oval 15">
            <a:extLst>
              <a:ext uri="{FF2B5EF4-FFF2-40B4-BE49-F238E27FC236}">
                <a16:creationId xmlns:a16="http://schemas.microsoft.com/office/drawing/2014/main" id="{EBEECC1E-5088-264F-8240-A0282CF27E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0075" y="1971675"/>
            <a:ext cx="152400" cy="152400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cxnSp>
        <p:nvCxnSpPr>
          <p:cNvPr id="105489" name="AutoShape 17">
            <a:extLst>
              <a:ext uri="{FF2B5EF4-FFF2-40B4-BE49-F238E27FC236}">
                <a16:creationId xmlns:a16="http://schemas.microsoft.com/office/drawing/2014/main" id="{74BAF4EC-DABD-664F-BE57-98FD25E985EB}"/>
              </a:ext>
            </a:extLst>
          </p:cNvPr>
          <p:cNvCxnSpPr>
            <a:cxnSpLocks noChangeShapeType="1"/>
            <a:stCxn id="105487" idx="2"/>
          </p:cNvCxnSpPr>
          <p:nvPr/>
        </p:nvCxnSpPr>
        <p:spPr bwMode="auto">
          <a:xfrm rot="10800000" flipV="1">
            <a:off x="4857750" y="2047875"/>
            <a:ext cx="803275" cy="1876425"/>
          </a:xfrm>
          <a:prstGeom prst="curvedConnector3">
            <a:avLst>
              <a:gd name="adj1" fmla="val 173120"/>
            </a:avLst>
          </a:prstGeom>
          <a:noFill/>
          <a:ln w="444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5491" name="Line 19">
            <a:extLst>
              <a:ext uri="{FF2B5EF4-FFF2-40B4-BE49-F238E27FC236}">
                <a16:creationId xmlns:a16="http://schemas.microsoft.com/office/drawing/2014/main" id="{8A7E6E27-4163-CC43-A957-43A56D355F7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95925" y="2103438"/>
            <a:ext cx="184150" cy="203200"/>
          </a:xfrm>
          <a:prstGeom prst="line">
            <a:avLst/>
          </a:prstGeom>
          <a:noFill/>
          <a:ln w="444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5492" name="Line 20">
            <a:extLst>
              <a:ext uri="{FF2B5EF4-FFF2-40B4-BE49-F238E27FC236}">
                <a16:creationId xmlns:a16="http://schemas.microsoft.com/office/drawing/2014/main" id="{E216818A-3FDA-C941-B4DD-A1B3FBCEA60E}"/>
              </a:ext>
            </a:extLst>
          </p:cNvPr>
          <p:cNvSpPr>
            <a:spLocks noChangeShapeType="1"/>
          </p:cNvSpPr>
          <p:nvPr/>
        </p:nvSpPr>
        <p:spPr bwMode="auto">
          <a:xfrm>
            <a:off x="5791200" y="2112963"/>
            <a:ext cx="71438" cy="112712"/>
          </a:xfrm>
          <a:prstGeom prst="line">
            <a:avLst/>
          </a:prstGeom>
          <a:noFill/>
          <a:ln w="444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5493" name="Line 21">
            <a:extLst>
              <a:ext uri="{FF2B5EF4-FFF2-40B4-BE49-F238E27FC236}">
                <a16:creationId xmlns:a16="http://schemas.microsoft.com/office/drawing/2014/main" id="{2EAFEE10-8813-1842-BCB7-54DBE73CB3D7}"/>
              </a:ext>
            </a:extLst>
          </p:cNvPr>
          <p:cNvSpPr>
            <a:spLocks noChangeShapeType="1"/>
          </p:cNvSpPr>
          <p:nvPr/>
        </p:nvSpPr>
        <p:spPr bwMode="auto">
          <a:xfrm>
            <a:off x="5800725" y="2052638"/>
            <a:ext cx="498475" cy="427037"/>
          </a:xfrm>
          <a:prstGeom prst="line">
            <a:avLst/>
          </a:prstGeom>
          <a:noFill/>
          <a:ln w="444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5494" name="Line 22">
            <a:extLst>
              <a:ext uri="{FF2B5EF4-FFF2-40B4-BE49-F238E27FC236}">
                <a16:creationId xmlns:a16="http://schemas.microsoft.com/office/drawing/2014/main" id="{7130BD96-6BBD-CE48-AC9B-A8FB7D401A1E}"/>
              </a:ext>
            </a:extLst>
          </p:cNvPr>
          <p:cNvSpPr>
            <a:spLocks noChangeShapeType="1"/>
          </p:cNvSpPr>
          <p:nvPr/>
        </p:nvSpPr>
        <p:spPr bwMode="auto">
          <a:xfrm>
            <a:off x="5811838" y="2011363"/>
            <a:ext cx="1300162" cy="385762"/>
          </a:xfrm>
          <a:prstGeom prst="line">
            <a:avLst/>
          </a:prstGeom>
          <a:noFill/>
          <a:ln w="444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5495" name="Oval 23">
            <a:extLst>
              <a:ext uri="{FF2B5EF4-FFF2-40B4-BE49-F238E27FC236}">
                <a16:creationId xmlns:a16="http://schemas.microsoft.com/office/drawing/2014/main" id="{5783F4B0-8F72-EA4D-809A-F3CF4C78D8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4343400"/>
            <a:ext cx="152400" cy="152400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5496" name="Line 24">
            <a:extLst>
              <a:ext uri="{FF2B5EF4-FFF2-40B4-BE49-F238E27FC236}">
                <a16:creationId xmlns:a16="http://schemas.microsoft.com/office/drawing/2014/main" id="{0789198F-B985-7C41-846B-5B4B4D11ADA0}"/>
              </a:ext>
            </a:extLst>
          </p:cNvPr>
          <p:cNvSpPr>
            <a:spLocks noChangeShapeType="1"/>
          </p:cNvSpPr>
          <p:nvPr/>
        </p:nvSpPr>
        <p:spPr bwMode="auto">
          <a:xfrm>
            <a:off x="2168525" y="4456113"/>
            <a:ext cx="574675" cy="344487"/>
          </a:xfrm>
          <a:prstGeom prst="line">
            <a:avLst/>
          </a:prstGeom>
          <a:noFill/>
          <a:ln w="444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5497" name="Line 25">
            <a:extLst>
              <a:ext uri="{FF2B5EF4-FFF2-40B4-BE49-F238E27FC236}">
                <a16:creationId xmlns:a16="http://schemas.microsoft.com/office/drawing/2014/main" id="{0A3A83F2-9210-E146-94B1-6F3F6B6B08B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63763" y="4038600"/>
            <a:ext cx="122237" cy="304800"/>
          </a:xfrm>
          <a:prstGeom prst="line">
            <a:avLst/>
          </a:prstGeom>
          <a:noFill/>
          <a:ln w="444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5498" name="Line 26">
            <a:extLst>
              <a:ext uri="{FF2B5EF4-FFF2-40B4-BE49-F238E27FC236}">
                <a16:creationId xmlns:a16="http://schemas.microsoft.com/office/drawing/2014/main" id="{A9ECC81A-E626-C44B-8CDB-E326C8C6ED1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057400" y="4495800"/>
            <a:ext cx="76200" cy="228600"/>
          </a:xfrm>
          <a:prstGeom prst="line">
            <a:avLst/>
          </a:prstGeom>
          <a:noFill/>
          <a:ln w="444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cxnSp>
        <p:nvCxnSpPr>
          <p:cNvPr id="105499" name="AutoShape 27">
            <a:extLst>
              <a:ext uri="{FF2B5EF4-FFF2-40B4-BE49-F238E27FC236}">
                <a16:creationId xmlns:a16="http://schemas.microsoft.com/office/drawing/2014/main" id="{644AC194-BDEC-6B46-ACE1-88B0486B769A}"/>
              </a:ext>
            </a:extLst>
          </p:cNvPr>
          <p:cNvCxnSpPr>
            <a:cxnSpLocks noChangeShapeType="1"/>
            <a:stCxn id="105495" idx="6"/>
          </p:cNvCxnSpPr>
          <p:nvPr/>
        </p:nvCxnSpPr>
        <p:spPr bwMode="auto">
          <a:xfrm flipV="1">
            <a:off x="2228850" y="3924300"/>
            <a:ext cx="2628900" cy="495300"/>
          </a:xfrm>
          <a:prstGeom prst="curvedConnector3">
            <a:avLst>
              <a:gd name="adj1" fmla="val 50782"/>
            </a:avLst>
          </a:prstGeom>
          <a:noFill/>
          <a:ln w="444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5500" name="Rectangle 28">
            <a:extLst>
              <a:ext uri="{FF2B5EF4-FFF2-40B4-BE49-F238E27FC236}">
                <a16:creationId xmlns:a16="http://schemas.microsoft.com/office/drawing/2014/main" id="{E87E295F-4924-D44B-AA5A-018DBE63E5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3886200"/>
            <a:ext cx="2514600" cy="76200"/>
          </a:xfrm>
          <a:prstGeom prst="rect">
            <a:avLst/>
          </a:prstGeom>
          <a:noFill/>
          <a:ln w="254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0570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5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5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5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5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5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05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5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05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05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5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05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05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4" name="Rectangle 14">
            <a:extLst>
              <a:ext uri="{FF2B5EF4-FFF2-40B4-BE49-F238E27FC236}">
                <a16:creationId xmlns:a16="http://schemas.microsoft.com/office/drawing/2014/main" id="{07448D29-0DE1-184C-A54D-385794907E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dirty="0" err="1"/>
              <a:t>Ähnlichkeitsmatrix</a:t>
            </a:r>
            <a:r>
              <a:rPr lang="en-US" altLang="de-DE" dirty="0"/>
              <a:t> (</a:t>
            </a:r>
            <a:r>
              <a:rPr lang="en-US" altLang="de-DE" dirty="0" err="1"/>
              <a:t>Affinitätsmatrix</a:t>
            </a:r>
            <a:r>
              <a:rPr lang="en-US" altLang="de-DE" dirty="0"/>
              <a:t>)</a:t>
            </a:r>
          </a:p>
        </p:txBody>
      </p:sp>
      <p:pic>
        <p:nvPicPr>
          <p:cNvPr id="143371" name="Picture 11">
            <a:extLst>
              <a:ext uri="{FF2B5EF4-FFF2-40B4-BE49-F238E27FC236}">
                <a16:creationId xmlns:a16="http://schemas.microsoft.com/office/drawing/2014/main" id="{182B5531-B79D-9E4D-91D7-48947D784E8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0" y="2286000"/>
            <a:ext cx="2590800" cy="1684338"/>
          </a:xfrm>
          <a:noFill/>
          <a:ln/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  <p:pic>
        <p:nvPicPr>
          <p:cNvPr id="143370" name="Picture 10">
            <a:extLst>
              <a:ext uri="{FF2B5EF4-FFF2-40B4-BE49-F238E27FC236}">
                <a16:creationId xmlns:a16="http://schemas.microsoft.com/office/drawing/2014/main" id="{1F209847-A378-F64C-9DB5-7BE1684ED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752600"/>
            <a:ext cx="2438400" cy="16414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73" name="Picture 13">
            <a:extLst>
              <a:ext uri="{FF2B5EF4-FFF2-40B4-BE49-F238E27FC236}">
                <a16:creationId xmlns:a16="http://schemas.microsoft.com/office/drawing/2014/main" id="{30315B0F-8829-6442-9E77-0C5EEBE4F1B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0" y="4267200"/>
            <a:ext cx="2590800" cy="1735138"/>
          </a:xfrm>
          <a:noFill/>
          <a:ln/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  <p:pic>
        <p:nvPicPr>
          <p:cNvPr id="143382" name="Picture 22">
            <a:extLst>
              <a:ext uri="{FF2B5EF4-FFF2-40B4-BE49-F238E27FC236}">
                <a16:creationId xmlns:a16="http://schemas.microsoft.com/office/drawing/2014/main" id="{073F2763-09A4-3A4B-8CA0-D9A1AD1CC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" r="13844" b="4314"/>
          <a:stretch>
            <a:fillRect/>
          </a:stretch>
        </p:blipFill>
        <p:spPr bwMode="auto">
          <a:xfrm>
            <a:off x="1066800" y="3573463"/>
            <a:ext cx="2514600" cy="240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143384" name="Oval 24">
            <a:extLst>
              <a:ext uri="{FF2B5EF4-FFF2-40B4-BE49-F238E27FC236}">
                <a16:creationId xmlns:a16="http://schemas.microsoft.com/office/drawing/2014/main" id="{A89657E9-E050-1840-84C0-99286493E3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7263" y="3810000"/>
            <a:ext cx="2590800" cy="76200"/>
          </a:xfrm>
          <a:prstGeom prst="ellips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43389" name="Oval 29">
            <a:extLst>
              <a:ext uri="{FF2B5EF4-FFF2-40B4-BE49-F238E27FC236}">
                <a16:creationId xmlns:a16="http://schemas.microsoft.com/office/drawing/2014/main" id="{71451FEF-47B1-3E49-8ACE-64AAA05BB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7263" y="4495800"/>
            <a:ext cx="2590800" cy="76200"/>
          </a:xfrm>
          <a:prstGeom prst="ellipse">
            <a:avLst/>
          </a:prstGeom>
          <a:noFill/>
          <a:ln w="1905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43390" name="Oval 30">
            <a:extLst>
              <a:ext uri="{FF2B5EF4-FFF2-40B4-BE49-F238E27FC236}">
                <a16:creationId xmlns:a16="http://schemas.microsoft.com/office/drawing/2014/main" id="{E3179FAD-A286-C149-8E33-13300A0C17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057400"/>
            <a:ext cx="76200" cy="762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de-DE" altLang="de-DE">
              <a:solidFill>
                <a:srgbClr val="FF3300"/>
              </a:solidFill>
            </a:endParaRPr>
          </a:p>
        </p:txBody>
      </p:sp>
      <p:sp>
        <p:nvSpPr>
          <p:cNvPr id="143391" name="Oval 31">
            <a:extLst>
              <a:ext uri="{FF2B5EF4-FFF2-40B4-BE49-F238E27FC236}">
                <a16:creationId xmlns:a16="http://schemas.microsoft.com/office/drawing/2014/main" id="{8D1B903A-1743-8741-9D7B-C8DC9F5029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362200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rgbClr val="00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de-DE" altLang="de-DE">
              <a:solidFill>
                <a:srgbClr val="FF3300"/>
              </a:solidFill>
            </a:endParaRPr>
          </a:p>
        </p:txBody>
      </p:sp>
      <p:sp>
        <p:nvSpPr>
          <p:cNvPr id="143392" name="Line 32">
            <a:extLst>
              <a:ext uri="{FF2B5EF4-FFF2-40B4-BE49-F238E27FC236}">
                <a16:creationId xmlns:a16="http://schemas.microsoft.com/office/drawing/2014/main" id="{5B921DED-5AD3-884A-B78C-29D585CB627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67000" y="2087563"/>
            <a:ext cx="46038" cy="1722437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43394" name="Line 34">
            <a:extLst>
              <a:ext uri="{FF2B5EF4-FFF2-40B4-BE49-F238E27FC236}">
                <a16:creationId xmlns:a16="http://schemas.microsoft.com/office/drawing/2014/main" id="{12E05983-4E18-244D-8B01-5A6E4B69EEE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74963" y="2397125"/>
            <a:ext cx="50800" cy="2093913"/>
          </a:xfrm>
          <a:prstGeom prst="line">
            <a:avLst/>
          </a:prstGeom>
          <a:noFill/>
          <a:ln w="19050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43396" name="Text Box 36">
            <a:extLst>
              <a:ext uri="{FF2B5EF4-FFF2-40B4-BE49-F238E27FC236}">
                <a16:creationId xmlns:a16="http://schemas.microsoft.com/office/drawing/2014/main" id="{39DCD7EB-C65F-1340-8C42-81CCA99FCC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1752600"/>
            <a:ext cx="2987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200" b="0"/>
              <a:t>Similarity of image pixels to selected pixel</a:t>
            </a:r>
          </a:p>
          <a:p>
            <a:r>
              <a:rPr lang="en-US" altLang="de-DE" sz="1200" b="0"/>
              <a:t>Brighter means more similar</a:t>
            </a:r>
          </a:p>
        </p:txBody>
      </p:sp>
      <p:sp>
        <p:nvSpPr>
          <p:cNvPr id="143397" name="AutoShape 37">
            <a:extLst>
              <a:ext uri="{FF2B5EF4-FFF2-40B4-BE49-F238E27FC236}">
                <a16:creationId xmlns:a16="http://schemas.microsoft.com/office/drawing/2014/main" id="{250ABEB9-D4AE-C541-BB70-50EB0A540181}"/>
              </a:ext>
            </a:extLst>
          </p:cNvPr>
          <p:cNvSpPr>
            <a:spLocks noChangeArrowheads="1"/>
          </p:cNvSpPr>
          <p:nvPr/>
        </p:nvSpPr>
        <p:spPr bwMode="auto">
          <a:xfrm rot="1119437">
            <a:off x="3649663" y="4695825"/>
            <a:ext cx="1371600" cy="304800"/>
          </a:xfrm>
          <a:prstGeom prst="rightArrow">
            <a:avLst>
              <a:gd name="adj1" fmla="val 50000"/>
              <a:gd name="adj2" fmla="val 1125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43398" name="AutoShape 38">
            <a:extLst>
              <a:ext uri="{FF2B5EF4-FFF2-40B4-BE49-F238E27FC236}">
                <a16:creationId xmlns:a16="http://schemas.microsoft.com/office/drawing/2014/main" id="{D5BE86C8-912A-AD49-A65C-169220F716AD}"/>
              </a:ext>
            </a:extLst>
          </p:cNvPr>
          <p:cNvSpPr>
            <a:spLocks noChangeArrowheads="1"/>
          </p:cNvSpPr>
          <p:nvPr/>
        </p:nvSpPr>
        <p:spPr bwMode="auto">
          <a:xfrm rot="-2159407">
            <a:off x="3613150" y="3219450"/>
            <a:ext cx="1524000" cy="304800"/>
          </a:xfrm>
          <a:prstGeom prst="rightArrow">
            <a:avLst>
              <a:gd name="adj1" fmla="val 50000"/>
              <a:gd name="adj2" fmla="val 125000"/>
            </a:avLst>
          </a:prstGeom>
          <a:gradFill rotWithShape="1">
            <a:gsLst>
              <a:gs pos="0">
                <a:srgbClr val="FF3300">
                  <a:gamma/>
                  <a:shade val="46275"/>
                  <a:invGamma/>
                </a:srgbClr>
              </a:gs>
              <a:gs pos="50000">
                <a:srgbClr val="FF3300"/>
              </a:gs>
              <a:gs pos="100000">
                <a:srgbClr val="FF3300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43399" name="Text Box 39">
            <a:extLst>
              <a:ext uri="{FF2B5EF4-FFF2-40B4-BE49-F238E27FC236}">
                <a16:creationId xmlns:a16="http://schemas.microsoft.com/office/drawing/2014/main" id="{BEDD9839-DA12-1B47-99DD-299DBCA06A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3962400"/>
            <a:ext cx="8175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200"/>
              <a:t>Reshape</a:t>
            </a:r>
          </a:p>
        </p:txBody>
      </p:sp>
      <p:sp>
        <p:nvSpPr>
          <p:cNvPr id="143401" name="Text Box 41">
            <a:extLst>
              <a:ext uri="{FF2B5EF4-FFF2-40B4-BE49-F238E27FC236}">
                <a16:creationId xmlns:a16="http://schemas.microsoft.com/office/drawing/2014/main" id="{681B6EE9-1294-9243-B361-C0E14D66AF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5105400"/>
            <a:ext cx="9794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200" i="1">
                <a:latin typeface="Times New Roman" panose="02020603050405020304" pitchFamily="18" charset="0"/>
              </a:rPr>
              <a:t>N*M</a:t>
            </a:r>
            <a:r>
              <a:rPr lang="en-US" altLang="de-DE" sz="1200"/>
              <a:t> pixels</a:t>
            </a:r>
          </a:p>
        </p:txBody>
      </p:sp>
      <p:sp>
        <p:nvSpPr>
          <p:cNvPr id="143402" name="Text Box 42">
            <a:extLst>
              <a:ext uri="{FF2B5EF4-FFF2-40B4-BE49-F238E27FC236}">
                <a16:creationId xmlns:a16="http://schemas.microsoft.com/office/drawing/2014/main" id="{A924AFE2-B48D-8E41-8AF8-CFA832874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943600"/>
            <a:ext cx="9794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200" i="1">
                <a:latin typeface="Times New Roman" panose="02020603050405020304" pitchFamily="18" charset="0"/>
              </a:rPr>
              <a:t>N*M</a:t>
            </a:r>
            <a:r>
              <a:rPr lang="en-US" altLang="de-DE" sz="1200"/>
              <a:t> pixels</a:t>
            </a:r>
          </a:p>
        </p:txBody>
      </p:sp>
      <p:sp>
        <p:nvSpPr>
          <p:cNvPr id="143403" name="Text Box 43">
            <a:extLst>
              <a:ext uri="{FF2B5EF4-FFF2-40B4-BE49-F238E27FC236}">
                <a16:creationId xmlns:a16="http://schemas.microsoft.com/office/drawing/2014/main" id="{E7FC6421-B775-7142-954A-738E7C3EC3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2362200"/>
            <a:ext cx="793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200" i="1">
                <a:latin typeface="Times New Roman" panose="02020603050405020304" pitchFamily="18" charset="0"/>
              </a:rPr>
              <a:t>M</a:t>
            </a:r>
            <a:r>
              <a:rPr lang="en-US" altLang="de-DE" sz="1200"/>
              <a:t> pixels</a:t>
            </a:r>
          </a:p>
        </p:txBody>
      </p:sp>
      <p:sp>
        <p:nvSpPr>
          <p:cNvPr id="143404" name="Text Box 44">
            <a:extLst>
              <a:ext uri="{FF2B5EF4-FFF2-40B4-BE49-F238E27FC236}">
                <a16:creationId xmlns:a16="http://schemas.microsoft.com/office/drawing/2014/main" id="{8B278DE7-1E09-1C44-8B87-D3647A8824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1524000"/>
            <a:ext cx="7683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200" i="1">
                <a:latin typeface="Times New Roman" panose="02020603050405020304" pitchFamily="18" charset="0"/>
              </a:rPr>
              <a:t>N</a:t>
            </a:r>
            <a:r>
              <a:rPr lang="en-US" altLang="de-DE" sz="1200"/>
              <a:t> pixels</a:t>
            </a:r>
          </a:p>
        </p:txBody>
      </p:sp>
      <p:sp>
        <p:nvSpPr>
          <p:cNvPr id="143405" name="Oval 45">
            <a:extLst>
              <a:ext uri="{FF2B5EF4-FFF2-40B4-BE49-F238E27FC236}">
                <a16:creationId xmlns:a16="http://schemas.microsoft.com/office/drawing/2014/main" id="{1A5EDAD8-D191-C242-97EA-7AB063271E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2743200"/>
            <a:ext cx="2819400" cy="16002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altLang="de-DE" sz="16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Warning</a:t>
            </a:r>
            <a:endParaRPr lang="en-US" altLang="de-DE" sz="1600" b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r>
              <a:rPr lang="en-US" altLang="de-DE" sz="1600" b="0"/>
              <a:t>the size of </a:t>
            </a:r>
            <a:r>
              <a:rPr lang="en-US" altLang="de-DE" sz="1600" i="1">
                <a:latin typeface="Times New Roman" panose="02020603050405020304" pitchFamily="18" charset="0"/>
              </a:rPr>
              <a:t>W</a:t>
            </a:r>
            <a:r>
              <a:rPr lang="en-US" altLang="de-DE" sz="1600" b="0"/>
              <a:t> is quadratic </a:t>
            </a:r>
          </a:p>
          <a:p>
            <a:pPr algn="ctr"/>
            <a:r>
              <a:rPr lang="en-US" altLang="de-DE" sz="1600" b="0"/>
              <a:t>with the number</a:t>
            </a:r>
          </a:p>
          <a:p>
            <a:pPr algn="ctr"/>
            <a:r>
              <a:rPr lang="en-US" altLang="de-DE" sz="1600" b="0"/>
              <a:t>of parameters!</a:t>
            </a:r>
            <a:endParaRPr lang="en-US" altLang="de-DE" sz="1600"/>
          </a:p>
        </p:txBody>
      </p:sp>
    </p:spTree>
    <p:extLst>
      <p:ext uri="{BB962C8B-B14F-4D97-AF65-F5344CB8AC3E}">
        <p14:creationId xmlns:p14="http://schemas.microsoft.com/office/powerpoint/2010/main" val="366236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3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3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3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43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43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43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43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43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43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43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43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43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43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43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6" grpId="0"/>
      <p:bldP spid="143399" grpId="0"/>
      <p:bldP spid="143401" grpId="0"/>
      <p:bldP spid="143402" grpId="0"/>
      <p:bldP spid="14340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258BC-D28C-8F43-8566-154A2F624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Bestimmung von </a:t>
            </a:r>
            <a:r>
              <a:rPr lang="de-DE" dirty="0" err="1"/>
              <a:t>k</a:t>
            </a:r>
            <a:endParaRPr lang="de-DE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36A94B4-34C9-0840-8F48-27701D4DE7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270921"/>
            <a:ext cx="8229600" cy="482098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AC3685-B46A-E243-B179-F06002C34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D8358-4968-9F46-908E-48AFFC9084A2}"/>
              </a:ext>
            </a:extLst>
          </p:cNvPr>
          <p:cNvSpPr txBox="1"/>
          <p:nvPr/>
        </p:nvSpPr>
        <p:spPr>
          <a:xfrm>
            <a:off x="1614190" y="1363909"/>
            <a:ext cx="452880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800" dirty="0"/>
              <a:t>                          Sei </a:t>
            </a:r>
            <a:r>
              <a:rPr lang="de-DE" sz="2800" dirty="0" err="1"/>
              <a:t>k</a:t>
            </a:r>
            <a:r>
              <a:rPr lang="de-DE" sz="2800" dirty="0"/>
              <a:t> = 1: </a:t>
            </a:r>
            <a:r>
              <a:rPr lang="de-DE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</a:t>
            </a:r>
            <a:r>
              <a:rPr lang="de-DE" sz="28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  <a:r>
              <a:rPr lang="de-DE" sz="2800" dirty="0"/>
              <a:t> </a:t>
            </a:r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0DC36C06-16BC-304D-A9D0-D37937463B85}"/>
              </a:ext>
            </a:extLst>
          </p:cNvPr>
          <p:cNvSpPr txBox="1">
            <a:spLocks/>
          </p:cNvSpPr>
          <p:nvPr/>
        </p:nvSpPr>
        <p:spPr>
          <a:xfrm>
            <a:off x="4198587" y="6615336"/>
            <a:ext cx="1031007" cy="24266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000" dirty="0" err="1">
                <a:solidFill>
                  <a:schemeClr val="bg1"/>
                </a:solidFill>
              </a:rPr>
              <a:t>Eamonn</a:t>
            </a:r>
            <a:r>
              <a:rPr lang="en-US" sz="1000" dirty="0">
                <a:solidFill>
                  <a:schemeClr val="bg1"/>
                </a:solidFill>
              </a:rPr>
              <a:t> Keogh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239841-B638-144C-A651-628305063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5139" y="2492896"/>
            <a:ext cx="192765" cy="5232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7BCB3D-DBBB-1649-A272-7AAD768D2E00}"/>
              </a:ext>
            </a:extLst>
          </p:cNvPr>
          <p:cNvSpPr txBox="1"/>
          <p:nvPr/>
        </p:nvSpPr>
        <p:spPr>
          <a:xfrm>
            <a:off x="683568" y="5517232"/>
            <a:ext cx="1896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se = </a:t>
            </a:r>
            <a:r>
              <a:rPr lang="de-DE" dirty="0" err="1"/>
              <a:t>squared</a:t>
            </a:r>
            <a:r>
              <a:rPr lang="de-DE" dirty="0"/>
              <a:t> </a:t>
            </a:r>
            <a:r>
              <a:rPr lang="de-DE" dirty="0" err="1"/>
              <a:t>error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2117177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>
            <a:extLst>
              <a:ext uri="{FF2B5EF4-FFF2-40B4-BE49-F238E27FC236}">
                <a16:creationId xmlns:a16="http://schemas.microsoft.com/office/drawing/2014/main" id="{CB094E33-8E63-D548-B845-D98804901B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dirty="0" err="1"/>
              <a:t>Graphterminologie</a:t>
            </a:r>
            <a:endParaRPr lang="en-US" altLang="de-DE" dirty="0"/>
          </a:p>
        </p:txBody>
      </p:sp>
      <p:sp>
        <p:nvSpPr>
          <p:cNvPr id="110595" name="Rectangle 3">
            <a:extLst>
              <a:ext uri="{FF2B5EF4-FFF2-40B4-BE49-F238E27FC236}">
                <a16:creationId xmlns:a16="http://schemas.microsoft.com/office/drawing/2014/main" id="{92ABDC99-6532-BE4D-8B8E-C2471D026AF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600200"/>
            <a:ext cx="4876800" cy="4419600"/>
          </a:xfrm>
        </p:spPr>
        <p:txBody>
          <a:bodyPr/>
          <a:lstStyle/>
          <a:p>
            <a:r>
              <a:rPr lang="en-US" altLang="de-DE" sz="2800" dirty="0"/>
              <a:t>Grad </a:t>
            </a:r>
            <a:r>
              <a:rPr lang="en-US" altLang="de-DE" sz="2800" dirty="0" err="1"/>
              <a:t>eines</a:t>
            </a:r>
            <a:r>
              <a:rPr lang="en-US" altLang="de-DE" sz="2800" dirty="0"/>
              <a:t> </a:t>
            </a:r>
            <a:r>
              <a:rPr lang="en-US" altLang="de-DE" sz="2800" dirty="0" err="1"/>
              <a:t>Knotens</a:t>
            </a:r>
            <a:endParaRPr lang="en-US" altLang="de-DE" sz="2800" dirty="0">
              <a:latin typeface="Times New Roman" panose="02020603050405020304" pitchFamily="18" charset="0"/>
            </a:endParaRPr>
          </a:p>
        </p:txBody>
      </p:sp>
      <p:sp>
        <p:nvSpPr>
          <p:cNvPr id="110597" name="Text Box 5">
            <a:extLst>
              <a:ext uri="{FF2B5EF4-FFF2-40B4-BE49-F238E27FC236}">
                <a16:creationId xmlns:a16="http://schemas.microsoft.com/office/drawing/2014/main" id="{416F02F8-A0C6-C942-AF59-4D00A571DA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5943600"/>
            <a:ext cx="13716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de-DE" sz="800" b="0"/>
              <a:t>Slides from Jianbo Shi</a:t>
            </a:r>
          </a:p>
        </p:txBody>
      </p:sp>
      <p:pic>
        <p:nvPicPr>
          <p:cNvPr id="110598" name="Picture 6">
            <a:extLst>
              <a:ext uri="{FF2B5EF4-FFF2-40B4-BE49-F238E27FC236}">
                <a16:creationId xmlns:a16="http://schemas.microsoft.com/office/drawing/2014/main" id="{5772EFCB-0170-6149-853C-8C782EBFD6B3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3276600"/>
            <a:ext cx="3200400" cy="2544763"/>
          </a:xfrm>
          <a:noFill/>
          <a:ln/>
        </p:spPr>
      </p:pic>
      <p:graphicFrame>
        <p:nvGraphicFramePr>
          <p:cNvPr id="110600" name="Object 8">
            <a:extLst>
              <a:ext uri="{FF2B5EF4-FFF2-40B4-BE49-F238E27FC236}">
                <a16:creationId xmlns:a16="http://schemas.microsoft.com/office/drawing/2014/main" id="{CC5B006D-52A9-E444-A1F6-CCB25B09C79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86000" y="2209800"/>
          <a:ext cx="1728788" cy="849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85" name="Equation" r:id="rId4" imgW="16675100" imgH="8191500" progId="Equation.3">
                  <p:embed/>
                </p:oleObj>
              </mc:Choice>
              <mc:Fallback>
                <p:oleObj name="Equation" r:id="rId4" imgW="16675100" imgH="8191500" progId="Equation.3">
                  <p:embed/>
                  <p:pic>
                    <p:nvPicPr>
                      <p:cNvPr id="110600" name="Object 8">
                        <a:extLst>
                          <a:ext uri="{FF2B5EF4-FFF2-40B4-BE49-F238E27FC236}">
                            <a16:creationId xmlns:a16="http://schemas.microsoft.com/office/drawing/2014/main" id="{CC5B006D-52A9-E444-A1F6-CCB25B09C79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2209800"/>
                        <a:ext cx="1728788" cy="849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0601" name="Picture 9">
            <a:extLst>
              <a:ext uri="{FF2B5EF4-FFF2-40B4-BE49-F238E27FC236}">
                <a16:creationId xmlns:a16="http://schemas.microsoft.com/office/drawing/2014/main" id="{4C005917-8E14-0B4F-9FEB-D59B7444E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352800"/>
            <a:ext cx="3124200" cy="250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602" name="Picture 10">
            <a:extLst>
              <a:ext uri="{FF2B5EF4-FFF2-40B4-BE49-F238E27FC236}">
                <a16:creationId xmlns:a16="http://schemas.microsoft.com/office/drawing/2014/main" id="{0E2C3B66-E52E-614D-A907-C8C05F3B6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600200"/>
            <a:ext cx="2590800" cy="163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0605" name="Oval 13">
            <a:extLst>
              <a:ext uri="{FF2B5EF4-FFF2-40B4-BE49-F238E27FC236}">
                <a16:creationId xmlns:a16="http://schemas.microsoft.com/office/drawing/2014/main" id="{AAC02B35-E0C8-464D-8CF0-9403570C65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4343400"/>
            <a:ext cx="152400" cy="152400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0606" name="Line 14">
            <a:extLst>
              <a:ext uri="{FF2B5EF4-FFF2-40B4-BE49-F238E27FC236}">
                <a16:creationId xmlns:a16="http://schemas.microsoft.com/office/drawing/2014/main" id="{DA7F2D2F-4488-5947-85D8-00760F14CEB9}"/>
              </a:ext>
            </a:extLst>
          </p:cNvPr>
          <p:cNvSpPr>
            <a:spLocks noChangeShapeType="1"/>
          </p:cNvSpPr>
          <p:nvPr/>
        </p:nvSpPr>
        <p:spPr bwMode="auto">
          <a:xfrm>
            <a:off x="2168525" y="4456113"/>
            <a:ext cx="574675" cy="344487"/>
          </a:xfrm>
          <a:prstGeom prst="line">
            <a:avLst/>
          </a:prstGeom>
          <a:noFill/>
          <a:ln w="444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0607" name="Line 15">
            <a:extLst>
              <a:ext uri="{FF2B5EF4-FFF2-40B4-BE49-F238E27FC236}">
                <a16:creationId xmlns:a16="http://schemas.microsoft.com/office/drawing/2014/main" id="{0CBDE48E-0855-BC4D-ADC0-680CDD854E5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63763" y="4038600"/>
            <a:ext cx="122237" cy="304800"/>
          </a:xfrm>
          <a:prstGeom prst="line">
            <a:avLst/>
          </a:prstGeom>
          <a:noFill/>
          <a:ln w="444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0608" name="Line 16">
            <a:extLst>
              <a:ext uri="{FF2B5EF4-FFF2-40B4-BE49-F238E27FC236}">
                <a16:creationId xmlns:a16="http://schemas.microsoft.com/office/drawing/2014/main" id="{4950B204-B980-F14C-A8A6-0A347351F7D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057400" y="4473575"/>
            <a:ext cx="53975" cy="250825"/>
          </a:xfrm>
          <a:prstGeom prst="line">
            <a:avLst/>
          </a:prstGeom>
          <a:noFill/>
          <a:ln w="444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0609" name="Text Box 17">
            <a:extLst>
              <a:ext uri="{FF2B5EF4-FFF2-40B4-BE49-F238E27FC236}">
                <a16:creationId xmlns:a16="http://schemas.microsoft.com/office/drawing/2014/main" id="{81807800-89C9-CB4B-B178-E0FC8B3320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035425"/>
            <a:ext cx="336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200">
                <a:solidFill>
                  <a:srgbClr val="FF3300"/>
                </a:solidFill>
              </a:rPr>
              <a:t>…</a:t>
            </a:r>
          </a:p>
        </p:txBody>
      </p:sp>
      <p:sp>
        <p:nvSpPr>
          <p:cNvPr id="110610" name="Line 18">
            <a:extLst>
              <a:ext uri="{FF2B5EF4-FFF2-40B4-BE49-F238E27FC236}">
                <a16:creationId xmlns:a16="http://schemas.microsoft.com/office/drawing/2014/main" id="{0C85F937-4A9A-324A-86AB-2EB283BBD73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17638" y="4400550"/>
            <a:ext cx="654050" cy="136525"/>
          </a:xfrm>
          <a:prstGeom prst="line">
            <a:avLst/>
          </a:prstGeom>
          <a:noFill/>
          <a:ln w="444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0611" name="Text Box 19">
            <a:extLst>
              <a:ext uri="{FF2B5EF4-FFF2-40B4-BE49-F238E27FC236}">
                <a16:creationId xmlns:a16="http://schemas.microsoft.com/office/drawing/2014/main" id="{ECAA098F-52AE-B149-9D79-0DA75350DC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4187825"/>
            <a:ext cx="336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200">
                <a:solidFill>
                  <a:srgbClr val="FF3300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01629261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>
            <a:extLst>
              <a:ext uri="{FF2B5EF4-FFF2-40B4-BE49-F238E27FC236}">
                <a16:creationId xmlns:a16="http://schemas.microsoft.com/office/drawing/2014/main" id="{67976427-B299-F546-A362-086440B0F5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dirty="0" err="1"/>
              <a:t>Graphterminologie</a:t>
            </a:r>
            <a:endParaRPr lang="en-US" altLang="de-DE" dirty="0"/>
          </a:p>
        </p:txBody>
      </p:sp>
      <p:sp>
        <p:nvSpPr>
          <p:cNvPr id="111619" name="Rectangle 3">
            <a:extLst>
              <a:ext uri="{FF2B5EF4-FFF2-40B4-BE49-F238E27FC236}">
                <a16:creationId xmlns:a16="http://schemas.microsoft.com/office/drawing/2014/main" id="{DFE45A24-A725-8A40-8932-F88865ED8C3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51520" y="1600200"/>
            <a:ext cx="4876800" cy="4419600"/>
          </a:xfrm>
        </p:spPr>
        <p:txBody>
          <a:bodyPr/>
          <a:lstStyle/>
          <a:p>
            <a:r>
              <a:rPr lang="en-US" altLang="de-DE" sz="2800" dirty="0" err="1"/>
              <a:t>Volumen</a:t>
            </a:r>
            <a:r>
              <a:rPr lang="en-US" altLang="de-DE" sz="2800" dirty="0"/>
              <a:t> </a:t>
            </a:r>
            <a:r>
              <a:rPr lang="en-US" altLang="de-DE" sz="2800" dirty="0" err="1"/>
              <a:t>einer</a:t>
            </a:r>
            <a:r>
              <a:rPr lang="en-US" altLang="de-DE" sz="2800" dirty="0"/>
              <a:t> </a:t>
            </a:r>
            <a:r>
              <a:rPr lang="en-US" altLang="de-DE" sz="2800" dirty="0" err="1"/>
              <a:t>Knotenmenge</a:t>
            </a:r>
            <a:endParaRPr lang="en-US" altLang="de-DE" sz="2800" dirty="0">
              <a:latin typeface="Times New Roman" panose="02020603050405020304" pitchFamily="18" charset="0"/>
            </a:endParaRPr>
          </a:p>
        </p:txBody>
      </p:sp>
      <p:pic>
        <p:nvPicPr>
          <p:cNvPr id="111621" name="Picture 5">
            <a:extLst>
              <a:ext uri="{FF2B5EF4-FFF2-40B4-BE49-F238E27FC236}">
                <a16:creationId xmlns:a16="http://schemas.microsoft.com/office/drawing/2014/main" id="{C278DA99-5F26-8B45-9670-9B43DDBE321D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3276600"/>
            <a:ext cx="3200400" cy="2544763"/>
          </a:xfrm>
          <a:noFill/>
          <a:ln/>
        </p:spPr>
      </p:pic>
      <p:sp>
        <p:nvSpPr>
          <p:cNvPr id="111620" name="Text Box 4">
            <a:extLst>
              <a:ext uri="{FF2B5EF4-FFF2-40B4-BE49-F238E27FC236}">
                <a16:creationId xmlns:a16="http://schemas.microsoft.com/office/drawing/2014/main" id="{E0665C75-D1B4-B242-A308-48C420C8CE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5943600"/>
            <a:ext cx="13716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de-DE" sz="800" b="0"/>
              <a:t>Slides from Jianbo Shi</a:t>
            </a:r>
          </a:p>
        </p:txBody>
      </p:sp>
      <p:graphicFrame>
        <p:nvGraphicFramePr>
          <p:cNvPr id="111622" name="Object 6">
            <a:extLst>
              <a:ext uri="{FF2B5EF4-FFF2-40B4-BE49-F238E27FC236}">
                <a16:creationId xmlns:a16="http://schemas.microsoft.com/office/drawing/2014/main" id="{E88468E0-D8C1-7346-9FB0-A4749486367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43050" y="2224088"/>
          <a:ext cx="3214688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09" name="Equation" r:id="rId4" imgW="31013400" imgH="7899400" progId="Equation.3">
                  <p:embed/>
                </p:oleObj>
              </mc:Choice>
              <mc:Fallback>
                <p:oleObj name="Equation" r:id="rId4" imgW="31013400" imgH="7899400" progId="Equation.3">
                  <p:embed/>
                  <p:pic>
                    <p:nvPicPr>
                      <p:cNvPr id="111622" name="Object 6">
                        <a:extLst>
                          <a:ext uri="{FF2B5EF4-FFF2-40B4-BE49-F238E27FC236}">
                            <a16:creationId xmlns:a16="http://schemas.microsoft.com/office/drawing/2014/main" id="{E88468E0-D8C1-7346-9FB0-A4749486367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3050" y="2224088"/>
                        <a:ext cx="3214688" cy="819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1625" name="Picture 9">
            <a:extLst>
              <a:ext uri="{FF2B5EF4-FFF2-40B4-BE49-F238E27FC236}">
                <a16:creationId xmlns:a16="http://schemas.microsoft.com/office/drawing/2014/main" id="{EBA27D83-599D-CA48-9381-155027003ECF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3352800"/>
            <a:ext cx="3124200" cy="2536825"/>
          </a:xfrm>
          <a:noFill/>
          <a:ln/>
        </p:spPr>
      </p:pic>
      <p:pic>
        <p:nvPicPr>
          <p:cNvPr id="111627" name="Picture 11">
            <a:extLst>
              <a:ext uri="{FF2B5EF4-FFF2-40B4-BE49-F238E27FC236}">
                <a16:creationId xmlns:a16="http://schemas.microsoft.com/office/drawing/2014/main" id="{1BB4094C-3299-F248-A8D6-D18B58285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600200"/>
            <a:ext cx="2667000" cy="16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154814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>
            <a:extLst>
              <a:ext uri="{FF2B5EF4-FFF2-40B4-BE49-F238E27FC236}">
                <a16:creationId xmlns:a16="http://schemas.microsoft.com/office/drawing/2014/main" id="{A6BFBA98-92E2-E143-8F70-544D2CE518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dirty="0" err="1"/>
              <a:t>Graphterminologie</a:t>
            </a:r>
            <a:endParaRPr lang="en-US" altLang="de-DE" dirty="0"/>
          </a:p>
        </p:txBody>
      </p:sp>
      <p:graphicFrame>
        <p:nvGraphicFramePr>
          <p:cNvPr id="113670" name="Object 6">
            <a:extLst>
              <a:ext uri="{FF2B5EF4-FFF2-40B4-BE49-F238E27FC236}">
                <a16:creationId xmlns:a16="http://schemas.microsoft.com/office/drawing/2014/main" id="{1A063F8E-28BF-434B-8508-15DDD973584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00200" y="2209800"/>
          <a:ext cx="3124200" cy="89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33" name="Equation" r:id="rId3" imgW="28676600" imgH="8191500" progId="Equation.3">
                  <p:embed/>
                </p:oleObj>
              </mc:Choice>
              <mc:Fallback>
                <p:oleObj name="Equation" r:id="rId3" imgW="28676600" imgH="8191500" progId="Equation.3">
                  <p:embed/>
                  <p:pic>
                    <p:nvPicPr>
                      <p:cNvPr id="113670" name="Object 6">
                        <a:extLst>
                          <a:ext uri="{FF2B5EF4-FFF2-40B4-BE49-F238E27FC236}">
                            <a16:creationId xmlns:a16="http://schemas.microsoft.com/office/drawing/2014/main" id="{1A063F8E-28BF-434B-8508-15DDD973584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2209800"/>
                        <a:ext cx="3124200" cy="89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3679" name="Picture 15">
            <a:extLst>
              <a:ext uri="{FF2B5EF4-FFF2-40B4-BE49-F238E27FC236}">
                <a16:creationId xmlns:a16="http://schemas.microsoft.com/office/drawing/2014/main" id="{795CE9BE-248A-594A-B479-F2FA32FCA57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7800" y="1600200"/>
            <a:ext cx="2667000" cy="1524000"/>
          </a:xfrm>
          <a:noFill/>
          <a:ln/>
        </p:spPr>
      </p:pic>
      <p:pic>
        <p:nvPicPr>
          <p:cNvPr id="113683" name="Picture 19">
            <a:extLst>
              <a:ext uri="{FF2B5EF4-FFF2-40B4-BE49-F238E27FC236}">
                <a16:creationId xmlns:a16="http://schemas.microsoft.com/office/drawing/2014/main" id="{CBBA5EDC-F6A8-0542-B941-184D6B2BD6B2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3276600"/>
            <a:ext cx="3200400" cy="2544763"/>
          </a:xfrm>
          <a:noFill/>
          <a:ln/>
        </p:spPr>
      </p:pic>
      <p:sp>
        <p:nvSpPr>
          <p:cNvPr id="113684" name="Text Box 20">
            <a:extLst>
              <a:ext uri="{FF2B5EF4-FFF2-40B4-BE49-F238E27FC236}">
                <a16:creationId xmlns:a16="http://schemas.microsoft.com/office/drawing/2014/main" id="{512E1EDC-E1CF-0E4D-8F4C-419F195F0C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5943600"/>
            <a:ext cx="13716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de-DE" sz="800" b="0"/>
              <a:t>Slides from Jianbo Shi</a:t>
            </a:r>
          </a:p>
        </p:txBody>
      </p:sp>
      <p:pic>
        <p:nvPicPr>
          <p:cNvPr id="113699" name="Picture 35">
            <a:extLst>
              <a:ext uri="{FF2B5EF4-FFF2-40B4-BE49-F238E27FC236}">
                <a16:creationId xmlns:a16="http://schemas.microsoft.com/office/drawing/2014/main" id="{04D9460B-DFA2-434F-881D-32652839E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352800"/>
            <a:ext cx="3124200" cy="252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3701" name="Rectangle 37">
            <a:extLst>
              <a:ext uri="{FF2B5EF4-FFF2-40B4-BE49-F238E27FC236}">
                <a16:creationId xmlns:a16="http://schemas.microsoft.com/office/drawing/2014/main" id="{760D569F-70D5-E342-94D1-28ACD09252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600200"/>
            <a:ext cx="48768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de-DE" b="0" dirty="0" err="1"/>
              <a:t>Schnitte</a:t>
            </a:r>
            <a:r>
              <a:rPr lang="en-US" altLang="de-DE" b="0" dirty="0"/>
              <a:t> in </a:t>
            </a:r>
            <a:r>
              <a:rPr lang="en-US" altLang="de-DE" b="0" dirty="0" err="1"/>
              <a:t>einem</a:t>
            </a:r>
            <a:r>
              <a:rPr lang="en-US" altLang="de-DE" b="0" dirty="0"/>
              <a:t> Graph:</a:t>
            </a:r>
            <a:endParaRPr lang="en-US" altLang="de-DE" b="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39500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>
            <a:extLst>
              <a:ext uri="{FF2B5EF4-FFF2-40B4-BE49-F238E27FC236}">
                <a16:creationId xmlns:a16="http://schemas.microsoft.com/office/drawing/2014/main" id="{8851C41E-A1D8-7A4C-9805-2F05A8CEE7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dirty="0" err="1"/>
              <a:t>Repräsentation</a:t>
            </a:r>
            <a:endParaRPr lang="en-US" altLang="de-DE" dirty="0"/>
          </a:p>
        </p:txBody>
      </p:sp>
      <p:sp>
        <p:nvSpPr>
          <p:cNvPr id="138243" name="Rectangle 3">
            <a:extLst>
              <a:ext uri="{FF2B5EF4-FFF2-40B4-BE49-F238E27FC236}">
                <a16:creationId xmlns:a16="http://schemas.microsoft.com/office/drawing/2014/main" id="{35D9F9C6-C587-0B4B-96AB-EB62EF4F0FF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600200"/>
            <a:ext cx="7620000" cy="44196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de-DE" sz="20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Partition matrix </a:t>
            </a:r>
            <a:r>
              <a:rPr lang="en-US" altLang="de-DE" sz="2000" i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X</a:t>
            </a:r>
            <a:r>
              <a:rPr lang="en-US" altLang="de-DE" sz="20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</a:p>
          <a:p>
            <a:endParaRPr lang="en-US" altLang="de-DE" sz="2000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endParaRPr lang="en-US" altLang="de-DE" sz="2000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Font typeface="Wingdings" pitchFamily="2" charset="2"/>
              <a:buNone/>
            </a:pPr>
            <a:endParaRPr lang="en-US" altLang="de-DE" sz="2000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Font typeface="Wingdings" pitchFamily="2" charset="2"/>
              <a:buNone/>
            </a:pPr>
            <a:endParaRPr lang="en-US" altLang="de-DE" sz="2000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Font typeface="Wingdings" pitchFamily="2" charset="2"/>
              <a:buNone/>
            </a:pPr>
            <a:endParaRPr lang="en-US" altLang="de-DE" sz="2000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Font typeface="Wingdings" pitchFamily="2" charset="2"/>
              <a:buNone/>
            </a:pPr>
            <a:r>
              <a:rPr lang="en-US" altLang="de-DE" sz="20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Pair-wise similarity matrix </a:t>
            </a:r>
            <a:r>
              <a:rPr lang="en-US" altLang="de-DE" sz="2000" i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W</a:t>
            </a:r>
            <a:r>
              <a:rPr lang="en-US" altLang="de-DE" sz="20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</a:p>
          <a:p>
            <a:pPr>
              <a:buFont typeface="Wingdings" pitchFamily="2" charset="2"/>
              <a:buNone/>
            </a:pPr>
            <a:endParaRPr lang="en-US" altLang="de-DE" sz="2000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Font typeface="Wingdings" pitchFamily="2" charset="2"/>
              <a:buNone/>
            </a:pPr>
            <a:r>
              <a:rPr lang="en-US" altLang="de-DE" sz="20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Degree matrix </a:t>
            </a:r>
            <a:r>
              <a:rPr lang="en-US" altLang="de-DE" sz="2000" i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D</a:t>
            </a:r>
            <a:r>
              <a:rPr lang="en-US" altLang="de-DE" sz="20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</a:p>
          <a:p>
            <a:pPr>
              <a:buFont typeface="Wingdings" pitchFamily="2" charset="2"/>
              <a:buNone/>
            </a:pPr>
            <a:endParaRPr lang="en-US" altLang="de-DE" sz="2000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Font typeface="Wingdings" pitchFamily="2" charset="2"/>
              <a:buNone/>
            </a:pPr>
            <a:r>
              <a:rPr lang="en-US" altLang="de-DE" sz="20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Laplacian matrix </a:t>
            </a:r>
            <a:r>
              <a:rPr lang="en-US" altLang="de-DE" sz="2000" i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L</a:t>
            </a:r>
            <a:r>
              <a:rPr lang="en-US" altLang="de-DE" sz="20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</a:p>
        </p:txBody>
      </p:sp>
      <p:pic>
        <p:nvPicPr>
          <p:cNvPr id="138249" name="Picture 9">
            <a:extLst>
              <a:ext uri="{FF2B5EF4-FFF2-40B4-BE49-F238E27FC236}">
                <a16:creationId xmlns:a16="http://schemas.microsoft.com/office/drawing/2014/main" id="{B363D6F5-920A-A040-B62F-5918ADD3B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676400"/>
            <a:ext cx="1752600" cy="14843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aphicFrame>
        <p:nvGraphicFramePr>
          <p:cNvPr id="138250" name="Object 10">
            <a:extLst>
              <a:ext uri="{FF2B5EF4-FFF2-40B4-BE49-F238E27FC236}">
                <a16:creationId xmlns:a16="http://schemas.microsoft.com/office/drawing/2014/main" id="{A335C424-6F77-1849-9E21-2FEB437CB8C0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1447800" y="2057400"/>
          <a:ext cx="1965325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929" name="Equation" r:id="rId4" imgW="22821900" imgH="4978400" progId="Equation.3">
                  <p:embed/>
                </p:oleObj>
              </mc:Choice>
              <mc:Fallback>
                <p:oleObj name="Equation" r:id="rId4" imgW="22821900" imgH="4978400" progId="Equation.3">
                  <p:embed/>
                  <p:pic>
                    <p:nvPicPr>
                      <p:cNvPr id="138250" name="Object 10">
                        <a:extLst>
                          <a:ext uri="{FF2B5EF4-FFF2-40B4-BE49-F238E27FC236}">
                            <a16:creationId xmlns:a16="http://schemas.microsoft.com/office/drawing/2014/main" id="{A335C424-6F77-1849-9E21-2FEB437CB8C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2057400"/>
                        <a:ext cx="1965325" cy="42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252" name="Object 12">
            <a:extLst>
              <a:ext uri="{FF2B5EF4-FFF2-40B4-BE49-F238E27FC236}">
                <a16:creationId xmlns:a16="http://schemas.microsoft.com/office/drawing/2014/main" id="{17609FA9-A8B8-5647-955B-6C1EFF3F0CF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19400" y="4495800"/>
          <a:ext cx="20320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930" name="Equation" r:id="rId6" imgW="23406100" imgH="6438900" progId="Equation.3">
                  <p:embed/>
                </p:oleObj>
              </mc:Choice>
              <mc:Fallback>
                <p:oleObj name="Equation" r:id="rId6" imgW="23406100" imgH="6438900" progId="Equation.3">
                  <p:embed/>
                  <p:pic>
                    <p:nvPicPr>
                      <p:cNvPr id="138252" name="Object 12">
                        <a:extLst>
                          <a:ext uri="{FF2B5EF4-FFF2-40B4-BE49-F238E27FC236}">
                            <a16:creationId xmlns:a16="http://schemas.microsoft.com/office/drawing/2014/main" id="{17609FA9-A8B8-5647-955B-6C1EFF3F0CF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4495800"/>
                        <a:ext cx="2032000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253" name="Object 13">
            <a:extLst>
              <a:ext uri="{FF2B5EF4-FFF2-40B4-BE49-F238E27FC236}">
                <a16:creationId xmlns:a16="http://schemas.microsoft.com/office/drawing/2014/main" id="{90418395-5110-7446-9714-168FC0CD1E4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95600" y="5287963"/>
          <a:ext cx="13716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931" name="Equation" r:id="rId8" imgW="15798800" imgH="3797300" progId="Equation.3">
                  <p:embed/>
                </p:oleObj>
              </mc:Choice>
              <mc:Fallback>
                <p:oleObj name="Equation" r:id="rId8" imgW="15798800" imgH="3797300" progId="Equation.3">
                  <p:embed/>
                  <p:pic>
                    <p:nvPicPr>
                      <p:cNvPr id="138253" name="Object 13">
                        <a:extLst>
                          <a:ext uri="{FF2B5EF4-FFF2-40B4-BE49-F238E27FC236}">
                            <a16:creationId xmlns:a16="http://schemas.microsoft.com/office/drawing/2014/main" id="{90418395-5110-7446-9714-168FC0CD1E4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5287963"/>
                        <a:ext cx="1371600" cy="33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8259" name="Group 19">
            <a:extLst>
              <a:ext uri="{FF2B5EF4-FFF2-40B4-BE49-F238E27FC236}">
                <a16:creationId xmlns:a16="http://schemas.microsoft.com/office/drawing/2014/main" id="{8E594906-055A-0A45-93CC-85A616426A14}"/>
              </a:ext>
            </a:extLst>
          </p:cNvPr>
          <p:cNvGrpSpPr>
            <a:grpSpLocks/>
          </p:cNvGrpSpPr>
          <p:nvPr/>
        </p:nvGrpSpPr>
        <p:grpSpPr bwMode="auto">
          <a:xfrm>
            <a:off x="3657600" y="1520825"/>
            <a:ext cx="1450975" cy="1831975"/>
            <a:chOff x="3072" y="964"/>
            <a:chExt cx="1180" cy="1292"/>
          </a:xfrm>
        </p:grpSpPr>
        <p:pic>
          <p:nvPicPr>
            <p:cNvPr id="138246" name="Picture 6">
              <a:extLst>
                <a:ext uri="{FF2B5EF4-FFF2-40B4-BE49-F238E27FC236}">
                  <a16:creationId xmlns:a16="http://schemas.microsoft.com/office/drawing/2014/main" id="{0370AA57-D57D-8640-98D5-E665AFA360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1056"/>
              <a:ext cx="1030" cy="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8254" name="Text Box 14">
              <a:extLst>
                <a:ext uri="{FF2B5EF4-FFF2-40B4-BE49-F238E27FC236}">
                  <a16:creationId xmlns:a16="http://schemas.microsoft.com/office/drawing/2014/main" id="{E6AE38DA-9809-4841-9631-5BC84CDC43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8" y="964"/>
              <a:ext cx="727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 sz="1200"/>
                <a:t>segments</a:t>
              </a:r>
            </a:p>
          </p:txBody>
        </p:sp>
        <p:sp>
          <p:nvSpPr>
            <p:cNvPr id="138255" name="Text Box 15">
              <a:extLst>
                <a:ext uri="{FF2B5EF4-FFF2-40B4-BE49-F238E27FC236}">
                  <a16:creationId xmlns:a16="http://schemas.microsoft.com/office/drawing/2014/main" id="{615DF75A-CDC6-8442-851D-B5E2DB5BC2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3924" y="1450"/>
              <a:ext cx="434" cy="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 sz="1200"/>
                <a:t>pixels</a:t>
              </a:r>
            </a:p>
          </p:txBody>
        </p:sp>
      </p:grpSp>
      <p:graphicFrame>
        <p:nvGraphicFramePr>
          <p:cNvPr id="138258" name="Object 18">
            <a:extLst>
              <a:ext uri="{FF2B5EF4-FFF2-40B4-BE49-F238E27FC236}">
                <a16:creationId xmlns:a16="http://schemas.microsoft.com/office/drawing/2014/main" id="{791F6787-060D-E34E-90FE-CB300E7B6B6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19563" y="3840163"/>
          <a:ext cx="1874837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932" name="Equation" r:id="rId11" imgW="25450800" imgH="4686300" progId="Equation.3">
                  <p:embed/>
                </p:oleObj>
              </mc:Choice>
              <mc:Fallback>
                <p:oleObj name="Equation" r:id="rId11" imgW="25450800" imgH="4686300" progId="Equation.3">
                  <p:embed/>
                  <p:pic>
                    <p:nvPicPr>
                      <p:cNvPr id="138258" name="Object 18">
                        <a:extLst>
                          <a:ext uri="{FF2B5EF4-FFF2-40B4-BE49-F238E27FC236}">
                            <a16:creationId xmlns:a16="http://schemas.microsoft.com/office/drawing/2014/main" id="{791F6787-060D-E34E-90FE-CB300E7B6B6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9563" y="3840163"/>
                        <a:ext cx="1874837" cy="346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8265" name="Picture 25">
            <a:extLst>
              <a:ext uri="{FF2B5EF4-FFF2-40B4-BE49-F238E27FC236}">
                <a16:creationId xmlns:a16="http://schemas.microsoft.com/office/drawing/2014/main" id="{AAA3715B-D213-7943-9088-7B676D8D3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" r="13844" b="4314"/>
          <a:stretch>
            <a:fillRect/>
          </a:stretch>
        </p:blipFill>
        <p:spPr bwMode="auto">
          <a:xfrm>
            <a:off x="7010400" y="3429000"/>
            <a:ext cx="1066800" cy="102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8267" name="Line 27">
            <a:extLst>
              <a:ext uri="{FF2B5EF4-FFF2-40B4-BE49-F238E27FC236}">
                <a16:creationId xmlns:a16="http://schemas.microsoft.com/office/drawing/2014/main" id="{BFAF8A57-D55C-0249-A835-FD369B5913DD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2200" y="3962400"/>
            <a:ext cx="685800" cy="0"/>
          </a:xfrm>
          <a:prstGeom prst="line">
            <a:avLst/>
          </a:prstGeom>
          <a:noFill/>
          <a:ln w="101600">
            <a:solidFill>
              <a:srgbClr val="00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1227074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>
            <a:extLst>
              <a:ext uri="{FF2B5EF4-FFF2-40B4-BE49-F238E27FC236}">
                <a16:creationId xmlns:a16="http://schemas.microsoft.com/office/drawing/2014/main" id="{7A22466B-6898-4C46-A03C-1BA979A736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/>
              <a:t>Pixel similarity functions</a:t>
            </a:r>
          </a:p>
        </p:txBody>
      </p:sp>
      <p:sp>
        <p:nvSpPr>
          <p:cNvPr id="178180" name="Text Box 4">
            <a:extLst>
              <a:ext uri="{FF2B5EF4-FFF2-40B4-BE49-F238E27FC236}">
                <a16:creationId xmlns:a16="http://schemas.microsoft.com/office/drawing/2014/main" id="{114AC526-2E86-EA44-A5DE-3CBD3FF841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2677721"/>
            <a:ext cx="1319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2400" b="0">
                <a:solidFill>
                  <a:srgbClr val="008000"/>
                </a:solidFill>
                <a:latin typeface="Times" pitchFamily="2" charset="0"/>
              </a:rPr>
              <a:t>Intensity</a:t>
            </a:r>
          </a:p>
        </p:txBody>
      </p:sp>
      <p:sp>
        <p:nvSpPr>
          <p:cNvPr id="178181" name="Text Box 5">
            <a:extLst>
              <a:ext uri="{FF2B5EF4-FFF2-40B4-BE49-F238E27FC236}">
                <a16:creationId xmlns:a16="http://schemas.microsoft.com/office/drawing/2014/main" id="{EB856653-3339-344D-9F64-30C0D06CCE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8463" y="5520934"/>
            <a:ext cx="1217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2400" b="0">
                <a:solidFill>
                  <a:srgbClr val="008000"/>
                </a:solidFill>
                <a:latin typeface="Times" pitchFamily="2" charset="0"/>
              </a:rPr>
              <a:t>Texture</a:t>
            </a:r>
          </a:p>
        </p:txBody>
      </p:sp>
      <p:sp>
        <p:nvSpPr>
          <p:cNvPr id="178182" name="Text Box 6">
            <a:extLst>
              <a:ext uri="{FF2B5EF4-FFF2-40B4-BE49-F238E27FC236}">
                <a16:creationId xmlns:a16="http://schemas.microsoft.com/office/drawing/2014/main" id="{06309726-0E7E-1744-B9E6-D3DE9D991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2588" y="4036621"/>
            <a:ext cx="137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2400" b="0">
                <a:solidFill>
                  <a:srgbClr val="008000"/>
                </a:solidFill>
                <a:latin typeface="Times" pitchFamily="2" charset="0"/>
              </a:rPr>
              <a:t>Distance</a:t>
            </a:r>
          </a:p>
        </p:txBody>
      </p:sp>
      <p:graphicFrame>
        <p:nvGraphicFramePr>
          <p:cNvPr id="178184" name="Object 8">
            <a:extLst>
              <a:ext uri="{FF2B5EF4-FFF2-40B4-BE49-F238E27FC236}">
                <a16:creationId xmlns:a16="http://schemas.microsoft.com/office/drawing/2014/main" id="{363243A2-3494-5D44-86B6-6D23A0BE5870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7332247"/>
              </p:ext>
            </p:extLst>
          </p:nvPr>
        </p:nvGraphicFramePr>
        <p:xfrm>
          <a:off x="3352800" y="1977857"/>
          <a:ext cx="3276600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729" name="Equation" r:id="rId3" imgW="27495500" imgH="9944100" progId="Equation.3">
                  <p:embed/>
                </p:oleObj>
              </mc:Choice>
              <mc:Fallback>
                <p:oleObj name="Equation" r:id="rId3" imgW="27495500" imgH="9944100" progId="Equation.3">
                  <p:embed/>
                  <p:pic>
                    <p:nvPicPr>
                      <p:cNvPr id="178184" name="Object 8">
                        <a:extLst>
                          <a:ext uri="{FF2B5EF4-FFF2-40B4-BE49-F238E27FC236}">
                            <a16:creationId xmlns:a16="http://schemas.microsoft.com/office/drawing/2014/main" id="{363243A2-3494-5D44-86B6-6D23A0BE587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1977857"/>
                        <a:ext cx="3276600" cy="1184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8186" name="Object 10">
            <a:extLst>
              <a:ext uri="{FF2B5EF4-FFF2-40B4-BE49-F238E27FC236}">
                <a16:creationId xmlns:a16="http://schemas.microsoft.com/office/drawing/2014/main" id="{2A73854A-A393-FC4C-B0F9-C8B779BE40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9467883"/>
              </p:ext>
            </p:extLst>
          </p:nvPr>
        </p:nvGraphicFramePr>
        <p:xfrm>
          <a:off x="3352800" y="3349457"/>
          <a:ext cx="3451225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730" name="Equation" r:id="rId5" imgW="28968700" imgH="9944100" progId="Equation.3">
                  <p:embed/>
                </p:oleObj>
              </mc:Choice>
              <mc:Fallback>
                <p:oleObj name="Equation" r:id="rId5" imgW="28968700" imgH="9944100" progId="Equation.3">
                  <p:embed/>
                  <p:pic>
                    <p:nvPicPr>
                      <p:cNvPr id="178186" name="Object 10">
                        <a:extLst>
                          <a:ext uri="{FF2B5EF4-FFF2-40B4-BE49-F238E27FC236}">
                            <a16:creationId xmlns:a16="http://schemas.microsoft.com/office/drawing/2014/main" id="{2A73854A-A393-FC4C-B0F9-C8B779BE400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3349457"/>
                        <a:ext cx="3451225" cy="1184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8187" name="Object 11">
            <a:extLst>
              <a:ext uri="{FF2B5EF4-FFF2-40B4-BE49-F238E27FC236}">
                <a16:creationId xmlns:a16="http://schemas.microsoft.com/office/drawing/2014/main" id="{8860074F-FF3B-DD48-B0D3-D273EFFA2CA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9167524"/>
              </p:ext>
            </p:extLst>
          </p:nvPr>
        </p:nvGraphicFramePr>
        <p:xfrm>
          <a:off x="3352800" y="4797257"/>
          <a:ext cx="3241675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731" name="Equation" r:id="rId7" imgW="27203400" imgH="9944100" progId="Equation.3">
                  <p:embed/>
                </p:oleObj>
              </mc:Choice>
              <mc:Fallback>
                <p:oleObj name="Equation" r:id="rId7" imgW="27203400" imgH="9944100" progId="Equation.3">
                  <p:embed/>
                  <p:pic>
                    <p:nvPicPr>
                      <p:cNvPr id="178187" name="Object 11">
                        <a:extLst>
                          <a:ext uri="{FF2B5EF4-FFF2-40B4-BE49-F238E27FC236}">
                            <a16:creationId xmlns:a16="http://schemas.microsoft.com/office/drawing/2014/main" id="{8860074F-FF3B-DD48-B0D3-D273EFFA2CA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4797257"/>
                        <a:ext cx="3241675" cy="1184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4167930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FBA2A462-5B6B-A341-8E8B-2C55216DAE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/>
              <a:t>Pixel similarity functions</a:t>
            </a:r>
          </a:p>
        </p:txBody>
      </p:sp>
      <p:sp>
        <p:nvSpPr>
          <p:cNvPr id="180227" name="Text Box 3">
            <a:extLst>
              <a:ext uri="{FF2B5EF4-FFF2-40B4-BE49-F238E27FC236}">
                <a16:creationId xmlns:a16="http://schemas.microsoft.com/office/drawing/2014/main" id="{A9438818-8CC2-8642-8A58-95BA1D4750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2565399"/>
            <a:ext cx="1319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2400" b="0">
                <a:solidFill>
                  <a:srgbClr val="008000"/>
                </a:solidFill>
                <a:latin typeface="Times" pitchFamily="2" charset="0"/>
              </a:rPr>
              <a:t>Intensity</a:t>
            </a:r>
          </a:p>
        </p:txBody>
      </p:sp>
      <p:sp>
        <p:nvSpPr>
          <p:cNvPr id="180228" name="Text Box 4">
            <a:extLst>
              <a:ext uri="{FF2B5EF4-FFF2-40B4-BE49-F238E27FC236}">
                <a16:creationId xmlns:a16="http://schemas.microsoft.com/office/drawing/2014/main" id="{8E476EE9-190B-554D-A123-1CEF9C2B94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8463" y="5408612"/>
            <a:ext cx="1217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2400" b="0">
                <a:solidFill>
                  <a:srgbClr val="008000"/>
                </a:solidFill>
                <a:latin typeface="Times" pitchFamily="2" charset="0"/>
              </a:rPr>
              <a:t>Texture</a:t>
            </a:r>
          </a:p>
        </p:txBody>
      </p:sp>
      <p:sp>
        <p:nvSpPr>
          <p:cNvPr id="180229" name="Text Box 5">
            <a:extLst>
              <a:ext uri="{FF2B5EF4-FFF2-40B4-BE49-F238E27FC236}">
                <a16:creationId xmlns:a16="http://schemas.microsoft.com/office/drawing/2014/main" id="{51540534-AB55-F544-A125-459C513066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2588" y="3924299"/>
            <a:ext cx="137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2400" b="0">
                <a:solidFill>
                  <a:srgbClr val="008000"/>
                </a:solidFill>
                <a:latin typeface="Times" pitchFamily="2" charset="0"/>
              </a:rPr>
              <a:t>Distance</a:t>
            </a:r>
          </a:p>
        </p:txBody>
      </p:sp>
      <p:graphicFrame>
        <p:nvGraphicFramePr>
          <p:cNvPr id="180230" name="Object 6">
            <a:extLst>
              <a:ext uri="{FF2B5EF4-FFF2-40B4-BE49-F238E27FC236}">
                <a16:creationId xmlns:a16="http://schemas.microsoft.com/office/drawing/2014/main" id="{2579F09D-7DA4-D745-980C-D36A40174642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3352800" y="1981200"/>
          <a:ext cx="3276600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753" name="Equation" r:id="rId3" imgW="27495500" imgH="9944100" progId="Equation.3">
                  <p:embed/>
                </p:oleObj>
              </mc:Choice>
              <mc:Fallback>
                <p:oleObj name="Equation" r:id="rId3" imgW="27495500" imgH="9944100" progId="Equation.3">
                  <p:embed/>
                  <p:pic>
                    <p:nvPicPr>
                      <p:cNvPr id="180230" name="Object 6">
                        <a:extLst>
                          <a:ext uri="{FF2B5EF4-FFF2-40B4-BE49-F238E27FC236}">
                            <a16:creationId xmlns:a16="http://schemas.microsoft.com/office/drawing/2014/main" id="{2579F09D-7DA4-D745-980C-D36A4017464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1981200"/>
                        <a:ext cx="3276600" cy="1184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0231" name="Object 7">
            <a:extLst>
              <a:ext uri="{FF2B5EF4-FFF2-40B4-BE49-F238E27FC236}">
                <a16:creationId xmlns:a16="http://schemas.microsoft.com/office/drawing/2014/main" id="{96FDA79F-631D-6E45-A853-1C692246745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52800" y="3352800"/>
          <a:ext cx="3451225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754" name="Equation" r:id="rId5" imgW="28968700" imgH="9944100" progId="Equation.3">
                  <p:embed/>
                </p:oleObj>
              </mc:Choice>
              <mc:Fallback>
                <p:oleObj name="Equation" r:id="rId5" imgW="28968700" imgH="9944100" progId="Equation.3">
                  <p:embed/>
                  <p:pic>
                    <p:nvPicPr>
                      <p:cNvPr id="180231" name="Object 7">
                        <a:extLst>
                          <a:ext uri="{FF2B5EF4-FFF2-40B4-BE49-F238E27FC236}">
                            <a16:creationId xmlns:a16="http://schemas.microsoft.com/office/drawing/2014/main" id="{96FDA79F-631D-6E45-A853-1C692246745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3352800"/>
                        <a:ext cx="3451225" cy="1184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0232" name="Object 8">
            <a:extLst>
              <a:ext uri="{FF2B5EF4-FFF2-40B4-BE49-F238E27FC236}">
                <a16:creationId xmlns:a16="http://schemas.microsoft.com/office/drawing/2014/main" id="{05437E2A-C6B4-4F45-ACF0-62D8A940642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52800" y="4800600"/>
          <a:ext cx="3241675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755" name="Equation" r:id="rId7" imgW="27203400" imgH="9944100" progId="Equation.3">
                  <p:embed/>
                </p:oleObj>
              </mc:Choice>
              <mc:Fallback>
                <p:oleObj name="Equation" r:id="rId7" imgW="27203400" imgH="9944100" progId="Equation.3">
                  <p:embed/>
                  <p:pic>
                    <p:nvPicPr>
                      <p:cNvPr id="180232" name="Object 8">
                        <a:extLst>
                          <a:ext uri="{FF2B5EF4-FFF2-40B4-BE49-F238E27FC236}">
                            <a16:creationId xmlns:a16="http://schemas.microsoft.com/office/drawing/2014/main" id="{05437E2A-C6B4-4F45-ACF0-62D8A940642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4800600"/>
                        <a:ext cx="3241675" cy="1184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0236" name="Oval 12">
            <a:extLst>
              <a:ext uri="{FF2B5EF4-FFF2-40B4-BE49-F238E27FC236}">
                <a16:creationId xmlns:a16="http://schemas.microsoft.com/office/drawing/2014/main" id="{F0AD53B3-9962-F54C-8376-EFEF53B720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1981200"/>
            <a:ext cx="4495800" cy="2667000"/>
          </a:xfrm>
          <a:prstGeom prst="ellipse">
            <a:avLst/>
          </a:prstGeom>
          <a:solidFill>
            <a:srgbClr val="FFFFCC"/>
          </a:solidFill>
          <a:ln w="50800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de-DE" sz="1600" b="0"/>
              <a:t>here c(x) is a vector of filter outputs.  </a:t>
            </a:r>
          </a:p>
          <a:p>
            <a:pPr algn="ctr"/>
            <a:r>
              <a:rPr lang="en-US" altLang="de-DE" sz="1600" b="0"/>
              <a:t>A natural thing to do is to square the outputs  </a:t>
            </a:r>
          </a:p>
          <a:p>
            <a:pPr algn="ctr"/>
            <a:r>
              <a:rPr lang="en-US" altLang="de-DE" sz="1600" b="0"/>
              <a:t>of a range of different filters </a:t>
            </a:r>
          </a:p>
          <a:p>
            <a:pPr algn="ctr"/>
            <a:r>
              <a:rPr lang="en-US" altLang="de-DE" sz="1600" b="0"/>
              <a:t>at different scales and orientations, </a:t>
            </a:r>
          </a:p>
          <a:p>
            <a:pPr algn="ctr"/>
            <a:r>
              <a:rPr lang="en-US" altLang="de-DE" sz="1600" b="0"/>
              <a:t>smooth the result, and rack </a:t>
            </a:r>
          </a:p>
          <a:p>
            <a:pPr algn="ctr"/>
            <a:r>
              <a:rPr lang="en-US" altLang="de-DE" sz="1600" b="0"/>
              <a:t>these into a vector.</a:t>
            </a:r>
            <a:endParaRPr lang="en-US" altLang="de-DE" sz="1600"/>
          </a:p>
        </p:txBody>
      </p:sp>
      <p:sp>
        <p:nvSpPr>
          <p:cNvPr id="180237" name="Oval 13">
            <a:extLst>
              <a:ext uri="{FF2B5EF4-FFF2-40B4-BE49-F238E27FC236}">
                <a16:creationId xmlns:a16="http://schemas.microsoft.com/office/drawing/2014/main" id="{7EEBDF22-578D-FD44-A974-4E5E1228EC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4876800"/>
            <a:ext cx="457200" cy="457200"/>
          </a:xfrm>
          <a:prstGeom prst="ellipse">
            <a:avLst/>
          </a:prstGeom>
          <a:noFill/>
          <a:ln w="508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0238" name="Line 14">
            <a:extLst>
              <a:ext uri="{FF2B5EF4-FFF2-40B4-BE49-F238E27FC236}">
                <a16:creationId xmlns:a16="http://schemas.microsoft.com/office/drawing/2014/main" id="{77BD1B77-2251-304B-90CC-43146A29F33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876800" y="4343400"/>
            <a:ext cx="457200" cy="609600"/>
          </a:xfrm>
          <a:prstGeom prst="line">
            <a:avLst/>
          </a:prstGeom>
          <a:noFill/>
          <a:ln w="508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8150066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>
            <a:extLst>
              <a:ext uri="{FF2B5EF4-FFF2-40B4-BE49-F238E27FC236}">
                <a16:creationId xmlns:a16="http://schemas.microsoft.com/office/drawing/2014/main" id="{7A22466B-6898-4C46-A03C-1BA979A736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/>
              <a:t>Pixel similarity functions</a:t>
            </a:r>
          </a:p>
        </p:txBody>
      </p:sp>
      <p:sp>
        <p:nvSpPr>
          <p:cNvPr id="178180" name="Text Box 4">
            <a:extLst>
              <a:ext uri="{FF2B5EF4-FFF2-40B4-BE49-F238E27FC236}">
                <a16:creationId xmlns:a16="http://schemas.microsoft.com/office/drawing/2014/main" id="{114AC526-2E86-EA44-A5DE-3CBD3FF841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2677721"/>
            <a:ext cx="1319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2400" b="0">
                <a:solidFill>
                  <a:srgbClr val="008000"/>
                </a:solidFill>
                <a:latin typeface="Times" pitchFamily="2" charset="0"/>
              </a:rPr>
              <a:t>Intensity</a:t>
            </a:r>
          </a:p>
        </p:txBody>
      </p:sp>
      <p:sp>
        <p:nvSpPr>
          <p:cNvPr id="178181" name="Text Box 5">
            <a:extLst>
              <a:ext uri="{FF2B5EF4-FFF2-40B4-BE49-F238E27FC236}">
                <a16:creationId xmlns:a16="http://schemas.microsoft.com/office/drawing/2014/main" id="{EB856653-3339-344D-9F64-30C0D06CCE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8463" y="5520934"/>
            <a:ext cx="1217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2400" b="0">
                <a:solidFill>
                  <a:srgbClr val="008000"/>
                </a:solidFill>
                <a:latin typeface="Times" pitchFamily="2" charset="0"/>
              </a:rPr>
              <a:t>Texture</a:t>
            </a:r>
          </a:p>
        </p:txBody>
      </p:sp>
      <p:sp>
        <p:nvSpPr>
          <p:cNvPr id="178182" name="Text Box 6">
            <a:extLst>
              <a:ext uri="{FF2B5EF4-FFF2-40B4-BE49-F238E27FC236}">
                <a16:creationId xmlns:a16="http://schemas.microsoft.com/office/drawing/2014/main" id="{06309726-0E7E-1744-B9E6-D3DE9D991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2588" y="4036621"/>
            <a:ext cx="137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2400" b="0">
                <a:solidFill>
                  <a:srgbClr val="008000"/>
                </a:solidFill>
                <a:latin typeface="Times" pitchFamily="2" charset="0"/>
              </a:rPr>
              <a:t>Distance</a:t>
            </a:r>
          </a:p>
        </p:txBody>
      </p:sp>
      <p:graphicFrame>
        <p:nvGraphicFramePr>
          <p:cNvPr id="178184" name="Object 8">
            <a:extLst>
              <a:ext uri="{FF2B5EF4-FFF2-40B4-BE49-F238E27FC236}">
                <a16:creationId xmlns:a16="http://schemas.microsoft.com/office/drawing/2014/main" id="{363243A2-3494-5D44-86B6-6D23A0BE5870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3352800" y="1977857"/>
          <a:ext cx="3276600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789" name="Equation" r:id="rId3" imgW="27495500" imgH="9944100" progId="Equation.3">
                  <p:embed/>
                </p:oleObj>
              </mc:Choice>
              <mc:Fallback>
                <p:oleObj name="Equation" r:id="rId3" imgW="27495500" imgH="9944100" progId="Equation.3">
                  <p:embed/>
                  <p:pic>
                    <p:nvPicPr>
                      <p:cNvPr id="178184" name="Object 8">
                        <a:extLst>
                          <a:ext uri="{FF2B5EF4-FFF2-40B4-BE49-F238E27FC236}">
                            <a16:creationId xmlns:a16="http://schemas.microsoft.com/office/drawing/2014/main" id="{363243A2-3494-5D44-86B6-6D23A0BE587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1977857"/>
                        <a:ext cx="3276600" cy="1184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8186" name="Object 10">
            <a:extLst>
              <a:ext uri="{FF2B5EF4-FFF2-40B4-BE49-F238E27FC236}">
                <a16:creationId xmlns:a16="http://schemas.microsoft.com/office/drawing/2014/main" id="{2A73854A-A393-FC4C-B0F9-C8B779BE400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52800" y="3349457"/>
          <a:ext cx="3451225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790" name="Equation" r:id="rId5" imgW="28968700" imgH="9944100" progId="Equation.3">
                  <p:embed/>
                </p:oleObj>
              </mc:Choice>
              <mc:Fallback>
                <p:oleObj name="Equation" r:id="rId5" imgW="28968700" imgH="9944100" progId="Equation.3">
                  <p:embed/>
                  <p:pic>
                    <p:nvPicPr>
                      <p:cNvPr id="178186" name="Object 10">
                        <a:extLst>
                          <a:ext uri="{FF2B5EF4-FFF2-40B4-BE49-F238E27FC236}">
                            <a16:creationId xmlns:a16="http://schemas.microsoft.com/office/drawing/2014/main" id="{2A73854A-A393-FC4C-B0F9-C8B779BE400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3349457"/>
                        <a:ext cx="3451225" cy="1184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8187" name="Object 11">
            <a:extLst>
              <a:ext uri="{FF2B5EF4-FFF2-40B4-BE49-F238E27FC236}">
                <a16:creationId xmlns:a16="http://schemas.microsoft.com/office/drawing/2014/main" id="{8860074F-FF3B-DD48-B0D3-D273EFFA2CA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52800" y="4797257"/>
          <a:ext cx="3241675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791" name="Equation" r:id="rId7" imgW="27203400" imgH="9944100" progId="Equation.3">
                  <p:embed/>
                </p:oleObj>
              </mc:Choice>
              <mc:Fallback>
                <p:oleObj name="Equation" r:id="rId7" imgW="27203400" imgH="9944100" progId="Equation.3">
                  <p:embed/>
                  <p:pic>
                    <p:nvPicPr>
                      <p:cNvPr id="178187" name="Object 11">
                        <a:extLst>
                          <a:ext uri="{FF2B5EF4-FFF2-40B4-BE49-F238E27FC236}">
                            <a16:creationId xmlns:a16="http://schemas.microsoft.com/office/drawing/2014/main" id="{8860074F-FF3B-DD48-B0D3-D273EFFA2CA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4797257"/>
                        <a:ext cx="3241675" cy="1184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loud Callout 8">
            <a:extLst>
              <a:ext uri="{FF2B5EF4-FFF2-40B4-BE49-F238E27FC236}">
                <a16:creationId xmlns:a16="http://schemas.microsoft.com/office/drawing/2014/main" id="{505A8105-4E3B-C949-9147-230D8B74778D}"/>
              </a:ext>
            </a:extLst>
          </p:cNvPr>
          <p:cNvSpPr/>
          <p:nvPr/>
        </p:nvSpPr>
        <p:spPr>
          <a:xfrm>
            <a:off x="6252195" y="111137"/>
            <a:ext cx="2624312" cy="2108448"/>
          </a:xfrm>
          <a:prstGeom prst="cloudCallout">
            <a:avLst>
              <a:gd name="adj1" fmla="val -79722"/>
              <a:gd name="adj2" fmla="val -3021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Oder verwende eine Kombination…</a:t>
            </a:r>
          </a:p>
        </p:txBody>
      </p:sp>
    </p:spTree>
    <p:extLst>
      <p:ext uri="{BB962C8B-B14F-4D97-AF65-F5344CB8AC3E}">
        <p14:creationId xmlns:p14="http://schemas.microsoft.com/office/powerpoint/2010/main" val="3631400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F6331-6042-7243-93B4-7847EF82E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Gewichteter Schnitt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7DB07B-4ADC-5644-ABCA-1CAFAC6672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Betrachte Partition von 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G</a:t>
            </a:r>
            <a:r>
              <a:rPr lang="de-DE" dirty="0"/>
              <a:t> in Teile 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A</a:t>
            </a:r>
            <a:r>
              <a:rPr lang="de-DE" dirty="0"/>
              <a:t> und 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B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 err="1">
                <a:solidFill>
                  <a:srgbClr val="0B05FF"/>
                </a:solidFill>
              </a:rPr>
              <a:t>Gew</a:t>
            </a:r>
            <a:r>
              <a:rPr lang="de-DE" dirty="0">
                <a:solidFill>
                  <a:srgbClr val="0B05FF"/>
                </a:solidFill>
              </a:rPr>
              <a:t>. Schnitt(A, B): </a:t>
            </a:r>
            <a:r>
              <a:rPr lang="de-DE" dirty="0"/>
              <a:t>Summe der Gewichte der Menge der Kanten, die die Partitionen verbinden</a:t>
            </a:r>
          </a:p>
          <a:p>
            <a:r>
              <a:rPr lang="de-DE" dirty="0">
                <a:solidFill>
                  <a:srgbClr val="0B05FF"/>
                </a:solidFill>
              </a:rPr>
              <a:t>Ziel: </a:t>
            </a:r>
            <a:r>
              <a:rPr lang="de-DE" dirty="0"/>
              <a:t>Finde (gute) Partitionierung mit einem </a:t>
            </a:r>
          </a:p>
          <a:p>
            <a:pPr marL="0" indent="0">
              <a:buNone/>
            </a:pPr>
            <a:r>
              <a:rPr lang="de-DE" dirty="0"/>
              <a:t>              minimalen gewichteten Schnitt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FD3633-C819-9040-A55D-F963A5792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127</a:t>
            </a:fld>
            <a:endParaRPr lang="de-D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E8F37E-7B02-2D4C-8201-9D2193C3A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896" y="1772816"/>
            <a:ext cx="6444208" cy="26624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9C56B0-A422-944B-B928-DBC30BF742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2464" y="4190584"/>
            <a:ext cx="1197556" cy="1922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FFFFCE-D66E-E54E-9175-F3AE97A6CC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3085" y="4966864"/>
            <a:ext cx="2970915" cy="62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642620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888CA-B418-6447-BF62-C0FDA5984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Min-Schnitt-Zielfunktion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9C5182-8A48-7544-8E73-A6E7EE677E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96975"/>
            <a:ext cx="8435280" cy="4968875"/>
          </a:xfrm>
        </p:spPr>
        <p:txBody>
          <a:bodyPr/>
          <a:lstStyle/>
          <a:p>
            <a:r>
              <a:rPr lang="de-DE" dirty="0">
                <a:solidFill>
                  <a:srgbClr val="0B05FF"/>
                </a:solidFill>
              </a:rPr>
              <a:t>Minimiere Summe der Gewichte der Verbindungen </a:t>
            </a:r>
            <a:r>
              <a:rPr lang="de-DE" dirty="0"/>
              <a:t>zwischen Partitionen A und B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Problem: </a:t>
            </a:r>
            <a:r>
              <a:rPr lang="de-DE" dirty="0">
                <a:solidFill>
                  <a:srgbClr val="0B05FF"/>
                </a:solidFill>
              </a:rPr>
              <a:t>Degenerierte Lösungen </a:t>
            </a:r>
            <a:r>
              <a:rPr lang="de-DE" dirty="0"/>
              <a:t>präferiert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>
                <a:solidFill>
                  <a:srgbClr val="0B05FF"/>
                </a:solidFill>
              </a:rPr>
              <a:t>Gesucht: </a:t>
            </a:r>
            <a:r>
              <a:rPr lang="de-DE" dirty="0"/>
              <a:t>Zielfunktion, die balancierte Lösungen präferiert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87BD6C-097E-8A4C-82C8-9B019A339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128</a:t>
            </a:fld>
            <a:endParaRPr lang="de-D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7E7DD0-B41C-DF41-9AF6-B693A4721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2132856"/>
            <a:ext cx="4030836" cy="8207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B6DCFD-7878-4F41-BF17-6CA837E770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3573016"/>
            <a:ext cx="5267176" cy="227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63396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2AAB2-1B24-524C-B9AF-C37603F64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Normalisierter Schnitt: </a:t>
            </a:r>
            <a:r>
              <a:rPr lang="de-DE" dirty="0" err="1"/>
              <a:t>Ncut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3EB7A-4003-824A-98B1-224436F947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Betrachte Verbindungsstruktur zwischen Partitionen</a:t>
            </a:r>
            <a:br>
              <a:rPr lang="de-DE" dirty="0"/>
            </a:br>
            <a:r>
              <a:rPr lang="de-DE" dirty="0"/>
              <a:t>relativ zu dem Volumen jeder Partition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Maximal, wenn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Vol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(A)</a:t>
            </a:r>
            <a:r>
              <a:rPr lang="de-DE" dirty="0"/>
              <a:t> und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Vol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(B) </a:t>
            </a:r>
            <a:r>
              <a:rPr lang="de-DE" dirty="0"/>
              <a:t>gleich</a:t>
            </a:r>
          </a:p>
          <a:p>
            <a:r>
              <a:rPr lang="de-DE" dirty="0"/>
              <a:t>Folge: balancierte Partitionierung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96ECAD-2D55-FD47-9D9B-2DE8D8589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129</a:t>
            </a:fld>
            <a:endParaRPr lang="de-D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B07A12-050C-A14A-9144-92F198C8E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302" y="2400287"/>
            <a:ext cx="6804248" cy="236381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24445BA-492F-7F40-9B96-9CE3D03D4C91}"/>
              </a:ext>
            </a:extLst>
          </p:cNvPr>
          <p:cNvSpPr/>
          <p:nvPr/>
        </p:nvSpPr>
        <p:spPr>
          <a:xfrm>
            <a:off x="2592288" y="5949280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400" dirty="0">
                <a:solidFill>
                  <a:srgbClr val="081BFF"/>
                </a:solidFill>
              </a:rPr>
              <a:t>J. Shi, J. Malik: </a:t>
            </a:r>
            <a:r>
              <a:rPr lang="de-DE" sz="1400" dirty="0" err="1">
                <a:solidFill>
                  <a:srgbClr val="081BFF"/>
                </a:solidFill>
              </a:rPr>
              <a:t>Normalized</a:t>
            </a:r>
            <a:r>
              <a:rPr lang="de-DE" sz="1400" dirty="0">
                <a:solidFill>
                  <a:srgbClr val="081BFF"/>
                </a:solidFill>
              </a:rPr>
              <a:t> </a:t>
            </a:r>
            <a:r>
              <a:rPr lang="de-DE" sz="1400" dirty="0" err="1">
                <a:solidFill>
                  <a:srgbClr val="081BFF"/>
                </a:solidFill>
              </a:rPr>
              <a:t>cuts</a:t>
            </a:r>
            <a:r>
              <a:rPr lang="de-DE" sz="1400" dirty="0">
                <a:solidFill>
                  <a:srgbClr val="081BFF"/>
                </a:solidFill>
              </a:rPr>
              <a:t> </a:t>
            </a:r>
            <a:r>
              <a:rPr lang="de-DE" sz="1400" dirty="0" err="1">
                <a:solidFill>
                  <a:srgbClr val="081BFF"/>
                </a:solidFill>
              </a:rPr>
              <a:t>and</a:t>
            </a:r>
            <a:r>
              <a:rPr lang="de-DE" sz="1400" dirty="0">
                <a:solidFill>
                  <a:srgbClr val="081BFF"/>
                </a:solidFill>
              </a:rPr>
              <a:t> </a:t>
            </a:r>
            <a:r>
              <a:rPr lang="de-DE" sz="1400" dirty="0" err="1">
                <a:solidFill>
                  <a:srgbClr val="081BFF"/>
                </a:solidFill>
              </a:rPr>
              <a:t>image</a:t>
            </a:r>
            <a:r>
              <a:rPr lang="de-DE" sz="1400" dirty="0">
                <a:solidFill>
                  <a:srgbClr val="081BFF"/>
                </a:solidFill>
              </a:rPr>
              <a:t> </a:t>
            </a:r>
            <a:r>
              <a:rPr lang="de-DE" sz="1400" dirty="0" err="1">
                <a:solidFill>
                  <a:srgbClr val="081BFF"/>
                </a:solidFill>
              </a:rPr>
              <a:t>segmentation</a:t>
            </a:r>
            <a:r>
              <a:rPr lang="de-DE" sz="1400" dirty="0">
                <a:solidFill>
                  <a:srgbClr val="081BFF"/>
                </a:solidFill>
              </a:rPr>
              <a:t>. In: IEEE Transactions on Pattern Analysis </a:t>
            </a:r>
            <a:r>
              <a:rPr lang="de-DE" sz="1400" dirty="0" err="1">
                <a:solidFill>
                  <a:srgbClr val="081BFF"/>
                </a:solidFill>
              </a:rPr>
              <a:t>and</a:t>
            </a:r>
            <a:r>
              <a:rPr lang="de-DE" sz="1400" dirty="0">
                <a:solidFill>
                  <a:srgbClr val="081BFF"/>
                </a:solidFill>
              </a:rPr>
              <a:t> </a:t>
            </a:r>
            <a:r>
              <a:rPr lang="de-DE" sz="1400" dirty="0" err="1">
                <a:solidFill>
                  <a:srgbClr val="081BFF"/>
                </a:solidFill>
              </a:rPr>
              <a:t>Machine</a:t>
            </a:r>
            <a:r>
              <a:rPr lang="de-DE" sz="1400" dirty="0">
                <a:solidFill>
                  <a:srgbClr val="081BFF"/>
                </a:solidFill>
              </a:rPr>
              <a:t> </a:t>
            </a:r>
            <a:r>
              <a:rPr lang="de-DE" sz="1400" dirty="0" err="1">
                <a:solidFill>
                  <a:srgbClr val="081BFF"/>
                </a:solidFill>
              </a:rPr>
              <a:t>Intelligence</a:t>
            </a:r>
            <a:r>
              <a:rPr lang="de-DE" sz="1400" dirty="0">
                <a:solidFill>
                  <a:srgbClr val="081BFF"/>
                </a:solidFill>
              </a:rPr>
              <a:t>. 22(8), S. 888–905, </a:t>
            </a:r>
            <a:r>
              <a:rPr lang="de-DE" sz="1400" b="1" dirty="0">
                <a:solidFill>
                  <a:srgbClr val="FF0000"/>
                </a:solidFill>
              </a:rPr>
              <a:t>2000</a:t>
            </a:r>
          </a:p>
        </p:txBody>
      </p:sp>
    </p:spTree>
    <p:extLst>
      <p:ext uri="{BB962C8B-B14F-4D97-AF65-F5344CB8AC3E}">
        <p14:creationId xmlns:p14="http://schemas.microsoft.com/office/powerpoint/2010/main" val="2839771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27515-C148-564F-B10C-39C2A256F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Bestimmung von </a:t>
            </a:r>
            <a:r>
              <a:rPr lang="de-DE" dirty="0" err="1"/>
              <a:t>k</a:t>
            </a:r>
            <a:endParaRPr lang="de-DE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192CAF0-5C2C-0D49-B856-B082179224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9784" y="1196975"/>
            <a:ext cx="7124431" cy="49688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7D02F3-82F0-9746-9B3C-072715A22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A12D3B-F3F5-9745-A698-099A3D878CBB}"/>
              </a:ext>
            </a:extLst>
          </p:cNvPr>
          <p:cNvSpPr txBox="1"/>
          <p:nvPr/>
        </p:nvSpPr>
        <p:spPr>
          <a:xfrm>
            <a:off x="1115616" y="1412776"/>
            <a:ext cx="452880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800" dirty="0"/>
              <a:t>                          Sei </a:t>
            </a:r>
            <a:r>
              <a:rPr lang="de-DE" sz="2800" dirty="0" err="1"/>
              <a:t>k</a:t>
            </a:r>
            <a:r>
              <a:rPr lang="de-DE" sz="2800" dirty="0"/>
              <a:t> = 2: </a:t>
            </a:r>
            <a:r>
              <a:rPr lang="de-DE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</a:t>
            </a:r>
            <a:r>
              <a:rPr lang="de-DE" sz="28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  <a:r>
              <a:rPr lang="de-DE" sz="2800" dirty="0"/>
              <a:t> 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2F18EDBC-9287-4946-8191-D3E9DCE97A7F}"/>
              </a:ext>
            </a:extLst>
          </p:cNvPr>
          <p:cNvSpPr txBox="1">
            <a:spLocks/>
          </p:cNvSpPr>
          <p:nvPr/>
        </p:nvSpPr>
        <p:spPr>
          <a:xfrm>
            <a:off x="4198587" y="6615336"/>
            <a:ext cx="1031007" cy="24266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000" dirty="0" err="1">
                <a:solidFill>
                  <a:schemeClr val="bg1"/>
                </a:solidFill>
              </a:rPr>
              <a:t>Eamonn</a:t>
            </a:r>
            <a:r>
              <a:rPr lang="en-US" sz="1000" dirty="0">
                <a:solidFill>
                  <a:schemeClr val="bg1"/>
                </a:solidFill>
              </a:rPr>
              <a:t> Keogh</a:t>
            </a:r>
          </a:p>
        </p:txBody>
      </p:sp>
    </p:spTree>
    <p:extLst>
      <p:ext uri="{BB962C8B-B14F-4D97-AF65-F5344CB8AC3E}">
        <p14:creationId xmlns:p14="http://schemas.microsoft.com/office/powerpoint/2010/main" val="1448217809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45B5E-0924-CC47-89A8-8B4B64E2A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Annahme (vorläufig)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8BB064-DCD7-644E-A6EC-589729A47D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Gewichte sind alle gleich 1</a:t>
            </a:r>
          </a:p>
          <a:p>
            <a:r>
              <a:rPr lang="de-DE" dirty="0"/>
              <a:t>Wir wollen den Graphen mit </a:t>
            </a:r>
            <a:r>
              <a:rPr lang="de-DE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de-DE" dirty="0"/>
              <a:t> Knoten ins zwei Teile zerlegen, so dass der Kantenschnitt minimal wird </a:t>
            </a:r>
            <a:br>
              <a:rPr lang="de-DE" dirty="0"/>
            </a:br>
            <a:r>
              <a:rPr lang="de-DE" dirty="0"/>
              <a:t>(Graph-</a:t>
            </a:r>
            <a:r>
              <a:rPr lang="de-DE" dirty="0" err="1"/>
              <a:t>Bisektion</a:t>
            </a:r>
            <a:r>
              <a:rPr lang="de-DE" dirty="0"/>
              <a:t>)</a:t>
            </a:r>
          </a:p>
          <a:p>
            <a:r>
              <a:rPr lang="de-DE" dirty="0"/>
              <a:t>Wir geben jedem Knoten eine Nummer und verwenden einen Indikatorvektor 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de-DE" dirty="0"/>
              <a:t> mit</a:t>
            </a:r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  <a:p>
            <a:r>
              <a:rPr lang="de-DE" dirty="0"/>
              <a:t>Wir schreiben </a:t>
            </a:r>
            <a:r>
              <a:rPr lang="de-DE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Ncut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de-DE" dirty="0"/>
          </a:p>
          <a:p>
            <a:r>
              <a:rPr lang="de-DE" dirty="0"/>
              <a:t>Die Teile sollen gleich groß sein: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9DB4B4-D318-3D4A-9586-B04DDF3B3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130</a:t>
            </a:fld>
            <a:endParaRPr lang="de-D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8879B3-C0A6-564A-8C00-8301D24A0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848" y="3822406"/>
            <a:ext cx="2700164" cy="82141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2D63095-8E7F-DF4E-90A0-F9E577995E8D}"/>
              </a:ext>
            </a:extLst>
          </p:cNvPr>
          <p:cNvSpPr/>
          <p:nvPr/>
        </p:nvSpPr>
        <p:spPr>
          <a:xfrm>
            <a:off x="1991266" y="6221533"/>
            <a:ext cx="516146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50" dirty="0">
                <a:solidFill>
                  <a:srgbClr val="0B05FF"/>
                </a:solidFill>
              </a:rPr>
              <a:t>Christian Seufert, Analyse der </a:t>
            </a:r>
            <a:r>
              <a:rPr lang="de-DE" sz="1050" dirty="0" err="1">
                <a:solidFill>
                  <a:srgbClr val="0B05FF"/>
                </a:solidFill>
              </a:rPr>
              <a:t>Koautorenschaft</a:t>
            </a:r>
            <a:r>
              <a:rPr lang="de-DE" sz="1050" dirty="0">
                <a:solidFill>
                  <a:srgbClr val="0B05FF"/>
                </a:solidFill>
              </a:rPr>
              <a:t> zur Konsolidierung ambiger Autorennamen – Überblick und Bewertung eines neuen Verfahrens, Diplomarbeit, TU Darmstadt, </a:t>
            </a:r>
            <a:r>
              <a:rPr lang="de-DE" sz="1050" b="1" dirty="0">
                <a:solidFill>
                  <a:srgbClr val="FF0000"/>
                </a:solidFill>
              </a:rPr>
              <a:t>2006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9D50196-EC54-D84B-B8DB-2E6CA1513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4807494"/>
            <a:ext cx="2384884" cy="887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07018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52D00-25D2-D74F-AF7F-5DCA0BF8D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Bestimmung des Cuts unter der Annahme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068F4-E4FC-CD4D-8DC9-2AB32220CA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de-DE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Ncut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</a:p>
          <a:p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8696E4-2B91-7544-857E-57DE7BA2E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131</a:t>
            </a:fld>
            <a:endParaRPr lang="de-D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411DE2-9A11-4B43-A856-57DDC86F3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7583" y="1052736"/>
            <a:ext cx="2611467" cy="112808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3DA57AA-934F-354E-A94E-8E06F46A96EF}"/>
              </a:ext>
            </a:extLst>
          </p:cNvPr>
          <p:cNvGrpSpPr/>
          <p:nvPr/>
        </p:nvGrpSpPr>
        <p:grpSpPr>
          <a:xfrm>
            <a:off x="2330698" y="2060848"/>
            <a:ext cx="4689574" cy="3584621"/>
            <a:chOff x="2555776" y="2420888"/>
            <a:chExt cx="4689574" cy="358462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863A87F-6C14-324D-AA20-8994727A06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99792" y="2420888"/>
              <a:ext cx="4545558" cy="3584621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82F9DDF-2EB9-B947-9736-8604C6893CE7}"/>
                </a:ext>
              </a:extLst>
            </p:cNvPr>
            <p:cNvSpPr/>
            <p:nvPr/>
          </p:nvSpPr>
          <p:spPr>
            <a:xfrm>
              <a:off x="2555776" y="2636912"/>
              <a:ext cx="216024" cy="504056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91186F5-7074-C746-8156-0C4DB84EAD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5805264"/>
            <a:ext cx="4045074" cy="5366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B10BC2-0203-8944-B9A3-0F5767F184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5921" y="5821703"/>
            <a:ext cx="2968701" cy="579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66799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BCC29-942D-0B4D-9FDA-8EA464F2B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Bestimmung des Cuts unter der Annahme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67C66-035E-C74A-8FA0-62591E8D98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Formulierung des Problems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 err="1"/>
              <a:t>Ganzzahligkeitsbedingung</a:t>
            </a:r>
            <a:r>
              <a:rPr lang="de-DE" dirty="0"/>
              <a:t> macht Problem NP-schwer</a:t>
            </a:r>
          </a:p>
          <a:p>
            <a:r>
              <a:rPr lang="de-DE" dirty="0"/>
              <a:t>Aufweichung:  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de-DE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∈ {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de-DE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sqrt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de-DE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de-DE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sqrt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de-DE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)}</a:t>
            </a:r>
            <a:br>
              <a:rPr lang="de-DE" dirty="0"/>
            </a:br>
            <a:r>
              <a:rPr lang="de-DE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de-DE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de-DE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de-DE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de-DE" dirty="0">
                <a:cs typeface="Times New Roman" panose="02020603050405020304" pitchFamily="18" charset="0"/>
              </a:rPr>
              <a:t>, mit </a:t>
            </a:r>
            <a:r>
              <a:rPr lang="de-DE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de-DE" dirty="0">
                <a:cs typeface="Times New Roman" panose="02020603050405020304" pitchFamily="18" charset="0"/>
              </a:rPr>
              <a:t> Anzahl der Knoten im Graphen</a:t>
            </a:r>
            <a:endParaRPr lang="de-DE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C98C7C-9130-EF4F-BD3F-7B238B8C2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132</a:t>
            </a:fld>
            <a:endParaRPr lang="de-D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910BFF-5773-4D46-A0B1-6DD4C55B9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1839427"/>
            <a:ext cx="3617714" cy="166158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E895DC1-5615-F040-A82E-5A28DD51D185}"/>
              </a:ext>
            </a:extLst>
          </p:cNvPr>
          <p:cNvSpPr/>
          <p:nvPr/>
        </p:nvSpPr>
        <p:spPr>
          <a:xfrm>
            <a:off x="1907704" y="5373216"/>
            <a:ext cx="568863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dirty="0">
                <a:solidFill>
                  <a:srgbClr val="0B05FF"/>
                </a:solidFill>
                <a:latin typeface="CMR12"/>
              </a:rPr>
              <a:t>A. </a:t>
            </a:r>
            <a:r>
              <a:rPr lang="de-DE" sz="1100" dirty="0" err="1">
                <a:solidFill>
                  <a:srgbClr val="0B05FF"/>
                </a:solidFill>
                <a:latin typeface="CMR12"/>
              </a:rPr>
              <a:t>Pothen</a:t>
            </a:r>
            <a:r>
              <a:rPr lang="de-DE" sz="1100" dirty="0">
                <a:solidFill>
                  <a:srgbClr val="0B05FF"/>
                </a:solidFill>
                <a:latin typeface="CMR12"/>
              </a:rPr>
              <a:t>. Graph </a:t>
            </a:r>
            <a:r>
              <a:rPr lang="de-DE" sz="1100" dirty="0" err="1">
                <a:solidFill>
                  <a:srgbClr val="0B05FF"/>
                </a:solidFill>
                <a:latin typeface="CMR12"/>
              </a:rPr>
              <a:t>partitioning</a:t>
            </a:r>
            <a:r>
              <a:rPr lang="de-DE" sz="1100" dirty="0">
                <a:solidFill>
                  <a:srgbClr val="0B05FF"/>
                </a:solidFill>
                <a:latin typeface="CMR12"/>
              </a:rPr>
              <a:t> </a:t>
            </a:r>
            <a:r>
              <a:rPr lang="de-DE" sz="1100" dirty="0" err="1">
                <a:solidFill>
                  <a:srgbClr val="0B05FF"/>
                </a:solidFill>
                <a:latin typeface="CMR12"/>
              </a:rPr>
              <a:t>algorithms</a:t>
            </a:r>
            <a:r>
              <a:rPr lang="de-DE" sz="1100" dirty="0">
                <a:solidFill>
                  <a:srgbClr val="0B05FF"/>
                </a:solidFill>
                <a:latin typeface="CMR12"/>
              </a:rPr>
              <a:t> </a:t>
            </a:r>
            <a:r>
              <a:rPr lang="de-DE" sz="1100" dirty="0" err="1">
                <a:solidFill>
                  <a:srgbClr val="0B05FF"/>
                </a:solidFill>
                <a:latin typeface="CMR12"/>
              </a:rPr>
              <a:t>with</a:t>
            </a:r>
            <a:r>
              <a:rPr lang="de-DE" sz="1100" dirty="0">
                <a:solidFill>
                  <a:srgbClr val="0B05FF"/>
                </a:solidFill>
                <a:latin typeface="CMR12"/>
              </a:rPr>
              <a:t> </a:t>
            </a:r>
            <a:r>
              <a:rPr lang="de-DE" sz="1100" dirty="0" err="1">
                <a:solidFill>
                  <a:srgbClr val="0B05FF"/>
                </a:solidFill>
                <a:latin typeface="CMR12"/>
              </a:rPr>
              <a:t>applications</a:t>
            </a:r>
            <a:r>
              <a:rPr lang="de-DE" sz="1100" dirty="0">
                <a:solidFill>
                  <a:srgbClr val="0B05FF"/>
                </a:solidFill>
                <a:latin typeface="CMR12"/>
              </a:rPr>
              <a:t> </a:t>
            </a:r>
            <a:r>
              <a:rPr lang="de-DE" sz="1100" dirty="0" err="1">
                <a:solidFill>
                  <a:srgbClr val="0B05FF"/>
                </a:solidFill>
                <a:latin typeface="CMR12"/>
              </a:rPr>
              <a:t>to</a:t>
            </a:r>
            <a:r>
              <a:rPr lang="de-DE" sz="1100" dirty="0">
                <a:solidFill>
                  <a:srgbClr val="0B05FF"/>
                </a:solidFill>
                <a:latin typeface="CMR12"/>
              </a:rPr>
              <a:t> </a:t>
            </a:r>
            <a:r>
              <a:rPr lang="de-DE" sz="1100" dirty="0" err="1">
                <a:solidFill>
                  <a:srgbClr val="0B05FF"/>
                </a:solidFill>
                <a:latin typeface="CMR12"/>
              </a:rPr>
              <a:t>scientific</a:t>
            </a:r>
            <a:r>
              <a:rPr lang="de-DE" sz="1100" dirty="0">
                <a:solidFill>
                  <a:srgbClr val="0B05FF"/>
                </a:solidFill>
                <a:latin typeface="CMR12"/>
              </a:rPr>
              <a:t> </a:t>
            </a:r>
            <a:r>
              <a:rPr lang="de-DE" sz="1100" dirty="0" err="1">
                <a:solidFill>
                  <a:srgbClr val="0B05FF"/>
                </a:solidFill>
                <a:latin typeface="CMR12"/>
              </a:rPr>
              <a:t>computing</a:t>
            </a:r>
            <a:r>
              <a:rPr lang="de-DE" sz="1100" dirty="0">
                <a:solidFill>
                  <a:srgbClr val="0B05FF"/>
                </a:solidFill>
                <a:latin typeface="CMR12"/>
              </a:rPr>
              <a:t>. </a:t>
            </a:r>
            <a:r>
              <a:rPr lang="de-DE" sz="1100" dirty="0">
                <a:solidFill>
                  <a:srgbClr val="0B05FF"/>
                </a:solidFill>
                <a:latin typeface="CMTI12"/>
              </a:rPr>
              <a:t>Parallel </a:t>
            </a:r>
            <a:r>
              <a:rPr lang="de-DE" sz="1100" dirty="0" err="1">
                <a:solidFill>
                  <a:srgbClr val="0B05FF"/>
                </a:solidFill>
                <a:latin typeface="CMTI12"/>
              </a:rPr>
              <a:t>Numerical</a:t>
            </a:r>
            <a:r>
              <a:rPr lang="de-DE" sz="1100" dirty="0">
                <a:solidFill>
                  <a:srgbClr val="0B05FF"/>
                </a:solidFill>
                <a:latin typeface="CMTI12"/>
              </a:rPr>
              <a:t> </a:t>
            </a:r>
            <a:r>
              <a:rPr lang="de-DE" sz="1100" dirty="0" err="1">
                <a:solidFill>
                  <a:srgbClr val="0B05FF"/>
                </a:solidFill>
                <a:latin typeface="CMTI12"/>
              </a:rPr>
              <a:t>Algorithms</a:t>
            </a:r>
            <a:r>
              <a:rPr lang="de-DE" sz="1100" dirty="0">
                <a:solidFill>
                  <a:srgbClr val="0B05FF"/>
                </a:solidFill>
                <a:latin typeface="CMTI12"/>
              </a:rPr>
              <a:t>, D. E. Keyes, A. </a:t>
            </a:r>
            <a:r>
              <a:rPr lang="de-DE" sz="1100" dirty="0" err="1">
                <a:solidFill>
                  <a:srgbClr val="0B05FF"/>
                </a:solidFill>
                <a:latin typeface="CMTI12"/>
              </a:rPr>
              <a:t>Sameh</a:t>
            </a:r>
            <a:r>
              <a:rPr lang="de-DE" sz="1100" dirty="0">
                <a:solidFill>
                  <a:srgbClr val="0B05FF"/>
                </a:solidFill>
                <a:latin typeface="CMTI12"/>
              </a:rPr>
              <a:t>, </a:t>
            </a:r>
            <a:r>
              <a:rPr lang="de-DE" sz="1100" dirty="0" err="1">
                <a:solidFill>
                  <a:srgbClr val="0B05FF"/>
                </a:solidFill>
                <a:latin typeface="CMTI12"/>
              </a:rPr>
              <a:t>and</a:t>
            </a:r>
            <a:r>
              <a:rPr lang="de-DE" sz="1100" dirty="0">
                <a:solidFill>
                  <a:srgbClr val="0B05FF"/>
                </a:solidFill>
                <a:latin typeface="CMTI12"/>
              </a:rPr>
              <a:t> V. </a:t>
            </a:r>
            <a:r>
              <a:rPr lang="de-DE" sz="1100" dirty="0" err="1">
                <a:solidFill>
                  <a:srgbClr val="0B05FF"/>
                </a:solidFill>
                <a:latin typeface="CMTI12"/>
              </a:rPr>
              <a:t>Venkatakrishnan</a:t>
            </a:r>
            <a:r>
              <a:rPr lang="de-DE" sz="1100" dirty="0">
                <a:solidFill>
                  <a:srgbClr val="0B05FF"/>
                </a:solidFill>
                <a:latin typeface="CMTI12"/>
              </a:rPr>
              <a:t>, </a:t>
            </a:r>
            <a:r>
              <a:rPr lang="de-DE" sz="1100" dirty="0" err="1">
                <a:solidFill>
                  <a:srgbClr val="0B05FF"/>
                </a:solidFill>
                <a:latin typeface="CMTI12"/>
              </a:rPr>
              <a:t>eds</a:t>
            </a:r>
            <a:r>
              <a:rPr lang="de-DE" sz="1100" dirty="0">
                <a:solidFill>
                  <a:srgbClr val="0B05FF"/>
                </a:solidFill>
                <a:latin typeface="CMTI12"/>
              </a:rPr>
              <a:t>., Kluwer, 1997, pp. 323–368.</a:t>
            </a:r>
            <a:r>
              <a:rPr lang="de-DE" sz="1100" dirty="0">
                <a:solidFill>
                  <a:srgbClr val="0B05FF"/>
                </a:solidFill>
                <a:latin typeface="CMR12"/>
              </a:rPr>
              <a:t>, </a:t>
            </a:r>
            <a:r>
              <a:rPr lang="de-DE" sz="1100" b="1" dirty="0">
                <a:solidFill>
                  <a:srgbClr val="FF0000"/>
                </a:solidFill>
                <a:latin typeface="CMR12"/>
              </a:rPr>
              <a:t>1997</a:t>
            </a:r>
            <a:r>
              <a:rPr lang="de-DE" sz="1100" dirty="0">
                <a:solidFill>
                  <a:srgbClr val="0B05FF"/>
                </a:solidFill>
                <a:latin typeface="CMR12"/>
              </a:rPr>
              <a:t>. </a:t>
            </a:r>
            <a:endParaRPr lang="de-DE" sz="1100" dirty="0">
              <a:solidFill>
                <a:srgbClr val="0B05FF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276C8F-0EF2-0049-8053-3B94092E3F3D}"/>
              </a:ext>
            </a:extLst>
          </p:cNvPr>
          <p:cNvSpPr/>
          <p:nvPr/>
        </p:nvSpPr>
        <p:spPr>
          <a:xfrm>
            <a:off x="1907704" y="6072581"/>
            <a:ext cx="568863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dirty="0">
                <a:solidFill>
                  <a:srgbClr val="0B05FF"/>
                </a:solidFill>
              </a:rPr>
              <a:t>T.F. Chan, P. </a:t>
            </a:r>
            <a:r>
              <a:rPr lang="de-DE" sz="1100" dirty="0" err="1">
                <a:solidFill>
                  <a:srgbClr val="0B05FF"/>
                </a:solidFill>
              </a:rPr>
              <a:t>Ciarlet</a:t>
            </a:r>
            <a:r>
              <a:rPr lang="de-DE" sz="1100" dirty="0">
                <a:solidFill>
                  <a:srgbClr val="0B05FF"/>
                </a:solidFill>
              </a:rPr>
              <a:t> </a:t>
            </a:r>
            <a:r>
              <a:rPr lang="de-DE" sz="1100" dirty="0" err="1">
                <a:solidFill>
                  <a:srgbClr val="0B05FF"/>
                </a:solidFill>
              </a:rPr>
              <a:t>Jr</a:t>
            </a:r>
            <a:r>
              <a:rPr lang="de-DE" sz="1100" dirty="0">
                <a:solidFill>
                  <a:srgbClr val="0B05FF"/>
                </a:solidFill>
              </a:rPr>
              <a:t>, W.K. </a:t>
            </a:r>
            <a:r>
              <a:rPr lang="de-DE" sz="1100" dirty="0" err="1">
                <a:solidFill>
                  <a:srgbClr val="0B05FF"/>
                </a:solidFill>
              </a:rPr>
              <a:t>Szeto</a:t>
            </a:r>
            <a:r>
              <a:rPr lang="de-DE" sz="1100" dirty="0">
                <a:solidFill>
                  <a:srgbClr val="0B05FF"/>
                </a:solidFill>
              </a:rPr>
              <a:t>, On </a:t>
            </a:r>
            <a:r>
              <a:rPr lang="de-DE" sz="1100" dirty="0" err="1">
                <a:solidFill>
                  <a:srgbClr val="0B05FF"/>
                </a:solidFill>
              </a:rPr>
              <a:t>the</a:t>
            </a:r>
            <a:r>
              <a:rPr lang="de-DE" sz="1100" dirty="0">
                <a:solidFill>
                  <a:srgbClr val="0B05FF"/>
                </a:solidFill>
              </a:rPr>
              <a:t> </a:t>
            </a:r>
            <a:r>
              <a:rPr lang="de-DE" sz="1100" dirty="0" err="1">
                <a:solidFill>
                  <a:srgbClr val="0B05FF"/>
                </a:solidFill>
              </a:rPr>
              <a:t>Optimality</a:t>
            </a:r>
            <a:r>
              <a:rPr lang="de-DE" sz="1100" dirty="0">
                <a:solidFill>
                  <a:srgbClr val="0B05FF"/>
                </a:solidFill>
              </a:rPr>
              <a:t> </a:t>
            </a:r>
            <a:r>
              <a:rPr lang="de-DE" sz="1100" dirty="0" err="1">
                <a:solidFill>
                  <a:srgbClr val="0B05FF"/>
                </a:solidFill>
              </a:rPr>
              <a:t>of</a:t>
            </a:r>
            <a:r>
              <a:rPr lang="de-DE" sz="1100" dirty="0">
                <a:solidFill>
                  <a:srgbClr val="0B05FF"/>
                </a:solidFill>
              </a:rPr>
              <a:t> </a:t>
            </a:r>
            <a:r>
              <a:rPr lang="de-DE" sz="1100" dirty="0" err="1">
                <a:solidFill>
                  <a:srgbClr val="0B05FF"/>
                </a:solidFill>
              </a:rPr>
              <a:t>the</a:t>
            </a:r>
            <a:r>
              <a:rPr lang="de-DE" sz="1100" dirty="0">
                <a:solidFill>
                  <a:srgbClr val="0B05FF"/>
                </a:solidFill>
              </a:rPr>
              <a:t> median </a:t>
            </a:r>
            <a:r>
              <a:rPr lang="de-DE" sz="1100" dirty="0" err="1">
                <a:solidFill>
                  <a:srgbClr val="0B05FF"/>
                </a:solidFill>
              </a:rPr>
              <a:t>cut</a:t>
            </a:r>
            <a:r>
              <a:rPr lang="de-DE" sz="1100" dirty="0">
                <a:solidFill>
                  <a:srgbClr val="0B05FF"/>
                </a:solidFill>
              </a:rPr>
              <a:t> </a:t>
            </a:r>
            <a:r>
              <a:rPr lang="de-DE" sz="1100" dirty="0" err="1">
                <a:solidFill>
                  <a:srgbClr val="0B05FF"/>
                </a:solidFill>
              </a:rPr>
              <a:t>spectral</a:t>
            </a:r>
            <a:r>
              <a:rPr lang="de-DE" sz="1100" dirty="0">
                <a:solidFill>
                  <a:srgbClr val="0B05FF"/>
                </a:solidFill>
              </a:rPr>
              <a:t> </a:t>
            </a:r>
            <a:r>
              <a:rPr lang="de-DE" sz="1100" dirty="0" err="1">
                <a:solidFill>
                  <a:srgbClr val="0B05FF"/>
                </a:solidFill>
              </a:rPr>
              <a:t>bisection</a:t>
            </a:r>
            <a:r>
              <a:rPr lang="de-DE" sz="1100" dirty="0">
                <a:solidFill>
                  <a:srgbClr val="0B05FF"/>
                </a:solidFill>
              </a:rPr>
              <a:t> </a:t>
            </a:r>
            <a:r>
              <a:rPr lang="de-DE" sz="1100" dirty="0" err="1">
                <a:solidFill>
                  <a:srgbClr val="0B05FF"/>
                </a:solidFill>
              </a:rPr>
              <a:t>graph</a:t>
            </a:r>
            <a:r>
              <a:rPr lang="de-DE" sz="1100" dirty="0">
                <a:solidFill>
                  <a:srgbClr val="0B05FF"/>
                </a:solidFill>
              </a:rPr>
              <a:t> </a:t>
            </a:r>
            <a:r>
              <a:rPr lang="de-DE" sz="1100" dirty="0" err="1">
                <a:solidFill>
                  <a:srgbClr val="0B05FF"/>
                </a:solidFill>
              </a:rPr>
              <a:t>partitioning</a:t>
            </a:r>
            <a:r>
              <a:rPr lang="de-DE" sz="1100" dirty="0">
                <a:solidFill>
                  <a:srgbClr val="0B05FF"/>
                </a:solidFill>
              </a:rPr>
              <a:t> </a:t>
            </a:r>
            <a:r>
              <a:rPr lang="de-DE" sz="1100" dirty="0" err="1">
                <a:solidFill>
                  <a:srgbClr val="0B05FF"/>
                </a:solidFill>
              </a:rPr>
              <a:t>method</a:t>
            </a:r>
            <a:r>
              <a:rPr lang="de-DE" sz="1100" dirty="0">
                <a:solidFill>
                  <a:srgbClr val="0B05FF"/>
                </a:solidFill>
              </a:rPr>
              <a:t>, Technical Report, UCLA, </a:t>
            </a:r>
            <a:r>
              <a:rPr lang="de-DE" sz="1100" b="1" dirty="0">
                <a:solidFill>
                  <a:srgbClr val="FF0000"/>
                </a:solidFill>
              </a:rPr>
              <a:t>1993</a:t>
            </a:r>
            <a:r>
              <a:rPr lang="de-DE" sz="1100" dirty="0">
                <a:solidFill>
                  <a:srgbClr val="0B05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3329435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59E6E-1136-914C-B382-9B25CA253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Bestimmung des Cuts unter der Annahme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EF89EF-4782-5947-B5BC-AECE4D93D0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Neue Formulierung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D5AFAD-669A-A146-BD71-9F325C6FE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133</a:t>
            </a:fld>
            <a:endParaRPr lang="de-D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6DD131-CC62-4D46-B88F-FC33E3810C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505" y="1607366"/>
            <a:ext cx="6876256" cy="3643267"/>
          </a:xfrm>
          <a:prstGeom prst="rect">
            <a:avLst/>
          </a:prstGeom>
        </p:spPr>
      </p:pic>
      <p:sp>
        <p:nvSpPr>
          <p:cNvPr id="7" name="Cloud Callout 6">
            <a:extLst>
              <a:ext uri="{FF2B5EF4-FFF2-40B4-BE49-F238E27FC236}">
                <a16:creationId xmlns:a16="http://schemas.microsoft.com/office/drawing/2014/main" id="{78EDBAE0-A7AA-3B48-BEC1-43BE8B71843F}"/>
              </a:ext>
            </a:extLst>
          </p:cNvPr>
          <p:cNvSpPr/>
          <p:nvPr/>
        </p:nvSpPr>
        <p:spPr>
          <a:xfrm>
            <a:off x="6065506" y="3861048"/>
            <a:ext cx="2592288" cy="864096"/>
          </a:xfrm>
          <a:prstGeom prst="cloudCallout">
            <a:avLst>
              <a:gd name="adj1" fmla="val -57257"/>
              <a:gd name="adj2" fmla="val -5092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de-DE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de-DE" dirty="0">
                <a:solidFill>
                  <a:schemeClr val="tx1"/>
                </a:solidFill>
              </a:rPr>
              <a:t> ist zweiter Eigenvektor</a:t>
            </a:r>
          </a:p>
        </p:txBody>
      </p:sp>
      <p:sp>
        <p:nvSpPr>
          <p:cNvPr id="9" name="Cloud Callout 8">
            <a:extLst>
              <a:ext uri="{FF2B5EF4-FFF2-40B4-BE49-F238E27FC236}">
                <a16:creationId xmlns:a16="http://schemas.microsoft.com/office/drawing/2014/main" id="{7F71DA80-3C61-3D4F-BFF5-A993802D151D}"/>
              </a:ext>
            </a:extLst>
          </p:cNvPr>
          <p:cNvSpPr/>
          <p:nvPr/>
        </p:nvSpPr>
        <p:spPr>
          <a:xfrm>
            <a:off x="6065505" y="5073622"/>
            <a:ext cx="3216600" cy="864096"/>
          </a:xfrm>
          <a:prstGeom prst="cloudCallout">
            <a:avLst>
              <a:gd name="adj1" fmla="val -75661"/>
              <a:gd name="adj2" fmla="val -13949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de-DE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de-DE" dirty="0">
                <a:solidFill>
                  <a:schemeClr val="tx1"/>
                </a:solidFill>
              </a:rPr>
              <a:t> hat Eigenwert 0, dann kein Cut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87D639E-D4C6-5B48-961D-88DA0B387BC8}"/>
              </a:ext>
            </a:extLst>
          </p:cNvPr>
          <p:cNvSpPr/>
          <p:nvPr/>
        </p:nvSpPr>
        <p:spPr>
          <a:xfrm>
            <a:off x="4427984" y="5278121"/>
            <a:ext cx="12089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de-DE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de-DE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de-DE" sz="28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de-DE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2772876983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>
            <a:extLst>
              <a:ext uri="{FF2B5EF4-FFF2-40B4-BE49-F238E27FC236}">
                <a16:creationId xmlns:a16="http://schemas.microsoft.com/office/drawing/2014/main" id="{F10C7D90-E70C-784F-94E3-AAFBAE566C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dirty="0" err="1"/>
              <a:t>Mathematischer</a:t>
            </a:r>
            <a:r>
              <a:rPr lang="en-US" altLang="de-DE" dirty="0"/>
              <a:t> </a:t>
            </a:r>
            <a:r>
              <a:rPr lang="en-US" altLang="de-DE" dirty="0" err="1"/>
              <a:t>Exkurs</a:t>
            </a:r>
            <a:endParaRPr lang="en-US" altLang="de-DE" dirty="0"/>
          </a:p>
        </p:txBody>
      </p:sp>
      <p:sp>
        <p:nvSpPr>
          <p:cNvPr id="128003" name="Rectangle 3">
            <a:extLst>
              <a:ext uri="{FF2B5EF4-FFF2-40B4-BE49-F238E27FC236}">
                <a16:creationId xmlns:a16="http://schemas.microsoft.com/office/drawing/2014/main" id="{3BAA916D-04DA-F54C-9FCC-51D2F785E0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l" rtl="0">
              <a:lnSpc>
                <a:spcPct val="90000"/>
              </a:lnSpc>
            </a:pPr>
            <a:r>
              <a:rPr lang="en-US" altLang="de-DE" dirty="0"/>
              <a:t>Sei A </a:t>
            </a:r>
            <a:r>
              <a:rPr lang="en-US" altLang="de-DE" dirty="0" err="1"/>
              <a:t>eine</a:t>
            </a:r>
            <a:r>
              <a:rPr lang="en-US" altLang="de-DE" dirty="0"/>
              <a:t> </a:t>
            </a:r>
            <a:r>
              <a:rPr lang="en-US" altLang="de-DE" dirty="0" err="1"/>
              <a:t>symmetrische</a:t>
            </a:r>
            <a:r>
              <a:rPr lang="en-US" altLang="de-DE" dirty="0"/>
              <a:t> Matrix:</a:t>
            </a:r>
          </a:p>
          <a:p>
            <a:pPr algn="l" rtl="0">
              <a:lnSpc>
                <a:spcPct val="90000"/>
              </a:lnSpc>
              <a:buFont typeface="Wingdings" pitchFamily="2" charset="2"/>
              <a:buNone/>
            </a:pPr>
            <a:r>
              <a:rPr lang="en-US" altLang="de-DE" dirty="0"/>
              <a:t>	Dann </a:t>
            </a:r>
            <a:r>
              <a:rPr lang="en-US" altLang="de-DE" dirty="0" err="1"/>
              <a:t>heißt</a:t>
            </a:r>
            <a:r>
              <a:rPr lang="en-US" altLang="de-DE" dirty="0"/>
              <a:t> </a:t>
            </a:r>
            <a:r>
              <a:rPr lang="he-IL" altLang="de-DE" dirty="0"/>
              <a:t>				</a:t>
            </a:r>
            <a:r>
              <a:rPr lang="en-US" altLang="de-DE" dirty="0"/>
              <a:t>    </a:t>
            </a:r>
          </a:p>
          <a:p>
            <a:pPr algn="l" rtl="0">
              <a:lnSpc>
                <a:spcPct val="90000"/>
              </a:lnSpc>
              <a:buFont typeface="Wingdings" pitchFamily="2" charset="2"/>
              <a:buNone/>
            </a:pPr>
            <a:endParaRPr lang="en-US" altLang="de-DE" dirty="0"/>
          </a:p>
          <a:p>
            <a:pPr algn="l" rtl="0">
              <a:lnSpc>
                <a:spcPct val="90000"/>
              </a:lnSpc>
              <a:buFont typeface="Wingdings" pitchFamily="2" charset="2"/>
              <a:buNone/>
            </a:pPr>
            <a:r>
              <a:rPr lang="en-US" altLang="de-DE" dirty="0"/>
              <a:t>	</a:t>
            </a:r>
          </a:p>
          <a:p>
            <a:pPr algn="l" rtl="0">
              <a:lnSpc>
                <a:spcPct val="90000"/>
              </a:lnSpc>
              <a:buFont typeface="Wingdings" pitchFamily="2" charset="2"/>
              <a:buNone/>
            </a:pPr>
            <a:r>
              <a:rPr lang="en-US" altLang="de-DE" dirty="0"/>
              <a:t>     der </a:t>
            </a:r>
            <a:r>
              <a:rPr lang="en-US" altLang="de-DE" dirty="0">
                <a:solidFill>
                  <a:srgbClr val="0B05FF"/>
                </a:solidFill>
              </a:rPr>
              <a:t>Rayleigh-Quotient </a:t>
            </a:r>
            <a:r>
              <a:rPr lang="en-US" altLang="de-DE" dirty="0"/>
              <a:t>von </a:t>
            </a:r>
            <a:r>
              <a:rPr lang="en-US" alt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  <a:p>
            <a:pPr>
              <a:lnSpc>
                <a:spcPct val="90000"/>
              </a:lnSpc>
            </a:pPr>
            <a:endParaRPr lang="en-US" altLang="de-DE" dirty="0"/>
          </a:p>
          <a:p>
            <a:pPr>
              <a:lnSpc>
                <a:spcPct val="90000"/>
              </a:lnSpc>
            </a:pPr>
            <a:r>
              <a:rPr lang="en-US" altLang="de-DE" dirty="0"/>
              <a:t>Der Rayleigh-Quotient </a:t>
            </a:r>
            <a:r>
              <a:rPr lang="en-US" altLang="de-DE" dirty="0" err="1"/>
              <a:t>definiert</a:t>
            </a:r>
            <a:r>
              <a:rPr lang="en-US" altLang="de-DE" dirty="0"/>
              <a:t> </a:t>
            </a:r>
            <a:r>
              <a:rPr lang="en-US" altLang="de-DE" dirty="0" err="1"/>
              <a:t>eine</a:t>
            </a:r>
            <a:r>
              <a:rPr lang="en-US" altLang="de-DE" dirty="0"/>
              <a:t> </a:t>
            </a:r>
            <a:r>
              <a:rPr lang="en-US" altLang="de-DE" dirty="0" err="1"/>
              <a:t>Abbildung</a:t>
            </a:r>
            <a:r>
              <a:rPr lang="en-US" altLang="de-DE" dirty="0"/>
              <a:t> von </a:t>
            </a:r>
            <a:r>
              <a:rPr lang="en-US" altLang="de-DE" dirty="0" err="1"/>
              <a:t>Eigenvektoren</a:t>
            </a:r>
            <a:r>
              <a:rPr lang="en-US" altLang="de-DE" dirty="0"/>
              <a:t> auf </a:t>
            </a:r>
            <a:r>
              <a:rPr lang="en-US" altLang="de-DE" dirty="0" err="1"/>
              <a:t>Eigenwerte</a:t>
            </a:r>
            <a:endParaRPr lang="en-US" altLang="de-DE" dirty="0"/>
          </a:p>
          <a:p>
            <a:pPr>
              <a:lnSpc>
                <a:spcPct val="90000"/>
              </a:lnSpc>
            </a:pPr>
            <a:endParaRPr lang="en-US" altLang="de-DE" dirty="0"/>
          </a:p>
          <a:p>
            <a:pPr>
              <a:lnSpc>
                <a:spcPct val="90000"/>
              </a:lnSpc>
            </a:pPr>
            <a:endParaRPr lang="en-US" altLang="de-DE" dirty="0"/>
          </a:p>
          <a:p>
            <a:pPr>
              <a:lnSpc>
                <a:spcPct val="90000"/>
              </a:lnSpc>
            </a:pPr>
            <a:r>
              <a:rPr lang="en-US" altLang="de-DE" dirty="0"/>
              <a:t>NB: </a:t>
            </a:r>
            <a:r>
              <a:rPr lang="en-US" altLang="de-DE" dirty="0" err="1"/>
              <a:t>Kantengewichte</a:t>
            </a:r>
            <a:r>
              <a:rPr lang="en-US" altLang="de-DE" dirty="0"/>
              <a:t> = 1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1911D88-D6D2-2242-BD41-9845D35082C7}"/>
              </a:ext>
            </a:extLst>
          </p:cNvPr>
          <p:cNvGrpSpPr/>
          <p:nvPr/>
        </p:nvGrpSpPr>
        <p:grpSpPr>
          <a:xfrm>
            <a:off x="5343119" y="1151248"/>
            <a:ext cx="1061333" cy="411386"/>
            <a:chOff x="5076056" y="1052736"/>
            <a:chExt cx="1433455" cy="555625"/>
          </a:xfrm>
        </p:grpSpPr>
        <p:graphicFrame>
          <p:nvGraphicFramePr>
            <p:cNvPr id="128006" name="Object 6">
              <a:extLst>
                <a:ext uri="{FF2B5EF4-FFF2-40B4-BE49-F238E27FC236}">
                  <a16:creationId xmlns:a16="http://schemas.microsoft.com/office/drawing/2014/main" id="{6CCA28A5-128F-6F45-BCFC-9CB6D253A3A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12035117"/>
                </p:ext>
              </p:extLst>
            </p:nvPr>
          </p:nvGraphicFramePr>
          <p:xfrm>
            <a:off x="5076056" y="1052736"/>
            <a:ext cx="1295400" cy="555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638" name="Equation" r:id="rId3" imgW="10236200" imgH="4394200" progId="Equation.DSMT4">
                    <p:embed/>
                  </p:oleObj>
                </mc:Choice>
                <mc:Fallback>
                  <p:oleObj name="Equation" r:id="rId3" imgW="10236200" imgH="4394200" progId="Equation.DSMT4">
                    <p:embed/>
                    <p:pic>
                      <p:nvPicPr>
                        <p:cNvPr id="128006" name="Object 6">
                          <a:extLst>
                            <a:ext uri="{FF2B5EF4-FFF2-40B4-BE49-F238E27FC236}">
                              <a16:creationId xmlns:a16="http://schemas.microsoft.com/office/drawing/2014/main" id="{6CCA28A5-128F-6F45-BCFC-9CB6D253A3A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76056" y="1052736"/>
                          <a:ext cx="1295400" cy="5556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6E442C6-5654-A240-B694-A130394ED398}"/>
                </a:ext>
              </a:extLst>
            </p:cNvPr>
            <p:cNvSpPr txBox="1"/>
            <p:nvPr/>
          </p:nvSpPr>
          <p:spPr>
            <a:xfrm>
              <a:off x="6156176" y="1088947"/>
              <a:ext cx="353335" cy="49882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dirty="0"/>
                <a:t>t</a:t>
              </a:r>
            </a:p>
          </p:txBody>
        </p:sp>
      </p:grpSp>
      <p:graphicFrame>
        <p:nvGraphicFramePr>
          <p:cNvPr id="12" name="Object 4">
            <a:extLst>
              <a:ext uri="{FF2B5EF4-FFF2-40B4-BE49-F238E27FC236}">
                <a16:creationId xmlns:a16="http://schemas.microsoft.com/office/drawing/2014/main" id="{16D49F25-DF9A-264C-84A0-CDBB0B63EC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1452741"/>
              </p:ext>
            </p:extLst>
          </p:nvPr>
        </p:nvGraphicFramePr>
        <p:xfrm>
          <a:off x="2801117" y="1715467"/>
          <a:ext cx="2515175" cy="11214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639" name="Equation" r:id="rId5" imgW="21653500" imgH="9652000" progId="Equation.DSMT4">
                  <p:embed/>
                </p:oleObj>
              </mc:Choice>
              <mc:Fallback>
                <p:oleObj name="Equation" r:id="rId5" imgW="21653500" imgH="9652000" progId="Equation.DSMT4">
                  <p:embed/>
                  <p:pic>
                    <p:nvPicPr>
                      <p:cNvPr id="211972" name="Object 4">
                        <a:extLst>
                          <a:ext uri="{FF2B5EF4-FFF2-40B4-BE49-F238E27FC236}">
                            <a16:creationId xmlns:a16="http://schemas.microsoft.com/office/drawing/2014/main" id="{616CE6E8-12AD-D04C-A861-BC12CB9E7A2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01117" y="1715467"/>
                        <a:ext cx="2515175" cy="11214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2944E052-9C20-A24A-BDC9-199FEFA50894}"/>
              </a:ext>
            </a:extLst>
          </p:cNvPr>
          <p:cNvGrpSpPr/>
          <p:nvPr/>
        </p:nvGrpSpPr>
        <p:grpSpPr>
          <a:xfrm>
            <a:off x="3761435" y="4653093"/>
            <a:ext cx="1103406" cy="721618"/>
            <a:chOff x="3761435" y="4653093"/>
            <a:chExt cx="1103406" cy="72161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8778EE5-7FDA-974C-84FA-368DAD16477E}"/>
                </a:ext>
              </a:extLst>
            </p:cNvPr>
            <p:cNvSpPr/>
            <p:nvPr/>
          </p:nvSpPr>
          <p:spPr>
            <a:xfrm>
              <a:off x="4372398" y="4829236"/>
              <a:ext cx="49244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 𝜆</a:t>
              </a:r>
              <a:endParaRPr lang="de-DE" dirty="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AD176FA-A486-8A48-904E-C2473A214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61435" y="4653093"/>
              <a:ext cx="594541" cy="7216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1137638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>
            <a:extLst>
              <a:ext uri="{FF2B5EF4-FFF2-40B4-BE49-F238E27FC236}">
                <a16:creationId xmlns:a16="http://schemas.microsoft.com/office/drawing/2014/main" id="{E66310A4-34DE-504F-9AFF-1A7F090845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dirty="0" err="1"/>
              <a:t>Mathematischer</a:t>
            </a:r>
            <a:r>
              <a:rPr lang="en-US" altLang="de-DE" dirty="0"/>
              <a:t> </a:t>
            </a:r>
            <a:r>
              <a:rPr lang="en-US" altLang="de-DE" dirty="0" err="1"/>
              <a:t>Exkurs</a:t>
            </a:r>
            <a:endParaRPr lang="en-US" altLang="de-DE" dirty="0"/>
          </a:p>
        </p:txBody>
      </p:sp>
      <p:sp>
        <p:nvSpPr>
          <p:cNvPr id="130051" name="Rectangle 3">
            <a:extLst>
              <a:ext uri="{FF2B5EF4-FFF2-40B4-BE49-F238E27FC236}">
                <a16:creationId xmlns:a16="http://schemas.microsoft.com/office/drawing/2014/main" id="{16481CBE-A9C0-2C48-896F-6D65420C2D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28775"/>
            <a:ext cx="8363272" cy="4525963"/>
          </a:xfrm>
        </p:spPr>
        <p:txBody>
          <a:bodyPr/>
          <a:lstStyle/>
          <a:p>
            <a:pPr algn="l" rtl="0"/>
            <a:r>
              <a:rPr lang="en-US" altLang="de-DE" dirty="0"/>
              <a:t>Der </a:t>
            </a:r>
            <a:r>
              <a:rPr lang="en-US" altLang="de-DE" dirty="0" err="1">
                <a:solidFill>
                  <a:srgbClr val="0B05FF"/>
                </a:solidFill>
              </a:rPr>
              <a:t>generalisierte</a:t>
            </a:r>
            <a:r>
              <a:rPr lang="en-US" altLang="de-DE" dirty="0">
                <a:solidFill>
                  <a:srgbClr val="0B05FF"/>
                </a:solidFill>
              </a:rPr>
              <a:t> Rayleigh-Quotient</a:t>
            </a:r>
            <a:r>
              <a:rPr lang="he-IL" altLang="de-DE" dirty="0">
                <a:solidFill>
                  <a:srgbClr val="0B05FF"/>
                </a:solidFill>
              </a:rPr>
              <a:t> </a:t>
            </a:r>
            <a:endParaRPr lang="en-US" altLang="de-DE" dirty="0">
              <a:solidFill>
                <a:srgbClr val="0B05FF"/>
              </a:solidFill>
            </a:endParaRPr>
          </a:p>
          <a:p>
            <a:pPr algn="l" rtl="0">
              <a:buFont typeface="Wingdings" pitchFamily="2" charset="2"/>
              <a:buNone/>
            </a:pPr>
            <a:r>
              <a:rPr lang="en-US" altLang="de-DE" dirty="0"/>
              <a:t>	</a:t>
            </a:r>
            <a:r>
              <a:rPr lang="en-US" altLang="de-DE" dirty="0" err="1"/>
              <a:t>ist</a:t>
            </a:r>
            <a:r>
              <a:rPr lang="en-US" altLang="de-DE" dirty="0"/>
              <a:t>:</a:t>
            </a:r>
          </a:p>
          <a:p>
            <a:pPr algn="l" rtl="0">
              <a:buFont typeface="Wingdings" pitchFamily="2" charset="2"/>
              <a:buNone/>
            </a:pPr>
            <a:r>
              <a:rPr lang="en-US" altLang="de-DE" dirty="0"/>
              <a:t>	</a:t>
            </a:r>
          </a:p>
          <a:p>
            <a:pPr algn="l" rtl="0">
              <a:buFont typeface="Wingdings" pitchFamily="2" charset="2"/>
              <a:buNone/>
            </a:pPr>
            <a:r>
              <a:rPr lang="en-US" altLang="de-DE" dirty="0"/>
              <a:t>     </a:t>
            </a:r>
            <a:r>
              <a:rPr lang="en-US" altLang="de-DE" dirty="0" err="1"/>
              <a:t>wobei</a:t>
            </a:r>
            <a:r>
              <a:rPr lang="en-US" altLang="de-DE" dirty="0"/>
              <a:t> </a:t>
            </a:r>
            <a:r>
              <a:rPr lang="en-US" alt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de-DE" dirty="0"/>
              <a:t> </a:t>
            </a:r>
            <a:r>
              <a:rPr lang="en-US" altLang="de-DE" dirty="0" err="1"/>
              <a:t>eine</a:t>
            </a:r>
            <a:r>
              <a:rPr lang="en-US" altLang="de-DE" dirty="0"/>
              <a:t> </a:t>
            </a:r>
            <a:r>
              <a:rPr lang="en-US" altLang="de-DE" dirty="0" err="1"/>
              <a:t>symmetrische</a:t>
            </a:r>
            <a:r>
              <a:rPr lang="en-US" altLang="de-DE" dirty="0"/>
              <a:t> and positive-definite matrix </a:t>
            </a:r>
            <a:br>
              <a:rPr lang="en-US" altLang="de-DE" dirty="0"/>
            </a:br>
            <a:r>
              <a:rPr lang="en-US" altLang="de-DE" dirty="0"/>
              <a:t>(</a:t>
            </a:r>
            <a:r>
              <a:rPr lang="en-US" altLang="de-DE" dirty="0" err="1"/>
              <a:t>alle</a:t>
            </a:r>
            <a:r>
              <a:rPr lang="en-US" altLang="de-DE" dirty="0"/>
              <a:t> </a:t>
            </a:r>
            <a:r>
              <a:rPr lang="en-US" altLang="de-DE" dirty="0" err="1"/>
              <a:t>Eigenwerte</a:t>
            </a:r>
            <a:r>
              <a:rPr lang="en-US" altLang="de-DE" dirty="0"/>
              <a:t> </a:t>
            </a:r>
            <a:r>
              <a:rPr lang="en-US" altLang="de-DE" dirty="0" err="1"/>
              <a:t>sind</a:t>
            </a:r>
            <a:r>
              <a:rPr lang="en-US" altLang="de-DE" dirty="0"/>
              <a:t> &gt; 0)</a:t>
            </a:r>
          </a:p>
          <a:p>
            <a:r>
              <a:rPr lang="en-US" altLang="de-DE" dirty="0" err="1"/>
              <a:t>Wir</a:t>
            </a:r>
            <a:r>
              <a:rPr lang="en-US" altLang="de-DE" dirty="0"/>
              <a:t> </a:t>
            </a:r>
            <a:r>
              <a:rPr lang="en-US" altLang="de-DE" dirty="0" err="1"/>
              <a:t>verwenden</a:t>
            </a:r>
            <a:r>
              <a:rPr lang="en-US" altLang="de-DE" dirty="0"/>
              <a:t> </a:t>
            </a:r>
            <a:r>
              <a:rPr lang="en-US" altLang="de-DE" dirty="0" err="1"/>
              <a:t>für</a:t>
            </a:r>
            <a:r>
              <a:rPr lang="en-US" altLang="de-DE" dirty="0"/>
              <a:t> </a:t>
            </a:r>
            <a:r>
              <a:rPr lang="en-US" alt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de-DE" dirty="0"/>
              <a:t> die Laplace-Matrix </a:t>
            </a:r>
            <a:r>
              <a:rPr lang="en-US" alt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de-DE" dirty="0"/>
              <a:t> </a:t>
            </a:r>
            <a:br>
              <a:rPr lang="en-US" altLang="de-DE" dirty="0"/>
            </a:br>
            <a:r>
              <a:rPr lang="en-US" altLang="de-DE" dirty="0"/>
              <a:t>und </a:t>
            </a:r>
            <a:r>
              <a:rPr lang="en-US" altLang="de-DE" dirty="0" err="1"/>
              <a:t>für</a:t>
            </a:r>
            <a:r>
              <a:rPr lang="en-US" altLang="de-DE" dirty="0"/>
              <a:t> </a:t>
            </a:r>
            <a:r>
              <a:rPr lang="en-US" alt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de-DE" dirty="0"/>
              <a:t> die </a:t>
            </a:r>
            <a:r>
              <a:rPr lang="en-US" altLang="de-DE" dirty="0" err="1"/>
              <a:t>Degreematrix</a:t>
            </a:r>
            <a:r>
              <a:rPr lang="en-US" altLang="de-DE" dirty="0"/>
              <a:t> </a:t>
            </a:r>
            <a:r>
              <a:rPr lang="en-US" alt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  <a:p>
            <a:pPr marL="0" indent="0" algn="l" rtl="0">
              <a:buNone/>
            </a:pPr>
            <a:endParaRPr lang="de-DE" altLang="de-DE" dirty="0"/>
          </a:p>
        </p:txBody>
      </p:sp>
      <p:graphicFrame>
        <p:nvGraphicFramePr>
          <p:cNvPr id="130052" name="Object 4">
            <a:extLst>
              <a:ext uri="{FF2B5EF4-FFF2-40B4-BE49-F238E27FC236}">
                <a16:creationId xmlns:a16="http://schemas.microsoft.com/office/drawing/2014/main" id="{C2E492CD-C6D2-4440-9609-1CC5F232213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5888219"/>
              </p:ext>
            </p:extLst>
          </p:nvPr>
        </p:nvGraphicFramePr>
        <p:xfrm>
          <a:off x="1835696" y="1988841"/>
          <a:ext cx="2411236" cy="10770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05" name="Equation" r:id="rId4" imgW="21653500" imgH="9652000" progId="Equation.DSMT4">
                  <p:embed/>
                </p:oleObj>
              </mc:Choice>
              <mc:Fallback>
                <p:oleObj name="Equation" r:id="rId4" imgW="21653500" imgH="9652000" progId="Equation.DSMT4">
                  <p:embed/>
                  <p:pic>
                    <p:nvPicPr>
                      <p:cNvPr id="130052" name="Object 4">
                        <a:extLst>
                          <a:ext uri="{FF2B5EF4-FFF2-40B4-BE49-F238E27FC236}">
                            <a16:creationId xmlns:a16="http://schemas.microsoft.com/office/drawing/2014/main" id="{C2E492CD-C6D2-4440-9609-1CC5F232213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696" y="1988841"/>
                        <a:ext cx="2411236" cy="10770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08824933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003517E-8815-5445-B3BA-FC28A0087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1844824"/>
            <a:ext cx="5220072" cy="12107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9E51FB-FEEC-FF4B-8FAA-C7181A50D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260350"/>
            <a:ext cx="8496300" cy="503238"/>
          </a:xfrm>
        </p:spPr>
        <p:txBody>
          <a:bodyPr/>
          <a:lstStyle/>
          <a:p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 </a:t>
            </a:r>
            <a:r>
              <a:rPr lang="de-DE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Ncut</a:t>
            </a:r>
            <a:r>
              <a:rPr lang="de-DE" dirty="0"/>
              <a:t>-Bestimmung mit beliebigen Gewichten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75991-6601-5748-893B-A72F716CDF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96975"/>
            <a:ext cx="8686800" cy="4968875"/>
          </a:xfrm>
        </p:spPr>
        <p:txBody>
          <a:bodyPr/>
          <a:lstStyle/>
          <a:p>
            <a:r>
              <a:rPr lang="de-DE" dirty="0"/>
              <a:t>Bestimmung von </a:t>
            </a:r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	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3BB00D-8278-C24A-A139-7F262B84D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136</a:t>
            </a:fld>
            <a:endParaRPr lang="de-DE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A63CB59-9B21-A448-AFF4-3FB35091DCC6}"/>
              </a:ext>
            </a:extLst>
          </p:cNvPr>
          <p:cNvSpPr/>
          <p:nvPr/>
        </p:nvSpPr>
        <p:spPr>
          <a:xfrm>
            <a:off x="1578901" y="2047478"/>
            <a:ext cx="1872208" cy="50405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de-DE" sz="2400" dirty="0"/>
              <a:t>über</a:t>
            </a:r>
            <a:endParaRPr lang="de-DE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C873E6F-AE31-1643-932F-94E7FADBB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8981" y="2097385"/>
            <a:ext cx="1550162" cy="45414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E52DC9A-8289-9D4A-8894-09EBEF531FE7}"/>
              </a:ext>
            </a:extLst>
          </p:cNvPr>
          <p:cNvSpPr/>
          <p:nvPr/>
        </p:nvSpPr>
        <p:spPr>
          <a:xfrm>
            <a:off x="6156176" y="2139793"/>
            <a:ext cx="8114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∈ ℝ</a:t>
            </a:r>
            <a:r>
              <a:rPr lang="de-DE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de-DE" baseline="30000" dirty="0"/>
          </a:p>
        </p:txBody>
      </p:sp>
    </p:spTree>
    <p:extLst>
      <p:ext uri="{BB962C8B-B14F-4D97-AF65-F5344CB8AC3E}">
        <p14:creationId xmlns:p14="http://schemas.microsoft.com/office/powerpoint/2010/main" val="3812540364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7AF36-C72E-BB4E-8189-CBA9D767C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Lösung von 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 </a:t>
            </a:r>
            <a:r>
              <a:rPr lang="de-DE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Ncut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4A4A3F-5B15-F640-B13D-427EFABD08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052736"/>
            <a:ext cx="8507413" cy="5204001"/>
          </a:xfrm>
        </p:spPr>
        <p:txBody>
          <a:bodyPr/>
          <a:lstStyle/>
          <a:p>
            <a:r>
              <a:rPr lang="de-DE" dirty="0"/>
              <a:t>Abschwächung in kontinuierliche Domäne durch Lösen des generalisierten Eigenwert-Problems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Lagrange-Funktional</a:t>
            </a:r>
          </a:p>
          <a:p>
            <a:endParaRPr lang="de-DE" dirty="0"/>
          </a:p>
          <a:p>
            <a:r>
              <a:rPr lang="de-DE" dirty="0"/>
              <a:t>Partielle Ableitungen bzgl. </a:t>
            </a:r>
            <a:r>
              <a:rPr lang="de-DE" dirty="0" err="1"/>
              <a:t>y</a:t>
            </a:r>
            <a:r>
              <a:rPr lang="de-DE" dirty="0"/>
              <a:t> und Nullstellenbestimmung</a:t>
            </a:r>
          </a:p>
          <a:p>
            <a:pPr marL="0" indent="0">
              <a:buNone/>
            </a:pPr>
            <a:r>
              <a:rPr lang="de-DE" dirty="0"/>
              <a:t>	führt zu</a:t>
            </a:r>
          </a:p>
          <a:p>
            <a:r>
              <a:rPr lang="de-DE" dirty="0"/>
              <a:t>Beachte:			 </a:t>
            </a:r>
            <a:br>
              <a:rPr lang="de-DE" dirty="0"/>
            </a:b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y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= 1 </a:t>
            </a:r>
            <a:r>
              <a:rPr lang="de-DE" dirty="0"/>
              <a:t>ist der erste Eigenvektor mit Eigenwert 0</a:t>
            </a:r>
          </a:p>
          <a:p>
            <a:r>
              <a:rPr lang="de-DE" dirty="0"/>
              <a:t>2. Eigenvektor von L liefert reelle Lösung von 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 </a:t>
            </a:r>
            <a:r>
              <a:rPr lang="de-DE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Ncut</a:t>
            </a:r>
            <a:endParaRPr lang="de-DE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C4B17B-9E94-594D-96CA-6A27F2F80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137</a:t>
            </a:fld>
            <a:endParaRPr lang="de-D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8565B7-B298-314E-B8CE-1A847A22F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2060625"/>
            <a:ext cx="2724274" cy="7103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537A6B-A48A-FC45-B67C-5E1E65543948}"/>
              </a:ext>
            </a:extLst>
          </p:cNvPr>
          <p:cNvSpPr txBox="1"/>
          <p:nvPr/>
        </p:nvSpPr>
        <p:spPr>
          <a:xfrm>
            <a:off x="4355976" y="2103016"/>
            <a:ext cx="603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mit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721946-5D43-5B4D-9AF6-6D7447894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4116" y="2103016"/>
            <a:ext cx="1473200" cy="5143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367E3E-D365-7F4C-ABE1-B72545C0D0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656" y="3302186"/>
            <a:ext cx="5652120" cy="5586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AFF4D2-21C8-3A44-941D-C6C34013C7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7784" y="4364744"/>
            <a:ext cx="2809795" cy="4671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117C67-784C-0044-927F-46AF6D15B9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3682" y="4831915"/>
            <a:ext cx="2160049" cy="36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068857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B8AC5-D00E-B747-AB01-789D3BA27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F097733-3342-5B44-A943-0BA916734E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124744"/>
            <a:ext cx="8229600" cy="338630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AEB5B-7172-F84D-8785-DD8ED50A7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138</a:t>
            </a:fld>
            <a:endParaRPr lang="de-D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5230AE-DD0D-8A44-98AD-46E0194DC6BC}"/>
              </a:ext>
            </a:extLst>
          </p:cNvPr>
          <p:cNvSpPr/>
          <p:nvPr/>
        </p:nvSpPr>
        <p:spPr>
          <a:xfrm>
            <a:off x="827584" y="4903442"/>
            <a:ext cx="74888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Da Genauigkeitsanforderungen bei der Clusterbildung zweitrangig, wird W dünn besetzt sein, d.h. nur wenige Eigenvektoren vorhanden. Der schnelle Algorithmus von </a:t>
            </a:r>
            <a:r>
              <a:rPr lang="de-DE" dirty="0" err="1"/>
              <a:t>Lanczos</a:t>
            </a:r>
            <a:r>
              <a:rPr lang="de-DE" dirty="0"/>
              <a:t> kann verwendet werden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AA922C-0707-4F40-9C28-1DD58D161862}"/>
              </a:ext>
            </a:extLst>
          </p:cNvPr>
          <p:cNvSpPr/>
          <p:nvPr/>
        </p:nvSpPr>
        <p:spPr>
          <a:xfrm>
            <a:off x="2012500" y="6134603"/>
            <a:ext cx="59472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err="1">
                <a:solidFill>
                  <a:srgbClr val="0B05FF"/>
                </a:solidFill>
              </a:rPr>
              <a:t>Lanczos</a:t>
            </a:r>
            <a:r>
              <a:rPr lang="de-DE" sz="1200" dirty="0">
                <a:solidFill>
                  <a:srgbClr val="0B05FF"/>
                </a:solidFill>
              </a:rPr>
              <a:t>, C. "An </a:t>
            </a:r>
            <a:r>
              <a:rPr lang="de-DE" sz="1200" dirty="0" err="1">
                <a:solidFill>
                  <a:srgbClr val="0B05FF"/>
                </a:solidFill>
              </a:rPr>
              <a:t>iteration</a:t>
            </a:r>
            <a:r>
              <a:rPr lang="de-DE" sz="1200" dirty="0">
                <a:solidFill>
                  <a:srgbClr val="0B05FF"/>
                </a:solidFill>
              </a:rPr>
              <a:t> </a:t>
            </a:r>
            <a:r>
              <a:rPr lang="de-DE" sz="1200" dirty="0" err="1">
                <a:solidFill>
                  <a:srgbClr val="0B05FF"/>
                </a:solidFill>
              </a:rPr>
              <a:t>method</a:t>
            </a:r>
            <a:r>
              <a:rPr lang="de-DE" sz="1200" dirty="0">
                <a:solidFill>
                  <a:srgbClr val="0B05FF"/>
                </a:solidFill>
              </a:rPr>
              <a:t> </a:t>
            </a:r>
            <a:r>
              <a:rPr lang="de-DE" sz="1200" dirty="0" err="1">
                <a:solidFill>
                  <a:srgbClr val="0B05FF"/>
                </a:solidFill>
              </a:rPr>
              <a:t>for</a:t>
            </a:r>
            <a:r>
              <a:rPr lang="de-DE" sz="1200" dirty="0">
                <a:solidFill>
                  <a:srgbClr val="0B05FF"/>
                </a:solidFill>
              </a:rPr>
              <a:t> </a:t>
            </a:r>
            <a:r>
              <a:rPr lang="de-DE" sz="1200" dirty="0" err="1">
                <a:solidFill>
                  <a:srgbClr val="0B05FF"/>
                </a:solidFill>
              </a:rPr>
              <a:t>the</a:t>
            </a:r>
            <a:r>
              <a:rPr lang="de-DE" sz="1200" dirty="0">
                <a:solidFill>
                  <a:srgbClr val="0B05FF"/>
                </a:solidFill>
              </a:rPr>
              <a:t> </a:t>
            </a:r>
            <a:r>
              <a:rPr lang="de-DE" sz="1200" dirty="0" err="1">
                <a:solidFill>
                  <a:srgbClr val="0B05FF"/>
                </a:solidFill>
              </a:rPr>
              <a:t>solution</a:t>
            </a:r>
            <a:r>
              <a:rPr lang="de-DE" sz="1200" dirty="0">
                <a:solidFill>
                  <a:srgbClr val="0B05FF"/>
                </a:solidFill>
              </a:rPr>
              <a:t> </a:t>
            </a:r>
            <a:r>
              <a:rPr lang="de-DE" sz="1200" dirty="0" err="1">
                <a:solidFill>
                  <a:srgbClr val="0B05FF"/>
                </a:solidFill>
              </a:rPr>
              <a:t>of</a:t>
            </a:r>
            <a:r>
              <a:rPr lang="de-DE" sz="1200" dirty="0">
                <a:solidFill>
                  <a:srgbClr val="0B05FF"/>
                </a:solidFill>
              </a:rPr>
              <a:t> </a:t>
            </a:r>
            <a:r>
              <a:rPr lang="de-DE" sz="1200" dirty="0" err="1">
                <a:solidFill>
                  <a:srgbClr val="0B05FF"/>
                </a:solidFill>
              </a:rPr>
              <a:t>the</a:t>
            </a:r>
            <a:r>
              <a:rPr lang="de-DE" sz="1200" dirty="0">
                <a:solidFill>
                  <a:srgbClr val="0B05FF"/>
                </a:solidFill>
              </a:rPr>
              <a:t> </a:t>
            </a:r>
            <a:r>
              <a:rPr lang="de-DE" sz="1200" dirty="0" err="1">
                <a:solidFill>
                  <a:srgbClr val="0B05FF"/>
                </a:solidFill>
              </a:rPr>
              <a:t>eigenvalue</a:t>
            </a:r>
            <a:r>
              <a:rPr lang="de-DE" sz="1200" dirty="0">
                <a:solidFill>
                  <a:srgbClr val="0B05FF"/>
                </a:solidFill>
              </a:rPr>
              <a:t> </a:t>
            </a:r>
            <a:r>
              <a:rPr lang="de-DE" sz="1200" dirty="0" err="1">
                <a:solidFill>
                  <a:srgbClr val="0B05FF"/>
                </a:solidFill>
              </a:rPr>
              <a:t>problem</a:t>
            </a:r>
            <a:r>
              <a:rPr lang="de-DE" sz="1200" dirty="0">
                <a:solidFill>
                  <a:srgbClr val="0B05FF"/>
                </a:solidFill>
              </a:rPr>
              <a:t> </a:t>
            </a:r>
            <a:r>
              <a:rPr lang="de-DE" sz="1200" dirty="0" err="1">
                <a:solidFill>
                  <a:srgbClr val="0B05FF"/>
                </a:solidFill>
              </a:rPr>
              <a:t>of</a:t>
            </a:r>
            <a:r>
              <a:rPr lang="de-DE" sz="1200" dirty="0">
                <a:solidFill>
                  <a:srgbClr val="0B05FF"/>
                </a:solidFill>
              </a:rPr>
              <a:t> linear differential </a:t>
            </a:r>
            <a:r>
              <a:rPr lang="de-DE" sz="1200" dirty="0" err="1">
                <a:solidFill>
                  <a:srgbClr val="0B05FF"/>
                </a:solidFill>
              </a:rPr>
              <a:t>and</a:t>
            </a:r>
            <a:r>
              <a:rPr lang="de-DE" sz="1200" dirty="0">
                <a:solidFill>
                  <a:srgbClr val="0B05FF"/>
                </a:solidFill>
              </a:rPr>
              <a:t> integral </a:t>
            </a:r>
            <a:r>
              <a:rPr lang="de-DE" sz="1200" dirty="0" err="1">
                <a:solidFill>
                  <a:srgbClr val="0B05FF"/>
                </a:solidFill>
              </a:rPr>
              <a:t>operators</a:t>
            </a:r>
            <a:r>
              <a:rPr lang="de-DE" sz="1200" dirty="0">
                <a:solidFill>
                  <a:srgbClr val="0B05FF"/>
                </a:solidFill>
              </a:rPr>
              <a:t>“, J. Res. </a:t>
            </a:r>
            <a:r>
              <a:rPr lang="de-DE" sz="1200" dirty="0" err="1">
                <a:solidFill>
                  <a:srgbClr val="0B05FF"/>
                </a:solidFill>
              </a:rPr>
              <a:t>Nat'l</a:t>
            </a:r>
            <a:r>
              <a:rPr lang="de-DE" sz="1200" dirty="0">
                <a:solidFill>
                  <a:srgbClr val="0B05FF"/>
                </a:solidFill>
              </a:rPr>
              <a:t> Bur. STD. 45 (4): 255–282, </a:t>
            </a:r>
            <a:r>
              <a:rPr lang="de-DE" sz="1200" b="1" dirty="0">
                <a:solidFill>
                  <a:srgbClr val="FF0000"/>
                </a:solidFill>
              </a:rPr>
              <a:t>1950</a:t>
            </a:r>
          </a:p>
        </p:txBody>
      </p:sp>
    </p:spTree>
    <p:extLst>
      <p:ext uri="{BB962C8B-B14F-4D97-AF65-F5344CB8AC3E}">
        <p14:creationId xmlns:p14="http://schemas.microsoft.com/office/powerpoint/2010/main" val="1375775284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837D5-D3E4-374A-B2CC-92EA654AE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Spektrale Clusterbildung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BB88B9E-3F91-C34B-BC57-5D61BAB96A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568" y="1196975"/>
            <a:ext cx="7886443" cy="49688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02442B-D068-B746-968A-44556A40B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139</a:t>
            </a:fld>
            <a:endParaRPr lang="de-D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F7D631-5761-B049-8A8D-EC35A0FDAB52}"/>
              </a:ext>
            </a:extLst>
          </p:cNvPr>
          <p:cNvSpPr/>
          <p:nvPr/>
        </p:nvSpPr>
        <p:spPr>
          <a:xfrm>
            <a:off x="6537581" y="3140968"/>
            <a:ext cx="216024" cy="216024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D952BF-2955-A346-AE29-BC7091CB535E}"/>
              </a:ext>
            </a:extLst>
          </p:cNvPr>
          <p:cNvSpPr/>
          <p:nvPr/>
        </p:nvSpPr>
        <p:spPr>
          <a:xfrm>
            <a:off x="6537581" y="3422979"/>
            <a:ext cx="216024" cy="216024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37E86C-D668-AD48-ACB7-9325349BD674}"/>
              </a:ext>
            </a:extLst>
          </p:cNvPr>
          <p:cNvSpPr/>
          <p:nvPr/>
        </p:nvSpPr>
        <p:spPr>
          <a:xfrm>
            <a:off x="6537581" y="3730628"/>
            <a:ext cx="216024" cy="216024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7E038C-EEB8-C84B-B7D0-BA6D26ADA918}"/>
              </a:ext>
            </a:extLst>
          </p:cNvPr>
          <p:cNvSpPr/>
          <p:nvPr/>
        </p:nvSpPr>
        <p:spPr>
          <a:xfrm>
            <a:off x="6537581" y="4008367"/>
            <a:ext cx="216024" cy="216024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B0B4E2-2C90-4246-8EA1-09AEB8D3CA88}"/>
              </a:ext>
            </a:extLst>
          </p:cNvPr>
          <p:cNvSpPr/>
          <p:nvPr/>
        </p:nvSpPr>
        <p:spPr>
          <a:xfrm>
            <a:off x="6537581" y="4311743"/>
            <a:ext cx="216024" cy="216024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492A5BD-A895-E240-B02B-26166757E00B}"/>
              </a:ext>
            </a:extLst>
          </p:cNvPr>
          <p:cNvSpPr/>
          <p:nvPr/>
        </p:nvSpPr>
        <p:spPr>
          <a:xfrm>
            <a:off x="6537581" y="4610846"/>
            <a:ext cx="216024" cy="216024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80FBBA-8E45-154B-ACCB-48FE91C29788}"/>
              </a:ext>
            </a:extLst>
          </p:cNvPr>
          <p:cNvSpPr txBox="1"/>
          <p:nvPr/>
        </p:nvSpPr>
        <p:spPr>
          <a:xfrm>
            <a:off x="6469846" y="3003167"/>
            <a:ext cx="348172" cy="18959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de-DE" sz="1000" dirty="0"/>
              <a:t>1.0</a:t>
            </a:r>
          </a:p>
          <a:p>
            <a:pPr>
              <a:lnSpc>
                <a:spcPct val="200000"/>
              </a:lnSpc>
            </a:pPr>
            <a:r>
              <a:rPr lang="de-DE" sz="1000" dirty="0"/>
              <a:t>1.0</a:t>
            </a:r>
          </a:p>
          <a:p>
            <a:pPr>
              <a:lnSpc>
                <a:spcPct val="200000"/>
              </a:lnSpc>
            </a:pPr>
            <a:r>
              <a:rPr lang="de-DE" sz="1000" dirty="0"/>
              <a:t>1.0</a:t>
            </a:r>
          </a:p>
          <a:p>
            <a:pPr>
              <a:lnSpc>
                <a:spcPct val="200000"/>
              </a:lnSpc>
            </a:pPr>
            <a:r>
              <a:rPr lang="de-DE" sz="1000" dirty="0"/>
              <a:t>1.0</a:t>
            </a:r>
          </a:p>
          <a:p>
            <a:pPr>
              <a:lnSpc>
                <a:spcPct val="200000"/>
              </a:lnSpc>
            </a:pPr>
            <a:r>
              <a:rPr lang="de-DE" sz="1000" dirty="0"/>
              <a:t>1.0</a:t>
            </a:r>
          </a:p>
          <a:p>
            <a:pPr>
              <a:lnSpc>
                <a:spcPct val="200000"/>
              </a:lnSpc>
            </a:pPr>
            <a:r>
              <a:rPr lang="de-DE" sz="1000" dirty="0"/>
              <a:t>1.0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9DB20B-AEAF-634E-B85D-47EEB81DA07B}"/>
              </a:ext>
            </a:extLst>
          </p:cNvPr>
          <p:cNvSpPr txBox="1"/>
          <p:nvPr/>
        </p:nvSpPr>
        <p:spPr>
          <a:xfrm>
            <a:off x="706263" y="1412776"/>
            <a:ext cx="3937745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400" dirty="0"/>
              <a:t>Vorverarbeitung:</a:t>
            </a:r>
            <a:br>
              <a:rPr lang="de-DE" sz="2400" dirty="0"/>
            </a:br>
            <a:r>
              <a:rPr lang="de-DE" sz="2400" dirty="0"/>
              <a:t>Konstruiere </a:t>
            </a:r>
            <a:br>
              <a:rPr lang="de-DE" sz="2400" dirty="0"/>
            </a:br>
            <a:r>
              <a:rPr lang="de-DE" sz="2400" dirty="0"/>
              <a:t>Laplace-Matrix </a:t>
            </a:r>
            <a:r>
              <a:rPr lang="de-DE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de-DE" sz="2400" dirty="0"/>
              <a:t> des Graphen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458730-CEFF-DE4A-B03D-1A16F7609E12}"/>
              </a:ext>
            </a:extLst>
          </p:cNvPr>
          <p:cNvSpPr txBox="1"/>
          <p:nvPr/>
        </p:nvSpPr>
        <p:spPr>
          <a:xfrm>
            <a:off x="706263" y="3016289"/>
            <a:ext cx="3352200" cy="304698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400" dirty="0"/>
              <a:t>Dekomposition: Finde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Eigenwerte 𝛬 und </a:t>
            </a:r>
            <a:br>
              <a:rPr lang="de-DE" sz="2400" dirty="0"/>
            </a:br>
            <a:r>
              <a:rPr lang="de-DE" sz="2400" dirty="0"/>
              <a:t>Eigenvektoren </a:t>
            </a:r>
            <a:r>
              <a:rPr lang="de-DE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de-DE" sz="2400" dirty="0"/>
              <a:t> von </a:t>
            </a:r>
            <a:r>
              <a:rPr lang="de-DE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  <a:p>
            <a:endParaRPr lang="de-DE" sz="2400" dirty="0">
              <a:latin typeface="+mn-lt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+mn-lt"/>
                <a:cs typeface="Times New Roman" panose="02020603050405020304" pitchFamily="18" charset="0"/>
              </a:rPr>
              <a:t>Bilde </a:t>
            </a:r>
            <a:r>
              <a:rPr lang="de-DE" sz="2400" dirty="0" err="1">
                <a:latin typeface="+mn-lt"/>
                <a:cs typeface="Times New Roman" panose="02020603050405020304" pitchFamily="18" charset="0"/>
              </a:rPr>
              <a:t>Graphknoten</a:t>
            </a:r>
            <a:r>
              <a:rPr lang="de-DE" sz="2400" dirty="0">
                <a:latin typeface="+mn-lt"/>
                <a:cs typeface="Times New Roman" panose="02020603050405020304" pitchFamily="18" charset="0"/>
              </a:rPr>
              <a:t> auf </a:t>
            </a:r>
            <a:br>
              <a:rPr lang="de-DE" sz="2400" dirty="0">
                <a:latin typeface="+mn-lt"/>
                <a:cs typeface="Times New Roman" panose="02020603050405020304" pitchFamily="18" charset="0"/>
              </a:rPr>
            </a:br>
            <a:r>
              <a:rPr lang="de-DE" sz="2400" dirty="0">
                <a:latin typeface="+mn-lt"/>
                <a:cs typeface="Times New Roman" panose="02020603050405020304" pitchFamily="18" charset="0"/>
              </a:rPr>
              <a:t>Komponenten des </a:t>
            </a:r>
            <a:br>
              <a:rPr lang="de-DE" sz="2400" dirty="0">
                <a:latin typeface="+mn-lt"/>
                <a:cs typeface="Times New Roman" panose="02020603050405020304" pitchFamily="18" charset="0"/>
              </a:rPr>
            </a:br>
            <a:r>
              <a:rPr lang="de-DE" sz="2400" dirty="0">
                <a:latin typeface="+mn-lt"/>
                <a:cs typeface="Times New Roman" panose="02020603050405020304" pitchFamily="18" charset="0"/>
              </a:rPr>
              <a:t>zweiten</a:t>
            </a:r>
            <a:br>
              <a:rPr lang="de-DE" sz="2400" dirty="0">
                <a:latin typeface="+mn-lt"/>
                <a:cs typeface="Times New Roman" panose="02020603050405020304" pitchFamily="18" charset="0"/>
              </a:rPr>
            </a:br>
            <a:r>
              <a:rPr lang="de-DE" sz="2400" dirty="0">
                <a:latin typeface="+mn-lt"/>
                <a:cs typeface="Times New Roman" panose="02020603050405020304" pitchFamily="18" charset="0"/>
              </a:rPr>
              <a:t>Eigenvektors ab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5DEC9D2-BFD2-4844-8251-FC372E12E67E}"/>
              </a:ext>
            </a:extLst>
          </p:cNvPr>
          <p:cNvSpPr/>
          <p:nvPr/>
        </p:nvSpPr>
        <p:spPr>
          <a:xfrm>
            <a:off x="3779912" y="5013176"/>
            <a:ext cx="792087" cy="79208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66785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11424-0BEE-3C48-98CF-395DD906C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Bestimmung von </a:t>
            </a:r>
            <a:r>
              <a:rPr lang="de-DE" dirty="0" err="1"/>
              <a:t>k</a:t>
            </a:r>
            <a:endParaRPr lang="de-DE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D916819-5B33-264E-9893-C5740BF3D2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7158" y="1309449"/>
            <a:ext cx="7278687" cy="49688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A3764C-9A51-044F-9952-72FDEC97E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427DB5-9702-EB41-B4EB-41F72B0485FC}"/>
              </a:ext>
            </a:extLst>
          </p:cNvPr>
          <p:cNvSpPr txBox="1"/>
          <p:nvPr/>
        </p:nvSpPr>
        <p:spPr>
          <a:xfrm>
            <a:off x="1115616" y="1412776"/>
            <a:ext cx="452880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800" dirty="0"/>
              <a:t>                          Sei </a:t>
            </a:r>
            <a:r>
              <a:rPr lang="de-DE" sz="2800" dirty="0" err="1"/>
              <a:t>k</a:t>
            </a:r>
            <a:r>
              <a:rPr lang="de-DE" sz="2800" dirty="0"/>
              <a:t> = 2: </a:t>
            </a:r>
            <a:r>
              <a:rPr lang="de-DE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</a:t>
            </a:r>
            <a:r>
              <a:rPr lang="de-DE" sz="28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  <a:r>
              <a:rPr lang="de-DE" sz="2800" dirty="0"/>
              <a:t> </a:t>
            </a:r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E33E3494-C838-B441-972E-A3D9691B36FC}"/>
              </a:ext>
            </a:extLst>
          </p:cNvPr>
          <p:cNvSpPr txBox="1">
            <a:spLocks/>
          </p:cNvSpPr>
          <p:nvPr/>
        </p:nvSpPr>
        <p:spPr>
          <a:xfrm>
            <a:off x="4198587" y="6615336"/>
            <a:ext cx="1031007" cy="24266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000" dirty="0" err="1">
                <a:solidFill>
                  <a:schemeClr val="bg1"/>
                </a:solidFill>
              </a:rPr>
              <a:t>Eamonn</a:t>
            </a:r>
            <a:r>
              <a:rPr lang="en-US" sz="1000" dirty="0">
                <a:solidFill>
                  <a:schemeClr val="bg1"/>
                </a:solidFill>
              </a:rPr>
              <a:t> Keogh</a:t>
            </a:r>
          </a:p>
        </p:txBody>
      </p:sp>
    </p:spTree>
    <p:extLst>
      <p:ext uri="{BB962C8B-B14F-4D97-AF65-F5344CB8AC3E}">
        <p14:creationId xmlns:p14="http://schemas.microsoft.com/office/powerpoint/2010/main" val="1143756928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3104F-E252-A44E-A461-DD47DE69F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01B9D67-5CA6-334C-9B81-1D145E1EB5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492612"/>
            <a:ext cx="8229600" cy="43776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3AAA4C-6AC7-F24F-BB02-63F93CD9A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140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3435522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266C8-E662-874E-BA33-779C58650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Bi-Partition-Normalisierte Schnitte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F2AAD5-05E8-CE49-889C-3A4BD3DF90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196975"/>
            <a:ext cx="8507413" cy="4968875"/>
          </a:xfrm>
        </p:spPr>
        <p:txBody>
          <a:bodyPr/>
          <a:lstStyle/>
          <a:p>
            <a:r>
              <a:rPr lang="de-DE" dirty="0"/>
              <a:t>Bestimme gewichtete </a:t>
            </a:r>
            <a:r>
              <a:rPr lang="de-DE" dirty="0" err="1"/>
              <a:t>Adjazenzmatrix</a:t>
            </a:r>
            <a:r>
              <a:rPr lang="de-DE" dirty="0"/>
              <a:t> W (Affinitätsmatrix)</a:t>
            </a:r>
          </a:p>
          <a:p>
            <a:r>
              <a:rPr lang="de-DE" dirty="0"/>
              <a:t>Bestimme Diagonalmatrix 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D</a:t>
            </a:r>
            <a:r>
              <a:rPr lang="de-DE" dirty="0"/>
              <a:t> mit Einträgen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D</a:t>
            </a:r>
            <a:r>
              <a:rPr lang="de-DE" baseline="-25000" dirty="0" err="1">
                <a:solidFill>
                  <a:schemeClr val="accent1">
                    <a:lumMod val="50000"/>
                  </a:schemeClr>
                </a:solidFill>
              </a:rPr>
              <a:t>ii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= 𝛴</a:t>
            </a:r>
            <a:r>
              <a:rPr lang="de-DE" baseline="-25000" dirty="0" err="1">
                <a:solidFill>
                  <a:schemeClr val="accent1">
                    <a:lumMod val="50000"/>
                  </a:schemeClr>
                </a:solidFill>
              </a:rPr>
              <a:t>j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W</a:t>
            </a:r>
            <a:r>
              <a:rPr lang="de-DE" baseline="-25000" dirty="0" err="1">
                <a:solidFill>
                  <a:schemeClr val="accent1">
                    <a:lumMod val="50000"/>
                  </a:schemeClr>
                </a:solidFill>
              </a:rPr>
              <a:t>ij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r>
              <a:rPr lang="de-DE" dirty="0"/>
              <a:t>Löse 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Verwende Eigenvektor mit zweitkleinstem Eigenwert,</a:t>
            </a:r>
            <a:br>
              <a:rPr lang="de-DE" dirty="0"/>
            </a:br>
            <a:r>
              <a:rPr lang="de-DE" dirty="0"/>
              <a:t>um Graph in zwei Partitionen zu zerlegen</a:t>
            </a:r>
          </a:p>
          <a:p>
            <a:pPr lvl="1"/>
            <a:r>
              <a:rPr lang="de-DE" dirty="0"/>
              <a:t>Zerlegung nach konstantem Wert (0 oder 0.5)</a:t>
            </a:r>
          </a:p>
          <a:p>
            <a:pPr lvl="1"/>
            <a:r>
              <a:rPr lang="de-DE" dirty="0"/>
              <a:t>Zerlegung nach Median</a:t>
            </a:r>
          </a:p>
          <a:p>
            <a:pPr lvl="1"/>
            <a:r>
              <a:rPr lang="de-DE" dirty="0"/>
              <a:t>Zerlegung nach kleinstem </a:t>
            </a:r>
            <a:r>
              <a:rPr lang="de-DE" dirty="0" err="1"/>
              <a:t>Ncut</a:t>
            </a:r>
            <a:r>
              <a:rPr lang="de-DE" dirty="0"/>
              <a:t>-Wert von </a:t>
            </a:r>
            <a:r>
              <a:rPr lang="de-DE" dirty="0" err="1"/>
              <a:t>n</a:t>
            </a:r>
            <a:r>
              <a:rPr lang="de-DE" dirty="0"/>
              <a:t> Zerlegungspunkten</a:t>
            </a:r>
          </a:p>
          <a:p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EBC1EB-4F9D-7348-868D-6C4D4515B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141</a:t>
            </a:fld>
            <a:endParaRPr lang="de-D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2B62B6-1CE0-1A43-834F-9F54EEEDE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2564904"/>
            <a:ext cx="3304406" cy="53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538368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B85AC-7F20-AB41-923A-E0596FC3E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K-Partitionierung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09B03A-E921-484C-90B5-00F305FDC9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Rekursive Bi-Partitionierung</a:t>
            </a:r>
          </a:p>
          <a:p>
            <a:pPr lvl="1"/>
            <a:r>
              <a:rPr lang="de-DE" dirty="0"/>
              <a:t>Ineffizient, kaum stabil</a:t>
            </a:r>
          </a:p>
          <a:p>
            <a:r>
              <a:rPr lang="de-DE" dirty="0"/>
              <a:t>Clusterbildung mit mehreren Eigenwerten</a:t>
            </a:r>
          </a:p>
          <a:p>
            <a:pPr lvl="1"/>
            <a:r>
              <a:rPr lang="de-DE" dirty="0"/>
              <a:t>Bestimme reduzierten Raum aus mehreren Eigenwerten</a:t>
            </a:r>
          </a:p>
          <a:p>
            <a:pPr lvl="1"/>
            <a:r>
              <a:rPr lang="de-DE" dirty="0"/>
              <a:t>Wie Dimensionsreduktion </a:t>
            </a:r>
            <a:br>
              <a:rPr lang="de-DE" dirty="0"/>
            </a:br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48FC33-33D4-064C-B201-6441A1280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142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4152620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90F6F-D36F-4542-B7D7-2726381F6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Ng</a:t>
            </a:r>
            <a:r>
              <a:rPr lang="de-DE" dirty="0"/>
              <a:t>, Jordan, </a:t>
            </a:r>
            <a:r>
              <a:rPr lang="de-DE" dirty="0" err="1"/>
              <a:t>Weiss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E37C57-2782-3442-A7BF-BBD120F397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Konstruiere Matrix 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∈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ℝ</a:t>
            </a:r>
            <a:r>
              <a:rPr lang="de-DE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n×k</a:t>
            </a:r>
            <a:endParaRPr lang="de-DE" dirty="0"/>
          </a:p>
          <a:p>
            <a:r>
              <a:rPr lang="de-DE" dirty="0"/>
              <a:t>Interpretiere Zeilen von 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de-DE" dirty="0"/>
              <a:t> als Datenpunkte </a:t>
            </a:r>
            <a:r>
              <a:rPr lang="de-DE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de-DE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∈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ℝ</a:t>
            </a:r>
            <a:r>
              <a:rPr lang="de-DE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Clusterbildung der Punkte </a:t>
            </a:r>
            <a:r>
              <a:rPr lang="de-DE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de-DE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>
                <a:cs typeface="Times New Roman" panose="02020603050405020304" pitchFamily="18" charset="0"/>
              </a:rPr>
              <a:t>beispielsweise mit </a:t>
            </a:r>
            <a:br>
              <a:rPr lang="de-DE" dirty="0">
                <a:cs typeface="Times New Roman" panose="02020603050405020304" pitchFamily="18" charset="0"/>
              </a:rPr>
            </a:br>
            <a:r>
              <a:rPr lang="de-DE" dirty="0">
                <a:cs typeface="Times New Roman" panose="02020603050405020304" pitchFamily="18" charset="0"/>
              </a:rPr>
              <a:t>Algorithmus </a:t>
            </a:r>
            <a:r>
              <a:rPr lang="de-DE" dirty="0" err="1">
                <a:cs typeface="Times New Roman" panose="02020603050405020304" pitchFamily="18" charset="0"/>
              </a:rPr>
              <a:t>k-means</a:t>
            </a:r>
            <a:r>
              <a:rPr lang="de-DE" dirty="0">
                <a:cs typeface="Times New Roman" panose="02020603050405020304" pitchFamily="18" charset="0"/>
              </a:rPr>
              <a:t> oder ähnlich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CE3580-C4B7-7D49-906E-E8272F812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143</a:t>
            </a:fld>
            <a:endParaRPr lang="de-D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D43673-0A4D-BD46-A4A8-1168F971F5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2348880"/>
            <a:ext cx="3107556" cy="19933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3ACE81-CFA0-6746-9F42-C03AE6395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7227" y="5928773"/>
            <a:ext cx="3829546" cy="738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884819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Bild 3" descr="Screen Shot 2016-01-27 at 22.31.4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8363"/>
            <a:ext cx="9144000" cy="583095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95F2063-19E1-C342-83BD-FC159BB53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fld id="{FFD5B2CA-64C4-4A60-8190-5DD76C438E84}" type="slidenum">
              <a:rPr lang="en-US"/>
              <a:pPr/>
              <a:t>144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FF7BE2-0E2A-1341-979B-9C9F161C6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47864" y="6632888"/>
            <a:ext cx="2520280" cy="242664"/>
          </a:xfrm>
        </p:spPr>
        <p:txBody>
          <a:bodyPr/>
          <a:lstStyle/>
          <a:p>
            <a:r>
              <a:rPr lang="en-US" sz="1000" dirty="0" err="1">
                <a:solidFill>
                  <a:schemeClr val="bg1"/>
                </a:solidFill>
              </a:rPr>
              <a:t>Xiaoli</a:t>
            </a:r>
            <a:r>
              <a:rPr lang="en-US" sz="1000" dirty="0">
                <a:solidFill>
                  <a:schemeClr val="bg1"/>
                </a:solidFill>
              </a:rPr>
              <a:t> Fern CS 534: Machine Learning 2011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A17B0A-6A3C-364E-AB0E-BBCE9B18EB57}"/>
              </a:ext>
            </a:extLst>
          </p:cNvPr>
          <p:cNvSpPr txBox="1"/>
          <p:nvPr/>
        </p:nvSpPr>
        <p:spPr>
          <a:xfrm>
            <a:off x="2195736" y="5919663"/>
            <a:ext cx="446449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400" dirty="0"/>
              <a:t>Spektrale Einbettung der Daten</a:t>
            </a:r>
          </a:p>
        </p:txBody>
      </p:sp>
      <p:sp>
        <p:nvSpPr>
          <p:cNvPr id="8" name="Cloud Callout 7">
            <a:extLst>
              <a:ext uri="{FF2B5EF4-FFF2-40B4-BE49-F238E27FC236}">
                <a16:creationId xmlns:a16="http://schemas.microsoft.com/office/drawing/2014/main" id="{ABF5D30D-6F30-2547-AC6E-147271F02727}"/>
              </a:ext>
            </a:extLst>
          </p:cNvPr>
          <p:cNvSpPr/>
          <p:nvPr/>
        </p:nvSpPr>
        <p:spPr>
          <a:xfrm>
            <a:off x="4450904" y="2735188"/>
            <a:ext cx="4464496" cy="1387624"/>
          </a:xfrm>
          <a:prstGeom prst="cloudCallout">
            <a:avLst>
              <a:gd name="adj1" fmla="val -58952"/>
              <a:gd name="adj2" fmla="val -5098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Zusammenhang von Spektraler Clusterbildung, PCA und DBSCAN</a:t>
            </a:r>
          </a:p>
        </p:txBody>
      </p:sp>
    </p:spTree>
    <p:extLst>
      <p:ext uri="{BB962C8B-B14F-4D97-AF65-F5344CB8AC3E}">
        <p14:creationId xmlns:p14="http://schemas.microsoft.com/office/powerpoint/2010/main" val="10800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Spektrale Einbettung der Daten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8AD440E-C39B-DA4E-A976-9891642A37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62754"/>
            <a:ext cx="8229600" cy="4037316"/>
          </a:xfr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407E582-ECCE-B64B-B2AB-EED6D8A84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fld id="{FFD5B2CA-64C4-4A60-8190-5DD76C438E84}" type="slidenum">
              <a:rPr lang="en-US"/>
              <a:pPr/>
              <a:t>145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F3541-EE28-C74E-985D-62B1C9106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47864" y="6632888"/>
            <a:ext cx="2520280" cy="242664"/>
          </a:xfrm>
        </p:spPr>
        <p:txBody>
          <a:bodyPr/>
          <a:lstStyle/>
          <a:p>
            <a:r>
              <a:rPr lang="en-US" sz="1000" dirty="0" err="1">
                <a:solidFill>
                  <a:schemeClr val="bg1"/>
                </a:solidFill>
              </a:rPr>
              <a:t>Xiaoli</a:t>
            </a:r>
            <a:r>
              <a:rPr lang="en-US" sz="1000" dirty="0">
                <a:solidFill>
                  <a:schemeClr val="bg1"/>
                </a:solidFill>
              </a:rPr>
              <a:t> Fern CS 534: Machine Learning 2011</a:t>
            </a:r>
          </a:p>
        </p:txBody>
      </p:sp>
    </p:spTree>
    <p:extLst>
      <p:ext uri="{BB962C8B-B14F-4D97-AF65-F5344CB8AC3E}">
        <p14:creationId xmlns:p14="http://schemas.microsoft.com/office/powerpoint/2010/main" val="1583044171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74EE999E-5BDF-9348-8527-A04A99942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dirty="0"/>
              <a:t>Normalized cuts results on 2D data</a:t>
            </a:r>
          </a:p>
        </p:txBody>
      </p:sp>
      <p:pic>
        <p:nvPicPr>
          <p:cNvPr id="20483" name="Picture 2">
            <a:extLst>
              <a:ext uri="{FF2B5EF4-FFF2-40B4-BE49-F238E27FC236}">
                <a16:creationId xmlns:a16="http://schemas.microsoft.com/office/drawing/2014/main" id="{FE00D6DB-8BCD-0B4D-A9EE-307E976E3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424" y="1371600"/>
            <a:ext cx="5631904" cy="4236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2ADF917-4ED3-5442-AE78-3558E96C96D0}"/>
              </a:ext>
            </a:extLst>
          </p:cNvPr>
          <p:cNvSpPr/>
          <p:nvPr/>
        </p:nvSpPr>
        <p:spPr>
          <a:xfrm>
            <a:off x="2371501" y="6256737"/>
            <a:ext cx="4572000" cy="4154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050" dirty="0">
                <a:solidFill>
                  <a:srgbClr val="081BFF"/>
                </a:solidFill>
              </a:rPr>
              <a:t>J. Shi, J. Malik: </a:t>
            </a:r>
            <a:r>
              <a:rPr lang="de-DE" sz="1050" dirty="0" err="1">
                <a:solidFill>
                  <a:srgbClr val="081BFF"/>
                </a:solidFill>
              </a:rPr>
              <a:t>Normalized</a:t>
            </a:r>
            <a:r>
              <a:rPr lang="de-DE" sz="1050" dirty="0">
                <a:solidFill>
                  <a:srgbClr val="081BFF"/>
                </a:solidFill>
              </a:rPr>
              <a:t> </a:t>
            </a:r>
            <a:r>
              <a:rPr lang="de-DE" sz="1050" dirty="0" err="1">
                <a:solidFill>
                  <a:srgbClr val="081BFF"/>
                </a:solidFill>
              </a:rPr>
              <a:t>cuts</a:t>
            </a:r>
            <a:r>
              <a:rPr lang="de-DE" sz="1050" dirty="0">
                <a:solidFill>
                  <a:srgbClr val="081BFF"/>
                </a:solidFill>
              </a:rPr>
              <a:t> </a:t>
            </a:r>
            <a:r>
              <a:rPr lang="de-DE" sz="1050" dirty="0" err="1">
                <a:solidFill>
                  <a:srgbClr val="081BFF"/>
                </a:solidFill>
              </a:rPr>
              <a:t>and</a:t>
            </a:r>
            <a:r>
              <a:rPr lang="de-DE" sz="1050" dirty="0">
                <a:solidFill>
                  <a:srgbClr val="081BFF"/>
                </a:solidFill>
              </a:rPr>
              <a:t> </a:t>
            </a:r>
            <a:r>
              <a:rPr lang="de-DE" sz="1050" dirty="0" err="1">
                <a:solidFill>
                  <a:srgbClr val="081BFF"/>
                </a:solidFill>
              </a:rPr>
              <a:t>image</a:t>
            </a:r>
            <a:r>
              <a:rPr lang="de-DE" sz="1050" dirty="0">
                <a:solidFill>
                  <a:srgbClr val="081BFF"/>
                </a:solidFill>
              </a:rPr>
              <a:t> </a:t>
            </a:r>
            <a:r>
              <a:rPr lang="de-DE" sz="1050" dirty="0" err="1">
                <a:solidFill>
                  <a:srgbClr val="081BFF"/>
                </a:solidFill>
              </a:rPr>
              <a:t>segmentation</a:t>
            </a:r>
            <a:r>
              <a:rPr lang="de-DE" sz="1050" dirty="0">
                <a:solidFill>
                  <a:srgbClr val="081BFF"/>
                </a:solidFill>
              </a:rPr>
              <a:t>. In: IEEE Transactions on Pattern Analysis </a:t>
            </a:r>
            <a:r>
              <a:rPr lang="de-DE" sz="1050" dirty="0" err="1">
                <a:solidFill>
                  <a:srgbClr val="081BFF"/>
                </a:solidFill>
              </a:rPr>
              <a:t>and</a:t>
            </a:r>
            <a:r>
              <a:rPr lang="de-DE" sz="1050" dirty="0">
                <a:solidFill>
                  <a:srgbClr val="081BFF"/>
                </a:solidFill>
              </a:rPr>
              <a:t> </a:t>
            </a:r>
            <a:r>
              <a:rPr lang="de-DE" sz="1050" dirty="0" err="1">
                <a:solidFill>
                  <a:srgbClr val="081BFF"/>
                </a:solidFill>
              </a:rPr>
              <a:t>Machine</a:t>
            </a:r>
            <a:r>
              <a:rPr lang="de-DE" sz="1050" dirty="0">
                <a:solidFill>
                  <a:srgbClr val="081BFF"/>
                </a:solidFill>
              </a:rPr>
              <a:t> </a:t>
            </a:r>
            <a:r>
              <a:rPr lang="de-DE" sz="1050" dirty="0" err="1">
                <a:solidFill>
                  <a:srgbClr val="081BFF"/>
                </a:solidFill>
              </a:rPr>
              <a:t>Intelligence</a:t>
            </a:r>
            <a:r>
              <a:rPr lang="de-DE" sz="1050" dirty="0">
                <a:solidFill>
                  <a:srgbClr val="081BFF"/>
                </a:solidFill>
              </a:rPr>
              <a:t>. 22(8), S. 888–905, </a:t>
            </a:r>
            <a:r>
              <a:rPr lang="de-DE" sz="1050" b="1" dirty="0">
                <a:solidFill>
                  <a:srgbClr val="FF0000"/>
                </a:solidFill>
              </a:rPr>
              <a:t>2000</a:t>
            </a:r>
          </a:p>
        </p:txBody>
      </p:sp>
    </p:spTree>
    <p:extLst>
      <p:ext uri="{BB962C8B-B14F-4D97-AF65-F5344CB8AC3E}">
        <p14:creationId xmlns:p14="http://schemas.microsoft.com/office/powerpoint/2010/main" val="2814619135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6" name="Picture 4">
            <a:extLst>
              <a:ext uri="{FF2B5EF4-FFF2-40B4-BE49-F238E27FC236}">
                <a16:creationId xmlns:a16="http://schemas.microsoft.com/office/drawing/2014/main" id="{5174D148-4D61-4442-8DDD-3AB5591A5060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9632" y="1124744"/>
            <a:ext cx="6289824" cy="5154762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42AA0E-B47A-9445-B4CD-ADFE2DB8D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Video </a:t>
            </a:r>
            <a:r>
              <a:rPr lang="de-DE" dirty="0" err="1"/>
              <a:t>data</a:t>
            </a:r>
            <a:r>
              <a:rPr lang="de-DE" dirty="0"/>
              <a:t> = 3D </a:t>
            </a:r>
            <a:r>
              <a:rPr lang="de-DE" dirty="0" err="1"/>
              <a:t>data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15300626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2C176-CC3E-294D-BB08-2C8213FBA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Probleme der Spektralen Clusterbildung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E9D55-8357-CE4F-A705-735DD3B082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Ausgehend von lokaler Information aus dem gewichteten Graph, Clusterbildung global gemäß Eigenwertbestimmung</a:t>
            </a:r>
          </a:p>
          <a:p>
            <a:pPr marL="0" indent="0">
              <a:buNone/>
            </a:pPr>
            <a:r>
              <a:rPr lang="de-DE" dirty="0"/>
              <a:t>Aber:</a:t>
            </a:r>
          </a:p>
          <a:p>
            <a:r>
              <a:rPr lang="de-DE" dirty="0"/>
              <a:t>Normalisierter Schnitt </a:t>
            </a:r>
            <a:br>
              <a:rPr lang="de-DE" dirty="0"/>
            </a:br>
            <a:r>
              <a:rPr lang="de-DE" dirty="0"/>
              <a:t>kein Maß für die Qualität der Zerlegung</a:t>
            </a:r>
          </a:p>
          <a:p>
            <a:r>
              <a:rPr lang="de-DE" dirty="0"/>
              <a:t>Probleme mit Cluster </a:t>
            </a:r>
            <a:br>
              <a:rPr lang="de-DE" dirty="0"/>
            </a:br>
            <a:r>
              <a:rPr lang="de-DE" dirty="0"/>
              <a:t>verschiedener Skalierung und Dichte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C0C60F-B6D1-BA48-AF41-AB8124886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148</a:t>
            </a:fld>
            <a:endParaRPr lang="de-D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950779-06D8-044E-8E00-A0B37AD5C567}"/>
              </a:ext>
            </a:extLst>
          </p:cNvPr>
          <p:cNvSpPr/>
          <p:nvPr/>
        </p:nvSpPr>
        <p:spPr>
          <a:xfrm>
            <a:off x="2483768" y="602302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200" dirty="0">
                <a:solidFill>
                  <a:srgbClr val="0B05FF"/>
                </a:solidFill>
                <a:latin typeface="+mn-lt"/>
              </a:rPr>
              <a:t>Boaz Nadler </a:t>
            </a:r>
            <a:r>
              <a:rPr lang="de-DE" sz="1200" dirty="0" err="1">
                <a:solidFill>
                  <a:srgbClr val="0B05FF"/>
                </a:solidFill>
                <a:latin typeface="+mn-lt"/>
              </a:rPr>
              <a:t>and</a:t>
            </a:r>
            <a:r>
              <a:rPr lang="de-DE" sz="1200" dirty="0">
                <a:solidFill>
                  <a:srgbClr val="0B05FF"/>
                </a:solidFill>
                <a:latin typeface="+mn-lt"/>
              </a:rPr>
              <a:t> </a:t>
            </a:r>
            <a:r>
              <a:rPr lang="de-DE" sz="1200" dirty="0" err="1">
                <a:solidFill>
                  <a:srgbClr val="0B05FF"/>
                </a:solidFill>
                <a:latin typeface="+mn-lt"/>
              </a:rPr>
              <a:t>Meirav</a:t>
            </a:r>
            <a:r>
              <a:rPr lang="de-DE" sz="1200" dirty="0">
                <a:solidFill>
                  <a:srgbClr val="0B05FF"/>
                </a:solidFill>
                <a:latin typeface="+mn-lt"/>
              </a:rPr>
              <a:t> </a:t>
            </a:r>
            <a:r>
              <a:rPr lang="de-DE" sz="1200" dirty="0" err="1">
                <a:solidFill>
                  <a:srgbClr val="0B05FF"/>
                </a:solidFill>
                <a:latin typeface="+mn-lt"/>
              </a:rPr>
              <a:t>Galun</a:t>
            </a:r>
            <a:r>
              <a:rPr lang="de-DE" sz="1200" dirty="0">
                <a:solidFill>
                  <a:srgbClr val="0B05FF"/>
                </a:solidFill>
                <a:latin typeface="+mn-lt"/>
              </a:rPr>
              <a:t>. Fundamental </a:t>
            </a:r>
            <a:r>
              <a:rPr lang="de-DE" sz="1200" dirty="0" err="1">
                <a:solidFill>
                  <a:srgbClr val="0B05FF"/>
                </a:solidFill>
                <a:latin typeface="+mn-lt"/>
              </a:rPr>
              <a:t>limitations</a:t>
            </a:r>
            <a:r>
              <a:rPr lang="de-DE" sz="1200" dirty="0">
                <a:solidFill>
                  <a:srgbClr val="0B05FF"/>
                </a:solidFill>
                <a:latin typeface="+mn-lt"/>
              </a:rPr>
              <a:t> </a:t>
            </a:r>
            <a:r>
              <a:rPr lang="de-DE" sz="1200" dirty="0" err="1">
                <a:solidFill>
                  <a:srgbClr val="0B05FF"/>
                </a:solidFill>
                <a:latin typeface="+mn-lt"/>
              </a:rPr>
              <a:t>of</a:t>
            </a:r>
            <a:r>
              <a:rPr lang="de-DE" sz="1200" dirty="0">
                <a:solidFill>
                  <a:srgbClr val="0B05FF"/>
                </a:solidFill>
                <a:latin typeface="+mn-lt"/>
              </a:rPr>
              <a:t> </a:t>
            </a:r>
            <a:r>
              <a:rPr lang="de-DE" sz="1200" dirty="0" err="1">
                <a:solidFill>
                  <a:srgbClr val="0B05FF"/>
                </a:solidFill>
                <a:latin typeface="+mn-lt"/>
              </a:rPr>
              <a:t>spectral</a:t>
            </a:r>
            <a:r>
              <a:rPr lang="de-DE" sz="1200" dirty="0">
                <a:solidFill>
                  <a:srgbClr val="0B05FF"/>
                </a:solidFill>
                <a:latin typeface="+mn-lt"/>
              </a:rPr>
              <a:t> </a:t>
            </a:r>
            <a:r>
              <a:rPr lang="de-DE" sz="1200" dirty="0" err="1">
                <a:solidFill>
                  <a:srgbClr val="0B05FF"/>
                </a:solidFill>
                <a:latin typeface="+mn-lt"/>
              </a:rPr>
              <a:t>clustering</a:t>
            </a:r>
            <a:r>
              <a:rPr lang="de-DE" sz="1200" dirty="0">
                <a:solidFill>
                  <a:srgbClr val="0B05FF"/>
                </a:solidFill>
                <a:latin typeface="+mn-lt"/>
              </a:rPr>
              <a:t>. In </a:t>
            </a:r>
            <a:r>
              <a:rPr lang="de-DE" sz="1200" dirty="0" err="1">
                <a:solidFill>
                  <a:srgbClr val="0B05FF"/>
                </a:solidFill>
                <a:latin typeface="+mn-lt"/>
              </a:rPr>
              <a:t>Proceedings</a:t>
            </a:r>
            <a:r>
              <a:rPr lang="de-DE" sz="1200" dirty="0">
                <a:solidFill>
                  <a:srgbClr val="0B05FF"/>
                </a:solidFill>
                <a:latin typeface="+mn-lt"/>
              </a:rPr>
              <a:t> </a:t>
            </a:r>
            <a:r>
              <a:rPr lang="de-DE" sz="1200" dirty="0" err="1">
                <a:solidFill>
                  <a:srgbClr val="0B05FF"/>
                </a:solidFill>
                <a:latin typeface="+mn-lt"/>
              </a:rPr>
              <a:t>of</a:t>
            </a:r>
            <a:r>
              <a:rPr lang="de-DE" sz="1200" dirty="0">
                <a:solidFill>
                  <a:srgbClr val="0B05FF"/>
                </a:solidFill>
                <a:latin typeface="+mn-lt"/>
              </a:rPr>
              <a:t> </a:t>
            </a:r>
            <a:r>
              <a:rPr lang="de-DE" sz="1200" dirty="0" err="1">
                <a:solidFill>
                  <a:srgbClr val="0B05FF"/>
                </a:solidFill>
                <a:latin typeface="+mn-lt"/>
              </a:rPr>
              <a:t>the</a:t>
            </a:r>
            <a:r>
              <a:rPr lang="de-DE" sz="1200" dirty="0">
                <a:solidFill>
                  <a:srgbClr val="0B05FF"/>
                </a:solidFill>
                <a:latin typeface="+mn-lt"/>
              </a:rPr>
              <a:t> 19th International Conference on </a:t>
            </a:r>
            <a:br>
              <a:rPr lang="de-DE" sz="1200" dirty="0">
                <a:solidFill>
                  <a:srgbClr val="0B05FF"/>
                </a:solidFill>
                <a:latin typeface="+mn-lt"/>
              </a:rPr>
            </a:br>
            <a:r>
              <a:rPr lang="de-DE" sz="1200" dirty="0" err="1">
                <a:solidFill>
                  <a:srgbClr val="0B05FF"/>
                </a:solidFill>
                <a:latin typeface="+mn-lt"/>
              </a:rPr>
              <a:t>Neural</a:t>
            </a:r>
            <a:r>
              <a:rPr lang="de-DE" sz="1200" dirty="0">
                <a:solidFill>
                  <a:srgbClr val="0B05FF"/>
                </a:solidFill>
                <a:latin typeface="+mn-lt"/>
              </a:rPr>
              <a:t> Information Processing Systems (NIPS'06), 1017-1024, </a:t>
            </a:r>
            <a:r>
              <a:rPr lang="de-DE" sz="1200" b="1" dirty="0">
                <a:solidFill>
                  <a:srgbClr val="FF0000"/>
                </a:solidFill>
                <a:latin typeface="+mn-lt"/>
              </a:rPr>
              <a:t>2006</a:t>
            </a:r>
          </a:p>
        </p:txBody>
      </p:sp>
    </p:spTree>
    <p:extLst>
      <p:ext uri="{BB962C8B-B14F-4D97-AF65-F5344CB8AC3E}">
        <p14:creationId xmlns:p14="http://schemas.microsoft.com/office/powerpoint/2010/main" val="4271727710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967F7-900F-464A-905C-483BBDCF3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Spektrale Clusterbildung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1DC51B-26A0-F540-AD9A-B62E1FEED1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Zeitkomplexität 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O(n</a:t>
            </a:r>
            <a:r>
              <a:rPr lang="de-DE" baseline="30000" dirty="0">
                <a:solidFill>
                  <a:schemeClr val="accent1">
                    <a:lumMod val="50000"/>
                  </a:schemeClr>
                </a:solidFill>
              </a:rPr>
              <a:t>3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  <a:p>
            <a:pPr lvl="1"/>
            <a:r>
              <a:rPr lang="de-DE" dirty="0"/>
              <a:t>Kaum für große Datenmengen geeignet</a:t>
            </a:r>
          </a:p>
          <a:p>
            <a:r>
              <a:rPr lang="de-DE" dirty="0"/>
              <a:t>Verbesserung unter Verwendung der </a:t>
            </a:r>
            <a:r>
              <a:rPr lang="de-DE" dirty="0" err="1"/>
              <a:t>Nyström</a:t>
            </a:r>
            <a:r>
              <a:rPr lang="de-DE" dirty="0"/>
              <a:t>-Methode</a:t>
            </a:r>
          </a:p>
          <a:p>
            <a:pPr lvl="1"/>
            <a:r>
              <a:rPr lang="de-DE" dirty="0"/>
              <a:t>Approximative spektrale Clusterbildung</a:t>
            </a:r>
          </a:p>
          <a:p>
            <a:endParaRPr lang="de-DE" dirty="0"/>
          </a:p>
          <a:p>
            <a:endParaRPr lang="de-DE" dirty="0"/>
          </a:p>
          <a:p>
            <a:pPr lvl="1"/>
            <a:r>
              <a:rPr lang="de-DE" dirty="0"/>
              <a:t>Kern-basierte Verfahren: 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O(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d∙n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)  // d Merkmale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CD9884-6C12-5245-A214-E7D901C0F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149</a:t>
            </a:fld>
            <a:endParaRPr lang="de-D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229949-C358-3949-A709-ACA8486F0A2A}"/>
              </a:ext>
            </a:extLst>
          </p:cNvPr>
          <p:cNvSpPr/>
          <p:nvPr/>
        </p:nvSpPr>
        <p:spPr>
          <a:xfrm>
            <a:off x="1763688" y="3095689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200" dirty="0" err="1">
                <a:solidFill>
                  <a:srgbClr val="0B05FF"/>
                </a:solidFill>
                <a:latin typeface="+mn-lt"/>
              </a:rPr>
              <a:t>Donghui</a:t>
            </a:r>
            <a:r>
              <a:rPr lang="de-DE" sz="1200" dirty="0">
                <a:solidFill>
                  <a:srgbClr val="0B05FF"/>
                </a:solidFill>
                <a:latin typeface="+mn-lt"/>
              </a:rPr>
              <a:t> Yan, Ling Huang, </a:t>
            </a:r>
            <a:r>
              <a:rPr lang="de-DE" sz="1200" dirty="0" err="1">
                <a:solidFill>
                  <a:srgbClr val="0B05FF"/>
                </a:solidFill>
                <a:latin typeface="+mn-lt"/>
              </a:rPr>
              <a:t>and</a:t>
            </a:r>
            <a:r>
              <a:rPr lang="de-DE" sz="1200" dirty="0">
                <a:solidFill>
                  <a:srgbClr val="0B05FF"/>
                </a:solidFill>
                <a:latin typeface="+mn-lt"/>
              </a:rPr>
              <a:t> Michael I. Jordan. Fast </a:t>
            </a:r>
            <a:r>
              <a:rPr lang="de-DE" sz="1200" dirty="0" err="1">
                <a:solidFill>
                  <a:srgbClr val="0B05FF"/>
                </a:solidFill>
                <a:latin typeface="+mn-lt"/>
              </a:rPr>
              <a:t>approximate</a:t>
            </a:r>
            <a:r>
              <a:rPr lang="de-DE" sz="1200" dirty="0">
                <a:solidFill>
                  <a:srgbClr val="0B05FF"/>
                </a:solidFill>
                <a:latin typeface="+mn-lt"/>
              </a:rPr>
              <a:t> </a:t>
            </a:r>
            <a:r>
              <a:rPr lang="de-DE" sz="1200" dirty="0" err="1">
                <a:solidFill>
                  <a:srgbClr val="0B05FF"/>
                </a:solidFill>
                <a:latin typeface="+mn-lt"/>
              </a:rPr>
              <a:t>spectral</a:t>
            </a:r>
            <a:r>
              <a:rPr lang="de-DE" sz="1200" dirty="0">
                <a:solidFill>
                  <a:srgbClr val="0B05FF"/>
                </a:solidFill>
                <a:latin typeface="+mn-lt"/>
              </a:rPr>
              <a:t> </a:t>
            </a:r>
            <a:r>
              <a:rPr lang="de-DE" sz="1200" dirty="0" err="1">
                <a:solidFill>
                  <a:srgbClr val="0B05FF"/>
                </a:solidFill>
                <a:latin typeface="+mn-lt"/>
              </a:rPr>
              <a:t>clustering</a:t>
            </a:r>
            <a:r>
              <a:rPr lang="de-DE" sz="1200" dirty="0">
                <a:solidFill>
                  <a:srgbClr val="0B05FF"/>
                </a:solidFill>
                <a:latin typeface="+mn-lt"/>
              </a:rPr>
              <a:t>. In </a:t>
            </a:r>
            <a:r>
              <a:rPr lang="de-DE" sz="1200" dirty="0" err="1">
                <a:solidFill>
                  <a:srgbClr val="0B05FF"/>
                </a:solidFill>
                <a:latin typeface="+mn-lt"/>
              </a:rPr>
              <a:t>Proceedings</a:t>
            </a:r>
            <a:r>
              <a:rPr lang="de-DE" sz="1200" dirty="0">
                <a:solidFill>
                  <a:srgbClr val="0B05FF"/>
                </a:solidFill>
                <a:latin typeface="+mn-lt"/>
              </a:rPr>
              <a:t> </a:t>
            </a:r>
            <a:r>
              <a:rPr lang="de-DE" sz="1200" dirty="0" err="1">
                <a:solidFill>
                  <a:srgbClr val="0B05FF"/>
                </a:solidFill>
                <a:latin typeface="+mn-lt"/>
              </a:rPr>
              <a:t>of</a:t>
            </a:r>
            <a:r>
              <a:rPr lang="de-DE" sz="1200" dirty="0">
                <a:solidFill>
                  <a:srgbClr val="0B05FF"/>
                </a:solidFill>
                <a:latin typeface="+mn-lt"/>
              </a:rPr>
              <a:t> </a:t>
            </a:r>
            <a:r>
              <a:rPr lang="de-DE" sz="1200" dirty="0" err="1">
                <a:solidFill>
                  <a:srgbClr val="0B05FF"/>
                </a:solidFill>
                <a:latin typeface="+mn-lt"/>
              </a:rPr>
              <a:t>the</a:t>
            </a:r>
            <a:r>
              <a:rPr lang="de-DE" sz="1200" dirty="0">
                <a:solidFill>
                  <a:srgbClr val="0B05FF"/>
                </a:solidFill>
                <a:latin typeface="+mn-lt"/>
              </a:rPr>
              <a:t> 15th ACM SIGKDD international </a:t>
            </a:r>
            <a:r>
              <a:rPr lang="de-DE" sz="1200" dirty="0" err="1">
                <a:solidFill>
                  <a:srgbClr val="0B05FF"/>
                </a:solidFill>
                <a:latin typeface="+mn-lt"/>
              </a:rPr>
              <a:t>conference</a:t>
            </a:r>
            <a:r>
              <a:rPr lang="de-DE" sz="1200" dirty="0">
                <a:solidFill>
                  <a:srgbClr val="0B05FF"/>
                </a:solidFill>
                <a:latin typeface="+mn-lt"/>
              </a:rPr>
              <a:t> on Knowledge </a:t>
            </a:r>
            <a:r>
              <a:rPr lang="de-DE" sz="1200" dirty="0" err="1">
                <a:solidFill>
                  <a:srgbClr val="0B05FF"/>
                </a:solidFill>
                <a:latin typeface="+mn-lt"/>
              </a:rPr>
              <a:t>discovery</a:t>
            </a:r>
            <a:r>
              <a:rPr lang="de-DE" sz="1200" dirty="0">
                <a:solidFill>
                  <a:srgbClr val="0B05FF"/>
                </a:solidFill>
                <a:latin typeface="+mn-lt"/>
              </a:rPr>
              <a:t> </a:t>
            </a:r>
            <a:r>
              <a:rPr lang="de-DE" sz="1200" dirty="0" err="1">
                <a:solidFill>
                  <a:srgbClr val="0B05FF"/>
                </a:solidFill>
                <a:latin typeface="+mn-lt"/>
              </a:rPr>
              <a:t>and</a:t>
            </a:r>
            <a:r>
              <a:rPr lang="de-DE" sz="1200" dirty="0">
                <a:solidFill>
                  <a:srgbClr val="0B05FF"/>
                </a:solidFill>
                <a:latin typeface="+mn-lt"/>
              </a:rPr>
              <a:t> </a:t>
            </a:r>
            <a:r>
              <a:rPr lang="de-DE" sz="1200" dirty="0" err="1">
                <a:solidFill>
                  <a:srgbClr val="0B05FF"/>
                </a:solidFill>
                <a:latin typeface="+mn-lt"/>
              </a:rPr>
              <a:t>data</a:t>
            </a:r>
            <a:r>
              <a:rPr lang="de-DE" sz="1200" dirty="0">
                <a:solidFill>
                  <a:srgbClr val="0B05FF"/>
                </a:solidFill>
                <a:latin typeface="+mn-lt"/>
              </a:rPr>
              <a:t> </a:t>
            </a:r>
            <a:r>
              <a:rPr lang="de-DE" sz="1200" dirty="0" err="1">
                <a:solidFill>
                  <a:srgbClr val="0B05FF"/>
                </a:solidFill>
                <a:latin typeface="+mn-lt"/>
              </a:rPr>
              <a:t>mining</a:t>
            </a:r>
            <a:r>
              <a:rPr lang="de-DE" sz="1200" dirty="0">
                <a:solidFill>
                  <a:srgbClr val="0B05FF"/>
                </a:solidFill>
                <a:latin typeface="+mn-lt"/>
              </a:rPr>
              <a:t> (KDD '09), 907-916, </a:t>
            </a:r>
            <a:r>
              <a:rPr lang="de-DE" sz="1200" b="1" dirty="0">
                <a:solidFill>
                  <a:srgbClr val="FF0000"/>
                </a:solidFill>
                <a:latin typeface="+mn-lt"/>
              </a:rPr>
              <a:t>2009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27C54E-5D92-5C49-9AD3-C98E1FF6BD31}"/>
              </a:ext>
            </a:extLst>
          </p:cNvPr>
          <p:cNvSpPr/>
          <p:nvPr/>
        </p:nvSpPr>
        <p:spPr>
          <a:xfrm>
            <a:off x="1763688" y="4479503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200" dirty="0">
                <a:solidFill>
                  <a:srgbClr val="081BFF"/>
                </a:solidFill>
                <a:latin typeface="+mn-lt"/>
              </a:rPr>
              <a:t>Rocco </a:t>
            </a:r>
            <a:r>
              <a:rPr lang="de-DE" sz="1200" dirty="0" err="1">
                <a:solidFill>
                  <a:srgbClr val="081BFF"/>
                </a:solidFill>
                <a:latin typeface="+mn-lt"/>
              </a:rPr>
              <a:t>Langone</a:t>
            </a:r>
            <a:r>
              <a:rPr lang="de-DE" sz="1200" dirty="0">
                <a:solidFill>
                  <a:srgbClr val="081BFF"/>
                </a:solidFill>
                <a:latin typeface="+mn-lt"/>
              </a:rPr>
              <a:t>, Johan A.K. </a:t>
            </a:r>
            <a:r>
              <a:rPr lang="de-DE" sz="1200" dirty="0" err="1">
                <a:solidFill>
                  <a:srgbClr val="081BFF"/>
                </a:solidFill>
                <a:latin typeface="+mn-lt"/>
              </a:rPr>
              <a:t>Suykens</a:t>
            </a:r>
            <a:r>
              <a:rPr lang="de-DE" sz="1200" dirty="0">
                <a:solidFill>
                  <a:srgbClr val="081BFF"/>
                </a:solidFill>
                <a:latin typeface="+mn-lt"/>
              </a:rPr>
              <a:t>, Fast </a:t>
            </a:r>
            <a:r>
              <a:rPr lang="de-DE" sz="1200" dirty="0" err="1">
                <a:solidFill>
                  <a:srgbClr val="081BFF"/>
                </a:solidFill>
                <a:latin typeface="+mn-lt"/>
              </a:rPr>
              <a:t>kernel</a:t>
            </a:r>
            <a:r>
              <a:rPr lang="de-DE" sz="1200" dirty="0">
                <a:solidFill>
                  <a:srgbClr val="081BFF"/>
                </a:solidFill>
                <a:latin typeface="+mn-lt"/>
              </a:rPr>
              <a:t> </a:t>
            </a:r>
            <a:r>
              <a:rPr lang="de-DE" sz="1200" dirty="0" err="1">
                <a:solidFill>
                  <a:srgbClr val="081BFF"/>
                </a:solidFill>
                <a:latin typeface="+mn-lt"/>
              </a:rPr>
              <a:t>spectral</a:t>
            </a:r>
            <a:r>
              <a:rPr lang="de-DE" sz="1200" dirty="0">
                <a:solidFill>
                  <a:srgbClr val="081BFF"/>
                </a:solidFill>
                <a:latin typeface="+mn-lt"/>
              </a:rPr>
              <a:t> </a:t>
            </a:r>
            <a:r>
              <a:rPr lang="de-DE" sz="1200" dirty="0" err="1">
                <a:solidFill>
                  <a:srgbClr val="081BFF"/>
                </a:solidFill>
                <a:latin typeface="+mn-lt"/>
              </a:rPr>
              <a:t>clustering</a:t>
            </a:r>
            <a:endParaRPr lang="de-DE" sz="1200" dirty="0">
              <a:solidFill>
                <a:srgbClr val="081BFF"/>
              </a:solidFill>
              <a:latin typeface="+mn-lt"/>
            </a:endParaRPr>
          </a:p>
          <a:p>
            <a:r>
              <a:rPr lang="de-DE" sz="1200" dirty="0">
                <a:solidFill>
                  <a:srgbClr val="081BFF"/>
                </a:solidFill>
                <a:latin typeface="+mn-lt"/>
              </a:rPr>
              <a:t>In: J. </a:t>
            </a:r>
            <a:r>
              <a:rPr lang="de-DE" sz="1200" dirty="0" err="1">
                <a:solidFill>
                  <a:srgbClr val="081BFF"/>
                </a:solidFill>
                <a:latin typeface="+mn-lt"/>
              </a:rPr>
              <a:t>Neurocomputing</a:t>
            </a:r>
            <a:r>
              <a:rPr lang="de-DE" sz="1200" dirty="0">
                <a:solidFill>
                  <a:srgbClr val="081BFF"/>
                </a:solidFill>
                <a:latin typeface="+mn-lt"/>
              </a:rPr>
              <a:t>, </a:t>
            </a:r>
            <a:r>
              <a:rPr lang="de-DE" sz="1200" dirty="0" err="1">
                <a:solidFill>
                  <a:srgbClr val="081BFF"/>
                </a:solidFill>
                <a:latin typeface="+mn-lt"/>
              </a:rPr>
              <a:t>Vol</a:t>
            </a:r>
            <a:r>
              <a:rPr lang="de-DE" sz="1200" dirty="0">
                <a:solidFill>
                  <a:srgbClr val="081BFF"/>
                </a:solidFill>
                <a:latin typeface="+mn-lt"/>
              </a:rPr>
              <a:t>: 268, Page: 27-33, </a:t>
            </a:r>
            <a:r>
              <a:rPr lang="de-DE" sz="1200" b="1" dirty="0">
                <a:solidFill>
                  <a:srgbClr val="FF0000"/>
                </a:solidFill>
                <a:latin typeface="+mn-lt"/>
              </a:rPr>
              <a:t>2017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A1C344-397C-EC45-9F1C-3EAE693576C5}"/>
              </a:ext>
            </a:extLst>
          </p:cNvPr>
          <p:cNvSpPr txBox="1"/>
          <p:nvPr/>
        </p:nvSpPr>
        <p:spPr>
          <a:xfrm>
            <a:off x="4049688" y="1271726"/>
            <a:ext cx="2552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(Eigenvektorberechnung)</a:t>
            </a:r>
          </a:p>
        </p:txBody>
      </p:sp>
      <p:sp>
        <p:nvSpPr>
          <p:cNvPr id="9" name="Cloud Callout 8">
            <a:extLst>
              <a:ext uri="{FF2B5EF4-FFF2-40B4-BE49-F238E27FC236}">
                <a16:creationId xmlns:a16="http://schemas.microsoft.com/office/drawing/2014/main" id="{A7E7EBFD-B2C6-A649-831C-565DD5BA3C91}"/>
              </a:ext>
            </a:extLst>
          </p:cNvPr>
          <p:cNvSpPr/>
          <p:nvPr/>
        </p:nvSpPr>
        <p:spPr>
          <a:xfrm>
            <a:off x="7257753" y="3116875"/>
            <a:ext cx="1562719" cy="1680278"/>
          </a:xfrm>
          <a:prstGeom prst="cloudCallout">
            <a:avLst>
              <a:gd name="adj1" fmla="val -60861"/>
              <a:gd name="adj2" fmla="val -4184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Seminar</a:t>
            </a:r>
            <a:br>
              <a:rPr lang="de-DE" dirty="0">
                <a:solidFill>
                  <a:schemeClr val="tx1"/>
                </a:solidFill>
              </a:rPr>
            </a:br>
            <a:r>
              <a:rPr lang="de-DE" dirty="0">
                <a:solidFill>
                  <a:schemeClr val="tx1"/>
                </a:solidFill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1083891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C393A-2072-024F-A71A-56BF47C99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Bestimmung von </a:t>
            </a:r>
            <a:r>
              <a:rPr lang="de-DE" dirty="0" err="1"/>
              <a:t>k</a:t>
            </a:r>
            <a:endParaRPr lang="de-DE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7448515-B231-A14F-8431-ED009ECCB9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3710" y="1196975"/>
            <a:ext cx="6960618" cy="49688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52BD26-D3A7-6A43-92EB-1948FB620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84417" y="6400800"/>
            <a:ext cx="1008063" cy="196850"/>
          </a:xfrm>
        </p:spPr>
        <p:txBody>
          <a:bodyPr/>
          <a:lstStyle/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15</a:t>
            </a:fld>
            <a:endParaRPr lang="de-DE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900FC6-DD81-0D4E-BB8F-06A14664AA6C}"/>
              </a:ext>
            </a:extLst>
          </p:cNvPr>
          <p:cNvSpPr/>
          <p:nvPr/>
        </p:nvSpPr>
        <p:spPr>
          <a:xfrm>
            <a:off x="827584" y="1196975"/>
            <a:ext cx="7080709" cy="179997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D72F90-47EE-9742-A8A4-438EFED26768}"/>
              </a:ext>
            </a:extLst>
          </p:cNvPr>
          <p:cNvSpPr txBox="1"/>
          <p:nvPr/>
        </p:nvSpPr>
        <p:spPr>
          <a:xfrm>
            <a:off x="923517" y="1196752"/>
            <a:ext cx="6480894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400" dirty="0"/>
              <a:t>Darstellung der Werte als Graph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/>
              <a:t>Für </a:t>
            </a:r>
            <a:r>
              <a:rPr lang="de-DE" sz="2400" dirty="0" err="1"/>
              <a:t>k</a:t>
            </a:r>
            <a:r>
              <a:rPr lang="de-DE" sz="2400" dirty="0"/>
              <a:t>=2 gibt es eine abrupte Änderung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/>
              <a:t>Kniefindung oder Ellenbogenfindung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6453A6-C882-D747-AB91-368F20DAA63D}"/>
              </a:ext>
            </a:extLst>
          </p:cNvPr>
          <p:cNvSpPr txBox="1"/>
          <p:nvPr/>
        </p:nvSpPr>
        <p:spPr>
          <a:xfrm rot="16200000">
            <a:off x="156152" y="4360913"/>
            <a:ext cx="255243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400" dirty="0">
                <a:latin typeface="+mn-lt"/>
                <a:cs typeface="Times New Roman" panose="02020603050405020304" pitchFamily="18" charset="0"/>
              </a:rPr>
              <a:t>      Zielfunktion </a:t>
            </a:r>
            <a:r>
              <a:rPr lang="de-DE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</a:t>
            </a:r>
            <a:r>
              <a:rPr lang="de-DE" sz="24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endParaRPr lang="de-DE" sz="2400" dirty="0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220C3725-E5F7-4E47-BB50-CCDAF13257AE}"/>
              </a:ext>
            </a:extLst>
          </p:cNvPr>
          <p:cNvSpPr txBox="1">
            <a:spLocks/>
          </p:cNvSpPr>
          <p:nvPr/>
        </p:nvSpPr>
        <p:spPr>
          <a:xfrm>
            <a:off x="4198587" y="6615336"/>
            <a:ext cx="1031007" cy="24266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000" dirty="0" err="1">
                <a:solidFill>
                  <a:schemeClr val="bg1"/>
                </a:solidFill>
              </a:rPr>
              <a:t>Eamonn</a:t>
            </a:r>
            <a:r>
              <a:rPr lang="en-US" sz="1000" dirty="0">
                <a:solidFill>
                  <a:schemeClr val="bg1"/>
                </a:solidFill>
              </a:rPr>
              <a:t> Keogh</a:t>
            </a:r>
          </a:p>
        </p:txBody>
      </p:sp>
    </p:spTree>
    <p:extLst>
      <p:ext uri="{BB962C8B-B14F-4D97-AF65-F5344CB8AC3E}">
        <p14:creationId xmlns:p14="http://schemas.microsoft.com/office/powerpoint/2010/main" val="3853535757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7E0E9-0A97-8649-8A97-05725EAFE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Hierarchische Clusterbildung: Zusammenfassung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D13D54-CA14-E24D-A020-19C905E31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196975"/>
            <a:ext cx="8507413" cy="4968875"/>
          </a:xfrm>
        </p:spPr>
        <p:txBody>
          <a:bodyPr/>
          <a:lstStyle/>
          <a:p>
            <a:r>
              <a:rPr lang="de-DE" dirty="0">
                <a:solidFill>
                  <a:srgbClr val="0B05FF"/>
                </a:solidFill>
              </a:rPr>
              <a:t>CURE</a:t>
            </a:r>
            <a:r>
              <a:rPr lang="de-DE" dirty="0"/>
              <a:t>: 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empirisch O(n</a:t>
            </a:r>
            <a:r>
              <a:rPr lang="de-DE" baseline="30000" dirty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>
                <a:solidFill>
                  <a:srgbClr val="081BFF"/>
                </a:solidFill>
              </a:rPr>
              <a:t>(1998)</a:t>
            </a:r>
          </a:p>
          <a:p>
            <a:pPr lvl="1"/>
            <a:r>
              <a:rPr lang="de-DE" sz="2000" dirty="0"/>
              <a:t>Heuristische </a:t>
            </a:r>
            <a:r>
              <a:rPr lang="de-DE" sz="2000" dirty="0">
                <a:solidFill>
                  <a:srgbClr val="081BFF"/>
                </a:solidFill>
              </a:rPr>
              <a:t>Approximation</a:t>
            </a:r>
            <a:r>
              <a:rPr lang="de-DE" sz="2000" dirty="0"/>
              <a:t> der spektralen Clusterbildung</a:t>
            </a:r>
          </a:p>
          <a:p>
            <a:pPr lvl="1"/>
            <a:r>
              <a:rPr lang="de-DE" sz="2000" dirty="0"/>
              <a:t>Fokus auf: </a:t>
            </a:r>
            <a:r>
              <a:rPr lang="de-DE" sz="2000" dirty="0">
                <a:solidFill>
                  <a:srgbClr val="FF0000"/>
                </a:solidFill>
              </a:rPr>
              <a:t>Wie</a:t>
            </a:r>
            <a:r>
              <a:rPr lang="de-DE" sz="2000" dirty="0"/>
              <a:t> rechnet man etwas aus</a:t>
            </a:r>
          </a:p>
          <a:p>
            <a:r>
              <a:rPr lang="de-DE" dirty="0">
                <a:solidFill>
                  <a:srgbClr val="0B05FF"/>
                </a:solidFill>
              </a:rPr>
              <a:t>BIRCH</a:t>
            </a:r>
            <a:r>
              <a:rPr lang="de-DE" dirty="0"/>
              <a:t>: 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empirisch O(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n∙log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) </a:t>
            </a:r>
            <a:r>
              <a:rPr lang="de-DE" dirty="0">
                <a:solidFill>
                  <a:srgbClr val="081BFF"/>
                </a:solidFill>
              </a:rPr>
              <a:t>(1996)</a:t>
            </a:r>
          </a:p>
          <a:p>
            <a:pPr lvl="1"/>
            <a:r>
              <a:rPr lang="de-DE" sz="2000" dirty="0"/>
              <a:t>Stärkere heuristische </a:t>
            </a:r>
            <a:r>
              <a:rPr lang="de-DE" sz="2000" dirty="0">
                <a:solidFill>
                  <a:srgbClr val="081BFF"/>
                </a:solidFill>
              </a:rPr>
              <a:t>Approximation</a:t>
            </a:r>
            <a:r>
              <a:rPr lang="de-DE" sz="2000" dirty="0"/>
              <a:t> der spektralen Clusterbildung</a:t>
            </a:r>
          </a:p>
          <a:p>
            <a:pPr lvl="1"/>
            <a:r>
              <a:rPr lang="de-DE" sz="2000" dirty="0"/>
              <a:t>Fokus auf: </a:t>
            </a:r>
            <a:r>
              <a:rPr lang="de-DE" sz="2000" dirty="0">
                <a:solidFill>
                  <a:srgbClr val="FF0000"/>
                </a:solidFill>
              </a:rPr>
              <a:t>Wie</a:t>
            </a:r>
            <a:r>
              <a:rPr lang="de-DE" sz="2000" dirty="0"/>
              <a:t> rechnet man etwas aus</a:t>
            </a:r>
          </a:p>
          <a:p>
            <a:r>
              <a:rPr lang="de-DE" dirty="0">
                <a:solidFill>
                  <a:srgbClr val="0B05FF"/>
                </a:solidFill>
              </a:rPr>
              <a:t>Spektrale Clusterbildung</a:t>
            </a:r>
            <a:r>
              <a:rPr lang="de-DE" dirty="0"/>
              <a:t>: 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O(n</a:t>
            </a:r>
            <a:r>
              <a:rPr lang="de-DE" baseline="30000" dirty="0">
                <a:solidFill>
                  <a:schemeClr val="accent1">
                    <a:lumMod val="50000"/>
                  </a:schemeClr>
                </a:solidFill>
              </a:rPr>
              <a:t>3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) </a:t>
            </a:r>
            <a:r>
              <a:rPr lang="de-DE" dirty="0"/>
              <a:t>bis zu 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O(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d∙n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>
                <a:solidFill>
                  <a:srgbClr val="081BFF"/>
                </a:solidFill>
              </a:rPr>
              <a:t>(2001-heute)</a:t>
            </a:r>
          </a:p>
          <a:p>
            <a:pPr lvl="1"/>
            <a:r>
              <a:rPr lang="de-DE" sz="2000" dirty="0"/>
              <a:t>Schöne mathematische Beschreibung des Clusterbildungsproblems</a:t>
            </a:r>
          </a:p>
          <a:p>
            <a:pPr lvl="1"/>
            <a:r>
              <a:rPr lang="de-DE" sz="2000" dirty="0"/>
              <a:t>Richtiger Ansatz mit Fokus auf: </a:t>
            </a:r>
            <a:r>
              <a:rPr lang="de-DE" sz="2000" dirty="0">
                <a:solidFill>
                  <a:srgbClr val="00B050"/>
                </a:solidFill>
              </a:rPr>
              <a:t>Was</a:t>
            </a:r>
            <a:r>
              <a:rPr lang="de-DE" sz="2000" dirty="0"/>
              <a:t> soll ausgerechnet werden?</a:t>
            </a:r>
          </a:p>
          <a:p>
            <a:pPr lvl="1"/>
            <a:r>
              <a:rPr lang="de-DE" sz="2000" dirty="0">
                <a:solidFill>
                  <a:srgbClr val="FF0000"/>
                </a:solidFill>
              </a:rPr>
              <a:t>Wie weit entfernt ist bei Approximationen noch von BIRCH?</a:t>
            </a:r>
            <a:endParaRPr lang="de-DE" sz="2000" dirty="0"/>
          </a:p>
          <a:p>
            <a:r>
              <a:rPr lang="de-DE" dirty="0"/>
              <a:t>…</a:t>
            </a:r>
          </a:p>
          <a:p>
            <a:r>
              <a:rPr lang="de-DE" dirty="0"/>
              <a:t>Nichts geht ohne multidimensionale Indexstrukturen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8DB41E-CF48-4040-981B-4D58844AA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150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0409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BF3D0-21C5-B74B-80B3-F5D361630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Bestimmung der Startwerte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6E8EB2-DDF3-5A4D-B10F-01ADC9A415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Was sind gute initiale Cluster?</a:t>
            </a:r>
          </a:p>
          <a:p>
            <a:r>
              <a:rPr lang="de-DE" dirty="0"/>
              <a:t>Alternativen zu ihrer Bestimmung:</a:t>
            </a:r>
          </a:p>
          <a:p>
            <a:pPr lvl="1"/>
            <a:r>
              <a:rPr lang="de-DE" dirty="0"/>
              <a:t>Nehme </a:t>
            </a:r>
            <a:r>
              <a:rPr lang="de-DE" i="1" dirty="0" err="1"/>
              <a:t>k</a:t>
            </a:r>
            <a:r>
              <a:rPr lang="de-DE" dirty="0"/>
              <a:t> Zufallspunkte</a:t>
            </a:r>
          </a:p>
          <a:p>
            <a:pPr lvl="1"/>
            <a:r>
              <a:rPr lang="de-DE" dirty="0"/>
              <a:t>Nehme kleine Zufallsstichprobe und bilde </a:t>
            </a:r>
            <a:r>
              <a:rPr lang="de-DE" i="1" dirty="0" err="1"/>
              <a:t>k</a:t>
            </a:r>
            <a:r>
              <a:rPr lang="de-DE" i="1" dirty="0"/>
              <a:t> </a:t>
            </a:r>
            <a:r>
              <a:rPr lang="de-DE" dirty="0"/>
              <a:t>Cluster</a:t>
            </a:r>
          </a:p>
          <a:p>
            <a:pPr lvl="1"/>
            <a:r>
              <a:rPr lang="de-DE" dirty="0"/>
              <a:t>Nehme Zufallsstichprobe, wähle zufälligen Punkt, und dann wähle </a:t>
            </a:r>
            <a:r>
              <a:rPr lang="de-DE" i="1" dirty="0" err="1"/>
              <a:t>k</a:t>
            </a:r>
            <a:r>
              <a:rPr lang="de-DE" i="1" dirty="0"/>
              <a:t>–1</a:t>
            </a:r>
            <a:r>
              <a:rPr lang="de-DE" dirty="0"/>
              <a:t> weitere Punkte, jeden soweit entfernt von den vorigen wie möglich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126F7B-EE02-3742-9B8D-69658C936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81866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085" y="1124745"/>
            <a:ext cx="6022219" cy="2548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33E0BD2-42CD-B247-BE2B-E49E5EAAA3D6}"/>
              </a:ext>
            </a:extLst>
          </p:cNvPr>
          <p:cNvSpPr txBox="1">
            <a:spLocks/>
          </p:cNvSpPr>
          <p:nvPr/>
        </p:nvSpPr>
        <p:spPr>
          <a:xfrm>
            <a:off x="468313" y="260350"/>
            <a:ext cx="8229600" cy="50323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9pPr>
          </a:lstStyle>
          <a:p>
            <a:r>
              <a:rPr lang="de-DE" kern="0" dirty="0" err="1"/>
              <a:t>k</a:t>
            </a:r>
            <a:r>
              <a:rPr lang="de-DE" kern="0" dirty="0"/>
              <a:t>-d-Bäume zur Effizienzsteigerung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2E1A52-DFDC-2C4E-A159-C781F72BBC78}"/>
              </a:ext>
            </a:extLst>
          </p:cNvPr>
          <p:cNvSpPr/>
          <p:nvPr/>
        </p:nvSpPr>
        <p:spPr>
          <a:xfrm>
            <a:off x="925755" y="3573016"/>
            <a:ext cx="803885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de-DE" altLang="x-none" sz="2000" dirty="0"/>
              <a:t>K-</a:t>
            </a:r>
            <a:r>
              <a:rPr lang="de-DE" altLang="x-none" sz="2000" dirty="0" err="1"/>
              <a:t>Means</a:t>
            </a:r>
            <a:r>
              <a:rPr lang="de-DE" altLang="x-none" sz="2000" dirty="0"/>
              <a:t>-Clusterbildung (</a:t>
            </a:r>
            <a:r>
              <a:rPr lang="de-DE" altLang="x-none" sz="2000" dirty="0" err="1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de-DE" altLang="x-none" sz="2000" dirty="0"/>
              <a:t> = Anzahl der Datenpunkte, </a:t>
            </a:r>
            <a:r>
              <a:rPr lang="de-DE" altLang="x-none" sz="2000" dirty="0" err="1">
                <a:solidFill>
                  <a:schemeClr val="accent1">
                    <a:lumMod val="50000"/>
                  </a:schemeClr>
                </a:solidFill>
              </a:rPr>
              <a:t>k</a:t>
            </a:r>
            <a:r>
              <a:rPr lang="de-DE" altLang="x-none" sz="2000" dirty="0"/>
              <a:t> = Anzahl Cluster)</a:t>
            </a:r>
          </a:p>
          <a:p>
            <a:pPr marL="342900" indent="-342900" eaLnBrk="1">
              <a:buFont typeface="Arial" panose="020B0604020202020204" pitchFamily="34" charset="0"/>
              <a:buChar char="•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de-DE" altLang="x-none" sz="2000" dirty="0"/>
              <a:t>Zeitkomplexität Aufbau: </a:t>
            </a:r>
            <a:r>
              <a:rPr lang="de-DE" altLang="x-none" sz="2000" dirty="0">
                <a:solidFill>
                  <a:schemeClr val="accent1">
                    <a:lumMod val="50000"/>
                  </a:schemeClr>
                </a:solidFill>
              </a:rPr>
              <a:t>O(</a:t>
            </a:r>
            <a:r>
              <a:rPr lang="de-DE" altLang="x-none" sz="2000" dirty="0" err="1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de-DE" altLang="x-none" sz="2000" dirty="0">
                <a:solidFill>
                  <a:schemeClr val="accent1">
                    <a:lumMod val="50000"/>
                  </a:schemeClr>
                </a:solidFill>
              </a:rPr>
              <a:t> ∙ log </a:t>
            </a:r>
            <a:r>
              <a:rPr lang="de-DE" altLang="x-none" sz="2000" dirty="0" err="1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de-DE" altLang="x-none" sz="2000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de-DE" altLang="x-none" sz="2000" dirty="0"/>
              <a:t>Zeitkomplexität </a:t>
            </a:r>
            <a:r>
              <a:rPr lang="de-DE" altLang="x-none" sz="2000" dirty="0" err="1"/>
              <a:t>k</a:t>
            </a:r>
            <a:r>
              <a:rPr lang="de-DE" altLang="x-none" sz="2000" dirty="0"/>
              <a:t> </a:t>
            </a:r>
            <a:r>
              <a:rPr lang="de-DE" altLang="x-none" sz="2000" dirty="0" err="1"/>
              <a:t>Regionenanfragen</a:t>
            </a:r>
            <a:r>
              <a:rPr lang="de-DE" altLang="x-none" sz="2000" dirty="0"/>
              <a:t>: </a:t>
            </a:r>
            <a:r>
              <a:rPr lang="de-DE" altLang="x-none" sz="2000" dirty="0">
                <a:solidFill>
                  <a:schemeClr val="accent1">
                    <a:lumMod val="50000"/>
                  </a:schemeClr>
                </a:solidFill>
              </a:rPr>
              <a:t>𝛺(</a:t>
            </a:r>
            <a:r>
              <a:rPr lang="de-DE" altLang="x-none" sz="2000" dirty="0" err="1">
                <a:solidFill>
                  <a:schemeClr val="accent1">
                    <a:lumMod val="50000"/>
                  </a:schemeClr>
                </a:solidFill>
              </a:rPr>
              <a:t>k</a:t>
            </a:r>
            <a:r>
              <a:rPr lang="de-DE" altLang="x-none" sz="2000" dirty="0">
                <a:solidFill>
                  <a:schemeClr val="accent1">
                    <a:lumMod val="50000"/>
                  </a:schemeClr>
                </a:solidFill>
              </a:rPr>
              <a:t> ∙ log </a:t>
            </a:r>
            <a:r>
              <a:rPr lang="de-DE" altLang="x-none" sz="2000" dirty="0" err="1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de-DE" altLang="x-none" sz="2000" dirty="0">
                <a:solidFill>
                  <a:schemeClr val="accent1">
                    <a:lumMod val="50000"/>
                  </a:schemeClr>
                </a:solidFill>
              </a:rPr>
              <a:t>) </a:t>
            </a:r>
            <a:r>
              <a:rPr lang="de-DE" altLang="x-none" sz="2000" dirty="0"/>
              <a:t>statt </a:t>
            </a:r>
            <a:r>
              <a:rPr lang="de-DE" altLang="x-none" sz="2000" dirty="0">
                <a:solidFill>
                  <a:schemeClr val="accent1">
                    <a:lumMod val="50000"/>
                  </a:schemeClr>
                </a:solidFill>
              </a:rPr>
              <a:t>O(</a:t>
            </a:r>
            <a:r>
              <a:rPr lang="de-DE" altLang="x-none" sz="2000" dirty="0" err="1">
                <a:solidFill>
                  <a:schemeClr val="accent1">
                    <a:lumMod val="50000"/>
                  </a:schemeClr>
                </a:solidFill>
              </a:rPr>
              <a:t>k</a:t>
            </a:r>
            <a:r>
              <a:rPr lang="de-DE" altLang="x-none" sz="2000" dirty="0">
                <a:solidFill>
                  <a:schemeClr val="accent1">
                    <a:lumMod val="50000"/>
                  </a:schemeClr>
                </a:solidFill>
              </a:rPr>
              <a:t> ∙ </a:t>
            </a:r>
            <a:r>
              <a:rPr lang="de-DE" altLang="x-none" sz="2000" dirty="0" err="1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de-DE" altLang="x-none" sz="2000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r>
              <a:rPr lang="de-DE" altLang="x-none" sz="2000" dirty="0"/>
              <a:t> naiv </a:t>
            </a:r>
          </a:p>
          <a:p>
            <a:pPr marL="342900" indent="-342900" eaLnBrk="1">
              <a:buFont typeface="Arial" panose="020B0604020202020204" pitchFamily="34" charset="0"/>
              <a:buChar char="•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de-DE" altLang="x-none" sz="2000" dirty="0">
                <a:ea typeface="Arial" charset="0"/>
                <a:cs typeface="Arial" charset="0"/>
              </a:rPr>
              <a:t>Platzkomplexität?‏</a:t>
            </a:r>
          </a:p>
          <a:p>
            <a:pPr eaLnBrk="1"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endParaRPr lang="de-DE" altLang="x-none" sz="2000" dirty="0">
              <a:ea typeface="Arial" charset="0"/>
              <a:cs typeface="Arial" charset="0"/>
            </a:endParaRPr>
          </a:p>
          <a:p>
            <a:pPr eaLnBrk="1"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endParaRPr lang="de-DE" altLang="x-none" sz="2000" dirty="0">
              <a:ea typeface="Arial" charset="0"/>
              <a:cs typeface="Arial" charset="0"/>
            </a:endParaRPr>
          </a:p>
          <a:p>
            <a:pPr eaLnBrk="1"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endParaRPr lang="de-DE" altLang="x-none" sz="2000" dirty="0">
              <a:ea typeface="Arial" charset="0"/>
              <a:cs typeface="Arial" charset="0"/>
            </a:endParaRPr>
          </a:p>
          <a:p>
            <a:pPr eaLnBrk="1"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de-DE" altLang="x-none" sz="2000" dirty="0">
                <a:ea typeface="Arial" charset="0"/>
                <a:cs typeface="Arial" charset="0"/>
              </a:rPr>
              <a:t>Weiterer Ansatz: Mehrskalen-</a:t>
            </a:r>
            <a:r>
              <a:rPr lang="de-DE" altLang="x-none" sz="2000" dirty="0" err="1">
                <a:ea typeface="Arial" charset="0"/>
                <a:cs typeface="Arial" charset="0"/>
              </a:rPr>
              <a:t>k</a:t>
            </a:r>
            <a:r>
              <a:rPr lang="de-DE" altLang="x-none" sz="2000" dirty="0">
                <a:ea typeface="Arial" charset="0"/>
                <a:cs typeface="Arial" charset="0"/>
              </a:rPr>
              <a:t>-d-Bäume</a:t>
            </a:r>
          </a:p>
          <a:p>
            <a:pPr eaLnBrk="1">
              <a:buNone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endParaRPr lang="de-DE" altLang="x-none" sz="2000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679240D-F9C0-E243-B09F-A5C2E27D5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502"/>
            <a:ext cx="1008063" cy="196850"/>
          </a:xfrm>
        </p:spPr>
        <p:txBody>
          <a:bodyPr/>
          <a:lstStyle/>
          <a:p>
            <a:fld id="{BB33B7EA-002B-4067-950B-AC4932BA8F44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21870F-5480-B943-9ECF-93BBC773E1D5}"/>
              </a:ext>
            </a:extLst>
          </p:cNvPr>
          <p:cNvSpPr/>
          <p:nvPr/>
        </p:nvSpPr>
        <p:spPr>
          <a:xfrm>
            <a:off x="2034096" y="6063679"/>
            <a:ext cx="52742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>
                <a:solidFill>
                  <a:srgbClr val="081BFF"/>
                </a:solidFill>
              </a:rPr>
              <a:t>A. Moore, A </a:t>
            </a:r>
            <a:r>
              <a:rPr lang="de-DE" sz="1200" dirty="0" err="1">
                <a:solidFill>
                  <a:srgbClr val="081BFF"/>
                </a:solidFill>
              </a:rPr>
              <a:t>Very</a:t>
            </a:r>
            <a:r>
              <a:rPr lang="de-DE" sz="1200" dirty="0">
                <a:solidFill>
                  <a:srgbClr val="081BFF"/>
                </a:solidFill>
              </a:rPr>
              <a:t> Fast EM-</a:t>
            </a:r>
            <a:r>
              <a:rPr lang="de-DE" sz="1200" dirty="0" err="1">
                <a:solidFill>
                  <a:srgbClr val="081BFF"/>
                </a:solidFill>
              </a:rPr>
              <a:t>Based</a:t>
            </a:r>
            <a:r>
              <a:rPr lang="de-DE" sz="1200" dirty="0">
                <a:solidFill>
                  <a:srgbClr val="081BFF"/>
                </a:solidFill>
              </a:rPr>
              <a:t> </a:t>
            </a:r>
            <a:r>
              <a:rPr lang="de-DE" sz="1200" dirty="0" err="1">
                <a:solidFill>
                  <a:srgbClr val="081BFF"/>
                </a:solidFill>
              </a:rPr>
              <a:t>Mixture</a:t>
            </a:r>
            <a:r>
              <a:rPr lang="de-DE" sz="1200" dirty="0">
                <a:solidFill>
                  <a:srgbClr val="081BFF"/>
                </a:solidFill>
              </a:rPr>
              <a:t> Model Clustering </a:t>
            </a:r>
            <a:r>
              <a:rPr lang="de-DE" sz="1200" dirty="0" err="1">
                <a:solidFill>
                  <a:srgbClr val="081BFF"/>
                </a:solidFill>
              </a:rPr>
              <a:t>Using</a:t>
            </a:r>
            <a:r>
              <a:rPr lang="de-DE" sz="1200" dirty="0">
                <a:solidFill>
                  <a:srgbClr val="081BFF"/>
                </a:solidFill>
              </a:rPr>
              <a:t> Multiresolution </a:t>
            </a:r>
            <a:r>
              <a:rPr lang="de-DE" sz="1200" dirty="0" err="1">
                <a:solidFill>
                  <a:srgbClr val="081BFF"/>
                </a:solidFill>
              </a:rPr>
              <a:t>kd-Trees</a:t>
            </a:r>
            <a:r>
              <a:rPr lang="de-DE" sz="1200" dirty="0">
                <a:solidFill>
                  <a:srgbClr val="081BFF"/>
                </a:solidFill>
              </a:rPr>
              <a:t>, </a:t>
            </a:r>
            <a:r>
              <a:rPr lang="de-DE" sz="1200" dirty="0" err="1">
                <a:solidFill>
                  <a:srgbClr val="081BFF"/>
                </a:solidFill>
              </a:rPr>
              <a:t>Proc</a:t>
            </a:r>
            <a:r>
              <a:rPr lang="de-DE" sz="1200" dirty="0">
                <a:solidFill>
                  <a:srgbClr val="081BFF"/>
                </a:solidFill>
              </a:rPr>
              <a:t>. </a:t>
            </a:r>
            <a:r>
              <a:rPr lang="de-DE" sz="1200" dirty="0" err="1">
                <a:solidFill>
                  <a:srgbClr val="081BFF"/>
                </a:solidFill>
              </a:rPr>
              <a:t>Conf</a:t>
            </a:r>
            <a:r>
              <a:rPr lang="de-DE" sz="1200" dirty="0">
                <a:solidFill>
                  <a:srgbClr val="081BFF"/>
                </a:solidFill>
              </a:rPr>
              <a:t>. </a:t>
            </a:r>
            <a:r>
              <a:rPr lang="de-DE" sz="1200" dirty="0" err="1">
                <a:solidFill>
                  <a:srgbClr val="081BFF"/>
                </a:solidFill>
              </a:rPr>
              <a:t>Neural</a:t>
            </a:r>
            <a:r>
              <a:rPr lang="de-DE" sz="1200" dirty="0">
                <a:solidFill>
                  <a:srgbClr val="081BFF"/>
                </a:solidFill>
              </a:rPr>
              <a:t> Information Processing Systems, </a:t>
            </a:r>
            <a:r>
              <a:rPr lang="de-DE" sz="1200" b="1" dirty="0">
                <a:solidFill>
                  <a:srgbClr val="FF0000"/>
                </a:solidFill>
              </a:rPr>
              <a:t>1998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F5E5FB0-A2CF-5542-8776-86E8F5321DED}"/>
              </a:ext>
            </a:extLst>
          </p:cNvPr>
          <p:cNvSpPr/>
          <p:nvPr/>
        </p:nvSpPr>
        <p:spPr>
          <a:xfrm>
            <a:off x="1934896" y="4941168"/>
            <a:ext cx="52742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2075" indent="3175">
              <a:tabLst>
                <a:tab pos="411163" algn="l"/>
                <a:tab pos="825500" algn="l"/>
                <a:tab pos="1239838" algn="l"/>
                <a:tab pos="1655763" algn="l"/>
                <a:tab pos="2070100" algn="l"/>
                <a:tab pos="2484438" algn="l"/>
                <a:tab pos="2898775" algn="l"/>
                <a:tab pos="3314700" algn="l"/>
                <a:tab pos="3729038" algn="l"/>
                <a:tab pos="4143375" algn="l"/>
                <a:tab pos="4557713" algn="l"/>
                <a:tab pos="4973638" algn="l"/>
                <a:tab pos="5387975" algn="l"/>
                <a:tab pos="5802313" algn="l"/>
                <a:tab pos="6216650" algn="l"/>
                <a:tab pos="6632575" algn="l"/>
                <a:tab pos="7046913" algn="l"/>
                <a:tab pos="7461250" algn="l"/>
                <a:tab pos="7875588" algn="l"/>
                <a:tab pos="8291513" algn="l"/>
              </a:tabLst>
            </a:pPr>
            <a:r>
              <a:rPr lang="en-US" altLang="x-none" sz="1200" dirty="0">
                <a:solidFill>
                  <a:srgbClr val="0B05FF"/>
                </a:solidFill>
              </a:rPr>
              <a:t>An Efficient k-Means Clustering Algorithm: Analysis and Implementation, </a:t>
            </a:r>
            <a:br>
              <a:rPr lang="en-US" altLang="x-none" sz="1200" dirty="0">
                <a:solidFill>
                  <a:srgbClr val="0B05FF"/>
                </a:solidFill>
              </a:rPr>
            </a:br>
            <a:r>
              <a:rPr lang="en-US" altLang="x-none" sz="1200" dirty="0">
                <a:solidFill>
                  <a:srgbClr val="0B05FF"/>
                </a:solidFill>
              </a:rPr>
              <a:t>Tapas Kanungo, Nathan S. Netanyahu, Christine D. </a:t>
            </a:r>
            <a:r>
              <a:rPr lang="en-US" altLang="x-none" sz="1200" dirty="0" err="1">
                <a:solidFill>
                  <a:srgbClr val="0B05FF"/>
                </a:solidFill>
              </a:rPr>
              <a:t>Piatko</a:t>
            </a:r>
            <a:r>
              <a:rPr lang="en-US" altLang="x-none" sz="1200" dirty="0">
                <a:solidFill>
                  <a:srgbClr val="0B05FF"/>
                </a:solidFill>
              </a:rPr>
              <a:t>, Ruth Silverman, Angela Y. Wu</a:t>
            </a:r>
            <a:r>
              <a:rPr lang="en-GB" altLang="x-none" sz="1200" dirty="0">
                <a:solidFill>
                  <a:srgbClr val="0B05FF"/>
                </a:solidFill>
              </a:rPr>
              <a:t>. IEEE Trans. On Pattern Analysis and Machine Intelligence, 24(7), </a:t>
            </a:r>
            <a:r>
              <a:rPr lang="en-GB" altLang="x-none" sz="1200" b="1" dirty="0">
                <a:solidFill>
                  <a:srgbClr val="FF0000"/>
                </a:solidFill>
              </a:rPr>
              <a:t>2002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BA115A-6147-EE45-9D8D-7BF13732A835}"/>
              </a:ext>
            </a:extLst>
          </p:cNvPr>
          <p:cNvSpPr txBox="1"/>
          <p:nvPr/>
        </p:nvSpPr>
        <p:spPr>
          <a:xfrm>
            <a:off x="4355976" y="1124745"/>
            <a:ext cx="3523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Teilaufgabe „Finde Punkt in Region“</a:t>
            </a:r>
          </a:p>
        </p:txBody>
      </p:sp>
    </p:spTree>
    <p:extLst>
      <p:ext uri="{BB962C8B-B14F-4D97-AF65-F5344CB8AC3E}">
        <p14:creationId xmlns:p14="http://schemas.microsoft.com/office/powerpoint/2010/main" val="29928178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1B11DD0-0EBD-FB47-8D00-391CE3E84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D39BF-23E4-B546-9ACB-843F17B15513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17E34507-A7B7-734C-95FB-5AFB6D7CAB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err="1"/>
              <a:t>Partitioning</a:t>
            </a:r>
            <a:r>
              <a:rPr lang="de-DE" altLang="de-DE" dirty="0"/>
              <a:t> </a:t>
            </a:r>
            <a:r>
              <a:rPr lang="de-DE" altLang="de-DE" dirty="0" err="1"/>
              <a:t>Around</a:t>
            </a:r>
            <a:r>
              <a:rPr lang="de-DE" altLang="de-DE" dirty="0"/>
              <a:t> </a:t>
            </a:r>
            <a:r>
              <a:rPr lang="de-DE" altLang="de-DE" dirty="0" err="1"/>
              <a:t>Medoids</a:t>
            </a:r>
            <a:r>
              <a:rPr lang="de-DE" altLang="de-DE" dirty="0"/>
              <a:t> (PAM) Algorithmus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437A3113-676C-E748-A400-9DB6E3B35F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260475"/>
            <a:ext cx="7787208" cy="48704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de-DE" altLang="de-DE" sz="2800" dirty="0"/>
              <a:t>K-</a:t>
            </a:r>
            <a:r>
              <a:rPr lang="de-DE" altLang="de-DE" sz="2800" dirty="0" err="1"/>
              <a:t>Medoids</a:t>
            </a:r>
            <a:r>
              <a:rPr lang="de-DE" altLang="de-DE" sz="2800" dirty="0"/>
              <a:t>-Clusterbildung</a:t>
            </a:r>
          </a:p>
          <a:p>
            <a:pPr>
              <a:lnSpc>
                <a:spcPct val="80000"/>
              </a:lnSpc>
            </a:pPr>
            <a:r>
              <a:rPr lang="de-DE" altLang="de-DE" sz="2800" dirty="0"/>
              <a:t>Als jeweils (neuer) </a:t>
            </a:r>
            <a:r>
              <a:rPr lang="de-DE" altLang="de-DE" sz="2800" dirty="0" err="1"/>
              <a:t>Zentroid</a:t>
            </a:r>
            <a:r>
              <a:rPr lang="de-DE" altLang="de-DE" sz="2800" dirty="0"/>
              <a:t> wird ein </a:t>
            </a:r>
            <a:r>
              <a:rPr lang="de-DE" altLang="de-DE" sz="2800" i="1" dirty="0"/>
              <a:t>Datenpunkt</a:t>
            </a:r>
            <a:r>
              <a:rPr lang="de-DE" altLang="de-DE" sz="2800" dirty="0"/>
              <a:t> bestimmt, der </a:t>
            </a:r>
            <a:r>
              <a:rPr lang="de-DE" altLang="de-DE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</a:t>
            </a:r>
            <a:r>
              <a:rPr lang="de-DE" altLang="de-DE" sz="28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de-DE" altLang="de-DE" sz="2800" dirty="0"/>
              <a:t> minimiert</a:t>
            </a:r>
          </a:p>
          <a:p>
            <a:pPr>
              <a:lnSpc>
                <a:spcPct val="80000"/>
              </a:lnSpc>
            </a:pPr>
            <a:r>
              <a:rPr lang="de-DE" altLang="de-DE" sz="2800" dirty="0"/>
              <a:t>Manhattan-Distanz, sonst ähnlich wie K-</a:t>
            </a:r>
            <a:r>
              <a:rPr lang="de-DE" altLang="de-DE" sz="2800" dirty="0" err="1"/>
              <a:t>Means</a:t>
            </a:r>
            <a:endParaRPr lang="de-DE" altLang="de-DE" sz="2800" dirty="0"/>
          </a:p>
        </p:txBody>
      </p:sp>
      <p:grpSp>
        <p:nvGrpSpPr>
          <p:cNvPr id="7172" name="Group 4">
            <a:extLst>
              <a:ext uri="{FF2B5EF4-FFF2-40B4-BE49-F238E27FC236}">
                <a16:creationId xmlns:a16="http://schemas.microsoft.com/office/drawing/2014/main" id="{E3B38BB7-B60E-514E-B10A-6E7FCB0874F5}"/>
              </a:ext>
            </a:extLst>
          </p:cNvPr>
          <p:cNvGrpSpPr>
            <a:grpSpLocks/>
          </p:cNvGrpSpPr>
          <p:nvPr/>
        </p:nvGrpSpPr>
        <p:grpSpPr bwMode="auto">
          <a:xfrm>
            <a:off x="1187624" y="2996952"/>
            <a:ext cx="2514600" cy="2362200"/>
            <a:chOff x="912" y="864"/>
            <a:chExt cx="1584" cy="1488"/>
          </a:xfrm>
        </p:grpSpPr>
        <p:graphicFrame>
          <p:nvGraphicFramePr>
            <p:cNvPr id="7173" name="Object 5">
              <a:extLst>
                <a:ext uri="{FF2B5EF4-FFF2-40B4-BE49-F238E27FC236}">
                  <a16:creationId xmlns:a16="http://schemas.microsoft.com/office/drawing/2014/main" id="{050EF316-A15D-624E-8FED-A2EB7B3B209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912" y="864"/>
            <a:ext cx="1584" cy="14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270" name="Worksheet" r:id="rId4" imgW="2616200" imgH="2463800" progId="Excel.Sheet.8">
                    <p:embed/>
                  </p:oleObj>
                </mc:Choice>
                <mc:Fallback>
                  <p:oleObj name="Worksheet" r:id="rId4" imgW="2616200" imgH="2463800" progId="Excel.Sheet.8">
                    <p:embed/>
                    <p:pic>
                      <p:nvPicPr>
                        <p:cNvPr id="7173" name="Object 5">
                          <a:extLst>
                            <a:ext uri="{FF2B5EF4-FFF2-40B4-BE49-F238E27FC236}">
                              <a16:creationId xmlns:a16="http://schemas.microsoft.com/office/drawing/2014/main" id="{050EF316-A15D-624E-8FED-A2EB7B3B209E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12" y="864"/>
                          <a:ext cx="1584" cy="14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174" name="Line 6">
              <a:extLst>
                <a:ext uri="{FF2B5EF4-FFF2-40B4-BE49-F238E27FC236}">
                  <a16:creationId xmlns:a16="http://schemas.microsoft.com/office/drawing/2014/main" id="{E0AF5464-F3F4-8A48-9C68-AE39D7A57A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82" y="1502"/>
              <a:ext cx="0" cy="1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de-DE"/>
            </a:p>
          </p:txBody>
        </p:sp>
        <p:sp>
          <p:nvSpPr>
            <p:cNvPr id="7175" name="Oval 7">
              <a:extLst>
                <a:ext uri="{FF2B5EF4-FFF2-40B4-BE49-F238E27FC236}">
                  <a16:creationId xmlns:a16="http://schemas.microsoft.com/office/drawing/2014/main" id="{BFB53A52-69C8-0F4E-B9D8-DFABC9CA87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2" y="1034"/>
              <a:ext cx="513" cy="76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de-DE"/>
            </a:p>
          </p:txBody>
        </p:sp>
        <p:sp>
          <p:nvSpPr>
            <p:cNvPr id="7176" name="Oval 8">
              <a:extLst>
                <a:ext uri="{FF2B5EF4-FFF2-40B4-BE49-F238E27FC236}">
                  <a16:creationId xmlns:a16="http://schemas.microsoft.com/office/drawing/2014/main" id="{64833117-3B67-0A49-A557-1142A6C8AC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5" y="1374"/>
              <a:ext cx="514" cy="63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</p:grpSp>
      <p:grpSp>
        <p:nvGrpSpPr>
          <p:cNvPr id="7178" name="Group 10">
            <a:extLst>
              <a:ext uri="{FF2B5EF4-FFF2-40B4-BE49-F238E27FC236}">
                <a16:creationId xmlns:a16="http://schemas.microsoft.com/office/drawing/2014/main" id="{F2BB232B-C6FA-1C42-B36F-F80A4B726C37}"/>
              </a:ext>
            </a:extLst>
          </p:cNvPr>
          <p:cNvGrpSpPr>
            <a:grpSpLocks/>
          </p:cNvGrpSpPr>
          <p:nvPr/>
        </p:nvGrpSpPr>
        <p:grpSpPr bwMode="auto">
          <a:xfrm>
            <a:off x="4356665" y="2996952"/>
            <a:ext cx="2665989" cy="2286000"/>
            <a:chOff x="3108" y="2256"/>
            <a:chExt cx="2148" cy="1872"/>
          </a:xfrm>
        </p:grpSpPr>
        <p:graphicFrame>
          <p:nvGraphicFramePr>
            <p:cNvPr id="7179" name="Object 11">
              <a:extLst>
                <a:ext uri="{FF2B5EF4-FFF2-40B4-BE49-F238E27FC236}">
                  <a16:creationId xmlns:a16="http://schemas.microsoft.com/office/drawing/2014/main" id="{BC586947-75F7-274A-B707-E2EEF213D67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108" y="2256"/>
            <a:ext cx="2148" cy="18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271" name="Worksheet" r:id="rId6" imgW="4038600" imgH="3467100" progId="Excel.Sheet.8">
                    <p:embed/>
                  </p:oleObj>
                </mc:Choice>
                <mc:Fallback>
                  <p:oleObj name="Worksheet" r:id="rId6" imgW="4038600" imgH="3467100" progId="Excel.Sheet.8">
                    <p:embed/>
                    <p:pic>
                      <p:nvPicPr>
                        <p:cNvPr id="7179" name="Object 11">
                          <a:extLst>
                            <a:ext uri="{FF2B5EF4-FFF2-40B4-BE49-F238E27FC236}">
                              <a16:creationId xmlns:a16="http://schemas.microsoft.com/office/drawing/2014/main" id="{BC586947-75F7-274A-B707-E2EEF213D67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08" y="2256"/>
                          <a:ext cx="2148" cy="18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180" name="Freeform 12">
              <a:extLst>
                <a:ext uri="{FF2B5EF4-FFF2-40B4-BE49-F238E27FC236}">
                  <a16:creationId xmlns:a16="http://schemas.microsoft.com/office/drawing/2014/main" id="{87FAFC09-E246-3349-8542-3DC76981C5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8" y="2571"/>
              <a:ext cx="728" cy="896"/>
            </a:xfrm>
            <a:custGeom>
              <a:avLst/>
              <a:gdLst>
                <a:gd name="T0" fmla="*/ 199 w 728"/>
                <a:gd name="T1" fmla="*/ 7 h 896"/>
                <a:gd name="T2" fmla="*/ 110 w 728"/>
                <a:gd name="T3" fmla="*/ 96 h 896"/>
                <a:gd name="T4" fmla="*/ 80 w 728"/>
                <a:gd name="T5" fmla="*/ 140 h 896"/>
                <a:gd name="T6" fmla="*/ 65 w 728"/>
                <a:gd name="T7" fmla="*/ 162 h 896"/>
                <a:gd name="T8" fmla="*/ 21 w 728"/>
                <a:gd name="T9" fmla="*/ 303 h 896"/>
                <a:gd name="T10" fmla="*/ 65 w 728"/>
                <a:gd name="T11" fmla="*/ 703 h 896"/>
                <a:gd name="T12" fmla="*/ 110 w 728"/>
                <a:gd name="T13" fmla="*/ 763 h 896"/>
                <a:gd name="T14" fmla="*/ 332 w 728"/>
                <a:gd name="T15" fmla="*/ 896 h 896"/>
                <a:gd name="T16" fmla="*/ 495 w 728"/>
                <a:gd name="T17" fmla="*/ 851 h 896"/>
                <a:gd name="T18" fmla="*/ 636 w 728"/>
                <a:gd name="T19" fmla="*/ 711 h 896"/>
                <a:gd name="T20" fmla="*/ 688 w 728"/>
                <a:gd name="T21" fmla="*/ 607 h 896"/>
                <a:gd name="T22" fmla="*/ 702 w 728"/>
                <a:gd name="T23" fmla="*/ 563 h 896"/>
                <a:gd name="T24" fmla="*/ 710 w 728"/>
                <a:gd name="T25" fmla="*/ 540 h 896"/>
                <a:gd name="T26" fmla="*/ 680 w 728"/>
                <a:gd name="T27" fmla="*/ 296 h 896"/>
                <a:gd name="T28" fmla="*/ 569 w 728"/>
                <a:gd name="T29" fmla="*/ 133 h 896"/>
                <a:gd name="T30" fmla="*/ 510 w 728"/>
                <a:gd name="T31" fmla="*/ 88 h 896"/>
                <a:gd name="T32" fmla="*/ 465 w 728"/>
                <a:gd name="T33" fmla="*/ 59 h 896"/>
                <a:gd name="T34" fmla="*/ 295 w 728"/>
                <a:gd name="T35" fmla="*/ 0 h 896"/>
                <a:gd name="T36" fmla="*/ 206 w 728"/>
                <a:gd name="T37" fmla="*/ 7 h 896"/>
                <a:gd name="T38" fmla="*/ 184 w 728"/>
                <a:gd name="T39" fmla="*/ 14 h 896"/>
                <a:gd name="T40" fmla="*/ 199 w 728"/>
                <a:gd name="T41" fmla="*/ 7 h 8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28" h="896">
                  <a:moveTo>
                    <a:pt x="199" y="7"/>
                  </a:moveTo>
                  <a:cubicBezTo>
                    <a:pt x="148" y="19"/>
                    <a:pt x="135" y="54"/>
                    <a:pt x="110" y="96"/>
                  </a:cubicBezTo>
                  <a:cubicBezTo>
                    <a:pt x="101" y="111"/>
                    <a:pt x="90" y="125"/>
                    <a:pt x="80" y="140"/>
                  </a:cubicBezTo>
                  <a:cubicBezTo>
                    <a:pt x="75" y="147"/>
                    <a:pt x="65" y="162"/>
                    <a:pt x="65" y="162"/>
                  </a:cubicBezTo>
                  <a:cubicBezTo>
                    <a:pt x="50" y="210"/>
                    <a:pt x="33" y="254"/>
                    <a:pt x="21" y="303"/>
                  </a:cubicBezTo>
                  <a:cubicBezTo>
                    <a:pt x="4" y="446"/>
                    <a:pt x="0" y="574"/>
                    <a:pt x="65" y="703"/>
                  </a:cubicBezTo>
                  <a:cubicBezTo>
                    <a:pt x="79" y="731"/>
                    <a:pt x="83" y="744"/>
                    <a:pt x="110" y="763"/>
                  </a:cubicBezTo>
                  <a:cubicBezTo>
                    <a:pt x="159" y="835"/>
                    <a:pt x="250" y="874"/>
                    <a:pt x="332" y="896"/>
                  </a:cubicBezTo>
                  <a:cubicBezTo>
                    <a:pt x="394" y="889"/>
                    <a:pt x="441" y="878"/>
                    <a:pt x="495" y="851"/>
                  </a:cubicBezTo>
                  <a:cubicBezTo>
                    <a:pt x="537" y="789"/>
                    <a:pt x="571" y="751"/>
                    <a:pt x="636" y="711"/>
                  </a:cubicBezTo>
                  <a:cubicBezTo>
                    <a:pt x="660" y="674"/>
                    <a:pt x="672" y="647"/>
                    <a:pt x="688" y="607"/>
                  </a:cubicBezTo>
                  <a:cubicBezTo>
                    <a:pt x="694" y="593"/>
                    <a:pt x="697" y="578"/>
                    <a:pt x="702" y="563"/>
                  </a:cubicBezTo>
                  <a:cubicBezTo>
                    <a:pt x="705" y="555"/>
                    <a:pt x="710" y="540"/>
                    <a:pt x="710" y="540"/>
                  </a:cubicBezTo>
                  <a:cubicBezTo>
                    <a:pt x="720" y="459"/>
                    <a:pt x="728" y="366"/>
                    <a:pt x="680" y="296"/>
                  </a:cubicBezTo>
                  <a:cubicBezTo>
                    <a:pt x="659" y="231"/>
                    <a:pt x="621" y="176"/>
                    <a:pt x="569" y="133"/>
                  </a:cubicBezTo>
                  <a:cubicBezTo>
                    <a:pt x="550" y="117"/>
                    <a:pt x="530" y="103"/>
                    <a:pt x="510" y="88"/>
                  </a:cubicBezTo>
                  <a:cubicBezTo>
                    <a:pt x="496" y="77"/>
                    <a:pt x="465" y="59"/>
                    <a:pt x="465" y="59"/>
                  </a:cubicBezTo>
                  <a:cubicBezTo>
                    <a:pt x="428" y="0"/>
                    <a:pt x="358" y="5"/>
                    <a:pt x="295" y="0"/>
                  </a:cubicBezTo>
                  <a:cubicBezTo>
                    <a:pt x="265" y="2"/>
                    <a:pt x="236" y="3"/>
                    <a:pt x="206" y="7"/>
                  </a:cubicBezTo>
                  <a:cubicBezTo>
                    <a:pt x="198" y="8"/>
                    <a:pt x="192" y="14"/>
                    <a:pt x="184" y="14"/>
                  </a:cubicBezTo>
                  <a:cubicBezTo>
                    <a:pt x="178" y="14"/>
                    <a:pt x="194" y="9"/>
                    <a:pt x="199" y="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de-DE"/>
            </a:p>
          </p:txBody>
        </p:sp>
        <p:sp>
          <p:nvSpPr>
            <p:cNvPr id="7181" name="Freeform 13">
              <a:extLst>
                <a:ext uri="{FF2B5EF4-FFF2-40B4-BE49-F238E27FC236}">
                  <a16:creationId xmlns:a16="http://schemas.microsoft.com/office/drawing/2014/main" id="{137E0FD1-FAC0-2445-9D85-658A05244C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0" y="2934"/>
              <a:ext cx="802" cy="889"/>
            </a:xfrm>
            <a:custGeom>
              <a:avLst/>
              <a:gdLst>
                <a:gd name="T0" fmla="*/ 510 w 802"/>
                <a:gd name="T1" fmla="*/ 44 h 889"/>
                <a:gd name="T2" fmla="*/ 376 w 802"/>
                <a:gd name="T3" fmla="*/ 177 h 889"/>
                <a:gd name="T4" fmla="*/ 236 w 802"/>
                <a:gd name="T5" fmla="*/ 296 h 889"/>
                <a:gd name="T6" fmla="*/ 221 w 802"/>
                <a:gd name="T7" fmla="*/ 318 h 889"/>
                <a:gd name="T8" fmla="*/ 199 w 802"/>
                <a:gd name="T9" fmla="*/ 333 h 889"/>
                <a:gd name="T10" fmla="*/ 191 w 802"/>
                <a:gd name="T11" fmla="*/ 355 h 889"/>
                <a:gd name="T12" fmla="*/ 169 w 802"/>
                <a:gd name="T13" fmla="*/ 385 h 889"/>
                <a:gd name="T14" fmla="*/ 132 w 802"/>
                <a:gd name="T15" fmla="*/ 496 h 889"/>
                <a:gd name="T16" fmla="*/ 110 w 802"/>
                <a:gd name="T17" fmla="*/ 518 h 889"/>
                <a:gd name="T18" fmla="*/ 80 w 802"/>
                <a:gd name="T19" fmla="*/ 562 h 889"/>
                <a:gd name="T20" fmla="*/ 43 w 802"/>
                <a:gd name="T21" fmla="*/ 629 h 889"/>
                <a:gd name="T22" fmla="*/ 13 w 802"/>
                <a:gd name="T23" fmla="*/ 703 h 889"/>
                <a:gd name="T24" fmla="*/ 36 w 802"/>
                <a:gd name="T25" fmla="*/ 844 h 889"/>
                <a:gd name="T26" fmla="*/ 80 w 802"/>
                <a:gd name="T27" fmla="*/ 874 h 889"/>
                <a:gd name="T28" fmla="*/ 124 w 802"/>
                <a:gd name="T29" fmla="*/ 888 h 889"/>
                <a:gd name="T30" fmla="*/ 354 w 802"/>
                <a:gd name="T31" fmla="*/ 874 h 889"/>
                <a:gd name="T32" fmla="*/ 517 w 802"/>
                <a:gd name="T33" fmla="*/ 822 h 889"/>
                <a:gd name="T34" fmla="*/ 569 w 802"/>
                <a:gd name="T35" fmla="*/ 792 h 889"/>
                <a:gd name="T36" fmla="*/ 673 w 802"/>
                <a:gd name="T37" fmla="*/ 651 h 889"/>
                <a:gd name="T38" fmla="*/ 695 w 802"/>
                <a:gd name="T39" fmla="*/ 600 h 889"/>
                <a:gd name="T40" fmla="*/ 747 w 802"/>
                <a:gd name="T41" fmla="*/ 533 h 889"/>
                <a:gd name="T42" fmla="*/ 784 w 802"/>
                <a:gd name="T43" fmla="*/ 451 h 889"/>
                <a:gd name="T44" fmla="*/ 798 w 802"/>
                <a:gd name="T45" fmla="*/ 385 h 889"/>
                <a:gd name="T46" fmla="*/ 650 w 802"/>
                <a:gd name="T47" fmla="*/ 0 h 889"/>
                <a:gd name="T48" fmla="*/ 532 w 802"/>
                <a:gd name="T49" fmla="*/ 22 h 889"/>
                <a:gd name="T50" fmla="*/ 510 w 802"/>
                <a:gd name="T51" fmla="*/ 44 h 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02" h="889">
                  <a:moveTo>
                    <a:pt x="510" y="44"/>
                  </a:moveTo>
                  <a:cubicBezTo>
                    <a:pt x="455" y="80"/>
                    <a:pt x="422" y="133"/>
                    <a:pt x="376" y="177"/>
                  </a:cubicBezTo>
                  <a:cubicBezTo>
                    <a:pt x="346" y="236"/>
                    <a:pt x="298" y="273"/>
                    <a:pt x="236" y="296"/>
                  </a:cubicBezTo>
                  <a:cubicBezTo>
                    <a:pt x="231" y="303"/>
                    <a:pt x="227" y="312"/>
                    <a:pt x="221" y="318"/>
                  </a:cubicBezTo>
                  <a:cubicBezTo>
                    <a:pt x="215" y="324"/>
                    <a:pt x="205" y="326"/>
                    <a:pt x="199" y="333"/>
                  </a:cubicBezTo>
                  <a:cubicBezTo>
                    <a:pt x="194" y="339"/>
                    <a:pt x="195" y="348"/>
                    <a:pt x="191" y="355"/>
                  </a:cubicBezTo>
                  <a:cubicBezTo>
                    <a:pt x="185" y="366"/>
                    <a:pt x="176" y="375"/>
                    <a:pt x="169" y="385"/>
                  </a:cubicBezTo>
                  <a:cubicBezTo>
                    <a:pt x="156" y="422"/>
                    <a:pt x="155" y="463"/>
                    <a:pt x="132" y="496"/>
                  </a:cubicBezTo>
                  <a:cubicBezTo>
                    <a:pt x="126" y="504"/>
                    <a:pt x="116" y="510"/>
                    <a:pt x="110" y="518"/>
                  </a:cubicBezTo>
                  <a:cubicBezTo>
                    <a:pt x="99" y="532"/>
                    <a:pt x="80" y="562"/>
                    <a:pt x="80" y="562"/>
                  </a:cubicBezTo>
                  <a:cubicBezTo>
                    <a:pt x="68" y="602"/>
                    <a:pt x="78" y="578"/>
                    <a:pt x="43" y="629"/>
                  </a:cubicBezTo>
                  <a:cubicBezTo>
                    <a:pt x="28" y="651"/>
                    <a:pt x="22" y="678"/>
                    <a:pt x="13" y="703"/>
                  </a:cubicBezTo>
                  <a:cubicBezTo>
                    <a:pt x="15" y="727"/>
                    <a:pt x="0" y="812"/>
                    <a:pt x="36" y="844"/>
                  </a:cubicBezTo>
                  <a:cubicBezTo>
                    <a:pt x="49" y="856"/>
                    <a:pt x="65" y="864"/>
                    <a:pt x="80" y="874"/>
                  </a:cubicBezTo>
                  <a:cubicBezTo>
                    <a:pt x="93" y="883"/>
                    <a:pt x="124" y="888"/>
                    <a:pt x="124" y="888"/>
                  </a:cubicBezTo>
                  <a:cubicBezTo>
                    <a:pt x="167" y="886"/>
                    <a:pt x="287" y="889"/>
                    <a:pt x="354" y="874"/>
                  </a:cubicBezTo>
                  <a:cubicBezTo>
                    <a:pt x="410" y="861"/>
                    <a:pt x="461" y="835"/>
                    <a:pt x="517" y="822"/>
                  </a:cubicBezTo>
                  <a:cubicBezTo>
                    <a:pt x="534" y="811"/>
                    <a:pt x="553" y="804"/>
                    <a:pt x="569" y="792"/>
                  </a:cubicBezTo>
                  <a:cubicBezTo>
                    <a:pt x="613" y="757"/>
                    <a:pt x="651" y="702"/>
                    <a:pt x="673" y="651"/>
                  </a:cubicBezTo>
                  <a:cubicBezTo>
                    <a:pt x="680" y="634"/>
                    <a:pt x="685" y="615"/>
                    <a:pt x="695" y="600"/>
                  </a:cubicBezTo>
                  <a:cubicBezTo>
                    <a:pt x="711" y="577"/>
                    <a:pt x="747" y="533"/>
                    <a:pt x="747" y="533"/>
                  </a:cubicBezTo>
                  <a:cubicBezTo>
                    <a:pt x="756" y="504"/>
                    <a:pt x="784" y="451"/>
                    <a:pt x="784" y="451"/>
                  </a:cubicBezTo>
                  <a:cubicBezTo>
                    <a:pt x="787" y="439"/>
                    <a:pt x="798" y="395"/>
                    <a:pt x="798" y="385"/>
                  </a:cubicBezTo>
                  <a:cubicBezTo>
                    <a:pt x="798" y="264"/>
                    <a:pt x="802" y="46"/>
                    <a:pt x="650" y="0"/>
                  </a:cubicBezTo>
                  <a:cubicBezTo>
                    <a:pt x="598" y="5"/>
                    <a:pt x="575" y="6"/>
                    <a:pt x="532" y="22"/>
                  </a:cubicBezTo>
                  <a:cubicBezTo>
                    <a:pt x="516" y="46"/>
                    <a:pt x="526" y="44"/>
                    <a:pt x="510" y="44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de-DE"/>
            </a:p>
          </p:txBody>
        </p:sp>
      </p:grpSp>
      <p:sp>
        <p:nvSpPr>
          <p:cNvPr id="7183" name="Text Box 15">
            <a:extLst>
              <a:ext uri="{FF2B5EF4-FFF2-40B4-BE49-F238E27FC236}">
                <a16:creationId xmlns:a16="http://schemas.microsoft.com/office/drawing/2014/main" id="{E6CA63EB-D128-B744-8312-9059EE6D9A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3779" y="5352478"/>
            <a:ext cx="10063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dirty="0"/>
              <a:t>K-Means</a:t>
            </a:r>
          </a:p>
        </p:txBody>
      </p:sp>
      <p:sp>
        <p:nvSpPr>
          <p:cNvPr id="7184" name="Text Box 16">
            <a:extLst>
              <a:ext uri="{FF2B5EF4-FFF2-40B4-BE49-F238E27FC236}">
                <a16:creationId xmlns:a16="http://schemas.microsoft.com/office/drawing/2014/main" id="{6D991BA6-018E-994A-A4E3-F2F571B90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6824" y="5352479"/>
            <a:ext cx="119231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dirty="0"/>
              <a:t>K-Medoids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BB25E3-FAF7-FD44-92FE-AD6D9FDB457A}"/>
              </a:ext>
            </a:extLst>
          </p:cNvPr>
          <p:cNvSpPr txBox="1"/>
          <p:nvPr/>
        </p:nvSpPr>
        <p:spPr>
          <a:xfrm>
            <a:off x="2051720" y="6237520"/>
            <a:ext cx="518924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>
                <a:solidFill>
                  <a:srgbClr val="081BFF"/>
                </a:solidFill>
              </a:rPr>
              <a:t>Kaufman, L. </a:t>
            </a:r>
            <a:r>
              <a:rPr lang="de-DE" sz="1050" dirty="0" err="1">
                <a:solidFill>
                  <a:srgbClr val="081BFF"/>
                </a:solidFill>
              </a:rPr>
              <a:t>and</a:t>
            </a:r>
            <a:r>
              <a:rPr lang="de-DE" sz="1050" dirty="0">
                <a:solidFill>
                  <a:srgbClr val="081BFF"/>
                </a:solidFill>
              </a:rPr>
              <a:t> </a:t>
            </a:r>
            <a:r>
              <a:rPr lang="de-DE" sz="1050" dirty="0" err="1">
                <a:solidFill>
                  <a:srgbClr val="081BFF"/>
                </a:solidFill>
              </a:rPr>
              <a:t>Rousseeuw</a:t>
            </a:r>
            <a:r>
              <a:rPr lang="de-DE" sz="1050" dirty="0">
                <a:solidFill>
                  <a:srgbClr val="081BFF"/>
                </a:solidFill>
              </a:rPr>
              <a:t>, P.J. , Clustering </a:t>
            </a:r>
            <a:r>
              <a:rPr lang="de-DE" sz="1050" dirty="0" err="1">
                <a:solidFill>
                  <a:srgbClr val="081BFF"/>
                </a:solidFill>
              </a:rPr>
              <a:t>by</a:t>
            </a:r>
            <a:r>
              <a:rPr lang="de-DE" sz="1050" dirty="0">
                <a:solidFill>
                  <a:srgbClr val="081BFF"/>
                </a:solidFill>
              </a:rPr>
              <a:t> </a:t>
            </a:r>
            <a:r>
              <a:rPr lang="de-DE" sz="1050" dirty="0" err="1">
                <a:solidFill>
                  <a:srgbClr val="081BFF"/>
                </a:solidFill>
              </a:rPr>
              <a:t>means</a:t>
            </a:r>
            <a:r>
              <a:rPr lang="de-DE" sz="1050" dirty="0">
                <a:solidFill>
                  <a:srgbClr val="081BFF"/>
                </a:solidFill>
              </a:rPr>
              <a:t> </a:t>
            </a:r>
            <a:r>
              <a:rPr lang="de-DE" sz="1050" dirty="0" err="1">
                <a:solidFill>
                  <a:srgbClr val="081BFF"/>
                </a:solidFill>
              </a:rPr>
              <a:t>of</a:t>
            </a:r>
            <a:r>
              <a:rPr lang="de-DE" sz="1050" dirty="0">
                <a:solidFill>
                  <a:srgbClr val="081BFF"/>
                </a:solidFill>
              </a:rPr>
              <a:t> </a:t>
            </a:r>
            <a:r>
              <a:rPr lang="de-DE" sz="1050" dirty="0" err="1">
                <a:solidFill>
                  <a:srgbClr val="081BFF"/>
                </a:solidFill>
              </a:rPr>
              <a:t>Medoids</a:t>
            </a:r>
            <a:r>
              <a:rPr lang="de-DE" sz="1050" dirty="0">
                <a:solidFill>
                  <a:srgbClr val="081BFF"/>
                </a:solidFill>
              </a:rPr>
              <a:t>, </a:t>
            </a:r>
            <a:br>
              <a:rPr lang="de-DE" sz="1050" dirty="0">
                <a:solidFill>
                  <a:srgbClr val="081BFF"/>
                </a:solidFill>
              </a:rPr>
            </a:br>
            <a:r>
              <a:rPr lang="de-DE" sz="1050" dirty="0">
                <a:solidFill>
                  <a:srgbClr val="081BFF"/>
                </a:solidFill>
              </a:rPr>
              <a:t>in Statistical Data Analysis </a:t>
            </a:r>
            <a:r>
              <a:rPr lang="de-DE" sz="1050" dirty="0" err="1">
                <a:solidFill>
                  <a:srgbClr val="081BFF"/>
                </a:solidFill>
              </a:rPr>
              <a:t>Based</a:t>
            </a:r>
            <a:r>
              <a:rPr lang="de-DE" sz="1050" dirty="0">
                <a:solidFill>
                  <a:srgbClr val="081BFF"/>
                </a:solidFill>
              </a:rPr>
              <a:t> on </a:t>
            </a:r>
            <a:r>
              <a:rPr lang="de-DE" sz="1050" dirty="0" err="1">
                <a:solidFill>
                  <a:srgbClr val="081BFF"/>
                </a:solidFill>
              </a:rPr>
              <a:t>the</a:t>
            </a:r>
            <a:r>
              <a:rPr lang="de-DE" sz="1050" dirty="0">
                <a:solidFill>
                  <a:srgbClr val="081BFF"/>
                </a:solidFill>
              </a:rPr>
              <a:t>  L1–Norm </a:t>
            </a:r>
            <a:r>
              <a:rPr lang="de-DE" sz="1050" dirty="0" err="1">
                <a:solidFill>
                  <a:srgbClr val="081BFF"/>
                </a:solidFill>
              </a:rPr>
              <a:t>and</a:t>
            </a:r>
            <a:r>
              <a:rPr lang="de-DE" sz="1050" dirty="0">
                <a:solidFill>
                  <a:srgbClr val="081BFF"/>
                </a:solidFill>
              </a:rPr>
              <a:t> </a:t>
            </a:r>
            <a:r>
              <a:rPr lang="de-DE" sz="1050" dirty="0" err="1">
                <a:solidFill>
                  <a:srgbClr val="081BFF"/>
                </a:solidFill>
              </a:rPr>
              <a:t>Related</a:t>
            </a:r>
            <a:r>
              <a:rPr lang="de-DE" sz="1050" dirty="0">
                <a:solidFill>
                  <a:srgbClr val="081BFF"/>
                </a:solidFill>
              </a:rPr>
              <a:t> </a:t>
            </a:r>
            <a:r>
              <a:rPr lang="de-DE" sz="1050" dirty="0" err="1">
                <a:solidFill>
                  <a:srgbClr val="081BFF"/>
                </a:solidFill>
              </a:rPr>
              <a:t>Methods</a:t>
            </a:r>
            <a:r>
              <a:rPr lang="de-DE" sz="1050" dirty="0">
                <a:solidFill>
                  <a:srgbClr val="081BFF"/>
                </a:solidFill>
              </a:rPr>
              <a:t>, 405–416, </a:t>
            </a:r>
            <a:r>
              <a:rPr lang="de-DE" sz="1050" b="1" dirty="0">
                <a:solidFill>
                  <a:srgbClr val="FF0000"/>
                </a:solidFill>
              </a:rPr>
              <a:t>1987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B295226-A21A-D64A-A249-EB2F5EC2DBEC}"/>
              </a:ext>
            </a:extLst>
          </p:cNvPr>
          <p:cNvSpPr/>
          <p:nvPr/>
        </p:nvSpPr>
        <p:spPr>
          <a:xfrm>
            <a:off x="2051720" y="5801809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100" dirty="0">
                <a:solidFill>
                  <a:srgbClr val="081BFF"/>
                </a:solidFill>
              </a:rPr>
              <a:t>S. Vinod: Integer </a:t>
            </a:r>
            <a:r>
              <a:rPr lang="de-DE" sz="1100" dirty="0" err="1">
                <a:solidFill>
                  <a:srgbClr val="081BFF"/>
                </a:solidFill>
              </a:rPr>
              <a:t>programming</a:t>
            </a:r>
            <a:r>
              <a:rPr lang="de-DE" sz="1100" dirty="0">
                <a:solidFill>
                  <a:srgbClr val="081BFF"/>
                </a:solidFill>
              </a:rPr>
              <a:t> </a:t>
            </a:r>
            <a:r>
              <a:rPr lang="de-DE" sz="1100" dirty="0" err="1">
                <a:solidFill>
                  <a:srgbClr val="081BFF"/>
                </a:solidFill>
              </a:rPr>
              <a:t>and</a:t>
            </a:r>
            <a:r>
              <a:rPr lang="de-DE" sz="1100" dirty="0">
                <a:solidFill>
                  <a:srgbClr val="081BFF"/>
                </a:solidFill>
              </a:rPr>
              <a:t> </a:t>
            </a:r>
            <a:r>
              <a:rPr lang="de-DE" sz="1100" dirty="0" err="1">
                <a:solidFill>
                  <a:srgbClr val="081BFF"/>
                </a:solidFill>
              </a:rPr>
              <a:t>the</a:t>
            </a:r>
            <a:r>
              <a:rPr lang="de-DE" sz="1100" dirty="0">
                <a:solidFill>
                  <a:srgbClr val="081BFF"/>
                </a:solidFill>
              </a:rPr>
              <a:t> </a:t>
            </a:r>
            <a:r>
              <a:rPr lang="de-DE" sz="1100" dirty="0" err="1">
                <a:solidFill>
                  <a:srgbClr val="081BFF"/>
                </a:solidFill>
              </a:rPr>
              <a:t>theory</a:t>
            </a:r>
            <a:r>
              <a:rPr lang="de-DE" sz="1100" dirty="0">
                <a:solidFill>
                  <a:srgbClr val="081BFF"/>
                </a:solidFill>
              </a:rPr>
              <a:t> </a:t>
            </a:r>
            <a:r>
              <a:rPr lang="de-DE" sz="1100" dirty="0" err="1">
                <a:solidFill>
                  <a:srgbClr val="081BFF"/>
                </a:solidFill>
              </a:rPr>
              <a:t>of</a:t>
            </a:r>
            <a:r>
              <a:rPr lang="de-DE" sz="1100" dirty="0">
                <a:solidFill>
                  <a:srgbClr val="081BFF"/>
                </a:solidFill>
              </a:rPr>
              <a:t> </a:t>
            </a:r>
            <a:r>
              <a:rPr lang="de-DE" sz="1100" dirty="0" err="1">
                <a:solidFill>
                  <a:srgbClr val="081BFF"/>
                </a:solidFill>
              </a:rPr>
              <a:t>grouping</a:t>
            </a:r>
            <a:r>
              <a:rPr lang="de-DE" sz="1100" dirty="0">
                <a:solidFill>
                  <a:srgbClr val="081BFF"/>
                </a:solidFill>
              </a:rPr>
              <a:t>. In: Journal </a:t>
            </a:r>
            <a:r>
              <a:rPr lang="de-DE" sz="1100" dirty="0" err="1">
                <a:solidFill>
                  <a:srgbClr val="081BFF"/>
                </a:solidFill>
              </a:rPr>
              <a:t>of</a:t>
            </a:r>
            <a:r>
              <a:rPr lang="de-DE" sz="1100" dirty="0">
                <a:solidFill>
                  <a:srgbClr val="081BFF"/>
                </a:solidFill>
              </a:rPr>
              <a:t> </a:t>
            </a:r>
            <a:r>
              <a:rPr lang="de-DE" sz="1100" dirty="0" err="1">
                <a:solidFill>
                  <a:srgbClr val="081BFF"/>
                </a:solidFill>
              </a:rPr>
              <a:t>the</a:t>
            </a:r>
            <a:r>
              <a:rPr lang="de-DE" sz="1100" dirty="0">
                <a:solidFill>
                  <a:srgbClr val="081BFF"/>
                </a:solidFill>
              </a:rPr>
              <a:t> American Statistical </a:t>
            </a:r>
            <a:r>
              <a:rPr lang="de-DE" sz="1100" dirty="0" err="1">
                <a:solidFill>
                  <a:srgbClr val="081BFF"/>
                </a:solidFill>
              </a:rPr>
              <a:t>Association</a:t>
            </a:r>
            <a:r>
              <a:rPr lang="de-DE" sz="1100" dirty="0">
                <a:solidFill>
                  <a:srgbClr val="081BFF"/>
                </a:solidFill>
              </a:rPr>
              <a:t>. Band 64, </a:t>
            </a:r>
            <a:r>
              <a:rPr lang="de-DE" sz="1100" b="1" dirty="0">
                <a:solidFill>
                  <a:srgbClr val="FF0000"/>
                </a:solidFill>
              </a:rPr>
              <a:t>1969</a:t>
            </a:r>
          </a:p>
        </p:txBody>
      </p:sp>
    </p:spTree>
    <p:extLst>
      <p:ext uri="{BB962C8B-B14F-4D97-AF65-F5344CB8AC3E}">
        <p14:creationId xmlns:p14="http://schemas.microsoft.com/office/powerpoint/2010/main" val="1077101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95F8CD0-E608-1C43-8E72-45AD235BD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34DBA-74A6-014D-9360-34D8260273E8}" type="slidenum">
              <a:rPr lang="zh-CN" altLang="en-US"/>
              <a:pPr/>
              <a:t>19</a:t>
            </a:fld>
            <a:endParaRPr lang="en-US" altLang="zh-CN"/>
          </a:p>
        </p:txBody>
      </p:sp>
      <p:sp>
        <p:nvSpPr>
          <p:cNvPr id="1364996" name="Rectangle 4">
            <a:extLst>
              <a:ext uri="{FF2B5EF4-FFF2-40B4-BE49-F238E27FC236}">
                <a16:creationId xmlns:a16="http://schemas.microsoft.com/office/drawing/2014/main" id="{18DCFB4F-11B9-F740-8935-334CBBEF71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zh-CN">
                <a:ea typeface="宋体" panose="02010600030101010101" pitchFamily="2" charset="-122"/>
              </a:rPr>
              <a:t>PAM-Algorithmus</a:t>
            </a:r>
          </a:p>
        </p:txBody>
      </p:sp>
      <p:sp>
        <p:nvSpPr>
          <p:cNvPr id="1364997" name="Rectangle 5">
            <a:extLst>
              <a:ext uri="{FF2B5EF4-FFF2-40B4-BE49-F238E27FC236}">
                <a16:creationId xmlns:a16="http://schemas.microsoft.com/office/drawing/2014/main" id="{AA1CC9C8-0C30-AF46-904E-0F30311335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52425" y="1219200"/>
            <a:ext cx="8612188" cy="5334000"/>
          </a:xfrm>
        </p:spPr>
        <p:txBody>
          <a:bodyPr/>
          <a:lstStyle/>
          <a:p>
            <a:r>
              <a:rPr lang="de-DE" altLang="de-DE" dirty="0"/>
              <a:t>Wähle </a:t>
            </a:r>
            <a:r>
              <a:rPr lang="de-DE" altLang="de-DE" dirty="0" err="1"/>
              <a:t>k</a:t>
            </a:r>
            <a:r>
              <a:rPr lang="de-DE" altLang="de-DE" dirty="0"/>
              <a:t> Objekte als initiale </a:t>
            </a:r>
            <a:r>
              <a:rPr lang="de-DE" altLang="de-DE" dirty="0" err="1"/>
              <a:t>Medoid</a:t>
            </a:r>
            <a:r>
              <a:rPr lang="de-DE" altLang="de-DE" dirty="0"/>
              <a:t>-Kandidaten</a:t>
            </a:r>
          </a:p>
          <a:p>
            <a:r>
              <a:rPr lang="de-DE" altLang="de-DE" dirty="0"/>
              <a:t>Solange bis sich nichts mehr ändert</a:t>
            </a:r>
          </a:p>
          <a:p>
            <a:pPr lvl="1"/>
            <a:r>
              <a:rPr lang="de-DE" altLang="de-DE" dirty="0"/>
              <a:t>Weise Objekte dem nächsten </a:t>
            </a:r>
            <a:r>
              <a:rPr lang="de-DE" altLang="de-DE" dirty="0" err="1"/>
              <a:t>Medoiden</a:t>
            </a:r>
            <a:r>
              <a:rPr lang="de-DE" altLang="de-DE" dirty="0"/>
              <a:t> als Clusterrepräsentanten zu</a:t>
            </a:r>
          </a:p>
          <a:p>
            <a:pPr lvl="1"/>
            <a:r>
              <a:rPr lang="de-DE" altLang="de-DE" dirty="0"/>
              <a:t>Für jedes Paar (</a:t>
            </a:r>
            <a:r>
              <a:rPr lang="de-DE" altLang="de-DE" dirty="0" err="1"/>
              <a:t>Medoid</a:t>
            </a:r>
            <a:r>
              <a:rPr lang="de-DE" altLang="de-DE" dirty="0"/>
              <a:t>, Nicht-</a:t>
            </a:r>
            <a:r>
              <a:rPr lang="de-DE" altLang="de-DE" dirty="0" err="1"/>
              <a:t>Medoid</a:t>
            </a:r>
            <a:r>
              <a:rPr lang="de-DE" altLang="de-DE" dirty="0"/>
              <a:t>)</a:t>
            </a:r>
          </a:p>
          <a:p>
            <a:pPr lvl="2"/>
            <a:r>
              <a:rPr lang="de-DE" altLang="de-DE" dirty="0"/>
              <a:t>Prüfe, ob Tausch </a:t>
            </a:r>
            <a:r>
              <a:rPr lang="de-DE" altLang="de-DE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</a:t>
            </a:r>
            <a:r>
              <a:rPr lang="de-DE" altLang="de-DE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de-DE" altLang="de-DE" dirty="0"/>
              <a:t> kleiner macht</a:t>
            </a:r>
          </a:p>
          <a:p>
            <a:pPr lvl="1"/>
            <a:r>
              <a:rPr lang="de-DE" altLang="de-DE" dirty="0"/>
              <a:t>Für Paar mit kleinsten Kosten, führe Tausch durch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A16F366D-6F88-AE4F-976B-36F54AE98DDA}"/>
              </a:ext>
            </a:extLst>
          </p:cNvPr>
          <p:cNvSpPr>
            <a:spLocks noChangeArrowheads="1"/>
          </p:cNvSpPr>
          <p:nvPr/>
        </p:nvSpPr>
        <p:spPr bwMode="gray">
          <a:xfrm>
            <a:off x="6934200" y="1317625"/>
            <a:ext cx="1210268" cy="493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FF66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 marL="342900" indent="-3429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spcBef>
                <a:spcPct val="20000"/>
              </a:spcBef>
              <a:buClr>
                <a:srgbClr val="0000FF"/>
              </a:buClr>
              <a:buSzPct val="50000"/>
              <a:buFont typeface="Monotype Sorts" pitchFamily="2" charset="2"/>
              <a:buNone/>
            </a:pPr>
            <a:r>
              <a:rPr lang="en-US" altLang="de-DE" sz="2600" i="1" dirty="0">
                <a:solidFill>
                  <a:srgbClr val="0B05FF"/>
                </a:solidFill>
                <a:latin typeface="Garamond (W1)" pitchFamily="18" charset="0"/>
                <a:sym typeface="Symbol" pitchFamily="2" charset="2"/>
              </a:rPr>
              <a:t>O(1)</a:t>
            </a: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F743614B-7EDC-4042-A89E-EA93B63219F9}"/>
              </a:ext>
            </a:extLst>
          </p:cNvPr>
          <p:cNvSpPr>
            <a:spLocks noChangeArrowheads="1"/>
          </p:cNvSpPr>
          <p:nvPr/>
        </p:nvSpPr>
        <p:spPr bwMode="gray">
          <a:xfrm>
            <a:off x="6946900" y="1696705"/>
            <a:ext cx="21971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FF66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 marL="342900" indent="-3429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spcBef>
                <a:spcPct val="20000"/>
              </a:spcBef>
              <a:buClr>
                <a:srgbClr val="0000FF"/>
              </a:buClr>
              <a:buSzPct val="50000"/>
              <a:buFont typeface="Monotype Sorts" pitchFamily="2" charset="2"/>
              <a:buNone/>
            </a:pPr>
            <a:r>
              <a:rPr lang="en-US" altLang="de-DE" sz="2600" i="1" dirty="0">
                <a:solidFill>
                  <a:srgbClr val="FF0000"/>
                </a:solidFill>
                <a:latin typeface="Garamond (W1)" pitchFamily="18" charset="0"/>
                <a:sym typeface="Symbol" pitchFamily="2" charset="2"/>
              </a:rPr>
              <a:t>O((n-k)</a:t>
            </a:r>
            <a:r>
              <a:rPr lang="en-US" altLang="de-DE" sz="2600" i="1" baseline="30000" dirty="0">
                <a:solidFill>
                  <a:srgbClr val="FF0000"/>
                </a:solidFill>
                <a:latin typeface="Garamond (W1)" pitchFamily="18" charset="0"/>
                <a:sym typeface="Symbol" pitchFamily="2" charset="2"/>
              </a:rPr>
              <a:t>2</a:t>
            </a:r>
            <a:r>
              <a:rPr lang="en-US" altLang="de-DE" sz="2600" i="1" dirty="0">
                <a:solidFill>
                  <a:srgbClr val="FF0000"/>
                </a:solidFill>
                <a:latin typeface="Garamond (W1)" pitchFamily="18" charset="0"/>
                <a:sym typeface="Symbol" pitchFamily="2" charset="2"/>
              </a:rPr>
              <a:t>*k)</a:t>
            </a: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36988E2C-3881-474E-9F70-BACD34FB00B0}"/>
              </a:ext>
            </a:extLst>
          </p:cNvPr>
          <p:cNvSpPr>
            <a:spLocks noChangeArrowheads="1"/>
          </p:cNvSpPr>
          <p:nvPr/>
        </p:nvSpPr>
        <p:spPr bwMode="gray">
          <a:xfrm>
            <a:off x="6934200" y="2430463"/>
            <a:ext cx="20891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FF66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 marL="342900" indent="-3429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spcBef>
                <a:spcPct val="20000"/>
              </a:spcBef>
              <a:buClr>
                <a:srgbClr val="0000FF"/>
              </a:buClr>
              <a:buSzPct val="50000"/>
              <a:buFont typeface="Monotype Sorts" pitchFamily="2" charset="2"/>
              <a:buNone/>
            </a:pPr>
            <a:r>
              <a:rPr lang="en-US" altLang="de-DE" sz="2600" i="1">
                <a:solidFill>
                  <a:srgbClr val="0000FF"/>
                </a:solidFill>
                <a:latin typeface="Garamond (W1)" pitchFamily="18" charset="0"/>
                <a:sym typeface="Symbol" pitchFamily="2" charset="2"/>
              </a:rPr>
              <a:t>O((n-k)*k)</a:t>
            </a:r>
          </a:p>
        </p:txBody>
      </p:sp>
      <p:sp>
        <p:nvSpPr>
          <p:cNvPr id="13" name="Rectangle 17">
            <a:extLst>
              <a:ext uri="{FF2B5EF4-FFF2-40B4-BE49-F238E27FC236}">
                <a16:creationId xmlns:a16="http://schemas.microsoft.com/office/drawing/2014/main" id="{080BEDB4-30FC-8142-A6EB-A79DD859DF09}"/>
              </a:ext>
            </a:extLst>
          </p:cNvPr>
          <p:cNvSpPr>
            <a:spLocks noChangeArrowheads="1"/>
          </p:cNvSpPr>
          <p:nvPr/>
        </p:nvSpPr>
        <p:spPr bwMode="gray">
          <a:xfrm>
            <a:off x="6444208" y="2940050"/>
            <a:ext cx="2508700" cy="493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FF66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 marL="342900" indent="-3429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2">
              <a:spcBef>
                <a:spcPct val="20000"/>
              </a:spcBef>
              <a:buClr>
                <a:srgbClr val="FF9900"/>
              </a:buClr>
              <a:buFont typeface="Monotype Sorts" pitchFamily="2" charset="2"/>
              <a:buNone/>
            </a:pPr>
            <a:r>
              <a:rPr lang="en-US" altLang="de-DE" sz="2600" i="1" dirty="0">
                <a:solidFill>
                  <a:srgbClr val="FF0000"/>
                </a:solidFill>
                <a:latin typeface="Garamond (W1)" pitchFamily="18" charset="0"/>
                <a:sym typeface="Symbol" pitchFamily="2" charset="2"/>
              </a:rPr>
              <a:t>(n-k)*k mal</a:t>
            </a:r>
          </a:p>
        </p:txBody>
      </p:sp>
      <p:sp>
        <p:nvSpPr>
          <p:cNvPr id="14" name="Rectangle 18">
            <a:extLst>
              <a:ext uri="{FF2B5EF4-FFF2-40B4-BE49-F238E27FC236}">
                <a16:creationId xmlns:a16="http://schemas.microsoft.com/office/drawing/2014/main" id="{28D74F2E-093E-FD47-A395-31F7250E0779}"/>
              </a:ext>
            </a:extLst>
          </p:cNvPr>
          <p:cNvSpPr>
            <a:spLocks noChangeArrowheads="1"/>
          </p:cNvSpPr>
          <p:nvPr/>
        </p:nvSpPr>
        <p:spPr bwMode="gray">
          <a:xfrm>
            <a:off x="7734046" y="3356992"/>
            <a:ext cx="993862" cy="493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FF66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 marL="342900" indent="-3429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  <a:buFont typeface="Monotype Sorts" pitchFamily="2" charset="2"/>
              <a:buNone/>
            </a:pPr>
            <a:r>
              <a:rPr lang="en-US" altLang="zh-CN" sz="2600" i="1" dirty="0">
                <a:solidFill>
                  <a:srgbClr val="FF0000"/>
                </a:solidFill>
                <a:latin typeface="Garamond (W1)" pitchFamily="18" charset="0"/>
                <a:sym typeface="Symbol" pitchFamily="2" charset="2"/>
              </a:rPr>
              <a:t>O(n-k)</a:t>
            </a:r>
            <a:endParaRPr lang="en-US" altLang="de-DE" sz="2600" i="1" dirty="0">
              <a:solidFill>
                <a:srgbClr val="FF0000"/>
              </a:solidFill>
              <a:latin typeface="Garamond (W1)" pitchFamily="18" charset="0"/>
              <a:sym typeface="Symbol" pitchFamily="2" charset="2"/>
            </a:endParaRPr>
          </a:p>
        </p:txBody>
      </p:sp>
      <p:sp>
        <p:nvSpPr>
          <p:cNvPr id="18" name="Rectangle 4">
            <a:extLst>
              <a:ext uri="{FF2B5EF4-FFF2-40B4-BE49-F238E27FC236}">
                <a16:creationId xmlns:a16="http://schemas.microsoft.com/office/drawing/2014/main" id="{D3B184F9-0692-7644-BB9F-85DB1613488F}"/>
              </a:ext>
            </a:extLst>
          </p:cNvPr>
          <p:cNvSpPr>
            <a:spLocks noChangeArrowheads="1"/>
          </p:cNvSpPr>
          <p:nvPr/>
        </p:nvSpPr>
        <p:spPr bwMode="gray">
          <a:xfrm>
            <a:off x="6934200" y="3802210"/>
            <a:ext cx="1210268" cy="493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FF66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 marL="342900" indent="-3429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spcBef>
                <a:spcPct val="20000"/>
              </a:spcBef>
              <a:buClr>
                <a:srgbClr val="0000FF"/>
              </a:buClr>
              <a:buSzPct val="50000"/>
              <a:buFont typeface="Monotype Sorts" pitchFamily="2" charset="2"/>
              <a:buNone/>
            </a:pPr>
            <a:r>
              <a:rPr lang="en-US" altLang="de-DE" sz="2600" i="1" dirty="0">
                <a:solidFill>
                  <a:srgbClr val="0B05FF"/>
                </a:solidFill>
                <a:latin typeface="Garamond (W1)" pitchFamily="18" charset="0"/>
                <a:sym typeface="Symbol" pitchFamily="2" charset="2"/>
              </a:rPr>
              <a:t>O(1)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56B833-F5B4-3844-A10D-9B4EC86978BC}"/>
              </a:ext>
            </a:extLst>
          </p:cNvPr>
          <p:cNvSpPr txBox="1"/>
          <p:nvPr/>
        </p:nvSpPr>
        <p:spPr>
          <a:xfrm>
            <a:off x="6012160" y="1772816"/>
            <a:ext cx="1510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#Iterationen *</a:t>
            </a:r>
          </a:p>
        </p:txBody>
      </p:sp>
    </p:spTree>
    <p:extLst>
      <p:ext uri="{BB962C8B-B14F-4D97-AF65-F5344CB8AC3E}">
        <p14:creationId xmlns:p14="http://schemas.microsoft.com/office/powerpoint/2010/main" val="1651141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  <p:bldP spid="14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28A9E-100A-5C4F-A413-2ABC0D0F2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Übersicht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183314-610D-A640-BCBE-92CC0261D4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1400" dirty="0"/>
              <a:t>Semistrukturierte Datenbanken (JSON, XML) und Volltextsuche </a:t>
            </a:r>
          </a:p>
          <a:p>
            <a:r>
              <a:rPr lang="de-DE" sz="1400" dirty="0"/>
              <a:t>Information </a:t>
            </a:r>
            <a:r>
              <a:rPr lang="de-DE" sz="1400" dirty="0" err="1"/>
              <a:t>Retrieval</a:t>
            </a:r>
            <a:r>
              <a:rPr lang="de-DE" sz="1400" dirty="0"/>
              <a:t> </a:t>
            </a:r>
          </a:p>
          <a:p>
            <a:r>
              <a:rPr lang="de-DE" sz="1400" dirty="0"/>
              <a:t>Mehrdimensionale Indexstrukturen </a:t>
            </a:r>
          </a:p>
          <a:p>
            <a:r>
              <a:rPr lang="de-DE" sz="1400" dirty="0">
                <a:highlight>
                  <a:srgbClr val="00FF00"/>
                </a:highlight>
              </a:rPr>
              <a:t>Cluster-Bildung </a:t>
            </a:r>
          </a:p>
          <a:p>
            <a:r>
              <a:rPr lang="de-DE" sz="1400" dirty="0"/>
              <a:t>Einbettungstechniken </a:t>
            </a:r>
          </a:p>
          <a:p>
            <a:r>
              <a:rPr lang="de-DE" sz="1400" dirty="0"/>
              <a:t>Array-Datenbanken </a:t>
            </a:r>
          </a:p>
          <a:p>
            <a:r>
              <a:rPr lang="de-DE" sz="1400" dirty="0"/>
              <a:t>First-</a:t>
            </a:r>
            <a:r>
              <a:rPr lang="de-DE" sz="1400" dirty="0" err="1"/>
              <a:t>n</a:t>
            </a:r>
            <a:r>
              <a:rPr lang="de-DE" sz="1400" dirty="0"/>
              <a:t>-, Top-</a:t>
            </a:r>
            <a:r>
              <a:rPr lang="de-DE" sz="1400" dirty="0" err="1"/>
              <a:t>k</a:t>
            </a:r>
            <a:r>
              <a:rPr lang="de-DE" sz="1400" dirty="0"/>
              <a:t>-, und Skyline-Anfragen </a:t>
            </a:r>
          </a:p>
          <a:p>
            <a:r>
              <a:rPr lang="de-DE" sz="1400" dirty="0"/>
              <a:t>Probabilistische Datenbanken, Anfragebeantwortung, Top-</a:t>
            </a:r>
            <a:r>
              <a:rPr lang="de-DE" sz="1400" dirty="0" err="1"/>
              <a:t>k</a:t>
            </a:r>
            <a:r>
              <a:rPr lang="de-DE" sz="1400" dirty="0"/>
              <a:t>-Anfragen und Open-World-Annahme </a:t>
            </a:r>
          </a:p>
          <a:p>
            <a:r>
              <a:rPr lang="de-DE" sz="1400" dirty="0"/>
              <a:t>Probabilistische Modellierung, </a:t>
            </a:r>
            <a:r>
              <a:rPr lang="de-DE" sz="1400" dirty="0" err="1"/>
              <a:t>Bayes</a:t>
            </a:r>
            <a:r>
              <a:rPr lang="de-DE" sz="1400" dirty="0"/>
              <a:t>-Netze, Anfragebeantwortungsalgorithmen, Lernverfahren, Verallgemeinerung: Belief </a:t>
            </a:r>
            <a:r>
              <a:rPr lang="de-DE" sz="1400" dirty="0" err="1"/>
              <a:t>Functions</a:t>
            </a:r>
            <a:r>
              <a:rPr lang="de-DE" sz="1400" dirty="0"/>
              <a:t>, </a:t>
            </a:r>
            <a:r>
              <a:rPr lang="de-DE" sz="1400" dirty="0" err="1"/>
              <a:t>Dempster-Shafer</a:t>
            </a:r>
            <a:r>
              <a:rPr lang="de-DE" sz="1400" dirty="0"/>
              <a:t> Theorie der Evidenz </a:t>
            </a:r>
          </a:p>
          <a:p>
            <a:r>
              <a:rPr lang="de-DE" sz="1400" dirty="0"/>
              <a:t>Temporale Datenbanken und das relationale Modell, Zeitreihen in Array-Datenbanken, </a:t>
            </a:r>
            <a:r>
              <a:rPr lang="de-DE" sz="1400" dirty="0" err="1"/>
              <a:t>TimeScaleDB</a:t>
            </a:r>
            <a:r>
              <a:rPr lang="de-DE" sz="1400" dirty="0"/>
              <a:t> </a:t>
            </a:r>
          </a:p>
          <a:p>
            <a:r>
              <a:rPr lang="de-DE" sz="1400" dirty="0"/>
              <a:t>Data Mining auf Zeitreihen (SAX, Matrix </a:t>
            </a:r>
            <a:r>
              <a:rPr lang="de-DE" sz="1400" dirty="0" err="1"/>
              <a:t>Product</a:t>
            </a:r>
            <a:r>
              <a:rPr lang="de-DE" sz="1400" dirty="0"/>
              <a:t>), Probabilistische Temporale Datenbanken </a:t>
            </a:r>
          </a:p>
          <a:p>
            <a:r>
              <a:rPr lang="de-DE" sz="1400" dirty="0"/>
              <a:t>Dynamische </a:t>
            </a:r>
            <a:r>
              <a:rPr lang="de-DE" sz="1400" dirty="0" err="1"/>
              <a:t>Bayessche</a:t>
            </a:r>
            <a:r>
              <a:rPr lang="de-DE" sz="1400" dirty="0"/>
              <a:t> Netze, Inferenzalgorithmen und Lernverfahren </a:t>
            </a:r>
          </a:p>
          <a:p>
            <a:r>
              <a:rPr lang="de-DE" sz="1400" dirty="0"/>
              <a:t>Stromdatenbanken, Prinzipien der Fenster-orientierten inkrementellen Verarbeitung </a:t>
            </a:r>
          </a:p>
          <a:p>
            <a:r>
              <a:rPr lang="de-DE" sz="1400" dirty="0"/>
              <a:t>Approximationstechniken für Stromdatenverarbeitung, Stream-Mining </a:t>
            </a:r>
          </a:p>
          <a:p>
            <a:r>
              <a:rPr lang="de-DE" sz="1400" dirty="0"/>
              <a:t>Probabilistische raum-zeitliche Datenbanken und </a:t>
            </a:r>
            <a:r>
              <a:rPr lang="de-DE" sz="1400" dirty="0" err="1"/>
              <a:t>Stromdatenverarbeitungsssysteme</a:t>
            </a:r>
            <a:r>
              <a:rPr lang="de-DE" sz="1400" dirty="0"/>
              <a:t>: Anfragen und Indexstrukturen, Raum-zeitliches Data Mining </a:t>
            </a:r>
          </a:p>
          <a:p>
            <a:r>
              <a:rPr lang="de-DE" sz="1400" dirty="0"/>
              <a:t>Von </a:t>
            </a:r>
            <a:r>
              <a:rPr lang="de-DE" sz="1400" dirty="0" err="1"/>
              <a:t>NoSQL</a:t>
            </a:r>
            <a:r>
              <a:rPr lang="de-DE" sz="1400" dirty="0"/>
              <a:t>- zu </a:t>
            </a:r>
            <a:r>
              <a:rPr lang="de-DE" sz="1400" dirty="0" err="1"/>
              <a:t>NewSQL</a:t>
            </a:r>
            <a:r>
              <a:rPr lang="de-DE" sz="1400" dirty="0"/>
              <a:t>-Datenbanken, CAP-Theorem, </a:t>
            </a:r>
            <a:r>
              <a:rPr lang="de-DE" sz="1400" dirty="0" err="1"/>
              <a:t>Blockchain</a:t>
            </a:r>
            <a:r>
              <a:rPr lang="de-DE" sz="1400" dirty="0"/>
              <a:t>-Datenbanken </a:t>
            </a:r>
          </a:p>
          <a:p>
            <a:r>
              <a:rPr lang="de-DE" sz="1400" dirty="0"/>
              <a:t>Analyse von </a:t>
            </a:r>
            <a:r>
              <a:rPr lang="de-DE" sz="1400" dirty="0" err="1"/>
              <a:t>Graphdaten</a:t>
            </a:r>
            <a:r>
              <a:rPr lang="de-DE" sz="1400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B24CCC-01D8-644F-BD8D-DC16832CA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68908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2C2406A8-7BDA-614D-A53C-7A1E02E9BC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8640"/>
            <a:ext cx="7848600" cy="762000"/>
          </a:xfrm>
        </p:spPr>
        <p:txBody>
          <a:bodyPr/>
          <a:lstStyle/>
          <a:p>
            <a:pPr eaLnBrk="1" hangingPunct="1"/>
            <a:r>
              <a:rPr lang="de-DE" altLang="ko-KR">
                <a:ea typeface="Gulim" panose="020B0600000101010101" pitchFamily="34" charset="-127"/>
              </a:rPr>
              <a:t>Was ist das Problem mit PAM?</a:t>
            </a:r>
            <a:endParaRPr lang="de-DE" altLang="zh-CN">
              <a:ea typeface="Gulim" panose="020B0600000101010101" pitchFamily="34" charset="-127"/>
            </a:endParaRP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25D8C67D-190E-8D42-B02A-A644FFD61B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268760"/>
            <a:ext cx="8154988" cy="4608512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de-DE" altLang="ko-KR" sz="2400" dirty="0">
                <a:ea typeface="Gulim" panose="020B0600000101010101" pitchFamily="34" charset="-127"/>
              </a:rPr>
              <a:t>PAM robuster als K-</a:t>
            </a:r>
            <a:r>
              <a:rPr lang="de-DE" altLang="ko-KR" sz="2400" dirty="0" err="1">
                <a:ea typeface="Gulim" panose="020B0600000101010101" pitchFamily="34" charset="-127"/>
              </a:rPr>
              <a:t>Means</a:t>
            </a:r>
            <a:r>
              <a:rPr lang="de-DE" altLang="ko-KR" sz="2400" dirty="0">
                <a:ea typeface="Gulim" panose="020B0600000101010101" pitchFamily="34" charset="-127"/>
              </a:rPr>
              <a:t> bzgl. Rauschen und Ausreißern</a:t>
            </a:r>
            <a:br>
              <a:rPr lang="de-DE" altLang="ko-KR" sz="2400" dirty="0">
                <a:ea typeface="Gulim" panose="020B0600000101010101" pitchFamily="34" charset="-127"/>
              </a:rPr>
            </a:br>
            <a:r>
              <a:rPr lang="de-DE" altLang="ko-KR" sz="2400" dirty="0">
                <a:ea typeface="Gulim" panose="020B0600000101010101" pitchFamily="34" charset="-127"/>
              </a:rPr>
              <a:t>(</a:t>
            </a:r>
            <a:r>
              <a:rPr lang="de-DE" altLang="ko-KR" sz="2400" dirty="0" err="1">
                <a:ea typeface="Gulim" panose="020B0600000101010101" pitchFamily="34" charset="-127"/>
              </a:rPr>
              <a:t>Medoide</a:t>
            </a:r>
            <a:r>
              <a:rPr lang="de-DE" altLang="ko-KR" sz="2400" dirty="0">
                <a:ea typeface="Gulim" panose="020B0600000101010101" pitchFamily="34" charset="-127"/>
              </a:rPr>
              <a:t> weniger beeinflusst durch Ausreißer als Mittel)</a:t>
            </a:r>
          </a:p>
          <a:p>
            <a:pPr eaLnBrk="1" hangingPunct="1">
              <a:lnSpc>
                <a:spcPct val="120000"/>
              </a:lnSpc>
            </a:pPr>
            <a:r>
              <a:rPr lang="de-DE" altLang="ko-KR" sz="2400" dirty="0">
                <a:ea typeface="Gulim" panose="020B0600000101010101" pitchFamily="34" charset="-127"/>
              </a:rPr>
              <a:t>PAM arbeitet effizient auf kleinen Datenmengen aber skaliert nicht besonders gut für große Datenmengen</a:t>
            </a:r>
          </a:p>
          <a:p>
            <a:pPr lvl="1" eaLnBrk="1" hangingPunct="1">
              <a:lnSpc>
                <a:spcPct val="120000"/>
              </a:lnSpc>
            </a:pPr>
            <a:r>
              <a:rPr lang="de-DE" altLang="ko-KR" sz="2400" dirty="0">
                <a:solidFill>
                  <a:schemeClr val="accent1">
                    <a:lumMod val="50000"/>
                  </a:schemeClr>
                </a:solidFill>
                <a:ea typeface="Gulim" panose="020B0600000101010101" pitchFamily="34" charset="-127"/>
              </a:rPr>
              <a:t>O( </a:t>
            </a:r>
            <a:r>
              <a:rPr lang="de-DE" altLang="ko-KR" sz="2400" dirty="0" err="1">
                <a:solidFill>
                  <a:schemeClr val="accent1">
                    <a:lumMod val="50000"/>
                  </a:schemeClr>
                </a:solidFill>
                <a:ea typeface="Gulim" panose="020B0600000101010101" pitchFamily="34" charset="-127"/>
              </a:rPr>
              <a:t>k</a:t>
            </a:r>
            <a:r>
              <a:rPr lang="de-DE" altLang="ko-KR" sz="2400" dirty="0">
                <a:solidFill>
                  <a:schemeClr val="accent1">
                    <a:lumMod val="50000"/>
                  </a:schemeClr>
                </a:solidFill>
                <a:ea typeface="Gulim" panose="020B0600000101010101" pitchFamily="34" charset="-127"/>
              </a:rPr>
              <a:t>(</a:t>
            </a:r>
            <a:r>
              <a:rPr lang="de-DE" altLang="ko-KR" sz="2400" dirty="0" err="1">
                <a:solidFill>
                  <a:schemeClr val="accent1">
                    <a:lumMod val="50000"/>
                  </a:schemeClr>
                </a:solidFill>
                <a:ea typeface="Gulim" panose="020B0600000101010101" pitchFamily="34" charset="-127"/>
              </a:rPr>
              <a:t>n-k</a:t>
            </a:r>
            <a:r>
              <a:rPr lang="de-DE" altLang="ko-KR" sz="2400" dirty="0">
                <a:solidFill>
                  <a:schemeClr val="accent1">
                    <a:lumMod val="50000"/>
                  </a:schemeClr>
                </a:solidFill>
                <a:ea typeface="Gulim" panose="020B0600000101010101" pitchFamily="34" charset="-127"/>
              </a:rPr>
              <a:t>)</a:t>
            </a:r>
            <a:r>
              <a:rPr lang="de-DE" altLang="ko-KR" sz="2400" baseline="30000" dirty="0">
                <a:solidFill>
                  <a:schemeClr val="accent1">
                    <a:lumMod val="50000"/>
                  </a:schemeClr>
                </a:solidFill>
                <a:ea typeface="Gulim" panose="020B0600000101010101" pitchFamily="34" charset="-127"/>
              </a:rPr>
              <a:t>2</a:t>
            </a:r>
            <a:r>
              <a:rPr lang="de-DE" altLang="ko-KR" sz="2400" dirty="0">
                <a:solidFill>
                  <a:schemeClr val="accent1">
                    <a:lumMod val="50000"/>
                  </a:schemeClr>
                </a:solidFill>
                <a:ea typeface="Gulim" panose="020B0600000101010101" pitchFamily="34" charset="-127"/>
              </a:rPr>
              <a:t> ) </a:t>
            </a:r>
            <a:r>
              <a:rPr lang="de-DE" altLang="ko-KR" dirty="0">
                <a:ea typeface="Gulim" panose="020B0600000101010101" pitchFamily="34" charset="-127"/>
              </a:rPr>
              <a:t>≈ </a:t>
            </a:r>
            <a:r>
              <a:rPr lang="de-DE" altLang="ko-KR" sz="2400" dirty="0">
                <a:solidFill>
                  <a:schemeClr val="accent1">
                    <a:lumMod val="50000"/>
                  </a:schemeClr>
                </a:solidFill>
                <a:ea typeface="Gulim" panose="020B0600000101010101" pitchFamily="34" charset="-127"/>
              </a:rPr>
              <a:t>O(</a:t>
            </a:r>
            <a:r>
              <a:rPr lang="de-DE" altLang="ko-KR" dirty="0" err="1">
                <a:solidFill>
                  <a:schemeClr val="accent1">
                    <a:lumMod val="50000"/>
                  </a:schemeClr>
                </a:solidFill>
                <a:ea typeface="Gulim" panose="020B0600000101010101" pitchFamily="34" charset="-127"/>
              </a:rPr>
              <a:t>k</a:t>
            </a:r>
            <a:r>
              <a:rPr lang="de-DE" altLang="ko-KR" dirty="0">
                <a:solidFill>
                  <a:schemeClr val="accent1">
                    <a:lumMod val="50000"/>
                  </a:schemeClr>
                </a:solidFill>
                <a:ea typeface="Gulim" panose="020B0600000101010101" pitchFamily="34" charset="-127"/>
              </a:rPr>
              <a:t> n</a:t>
            </a:r>
            <a:r>
              <a:rPr lang="de-DE" altLang="ko-KR" baseline="30000" dirty="0">
                <a:solidFill>
                  <a:schemeClr val="accent1">
                    <a:lumMod val="50000"/>
                  </a:schemeClr>
                </a:solidFill>
                <a:ea typeface="Gulim" panose="020B0600000101010101" pitchFamily="34" charset="-127"/>
              </a:rPr>
              <a:t>2</a:t>
            </a:r>
            <a:r>
              <a:rPr lang="de-DE" altLang="ko-KR" dirty="0">
                <a:solidFill>
                  <a:schemeClr val="accent1">
                    <a:lumMod val="50000"/>
                  </a:schemeClr>
                </a:solidFill>
                <a:ea typeface="Gulim" panose="020B0600000101010101" pitchFamily="34" charset="-127"/>
              </a:rPr>
              <a:t>) </a:t>
            </a:r>
            <a:r>
              <a:rPr lang="de-DE" altLang="ko-KR" dirty="0">
                <a:ea typeface="Gulim" panose="020B0600000101010101" pitchFamily="34" charset="-127"/>
              </a:rPr>
              <a:t>da </a:t>
            </a:r>
            <a:r>
              <a:rPr lang="de-DE" altLang="ko-KR" dirty="0" err="1">
                <a:solidFill>
                  <a:schemeClr val="accent1">
                    <a:lumMod val="50000"/>
                  </a:schemeClr>
                </a:solidFill>
                <a:ea typeface="Gulim" panose="020B0600000101010101" pitchFamily="34" charset="-127"/>
              </a:rPr>
              <a:t>n</a:t>
            </a:r>
            <a:r>
              <a:rPr lang="de-DE" altLang="ko-KR" dirty="0">
                <a:solidFill>
                  <a:schemeClr val="accent1">
                    <a:lumMod val="50000"/>
                  </a:schemeClr>
                </a:solidFill>
                <a:ea typeface="Gulim" panose="020B0600000101010101" pitchFamily="34" charset="-127"/>
              </a:rPr>
              <a:t> &gt;&gt; </a:t>
            </a:r>
            <a:r>
              <a:rPr lang="de-DE" altLang="ko-KR" dirty="0" err="1">
                <a:solidFill>
                  <a:schemeClr val="accent1">
                    <a:lumMod val="50000"/>
                  </a:schemeClr>
                </a:solidFill>
                <a:ea typeface="Gulim" panose="020B0600000101010101" pitchFamily="34" charset="-127"/>
              </a:rPr>
              <a:t>k</a:t>
            </a:r>
            <a:br>
              <a:rPr lang="de-DE" altLang="ko-KR" sz="2400" dirty="0">
                <a:solidFill>
                  <a:schemeClr val="accent1">
                    <a:lumMod val="50000"/>
                  </a:schemeClr>
                </a:solidFill>
                <a:ea typeface="Gulim" panose="020B0600000101010101" pitchFamily="34" charset="-127"/>
              </a:rPr>
            </a:br>
            <a:r>
              <a:rPr lang="de-DE" altLang="ko-KR" sz="2400" dirty="0">
                <a:ea typeface="Gulim" panose="020B0600000101010101" pitchFamily="34" charset="-127"/>
              </a:rPr>
              <a:t>für </a:t>
            </a:r>
            <a:r>
              <a:rPr lang="de-DE" altLang="ko-KR" sz="2400" i="1" dirty="0">
                <a:ea typeface="Gulim" panose="020B0600000101010101" pitchFamily="34" charset="-127"/>
              </a:rPr>
              <a:t>jede</a:t>
            </a:r>
            <a:r>
              <a:rPr lang="de-DE" altLang="ko-KR" sz="2400" dirty="0">
                <a:ea typeface="Gulim" panose="020B0600000101010101" pitchFamily="34" charset="-127"/>
              </a:rPr>
              <a:t> Iteration (</a:t>
            </a:r>
            <a:r>
              <a:rPr lang="de-DE" altLang="ko-KR" sz="2400" dirty="0" err="1">
                <a:solidFill>
                  <a:schemeClr val="accent1">
                    <a:lumMod val="50000"/>
                  </a:schemeClr>
                </a:solidFill>
                <a:ea typeface="Gulim" panose="020B0600000101010101" pitchFamily="34" charset="-127"/>
              </a:rPr>
              <a:t>n</a:t>
            </a:r>
            <a:r>
              <a:rPr lang="de-DE" altLang="ko-KR" sz="2400" dirty="0">
                <a:ea typeface="Gulim" panose="020B0600000101010101" pitchFamily="34" charset="-127"/>
              </a:rPr>
              <a:t> = #Punkte, </a:t>
            </a:r>
            <a:r>
              <a:rPr lang="de-DE" altLang="ko-KR" sz="2400" dirty="0" err="1">
                <a:solidFill>
                  <a:schemeClr val="accent1">
                    <a:lumMod val="50000"/>
                  </a:schemeClr>
                </a:solidFill>
                <a:ea typeface="Gulim" panose="020B0600000101010101" pitchFamily="34" charset="-127"/>
              </a:rPr>
              <a:t>k</a:t>
            </a:r>
            <a:r>
              <a:rPr lang="de-DE" altLang="ko-KR" sz="2400" dirty="0">
                <a:ea typeface="Gulim" panose="020B0600000101010101" pitchFamily="34" charset="-127"/>
              </a:rPr>
              <a:t> = #Cluster)</a:t>
            </a:r>
          </a:p>
          <a:p>
            <a:pPr eaLnBrk="1" hangingPunct="1">
              <a:spcBef>
                <a:spcPct val="50000"/>
              </a:spcBef>
              <a:buClrTx/>
              <a:buSzTx/>
              <a:buFont typeface="Wingdings" pitchFamily="2" charset="2"/>
              <a:buChar char="è"/>
            </a:pPr>
            <a:r>
              <a:rPr lang="de-DE" altLang="ko-KR" sz="2400" dirty="0">
                <a:ea typeface="Gulim" panose="020B0600000101010101" pitchFamily="34" charset="-127"/>
                <a:sym typeface="Wingdings" pitchFamily="2" charset="2"/>
              </a:rPr>
              <a:t>Stichproben-basierte Methoden</a:t>
            </a:r>
          </a:p>
          <a:p>
            <a:pPr eaLnBrk="1" hangingPunct="1">
              <a:spcBef>
                <a:spcPct val="50000"/>
              </a:spcBef>
              <a:buClrTx/>
              <a:buSzTx/>
              <a:buFont typeface="Wingdings" pitchFamily="2" charset="2"/>
              <a:buNone/>
            </a:pPr>
            <a:r>
              <a:rPr lang="de-DE" altLang="ko-KR" sz="2400" dirty="0">
                <a:ea typeface="Gulim" panose="020B0600000101010101" pitchFamily="34" charset="-127"/>
                <a:sym typeface="Wingdings" pitchFamily="2" charset="2"/>
              </a:rPr>
              <a:t>	CLARA (Clustering </a:t>
            </a:r>
            <a:r>
              <a:rPr lang="de-DE" altLang="ko-KR" sz="2400" dirty="0" err="1">
                <a:ea typeface="Gulim" panose="020B0600000101010101" pitchFamily="34" charset="-127"/>
                <a:sym typeface="Wingdings" pitchFamily="2" charset="2"/>
              </a:rPr>
              <a:t>LARge</a:t>
            </a:r>
            <a:r>
              <a:rPr lang="de-DE" altLang="ko-KR" sz="2400" dirty="0">
                <a:ea typeface="Gulim" panose="020B0600000101010101" pitchFamily="34" charset="-127"/>
                <a:sym typeface="Wingdings" pitchFamily="2" charset="2"/>
              </a:rPr>
              <a:t> </a:t>
            </a:r>
            <a:r>
              <a:rPr lang="de-DE" altLang="ko-KR" sz="2400" dirty="0" err="1">
                <a:ea typeface="Gulim" panose="020B0600000101010101" pitchFamily="34" charset="-127"/>
                <a:sym typeface="Wingdings" pitchFamily="2" charset="2"/>
              </a:rPr>
              <a:t>Applications</a:t>
            </a:r>
            <a:r>
              <a:rPr lang="de-DE" altLang="ko-KR" sz="2400" dirty="0">
                <a:ea typeface="Gulim" panose="020B0600000101010101" pitchFamily="34" charset="-127"/>
                <a:sym typeface="Wingdings" pitchFamily="2" charset="2"/>
              </a:rPr>
              <a:t>)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D348218-A7F1-AF4B-A57E-604D5B232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fld id="{A08D39BF-23E4-B546-9ACB-843F17B15513}" type="slidenum">
              <a:rPr lang="en-US" altLang="en-US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93475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F4335847-143F-F441-B0BE-99DE1D91BB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2900" y="188640"/>
            <a:ext cx="8458200" cy="817934"/>
          </a:xfrm>
        </p:spPr>
        <p:txBody>
          <a:bodyPr/>
          <a:lstStyle/>
          <a:p>
            <a:pPr eaLnBrk="1" hangingPunct="1"/>
            <a:r>
              <a:rPr lang="de-DE" altLang="zh-CN" i="1" dirty="0"/>
              <a:t>CLARA</a:t>
            </a:r>
            <a:r>
              <a:rPr lang="de-DE" altLang="zh-CN" dirty="0"/>
              <a:t> (Clustering Large </a:t>
            </a:r>
            <a:r>
              <a:rPr lang="de-DE" altLang="zh-CN" dirty="0" err="1"/>
              <a:t>Applications</a:t>
            </a:r>
            <a:r>
              <a:rPr lang="de-DE" altLang="zh-CN" dirty="0"/>
              <a:t>) (1986)</a:t>
            </a:r>
            <a:endParaRPr lang="de-DE" altLang="zh-CN" sz="2400" b="1" dirty="0"/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55E87196-4712-484F-859B-5A0D894F71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42900" y="1196752"/>
            <a:ext cx="8693596" cy="4824536"/>
          </a:xfrm>
        </p:spPr>
        <p:txBody>
          <a:bodyPr/>
          <a:lstStyle/>
          <a:p>
            <a:pPr eaLnBrk="1" hangingPunct="1"/>
            <a:r>
              <a:rPr lang="de-DE" altLang="zh-CN" sz="2400" dirty="0"/>
              <a:t>Bestimme mehrere Stichproben aus Datensatz</a:t>
            </a:r>
          </a:p>
          <a:p>
            <a:pPr eaLnBrk="1" hangingPunct="1"/>
            <a:r>
              <a:rPr lang="de-DE" altLang="zh-CN" sz="2400" dirty="0"/>
              <a:t>Wende PAM auf jede Stichprobe an</a:t>
            </a:r>
          </a:p>
          <a:p>
            <a:pPr eaLnBrk="1" hangingPunct="1"/>
            <a:r>
              <a:rPr lang="de-DE" altLang="zh-CN" sz="2400" dirty="0"/>
              <a:t>Gebe beste Clusterbildung bzgl. </a:t>
            </a:r>
            <a:r>
              <a:rPr lang="de-DE" altLang="zh-CN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</a:t>
            </a:r>
            <a:r>
              <a:rPr lang="de-DE" altLang="zh-CN" sz="24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de-DE" altLang="zh-CN" sz="2400" dirty="0"/>
              <a:t> als Ergebnis aus</a:t>
            </a:r>
          </a:p>
          <a:p>
            <a:pPr eaLnBrk="1" hangingPunct="1"/>
            <a:r>
              <a:rPr lang="de-DE" altLang="zh-CN" sz="2400" dirty="0"/>
              <a:t>Bestimme Cluster in Grundgesamtheit über </a:t>
            </a:r>
            <a:r>
              <a:rPr lang="de-DE" altLang="zh-CN" sz="2400" dirty="0" err="1"/>
              <a:t>Voronoi</a:t>
            </a:r>
            <a:r>
              <a:rPr lang="de-DE" altLang="zh-CN" sz="2400" dirty="0"/>
              <a:t>-Diagramm</a:t>
            </a:r>
          </a:p>
          <a:p>
            <a:pPr eaLnBrk="1" hangingPunct="1"/>
            <a:r>
              <a:rPr lang="de-DE" altLang="zh-CN" sz="2400" u="sng" dirty="0"/>
              <a:t>Stärken:</a:t>
            </a:r>
            <a:r>
              <a:rPr lang="de-DE" altLang="zh-CN" sz="2400" dirty="0"/>
              <a:t> Größere Datenmengen handhabbar</a:t>
            </a:r>
          </a:p>
          <a:p>
            <a:pPr eaLnBrk="1" hangingPunct="1"/>
            <a:r>
              <a:rPr lang="de-DE" altLang="zh-CN" sz="2400" u="sng" dirty="0"/>
              <a:t>Schwächen:</a:t>
            </a:r>
            <a:endParaRPr lang="de-DE" altLang="zh-CN" sz="2400" dirty="0"/>
          </a:p>
          <a:p>
            <a:pPr lvl="1" eaLnBrk="1" hangingPunct="1"/>
            <a:r>
              <a:rPr lang="de-DE" altLang="zh-CN" dirty="0"/>
              <a:t>Effizienz hängt von Stichprobengröße ab</a:t>
            </a:r>
          </a:p>
          <a:p>
            <a:pPr lvl="1" eaLnBrk="1" hangingPunct="1"/>
            <a:r>
              <a:rPr lang="de-DE" altLang="zh-CN" dirty="0"/>
              <a:t>Gute Clusterbildung auf Stichprobe ergibt nicht </a:t>
            </a:r>
            <a:br>
              <a:rPr lang="de-DE" altLang="zh-CN" dirty="0"/>
            </a:br>
            <a:r>
              <a:rPr lang="de-DE" altLang="zh-CN" dirty="0"/>
              <a:t>notwendigerweise gute Clusterbildung auf </a:t>
            </a:r>
            <a:br>
              <a:rPr lang="de-DE" altLang="zh-CN" dirty="0"/>
            </a:br>
            <a:r>
              <a:rPr lang="de-DE" altLang="zh-CN" dirty="0"/>
              <a:t>Grundgesamtheit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385D805-EE7F-9D46-B7E1-03E41435F07B}"/>
              </a:ext>
            </a:extLst>
          </p:cNvPr>
          <p:cNvSpPr/>
          <p:nvPr/>
        </p:nvSpPr>
        <p:spPr>
          <a:xfrm>
            <a:off x="2286000" y="6165304"/>
            <a:ext cx="48782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>
                <a:solidFill>
                  <a:srgbClr val="0B05FF"/>
                </a:solidFill>
              </a:rPr>
              <a:t>Kaufman, Leonard &amp; </a:t>
            </a:r>
            <a:r>
              <a:rPr lang="de-DE" sz="1200" dirty="0" err="1">
                <a:solidFill>
                  <a:srgbClr val="0B05FF"/>
                </a:solidFill>
              </a:rPr>
              <a:t>Rousseeuw</a:t>
            </a:r>
            <a:r>
              <a:rPr lang="de-DE" sz="1200" dirty="0">
                <a:solidFill>
                  <a:srgbClr val="0B05FF"/>
                </a:solidFill>
              </a:rPr>
              <a:t>, Peter. Clustering Large Data Sets. In Pattern Recognition in Practice II, </a:t>
            </a:r>
            <a:r>
              <a:rPr lang="de-DE" sz="1200" dirty="0" err="1">
                <a:solidFill>
                  <a:srgbClr val="0B05FF"/>
                </a:solidFill>
              </a:rPr>
              <a:t>Elsevier</a:t>
            </a:r>
            <a:r>
              <a:rPr lang="de-DE" sz="1200" dirty="0">
                <a:solidFill>
                  <a:srgbClr val="0B05FF"/>
                </a:solidFill>
              </a:rPr>
              <a:t>/North Holland 425-437, </a:t>
            </a:r>
            <a:r>
              <a:rPr lang="de-DE" sz="1200" b="1" dirty="0">
                <a:solidFill>
                  <a:srgbClr val="FF0000"/>
                </a:solidFill>
              </a:rPr>
              <a:t>1986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0EE8205-E86E-674F-AE39-523DBE734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fld id="{A08D39BF-23E4-B546-9ACB-843F17B15513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F4C746-797D-6642-9EFD-3F6E9E726C0F}"/>
              </a:ext>
            </a:extLst>
          </p:cNvPr>
          <p:cNvSpPr/>
          <p:nvPr/>
        </p:nvSpPr>
        <p:spPr>
          <a:xfrm>
            <a:off x="2286000" y="570363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200" dirty="0">
                <a:solidFill>
                  <a:srgbClr val="0B05FF"/>
                </a:solidFill>
              </a:rPr>
              <a:t>Leonard Kaufman, Peter J. </a:t>
            </a:r>
            <a:r>
              <a:rPr lang="de-DE" sz="1200" dirty="0" err="1">
                <a:solidFill>
                  <a:srgbClr val="0B05FF"/>
                </a:solidFill>
              </a:rPr>
              <a:t>Rousseeuw</a:t>
            </a:r>
            <a:r>
              <a:rPr lang="de-DE" sz="1200" dirty="0">
                <a:solidFill>
                  <a:srgbClr val="0B05FF"/>
                </a:solidFill>
              </a:rPr>
              <a:t>, </a:t>
            </a:r>
            <a:r>
              <a:rPr lang="de-DE" sz="1200" dirty="0" err="1">
                <a:solidFill>
                  <a:srgbClr val="0B05FF"/>
                </a:solidFill>
              </a:rPr>
              <a:t>Finding</a:t>
            </a:r>
            <a:r>
              <a:rPr lang="de-DE" sz="1200" dirty="0">
                <a:solidFill>
                  <a:srgbClr val="0B05FF"/>
                </a:solidFill>
              </a:rPr>
              <a:t> Groups in Data: An </a:t>
            </a:r>
            <a:r>
              <a:rPr lang="de-DE" sz="1200" dirty="0" err="1">
                <a:solidFill>
                  <a:srgbClr val="0B05FF"/>
                </a:solidFill>
              </a:rPr>
              <a:t>Introduction</a:t>
            </a:r>
            <a:r>
              <a:rPr lang="de-DE" sz="1200" dirty="0">
                <a:solidFill>
                  <a:srgbClr val="0B05FF"/>
                </a:solidFill>
              </a:rPr>
              <a:t> </a:t>
            </a:r>
            <a:r>
              <a:rPr lang="de-DE" sz="1200" dirty="0" err="1">
                <a:solidFill>
                  <a:srgbClr val="0B05FF"/>
                </a:solidFill>
              </a:rPr>
              <a:t>to</a:t>
            </a:r>
            <a:r>
              <a:rPr lang="de-DE" sz="1200" dirty="0">
                <a:solidFill>
                  <a:srgbClr val="0B05FF"/>
                </a:solidFill>
              </a:rPr>
              <a:t> Cluster Analysis, </a:t>
            </a:r>
            <a:r>
              <a:rPr lang="de-DE" sz="1200" dirty="0" err="1">
                <a:solidFill>
                  <a:srgbClr val="0B05FF"/>
                </a:solidFill>
              </a:rPr>
              <a:t>Wiley</a:t>
            </a:r>
            <a:r>
              <a:rPr lang="de-DE" sz="1200" dirty="0">
                <a:solidFill>
                  <a:srgbClr val="0B05FF"/>
                </a:solidFill>
              </a:rPr>
              <a:t>, </a:t>
            </a:r>
            <a:r>
              <a:rPr lang="de-DE" sz="1200" b="1" dirty="0">
                <a:solidFill>
                  <a:srgbClr val="FF0000"/>
                </a:solidFill>
              </a:rPr>
              <a:t>1990</a:t>
            </a:r>
          </a:p>
        </p:txBody>
      </p:sp>
    </p:spTree>
    <p:extLst>
      <p:ext uri="{BB962C8B-B14F-4D97-AF65-F5344CB8AC3E}">
        <p14:creationId xmlns:p14="http://schemas.microsoft.com/office/powerpoint/2010/main" val="27390535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BBB55C17-5B58-7A48-BED1-BABBFE5ECB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536" y="188640"/>
            <a:ext cx="8077200" cy="762000"/>
          </a:xfrm>
        </p:spPr>
        <p:txBody>
          <a:bodyPr/>
          <a:lstStyle/>
          <a:p>
            <a:pPr eaLnBrk="1" hangingPunct="1"/>
            <a:r>
              <a:rPr lang="de-DE" altLang="zh-CN" i="1"/>
              <a:t>CLARANS </a:t>
            </a:r>
            <a:r>
              <a:rPr lang="de-DE" altLang="zh-CN"/>
              <a:t>(“Randomized” CLARA)</a:t>
            </a:r>
            <a:r>
              <a:rPr lang="de-DE" altLang="zh-CN" i="1"/>
              <a:t> (1994)</a:t>
            </a:r>
            <a:endParaRPr lang="de-DE" altLang="zh-CN" sz="2400"/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3E67F7A3-2F37-7246-82AA-E2FABE53A1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42900" y="1196752"/>
            <a:ext cx="8458200" cy="4800600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de-DE" altLang="zh-CN" sz="2400" i="1" dirty="0"/>
              <a:t>CLARANS</a:t>
            </a:r>
            <a:r>
              <a:rPr lang="de-DE" altLang="zh-CN" sz="2400" dirty="0"/>
              <a:t> (A Clustering </a:t>
            </a:r>
            <a:r>
              <a:rPr lang="de-DE" altLang="zh-CN" sz="2400" dirty="0" err="1"/>
              <a:t>Algorithm</a:t>
            </a:r>
            <a:r>
              <a:rPr lang="de-DE" altLang="zh-CN" sz="2400" dirty="0"/>
              <a:t> </a:t>
            </a:r>
            <a:r>
              <a:rPr lang="de-DE" altLang="zh-CN" sz="2400" dirty="0" err="1"/>
              <a:t>based</a:t>
            </a:r>
            <a:r>
              <a:rPr lang="de-DE" altLang="zh-CN" sz="2400" dirty="0"/>
              <a:t> on </a:t>
            </a:r>
            <a:r>
              <a:rPr lang="de-DE" altLang="zh-CN" sz="2400" dirty="0" err="1"/>
              <a:t>Randomized</a:t>
            </a:r>
            <a:r>
              <a:rPr lang="de-DE" altLang="zh-CN" sz="2400" dirty="0"/>
              <a:t> Search)  </a:t>
            </a:r>
          </a:p>
          <a:p>
            <a:pPr eaLnBrk="1" hangingPunct="1">
              <a:lnSpc>
                <a:spcPct val="110000"/>
              </a:lnSpc>
            </a:pPr>
            <a:r>
              <a:rPr lang="de-DE" altLang="zh-CN" sz="2400" dirty="0"/>
              <a:t>Neue Parameter: </a:t>
            </a:r>
            <a:r>
              <a:rPr lang="de-DE" altLang="zh-CN" sz="2400" dirty="0" err="1">
                <a:solidFill>
                  <a:schemeClr val="accent1">
                    <a:lumMod val="50000"/>
                  </a:schemeClr>
                </a:solidFill>
              </a:rPr>
              <a:t>maxneighbor</a:t>
            </a:r>
            <a:r>
              <a:rPr lang="de-DE" altLang="zh-CN" sz="2400" dirty="0"/>
              <a:t> und </a:t>
            </a:r>
            <a:r>
              <a:rPr lang="de-DE" altLang="zh-CN" sz="2400" dirty="0" err="1">
                <a:solidFill>
                  <a:schemeClr val="accent1">
                    <a:lumMod val="50000"/>
                  </a:schemeClr>
                </a:solidFill>
              </a:rPr>
              <a:t>numlocal</a:t>
            </a:r>
            <a:endParaRPr lang="de-DE" altLang="zh-CN" sz="2400" dirty="0">
              <a:solidFill>
                <a:schemeClr val="accent1">
                  <a:lumMod val="50000"/>
                </a:schemeClr>
              </a:solidFill>
            </a:endParaRPr>
          </a:p>
          <a:p>
            <a:pPr eaLnBrk="1" hangingPunct="1">
              <a:lnSpc>
                <a:spcPct val="110000"/>
              </a:lnSpc>
            </a:pPr>
            <a:r>
              <a:rPr lang="de-DE" altLang="zh-CN" sz="2400" dirty="0"/>
              <a:t>Höchstens </a:t>
            </a:r>
            <a:r>
              <a:rPr lang="de-DE" altLang="zh-CN" sz="2400" dirty="0" err="1">
                <a:solidFill>
                  <a:schemeClr val="accent1">
                    <a:lumMod val="50000"/>
                  </a:schemeClr>
                </a:solidFill>
              </a:rPr>
              <a:t>maxneighbor</a:t>
            </a:r>
            <a:r>
              <a:rPr lang="de-DE" altLang="zh-CN" sz="2400" dirty="0"/>
              <a:t> viele von zufällig ausgewählten Paaren</a:t>
            </a:r>
            <a:br>
              <a:rPr lang="de-DE" altLang="zh-CN" sz="2400" dirty="0"/>
            </a:br>
            <a:r>
              <a:rPr lang="de-DE" altLang="zh-CN" sz="2400" dirty="0"/>
              <a:t>(</a:t>
            </a:r>
            <a:r>
              <a:rPr lang="de-DE" altLang="zh-CN" sz="2400" dirty="0" err="1"/>
              <a:t>Medoid</a:t>
            </a:r>
            <a:r>
              <a:rPr lang="de-DE" altLang="zh-CN" sz="2400" dirty="0"/>
              <a:t>, Nicht-</a:t>
            </a:r>
            <a:r>
              <a:rPr lang="de-DE" altLang="zh-CN" sz="2400" dirty="0" err="1"/>
              <a:t>Medoid</a:t>
            </a:r>
            <a:r>
              <a:rPr lang="de-DE" altLang="zh-CN" sz="2400" dirty="0"/>
              <a:t>) werden betrachtet</a:t>
            </a:r>
          </a:p>
          <a:p>
            <a:pPr eaLnBrk="1" hangingPunct="1">
              <a:lnSpc>
                <a:spcPct val="110000"/>
              </a:lnSpc>
            </a:pPr>
            <a:r>
              <a:rPr lang="de-DE" altLang="zh-CN" sz="2400" dirty="0"/>
              <a:t>Die erste Ersetzung, die überhaupt eine Reduzierung </a:t>
            </a:r>
            <a:br>
              <a:rPr lang="de-DE" altLang="zh-CN" sz="2400" dirty="0"/>
            </a:br>
            <a:r>
              <a:rPr lang="de-DE" altLang="zh-CN" sz="2400" dirty="0"/>
              <a:t>des </a:t>
            </a:r>
            <a:r>
              <a:rPr lang="de-DE" altLang="zh-CN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</a:t>
            </a:r>
            <a:r>
              <a:rPr lang="de-DE" altLang="zh-CN" sz="24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de-DE" altLang="zh-CN" sz="2400" dirty="0"/>
              <a:t>-Wertes bewirkt, wird auch durchgeführt</a:t>
            </a:r>
          </a:p>
          <a:p>
            <a:pPr eaLnBrk="1" hangingPunct="1">
              <a:lnSpc>
                <a:spcPct val="110000"/>
              </a:lnSpc>
            </a:pPr>
            <a:r>
              <a:rPr lang="de-DE" altLang="zh-CN" sz="2400" dirty="0"/>
              <a:t>Die Suche nach </a:t>
            </a:r>
            <a:r>
              <a:rPr lang="de-DE" altLang="zh-CN" sz="2400" dirty="0" err="1"/>
              <a:t>k</a:t>
            </a:r>
            <a:r>
              <a:rPr lang="de-DE" altLang="zh-CN" sz="2400" dirty="0"/>
              <a:t> „optimalen“ </a:t>
            </a:r>
            <a:r>
              <a:rPr lang="de-DE" altLang="zh-CN" sz="2400" dirty="0" err="1"/>
              <a:t>Medoiden</a:t>
            </a:r>
            <a:r>
              <a:rPr lang="de-DE" altLang="zh-CN" sz="2400" dirty="0"/>
              <a:t> wird </a:t>
            </a:r>
            <a:r>
              <a:rPr lang="de-DE" altLang="zh-CN" sz="2400" dirty="0" err="1">
                <a:solidFill>
                  <a:schemeClr val="accent1">
                    <a:lumMod val="50000"/>
                  </a:schemeClr>
                </a:solidFill>
              </a:rPr>
              <a:t>numlocal</a:t>
            </a:r>
            <a:r>
              <a:rPr lang="de-DE" altLang="zh-CN" sz="2400" dirty="0"/>
              <a:t> mal wiederholt (also nicht bis zur Sättigung durchgeführt)</a:t>
            </a:r>
          </a:p>
          <a:p>
            <a:pPr eaLnBrk="1" hangingPunct="1">
              <a:lnSpc>
                <a:spcPct val="110000"/>
              </a:lnSpc>
            </a:pPr>
            <a:r>
              <a:rPr lang="de-DE" altLang="de-DE" sz="2400" dirty="0"/>
              <a:t>CLARANS bei angemessener Wahl der Parameter </a:t>
            </a:r>
            <a:br>
              <a:rPr lang="de-DE" altLang="de-DE" sz="2400" dirty="0"/>
            </a:br>
            <a:r>
              <a:rPr lang="de-DE" altLang="de-DE" sz="2400" dirty="0"/>
              <a:t>oft nicht viel schlechter, aber viel schneller</a:t>
            </a:r>
          </a:p>
          <a:p>
            <a:pPr marL="0" indent="0" eaLnBrk="1" hangingPunct="1">
              <a:lnSpc>
                <a:spcPct val="110000"/>
              </a:lnSpc>
              <a:buNone/>
            </a:pPr>
            <a:endParaRPr lang="de-DE" altLang="zh-CN" sz="2400" dirty="0"/>
          </a:p>
          <a:p>
            <a:pPr eaLnBrk="1" hangingPunct="1">
              <a:lnSpc>
                <a:spcPct val="110000"/>
              </a:lnSpc>
            </a:pPr>
            <a:endParaRPr lang="de-DE" altLang="zh-CN" sz="2400" dirty="0"/>
          </a:p>
          <a:p>
            <a:pPr eaLnBrk="1" hangingPunct="1">
              <a:lnSpc>
                <a:spcPct val="110000"/>
              </a:lnSpc>
            </a:pPr>
            <a:endParaRPr lang="de-DE" altLang="zh-CN" sz="2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451083-8A34-6448-9604-AE7DB53DC017}"/>
              </a:ext>
            </a:extLst>
          </p:cNvPr>
          <p:cNvSpPr/>
          <p:nvPr/>
        </p:nvSpPr>
        <p:spPr>
          <a:xfrm>
            <a:off x="2411760" y="6076156"/>
            <a:ext cx="4572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100" dirty="0">
                <a:solidFill>
                  <a:srgbClr val="0B05FF"/>
                </a:solidFill>
              </a:rPr>
              <a:t>Raymond T. </a:t>
            </a:r>
            <a:r>
              <a:rPr lang="de-DE" sz="1100" dirty="0" err="1">
                <a:solidFill>
                  <a:srgbClr val="0B05FF"/>
                </a:solidFill>
              </a:rPr>
              <a:t>Ng</a:t>
            </a:r>
            <a:r>
              <a:rPr lang="de-DE" sz="1100" dirty="0">
                <a:solidFill>
                  <a:srgbClr val="0B05FF"/>
                </a:solidFill>
              </a:rPr>
              <a:t> </a:t>
            </a:r>
            <a:r>
              <a:rPr lang="de-DE" sz="1100" dirty="0" err="1">
                <a:solidFill>
                  <a:srgbClr val="0B05FF"/>
                </a:solidFill>
              </a:rPr>
              <a:t>and</a:t>
            </a:r>
            <a:r>
              <a:rPr lang="de-DE" sz="1100" dirty="0">
                <a:solidFill>
                  <a:srgbClr val="0B05FF"/>
                </a:solidFill>
              </a:rPr>
              <a:t> </a:t>
            </a:r>
            <a:r>
              <a:rPr lang="de-DE" sz="1100" dirty="0" err="1">
                <a:solidFill>
                  <a:srgbClr val="0B05FF"/>
                </a:solidFill>
              </a:rPr>
              <a:t>Jiawei</a:t>
            </a:r>
            <a:r>
              <a:rPr lang="de-DE" sz="1100" dirty="0">
                <a:solidFill>
                  <a:srgbClr val="0B05FF"/>
                </a:solidFill>
              </a:rPr>
              <a:t> Han. CLARANS: A </a:t>
            </a:r>
            <a:r>
              <a:rPr lang="de-DE" sz="1100" dirty="0" err="1">
                <a:solidFill>
                  <a:srgbClr val="0B05FF"/>
                </a:solidFill>
              </a:rPr>
              <a:t>Method</a:t>
            </a:r>
            <a:r>
              <a:rPr lang="de-DE" sz="1100" dirty="0">
                <a:solidFill>
                  <a:srgbClr val="0B05FF"/>
                </a:solidFill>
              </a:rPr>
              <a:t> </a:t>
            </a:r>
            <a:r>
              <a:rPr lang="de-DE" sz="1100" dirty="0" err="1">
                <a:solidFill>
                  <a:srgbClr val="0B05FF"/>
                </a:solidFill>
              </a:rPr>
              <a:t>for</a:t>
            </a:r>
            <a:r>
              <a:rPr lang="de-DE" sz="1100" dirty="0">
                <a:solidFill>
                  <a:srgbClr val="0B05FF"/>
                </a:solidFill>
              </a:rPr>
              <a:t> Clustering Objects </a:t>
            </a:r>
            <a:r>
              <a:rPr lang="de-DE" sz="1100" dirty="0" err="1">
                <a:solidFill>
                  <a:srgbClr val="0B05FF"/>
                </a:solidFill>
              </a:rPr>
              <a:t>for</a:t>
            </a:r>
            <a:r>
              <a:rPr lang="de-DE" sz="1100" dirty="0">
                <a:solidFill>
                  <a:srgbClr val="0B05FF"/>
                </a:solidFill>
              </a:rPr>
              <a:t> </a:t>
            </a:r>
            <a:r>
              <a:rPr lang="de-DE" sz="1100" dirty="0" err="1">
                <a:solidFill>
                  <a:srgbClr val="0B05FF"/>
                </a:solidFill>
              </a:rPr>
              <a:t>Spatial</a:t>
            </a:r>
            <a:r>
              <a:rPr lang="de-DE" sz="1100" dirty="0">
                <a:solidFill>
                  <a:srgbClr val="0B05FF"/>
                </a:solidFill>
              </a:rPr>
              <a:t> Data Mining. IEEE Trans. on </a:t>
            </a:r>
            <a:r>
              <a:rPr lang="de-DE" sz="1100" dirty="0" err="1">
                <a:solidFill>
                  <a:srgbClr val="0B05FF"/>
                </a:solidFill>
              </a:rPr>
              <a:t>Knowl</a:t>
            </a:r>
            <a:r>
              <a:rPr lang="de-DE" sz="1100" dirty="0">
                <a:solidFill>
                  <a:srgbClr val="0B05FF"/>
                </a:solidFill>
              </a:rPr>
              <a:t>. </a:t>
            </a:r>
            <a:r>
              <a:rPr lang="de-DE" sz="1100" dirty="0" err="1">
                <a:solidFill>
                  <a:srgbClr val="0B05FF"/>
                </a:solidFill>
              </a:rPr>
              <a:t>and</a:t>
            </a:r>
            <a:r>
              <a:rPr lang="de-DE" sz="1100" dirty="0">
                <a:solidFill>
                  <a:srgbClr val="0B05FF"/>
                </a:solidFill>
              </a:rPr>
              <a:t> Data Eng. 14, 5, pp. 1003-1016, </a:t>
            </a:r>
            <a:r>
              <a:rPr lang="de-DE" sz="1100" b="1" dirty="0">
                <a:solidFill>
                  <a:srgbClr val="FF0000"/>
                </a:solidFill>
              </a:rPr>
              <a:t>2002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284334-4834-CC4F-82F7-A773EFBF7C21}"/>
              </a:ext>
            </a:extLst>
          </p:cNvPr>
          <p:cNvSpPr/>
          <p:nvPr/>
        </p:nvSpPr>
        <p:spPr>
          <a:xfrm>
            <a:off x="2418368" y="5662409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100" dirty="0">
                <a:solidFill>
                  <a:srgbClr val="081BFF"/>
                </a:solidFill>
              </a:rPr>
              <a:t>R. </a:t>
            </a:r>
            <a:r>
              <a:rPr lang="de-DE" sz="1100" dirty="0" err="1">
                <a:solidFill>
                  <a:srgbClr val="081BFF"/>
                </a:solidFill>
              </a:rPr>
              <a:t>Ng</a:t>
            </a:r>
            <a:r>
              <a:rPr lang="de-DE" sz="1100" dirty="0">
                <a:solidFill>
                  <a:srgbClr val="081BFF"/>
                </a:solidFill>
              </a:rPr>
              <a:t> </a:t>
            </a:r>
            <a:r>
              <a:rPr lang="de-DE" sz="1100" dirty="0" err="1">
                <a:solidFill>
                  <a:srgbClr val="081BFF"/>
                </a:solidFill>
              </a:rPr>
              <a:t>and</a:t>
            </a:r>
            <a:r>
              <a:rPr lang="de-DE" sz="1100" dirty="0">
                <a:solidFill>
                  <a:srgbClr val="081BFF"/>
                </a:solidFill>
              </a:rPr>
              <a:t> J. Han. "</a:t>
            </a:r>
            <a:r>
              <a:rPr lang="de-DE" sz="1100" dirty="0" err="1">
                <a:solidFill>
                  <a:srgbClr val="081BFF"/>
                </a:solidFill>
              </a:rPr>
              <a:t>Efficient</a:t>
            </a:r>
            <a:r>
              <a:rPr lang="de-DE" sz="1100" dirty="0">
                <a:solidFill>
                  <a:srgbClr val="081BFF"/>
                </a:solidFill>
              </a:rPr>
              <a:t> </a:t>
            </a:r>
            <a:r>
              <a:rPr lang="de-DE" sz="1100" dirty="0" err="1">
                <a:solidFill>
                  <a:srgbClr val="081BFF"/>
                </a:solidFill>
              </a:rPr>
              <a:t>and</a:t>
            </a:r>
            <a:r>
              <a:rPr lang="de-DE" sz="1100" dirty="0">
                <a:solidFill>
                  <a:srgbClr val="081BFF"/>
                </a:solidFill>
              </a:rPr>
              <a:t> </a:t>
            </a:r>
            <a:r>
              <a:rPr lang="de-DE" sz="1100" dirty="0" err="1">
                <a:solidFill>
                  <a:srgbClr val="081BFF"/>
                </a:solidFill>
              </a:rPr>
              <a:t>effective</a:t>
            </a:r>
            <a:r>
              <a:rPr lang="de-DE" sz="1100" dirty="0">
                <a:solidFill>
                  <a:srgbClr val="081BFF"/>
                </a:solidFill>
              </a:rPr>
              <a:t> </a:t>
            </a:r>
            <a:r>
              <a:rPr lang="de-DE" sz="1100" dirty="0" err="1">
                <a:solidFill>
                  <a:srgbClr val="081BFF"/>
                </a:solidFill>
              </a:rPr>
              <a:t>clustering</a:t>
            </a:r>
            <a:r>
              <a:rPr lang="de-DE" sz="1100" dirty="0">
                <a:solidFill>
                  <a:srgbClr val="081BFF"/>
                </a:solidFill>
              </a:rPr>
              <a:t> </a:t>
            </a:r>
            <a:r>
              <a:rPr lang="de-DE" sz="1100" dirty="0" err="1">
                <a:solidFill>
                  <a:srgbClr val="081BFF"/>
                </a:solidFill>
              </a:rPr>
              <a:t>method</a:t>
            </a:r>
            <a:r>
              <a:rPr lang="de-DE" sz="1100" dirty="0">
                <a:solidFill>
                  <a:srgbClr val="081BFF"/>
                </a:solidFill>
              </a:rPr>
              <a:t> </a:t>
            </a:r>
            <a:r>
              <a:rPr lang="de-DE" sz="1100" dirty="0" err="1">
                <a:solidFill>
                  <a:srgbClr val="081BFF"/>
                </a:solidFill>
              </a:rPr>
              <a:t>for</a:t>
            </a:r>
            <a:r>
              <a:rPr lang="de-DE" sz="1100" dirty="0">
                <a:solidFill>
                  <a:srgbClr val="081BFF"/>
                </a:solidFill>
              </a:rPr>
              <a:t> </a:t>
            </a:r>
            <a:r>
              <a:rPr lang="de-DE" sz="1100" dirty="0" err="1">
                <a:solidFill>
                  <a:srgbClr val="081BFF"/>
                </a:solidFill>
              </a:rPr>
              <a:t>spatial</a:t>
            </a:r>
            <a:r>
              <a:rPr lang="de-DE" sz="1100" dirty="0">
                <a:solidFill>
                  <a:srgbClr val="081BFF"/>
                </a:solidFill>
              </a:rPr>
              <a:t> </a:t>
            </a:r>
            <a:r>
              <a:rPr lang="de-DE" sz="1100" dirty="0" err="1">
                <a:solidFill>
                  <a:srgbClr val="081BFF"/>
                </a:solidFill>
              </a:rPr>
              <a:t>data</a:t>
            </a:r>
            <a:r>
              <a:rPr lang="de-DE" sz="1100" dirty="0">
                <a:solidFill>
                  <a:srgbClr val="081BFF"/>
                </a:solidFill>
              </a:rPr>
              <a:t> </a:t>
            </a:r>
            <a:r>
              <a:rPr lang="de-DE" sz="1100" dirty="0" err="1">
                <a:solidFill>
                  <a:srgbClr val="081BFF"/>
                </a:solidFill>
              </a:rPr>
              <a:t>mining</a:t>
            </a:r>
            <a:r>
              <a:rPr lang="de-DE" sz="1100" dirty="0">
                <a:solidFill>
                  <a:srgbClr val="081BFF"/>
                </a:solidFill>
              </a:rPr>
              <a:t>". In: </a:t>
            </a:r>
            <a:r>
              <a:rPr lang="de-DE" sz="1100" dirty="0" err="1">
                <a:solidFill>
                  <a:srgbClr val="081BFF"/>
                </a:solidFill>
              </a:rPr>
              <a:t>Proceedings</a:t>
            </a:r>
            <a:r>
              <a:rPr lang="de-DE" sz="1100" dirty="0">
                <a:solidFill>
                  <a:srgbClr val="081BFF"/>
                </a:solidFill>
              </a:rPr>
              <a:t> </a:t>
            </a:r>
            <a:r>
              <a:rPr lang="de-DE" sz="1100" dirty="0" err="1">
                <a:solidFill>
                  <a:srgbClr val="081BFF"/>
                </a:solidFill>
              </a:rPr>
              <a:t>of</a:t>
            </a:r>
            <a:r>
              <a:rPr lang="de-DE" sz="1100" dirty="0">
                <a:solidFill>
                  <a:srgbClr val="081BFF"/>
                </a:solidFill>
              </a:rPr>
              <a:t> </a:t>
            </a:r>
            <a:r>
              <a:rPr lang="de-DE" sz="1100" dirty="0" err="1">
                <a:solidFill>
                  <a:srgbClr val="081BFF"/>
                </a:solidFill>
              </a:rPr>
              <a:t>the</a:t>
            </a:r>
            <a:r>
              <a:rPr lang="de-DE" sz="1100" dirty="0">
                <a:solidFill>
                  <a:srgbClr val="081BFF"/>
                </a:solidFill>
              </a:rPr>
              <a:t> 20th VLDB Conference, </a:t>
            </a:r>
            <a:r>
              <a:rPr lang="de-DE" sz="1100" dirty="0" err="1">
                <a:solidFill>
                  <a:srgbClr val="081BFF"/>
                </a:solidFill>
              </a:rPr>
              <a:t>pages</a:t>
            </a:r>
            <a:r>
              <a:rPr lang="de-DE" sz="1100" dirty="0">
                <a:solidFill>
                  <a:srgbClr val="081BFF"/>
                </a:solidFill>
              </a:rPr>
              <a:t> 144–155, </a:t>
            </a:r>
            <a:r>
              <a:rPr lang="de-DE" sz="1100" b="1" dirty="0">
                <a:solidFill>
                  <a:srgbClr val="FF0000"/>
                </a:solidFill>
              </a:rPr>
              <a:t>1994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73E450F-B39B-AF4D-ABFF-9757884C4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fld id="{A08D39BF-23E4-B546-9ACB-843F17B15513}" type="slidenum">
              <a:rPr lang="en-US" altLang="en-US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75123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Clusterbildung: Übersicht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421"/>
            <a:ext cx="8229600" cy="4968875"/>
          </a:xfrm>
        </p:spPr>
        <p:txBody>
          <a:bodyPr/>
          <a:lstStyle/>
          <a:p>
            <a:r>
              <a:rPr lang="de-DE" dirty="0">
                <a:solidFill>
                  <a:srgbClr val="081BFF"/>
                </a:solidFill>
              </a:rPr>
              <a:t>Partitionierungsbasiert</a:t>
            </a:r>
          </a:p>
          <a:p>
            <a:pPr lvl="1"/>
            <a:r>
              <a:rPr lang="de-DE" dirty="0"/>
              <a:t>K-</a:t>
            </a:r>
            <a:r>
              <a:rPr lang="de-DE" dirty="0" err="1"/>
              <a:t>Means</a:t>
            </a:r>
            <a:endParaRPr lang="de-DE" dirty="0"/>
          </a:p>
          <a:p>
            <a:pPr lvl="1"/>
            <a:r>
              <a:rPr lang="de-DE" dirty="0"/>
              <a:t>K-</a:t>
            </a:r>
            <a:r>
              <a:rPr lang="de-DE" dirty="0" err="1"/>
              <a:t>Medoids</a:t>
            </a:r>
            <a:endParaRPr lang="de-DE" dirty="0"/>
          </a:p>
          <a:p>
            <a:pPr lvl="1"/>
            <a:r>
              <a:rPr lang="de-DE" dirty="0">
                <a:solidFill>
                  <a:srgbClr val="081BFF"/>
                </a:solidFill>
              </a:rPr>
              <a:t>BFR</a:t>
            </a:r>
          </a:p>
          <a:p>
            <a:pPr lvl="1"/>
            <a:r>
              <a:rPr lang="de-DE" dirty="0"/>
              <a:t>DBSCAN</a:t>
            </a:r>
          </a:p>
          <a:p>
            <a:r>
              <a:rPr lang="de-DE" dirty="0"/>
              <a:t>Hierarchisch</a:t>
            </a:r>
          </a:p>
          <a:p>
            <a:pPr lvl="1"/>
            <a:r>
              <a:rPr lang="de-DE" dirty="0"/>
              <a:t>Zusammenballende Clusterbildung</a:t>
            </a:r>
          </a:p>
          <a:p>
            <a:pPr lvl="1"/>
            <a:r>
              <a:rPr lang="de-DE" dirty="0"/>
              <a:t>Spektrale Clusterbildung</a:t>
            </a:r>
          </a:p>
          <a:p>
            <a:pPr lvl="1"/>
            <a:r>
              <a:rPr lang="de-DE" dirty="0"/>
              <a:t>CURE</a:t>
            </a:r>
          </a:p>
          <a:p>
            <a:pPr lvl="1"/>
            <a:r>
              <a:rPr lang="de-DE" dirty="0"/>
              <a:t>BIRCH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1004719-48E5-F743-92ED-3772ACE93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53336"/>
            <a:ext cx="1008063" cy="196850"/>
          </a:xfrm>
        </p:spPr>
        <p:txBody>
          <a:bodyPr/>
          <a:lstStyle/>
          <a:p>
            <a:fld id="{BB33B7EA-002B-4067-950B-AC4932BA8F44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9336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97D17-B575-B844-8590-F71415634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>Naive Inkrementelle Nächste-Nachbarn-Clusterbildung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98143B-E6B9-CA45-BBDC-0BB12C6E75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Punkte werden iterativ und inkrementell </a:t>
            </a:r>
            <a:br>
              <a:rPr lang="de-DE" dirty="0"/>
            </a:br>
            <a:r>
              <a:rPr lang="de-DE" dirty="0"/>
              <a:t>in die nächstliegenden Cluster integriert</a:t>
            </a:r>
          </a:p>
          <a:p>
            <a:endParaRPr lang="de-DE" dirty="0"/>
          </a:p>
          <a:p>
            <a:r>
              <a:rPr lang="de-DE" dirty="0"/>
              <a:t>Schwellwert 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de-DE" dirty="0"/>
              <a:t> zur Bestimmung, </a:t>
            </a:r>
          </a:p>
          <a:p>
            <a:pPr lvl="1"/>
            <a:r>
              <a:rPr lang="de-DE" dirty="0"/>
              <a:t>ob Punkt integriert wird, oder </a:t>
            </a:r>
          </a:p>
          <a:p>
            <a:pPr lvl="1"/>
            <a:r>
              <a:rPr lang="de-DE" dirty="0"/>
              <a:t>ob neuer Cluster eröffnet wird</a:t>
            </a:r>
          </a:p>
          <a:p>
            <a:endParaRPr lang="de-DE" dirty="0"/>
          </a:p>
          <a:p>
            <a:r>
              <a:rPr lang="de-DE" dirty="0"/>
              <a:t>Nicht verwechseln mit Nächste-Nachbarn-Anfragen</a:t>
            </a:r>
          </a:p>
          <a:p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50C86C-7A43-9247-AF25-10C3EA20C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C3116C-6FF9-3946-9DB9-FA968003FC03}"/>
              </a:ext>
            </a:extLst>
          </p:cNvPr>
          <p:cNvSpPr/>
          <p:nvPr/>
        </p:nvSpPr>
        <p:spPr>
          <a:xfrm>
            <a:off x="2327353" y="6384098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100" dirty="0">
                <a:solidFill>
                  <a:srgbClr val="0B05FF"/>
                </a:solidFill>
              </a:rPr>
              <a:t>Joel </a:t>
            </a:r>
            <a:r>
              <a:rPr lang="de-DE" sz="1100" dirty="0" err="1">
                <a:solidFill>
                  <a:srgbClr val="0B05FF"/>
                </a:solidFill>
              </a:rPr>
              <a:t>Ratsby</a:t>
            </a:r>
            <a:r>
              <a:rPr lang="de-DE" sz="1100" dirty="0">
                <a:solidFill>
                  <a:srgbClr val="0B05FF"/>
                </a:solidFill>
              </a:rPr>
              <a:t>, An </a:t>
            </a:r>
            <a:r>
              <a:rPr lang="de-DE" sz="1100" dirty="0" err="1">
                <a:solidFill>
                  <a:srgbClr val="0B05FF"/>
                </a:solidFill>
              </a:rPr>
              <a:t>Incremental</a:t>
            </a:r>
            <a:r>
              <a:rPr lang="de-DE" sz="1100" dirty="0">
                <a:solidFill>
                  <a:srgbClr val="0B05FF"/>
                </a:solidFill>
              </a:rPr>
              <a:t> </a:t>
            </a:r>
            <a:r>
              <a:rPr lang="de-DE" sz="1100" dirty="0" err="1">
                <a:solidFill>
                  <a:srgbClr val="0B05FF"/>
                </a:solidFill>
              </a:rPr>
              <a:t>Nearest</a:t>
            </a:r>
            <a:r>
              <a:rPr lang="de-DE" sz="1100" dirty="0">
                <a:solidFill>
                  <a:srgbClr val="0B05FF"/>
                </a:solidFill>
              </a:rPr>
              <a:t> </a:t>
            </a:r>
            <a:r>
              <a:rPr lang="de-DE" sz="1100" dirty="0" err="1">
                <a:solidFill>
                  <a:srgbClr val="0B05FF"/>
                </a:solidFill>
              </a:rPr>
              <a:t>Neighbor</a:t>
            </a:r>
            <a:r>
              <a:rPr lang="de-DE" sz="1100" dirty="0">
                <a:solidFill>
                  <a:srgbClr val="0B05FF"/>
                </a:solidFill>
              </a:rPr>
              <a:t> </a:t>
            </a:r>
            <a:r>
              <a:rPr lang="de-DE" sz="1100" dirty="0" err="1">
                <a:solidFill>
                  <a:srgbClr val="0B05FF"/>
                </a:solidFill>
              </a:rPr>
              <a:t>Algorithms</a:t>
            </a:r>
            <a:r>
              <a:rPr lang="de-DE" sz="1100" dirty="0">
                <a:solidFill>
                  <a:srgbClr val="0B05FF"/>
                </a:solidFill>
              </a:rPr>
              <a:t>, In </a:t>
            </a:r>
            <a:r>
              <a:rPr lang="de-DE" sz="1100" dirty="0" err="1">
                <a:solidFill>
                  <a:srgbClr val="0B05FF"/>
                </a:solidFill>
              </a:rPr>
              <a:t>Proc</a:t>
            </a:r>
            <a:r>
              <a:rPr lang="de-DE" sz="1100" dirty="0">
                <a:solidFill>
                  <a:srgbClr val="0B05FF"/>
                </a:solidFill>
              </a:rPr>
              <a:t>. NIPS </a:t>
            </a:r>
            <a:r>
              <a:rPr lang="de-DE" sz="1100" b="1" dirty="0">
                <a:solidFill>
                  <a:srgbClr val="FF0000"/>
                </a:solidFill>
              </a:rPr>
              <a:t>1998</a:t>
            </a:r>
          </a:p>
        </p:txBody>
      </p:sp>
    </p:spTree>
    <p:extLst>
      <p:ext uri="{BB962C8B-B14F-4D97-AF65-F5344CB8AC3E}">
        <p14:creationId xmlns:p14="http://schemas.microsoft.com/office/powerpoint/2010/main" val="29647632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5304C-BD3C-DD40-B0CF-DAF4107D6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Inkrementelle Nächste-Nachbarn-Clusterbildung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6D49CB3-8F98-4644-86CF-D68B18E602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468631"/>
            <a:ext cx="8229600" cy="442556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96F8C0-9536-1847-85C1-803786192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482F9D-E136-FD40-8DB1-9F3F7C2B25F9}"/>
              </a:ext>
            </a:extLst>
          </p:cNvPr>
          <p:cNvSpPr txBox="1"/>
          <p:nvPr/>
        </p:nvSpPr>
        <p:spPr>
          <a:xfrm>
            <a:off x="683568" y="2996952"/>
            <a:ext cx="216206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800" dirty="0"/>
              <a:t>Schwellwert t</a:t>
            </a:r>
          </a:p>
        </p:txBody>
      </p:sp>
    </p:spTree>
    <p:extLst>
      <p:ext uri="{BB962C8B-B14F-4D97-AF65-F5344CB8AC3E}">
        <p14:creationId xmlns:p14="http://schemas.microsoft.com/office/powerpoint/2010/main" val="17713077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6B119-93B5-5941-8E89-7E8CED9A1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Inkrementelle Nächste-Nachbarn-Clusterbildung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7607324-5208-314C-BBB8-D191D311C1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418848"/>
            <a:ext cx="8229600" cy="452512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BC16FA-972A-FF4F-9495-0145E1720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1386F7-BFDA-4C4B-9ADF-D36E550DD651}"/>
              </a:ext>
            </a:extLst>
          </p:cNvPr>
          <p:cNvSpPr txBox="1"/>
          <p:nvPr/>
        </p:nvSpPr>
        <p:spPr>
          <a:xfrm>
            <a:off x="539552" y="3429000"/>
            <a:ext cx="3228063" cy="21730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400" dirty="0"/>
              <a:t>Eintreffen eines neuen</a:t>
            </a:r>
            <a:br>
              <a:rPr lang="de-DE" sz="2400" dirty="0"/>
            </a:br>
            <a:r>
              <a:rPr lang="de-DE" sz="2400" dirty="0"/>
              <a:t>Datenpunkts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dirty="0"/>
              <a:t>Hier im Schwellwertbereich</a:t>
            </a:r>
            <a:br>
              <a:rPr lang="de-DE" dirty="0"/>
            </a:br>
            <a:r>
              <a:rPr lang="de-DE" dirty="0"/>
              <a:t>von Cluster 1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/>
              <a:t>Füge zu Cluster 1 hinzu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/>
              <a:t>Aktualisiere </a:t>
            </a:r>
            <a:r>
              <a:rPr lang="de-DE" dirty="0" err="1"/>
              <a:t>Zentroiden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789764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58926-7D61-B049-A815-7A97400A3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Inkrementelle Nächste-Nachbarn-Clusterbildung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3830D19-A294-CE4C-A5FC-2B6587531C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1677" y="1196975"/>
            <a:ext cx="7080646" cy="49688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712A6-B9C5-E842-AA2B-DF82A8425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3F5FCE-4AC9-5A48-BDB6-7E9CD78D8F55}"/>
              </a:ext>
            </a:extLst>
          </p:cNvPr>
          <p:cNvSpPr txBox="1"/>
          <p:nvPr/>
        </p:nvSpPr>
        <p:spPr>
          <a:xfrm>
            <a:off x="827584" y="1265672"/>
            <a:ext cx="3008068" cy="20345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400" dirty="0"/>
              <a:t>Eintreffen eines neuen</a:t>
            </a:r>
            <a:br>
              <a:rPr lang="de-DE" sz="2400" dirty="0"/>
            </a:br>
            <a:r>
              <a:rPr lang="de-DE" sz="2400" dirty="0"/>
              <a:t>Datenpunkts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dirty="0"/>
              <a:t>Hier nicht im </a:t>
            </a:r>
            <a:br>
              <a:rPr lang="de-DE" dirty="0"/>
            </a:br>
            <a:r>
              <a:rPr lang="de-DE" dirty="0"/>
              <a:t>Schwellwertbereich</a:t>
            </a:r>
            <a:br>
              <a:rPr lang="de-DE" dirty="0"/>
            </a:br>
            <a:r>
              <a:rPr lang="de-DE" dirty="0"/>
              <a:t>von Cluster 1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/>
              <a:t>Erzeuge neues Cluster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5C45CD-ED1D-9047-96A9-53E16501B65F}"/>
              </a:ext>
            </a:extLst>
          </p:cNvPr>
          <p:cNvSpPr txBox="1"/>
          <p:nvPr/>
        </p:nvSpPr>
        <p:spPr>
          <a:xfrm>
            <a:off x="827584" y="3860282"/>
            <a:ext cx="3312368" cy="22159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400" dirty="0"/>
              <a:t>Algorithmus ist</a:t>
            </a:r>
            <a:br>
              <a:rPr lang="de-DE" sz="2400" dirty="0"/>
            </a:br>
            <a:r>
              <a:rPr lang="de-DE" sz="2400" dirty="0"/>
              <a:t>reihenfolgeabhängig</a:t>
            </a:r>
          </a:p>
          <a:p>
            <a:endParaRPr lang="de-DE" sz="2400" dirty="0"/>
          </a:p>
          <a:p>
            <a:r>
              <a:rPr lang="de-DE" sz="2400" dirty="0"/>
              <a:t>Schwellwert </a:t>
            </a:r>
            <a:br>
              <a:rPr lang="de-DE" sz="2400" dirty="0"/>
            </a:br>
            <a:r>
              <a:rPr lang="de-DE" sz="2400" dirty="0"/>
              <a:t>schwer zu bestimmen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640233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324600" y="0"/>
            <a:ext cx="2822772" cy="121920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BFR Algorithmus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1052736"/>
            <a:ext cx="8610600" cy="5410200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rgbClr val="0B05FF"/>
                </a:solidFill>
              </a:rPr>
              <a:t>BFR</a:t>
            </a:r>
            <a:r>
              <a:rPr lang="de-DE" dirty="0">
                <a:solidFill>
                  <a:srgbClr val="D60093"/>
                </a:solidFill>
              </a:rPr>
              <a:t> 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[Bradley-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Fayyad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-Reina]</a:t>
            </a:r>
            <a:r>
              <a:rPr lang="de-DE" dirty="0"/>
              <a:t> ist eine</a:t>
            </a:r>
            <a:br>
              <a:rPr lang="de-DE" dirty="0"/>
            </a:br>
            <a:r>
              <a:rPr lang="de-DE" dirty="0"/>
              <a:t>Variante von </a:t>
            </a:r>
            <a:r>
              <a:rPr lang="de-DE" i="1" dirty="0"/>
              <a:t>K</a:t>
            </a:r>
            <a:r>
              <a:rPr lang="de-DE" dirty="0"/>
              <a:t>-</a:t>
            </a:r>
            <a:r>
              <a:rPr lang="de-DE" dirty="0" err="1"/>
              <a:t>Means</a:t>
            </a:r>
            <a:r>
              <a:rPr lang="de-DE" dirty="0"/>
              <a:t> für sehr große</a:t>
            </a:r>
            <a:br>
              <a:rPr lang="de-DE" dirty="0"/>
            </a:br>
            <a:r>
              <a:rPr lang="de-DE" dirty="0"/>
              <a:t>Datenmengen im Sekundärspeicher</a:t>
            </a:r>
          </a:p>
          <a:p>
            <a:r>
              <a:rPr lang="de-DE" dirty="0">
                <a:solidFill>
                  <a:srgbClr val="0B05FF"/>
                </a:solidFill>
              </a:rPr>
              <a:t>Annahme</a:t>
            </a:r>
            <a:r>
              <a:rPr lang="de-DE" b="1" dirty="0"/>
              <a:t>:</a:t>
            </a:r>
            <a:r>
              <a:rPr lang="de-DE" dirty="0"/>
              <a:t> Cluster normalverteilt um </a:t>
            </a:r>
            <a:r>
              <a:rPr lang="de-DE" dirty="0" err="1"/>
              <a:t>Zentroiden</a:t>
            </a:r>
            <a:br>
              <a:rPr lang="de-DE" dirty="0"/>
            </a:br>
            <a:r>
              <a:rPr lang="de-DE" dirty="0"/>
              <a:t>im Euklidischen Raum</a:t>
            </a:r>
          </a:p>
          <a:p>
            <a:pPr lvl="1"/>
            <a:r>
              <a:rPr lang="de-DE" dirty="0"/>
              <a:t>Standardabweichungen in verschiedenen</a:t>
            </a:r>
            <a:br>
              <a:rPr lang="de-DE" dirty="0"/>
            </a:br>
            <a:r>
              <a:rPr lang="de-DE" dirty="0"/>
              <a:t>Dimensionen können variieren</a:t>
            </a:r>
          </a:p>
          <a:p>
            <a:pPr lvl="1"/>
            <a:r>
              <a:rPr lang="de-DE" dirty="0"/>
              <a:t>Cluster sind achsenparallele Ellipsen</a:t>
            </a:r>
          </a:p>
          <a:p>
            <a:r>
              <a:rPr lang="de-DE" dirty="0">
                <a:solidFill>
                  <a:srgbClr val="008000"/>
                </a:solidFill>
              </a:rPr>
              <a:t>Idee: Effizienter Ansatz, Cluster zu codieren</a:t>
            </a:r>
            <a:br>
              <a:rPr lang="de-DE" b="1" dirty="0">
                <a:solidFill>
                  <a:srgbClr val="008000"/>
                </a:solidFill>
              </a:rPr>
            </a:br>
            <a:r>
              <a:rPr lang="de-DE" sz="2800" dirty="0"/>
              <a:t>Ziel: Platzkomplexität 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</a:rPr>
              <a:t>O(c)</a:t>
            </a:r>
            <a:r>
              <a:rPr lang="de-DE" sz="2800" dirty="0"/>
              <a:t> und nicht 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</a:rPr>
              <a:t>O(</a:t>
            </a:r>
            <a:r>
              <a:rPr lang="de-DE" sz="2800" dirty="0" err="1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br>
              <a:rPr lang="de-DE" sz="2800" dirty="0"/>
            </a:br>
            <a:r>
              <a:rPr lang="de-DE" sz="2800" dirty="0"/>
              <a:t>(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</a:rPr>
              <a:t>c</a:t>
            </a:r>
            <a:r>
              <a:rPr lang="de-DE" sz="2800" dirty="0"/>
              <a:t> = Anzahl Cluster, </a:t>
            </a:r>
            <a:r>
              <a:rPr lang="de-DE" sz="2800" dirty="0" err="1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de-DE" sz="2800" dirty="0"/>
              <a:t> = Anzahl Datenpunkte)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37D1A-5988-4BBD-8E00-B571C08F4079}" type="slidenum">
              <a:rPr lang="en-US"/>
              <a:pPr/>
              <a:t>28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28825" y="6615336"/>
            <a:ext cx="5198715" cy="242664"/>
          </a:xfrm>
        </p:spPr>
        <p:txBody>
          <a:bodyPr/>
          <a:lstStyle/>
          <a:p>
            <a:r>
              <a:rPr lang="en-US" sz="1000" dirty="0">
                <a:solidFill>
                  <a:schemeClr val="bg1"/>
                </a:solidFill>
              </a:rPr>
              <a:t>J. </a:t>
            </a:r>
            <a:r>
              <a:rPr lang="en-US" sz="1000" dirty="0" err="1">
                <a:solidFill>
                  <a:schemeClr val="bg1"/>
                </a:solidFill>
              </a:rPr>
              <a:t>Leskovec</a:t>
            </a:r>
            <a:r>
              <a:rPr lang="en-US" sz="1000" dirty="0">
                <a:solidFill>
                  <a:schemeClr val="bg1"/>
                </a:solidFill>
              </a:rPr>
              <a:t>, A. </a:t>
            </a:r>
            <a:r>
              <a:rPr lang="en-US" sz="1000" dirty="0" err="1">
                <a:solidFill>
                  <a:schemeClr val="bg1"/>
                </a:solidFill>
              </a:rPr>
              <a:t>Rajaraman</a:t>
            </a:r>
            <a:r>
              <a:rPr lang="en-US" sz="1000" dirty="0">
                <a:solidFill>
                  <a:schemeClr val="bg1"/>
                </a:solidFill>
              </a:rPr>
              <a:t>, J. Ullman: Mining of Massive Datasets, http://</a:t>
            </a:r>
            <a:r>
              <a:rPr lang="en-US" sz="1000" dirty="0" err="1">
                <a:solidFill>
                  <a:schemeClr val="bg1"/>
                </a:solidFill>
              </a:rPr>
              <a:t>www.mmds.org</a:t>
            </a:r>
            <a:endParaRPr lang="en-US" sz="1000" dirty="0">
              <a:solidFill>
                <a:schemeClr val="bg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AB722BD-B0D8-B747-816B-71AA1502B034}"/>
              </a:ext>
            </a:extLst>
          </p:cNvPr>
          <p:cNvGrpSpPr/>
          <p:nvPr/>
        </p:nvGrpSpPr>
        <p:grpSpPr>
          <a:xfrm>
            <a:off x="6732240" y="2379712"/>
            <a:ext cx="2209800" cy="2057400"/>
            <a:chOff x="6858000" y="2996952"/>
            <a:chExt cx="2209800" cy="2057400"/>
          </a:xfrm>
        </p:grpSpPr>
        <p:sp>
          <p:nvSpPr>
            <p:cNvPr id="2" name="Oval 1"/>
            <p:cNvSpPr/>
            <p:nvPr/>
          </p:nvSpPr>
          <p:spPr>
            <a:xfrm>
              <a:off x="8229600" y="2996952"/>
              <a:ext cx="838200" cy="1905000"/>
            </a:xfrm>
            <a:prstGeom prst="ellipse">
              <a:avLst/>
            </a:prstGeom>
            <a:solidFill>
              <a:srgbClr val="008000">
                <a:alpha val="40000"/>
              </a:srgbClr>
            </a:solidFill>
            <a:ln w="38100">
              <a:solidFill>
                <a:srgbClr val="008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Oval 2"/>
            <p:cNvSpPr/>
            <p:nvPr/>
          </p:nvSpPr>
          <p:spPr>
            <a:xfrm>
              <a:off x="6858000" y="4368552"/>
              <a:ext cx="1447800" cy="685800"/>
            </a:xfrm>
            <a:prstGeom prst="ellipse">
              <a:avLst/>
            </a:prstGeom>
            <a:solidFill>
              <a:srgbClr val="D60093">
                <a:alpha val="40000"/>
              </a:srgbClr>
            </a:solidFill>
            <a:ln w="38100">
              <a:solidFill>
                <a:srgbClr val="D60093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7200900" y="3530352"/>
              <a:ext cx="723900" cy="685800"/>
            </a:xfrm>
            <a:prstGeom prst="ellipse">
              <a:avLst/>
            </a:prstGeom>
            <a:solidFill>
              <a:srgbClr val="0000FF">
                <a:alpha val="40000"/>
              </a:srgbClr>
            </a:solidFill>
            <a:ln w="38100">
              <a:solidFill>
                <a:srgbClr val="0000FF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7581900" y="3638920"/>
              <a:ext cx="76200" cy="76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7658100" y="3791320"/>
              <a:ext cx="76200" cy="76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7505700" y="3867520"/>
              <a:ext cx="76200" cy="76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7353300" y="3715120"/>
              <a:ext cx="76200" cy="76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7429500" y="4019920"/>
              <a:ext cx="76200" cy="76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8686800" y="3301752"/>
              <a:ext cx="76200" cy="76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8763000" y="3454152"/>
              <a:ext cx="76200" cy="76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8610600" y="3530352"/>
              <a:ext cx="76200" cy="76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8458200" y="3377952"/>
              <a:ext cx="76200" cy="76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8534400" y="3682752"/>
              <a:ext cx="76200" cy="76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8686800" y="4216152"/>
              <a:ext cx="76200" cy="76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8763000" y="4368552"/>
              <a:ext cx="76200" cy="76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8610600" y="4444752"/>
              <a:ext cx="76200" cy="76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8458200" y="4292352"/>
              <a:ext cx="76200" cy="76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8534400" y="4597152"/>
              <a:ext cx="76200" cy="76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8763000" y="3682752"/>
              <a:ext cx="76200" cy="76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8839200" y="3835152"/>
              <a:ext cx="76200" cy="76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8686800" y="3911352"/>
              <a:ext cx="76200" cy="76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8382000" y="3911352"/>
              <a:ext cx="76200" cy="76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8534400" y="4063752"/>
              <a:ext cx="76200" cy="76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7848600" y="4520952"/>
              <a:ext cx="76200" cy="76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7924800" y="4673352"/>
              <a:ext cx="76200" cy="76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7772400" y="4749552"/>
              <a:ext cx="76200" cy="76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7620000" y="4597152"/>
              <a:ext cx="76200" cy="76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7543800" y="4825752"/>
              <a:ext cx="76200" cy="76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7315200" y="4597152"/>
              <a:ext cx="76200" cy="76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7391400" y="4749552"/>
              <a:ext cx="76200" cy="76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7239000" y="4825752"/>
              <a:ext cx="76200" cy="76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7086600" y="4673352"/>
              <a:ext cx="76200" cy="76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7086600" y="4825752"/>
              <a:ext cx="76200" cy="76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B6D853B-AB1B-094C-972F-C2ADC3E0C02F}"/>
              </a:ext>
            </a:extLst>
          </p:cNvPr>
          <p:cNvSpPr txBox="1"/>
          <p:nvPr/>
        </p:nvSpPr>
        <p:spPr>
          <a:xfrm>
            <a:off x="2222693" y="6207695"/>
            <a:ext cx="54377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B05FF"/>
                </a:solidFill>
              </a:rPr>
              <a:t>P.S. </a:t>
            </a:r>
            <a:r>
              <a:rPr lang="de-DE" sz="1200" b="1" dirty="0">
                <a:solidFill>
                  <a:srgbClr val="0B05FF"/>
                </a:solidFill>
              </a:rPr>
              <a:t>B</a:t>
            </a:r>
            <a:r>
              <a:rPr lang="de-DE" sz="1200" dirty="0">
                <a:solidFill>
                  <a:srgbClr val="0B05FF"/>
                </a:solidFill>
              </a:rPr>
              <a:t>radley, U.M. </a:t>
            </a:r>
            <a:r>
              <a:rPr lang="de-DE" sz="1200" b="1" dirty="0" err="1">
                <a:solidFill>
                  <a:srgbClr val="0B05FF"/>
                </a:solidFill>
              </a:rPr>
              <a:t>F</a:t>
            </a:r>
            <a:r>
              <a:rPr lang="de-DE" sz="1200" dirty="0" err="1">
                <a:solidFill>
                  <a:srgbClr val="0B05FF"/>
                </a:solidFill>
              </a:rPr>
              <a:t>ayyad</a:t>
            </a:r>
            <a:r>
              <a:rPr lang="de-DE" sz="1200" dirty="0">
                <a:solidFill>
                  <a:srgbClr val="0B05FF"/>
                </a:solidFill>
              </a:rPr>
              <a:t>, C. </a:t>
            </a:r>
            <a:r>
              <a:rPr lang="de-DE" sz="1200" b="1" dirty="0">
                <a:solidFill>
                  <a:srgbClr val="0B05FF"/>
                </a:solidFill>
              </a:rPr>
              <a:t>R</a:t>
            </a:r>
            <a:r>
              <a:rPr lang="de-DE" sz="1200" dirty="0">
                <a:solidFill>
                  <a:srgbClr val="0B05FF"/>
                </a:solidFill>
              </a:rPr>
              <a:t>eina, </a:t>
            </a:r>
            <a:r>
              <a:rPr lang="de-DE" sz="1200" dirty="0" err="1">
                <a:solidFill>
                  <a:srgbClr val="0B05FF"/>
                </a:solidFill>
              </a:rPr>
              <a:t>Scaling</a:t>
            </a:r>
            <a:r>
              <a:rPr lang="de-DE" sz="1200" dirty="0">
                <a:solidFill>
                  <a:srgbClr val="0B05FF"/>
                </a:solidFill>
              </a:rPr>
              <a:t> Clustering </a:t>
            </a:r>
            <a:r>
              <a:rPr lang="de-DE" sz="1200" dirty="0" err="1">
                <a:solidFill>
                  <a:srgbClr val="0B05FF"/>
                </a:solidFill>
              </a:rPr>
              <a:t>Algorithms</a:t>
            </a:r>
            <a:r>
              <a:rPr lang="de-DE" sz="1200" dirty="0">
                <a:solidFill>
                  <a:srgbClr val="0B05FF"/>
                </a:solidFill>
              </a:rPr>
              <a:t> </a:t>
            </a:r>
            <a:r>
              <a:rPr lang="de-DE" sz="1200" dirty="0" err="1">
                <a:solidFill>
                  <a:srgbClr val="0B05FF"/>
                </a:solidFill>
              </a:rPr>
              <a:t>to</a:t>
            </a:r>
            <a:r>
              <a:rPr lang="de-DE" sz="1200" dirty="0">
                <a:solidFill>
                  <a:srgbClr val="0B05FF"/>
                </a:solidFill>
              </a:rPr>
              <a:t> Large Databases,</a:t>
            </a:r>
            <a:br>
              <a:rPr lang="de-DE" sz="1200" dirty="0">
                <a:solidFill>
                  <a:srgbClr val="0B05FF"/>
                </a:solidFill>
              </a:rPr>
            </a:br>
            <a:r>
              <a:rPr lang="de-DE" sz="1200" dirty="0" err="1">
                <a:solidFill>
                  <a:srgbClr val="0B05FF"/>
                </a:solidFill>
              </a:rPr>
              <a:t>Proc</a:t>
            </a:r>
            <a:r>
              <a:rPr lang="de-DE" sz="1200" dirty="0">
                <a:solidFill>
                  <a:srgbClr val="0B05FF"/>
                </a:solidFill>
              </a:rPr>
              <a:t>. Knowledge Discovery </a:t>
            </a:r>
            <a:r>
              <a:rPr lang="de-DE" sz="1200" dirty="0" err="1">
                <a:solidFill>
                  <a:srgbClr val="0B05FF"/>
                </a:solidFill>
              </a:rPr>
              <a:t>and</a:t>
            </a:r>
            <a:r>
              <a:rPr lang="de-DE" sz="1200" dirty="0">
                <a:solidFill>
                  <a:srgbClr val="0B05FF"/>
                </a:solidFill>
              </a:rPr>
              <a:t> Data Mining, pp. 9-15, </a:t>
            </a:r>
            <a:r>
              <a:rPr lang="de-DE" sz="1200" b="1" dirty="0">
                <a:solidFill>
                  <a:srgbClr val="FF0000"/>
                </a:solidFill>
              </a:rPr>
              <a:t>1998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5DBD43-C0C0-B44C-A55D-C443770C9809}"/>
              </a:ext>
            </a:extLst>
          </p:cNvPr>
          <p:cNvSpPr txBox="1"/>
          <p:nvPr/>
        </p:nvSpPr>
        <p:spPr>
          <a:xfrm>
            <a:off x="-1007390" y="26967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926095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BFR Algorithmus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229600" cy="4365848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rgbClr val="008000"/>
                </a:solidFill>
              </a:rPr>
              <a:t>Menge von Punkten wird aus dem Sekundärspeicher in Hauptspeicherbereich gelesen bis dieser gefüllt</a:t>
            </a:r>
            <a:br>
              <a:rPr lang="de-DE" dirty="0">
                <a:solidFill>
                  <a:srgbClr val="008000"/>
                </a:solidFill>
              </a:rPr>
            </a:br>
            <a:r>
              <a:rPr lang="de-DE" dirty="0">
                <a:solidFill>
                  <a:srgbClr val="008000"/>
                </a:solidFill>
              </a:rPr>
              <a:t>(„Punkteladung“)</a:t>
            </a:r>
          </a:p>
          <a:p>
            <a:r>
              <a:rPr lang="de-DE" dirty="0"/>
              <a:t>Ziel: Punkte (von vorigen Durchgängen) durch </a:t>
            </a:r>
            <a:br>
              <a:rPr lang="de-DE" dirty="0"/>
            </a:br>
            <a:r>
              <a:rPr lang="de-DE" dirty="0">
                <a:solidFill>
                  <a:srgbClr val="D60093"/>
                </a:solidFill>
              </a:rPr>
              <a:t>einfache Statistiken </a:t>
            </a:r>
            <a:r>
              <a:rPr lang="de-DE" dirty="0"/>
              <a:t>zusammenfassen</a:t>
            </a:r>
            <a:endParaRPr lang="de-DE" dirty="0">
              <a:solidFill>
                <a:srgbClr val="D60093"/>
              </a:solidFill>
            </a:endParaRPr>
          </a:p>
          <a:p>
            <a:r>
              <a:rPr lang="de-DE" dirty="0">
                <a:solidFill>
                  <a:srgbClr val="00B050"/>
                </a:solidFill>
              </a:rPr>
              <a:t>Wähle </a:t>
            </a:r>
            <a:r>
              <a:rPr lang="de-DE" dirty="0">
                <a:solidFill>
                  <a:srgbClr val="081BFF"/>
                </a:solidFill>
              </a:rPr>
              <a:t>initial</a:t>
            </a:r>
            <a:r>
              <a:rPr lang="de-DE" dirty="0">
                <a:solidFill>
                  <a:srgbClr val="00B050"/>
                </a:solidFill>
              </a:rPr>
              <a:t> </a:t>
            </a:r>
            <a:r>
              <a:rPr lang="de-DE" dirty="0" err="1">
                <a:solidFill>
                  <a:srgbClr val="00B050"/>
                </a:solidFill>
              </a:rPr>
              <a:t>k</a:t>
            </a:r>
            <a:r>
              <a:rPr lang="de-DE" dirty="0">
                <a:solidFill>
                  <a:srgbClr val="00B050"/>
                </a:solidFill>
              </a:rPr>
              <a:t> </a:t>
            </a:r>
            <a:r>
              <a:rPr lang="de-DE" dirty="0" err="1">
                <a:solidFill>
                  <a:srgbClr val="00B050"/>
                </a:solidFill>
              </a:rPr>
              <a:t>Zentroide</a:t>
            </a:r>
            <a:r>
              <a:rPr lang="de-DE" dirty="0">
                <a:solidFill>
                  <a:srgbClr val="00B050"/>
                </a:solidFill>
              </a:rPr>
              <a:t> durch plausible Technik (s.o.)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69EA8-A58E-4C3C-977B-FCF679BACE73}" type="slidenum">
              <a:rPr lang="en-US"/>
              <a:pPr/>
              <a:t>29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2549D9-9348-3F45-9525-546401A29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28825" y="6615336"/>
            <a:ext cx="5198715" cy="242664"/>
          </a:xfrm>
        </p:spPr>
        <p:txBody>
          <a:bodyPr/>
          <a:lstStyle/>
          <a:p>
            <a:r>
              <a:rPr lang="en-US" sz="1000" dirty="0">
                <a:solidFill>
                  <a:schemeClr val="bg1"/>
                </a:solidFill>
              </a:rPr>
              <a:t>J. </a:t>
            </a:r>
            <a:r>
              <a:rPr lang="en-US" sz="1000" dirty="0" err="1">
                <a:solidFill>
                  <a:schemeClr val="bg1"/>
                </a:solidFill>
              </a:rPr>
              <a:t>Leskovec</a:t>
            </a:r>
            <a:r>
              <a:rPr lang="en-US" sz="1000" dirty="0">
                <a:solidFill>
                  <a:schemeClr val="bg1"/>
                </a:solidFill>
              </a:rPr>
              <a:t>, A. </a:t>
            </a:r>
            <a:r>
              <a:rPr lang="en-US" sz="1000" dirty="0" err="1">
                <a:solidFill>
                  <a:schemeClr val="bg1"/>
                </a:solidFill>
              </a:rPr>
              <a:t>Rajaraman</a:t>
            </a:r>
            <a:r>
              <a:rPr lang="en-US" sz="1000" dirty="0">
                <a:solidFill>
                  <a:schemeClr val="bg1"/>
                </a:solidFill>
              </a:rPr>
              <a:t>, J. Ullman: Mining of Massive Datasets, http://</a:t>
            </a:r>
            <a:r>
              <a:rPr lang="en-US" sz="1000" dirty="0" err="1">
                <a:solidFill>
                  <a:schemeClr val="bg1"/>
                </a:solidFill>
              </a:rPr>
              <a:t>www.mmds.org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4990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Data Mining: Clusterbildung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Form des </a:t>
            </a:r>
            <a:r>
              <a:rPr lang="de-DE" dirty="0" err="1"/>
              <a:t>unüberwachten</a:t>
            </a:r>
            <a:r>
              <a:rPr lang="de-DE" dirty="0"/>
              <a:t> Lernens</a:t>
            </a:r>
          </a:p>
          <a:p>
            <a:r>
              <a:rPr lang="de-DE" dirty="0"/>
              <a:t>Suche nach </a:t>
            </a:r>
            <a:r>
              <a:rPr lang="de-DE" dirty="0">
                <a:solidFill>
                  <a:srgbClr val="081BFF"/>
                </a:solidFill>
              </a:rPr>
              <a:t>natürlichen Gruppierungen </a:t>
            </a:r>
            <a:r>
              <a:rPr lang="de-DE" dirty="0"/>
              <a:t>von Objekten</a:t>
            </a:r>
          </a:p>
          <a:p>
            <a:pPr lvl="1"/>
            <a:r>
              <a:rPr lang="de-DE" dirty="0"/>
              <a:t>Klassen direkt aus Daten bestimmen</a:t>
            </a:r>
          </a:p>
          <a:p>
            <a:pPr lvl="2"/>
            <a:r>
              <a:rPr lang="de-DE" dirty="0">
                <a:solidFill>
                  <a:srgbClr val="00B050"/>
                </a:solidFill>
              </a:rPr>
              <a:t>Hohe Intra-Klassen-Ähnlichkeit</a:t>
            </a:r>
          </a:p>
          <a:p>
            <a:pPr lvl="2"/>
            <a:r>
              <a:rPr lang="de-DE" dirty="0">
                <a:solidFill>
                  <a:srgbClr val="00B050"/>
                </a:solidFill>
              </a:rPr>
              <a:t>Kleine Inter-Klassen-Ähnlichkeit</a:t>
            </a:r>
          </a:p>
          <a:p>
            <a:pPr lvl="1"/>
            <a:r>
              <a:rPr lang="de-DE" dirty="0"/>
              <a:t>Ggs.: Regression / Klassifikation</a:t>
            </a:r>
          </a:p>
          <a:p>
            <a:r>
              <a:rPr lang="de-DE" dirty="0"/>
              <a:t>Distanzmaße: erster Ansatz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293096"/>
            <a:ext cx="5203304" cy="21416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0347EE-B7D1-2F4E-981D-A7282895D43A}"/>
              </a:ext>
            </a:extLst>
          </p:cNvPr>
          <p:cNvSpPr txBox="1"/>
          <p:nvPr/>
        </p:nvSpPr>
        <p:spPr>
          <a:xfrm>
            <a:off x="6713074" y="5363909"/>
            <a:ext cx="19848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Wenn p → ∞: Max</a:t>
            </a:r>
          </a:p>
          <a:p>
            <a:r>
              <a:rPr lang="de-DE" dirty="0"/>
              <a:t>Wenn p → -∞: Min</a:t>
            </a:r>
          </a:p>
        </p:txBody>
      </p:sp>
    </p:spTree>
    <p:extLst>
      <p:ext uri="{BB962C8B-B14F-4D97-AF65-F5344CB8AC3E}">
        <p14:creationId xmlns:p14="http://schemas.microsoft.com/office/powerpoint/2010/main" val="29868749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3 Klassen von Punkten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003232" cy="5486400"/>
          </a:xfrm>
        </p:spPr>
        <p:txBody>
          <a:bodyPr>
            <a:normAutofit/>
          </a:bodyPr>
          <a:lstStyle/>
          <a:p>
            <a:r>
              <a:rPr lang="de-DE" b="1" dirty="0" err="1">
                <a:solidFill>
                  <a:srgbClr val="FF0066"/>
                </a:solidFill>
              </a:rPr>
              <a:t>Discard</a:t>
            </a:r>
            <a:r>
              <a:rPr lang="de-DE" b="1" dirty="0">
                <a:solidFill>
                  <a:srgbClr val="FF0066"/>
                </a:solidFill>
              </a:rPr>
              <a:t> </a:t>
            </a:r>
            <a:r>
              <a:rPr lang="de-DE" b="1" dirty="0" err="1">
                <a:solidFill>
                  <a:srgbClr val="FF0066"/>
                </a:solidFill>
              </a:rPr>
              <a:t>set</a:t>
            </a:r>
            <a:r>
              <a:rPr lang="de-DE" b="1" dirty="0">
                <a:solidFill>
                  <a:srgbClr val="FF0066"/>
                </a:solidFill>
              </a:rPr>
              <a:t> (DS):</a:t>
            </a:r>
            <a:r>
              <a:rPr lang="de-DE" dirty="0"/>
              <a:t> </a:t>
            </a:r>
          </a:p>
          <a:p>
            <a:pPr lvl="1"/>
            <a:r>
              <a:rPr lang="de-DE" dirty="0"/>
              <a:t>Punkte dicht genug an einem </a:t>
            </a:r>
            <a:r>
              <a:rPr lang="de-DE" dirty="0" err="1"/>
              <a:t>Zentroiden</a:t>
            </a:r>
            <a:r>
              <a:rPr lang="de-DE" dirty="0"/>
              <a:t>, um in die Zusammenfassung zu kommen</a:t>
            </a:r>
          </a:p>
          <a:p>
            <a:r>
              <a:rPr lang="de-DE" b="1" dirty="0" err="1">
                <a:solidFill>
                  <a:srgbClr val="FF0066"/>
                </a:solidFill>
              </a:rPr>
              <a:t>Compression</a:t>
            </a:r>
            <a:r>
              <a:rPr lang="de-DE" b="1" dirty="0">
                <a:solidFill>
                  <a:srgbClr val="FF0066"/>
                </a:solidFill>
              </a:rPr>
              <a:t> </a:t>
            </a:r>
            <a:r>
              <a:rPr lang="de-DE" b="1" dirty="0" err="1">
                <a:solidFill>
                  <a:srgbClr val="FF0066"/>
                </a:solidFill>
              </a:rPr>
              <a:t>set</a:t>
            </a:r>
            <a:r>
              <a:rPr lang="de-DE" b="1" dirty="0">
                <a:solidFill>
                  <a:srgbClr val="FF0066"/>
                </a:solidFill>
              </a:rPr>
              <a:t> (CS): </a:t>
            </a:r>
          </a:p>
          <a:p>
            <a:pPr lvl="1"/>
            <a:r>
              <a:rPr lang="de-DE" dirty="0"/>
              <a:t>Gruppen von Punkten dicht genug zusammen </a:t>
            </a:r>
            <a:br>
              <a:rPr lang="de-DE" dirty="0"/>
            </a:br>
            <a:r>
              <a:rPr lang="de-DE" dirty="0"/>
              <a:t>aber nicht dicht genug an einem </a:t>
            </a:r>
            <a:r>
              <a:rPr lang="de-DE" dirty="0" err="1"/>
              <a:t>Zentroiden</a:t>
            </a:r>
            <a:endParaRPr lang="de-DE" dirty="0"/>
          </a:p>
          <a:p>
            <a:pPr lvl="1"/>
            <a:r>
              <a:rPr lang="de-DE" dirty="0"/>
              <a:t>Punkte werden zusammengefasst, aber nicht einem Cluster zugeordnet</a:t>
            </a:r>
          </a:p>
          <a:p>
            <a:r>
              <a:rPr lang="de-DE" b="1" dirty="0" err="1">
                <a:solidFill>
                  <a:srgbClr val="FF0066"/>
                </a:solidFill>
              </a:rPr>
              <a:t>Retained</a:t>
            </a:r>
            <a:r>
              <a:rPr lang="de-DE" b="1" dirty="0">
                <a:solidFill>
                  <a:srgbClr val="FF0066"/>
                </a:solidFill>
              </a:rPr>
              <a:t> </a:t>
            </a:r>
            <a:r>
              <a:rPr lang="de-DE" b="1" dirty="0" err="1">
                <a:solidFill>
                  <a:srgbClr val="FF0066"/>
                </a:solidFill>
              </a:rPr>
              <a:t>set</a:t>
            </a:r>
            <a:r>
              <a:rPr lang="de-DE" b="1" dirty="0">
                <a:solidFill>
                  <a:srgbClr val="FF0066"/>
                </a:solidFill>
              </a:rPr>
              <a:t> (RS):</a:t>
            </a:r>
            <a:r>
              <a:rPr lang="de-DE" dirty="0"/>
              <a:t> </a:t>
            </a:r>
          </a:p>
          <a:p>
            <a:pPr lvl="1"/>
            <a:r>
              <a:rPr lang="de-DE" dirty="0"/>
              <a:t>Isolierte Punkte, die auf Zuweisung zu einem CS warten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3E3C4-1204-4FDC-A915-93A28FEEFBB1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EB997F-51F3-4545-8BE0-11E6B5F44298}"/>
              </a:ext>
            </a:extLst>
          </p:cNvPr>
          <p:cNvSpPr txBox="1">
            <a:spLocks/>
          </p:cNvSpPr>
          <p:nvPr/>
        </p:nvSpPr>
        <p:spPr>
          <a:xfrm>
            <a:off x="2028825" y="6627222"/>
            <a:ext cx="5198715" cy="24266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J. Leskovec, A. Rajaraman, J. Ullman: Mining of Massive Datasets, http://www.mmds.org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8490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BFR: Bild der “Galaxien”</a:t>
            </a:r>
          </a:p>
        </p:txBody>
      </p:sp>
      <p:sp>
        <p:nvSpPr>
          <p:cNvPr id="39" name="Footer Placeholder 3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3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0C195-7118-4349-B1EC-DC26B1FB8D04}" type="slidenum">
              <a:rPr lang="de-DE" smtClean="0"/>
              <a:pPr/>
              <a:t>31</a:t>
            </a:fld>
            <a:endParaRPr lang="de-DE"/>
          </a:p>
        </p:txBody>
      </p:sp>
      <p:grpSp>
        <p:nvGrpSpPr>
          <p:cNvPr id="2" name="Group 44"/>
          <p:cNvGrpSpPr>
            <a:grpSpLocks/>
          </p:cNvGrpSpPr>
          <p:nvPr/>
        </p:nvGrpSpPr>
        <p:grpSpPr bwMode="auto">
          <a:xfrm>
            <a:off x="533400" y="3852862"/>
            <a:ext cx="5407027" cy="1546225"/>
            <a:chOff x="336" y="2736"/>
            <a:chExt cx="3406" cy="974"/>
          </a:xfrm>
        </p:grpSpPr>
        <p:sp>
          <p:nvSpPr>
            <p:cNvPr id="57347" name="Oval 3"/>
            <p:cNvSpPr>
              <a:spLocks noChangeArrowheads="1"/>
            </p:cNvSpPr>
            <p:nvPr/>
          </p:nvSpPr>
          <p:spPr bwMode="auto">
            <a:xfrm>
              <a:off x="1680" y="2736"/>
              <a:ext cx="1680" cy="624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>
                <a:solidFill>
                  <a:srgbClr val="008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348" name="Text Box 4"/>
            <p:cNvSpPr txBox="1">
              <a:spLocks noChangeArrowheads="1"/>
            </p:cNvSpPr>
            <p:nvPr/>
          </p:nvSpPr>
          <p:spPr bwMode="auto">
            <a:xfrm>
              <a:off x="336" y="3408"/>
              <a:ext cx="184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Ein Cluster (Punkte im </a:t>
              </a:r>
              <a:r>
                <a:rPr lang="de-DE" b="1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DS</a:t>
              </a:r>
              <a:r>
                <a:rPr lang="de-DE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)</a:t>
              </a:r>
            </a:p>
          </p:txBody>
        </p:sp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2448" y="2928"/>
              <a:ext cx="192" cy="192"/>
              <a:chOff x="2448" y="2928"/>
              <a:chExt cx="192" cy="192"/>
            </a:xfrm>
          </p:grpSpPr>
          <p:sp>
            <p:nvSpPr>
              <p:cNvPr id="57349" name="Line 5"/>
              <p:cNvSpPr>
                <a:spLocks noChangeShapeType="1"/>
              </p:cNvSpPr>
              <p:nvPr/>
            </p:nvSpPr>
            <p:spPr bwMode="auto">
              <a:xfrm>
                <a:off x="2544" y="2928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7350" name="Line 6"/>
              <p:cNvSpPr>
                <a:spLocks noChangeShapeType="1"/>
              </p:cNvSpPr>
              <p:nvPr/>
            </p:nvSpPr>
            <p:spPr bwMode="auto">
              <a:xfrm>
                <a:off x="2448" y="3024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57361" name="Text Box 17"/>
            <p:cNvSpPr txBox="1">
              <a:spLocks noChangeArrowheads="1"/>
            </p:cNvSpPr>
            <p:nvPr/>
          </p:nvSpPr>
          <p:spPr bwMode="auto">
            <a:xfrm>
              <a:off x="3093" y="3477"/>
              <a:ext cx="64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Zentroid</a:t>
              </a:r>
            </a:p>
          </p:txBody>
        </p:sp>
        <p:sp>
          <p:nvSpPr>
            <p:cNvPr id="57362" name="Line 18"/>
            <p:cNvSpPr>
              <a:spLocks noChangeShapeType="1"/>
            </p:cNvSpPr>
            <p:nvPr/>
          </p:nvSpPr>
          <p:spPr bwMode="auto">
            <a:xfrm flipH="1" flipV="1">
              <a:off x="2564" y="3072"/>
              <a:ext cx="912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e-DE">
                <a:solidFill>
                  <a:srgbClr val="008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" name="Group 45"/>
          <p:cNvGrpSpPr>
            <a:grpSpLocks/>
          </p:cNvGrpSpPr>
          <p:nvPr/>
        </p:nvGrpSpPr>
        <p:grpSpPr bwMode="auto">
          <a:xfrm>
            <a:off x="1524000" y="1338262"/>
            <a:ext cx="5562600" cy="1981200"/>
            <a:chOff x="960" y="1152"/>
            <a:chExt cx="3504" cy="1248"/>
          </a:xfrm>
        </p:grpSpPr>
        <p:sp>
          <p:nvSpPr>
            <p:cNvPr id="57363" name="Oval 19"/>
            <p:cNvSpPr>
              <a:spLocks noChangeArrowheads="1"/>
            </p:cNvSpPr>
            <p:nvPr/>
          </p:nvSpPr>
          <p:spPr bwMode="auto">
            <a:xfrm>
              <a:off x="960" y="1824"/>
              <a:ext cx="288" cy="528"/>
            </a:xfrm>
            <a:prstGeom prst="ellipse">
              <a:avLst/>
            </a:prstGeom>
            <a:solidFill>
              <a:srgbClr val="FFFF99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>
                <a:solidFill>
                  <a:srgbClr val="008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366" name="Oval 22"/>
            <p:cNvSpPr>
              <a:spLocks noChangeArrowheads="1"/>
            </p:cNvSpPr>
            <p:nvPr/>
          </p:nvSpPr>
          <p:spPr bwMode="auto">
            <a:xfrm>
              <a:off x="3936" y="2016"/>
              <a:ext cx="528" cy="384"/>
            </a:xfrm>
            <a:prstGeom prst="ellipse">
              <a:avLst/>
            </a:prstGeom>
            <a:solidFill>
              <a:srgbClr val="FFFF99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>
                <a:solidFill>
                  <a:srgbClr val="008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367" name="Oval 23"/>
            <p:cNvSpPr>
              <a:spLocks noChangeArrowheads="1"/>
            </p:cNvSpPr>
            <p:nvPr/>
          </p:nvSpPr>
          <p:spPr bwMode="auto">
            <a:xfrm>
              <a:off x="2256" y="1152"/>
              <a:ext cx="432" cy="480"/>
            </a:xfrm>
            <a:prstGeom prst="ellipse">
              <a:avLst/>
            </a:prstGeom>
            <a:solidFill>
              <a:srgbClr val="FFFF99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>
                <a:solidFill>
                  <a:srgbClr val="008000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5" name="Group 24"/>
            <p:cNvGrpSpPr>
              <a:grpSpLocks/>
            </p:cNvGrpSpPr>
            <p:nvPr/>
          </p:nvGrpSpPr>
          <p:grpSpPr bwMode="auto">
            <a:xfrm>
              <a:off x="1008" y="1968"/>
              <a:ext cx="192" cy="192"/>
              <a:chOff x="2448" y="2928"/>
              <a:chExt cx="192" cy="192"/>
            </a:xfrm>
          </p:grpSpPr>
          <p:sp>
            <p:nvSpPr>
              <p:cNvPr id="57369" name="Line 25"/>
              <p:cNvSpPr>
                <a:spLocks noChangeShapeType="1"/>
              </p:cNvSpPr>
              <p:nvPr/>
            </p:nvSpPr>
            <p:spPr bwMode="auto">
              <a:xfrm>
                <a:off x="2544" y="2928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7370" name="Line 26"/>
              <p:cNvSpPr>
                <a:spLocks noChangeShapeType="1"/>
              </p:cNvSpPr>
              <p:nvPr/>
            </p:nvSpPr>
            <p:spPr bwMode="auto">
              <a:xfrm>
                <a:off x="2448" y="3024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6" name="Group 27"/>
            <p:cNvGrpSpPr>
              <a:grpSpLocks/>
            </p:cNvGrpSpPr>
            <p:nvPr/>
          </p:nvGrpSpPr>
          <p:grpSpPr bwMode="auto">
            <a:xfrm>
              <a:off x="4080" y="2112"/>
              <a:ext cx="192" cy="192"/>
              <a:chOff x="2448" y="2928"/>
              <a:chExt cx="192" cy="192"/>
            </a:xfrm>
          </p:grpSpPr>
          <p:sp>
            <p:nvSpPr>
              <p:cNvPr id="57372" name="Line 28"/>
              <p:cNvSpPr>
                <a:spLocks noChangeShapeType="1"/>
              </p:cNvSpPr>
              <p:nvPr/>
            </p:nvSpPr>
            <p:spPr bwMode="auto">
              <a:xfrm>
                <a:off x="2544" y="2928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7373" name="Line 29"/>
              <p:cNvSpPr>
                <a:spLocks noChangeShapeType="1"/>
              </p:cNvSpPr>
              <p:nvPr/>
            </p:nvSpPr>
            <p:spPr bwMode="auto">
              <a:xfrm>
                <a:off x="2448" y="3024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7" name="Group 30"/>
            <p:cNvGrpSpPr>
              <a:grpSpLocks/>
            </p:cNvGrpSpPr>
            <p:nvPr/>
          </p:nvGrpSpPr>
          <p:grpSpPr bwMode="auto">
            <a:xfrm>
              <a:off x="2352" y="1296"/>
              <a:ext cx="192" cy="192"/>
              <a:chOff x="2448" y="2928"/>
              <a:chExt cx="192" cy="192"/>
            </a:xfrm>
          </p:grpSpPr>
          <p:sp>
            <p:nvSpPr>
              <p:cNvPr id="57375" name="Line 31"/>
              <p:cNvSpPr>
                <a:spLocks noChangeShapeType="1"/>
              </p:cNvSpPr>
              <p:nvPr/>
            </p:nvSpPr>
            <p:spPr bwMode="auto">
              <a:xfrm>
                <a:off x="2544" y="2928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7376" name="Line 32"/>
              <p:cNvSpPr>
                <a:spLocks noChangeShapeType="1"/>
              </p:cNvSpPr>
              <p:nvPr/>
            </p:nvSpPr>
            <p:spPr bwMode="auto">
              <a:xfrm>
                <a:off x="2448" y="3024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57377" name="Text Box 33"/>
            <p:cNvSpPr txBox="1">
              <a:spLocks noChangeArrowheads="1"/>
            </p:cNvSpPr>
            <p:nvPr/>
          </p:nvSpPr>
          <p:spPr bwMode="auto">
            <a:xfrm>
              <a:off x="1920" y="1920"/>
              <a:ext cx="1546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dirty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Komprimierte Mengen</a:t>
              </a:r>
            </a:p>
            <a:p>
              <a:r>
                <a:rPr lang="de-DE" dirty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Punkte im </a:t>
              </a:r>
              <a:r>
                <a:rPr lang="de-DE" b="1" dirty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CS</a:t>
              </a:r>
              <a:endParaRPr lang="de-DE" dirty="0">
                <a:solidFill>
                  <a:srgbClr val="008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378" name="Line 34"/>
            <p:cNvSpPr>
              <a:spLocks noChangeShapeType="1"/>
            </p:cNvSpPr>
            <p:nvPr/>
          </p:nvSpPr>
          <p:spPr bwMode="auto">
            <a:xfrm flipH="1" flipV="1">
              <a:off x="1296" y="2084"/>
              <a:ext cx="67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e-DE">
                <a:solidFill>
                  <a:srgbClr val="008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379" name="Line 35"/>
            <p:cNvSpPr>
              <a:spLocks noChangeShapeType="1"/>
            </p:cNvSpPr>
            <p:nvPr/>
          </p:nvSpPr>
          <p:spPr bwMode="auto">
            <a:xfrm flipV="1">
              <a:off x="2472" y="1670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e-DE">
                <a:solidFill>
                  <a:srgbClr val="008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380" name="Line 36"/>
            <p:cNvSpPr>
              <a:spLocks noChangeShapeType="1"/>
            </p:cNvSpPr>
            <p:nvPr/>
          </p:nvSpPr>
          <p:spPr bwMode="auto">
            <a:xfrm>
              <a:off x="3552" y="2160"/>
              <a:ext cx="384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e-DE">
                <a:solidFill>
                  <a:srgbClr val="008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46"/>
          <p:cNvGrpSpPr>
            <a:grpSpLocks/>
          </p:cNvGrpSpPr>
          <p:nvPr/>
        </p:nvGrpSpPr>
        <p:grpSpPr bwMode="auto">
          <a:xfrm>
            <a:off x="1676400" y="1295400"/>
            <a:ext cx="6989766" cy="3090862"/>
            <a:chOff x="1056" y="1125"/>
            <a:chExt cx="4403" cy="1947"/>
          </a:xfrm>
        </p:grpSpPr>
        <p:sp>
          <p:nvSpPr>
            <p:cNvPr id="57381" name="Oval 37"/>
            <p:cNvSpPr>
              <a:spLocks noChangeArrowheads="1"/>
            </p:cNvSpPr>
            <p:nvPr/>
          </p:nvSpPr>
          <p:spPr bwMode="auto">
            <a:xfrm>
              <a:off x="1056" y="1296"/>
              <a:ext cx="48" cy="48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>
                <a:solidFill>
                  <a:srgbClr val="008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382" name="Oval 38"/>
            <p:cNvSpPr>
              <a:spLocks noChangeArrowheads="1"/>
            </p:cNvSpPr>
            <p:nvPr/>
          </p:nvSpPr>
          <p:spPr bwMode="auto">
            <a:xfrm>
              <a:off x="1200" y="2784"/>
              <a:ext cx="48" cy="48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>
                <a:solidFill>
                  <a:srgbClr val="008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383" name="Oval 39"/>
            <p:cNvSpPr>
              <a:spLocks noChangeArrowheads="1"/>
            </p:cNvSpPr>
            <p:nvPr/>
          </p:nvSpPr>
          <p:spPr bwMode="auto">
            <a:xfrm>
              <a:off x="4272" y="3024"/>
              <a:ext cx="48" cy="48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>
                <a:solidFill>
                  <a:srgbClr val="008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384" name="Oval 40"/>
            <p:cNvSpPr>
              <a:spLocks noChangeArrowheads="1"/>
            </p:cNvSpPr>
            <p:nvPr/>
          </p:nvSpPr>
          <p:spPr bwMode="auto">
            <a:xfrm>
              <a:off x="3840" y="1344"/>
              <a:ext cx="48" cy="48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>
                <a:solidFill>
                  <a:srgbClr val="008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385" name="Text Box 41"/>
            <p:cNvSpPr txBox="1">
              <a:spLocks noChangeArrowheads="1"/>
            </p:cNvSpPr>
            <p:nvPr/>
          </p:nvSpPr>
          <p:spPr bwMode="auto">
            <a:xfrm>
              <a:off x="4454" y="1125"/>
              <a:ext cx="100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Punkte im </a:t>
              </a:r>
              <a:r>
                <a:rPr lang="de-DE" b="1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RS</a:t>
              </a:r>
            </a:p>
          </p:txBody>
        </p:sp>
        <p:sp>
          <p:nvSpPr>
            <p:cNvPr id="57386" name="Line 42"/>
            <p:cNvSpPr>
              <a:spLocks noChangeShapeType="1"/>
            </p:cNvSpPr>
            <p:nvPr/>
          </p:nvSpPr>
          <p:spPr bwMode="auto">
            <a:xfrm flipH="1">
              <a:off x="3936" y="1368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e-DE">
                <a:solidFill>
                  <a:srgbClr val="008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387" name="Line 43"/>
            <p:cNvSpPr>
              <a:spLocks noChangeShapeType="1"/>
            </p:cNvSpPr>
            <p:nvPr/>
          </p:nvSpPr>
          <p:spPr bwMode="auto">
            <a:xfrm flipH="1">
              <a:off x="4320" y="1488"/>
              <a:ext cx="528" cy="15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e-DE">
                <a:solidFill>
                  <a:srgbClr val="008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2667000" y="5445224"/>
            <a:ext cx="6400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Discard</a:t>
            </a:r>
            <a:r>
              <a:rPr lang="de-DE" sz="16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6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set</a:t>
            </a:r>
            <a:r>
              <a:rPr lang="de-DE" sz="16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(DS):</a:t>
            </a:r>
            <a:r>
              <a:rPr lang="de-DE" sz="16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Zusammengefasst, in einem Cluster</a:t>
            </a:r>
          </a:p>
          <a:p>
            <a:r>
              <a:rPr lang="de-DE" sz="16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Compression</a:t>
            </a:r>
            <a:r>
              <a:rPr lang="de-DE" sz="16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6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set</a:t>
            </a:r>
            <a:r>
              <a:rPr lang="de-DE" sz="16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(CS):</a:t>
            </a:r>
            <a:r>
              <a:rPr lang="de-DE" sz="16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 Zusammengefasst, nicht in einem Cluster</a:t>
            </a:r>
          </a:p>
          <a:p>
            <a:r>
              <a:rPr lang="de-DE" sz="16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Retained</a:t>
            </a:r>
            <a:r>
              <a:rPr lang="de-DE" sz="16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6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set</a:t>
            </a:r>
            <a:r>
              <a:rPr lang="de-DE" sz="16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(RS):</a:t>
            </a:r>
            <a:r>
              <a:rPr lang="de-DE" sz="16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Isolierte Punkte</a:t>
            </a:r>
          </a:p>
        </p:txBody>
      </p:sp>
      <p:sp>
        <p:nvSpPr>
          <p:cNvPr id="41" name="Footer Placeholder 5">
            <a:extLst>
              <a:ext uri="{FF2B5EF4-FFF2-40B4-BE49-F238E27FC236}">
                <a16:creationId xmlns:a16="http://schemas.microsoft.com/office/drawing/2014/main" id="{7F307BDB-E422-6D45-8F71-3F25AFC78874}"/>
              </a:ext>
            </a:extLst>
          </p:cNvPr>
          <p:cNvSpPr txBox="1">
            <a:spLocks/>
          </p:cNvSpPr>
          <p:nvPr/>
        </p:nvSpPr>
        <p:spPr>
          <a:xfrm>
            <a:off x="2028825" y="6615336"/>
            <a:ext cx="5198715" cy="242664"/>
          </a:xfr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de-DE" sz="1000">
                <a:solidFill>
                  <a:schemeClr val="bg1"/>
                </a:solidFill>
              </a:rPr>
              <a:t>J. Leskovec, A. Rajaraman, J. Ullman: Mining of Massive Datasets, http://www.mmds.org</a:t>
            </a:r>
          </a:p>
        </p:txBody>
      </p:sp>
    </p:spTree>
    <p:extLst>
      <p:ext uri="{BB962C8B-B14F-4D97-AF65-F5344CB8AC3E}">
        <p14:creationId xmlns:p14="http://schemas.microsoft.com/office/powerpoint/2010/main" val="1209916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Zusammenfassung von Punkten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1295400"/>
            <a:ext cx="8686800" cy="5257801"/>
          </a:xfrm>
        </p:spPr>
        <p:txBody>
          <a:bodyPr/>
          <a:lstStyle/>
          <a:p>
            <a:pPr marL="118872" indent="0">
              <a:buNone/>
            </a:pPr>
            <a:r>
              <a:rPr lang="de-DE" dirty="0">
                <a:solidFill>
                  <a:srgbClr val="0000FF"/>
                </a:solidFill>
              </a:rPr>
              <a:t>Für jedes Cluster wird die Menge DS zusammengefasst durch:</a:t>
            </a:r>
          </a:p>
          <a:p>
            <a:r>
              <a:rPr lang="de-DE" dirty="0"/>
              <a:t>Anzahl der Punkte:</a:t>
            </a:r>
            <a:r>
              <a:rPr lang="de-DE" i="1" dirty="0">
                <a:solidFill>
                  <a:srgbClr val="FF0066"/>
                </a:solidFill>
              </a:rPr>
              <a:t> N</a:t>
            </a:r>
          </a:p>
          <a:p>
            <a:r>
              <a:rPr lang="de-DE" dirty="0"/>
              <a:t>Vektor </a:t>
            </a:r>
            <a:r>
              <a:rPr lang="de-DE" i="1" dirty="0">
                <a:solidFill>
                  <a:srgbClr val="FF0066"/>
                </a:solidFill>
              </a:rPr>
              <a:t>SUM</a:t>
            </a:r>
            <a:r>
              <a:rPr lang="de-DE" dirty="0"/>
              <a:t>, dessen i-</a:t>
            </a:r>
            <a:r>
              <a:rPr lang="de-DE" dirty="0" err="1"/>
              <a:t>te</a:t>
            </a:r>
            <a:r>
              <a:rPr lang="de-DE" dirty="0"/>
              <a:t> Komponente die Summe der Koordinaten der i-</a:t>
            </a:r>
            <a:r>
              <a:rPr lang="de-DE" dirty="0" err="1"/>
              <a:t>ten</a:t>
            </a:r>
            <a:r>
              <a:rPr lang="de-DE" dirty="0"/>
              <a:t> Dimension ist</a:t>
            </a:r>
          </a:p>
          <a:p>
            <a:r>
              <a:rPr lang="de-DE" dirty="0"/>
              <a:t>Vektor </a:t>
            </a:r>
            <a:r>
              <a:rPr lang="de-DE" i="1" dirty="0">
                <a:solidFill>
                  <a:srgbClr val="FF0066"/>
                </a:solidFill>
              </a:rPr>
              <a:t>SUMSQ</a:t>
            </a:r>
            <a:r>
              <a:rPr lang="de-DE" dirty="0"/>
              <a:t>: i-</a:t>
            </a:r>
            <a:r>
              <a:rPr lang="de-DE" dirty="0" err="1"/>
              <a:t>te</a:t>
            </a:r>
            <a:r>
              <a:rPr lang="de-DE" dirty="0"/>
              <a:t> Komponente = Summe der Quadrate </a:t>
            </a:r>
            <a:br>
              <a:rPr lang="de-DE" dirty="0"/>
            </a:br>
            <a:r>
              <a:rPr lang="de-DE" dirty="0"/>
              <a:t>der Koordinaten der i-</a:t>
            </a:r>
            <a:r>
              <a:rPr lang="de-DE" dirty="0" err="1"/>
              <a:t>ten</a:t>
            </a:r>
            <a:r>
              <a:rPr lang="de-DE" dirty="0"/>
              <a:t> Dimension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56550" y="6400502"/>
            <a:ext cx="1008063" cy="196850"/>
          </a:xfrm>
        </p:spPr>
        <p:txBody>
          <a:bodyPr/>
          <a:lstStyle/>
          <a:p>
            <a:fld id="{BB33B7EA-002B-4067-950B-AC4932BA8F44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16" name="Footer Placeholder 5">
            <a:extLst>
              <a:ext uri="{FF2B5EF4-FFF2-40B4-BE49-F238E27FC236}">
                <a16:creationId xmlns:a16="http://schemas.microsoft.com/office/drawing/2014/main" id="{B76CC47F-48ED-4547-B5D8-4C485B24C02D}"/>
              </a:ext>
            </a:extLst>
          </p:cNvPr>
          <p:cNvSpPr txBox="1">
            <a:spLocks/>
          </p:cNvSpPr>
          <p:nvPr/>
        </p:nvSpPr>
        <p:spPr>
          <a:xfrm>
            <a:off x="2028825" y="6615336"/>
            <a:ext cx="5198715" cy="24266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J. Leskovec, A. Rajaraman, J. Ullman: Mining of Massive Datasets, http://www.mmds.org</a:t>
            </a:r>
            <a:endParaRPr lang="en-US" sz="1000" dirty="0">
              <a:solidFill>
                <a:schemeClr val="bg1"/>
              </a:solidFill>
            </a:endParaRPr>
          </a:p>
        </p:txBody>
      </p:sp>
      <p:grpSp>
        <p:nvGrpSpPr>
          <p:cNvPr id="17" name="Group 44">
            <a:extLst>
              <a:ext uri="{FF2B5EF4-FFF2-40B4-BE49-F238E27FC236}">
                <a16:creationId xmlns:a16="http://schemas.microsoft.com/office/drawing/2014/main" id="{B0BDA57D-0492-3A4D-97FD-80B8F1C2F106}"/>
              </a:ext>
            </a:extLst>
          </p:cNvPr>
          <p:cNvGrpSpPr>
            <a:grpSpLocks/>
          </p:cNvGrpSpPr>
          <p:nvPr/>
        </p:nvGrpSpPr>
        <p:grpSpPr bwMode="auto">
          <a:xfrm>
            <a:off x="1253205" y="4547071"/>
            <a:ext cx="5407027" cy="1546225"/>
            <a:chOff x="336" y="2736"/>
            <a:chExt cx="3406" cy="974"/>
          </a:xfrm>
        </p:grpSpPr>
        <p:sp>
          <p:nvSpPr>
            <p:cNvPr id="18" name="Oval 3">
              <a:extLst>
                <a:ext uri="{FF2B5EF4-FFF2-40B4-BE49-F238E27FC236}">
                  <a16:creationId xmlns:a16="http://schemas.microsoft.com/office/drawing/2014/main" id="{465B95F3-2494-404B-A0D4-3A9EE3DDC8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2736"/>
              <a:ext cx="1680" cy="624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>
                <a:solidFill>
                  <a:srgbClr val="008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Text Box 4">
              <a:extLst>
                <a:ext uri="{FF2B5EF4-FFF2-40B4-BE49-F238E27FC236}">
                  <a16:creationId xmlns:a16="http://schemas.microsoft.com/office/drawing/2014/main" id="{6595E4F6-DFE8-7049-808E-4214255979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" y="3408"/>
              <a:ext cx="184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Ein Cluster (Punkte im </a:t>
              </a:r>
              <a:r>
                <a:rPr lang="de-DE" b="1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DS</a:t>
              </a:r>
              <a:r>
                <a:rPr lang="de-DE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)</a:t>
              </a:r>
            </a:p>
          </p:txBody>
        </p:sp>
        <p:grpSp>
          <p:nvGrpSpPr>
            <p:cNvPr id="20" name="Group 7">
              <a:extLst>
                <a:ext uri="{FF2B5EF4-FFF2-40B4-BE49-F238E27FC236}">
                  <a16:creationId xmlns:a16="http://schemas.microsoft.com/office/drawing/2014/main" id="{885529FC-2BFE-ED42-89D1-9B0E7A7FFD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48" y="2928"/>
              <a:ext cx="192" cy="192"/>
              <a:chOff x="2448" y="2928"/>
              <a:chExt cx="192" cy="192"/>
            </a:xfrm>
          </p:grpSpPr>
          <p:sp>
            <p:nvSpPr>
              <p:cNvPr id="23" name="Line 5">
                <a:extLst>
                  <a:ext uri="{FF2B5EF4-FFF2-40B4-BE49-F238E27FC236}">
                    <a16:creationId xmlns:a16="http://schemas.microsoft.com/office/drawing/2014/main" id="{992BC770-CEBA-854E-92AD-2259E778CD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44" y="2928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" name="Line 6">
                <a:extLst>
                  <a:ext uri="{FF2B5EF4-FFF2-40B4-BE49-F238E27FC236}">
                    <a16:creationId xmlns:a16="http://schemas.microsoft.com/office/drawing/2014/main" id="{F353C540-F6B2-9E48-A964-937C247DC4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48" y="3024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21" name="Text Box 17">
              <a:extLst>
                <a:ext uri="{FF2B5EF4-FFF2-40B4-BE49-F238E27FC236}">
                  <a16:creationId xmlns:a16="http://schemas.microsoft.com/office/drawing/2014/main" id="{C2BB60C2-632C-4344-A7E2-127DA28996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93" y="3477"/>
              <a:ext cx="64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Zentroid</a:t>
              </a:r>
            </a:p>
          </p:txBody>
        </p:sp>
        <p:sp>
          <p:nvSpPr>
            <p:cNvPr id="22" name="Line 18">
              <a:extLst>
                <a:ext uri="{FF2B5EF4-FFF2-40B4-BE49-F238E27FC236}">
                  <a16:creationId xmlns:a16="http://schemas.microsoft.com/office/drawing/2014/main" id="{48C269DF-0385-EE4E-AEDB-F1A8A6328BE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564" y="3072"/>
              <a:ext cx="912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e-DE">
                <a:solidFill>
                  <a:srgbClr val="008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8733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360982" y="245856"/>
            <a:ext cx="8534400" cy="516146"/>
          </a:xfrm>
        </p:spPr>
        <p:txBody>
          <a:bodyPr>
            <a:normAutofit fontScale="90000"/>
          </a:bodyPr>
          <a:lstStyle/>
          <a:p>
            <a:r>
              <a:rPr lang="de-DE"/>
              <a:t>Zusammenfassung von Punkten: Kommentare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1"/>
            <a:ext cx="8229600" cy="4724400"/>
          </a:xfrm>
        </p:spPr>
        <p:txBody>
          <a:bodyPr>
            <a:normAutofit/>
          </a:bodyPr>
          <a:lstStyle/>
          <a:p>
            <a:r>
              <a:rPr lang="de-DE" b="1"/>
              <a:t>2</a:t>
            </a:r>
            <a:r>
              <a:rPr lang="de-DE" b="1" i="1"/>
              <a:t>d </a:t>
            </a:r>
            <a:r>
              <a:rPr lang="de-DE" b="1"/>
              <a:t>+ 1</a:t>
            </a:r>
            <a:r>
              <a:rPr lang="de-DE"/>
              <a:t> Werte repräsentieren Cluster jeder Größe</a:t>
            </a:r>
          </a:p>
          <a:p>
            <a:pPr lvl="1"/>
            <a:r>
              <a:rPr lang="de-DE" b="1" i="1"/>
              <a:t>d</a:t>
            </a:r>
            <a:r>
              <a:rPr lang="de-DE"/>
              <a:t>  = Anzahl der Dimensionen</a:t>
            </a:r>
          </a:p>
          <a:p>
            <a:r>
              <a:rPr lang="de-DE"/>
              <a:t>Mittel in jeder Dimension (</a:t>
            </a:r>
            <a:r>
              <a:rPr lang="de-DE" b="1">
                <a:solidFill>
                  <a:srgbClr val="FF0066"/>
                </a:solidFill>
              </a:rPr>
              <a:t>Zentroid</a:t>
            </a:r>
            <a:r>
              <a:rPr lang="de-DE"/>
              <a:t>) kann berechnet </a:t>
            </a:r>
            <a:br>
              <a:rPr lang="de-DE"/>
            </a:br>
            <a:r>
              <a:rPr lang="de-DE"/>
              <a:t>warden als </a:t>
            </a:r>
            <a:r>
              <a:rPr lang="de-DE" b="1"/>
              <a:t>SUM</a:t>
            </a:r>
            <a:r>
              <a:rPr lang="de-DE" b="1" i="1" baseline="-25000"/>
              <a:t>i</a:t>
            </a:r>
            <a:r>
              <a:rPr lang="de-DE" b="1" baseline="-25000"/>
              <a:t> </a:t>
            </a:r>
            <a:r>
              <a:rPr lang="de-DE" b="1"/>
              <a:t>/ </a:t>
            </a:r>
            <a:r>
              <a:rPr lang="de-DE" b="1" i="1"/>
              <a:t>N</a:t>
            </a:r>
            <a:endParaRPr lang="de-DE" b="1"/>
          </a:p>
          <a:p>
            <a:pPr lvl="1"/>
            <a:r>
              <a:rPr lang="de-DE" b="1"/>
              <a:t>SUM</a:t>
            </a:r>
            <a:r>
              <a:rPr lang="de-DE" b="1" i="1" baseline="-25000"/>
              <a:t>i</a:t>
            </a:r>
            <a:r>
              <a:rPr lang="de-DE"/>
              <a:t> = i-te Komponente von SUM</a:t>
            </a:r>
          </a:p>
          <a:p>
            <a:r>
              <a:rPr lang="de-DE"/>
              <a:t>Varianz von DS eines Clusters in der Dimension </a:t>
            </a:r>
            <a:r>
              <a:rPr lang="de-DE" i="1"/>
              <a:t>i</a:t>
            </a:r>
            <a:r>
              <a:rPr lang="de-DE"/>
              <a:t> ist: </a:t>
            </a:r>
            <a:r>
              <a:rPr lang="de-DE" b="1"/>
              <a:t>(SUMSQ</a:t>
            </a:r>
            <a:r>
              <a:rPr lang="de-DE" b="1" i="1" baseline="-25000"/>
              <a:t>i</a:t>
            </a:r>
            <a:r>
              <a:rPr lang="de-DE" b="1"/>
              <a:t> / </a:t>
            </a:r>
            <a:r>
              <a:rPr lang="de-DE" b="1" i="1"/>
              <a:t>N</a:t>
            </a:r>
            <a:r>
              <a:rPr lang="de-DE" b="1"/>
              <a:t>) – (SUM</a:t>
            </a:r>
            <a:r>
              <a:rPr lang="de-DE" b="1" i="1" baseline="-25000"/>
              <a:t>i</a:t>
            </a:r>
            <a:r>
              <a:rPr lang="de-DE" b="1"/>
              <a:t> / </a:t>
            </a:r>
            <a:r>
              <a:rPr lang="de-DE" b="1" i="1"/>
              <a:t>N</a:t>
            </a:r>
            <a:r>
              <a:rPr lang="de-DE" b="1"/>
              <a:t>)</a:t>
            </a:r>
            <a:r>
              <a:rPr lang="de-DE" b="1" baseline="30000"/>
              <a:t>2</a:t>
            </a:r>
          </a:p>
          <a:p>
            <a:pPr lvl="1"/>
            <a:r>
              <a:rPr lang="de-DE"/>
              <a:t>Standardabweichung ist Wurzel davon</a:t>
            </a:r>
          </a:p>
          <a:p>
            <a:r>
              <a:rPr lang="de-DE">
                <a:solidFill>
                  <a:srgbClr val="0000FF"/>
                </a:solidFill>
              </a:rPr>
              <a:t>Nächster Schritt: Tatsächliche Clusterbildung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DD862-7709-415E-8F55-1D67C15AD446}" type="slidenum">
              <a:rPr lang="en-US"/>
              <a:pPr/>
              <a:t>33</a:t>
            </a:fld>
            <a:endParaRPr lang="en-US"/>
          </a:p>
        </p:txBody>
      </p:sp>
      <p:sp>
        <p:nvSpPr>
          <p:cNvPr id="7" name="Oval 3"/>
          <p:cNvSpPr>
            <a:spLocks noChangeArrowheads="1"/>
          </p:cNvSpPr>
          <p:nvPr/>
        </p:nvSpPr>
        <p:spPr bwMode="auto">
          <a:xfrm>
            <a:off x="6400799" y="5318720"/>
            <a:ext cx="2667001" cy="9906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>
            <a:off x="7772400" y="564448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>
            <a:off x="7620000" y="579688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9512" y="5445224"/>
            <a:ext cx="64087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NB:</a:t>
            </a:r>
            <a:r>
              <a:rPr lang="de-DE" sz="14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Wenn wir Achsenparallelität fallen lassen, müssen wir die volle </a:t>
            </a:r>
            <a:r>
              <a:rPr lang="de-DE" sz="1400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Kovarianzmatrix</a:t>
            </a:r>
            <a:r>
              <a:rPr lang="de-DE" sz="14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zur Zusammenfassung bestimmen. Anstelle eines d-dimensionalen Vektors ist </a:t>
            </a:r>
            <a:r>
              <a:rPr lang="de-DE" sz="14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SUMSQ</a:t>
            </a:r>
            <a:r>
              <a:rPr lang="de-DE" sz="14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dann eine </a:t>
            </a:r>
            <a:r>
              <a:rPr lang="de-DE" sz="1400" b="1" i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de-DE" sz="14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400" b="1" i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x d</a:t>
            </a:r>
            <a:r>
              <a:rPr lang="de-DE" sz="14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Matrix, was zu groß wäre! </a:t>
            </a:r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1017E8DF-4AEE-9647-AEDE-5AFCE428669F}"/>
              </a:ext>
            </a:extLst>
          </p:cNvPr>
          <p:cNvSpPr txBox="1">
            <a:spLocks/>
          </p:cNvSpPr>
          <p:nvPr/>
        </p:nvSpPr>
        <p:spPr>
          <a:xfrm>
            <a:off x="2028825" y="6615336"/>
            <a:ext cx="5198715" cy="24266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J. Leskovec, A. Rajaraman, J. Ullman: Mining of Massive Datasets, http://www.mmds.org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838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Verarbeitung der „Punkteladung“ (1)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/>
              <a:t>1) </a:t>
            </a:r>
            <a:r>
              <a:rPr lang="de-DE" dirty="0"/>
              <a:t>Finde Punkte, die „</a:t>
            </a:r>
            <a:r>
              <a:rPr lang="de-DE" b="1" dirty="0">
                <a:solidFill>
                  <a:srgbClr val="FF0066"/>
                </a:solidFill>
              </a:rPr>
              <a:t>genügend dicht</a:t>
            </a:r>
            <a:r>
              <a:rPr lang="de-DE" dirty="0"/>
              <a:t>“ zu einem </a:t>
            </a:r>
            <a:r>
              <a:rPr lang="de-DE" dirty="0" err="1"/>
              <a:t>Clusterzentroiden</a:t>
            </a:r>
            <a:r>
              <a:rPr lang="de-DE" dirty="0"/>
              <a:t> sind und füge sie zu diesem Cluster und zu dessen </a:t>
            </a:r>
            <a:r>
              <a:rPr lang="de-DE" b="1" dirty="0"/>
              <a:t>DS</a:t>
            </a:r>
            <a:r>
              <a:rPr lang="de-DE" dirty="0"/>
              <a:t> hinzu</a:t>
            </a:r>
            <a:endParaRPr lang="de-DE" b="1" dirty="0"/>
          </a:p>
          <a:p>
            <a:pPr lvl="1"/>
            <a:r>
              <a:rPr lang="de-DE" dirty="0"/>
              <a:t>Diese Punkte sind so dicht am </a:t>
            </a:r>
            <a:r>
              <a:rPr lang="de-DE" dirty="0" err="1"/>
              <a:t>Zentroiden</a:t>
            </a:r>
            <a:r>
              <a:rPr lang="de-DE" dirty="0"/>
              <a:t>, dass sie zusammengefasst und dann entfernt werden können</a:t>
            </a:r>
          </a:p>
          <a:p>
            <a:r>
              <a:rPr lang="de-DE" b="1" dirty="0"/>
              <a:t>2) </a:t>
            </a:r>
            <a:r>
              <a:rPr lang="de-DE" dirty="0"/>
              <a:t>Verwende einen Hauptspeicher-Clusteralgorithmus um die übrigen Punkte und das alte </a:t>
            </a:r>
            <a:r>
              <a:rPr lang="de-DE" b="1" dirty="0"/>
              <a:t>RS </a:t>
            </a:r>
            <a:r>
              <a:rPr lang="de-DE" dirty="0"/>
              <a:t>zu verarbeiten</a:t>
            </a:r>
            <a:endParaRPr lang="de-DE" b="1" dirty="0"/>
          </a:p>
          <a:p>
            <a:pPr lvl="1"/>
            <a:r>
              <a:rPr lang="de-DE" dirty="0"/>
              <a:t>Cluster kommen nach </a:t>
            </a:r>
            <a:r>
              <a:rPr lang="de-DE" b="1" dirty="0"/>
              <a:t>CS</a:t>
            </a:r>
          </a:p>
          <a:p>
            <a:pPr lvl="1"/>
            <a:r>
              <a:rPr lang="de-DE" dirty="0" err="1"/>
              <a:t>Ausreißerpunke</a:t>
            </a:r>
            <a:r>
              <a:rPr lang="de-DE" dirty="0"/>
              <a:t> kommen nach </a:t>
            </a:r>
            <a:r>
              <a:rPr lang="de-DE" b="1" dirty="0"/>
              <a:t>RS</a:t>
            </a:r>
            <a:endParaRPr lang="de-DE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142AF-18EF-4D9B-9321-2ED60B2DEA12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FDB224BD-058A-6240-A6E5-6F4BD0BC45B6}"/>
              </a:ext>
            </a:extLst>
          </p:cNvPr>
          <p:cNvSpPr txBox="1">
            <a:spLocks/>
          </p:cNvSpPr>
          <p:nvPr/>
        </p:nvSpPr>
        <p:spPr>
          <a:xfrm>
            <a:off x="2028825" y="6615336"/>
            <a:ext cx="5198715" cy="24266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J. Leskovec, A. Rajaraman, J. Ullman: Mining of Massive Datasets, http://www.mmds.org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DFEA6F8-CE90-B84A-9435-6E0C69716626}"/>
              </a:ext>
            </a:extLst>
          </p:cNvPr>
          <p:cNvSpPr/>
          <p:nvPr/>
        </p:nvSpPr>
        <p:spPr>
          <a:xfrm>
            <a:off x="2667000" y="5445224"/>
            <a:ext cx="6400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Discard</a:t>
            </a:r>
            <a:r>
              <a:rPr lang="de-DE" sz="16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6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set</a:t>
            </a:r>
            <a:r>
              <a:rPr lang="de-DE" sz="16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(DS):</a:t>
            </a:r>
            <a:r>
              <a:rPr lang="de-DE" sz="16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Zusammengefasst, in einem Cluster</a:t>
            </a:r>
          </a:p>
          <a:p>
            <a:r>
              <a:rPr lang="de-DE" sz="16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Compression</a:t>
            </a:r>
            <a:r>
              <a:rPr lang="de-DE" sz="16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6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set</a:t>
            </a:r>
            <a:r>
              <a:rPr lang="de-DE" sz="16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(CS):</a:t>
            </a:r>
            <a:r>
              <a:rPr lang="de-DE" sz="16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 Zusammengefasst, nicht in einem Cluster</a:t>
            </a:r>
          </a:p>
          <a:p>
            <a:r>
              <a:rPr lang="de-DE" sz="16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Retained</a:t>
            </a:r>
            <a:r>
              <a:rPr lang="de-DE" sz="16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6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set</a:t>
            </a:r>
            <a:r>
              <a:rPr lang="de-DE" sz="16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(RS):</a:t>
            </a:r>
            <a:r>
              <a:rPr lang="de-DE" sz="16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Isolierte Punkte</a:t>
            </a:r>
          </a:p>
        </p:txBody>
      </p:sp>
    </p:spTree>
    <p:extLst>
      <p:ext uri="{BB962C8B-B14F-4D97-AF65-F5344CB8AC3E}">
        <p14:creationId xmlns:p14="http://schemas.microsoft.com/office/powerpoint/2010/main" val="11221771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Verarbeitung der „Punktladung“ (2)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610600" cy="5257801"/>
          </a:xfrm>
        </p:spPr>
        <p:txBody>
          <a:bodyPr>
            <a:normAutofit/>
          </a:bodyPr>
          <a:lstStyle/>
          <a:p>
            <a:r>
              <a:rPr lang="de-DE" b="1" dirty="0"/>
              <a:t>3) DS </a:t>
            </a:r>
            <a:r>
              <a:rPr lang="de-DE" b="1" dirty="0" err="1"/>
              <a:t>set</a:t>
            </a:r>
            <a:r>
              <a:rPr lang="de-DE" b="1" dirty="0"/>
              <a:t>:</a:t>
            </a:r>
            <a:r>
              <a:rPr lang="de-DE" dirty="0"/>
              <a:t> Adjustiere Statistiken der Cluster für die neuen Punkte</a:t>
            </a:r>
          </a:p>
          <a:p>
            <a:pPr lvl="1"/>
            <a:r>
              <a:rPr lang="de-DE" dirty="0"/>
              <a:t>Addiere </a:t>
            </a:r>
            <a:r>
              <a:rPr lang="de-DE" b="1" i="1" dirty="0" err="1"/>
              <a:t>N</a:t>
            </a:r>
            <a:r>
              <a:rPr lang="de-DE" dirty="0" err="1"/>
              <a:t>s</a:t>
            </a:r>
            <a:r>
              <a:rPr lang="de-DE" dirty="0"/>
              <a:t>, </a:t>
            </a:r>
            <a:r>
              <a:rPr lang="de-DE" b="1" i="1" dirty="0"/>
              <a:t>SUM</a:t>
            </a:r>
            <a:r>
              <a:rPr lang="de-DE" dirty="0"/>
              <a:t>s, </a:t>
            </a:r>
            <a:r>
              <a:rPr lang="de-DE" b="1" i="1" dirty="0"/>
              <a:t>SUMSQ</a:t>
            </a:r>
            <a:r>
              <a:rPr lang="de-DE" dirty="0"/>
              <a:t>s</a:t>
            </a:r>
          </a:p>
          <a:p>
            <a:pPr lvl="5"/>
            <a:endParaRPr lang="de-DE" sz="1000" dirty="0"/>
          </a:p>
          <a:p>
            <a:r>
              <a:rPr lang="de-DE" b="1" dirty="0"/>
              <a:t>4) </a:t>
            </a:r>
            <a:r>
              <a:rPr lang="de-DE" dirty="0"/>
              <a:t>Versuche </a:t>
            </a:r>
            <a:r>
              <a:rPr lang="de-DE" b="1" dirty="0"/>
              <a:t>CS</a:t>
            </a:r>
            <a:r>
              <a:rPr lang="de-DE" dirty="0"/>
              <a:t>-Elemente zusammenzufassen</a:t>
            </a:r>
            <a:endParaRPr lang="de-DE" b="1" dirty="0"/>
          </a:p>
          <a:p>
            <a:pPr lvl="8"/>
            <a:endParaRPr lang="de-DE" sz="1000" dirty="0"/>
          </a:p>
          <a:p>
            <a:r>
              <a:rPr lang="de-DE" b="1" dirty="0"/>
              <a:t>5)</a:t>
            </a:r>
            <a:r>
              <a:rPr lang="de-DE" dirty="0"/>
              <a:t> Falls letzte Runde, verschmelze all komprimierten Mengen in </a:t>
            </a:r>
            <a:r>
              <a:rPr lang="de-DE" b="1" dirty="0"/>
              <a:t>CS</a:t>
            </a:r>
            <a:r>
              <a:rPr lang="de-DE" dirty="0"/>
              <a:t> und alle </a:t>
            </a:r>
            <a:r>
              <a:rPr lang="de-DE" b="1"/>
              <a:t>RS</a:t>
            </a:r>
            <a:r>
              <a:rPr lang="de-DE"/>
              <a:t> Punkte </a:t>
            </a:r>
            <a:r>
              <a:rPr lang="de-DE" dirty="0"/>
              <a:t>in das </a:t>
            </a:r>
            <a:r>
              <a:rPr lang="de-DE" dirty="0" err="1"/>
              <a:t>jew</a:t>
            </a:r>
            <a:r>
              <a:rPr lang="de-DE" dirty="0"/>
              <a:t>. nächste Cluster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606BA-F3DE-42A2-BE38-137B3F9648DF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06F75836-9F5F-5441-A016-E2A87A9F05DF}"/>
              </a:ext>
            </a:extLst>
          </p:cNvPr>
          <p:cNvSpPr txBox="1">
            <a:spLocks/>
          </p:cNvSpPr>
          <p:nvPr/>
        </p:nvSpPr>
        <p:spPr>
          <a:xfrm>
            <a:off x="2028825" y="6615336"/>
            <a:ext cx="5198715" cy="24266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J. Leskovec, A. Rajaraman, J. Ullman: Mining of Massive Datasets, http://www.mmds.org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739D49-2310-1640-9BC6-7211E2C189A0}"/>
              </a:ext>
            </a:extLst>
          </p:cNvPr>
          <p:cNvSpPr/>
          <p:nvPr/>
        </p:nvSpPr>
        <p:spPr>
          <a:xfrm>
            <a:off x="2667000" y="5445224"/>
            <a:ext cx="6400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Discard</a:t>
            </a:r>
            <a:r>
              <a:rPr lang="de-DE" sz="16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6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set</a:t>
            </a:r>
            <a:r>
              <a:rPr lang="de-DE" sz="16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(DS):</a:t>
            </a:r>
            <a:r>
              <a:rPr lang="de-DE" sz="16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Zusammengefasst, in einem Cluster</a:t>
            </a:r>
          </a:p>
          <a:p>
            <a:r>
              <a:rPr lang="de-DE" sz="16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Compression</a:t>
            </a:r>
            <a:r>
              <a:rPr lang="de-DE" sz="16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6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set</a:t>
            </a:r>
            <a:r>
              <a:rPr lang="de-DE" sz="16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(CS):</a:t>
            </a:r>
            <a:r>
              <a:rPr lang="de-DE" sz="16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 Zusammengefasst, nicht in einem Cluster</a:t>
            </a:r>
          </a:p>
          <a:p>
            <a:r>
              <a:rPr lang="de-DE" sz="16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Retained</a:t>
            </a:r>
            <a:r>
              <a:rPr lang="de-DE" sz="16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6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set</a:t>
            </a:r>
            <a:r>
              <a:rPr lang="de-DE" sz="16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(RS):</a:t>
            </a:r>
            <a:r>
              <a:rPr lang="de-DE" sz="16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Isolierte Punkte</a:t>
            </a:r>
          </a:p>
        </p:txBody>
      </p:sp>
    </p:spTree>
    <p:extLst>
      <p:ext uri="{BB962C8B-B14F-4D97-AF65-F5344CB8AC3E}">
        <p14:creationId xmlns:p14="http://schemas.microsoft.com/office/powerpoint/2010/main" val="40484918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260350"/>
            <a:ext cx="8229600" cy="503238"/>
          </a:xfrm>
        </p:spPr>
        <p:txBody>
          <a:bodyPr/>
          <a:lstStyle/>
          <a:p>
            <a:r>
              <a:rPr lang="de-DE" dirty="0"/>
              <a:t>Einige weitere Details…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de-DE" dirty="0"/>
              <a:t>Wie entscheiden wir, </a:t>
            </a:r>
            <a:r>
              <a:rPr lang="de-DE" dirty="0">
                <a:solidFill>
                  <a:srgbClr val="081BFF"/>
                </a:solidFill>
              </a:rPr>
              <a:t>wann ein Punkt „dicht genug“ </a:t>
            </a:r>
            <a:r>
              <a:rPr lang="de-DE" dirty="0"/>
              <a:t>an einem Cluster ist, so dass wir ihn dort hinzufügen und dann entfernen?</a:t>
            </a:r>
          </a:p>
          <a:p>
            <a:pPr marL="4000500" lvl="8" indent="-342900">
              <a:buFont typeface="+mj-lt"/>
              <a:buAutoNum type="arabicPeriod"/>
            </a:pPr>
            <a:endParaRPr lang="de-DE" dirty="0"/>
          </a:p>
          <a:p>
            <a:pPr marL="514350" indent="-514350">
              <a:buFont typeface="+mj-lt"/>
              <a:buAutoNum type="arabicPeriod"/>
            </a:pPr>
            <a:r>
              <a:rPr lang="de-DE" dirty="0"/>
              <a:t>Wie entscheiden wir, ob </a:t>
            </a:r>
            <a:r>
              <a:rPr lang="de-DE" dirty="0">
                <a:solidFill>
                  <a:srgbClr val="081BFF"/>
                </a:solidFill>
              </a:rPr>
              <a:t>Elemente von CS verschmolzen</a:t>
            </a:r>
            <a:r>
              <a:rPr lang="de-DE" dirty="0"/>
              <a:t> werden sollen?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97EC3-67EA-4740-83DE-CF32698BA086}" type="slidenum">
              <a:rPr lang="en-US"/>
              <a:pPr/>
              <a:t>36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7D79D7-8FCD-8942-B804-5D5CEF363E63}"/>
              </a:ext>
            </a:extLst>
          </p:cNvPr>
          <p:cNvSpPr txBox="1">
            <a:spLocks/>
          </p:cNvSpPr>
          <p:nvPr/>
        </p:nvSpPr>
        <p:spPr>
          <a:xfrm>
            <a:off x="2028825" y="6615336"/>
            <a:ext cx="5198715" cy="24266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J. Leskovec, A. Rajaraman, J. Ullman: Mining of Massive Datasets, http://www.mmds.org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8169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Ad 1: Wie dicht ist dicht genug?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solidFill>
                  <a:srgbClr val="0000FF"/>
                </a:solidFill>
              </a:rPr>
              <a:t>BFR schlägt zwei Konzepte vor:</a:t>
            </a:r>
          </a:p>
          <a:p>
            <a:pPr lvl="1"/>
            <a:r>
              <a:rPr lang="de-DE" dirty="0" err="1">
                <a:solidFill>
                  <a:srgbClr val="D60093"/>
                </a:solidFill>
              </a:rPr>
              <a:t>Mahalanobis</a:t>
            </a:r>
            <a:r>
              <a:rPr lang="de-DE" dirty="0">
                <a:solidFill>
                  <a:srgbClr val="D60093"/>
                </a:solidFill>
              </a:rPr>
              <a:t>-Distanz </a:t>
            </a:r>
            <a:r>
              <a:rPr lang="de-DE" dirty="0"/>
              <a:t>kleiner als Schwellwert</a:t>
            </a:r>
          </a:p>
          <a:p>
            <a:pPr lvl="1"/>
            <a:r>
              <a:rPr lang="de-DE" dirty="0"/>
              <a:t>Hohe Wahrscheinlichkeit, dass Punkt zum aktuell dichtesten </a:t>
            </a:r>
            <a:r>
              <a:rPr lang="de-DE" dirty="0" err="1"/>
              <a:t>Zentroiden</a:t>
            </a:r>
            <a:r>
              <a:rPr lang="de-DE" dirty="0"/>
              <a:t> gehört</a:t>
            </a:r>
          </a:p>
          <a:p>
            <a:pPr lvl="2"/>
            <a:r>
              <a:rPr lang="de-DE" dirty="0">
                <a:sym typeface="Symbol" pitchFamily="18" charset="2"/>
              </a:rPr>
              <a:t>Akzeptiere Punkt in Cluster, wenn M.D. kleiner als Schwellwert, z.B. zwei Standardabweichungen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93B9B-573A-4B7E-8A27-EB1CF7C7C74D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9" name="Picture 2" descr="http://hyperphysics.phy-astr.gsu.edu/hbase/math/immath/gaud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975" y="3933056"/>
            <a:ext cx="3628825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50C5714C-E096-C34C-AFCC-D10E89E516AB}"/>
              </a:ext>
            </a:extLst>
          </p:cNvPr>
          <p:cNvSpPr txBox="1">
            <a:spLocks/>
          </p:cNvSpPr>
          <p:nvPr/>
        </p:nvSpPr>
        <p:spPr>
          <a:xfrm>
            <a:off x="2028825" y="6615336"/>
            <a:ext cx="5198715" cy="24266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J. Leskovec, A. Rajaraman, J. Ullman: Mining of Massive Datasets, http://www.mmds.org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4993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Mahalanobis-Distanz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443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b="1" dirty="0">
                    <a:solidFill>
                      <a:srgbClr val="D60093"/>
                    </a:solidFill>
                  </a:rPr>
                  <a:t>Normalisierter Euklidischer Abstand vom </a:t>
                </a:r>
                <a:r>
                  <a:rPr lang="de-DE" b="1" dirty="0" err="1">
                    <a:solidFill>
                      <a:srgbClr val="D60093"/>
                    </a:solidFill>
                  </a:rPr>
                  <a:t>Zentroiden</a:t>
                </a:r>
                <a:endParaRPr lang="de-DE" b="1" dirty="0">
                  <a:solidFill>
                    <a:srgbClr val="D60093"/>
                  </a:solidFill>
                </a:endParaRPr>
              </a:p>
              <a:p>
                <a:pPr lvl="8"/>
                <a:endParaRPr lang="de-DE" dirty="0"/>
              </a:p>
              <a:p>
                <a:r>
                  <a:rPr lang="de-DE" dirty="0"/>
                  <a:t>Für Punkt </a:t>
                </a:r>
                <a:r>
                  <a:rPr lang="de-DE" b="1" dirty="0"/>
                  <a:t>(</a:t>
                </a:r>
                <a:r>
                  <a:rPr lang="de-DE" b="1" i="1" dirty="0"/>
                  <a:t>x</a:t>
                </a:r>
                <a:r>
                  <a:rPr lang="de-DE" b="1" i="1" baseline="-25000" dirty="0"/>
                  <a:t>1</a:t>
                </a:r>
                <a:r>
                  <a:rPr lang="de-DE" b="1" i="1" dirty="0"/>
                  <a:t>, …, </a:t>
                </a:r>
                <a:r>
                  <a:rPr lang="de-DE" b="1" i="1" dirty="0" err="1"/>
                  <a:t>x</a:t>
                </a:r>
                <a:r>
                  <a:rPr lang="de-DE" b="1" i="1" baseline="-25000" dirty="0" err="1"/>
                  <a:t>d</a:t>
                </a:r>
                <a:r>
                  <a:rPr lang="de-DE" b="1" dirty="0"/>
                  <a:t>)</a:t>
                </a:r>
                <a:r>
                  <a:rPr lang="de-DE" dirty="0"/>
                  <a:t> und </a:t>
                </a:r>
                <a:r>
                  <a:rPr lang="de-DE" dirty="0" err="1"/>
                  <a:t>Zentroid</a:t>
                </a:r>
                <a:r>
                  <a:rPr lang="de-DE" dirty="0"/>
                  <a:t> </a:t>
                </a:r>
                <a:r>
                  <a:rPr lang="de-DE" b="1" dirty="0"/>
                  <a:t>(</a:t>
                </a:r>
                <a:r>
                  <a:rPr lang="de-DE" b="1" i="1" dirty="0"/>
                  <a:t>c</a:t>
                </a:r>
                <a:r>
                  <a:rPr lang="de-DE" b="1" i="1" baseline="-25000" dirty="0"/>
                  <a:t>1</a:t>
                </a:r>
                <a:r>
                  <a:rPr lang="de-DE" b="1" i="1" dirty="0"/>
                  <a:t>, …, c</a:t>
                </a:r>
                <a:r>
                  <a:rPr lang="de-DE" b="1" i="1" baseline="-25000" dirty="0"/>
                  <a:t>d</a:t>
                </a:r>
                <a:r>
                  <a:rPr lang="de-DE" b="1" dirty="0"/>
                  <a:t>)</a:t>
                </a:r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de-DE" dirty="0"/>
                  <a:t>Normalisiere in jeder Dimension: </a:t>
                </a:r>
                <a:r>
                  <a:rPr lang="de-DE" b="1" i="1" dirty="0" err="1"/>
                  <a:t>y</a:t>
                </a:r>
                <a:r>
                  <a:rPr lang="de-DE" b="1" i="1" baseline="-25000" dirty="0" err="1"/>
                  <a:t>i</a:t>
                </a:r>
                <a:r>
                  <a:rPr lang="de-DE" b="1" i="1" dirty="0"/>
                  <a:t> := </a:t>
                </a:r>
                <a:r>
                  <a:rPr lang="de-DE" b="1" dirty="0"/>
                  <a:t>(</a:t>
                </a:r>
                <a:r>
                  <a:rPr lang="de-DE" b="1" i="1" dirty="0"/>
                  <a:t>x</a:t>
                </a:r>
                <a:r>
                  <a:rPr lang="de-DE" b="1" i="1" baseline="-25000" dirty="0"/>
                  <a:t>i</a:t>
                </a:r>
                <a:r>
                  <a:rPr lang="de-DE" b="1" i="1" dirty="0"/>
                  <a:t> - c</a:t>
                </a:r>
                <a:r>
                  <a:rPr lang="de-DE" b="1" i="1" baseline="-25000" dirty="0"/>
                  <a:t>i</a:t>
                </a:r>
                <a:r>
                  <a:rPr lang="de-DE" b="1" dirty="0"/>
                  <a:t>)</a:t>
                </a:r>
                <a:r>
                  <a:rPr lang="de-DE" b="1" i="1" dirty="0"/>
                  <a:t> / </a:t>
                </a:r>
                <a:r>
                  <a:rPr lang="de-DE" b="1" i="1" dirty="0">
                    <a:sym typeface="Symbol" pitchFamily="18" charset="2"/>
                  </a:rPr>
                  <a:t></a:t>
                </a:r>
                <a:r>
                  <a:rPr lang="de-DE" b="1" i="1" baseline="-25000" dirty="0">
                    <a:sym typeface="Symbol" pitchFamily="18" charset="2"/>
                  </a:rPr>
                  <a:t>i</a:t>
                </a:r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de-DE" dirty="0"/>
                  <a:t>Nehme Summe der Quadrate der </a:t>
                </a:r>
                <a:r>
                  <a:rPr lang="de-DE" b="1" i="1" dirty="0" err="1"/>
                  <a:t>y</a:t>
                </a:r>
                <a:r>
                  <a:rPr lang="de-DE" b="1" i="1" baseline="-25000" dirty="0" err="1"/>
                  <a:t>i</a:t>
                </a:r>
                <a:endParaRPr lang="de-DE" b="1" i="1" dirty="0"/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de-DE" dirty="0"/>
                  <a:t>Bestimme Wurzel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/>
                        </a:rPr>
                        <m:t>𝑑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de-DE" b="0" i="1" smtClean="0">
                              <a:latin typeface="Cambria Math"/>
                            </a:rPr>
                            <m:t>,</m:t>
                          </m:r>
                          <m:r>
                            <a:rPr lang="de-DE" b="0" i="1" smtClean="0">
                              <a:latin typeface="Cambria Math"/>
                            </a:rPr>
                            <m:t>𝑐</m:t>
                          </m:r>
                        </m:e>
                      </m:d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nary>
                                <m:naryPr>
                                  <m:chr m:val="∑"/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de-DE" b="0" i="1" smtClean="0">
                                      <a:latin typeface="Cambria Math"/>
                                    </a:rPr>
                                    <m:t>𝑖</m:t>
                                  </m:r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𝑑</m:t>
                                  </m:r>
                                </m:sup>
                                <m:e>
                                  <m:d>
                                    <m:d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b>
                                            <m:sSubPr>
                                              <m:ctrlPr>
                                                <a:rPr lang="de-DE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 smtClean="0">
                                                  <a:latin typeface="Cambria Math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 smtClean="0">
                                                  <a:latin typeface="Cambria Math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a:rPr lang="de-DE" i="1" smtClean="0">
                                              <a:latin typeface="Cambria Math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de-DE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 smtClean="0">
                                                  <a:latin typeface="Cambria Math"/>
                                                </a:rPr>
                                                <m:t>𝑐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 smtClean="0">
                                                  <a:latin typeface="Cambria Math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de-DE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b="0" i="1" smtClean="0">
                                                  <a:latin typeface="Cambria Math"/>
                                                </a:rPr>
                                                <m:t>𝜎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b="0" i="1" smtClean="0">
                                                  <a:latin typeface="Cambria Math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d>
                                </m:e>
                              </m:nary>
                            </m:e>
                            <m:sup>
                              <m:r>
                                <a:rPr lang="de-DE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6144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3" t="-1272" b="-1475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905AF-FDC8-4F64-B7AB-BE56E0785CB9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029200" y="5445224"/>
            <a:ext cx="3962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σ</a:t>
            </a:r>
            <a:r>
              <a:rPr lang="de-DE" baseline="-2500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de-DE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… Standardabweichung der Punkte im Cluster in der i-ten Dimension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113A2125-9B55-714D-A2C7-E5CDB855610B}"/>
              </a:ext>
            </a:extLst>
          </p:cNvPr>
          <p:cNvSpPr txBox="1">
            <a:spLocks/>
          </p:cNvSpPr>
          <p:nvPr/>
        </p:nvSpPr>
        <p:spPr>
          <a:xfrm>
            <a:off x="2028825" y="6615336"/>
            <a:ext cx="5198715" cy="24266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J. Leskovec, A. Rajaraman, J. Ullman: Mining of Massive Datasets, http://www.mmds.org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5774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*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3" t="12826" r="5817" b="5758"/>
          <a:stretch/>
        </p:blipFill>
        <p:spPr bwMode="auto">
          <a:xfrm rot="2107092">
            <a:off x="3057144" y="2590800"/>
            <a:ext cx="2962656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4" descr="*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1" t="13145" r="5710" b="5864"/>
          <a:stretch/>
        </p:blipFill>
        <p:spPr bwMode="auto">
          <a:xfrm rot="2376676">
            <a:off x="6089605" y="2590800"/>
            <a:ext cx="2978195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971800" y="1600200"/>
            <a:ext cx="6172200" cy="83820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Illustration: Gleiche M.D. Linien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1600200"/>
          </a:xfrm>
        </p:spPr>
        <p:txBody>
          <a:bodyPr/>
          <a:lstStyle/>
          <a:p>
            <a:r>
              <a:rPr lang="de-DE" b="1" dirty="0">
                <a:solidFill>
                  <a:srgbClr val="D60093"/>
                </a:solidFill>
              </a:rPr>
              <a:t>Euklidische Distanz vs. </a:t>
            </a:r>
            <a:r>
              <a:rPr lang="de-DE" b="1" dirty="0" err="1">
                <a:solidFill>
                  <a:srgbClr val="D60093"/>
                </a:solidFill>
              </a:rPr>
              <a:t>Mahalanobis</a:t>
            </a:r>
            <a:r>
              <a:rPr lang="de-DE" b="1" dirty="0">
                <a:solidFill>
                  <a:srgbClr val="D60093"/>
                </a:solidFill>
              </a:rPr>
              <a:t>-Distanz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de-DE" smtClean="0"/>
              <a:pPr/>
              <a:t>39</a:t>
            </a:fld>
            <a:endParaRPr lang="de-DE"/>
          </a:p>
        </p:txBody>
      </p:sp>
      <p:pic>
        <p:nvPicPr>
          <p:cNvPr id="7" name="Picture 2" descr="*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1" t="12733" r="5923" b="5128"/>
          <a:stretch/>
        </p:blipFill>
        <p:spPr bwMode="auto">
          <a:xfrm>
            <a:off x="76200" y="2590800"/>
            <a:ext cx="2945865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52272" y="1916832"/>
            <a:ext cx="777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latin typeface="Arial" pitchFamily="34" charset="0"/>
                <a:cs typeface="Arial" pitchFamily="34" charset="0"/>
              </a:rPr>
              <a:t>Konturen von Punkten mit gleichem Abstand zum Ursprung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971800" y="5410200"/>
            <a:ext cx="6172200" cy="83820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Box 8"/>
          <p:cNvSpPr txBox="1"/>
          <p:nvPr/>
        </p:nvSpPr>
        <p:spPr>
          <a:xfrm>
            <a:off x="420855" y="5334000"/>
            <a:ext cx="23423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b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Gleichverteilte Punkte</a:t>
            </a:r>
            <a:br>
              <a:rPr lang="de-DE" sz="1600" b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</a:br>
            <a:r>
              <a:rPr lang="de-DE" sz="1600" b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Euklidische Distanz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37717" y="5334000"/>
            <a:ext cx="2420856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de-DE" sz="1600" b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Normalverteilte Punkte</a:t>
            </a:r>
            <a:br>
              <a:rPr lang="de-DE" sz="1600" b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</a:br>
            <a:r>
              <a:rPr lang="de-DE" sz="1600" b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Euklidische Distanz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44778" y="5334000"/>
            <a:ext cx="2478564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de-DE" sz="1600" b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Normalverteilte Punkte</a:t>
            </a:r>
            <a:br>
              <a:rPr lang="de-DE" sz="1600" b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</a:br>
            <a:r>
              <a:rPr lang="de-DE" sz="1600" b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Mahalanobis-Distanz</a:t>
            </a:r>
          </a:p>
        </p:txBody>
      </p:sp>
      <p:sp>
        <p:nvSpPr>
          <p:cNvPr id="17" name="Footer Placeholder 5">
            <a:extLst>
              <a:ext uri="{FF2B5EF4-FFF2-40B4-BE49-F238E27FC236}">
                <a16:creationId xmlns:a16="http://schemas.microsoft.com/office/drawing/2014/main" id="{7A42B55D-E6AF-F343-B268-BAB28BCCD78B}"/>
              </a:ext>
            </a:extLst>
          </p:cNvPr>
          <p:cNvSpPr txBox="1">
            <a:spLocks/>
          </p:cNvSpPr>
          <p:nvPr/>
        </p:nvSpPr>
        <p:spPr>
          <a:xfrm>
            <a:off x="2028825" y="6615336"/>
            <a:ext cx="5198715" cy="24266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de-DE" sz="1000">
                <a:solidFill>
                  <a:schemeClr val="bg1"/>
                </a:solidFill>
              </a:rPr>
              <a:t>J. Leskovec, A. Rajaraman, J. Ullman: Mining of Massive Datasets, http://www.mmds.org</a:t>
            </a:r>
          </a:p>
        </p:txBody>
      </p:sp>
    </p:spTree>
    <p:extLst>
      <p:ext uri="{BB962C8B-B14F-4D97-AF65-F5344CB8AC3E}">
        <p14:creationId xmlns:p14="http://schemas.microsoft.com/office/powerpoint/2010/main" val="6141759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Grundsätzliche Vorgehensweisen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421"/>
            <a:ext cx="8229600" cy="4968875"/>
          </a:xfrm>
        </p:spPr>
        <p:txBody>
          <a:bodyPr/>
          <a:lstStyle/>
          <a:p>
            <a:r>
              <a:rPr lang="de-DE" sz="2400" dirty="0">
                <a:solidFill>
                  <a:srgbClr val="00B050"/>
                </a:solidFill>
              </a:rPr>
              <a:t>Partitionierungsbasiert</a:t>
            </a:r>
          </a:p>
          <a:p>
            <a:pPr lvl="1"/>
            <a:r>
              <a:rPr lang="de-DE" sz="2000" dirty="0"/>
              <a:t>K-</a:t>
            </a:r>
            <a:r>
              <a:rPr lang="de-DE" sz="2000" dirty="0" err="1"/>
              <a:t>Means</a:t>
            </a:r>
            <a:endParaRPr lang="de-DE" sz="2000" dirty="0"/>
          </a:p>
          <a:p>
            <a:pPr marL="457200" lvl="1" indent="0">
              <a:buNone/>
            </a:pPr>
            <a:endParaRPr lang="de-DE" sz="2000" dirty="0"/>
          </a:p>
          <a:p>
            <a:pPr lvl="1"/>
            <a:endParaRPr lang="de-DE" sz="2000" dirty="0"/>
          </a:p>
          <a:p>
            <a:pPr lvl="1"/>
            <a:r>
              <a:rPr lang="de-DE" sz="2000" dirty="0"/>
              <a:t>K-</a:t>
            </a:r>
            <a:r>
              <a:rPr lang="de-DE" sz="2000" dirty="0" err="1"/>
              <a:t>Medoids</a:t>
            </a:r>
            <a:endParaRPr lang="de-DE" sz="2000" dirty="0"/>
          </a:p>
          <a:p>
            <a:pPr lvl="1"/>
            <a:r>
              <a:rPr lang="de-DE" sz="2000" dirty="0"/>
              <a:t>BFR</a:t>
            </a:r>
          </a:p>
          <a:p>
            <a:pPr lvl="1"/>
            <a:r>
              <a:rPr lang="de-DE" sz="2000" dirty="0"/>
              <a:t>DBSCAN</a:t>
            </a:r>
          </a:p>
          <a:p>
            <a:r>
              <a:rPr lang="de-DE" sz="2400" dirty="0">
                <a:solidFill>
                  <a:srgbClr val="00B050"/>
                </a:solidFill>
              </a:rPr>
              <a:t>Hierarchisch</a:t>
            </a:r>
          </a:p>
          <a:p>
            <a:pPr lvl="1"/>
            <a:r>
              <a:rPr lang="de-DE" sz="2000" dirty="0"/>
              <a:t>Zusammenballende Clusterbildung</a:t>
            </a:r>
          </a:p>
          <a:p>
            <a:pPr lvl="1"/>
            <a:r>
              <a:rPr lang="de-DE" sz="2000" dirty="0"/>
              <a:t>Spektrale Clusterbildung</a:t>
            </a:r>
          </a:p>
          <a:p>
            <a:pPr lvl="1"/>
            <a:r>
              <a:rPr lang="de-DE" sz="2000" dirty="0"/>
              <a:t>CURE</a:t>
            </a:r>
          </a:p>
          <a:p>
            <a:pPr lvl="1"/>
            <a:r>
              <a:rPr lang="de-DE" sz="2000" dirty="0"/>
              <a:t>BIRCH</a:t>
            </a:r>
          </a:p>
          <a:p>
            <a:r>
              <a:rPr lang="de-DE" sz="2400" dirty="0"/>
              <a:t>Multidimensionale Indexierungstechniken notwendig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1004719-48E5-F743-92ED-3772ACE93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53336"/>
            <a:ext cx="1008063" cy="196850"/>
          </a:xfrm>
        </p:spPr>
        <p:txBody>
          <a:bodyPr/>
          <a:lstStyle/>
          <a:p>
            <a:fld id="{BB33B7EA-002B-4067-950B-AC4932BA8F44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678F1E-C397-7C48-86AD-73643E8376FC}"/>
              </a:ext>
            </a:extLst>
          </p:cNvPr>
          <p:cNvSpPr/>
          <p:nvPr/>
        </p:nvSpPr>
        <p:spPr>
          <a:xfrm>
            <a:off x="1691680" y="1988840"/>
            <a:ext cx="671398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dirty="0">
                <a:solidFill>
                  <a:srgbClr val="081BFF"/>
                </a:solidFill>
              </a:rPr>
              <a:t>S. P. Lloyd: Least </a:t>
            </a:r>
            <a:r>
              <a:rPr lang="de-DE" sz="1100" dirty="0" err="1">
                <a:solidFill>
                  <a:srgbClr val="081BFF"/>
                </a:solidFill>
              </a:rPr>
              <a:t>square</a:t>
            </a:r>
            <a:r>
              <a:rPr lang="de-DE" sz="1100" dirty="0">
                <a:solidFill>
                  <a:srgbClr val="081BFF"/>
                </a:solidFill>
              </a:rPr>
              <a:t> </a:t>
            </a:r>
            <a:r>
              <a:rPr lang="de-DE" sz="1100" dirty="0" err="1">
                <a:solidFill>
                  <a:srgbClr val="081BFF"/>
                </a:solidFill>
              </a:rPr>
              <a:t>quantization</a:t>
            </a:r>
            <a:r>
              <a:rPr lang="de-DE" sz="1100" dirty="0">
                <a:solidFill>
                  <a:srgbClr val="081BFF"/>
                </a:solidFill>
              </a:rPr>
              <a:t> in PCM. In: Bell </a:t>
            </a:r>
            <a:r>
              <a:rPr lang="de-DE" sz="1100" dirty="0" err="1">
                <a:solidFill>
                  <a:srgbClr val="081BFF"/>
                </a:solidFill>
              </a:rPr>
              <a:t>Telephone</a:t>
            </a:r>
            <a:r>
              <a:rPr lang="de-DE" sz="1100" dirty="0">
                <a:solidFill>
                  <a:srgbClr val="081BFF"/>
                </a:solidFill>
              </a:rPr>
              <a:t> Laboratories Paper. </a:t>
            </a:r>
            <a:r>
              <a:rPr lang="de-DE" sz="1100" b="1" dirty="0">
                <a:solidFill>
                  <a:srgbClr val="FF0000"/>
                </a:solidFill>
              </a:rPr>
              <a:t>1957</a:t>
            </a:r>
            <a:r>
              <a:rPr lang="de-DE" sz="1100" dirty="0">
                <a:solidFill>
                  <a:srgbClr val="081BFF"/>
                </a:solidFill>
              </a:rPr>
              <a:t>, später erst in einer Zeitschrift erschienen: S. P. Lloyd: Least </a:t>
            </a:r>
            <a:r>
              <a:rPr lang="de-DE" sz="1100" dirty="0" err="1">
                <a:solidFill>
                  <a:srgbClr val="081BFF"/>
                </a:solidFill>
              </a:rPr>
              <a:t>squares</a:t>
            </a:r>
            <a:r>
              <a:rPr lang="de-DE" sz="1100" dirty="0">
                <a:solidFill>
                  <a:srgbClr val="081BFF"/>
                </a:solidFill>
              </a:rPr>
              <a:t> </a:t>
            </a:r>
            <a:r>
              <a:rPr lang="de-DE" sz="1100" dirty="0" err="1">
                <a:solidFill>
                  <a:srgbClr val="081BFF"/>
                </a:solidFill>
              </a:rPr>
              <a:t>quantization</a:t>
            </a:r>
            <a:r>
              <a:rPr lang="de-DE" sz="1100" dirty="0">
                <a:solidFill>
                  <a:srgbClr val="081BFF"/>
                </a:solidFill>
              </a:rPr>
              <a:t> in PCM. In: IEEE Transactions on Information </a:t>
            </a:r>
            <a:r>
              <a:rPr lang="de-DE" sz="1100" dirty="0" err="1">
                <a:solidFill>
                  <a:srgbClr val="081BFF"/>
                </a:solidFill>
              </a:rPr>
              <a:t>Theory</a:t>
            </a:r>
            <a:r>
              <a:rPr lang="de-DE" sz="1100" dirty="0">
                <a:solidFill>
                  <a:srgbClr val="081BFF"/>
                </a:solidFill>
              </a:rPr>
              <a:t>. 2. Auflage. Band 28, S. 129–137, </a:t>
            </a:r>
            <a:r>
              <a:rPr lang="de-DE" sz="1100" b="1" dirty="0">
                <a:solidFill>
                  <a:srgbClr val="FF0000"/>
                </a:solidFill>
              </a:rPr>
              <a:t>1982</a:t>
            </a:r>
          </a:p>
        </p:txBody>
      </p:sp>
    </p:spTree>
    <p:extLst>
      <p:ext uri="{BB962C8B-B14F-4D97-AF65-F5344CB8AC3E}">
        <p14:creationId xmlns:p14="http://schemas.microsoft.com/office/powerpoint/2010/main" val="122404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260350"/>
            <a:ext cx="8892480" cy="803402"/>
          </a:xfrm>
        </p:spPr>
        <p:txBody>
          <a:bodyPr>
            <a:normAutofit/>
          </a:bodyPr>
          <a:lstStyle/>
          <a:p>
            <a:r>
              <a:rPr lang="de-DE"/>
              <a:t>Ad2: Sollen CS-Cluster verschmolzen werden?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96975"/>
            <a:ext cx="8686800" cy="4968875"/>
          </a:xfrm>
        </p:spPr>
        <p:txBody>
          <a:bodyPr/>
          <a:lstStyle/>
          <a:p>
            <a:r>
              <a:rPr lang="de-DE" dirty="0"/>
              <a:t>Bestimmung der Varianz der kombinierten Untercluster</a:t>
            </a:r>
          </a:p>
          <a:p>
            <a:pPr lvl="1"/>
            <a:r>
              <a:rPr lang="de-DE" b="1" i="1" dirty="0"/>
              <a:t>N</a:t>
            </a:r>
            <a:r>
              <a:rPr lang="de-DE" dirty="0"/>
              <a:t>, </a:t>
            </a:r>
            <a:r>
              <a:rPr lang="de-DE" b="1" i="1" dirty="0"/>
              <a:t>SUM</a:t>
            </a:r>
            <a:r>
              <a:rPr lang="de-DE" dirty="0"/>
              <a:t>, und </a:t>
            </a:r>
            <a:r>
              <a:rPr lang="de-DE" b="1" i="1" dirty="0"/>
              <a:t>SUMSQ</a:t>
            </a:r>
            <a:r>
              <a:rPr lang="de-DE" i="1" dirty="0"/>
              <a:t> </a:t>
            </a:r>
            <a:r>
              <a:rPr lang="de-DE" dirty="0"/>
              <a:t>ermöglichen effiziente Berechnung</a:t>
            </a:r>
          </a:p>
          <a:p>
            <a:r>
              <a:rPr lang="de-DE" dirty="0"/>
              <a:t>Kombinierung, wenn Varianz unter Schwellwert</a:t>
            </a:r>
          </a:p>
          <a:p>
            <a:pPr marL="0" indent="0">
              <a:buNone/>
            </a:pPr>
            <a:r>
              <a:rPr lang="de-DE" dirty="0">
                <a:solidFill>
                  <a:srgbClr val="FF0000"/>
                </a:solidFill>
              </a:rPr>
              <a:t>Probleme:</a:t>
            </a:r>
          </a:p>
          <a:p>
            <a:r>
              <a:rPr lang="de-DE" dirty="0"/>
              <a:t>Cluster müssen um </a:t>
            </a:r>
            <a:r>
              <a:rPr lang="de-DE" dirty="0" err="1"/>
              <a:t>Zentroid</a:t>
            </a:r>
            <a:r>
              <a:rPr lang="de-DE" dirty="0"/>
              <a:t> normalverteilt sein</a:t>
            </a:r>
          </a:p>
          <a:p>
            <a:r>
              <a:rPr lang="de-DE" dirty="0"/>
              <a:t>Mittel und Standardabweichung für ein Cluster kann je nach Dimension stark variieren </a:t>
            </a:r>
          </a:p>
          <a:p>
            <a:r>
              <a:rPr lang="de-DE" dirty="0"/>
              <a:t>Dimensionen müssen unabhängig sein</a:t>
            </a:r>
          </a:p>
          <a:p>
            <a:pPr marL="0" indent="0">
              <a:buNone/>
            </a:pPr>
            <a:r>
              <a:rPr lang="de-DE" b="1" dirty="0">
                <a:solidFill>
                  <a:srgbClr val="D60093"/>
                </a:solidFill>
              </a:rPr>
              <a:t>Viele Alternativen:</a:t>
            </a:r>
            <a:r>
              <a:rPr lang="de-DE" dirty="0"/>
              <a:t> Betrachte verschiedene Dimensionen unterschiedlich, betrachte Dichten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FBD7-D930-4CF8-94C2-BF75D3516F63}" type="slidenum">
              <a:rPr lang="en-US"/>
              <a:pPr/>
              <a:t>40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20151E-182B-2748-B6CB-73BD1A45E826}"/>
              </a:ext>
            </a:extLst>
          </p:cNvPr>
          <p:cNvSpPr txBox="1">
            <a:spLocks/>
          </p:cNvSpPr>
          <p:nvPr/>
        </p:nvSpPr>
        <p:spPr>
          <a:xfrm>
            <a:off x="2028825" y="6615336"/>
            <a:ext cx="5198715" cy="24266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</a:rPr>
              <a:t>J. </a:t>
            </a:r>
            <a:r>
              <a:rPr lang="en-US" sz="1000" dirty="0" err="1">
                <a:solidFill>
                  <a:schemeClr val="bg1"/>
                </a:solidFill>
              </a:rPr>
              <a:t>Leskovec</a:t>
            </a:r>
            <a:r>
              <a:rPr lang="en-US" sz="1000" dirty="0">
                <a:solidFill>
                  <a:schemeClr val="bg1"/>
                </a:solidFill>
              </a:rPr>
              <a:t>, A. </a:t>
            </a:r>
            <a:r>
              <a:rPr lang="en-US" sz="1000" dirty="0" err="1">
                <a:solidFill>
                  <a:schemeClr val="bg1"/>
                </a:solidFill>
              </a:rPr>
              <a:t>Rajaraman</a:t>
            </a:r>
            <a:r>
              <a:rPr lang="en-US" sz="1000" dirty="0">
                <a:solidFill>
                  <a:schemeClr val="bg1"/>
                </a:solidFill>
              </a:rPr>
              <a:t>, J. Ullman: Mining of Massive Datasets, http://</a:t>
            </a:r>
            <a:r>
              <a:rPr lang="en-US" sz="1000" dirty="0" err="1">
                <a:solidFill>
                  <a:schemeClr val="bg1"/>
                </a:solidFill>
              </a:rPr>
              <a:t>www.mmds.org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1E123F-55E2-644C-ACFF-48A755216B96}"/>
              </a:ext>
            </a:extLst>
          </p:cNvPr>
          <p:cNvSpPr txBox="1"/>
          <p:nvPr/>
        </p:nvSpPr>
        <p:spPr>
          <a:xfrm>
            <a:off x="2222693" y="6093296"/>
            <a:ext cx="54377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B05FF"/>
                </a:solidFill>
              </a:rPr>
              <a:t>P.S. </a:t>
            </a:r>
            <a:r>
              <a:rPr lang="de-DE" sz="1200" b="1" dirty="0">
                <a:solidFill>
                  <a:srgbClr val="0B05FF"/>
                </a:solidFill>
              </a:rPr>
              <a:t>B</a:t>
            </a:r>
            <a:r>
              <a:rPr lang="de-DE" sz="1200" dirty="0">
                <a:solidFill>
                  <a:srgbClr val="0B05FF"/>
                </a:solidFill>
              </a:rPr>
              <a:t>radley, U.M. </a:t>
            </a:r>
            <a:r>
              <a:rPr lang="de-DE" sz="1200" b="1" dirty="0" err="1">
                <a:solidFill>
                  <a:srgbClr val="0B05FF"/>
                </a:solidFill>
              </a:rPr>
              <a:t>F</a:t>
            </a:r>
            <a:r>
              <a:rPr lang="de-DE" sz="1200" dirty="0" err="1">
                <a:solidFill>
                  <a:srgbClr val="0B05FF"/>
                </a:solidFill>
              </a:rPr>
              <a:t>ayyad</a:t>
            </a:r>
            <a:r>
              <a:rPr lang="de-DE" sz="1200" dirty="0">
                <a:solidFill>
                  <a:srgbClr val="0B05FF"/>
                </a:solidFill>
              </a:rPr>
              <a:t>, C. </a:t>
            </a:r>
            <a:r>
              <a:rPr lang="de-DE" sz="1200" b="1" dirty="0">
                <a:solidFill>
                  <a:srgbClr val="0B05FF"/>
                </a:solidFill>
              </a:rPr>
              <a:t>R</a:t>
            </a:r>
            <a:r>
              <a:rPr lang="de-DE" sz="1200" dirty="0">
                <a:solidFill>
                  <a:srgbClr val="0B05FF"/>
                </a:solidFill>
              </a:rPr>
              <a:t>eina, </a:t>
            </a:r>
            <a:r>
              <a:rPr lang="de-DE" sz="1200" dirty="0" err="1">
                <a:solidFill>
                  <a:srgbClr val="0B05FF"/>
                </a:solidFill>
              </a:rPr>
              <a:t>Scaling</a:t>
            </a:r>
            <a:r>
              <a:rPr lang="de-DE" sz="1200" dirty="0">
                <a:solidFill>
                  <a:srgbClr val="0B05FF"/>
                </a:solidFill>
              </a:rPr>
              <a:t> Clustering </a:t>
            </a:r>
            <a:r>
              <a:rPr lang="de-DE" sz="1200" dirty="0" err="1">
                <a:solidFill>
                  <a:srgbClr val="0B05FF"/>
                </a:solidFill>
              </a:rPr>
              <a:t>Algorithms</a:t>
            </a:r>
            <a:r>
              <a:rPr lang="de-DE" sz="1200" dirty="0">
                <a:solidFill>
                  <a:srgbClr val="0B05FF"/>
                </a:solidFill>
              </a:rPr>
              <a:t> </a:t>
            </a:r>
            <a:r>
              <a:rPr lang="de-DE" sz="1200" dirty="0" err="1">
                <a:solidFill>
                  <a:srgbClr val="0B05FF"/>
                </a:solidFill>
              </a:rPr>
              <a:t>to</a:t>
            </a:r>
            <a:r>
              <a:rPr lang="de-DE" sz="1200" dirty="0">
                <a:solidFill>
                  <a:srgbClr val="0B05FF"/>
                </a:solidFill>
              </a:rPr>
              <a:t> Large Databases,</a:t>
            </a:r>
            <a:br>
              <a:rPr lang="de-DE" sz="1200" dirty="0">
                <a:solidFill>
                  <a:srgbClr val="0B05FF"/>
                </a:solidFill>
              </a:rPr>
            </a:br>
            <a:r>
              <a:rPr lang="de-DE" sz="1200" dirty="0" err="1">
                <a:solidFill>
                  <a:srgbClr val="0B05FF"/>
                </a:solidFill>
              </a:rPr>
              <a:t>Proc</a:t>
            </a:r>
            <a:r>
              <a:rPr lang="de-DE" sz="1200" dirty="0">
                <a:solidFill>
                  <a:srgbClr val="0B05FF"/>
                </a:solidFill>
              </a:rPr>
              <a:t>. Knowledge Discovery </a:t>
            </a:r>
            <a:r>
              <a:rPr lang="de-DE" sz="1200" dirty="0" err="1">
                <a:solidFill>
                  <a:srgbClr val="0B05FF"/>
                </a:solidFill>
              </a:rPr>
              <a:t>and</a:t>
            </a:r>
            <a:r>
              <a:rPr lang="de-DE" sz="1200" dirty="0">
                <a:solidFill>
                  <a:srgbClr val="0B05FF"/>
                </a:solidFill>
              </a:rPr>
              <a:t> Data Mining, pp. 9-15, </a:t>
            </a:r>
            <a:r>
              <a:rPr lang="de-DE" sz="1200" b="1" dirty="0">
                <a:solidFill>
                  <a:srgbClr val="FF0000"/>
                </a:solidFill>
              </a:rPr>
              <a:t>1998</a:t>
            </a:r>
          </a:p>
        </p:txBody>
      </p:sp>
    </p:spTree>
    <p:extLst>
      <p:ext uri="{BB962C8B-B14F-4D97-AF65-F5344CB8AC3E}">
        <p14:creationId xmlns:p14="http://schemas.microsoft.com/office/powerpoint/2010/main" val="42311721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Clusterbildung: Übersicht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421"/>
            <a:ext cx="8229600" cy="4968875"/>
          </a:xfrm>
        </p:spPr>
        <p:txBody>
          <a:bodyPr/>
          <a:lstStyle/>
          <a:p>
            <a:r>
              <a:rPr lang="de-DE" dirty="0">
                <a:solidFill>
                  <a:srgbClr val="081BFF"/>
                </a:solidFill>
              </a:rPr>
              <a:t>Partitionierungsbasiert</a:t>
            </a:r>
          </a:p>
          <a:p>
            <a:pPr lvl="1"/>
            <a:r>
              <a:rPr lang="de-DE" dirty="0"/>
              <a:t>K-</a:t>
            </a:r>
            <a:r>
              <a:rPr lang="de-DE" dirty="0" err="1"/>
              <a:t>Means</a:t>
            </a:r>
            <a:endParaRPr lang="de-DE" dirty="0"/>
          </a:p>
          <a:p>
            <a:pPr lvl="1"/>
            <a:r>
              <a:rPr lang="de-DE" dirty="0"/>
              <a:t>K-</a:t>
            </a:r>
            <a:r>
              <a:rPr lang="de-DE" dirty="0" err="1"/>
              <a:t>Medoids</a:t>
            </a:r>
            <a:endParaRPr lang="de-DE" dirty="0"/>
          </a:p>
          <a:p>
            <a:pPr lvl="1"/>
            <a:r>
              <a:rPr lang="de-DE" dirty="0"/>
              <a:t>BFR</a:t>
            </a:r>
          </a:p>
          <a:p>
            <a:pPr lvl="1"/>
            <a:r>
              <a:rPr lang="de-DE" dirty="0">
                <a:solidFill>
                  <a:srgbClr val="0B05FF"/>
                </a:solidFill>
              </a:rPr>
              <a:t>DBSCAN</a:t>
            </a:r>
          </a:p>
          <a:p>
            <a:r>
              <a:rPr lang="de-DE" dirty="0"/>
              <a:t>Hierarchisch</a:t>
            </a:r>
          </a:p>
          <a:p>
            <a:pPr lvl="1"/>
            <a:r>
              <a:rPr lang="de-DE" dirty="0"/>
              <a:t>Zusammenballende Clusterbildung</a:t>
            </a:r>
          </a:p>
          <a:p>
            <a:pPr lvl="1"/>
            <a:r>
              <a:rPr lang="de-DE" dirty="0"/>
              <a:t>Spektrale Clusterbildung</a:t>
            </a:r>
          </a:p>
          <a:p>
            <a:pPr lvl="1"/>
            <a:r>
              <a:rPr lang="de-DE" dirty="0"/>
              <a:t>CURE</a:t>
            </a:r>
          </a:p>
          <a:p>
            <a:pPr lvl="1"/>
            <a:r>
              <a:rPr lang="de-DE" dirty="0"/>
              <a:t>BIRCH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1004719-48E5-F743-92ED-3772ACE93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53336"/>
            <a:ext cx="1008063" cy="196850"/>
          </a:xfrm>
        </p:spPr>
        <p:txBody>
          <a:bodyPr/>
          <a:lstStyle/>
          <a:p>
            <a:fld id="{BB33B7EA-002B-4067-950B-AC4932BA8F44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8789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60350"/>
            <a:ext cx="8675687" cy="503238"/>
          </a:xfrm>
        </p:spPr>
        <p:txBody>
          <a:bodyPr/>
          <a:lstStyle/>
          <a:p>
            <a:r>
              <a:rPr lang="de-DE" dirty="0"/>
              <a:t>Dichtebasierende partitionierende Clusterbildung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solidFill>
                  <a:srgbClr val="081BFF"/>
                </a:solidFill>
              </a:rPr>
              <a:t>DBSCAN-Verfahren</a:t>
            </a:r>
            <a:r>
              <a:rPr lang="de-DE" dirty="0"/>
              <a:t> (</a:t>
            </a:r>
            <a:r>
              <a:rPr lang="de-DE" dirty="0" err="1"/>
              <a:t>Density</a:t>
            </a:r>
            <a:r>
              <a:rPr lang="de-DE" dirty="0"/>
              <a:t> </a:t>
            </a:r>
            <a:r>
              <a:rPr lang="de-DE" dirty="0" err="1"/>
              <a:t>Based</a:t>
            </a:r>
            <a:r>
              <a:rPr lang="de-DE" dirty="0"/>
              <a:t> </a:t>
            </a:r>
            <a:r>
              <a:rPr lang="de-DE" dirty="0" err="1"/>
              <a:t>Spatial</a:t>
            </a:r>
            <a:r>
              <a:rPr lang="de-DE" dirty="0"/>
              <a:t> Clustering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Applications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Noise) </a:t>
            </a:r>
          </a:p>
          <a:p>
            <a:pPr lvl="1"/>
            <a:r>
              <a:rPr lang="de-DE" dirty="0"/>
              <a:t>Dichtebasierte räumliche Clusteranalyse unter Berücksichtigung von Rauschen</a:t>
            </a:r>
          </a:p>
          <a:p>
            <a:r>
              <a:rPr lang="de-DE" dirty="0"/>
              <a:t>Motivation: Punktdichte innerhalb eines Clusters </a:t>
            </a:r>
            <a:r>
              <a:rPr lang="de-DE" dirty="0" err="1"/>
              <a:t>höher</a:t>
            </a:r>
            <a:r>
              <a:rPr lang="de-DE" dirty="0"/>
              <a:t> als außerhalb des Clusters </a:t>
            </a:r>
          </a:p>
          <a:p>
            <a:r>
              <a:rPr lang="de-DE" dirty="0"/>
              <a:t>Resultierende Cluster können beliebige Form haben</a:t>
            </a:r>
          </a:p>
          <a:p>
            <a:pPr lvl="1"/>
            <a:r>
              <a:rPr lang="de-DE" dirty="0"/>
              <a:t>Bei distanzbasierten Methoden </a:t>
            </a:r>
            <a:br>
              <a:rPr lang="de-DE" dirty="0"/>
            </a:br>
            <a:r>
              <a:rPr lang="de-DE" dirty="0"/>
              <a:t>ausschließlich konvexe Cluster </a:t>
            </a:r>
          </a:p>
          <a:p>
            <a:r>
              <a:rPr lang="de-DE" dirty="0"/>
              <a:t>Clusteranzahl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k</a:t>
            </a:r>
            <a:r>
              <a:rPr lang="de-DE" dirty="0"/>
              <a:t> muss nicht initial vorgegeben werden </a:t>
            </a:r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42</a:t>
            </a:fld>
            <a:endParaRPr 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A43732-5FC5-CA42-A095-9983AEE1E9AC}"/>
              </a:ext>
            </a:extLst>
          </p:cNvPr>
          <p:cNvSpPr/>
          <p:nvPr/>
        </p:nvSpPr>
        <p:spPr>
          <a:xfrm>
            <a:off x="1963241" y="5949280"/>
            <a:ext cx="67132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>
                <a:solidFill>
                  <a:srgbClr val="0B05FF"/>
                </a:solidFill>
              </a:rPr>
              <a:t>Martin Ester, Hans-Peter Kriegel, Jörg Sander, </a:t>
            </a:r>
            <a:r>
              <a:rPr lang="de-DE" sz="1200" dirty="0" err="1">
                <a:solidFill>
                  <a:srgbClr val="0B05FF"/>
                </a:solidFill>
              </a:rPr>
              <a:t>Xiaowei</a:t>
            </a:r>
            <a:r>
              <a:rPr lang="de-DE" sz="1200" dirty="0">
                <a:solidFill>
                  <a:srgbClr val="0B05FF"/>
                </a:solidFill>
              </a:rPr>
              <a:t> </a:t>
            </a:r>
            <a:r>
              <a:rPr lang="de-DE" sz="1200" dirty="0" err="1">
                <a:solidFill>
                  <a:srgbClr val="0B05FF"/>
                </a:solidFill>
              </a:rPr>
              <a:t>Xu</a:t>
            </a:r>
            <a:r>
              <a:rPr lang="de-DE" sz="1200" dirty="0">
                <a:solidFill>
                  <a:srgbClr val="0B05FF"/>
                </a:solidFill>
              </a:rPr>
              <a:t>: A </a:t>
            </a:r>
            <a:r>
              <a:rPr lang="de-DE" sz="1200" dirty="0" err="1">
                <a:solidFill>
                  <a:srgbClr val="0B05FF"/>
                </a:solidFill>
              </a:rPr>
              <a:t>density-based</a:t>
            </a:r>
            <a:r>
              <a:rPr lang="de-DE" sz="1200" dirty="0">
                <a:solidFill>
                  <a:srgbClr val="0B05FF"/>
                </a:solidFill>
              </a:rPr>
              <a:t> </a:t>
            </a:r>
            <a:r>
              <a:rPr lang="de-DE" sz="1200" dirty="0" err="1">
                <a:solidFill>
                  <a:srgbClr val="0B05FF"/>
                </a:solidFill>
              </a:rPr>
              <a:t>algorithm</a:t>
            </a:r>
            <a:r>
              <a:rPr lang="de-DE" sz="1200" dirty="0">
                <a:solidFill>
                  <a:srgbClr val="0B05FF"/>
                </a:solidFill>
              </a:rPr>
              <a:t> </a:t>
            </a:r>
            <a:r>
              <a:rPr lang="de-DE" sz="1200" dirty="0" err="1">
                <a:solidFill>
                  <a:srgbClr val="0B05FF"/>
                </a:solidFill>
              </a:rPr>
              <a:t>for</a:t>
            </a:r>
            <a:r>
              <a:rPr lang="de-DE" sz="1200" dirty="0">
                <a:solidFill>
                  <a:srgbClr val="0B05FF"/>
                </a:solidFill>
              </a:rPr>
              <a:t> </a:t>
            </a:r>
            <a:r>
              <a:rPr lang="de-DE" sz="1200" dirty="0" err="1">
                <a:solidFill>
                  <a:srgbClr val="0B05FF"/>
                </a:solidFill>
              </a:rPr>
              <a:t>discovering</a:t>
            </a:r>
            <a:r>
              <a:rPr lang="de-DE" sz="1200" dirty="0">
                <a:solidFill>
                  <a:srgbClr val="0B05FF"/>
                </a:solidFill>
              </a:rPr>
              <a:t> </a:t>
            </a:r>
            <a:r>
              <a:rPr lang="de-DE" sz="1200" dirty="0" err="1">
                <a:solidFill>
                  <a:srgbClr val="0B05FF"/>
                </a:solidFill>
              </a:rPr>
              <a:t>clusters</a:t>
            </a:r>
            <a:r>
              <a:rPr lang="de-DE" sz="1200" dirty="0">
                <a:solidFill>
                  <a:srgbClr val="0B05FF"/>
                </a:solidFill>
              </a:rPr>
              <a:t> in large </a:t>
            </a:r>
            <a:r>
              <a:rPr lang="de-DE" sz="1200" dirty="0" err="1">
                <a:solidFill>
                  <a:srgbClr val="0B05FF"/>
                </a:solidFill>
              </a:rPr>
              <a:t>spatial</a:t>
            </a:r>
            <a:r>
              <a:rPr lang="de-DE" sz="1200" dirty="0">
                <a:solidFill>
                  <a:srgbClr val="0B05FF"/>
                </a:solidFill>
              </a:rPr>
              <a:t> </a:t>
            </a:r>
            <a:r>
              <a:rPr lang="de-DE" sz="1200" dirty="0" err="1">
                <a:solidFill>
                  <a:srgbClr val="0B05FF"/>
                </a:solidFill>
              </a:rPr>
              <a:t>databases</a:t>
            </a:r>
            <a:r>
              <a:rPr lang="de-DE" sz="1200" dirty="0">
                <a:solidFill>
                  <a:srgbClr val="0B05FF"/>
                </a:solidFill>
              </a:rPr>
              <a:t> </a:t>
            </a:r>
            <a:r>
              <a:rPr lang="de-DE" sz="1200" dirty="0" err="1">
                <a:solidFill>
                  <a:srgbClr val="0B05FF"/>
                </a:solidFill>
              </a:rPr>
              <a:t>with</a:t>
            </a:r>
            <a:r>
              <a:rPr lang="de-DE" sz="1200" dirty="0">
                <a:solidFill>
                  <a:srgbClr val="0B05FF"/>
                </a:solidFill>
              </a:rPr>
              <a:t> </a:t>
            </a:r>
            <a:r>
              <a:rPr lang="de-DE" sz="1200" dirty="0" err="1">
                <a:solidFill>
                  <a:srgbClr val="0B05FF"/>
                </a:solidFill>
              </a:rPr>
              <a:t>noise</a:t>
            </a:r>
            <a:r>
              <a:rPr lang="de-DE" sz="1200" dirty="0">
                <a:solidFill>
                  <a:srgbClr val="0B05FF"/>
                </a:solidFill>
              </a:rPr>
              <a:t>. In: </a:t>
            </a:r>
            <a:r>
              <a:rPr lang="de-DE" sz="1200" dirty="0" err="1">
                <a:solidFill>
                  <a:srgbClr val="0B05FF"/>
                </a:solidFill>
              </a:rPr>
              <a:t>Proc</a:t>
            </a:r>
            <a:r>
              <a:rPr lang="de-DE" sz="1200" dirty="0">
                <a:solidFill>
                  <a:srgbClr val="0B05FF"/>
                </a:solidFill>
              </a:rPr>
              <a:t>. 2</a:t>
            </a:r>
            <a:r>
              <a:rPr lang="de-DE" sz="1200" baseline="30000" dirty="0">
                <a:solidFill>
                  <a:srgbClr val="0B05FF"/>
                </a:solidFill>
              </a:rPr>
              <a:t>nd</a:t>
            </a:r>
            <a:r>
              <a:rPr lang="de-DE" sz="1200" dirty="0">
                <a:solidFill>
                  <a:srgbClr val="0B05FF"/>
                </a:solidFill>
              </a:rPr>
              <a:t> International Conference on Knowledge Discovery </a:t>
            </a:r>
            <a:r>
              <a:rPr lang="de-DE" sz="1200" dirty="0" err="1">
                <a:solidFill>
                  <a:srgbClr val="0B05FF"/>
                </a:solidFill>
              </a:rPr>
              <a:t>and</a:t>
            </a:r>
            <a:r>
              <a:rPr lang="de-DE" sz="1200" dirty="0">
                <a:solidFill>
                  <a:srgbClr val="0B05FF"/>
                </a:solidFill>
              </a:rPr>
              <a:t> Data Mining (KDD-96), S. 226–231, </a:t>
            </a:r>
            <a:r>
              <a:rPr lang="de-DE" sz="1200" b="1" dirty="0">
                <a:solidFill>
                  <a:srgbClr val="FF0000"/>
                </a:solidFill>
              </a:rPr>
              <a:t>1996</a:t>
            </a:r>
          </a:p>
        </p:txBody>
      </p:sp>
    </p:spTree>
    <p:extLst>
      <p:ext uri="{BB962C8B-B14F-4D97-AF65-F5344CB8AC3E}">
        <p14:creationId xmlns:p14="http://schemas.microsoft.com/office/powerpoint/2010/main" val="2163257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DBSCAN – </a:t>
            </a:r>
            <a:r>
              <a:rPr lang="en-US" dirty="0" err="1"/>
              <a:t>Definitionen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40232"/>
            <a:ext cx="8229600" cy="468105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43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A72F1C-AE0D-F449-A5C3-2A4C887BF32D}"/>
              </a:ext>
            </a:extLst>
          </p:cNvPr>
          <p:cNvSpPr txBox="1">
            <a:spLocks/>
          </p:cNvSpPr>
          <p:nvPr/>
        </p:nvSpPr>
        <p:spPr>
          <a:xfrm>
            <a:off x="3707904" y="6615336"/>
            <a:ext cx="1791444" cy="24266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000" dirty="0" err="1">
                <a:solidFill>
                  <a:schemeClr val="bg1"/>
                </a:solidFill>
              </a:rPr>
              <a:t>Sascha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Szott</a:t>
            </a:r>
            <a:r>
              <a:rPr lang="en-US" sz="1000" dirty="0">
                <a:solidFill>
                  <a:schemeClr val="bg1"/>
                </a:solidFill>
              </a:rPr>
              <a:t>, HPI Potsdam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E437C19-C70A-AC46-9D2A-B7E83183ABC5}"/>
              </a:ext>
            </a:extLst>
          </p:cNvPr>
          <p:cNvSpPr/>
          <p:nvPr/>
        </p:nvSpPr>
        <p:spPr>
          <a:xfrm>
            <a:off x="1835696" y="4293096"/>
            <a:ext cx="6862217" cy="36004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53D4A1-6959-1543-BC83-0094E0900EE3}"/>
              </a:ext>
            </a:extLst>
          </p:cNvPr>
          <p:cNvSpPr/>
          <p:nvPr/>
        </p:nvSpPr>
        <p:spPr>
          <a:xfrm>
            <a:off x="767184" y="4652691"/>
            <a:ext cx="6862217" cy="36004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05666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DBSCAN – </a:t>
            </a:r>
            <a:r>
              <a:rPr lang="en-US" dirty="0" err="1"/>
              <a:t>Definitionen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052" y="1196975"/>
            <a:ext cx="7085895" cy="496887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44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CE4F0B-3803-604F-9BA0-752E1CDA95C8}"/>
              </a:ext>
            </a:extLst>
          </p:cNvPr>
          <p:cNvSpPr txBox="1">
            <a:spLocks/>
          </p:cNvSpPr>
          <p:nvPr/>
        </p:nvSpPr>
        <p:spPr>
          <a:xfrm>
            <a:off x="3707904" y="6615336"/>
            <a:ext cx="1791444" cy="24266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000" dirty="0" err="1">
                <a:solidFill>
                  <a:schemeClr val="bg1"/>
                </a:solidFill>
              </a:rPr>
              <a:t>Sascha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Szott</a:t>
            </a:r>
            <a:r>
              <a:rPr lang="en-US" sz="1000" dirty="0">
                <a:solidFill>
                  <a:schemeClr val="bg1"/>
                </a:solidFill>
              </a:rPr>
              <a:t>, HPI Potsdam</a:t>
            </a:r>
          </a:p>
        </p:txBody>
      </p:sp>
    </p:spTree>
    <p:extLst>
      <p:ext uri="{BB962C8B-B14F-4D97-AF65-F5344CB8AC3E}">
        <p14:creationId xmlns:p14="http://schemas.microsoft.com/office/powerpoint/2010/main" val="4836955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DBSCAN – </a:t>
            </a:r>
            <a:r>
              <a:rPr lang="en-US" dirty="0" err="1"/>
              <a:t>Definitionen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268760"/>
            <a:ext cx="6305572" cy="496887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45</a:t>
            </a:fld>
            <a:endParaRPr lang="de-DE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F6A53124-906E-2E44-B013-FD4C692291FD}"/>
              </a:ext>
            </a:extLst>
          </p:cNvPr>
          <p:cNvSpPr txBox="1">
            <a:spLocks/>
          </p:cNvSpPr>
          <p:nvPr/>
        </p:nvSpPr>
        <p:spPr>
          <a:xfrm>
            <a:off x="3707904" y="6615336"/>
            <a:ext cx="1791444" cy="24266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000" dirty="0" err="1">
                <a:solidFill>
                  <a:schemeClr val="bg1"/>
                </a:solidFill>
              </a:rPr>
              <a:t>Sascha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Szott</a:t>
            </a:r>
            <a:r>
              <a:rPr lang="en-US" sz="1000" dirty="0">
                <a:solidFill>
                  <a:schemeClr val="bg1"/>
                </a:solidFill>
              </a:rPr>
              <a:t>, HPI Potsdam</a:t>
            </a:r>
          </a:p>
        </p:txBody>
      </p:sp>
    </p:spTree>
    <p:extLst>
      <p:ext uri="{BB962C8B-B14F-4D97-AF65-F5344CB8AC3E}">
        <p14:creationId xmlns:p14="http://schemas.microsoft.com/office/powerpoint/2010/main" val="33910547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DBSCAN – </a:t>
            </a:r>
            <a:r>
              <a:rPr lang="en-US" dirty="0" err="1"/>
              <a:t>Definitionen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48" y="1196975"/>
            <a:ext cx="7781303" cy="496887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46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B8D15E-523A-3E41-AEFA-88A9039C4249}"/>
              </a:ext>
            </a:extLst>
          </p:cNvPr>
          <p:cNvSpPr txBox="1">
            <a:spLocks/>
          </p:cNvSpPr>
          <p:nvPr/>
        </p:nvSpPr>
        <p:spPr>
          <a:xfrm>
            <a:off x="3707904" y="6615336"/>
            <a:ext cx="1791444" cy="24266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000" dirty="0" err="1">
                <a:solidFill>
                  <a:schemeClr val="bg1"/>
                </a:solidFill>
              </a:rPr>
              <a:t>Sascha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Szott</a:t>
            </a:r>
            <a:r>
              <a:rPr lang="en-US" sz="1000" dirty="0">
                <a:solidFill>
                  <a:schemeClr val="bg1"/>
                </a:solidFill>
              </a:rPr>
              <a:t>, HPI Potsdam</a:t>
            </a:r>
          </a:p>
        </p:txBody>
      </p:sp>
    </p:spTree>
    <p:extLst>
      <p:ext uri="{BB962C8B-B14F-4D97-AF65-F5344CB8AC3E}">
        <p14:creationId xmlns:p14="http://schemas.microsoft.com/office/powerpoint/2010/main" val="15225232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DBSCAN – </a:t>
            </a:r>
            <a:r>
              <a:rPr lang="en-US" dirty="0" err="1"/>
              <a:t>Definitionen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68760"/>
            <a:ext cx="8229600" cy="447740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47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C3BD98-796C-A848-B89B-B7884B0B009D}"/>
              </a:ext>
            </a:extLst>
          </p:cNvPr>
          <p:cNvSpPr txBox="1">
            <a:spLocks/>
          </p:cNvSpPr>
          <p:nvPr/>
        </p:nvSpPr>
        <p:spPr>
          <a:xfrm>
            <a:off x="3707904" y="6615336"/>
            <a:ext cx="1791444" cy="24266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000" dirty="0" err="1">
                <a:solidFill>
                  <a:schemeClr val="bg1"/>
                </a:solidFill>
              </a:rPr>
              <a:t>Sascha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Szott</a:t>
            </a:r>
            <a:r>
              <a:rPr lang="en-US" sz="1000" dirty="0">
                <a:solidFill>
                  <a:schemeClr val="bg1"/>
                </a:solidFill>
              </a:rPr>
              <a:t>, HPI Potsdam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48CE82-30CF-3E4E-A822-4F6385CE17E4}"/>
              </a:ext>
            </a:extLst>
          </p:cNvPr>
          <p:cNvSpPr/>
          <p:nvPr/>
        </p:nvSpPr>
        <p:spPr>
          <a:xfrm>
            <a:off x="6987640" y="3789040"/>
            <a:ext cx="45719" cy="21602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F5649B-0F99-7445-862B-504A14F3ECA0}"/>
              </a:ext>
            </a:extLst>
          </p:cNvPr>
          <p:cNvSpPr/>
          <p:nvPr/>
        </p:nvSpPr>
        <p:spPr>
          <a:xfrm>
            <a:off x="7422685" y="3801125"/>
            <a:ext cx="45719" cy="21602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71147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DBSCAN – Lemma 1 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96752"/>
            <a:ext cx="7342411" cy="417626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48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972364-FF76-224F-B450-A8A5C38DECFD}"/>
              </a:ext>
            </a:extLst>
          </p:cNvPr>
          <p:cNvSpPr txBox="1">
            <a:spLocks/>
          </p:cNvSpPr>
          <p:nvPr/>
        </p:nvSpPr>
        <p:spPr>
          <a:xfrm>
            <a:off x="3707904" y="6615336"/>
            <a:ext cx="1791444" cy="24266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000" dirty="0" err="1">
                <a:solidFill>
                  <a:schemeClr val="bg1"/>
                </a:solidFill>
              </a:rPr>
              <a:t>Sascha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Szott</a:t>
            </a:r>
            <a:r>
              <a:rPr lang="en-US" sz="1000" dirty="0">
                <a:solidFill>
                  <a:schemeClr val="bg1"/>
                </a:solidFill>
              </a:rPr>
              <a:t>, HPI Potsdam</a:t>
            </a:r>
          </a:p>
        </p:txBody>
      </p:sp>
    </p:spTree>
    <p:extLst>
      <p:ext uri="{BB962C8B-B14F-4D97-AF65-F5344CB8AC3E}">
        <p14:creationId xmlns:p14="http://schemas.microsoft.com/office/powerpoint/2010/main" val="35170273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DBSCAN – Lemma 2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86" y="1124744"/>
            <a:ext cx="8433762" cy="373721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49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DC6DAE-CA2B-304B-858E-9ADB1AB3E4E4}"/>
              </a:ext>
            </a:extLst>
          </p:cNvPr>
          <p:cNvSpPr txBox="1">
            <a:spLocks/>
          </p:cNvSpPr>
          <p:nvPr/>
        </p:nvSpPr>
        <p:spPr>
          <a:xfrm>
            <a:off x="3707904" y="6615336"/>
            <a:ext cx="1791444" cy="24266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000" dirty="0" err="1">
                <a:solidFill>
                  <a:schemeClr val="bg1"/>
                </a:solidFill>
              </a:rPr>
              <a:t>Sascha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Szott</a:t>
            </a:r>
            <a:r>
              <a:rPr lang="en-US" sz="1000" dirty="0">
                <a:solidFill>
                  <a:schemeClr val="bg1"/>
                </a:solidFill>
              </a:rPr>
              <a:t>, HPI Potsdam</a:t>
            </a:r>
          </a:p>
        </p:txBody>
      </p:sp>
    </p:spTree>
    <p:extLst>
      <p:ext uri="{BB962C8B-B14F-4D97-AF65-F5344CB8AC3E}">
        <p14:creationId xmlns:p14="http://schemas.microsoft.com/office/powerpoint/2010/main" val="1947885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3"/>
          <p:cNvSpPr>
            <a:spLocks noChangeArrowheads="1"/>
          </p:cNvSpPr>
          <p:nvPr/>
        </p:nvSpPr>
        <p:spPr bwMode="auto">
          <a:xfrm>
            <a:off x="2071688" y="1465263"/>
            <a:ext cx="5867400" cy="40767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de-DE"/>
          </a:p>
        </p:txBody>
      </p:sp>
      <p:sp>
        <p:nvSpPr>
          <p:cNvPr id="26627" name="Line 44"/>
          <p:cNvSpPr>
            <a:spLocks noChangeShapeType="1"/>
          </p:cNvSpPr>
          <p:nvPr/>
        </p:nvSpPr>
        <p:spPr bwMode="auto">
          <a:xfrm>
            <a:off x="2071688" y="4724400"/>
            <a:ext cx="58674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6628" name="Line 45"/>
          <p:cNvSpPr>
            <a:spLocks noChangeShapeType="1"/>
          </p:cNvSpPr>
          <p:nvPr/>
        </p:nvSpPr>
        <p:spPr bwMode="auto">
          <a:xfrm>
            <a:off x="2071688" y="3908425"/>
            <a:ext cx="58674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6629" name="Line 46"/>
          <p:cNvSpPr>
            <a:spLocks noChangeShapeType="1"/>
          </p:cNvSpPr>
          <p:nvPr/>
        </p:nvSpPr>
        <p:spPr bwMode="auto">
          <a:xfrm>
            <a:off x="2071688" y="3098800"/>
            <a:ext cx="58674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6630" name="Line 47"/>
          <p:cNvSpPr>
            <a:spLocks noChangeShapeType="1"/>
          </p:cNvSpPr>
          <p:nvPr/>
        </p:nvSpPr>
        <p:spPr bwMode="auto">
          <a:xfrm>
            <a:off x="2071688" y="2281238"/>
            <a:ext cx="58674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6631" name="Line 48"/>
          <p:cNvSpPr>
            <a:spLocks noChangeShapeType="1"/>
          </p:cNvSpPr>
          <p:nvPr/>
        </p:nvSpPr>
        <p:spPr bwMode="auto">
          <a:xfrm>
            <a:off x="2071688" y="1465263"/>
            <a:ext cx="58674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6632" name="Rectangle 49"/>
          <p:cNvSpPr>
            <a:spLocks noChangeArrowheads="1"/>
          </p:cNvSpPr>
          <p:nvPr/>
        </p:nvSpPr>
        <p:spPr bwMode="auto">
          <a:xfrm>
            <a:off x="2071688" y="1465263"/>
            <a:ext cx="5867400" cy="4076700"/>
          </a:xfrm>
          <a:prstGeom prst="rect">
            <a:avLst/>
          </a:prstGeom>
          <a:noFill/>
          <a:ln w="7938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de-DE"/>
          </a:p>
        </p:txBody>
      </p:sp>
      <p:sp>
        <p:nvSpPr>
          <p:cNvPr id="26633" name="Line 50"/>
          <p:cNvSpPr>
            <a:spLocks noChangeShapeType="1"/>
          </p:cNvSpPr>
          <p:nvPr/>
        </p:nvSpPr>
        <p:spPr bwMode="auto">
          <a:xfrm>
            <a:off x="2071688" y="1465263"/>
            <a:ext cx="1587" cy="40767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6634" name="Line 51"/>
          <p:cNvSpPr>
            <a:spLocks noChangeShapeType="1"/>
          </p:cNvSpPr>
          <p:nvPr/>
        </p:nvSpPr>
        <p:spPr bwMode="auto">
          <a:xfrm>
            <a:off x="2001838" y="5541963"/>
            <a:ext cx="698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6635" name="Line 52"/>
          <p:cNvSpPr>
            <a:spLocks noChangeShapeType="1"/>
          </p:cNvSpPr>
          <p:nvPr/>
        </p:nvSpPr>
        <p:spPr bwMode="auto">
          <a:xfrm>
            <a:off x="2001838" y="4724400"/>
            <a:ext cx="698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6636" name="Line 53"/>
          <p:cNvSpPr>
            <a:spLocks noChangeShapeType="1"/>
          </p:cNvSpPr>
          <p:nvPr/>
        </p:nvSpPr>
        <p:spPr bwMode="auto">
          <a:xfrm>
            <a:off x="2001838" y="3908425"/>
            <a:ext cx="698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6637" name="Line 54"/>
          <p:cNvSpPr>
            <a:spLocks noChangeShapeType="1"/>
          </p:cNvSpPr>
          <p:nvPr/>
        </p:nvSpPr>
        <p:spPr bwMode="auto">
          <a:xfrm>
            <a:off x="2001838" y="3098800"/>
            <a:ext cx="698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6638" name="Line 55"/>
          <p:cNvSpPr>
            <a:spLocks noChangeShapeType="1"/>
          </p:cNvSpPr>
          <p:nvPr/>
        </p:nvSpPr>
        <p:spPr bwMode="auto">
          <a:xfrm>
            <a:off x="2001838" y="2281238"/>
            <a:ext cx="698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6639" name="Line 56"/>
          <p:cNvSpPr>
            <a:spLocks noChangeShapeType="1"/>
          </p:cNvSpPr>
          <p:nvPr/>
        </p:nvSpPr>
        <p:spPr bwMode="auto">
          <a:xfrm>
            <a:off x="2001838" y="1465263"/>
            <a:ext cx="698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6640" name="Line 57"/>
          <p:cNvSpPr>
            <a:spLocks noChangeShapeType="1"/>
          </p:cNvSpPr>
          <p:nvPr/>
        </p:nvSpPr>
        <p:spPr bwMode="auto">
          <a:xfrm>
            <a:off x="2071688" y="5541963"/>
            <a:ext cx="58674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6641" name="Line 58"/>
          <p:cNvSpPr>
            <a:spLocks noChangeShapeType="1"/>
          </p:cNvSpPr>
          <p:nvPr/>
        </p:nvSpPr>
        <p:spPr bwMode="auto">
          <a:xfrm flipV="1">
            <a:off x="2071688" y="5541963"/>
            <a:ext cx="1587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6642" name="Line 59"/>
          <p:cNvSpPr>
            <a:spLocks noChangeShapeType="1"/>
          </p:cNvSpPr>
          <p:nvPr/>
        </p:nvSpPr>
        <p:spPr bwMode="auto">
          <a:xfrm flipV="1">
            <a:off x="3243263" y="5541963"/>
            <a:ext cx="1587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6643" name="Line 60"/>
          <p:cNvSpPr>
            <a:spLocks noChangeShapeType="1"/>
          </p:cNvSpPr>
          <p:nvPr/>
        </p:nvSpPr>
        <p:spPr bwMode="auto">
          <a:xfrm flipV="1">
            <a:off x="4421188" y="5541963"/>
            <a:ext cx="1587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6644" name="Line 61"/>
          <p:cNvSpPr>
            <a:spLocks noChangeShapeType="1"/>
          </p:cNvSpPr>
          <p:nvPr/>
        </p:nvSpPr>
        <p:spPr bwMode="auto">
          <a:xfrm flipV="1">
            <a:off x="5591175" y="5541963"/>
            <a:ext cx="1588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6645" name="Line 62"/>
          <p:cNvSpPr>
            <a:spLocks noChangeShapeType="1"/>
          </p:cNvSpPr>
          <p:nvPr/>
        </p:nvSpPr>
        <p:spPr bwMode="auto">
          <a:xfrm flipV="1">
            <a:off x="6769100" y="5541963"/>
            <a:ext cx="1588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6646" name="Line 63"/>
          <p:cNvSpPr>
            <a:spLocks noChangeShapeType="1"/>
          </p:cNvSpPr>
          <p:nvPr/>
        </p:nvSpPr>
        <p:spPr bwMode="auto">
          <a:xfrm flipV="1">
            <a:off x="7939088" y="5541963"/>
            <a:ext cx="1587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6648" name="Rectangle 65"/>
          <p:cNvSpPr>
            <a:spLocks noChangeArrowheads="1"/>
          </p:cNvSpPr>
          <p:nvPr/>
        </p:nvSpPr>
        <p:spPr bwMode="auto">
          <a:xfrm>
            <a:off x="1781175" y="5416550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0</a:t>
            </a:r>
            <a:endParaRPr lang="en-US"/>
          </a:p>
        </p:txBody>
      </p:sp>
      <p:sp>
        <p:nvSpPr>
          <p:cNvPr id="26649" name="Rectangle 66"/>
          <p:cNvSpPr>
            <a:spLocks noChangeArrowheads="1"/>
          </p:cNvSpPr>
          <p:nvPr/>
        </p:nvSpPr>
        <p:spPr bwMode="auto">
          <a:xfrm>
            <a:off x="1781175" y="4598988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1</a:t>
            </a:r>
            <a:endParaRPr lang="en-US"/>
          </a:p>
        </p:txBody>
      </p:sp>
      <p:sp>
        <p:nvSpPr>
          <p:cNvPr id="26650" name="Rectangle 67"/>
          <p:cNvSpPr>
            <a:spLocks noChangeArrowheads="1"/>
          </p:cNvSpPr>
          <p:nvPr/>
        </p:nvSpPr>
        <p:spPr bwMode="auto">
          <a:xfrm>
            <a:off x="1781175" y="3783013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2</a:t>
            </a:r>
            <a:endParaRPr lang="en-US"/>
          </a:p>
        </p:txBody>
      </p:sp>
      <p:sp>
        <p:nvSpPr>
          <p:cNvPr id="26651" name="Rectangle 68"/>
          <p:cNvSpPr>
            <a:spLocks noChangeArrowheads="1"/>
          </p:cNvSpPr>
          <p:nvPr/>
        </p:nvSpPr>
        <p:spPr bwMode="auto">
          <a:xfrm>
            <a:off x="1781175" y="2973388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3</a:t>
            </a:r>
            <a:endParaRPr lang="en-US"/>
          </a:p>
        </p:txBody>
      </p:sp>
      <p:sp>
        <p:nvSpPr>
          <p:cNvPr id="26652" name="Rectangle 69"/>
          <p:cNvSpPr>
            <a:spLocks noChangeArrowheads="1"/>
          </p:cNvSpPr>
          <p:nvPr/>
        </p:nvSpPr>
        <p:spPr bwMode="auto">
          <a:xfrm>
            <a:off x="1781175" y="2155825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4</a:t>
            </a:r>
            <a:endParaRPr lang="en-US"/>
          </a:p>
        </p:txBody>
      </p:sp>
      <p:sp>
        <p:nvSpPr>
          <p:cNvPr id="26653" name="Rectangle 70"/>
          <p:cNvSpPr>
            <a:spLocks noChangeArrowheads="1"/>
          </p:cNvSpPr>
          <p:nvPr/>
        </p:nvSpPr>
        <p:spPr bwMode="auto">
          <a:xfrm>
            <a:off x="1781175" y="1339850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5</a:t>
            </a:r>
            <a:endParaRPr lang="en-US"/>
          </a:p>
        </p:txBody>
      </p:sp>
      <p:sp>
        <p:nvSpPr>
          <p:cNvPr id="26654" name="Rectangle 71"/>
          <p:cNvSpPr>
            <a:spLocks noChangeArrowheads="1"/>
          </p:cNvSpPr>
          <p:nvPr/>
        </p:nvSpPr>
        <p:spPr bwMode="auto">
          <a:xfrm>
            <a:off x="1979712" y="5589240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 dirty="0">
                <a:solidFill>
                  <a:srgbClr val="000000"/>
                </a:solidFill>
                <a:latin typeface="Arial" charset="0"/>
              </a:rPr>
              <a:t>0</a:t>
            </a:r>
            <a:endParaRPr lang="en-US" dirty="0"/>
          </a:p>
        </p:txBody>
      </p:sp>
      <p:sp>
        <p:nvSpPr>
          <p:cNvPr id="26655" name="Rectangle 72"/>
          <p:cNvSpPr>
            <a:spLocks noChangeArrowheads="1"/>
          </p:cNvSpPr>
          <p:nvPr/>
        </p:nvSpPr>
        <p:spPr bwMode="auto">
          <a:xfrm>
            <a:off x="3149699" y="5589240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1</a:t>
            </a:r>
            <a:endParaRPr lang="en-US"/>
          </a:p>
        </p:txBody>
      </p:sp>
      <p:sp>
        <p:nvSpPr>
          <p:cNvPr id="26656" name="Rectangle 73"/>
          <p:cNvSpPr>
            <a:spLocks noChangeArrowheads="1"/>
          </p:cNvSpPr>
          <p:nvPr/>
        </p:nvSpPr>
        <p:spPr bwMode="auto">
          <a:xfrm>
            <a:off x="4327624" y="5589240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2</a:t>
            </a:r>
            <a:endParaRPr lang="en-US"/>
          </a:p>
        </p:txBody>
      </p:sp>
      <p:sp>
        <p:nvSpPr>
          <p:cNvPr id="26657" name="Rectangle 74"/>
          <p:cNvSpPr>
            <a:spLocks noChangeArrowheads="1"/>
          </p:cNvSpPr>
          <p:nvPr/>
        </p:nvSpPr>
        <p:spPr bwMode="auto">
          <a:xfrm>
            <a:off x="5497612" y="5589240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3</a:t>
            </a:r>
            <a:endParaRPr lang="en-US"/>
          </a:p>
        </p:txBody>
      </p:sp>
      <p:sp>
        <p:nvSpPr>
          <p:cNvPr id="26658" name="Rectangle 75"/>
          <p:cNvSpPr>
            <a:spLocks noChangeArrowheads="1"/>
          </p:cNvSpPr>
          <p:nvPr/>
        </p:nvSpPr>
        <p:spPr bwMode="auto">
          <a:xfrm>
            <a:off x="6677124" y="5589240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4</a:t>
            </a:r>
            <a:endParaRPr lang="en-US"/>
          </a:p>
        </p:txBody>
      </p:sp>
      <p:sp>
        <p:nvSpPr>
          <p:cNvPr id="26659" name="Rectangle 76"/>
          <p:cNvSpPr>
            <a:spLocks noChangeArrowheads="1"/>
          </p:cNvSpPr>
          <p:nvPr/>
        </p:nvSpPr>
        <p:spPr bwMode="auto">
          <a:xfrm>
            <a:off x="7847112" y="5589240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5</a:t>
            </a:r>
            <a:endParaRPr lang="en-US"/>
          </a:p>
        </p:txBody>
      </p:sp>
      <p:sp>
        <p:nvSpPr>
          <p:cNvPr id="264195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5334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de-DE" sz="3600">
                <a:latin typeface="Calibri" charset="0"/>
                <a:ea typeface="ＭＳ Ｐゴシック" charset="0"/>
                <a:cs typeface="ＭＳ Ｐゴシック" charset="0"/>
              </a:rPr>
              <a:t>K-means Clusterbildung: Initiale Zentroiden</a:t>
            </a:r>
          </a:p>
        </p:txBody>
      </p:sp>
      <p:sp>
        <p:nvSpPr>
          <p:cNvPr id="26662" name="AutoShape 5"/>
          <p:cNvSpPr>
            <a:spLocks noChangeArrowheads="1"/>
          </p:cNvSpPr>
          <p:nvPr/>
        </p:nvSpPr>
        <p:spPr bwMode="auto">
          <a:xfrm>
            <a:off x="3200400" y="46482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6663" name="AutoShape 6"/>
          <p:cNvSpPr>
            <a:spLocks noChangeArrowheads="1"/>
          </p:cNvSpPr>
          <p:nvPr/>
        </p:nvSpPr>
        <p:spPr bwMode="auto">
          <a:xfrm>
            <a:off x="3352800" y="48768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6664" name="AutoShape 7"/>
          <p:cNvSpPr>
            <a:spLocks noChangeArrowheads="1"/>
          </p:cNvSpPr>
          <p:nvPr/>
        </p:nvSpPr>
        <p:spPr bwMode="auto">
          <a:xfrm>
            <a:off x="3124200" y="51054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6665" name="AutoShape 8"/>
          <p:cNvSpPr>
            <a:spLocks noChangeArrowheads="1"/>
          </p:cNvSpPr>
          <p:nvPr/>
        </p:nvSpPr>
        <p:spPr bwMode="auto">
          <a:xfrm>
            <a:off x="2895600" y="44196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6666" name="AutoShape 9"/>
          <p:cNvSpPr>
            <a:spLocks noChangeArrowheads="1"/>
          </p:cNvSpPr>
          <p:nvPr/>
        </p:nvSpPr>
        <p:spPr bwMode="auto">
          <a:xfrm>
            <a:off x="2895600" y="20574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6667" name="AutoShape 10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6668" name="AutoShape 11"/>
          <p:cNvSpPr>
            <a:spLocks noChangeArrowheads="1"/>
          </p:cNvSpPr>
          <p:nvPr/>
        </p:nvSpPr>
        <p:spPr bwMode="auto">
          <a:xfrm>
            <a:off x="2895600" y="51054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6669" name="AutoShape 12"/>
          <p:cNvSpPr>
            <a:spLocks noChangeArrowheads="1"/>
          </p:cNvSpPr>
          <p:nvPr/>
        </p:nvSpPr>
        <p:spPr bwMode="auto">
          <a:xfrm>
            <a:off x="2438400" y="41148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6670" name="AutoShape 13"/>
          <p:cNvSpPr>
            <a:spLocks noChangeArrowheads="1"/>
          </p:cNvSpPr>
          <p:nvPr/>
        </p:nvSpPr>
        <p:spPr bwMode="auto">
          <a:xfrm>
            <a:off x="4572000" y="38100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6671" name="AutoShape 14"/>
          <p:cNvSpPr>
            <a:spLocks noChangeArrowheads="1"/>
          </p:cNvSpPr>
          <p:nvPr/>
        </p:nvSpPr>
        <p:spPr bwMode="auto">
          <a:xfrm>
            <a:off x="6705600" y="18288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6672" name="AutoShape 15"/>
          <p:cNvSpPr>
            <a:spLocks noChangeArrowheads="1"/>
          </p:cNvSpPr>
          <p:nvPr/>
        </p:nvSpPr>
        <p:spPr bwMode="auto">
          <a:xfrm>
            <a:off x="7162800" y="19050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6673" name="AutoShape 16"/>
          <p:cNvSpPr>
            <a:spLocks noChangeArrowheads="1"/>
          </p:cNvSpPr>
          <p:nvPr/>
        </p:nvSpPr>
        <p:spPr bwMode="auto">
          <a:xfrm>
            <a:off x="7010400" y="20574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6674" name="AutoShape 17"/>
          <p:cNvSpPr>
            <a:spLocks noChangeArrowheads="1"/>
          </p:cNvSpPr>
          <p:nvPr/>
        </p:nvSpPr>
        <p:spPr bwMode="auto">
          <a:xfrm>
            <a:off x="6858000" y="22098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6675" name="AutoShape 18"/>
          <p:cNvSpPr>
            <a:spLocks noChangeArrowheads="1"/>
          </p:cNvSpPr>
          <p:nvPr/>
        </p:nvSpPr>
        <p:spPr bwMode="auto">
          <a:xfrm>
            <a:off x="7162800" y="23622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6676" name="AutoShape 19"/>
          <p:cNvSpPr>
            <a:spLocks noChangeArrowheads="1"/>
          </p:cNvSpPr>
          <p:nvPr/>
        </p:nvSpPr>
        <p:spPr bwMode="auto">
          <a:xfrm>
            <a:off x="7467600" y="27432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6677" name="AutoShape 20"/>
          <p:cNvSpPr>
            <a:spLocks noChangeArrowheads="1"/>
          </p:cNvSpPr>
          <p:nvPr/>
        </p:nvSpPr>
        <p:spPr bwMode="auto">
          <a:xfrm>
            <a:off x="5715000" y="18288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6678" name="AutoShape 21"/>
          <p:cNvSpPr>
            <a:spLocks noChangeArrowheads="1"/>
          </p:cNvSpPr>
          <p:nvPr/>
        </p:nvSpPr>
        <p:spPr bwMode="auto">
          <a:xfrm>
            <a:off x="6019800" y="32766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6679" name="AutoShape 22"/>
          <p:cNvSpPr>
            <a:spLocks noChangeArrowheads="1"/>
          </p:cNvSpPr>
          <p:nvPr/>
        </p:nvSpPr>
        <p:spPr bwMode="auto">
          <a:xfrm>
            <a:off x="6019800" y="48006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6680" name="AutoShape 23"/>
          <p:cNvSpPr>
            <a:spLocks noChangeArrowheads="1"/>
          </p:cNvSpPr>
          <p:nvPr/>
        </p:nvSpPr>
        <p:spPr bwMode="auto">
          <a:xfrm>
            <a:off x="6400800" y="51054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6681" name="AutoShape 24"/>
          <p:cNvSpPr>
            <a:spLocks noChangeArrowheads="1"/>
          </p:cNvSpPr>
          <p:nvPr/>
        </p:nvSpPr>
        <p:spPr bwMode="auto">
          <a:xfrm>
            <a:off x="6781800" y="43434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6682" name="AutoShape 25"/>
          <p:cNvSpPr>
            <a:spLocks noChangeArrowheads="1"/>
          </p:cNvSpPr>
          <p:nvPr/>
        </p:nvSpPr>
        <p:spPr bwMode="auto">
          <a:xfrm>
            <a:off x="5943600" y="37338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6683" name="AutoShape 26"/>
          <p:cNvSpPr>
            <a:spLocks noChangeArrowheads="1"/>
          </p:cNvSpPr>
          <p:nvPr/>
        </p:nvSpPr>
        <p:spPr bwMode="auto">
          <a:xfrm>
            <a:off x="5181600" y="41910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6684" name="AutoShape 27"/>
          <p:cNvSpPr>
            <a:spLocks noChangeArrowheads="1"/>
          </p:cNvSpPr>
          <p:nvPr/>
        </p:nvSpPr>
        <p:spPr bwMode="auto">
          <a:xfrm>
            <a:off x="7162800" y="46482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6685" name="AutoShape 28"/>
          <p:cNvSpPr>
            <a:spLocks noChangeArrowheads="1"/>
          </p:cNvSpPr>
          <p:nvPr/>
        </p:nvSpPr>
        <p:spPr bwMode="auto">
          <a:xfrm>
            <a:off x="7010400" y="50292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6686" name="AutoShape 29"/>
          <p:cNvSpPr>
            <a:spLocks noChangeArrowheads="1"/>
          </p:cNvSpPr>
          <p:nvPr/>
        </p:nvSpPr>
        <p:spPr bwMode="auto">
          <a:xfrm>
            <a:off x="6858000" y="40386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6687" name="AutoShape 30"/>
          <p:cNvSpPr>
            <a:spLocks noChangeArrowheads="1"/>
          </p:cNvSpPr>
          <p:nvPr/>
        </p:nvSpPr>
        <p:spPr bwMode="auto">
          <a:xfrm>
            <a:off x="7467600" y="52578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6688" name="AutoShape 31"/>
          <p:cNvSpPr>
            <a:spLocks noChangeArrowheads="1"/>
          </p:cNvSpPr>
          <p:nvPr/>
        </p:nvSpPr>
        <p:spPr bwMode="auto">
          <a:xfrm>
            <a:off x="6629400" y="25908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3657600" y="2286000"/>
            <a:ext cx="2743200" cy="3276601"/>
            <a:chOff x="2304" y="1440"/>
            <a:chExt cx="1728" cy="2064"/>
          </a:xfrm>
        </p:grpSpPr>
        <p:grpSp>
          <p:nvGrpSpPr>
            <p:cNvPr id="26690" name="Group 33"/>
            <p:cNvGrpSpPr>
              <a:grpSpLocks/>
            </p:cNvGrpSpPr>
            <p:nvPr/>
          </p:nvGrpSpPr>
          <p:grpSpPr bwMode="auto">
            <a:xfrm>
              <a:off x="2784" y="1440"/>
              <a:ext cx="432" cy="336"/>
              <a:chOff x="192" y="1824"/>
              <a:chExt cx="432" cy="336"/>
            </a:xfrm>
          </p:grpSpPr>
          <p:sp>
            <p:nvSpPr>
              <p:cNvPr id="26697" name="Oval 34"/>
              <p:cNvSpPr>
                <a:spLocks noChangeArrowheads="1"/>
              </p:cNvSpPr>
              <p:nvPr/>
            </p:nvSpPr>
            <p:spPr bwMode="auto">
              <a:xfrm>
                <a:off x="192" y="1824"/>
                <a:ext cx="144" cy="144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de-DE"/>
              </a:p>
            </p:txBody>
          </p:sp>
          <p:sp>
            <p:nvSpPr>
              <p:cNvPr id="26698" name="Text Box 35"/>
              <p:cNvSpPr txBox="1">
                <a:spLocks noChangeArrowheads="1"/>
              </p:cNvSpPr>
              <p:nvPr/>
            </p:nvSpPr>
            <p:spPr bwMode="auto">
              <a:xfrm>
                <a:off x="288" y="1872"/>
                <a:ext cx="33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dirty="0"/>
                  <a:t>c</a:t>
                </a:r>
                <a:r>
                  <a:rPr lang="en-US" baseline="-25000" dirty="0"/>
                  <a:t>1</a:t>
                </a:r>
              </a:p>
            </p:txBody>
          </p:sp>
        </p:grpSp>
        <p:grpSp>
          <p:nvGrpSpPr>
            <p:cNvPr id="26691" name="Group 36"/>
            <p:cNvGrpSpPr>
              <a:grpSpLocks/>
            </p:cNvGrpSpPr>
            <p:nvPr/>
          </p:nvGrpSpPr>
          <p:grpSpPr bwMode="auto">
            <a:xfrm>
              <a:off x="2304" y="2160"/>
              <a:ext cx="432" cy="336"/>
              <a:chOff x="192" y="1824"/>
              <a:chExt cx="432" cy="336"/>
            </a:xfrm>
          </p:grpSpPr>
          <p:sp>
            <p:nvSpPr>
              <p:cNvPr id="26695" name="Oval 37"/>
              <p:cNvSpPr>
                <a:spLocks noChangeArrowheads="1"/>
              </p:cNvSpPr>
              <p:nvPr/>
            </p:nvSpPr>
            <p:spPr bwMode="auto">
              <a:xfrm>
                <a:off x="192" y="1824"/>
                <a:ext cx="144" cy="144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de-DE"/>
              </a:p>
            </p:txBody>
          </p:sp>
          <p:sp>
            <p:nvSpPr>
              <p:cNvPr id="26696" name="Text Box 38"/>
              <p:cNvSpPr txBox="1">
                <a:spLocks noChangeArrowheads="1"/>
              </p:cNvSpPr>
              <p:nvPr/>
            </p:nvSpPr>
            <p:spPr bwMode="auto">
              <a:xfrm>
                <a:off x="288" y="1872"/>
                <a:ext cx="33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dirty="0"/>
                  <a:t>c</a:t>
                </a:r>
                <a:r>
                  <a:rPr lang="en-US" baseline="-25000" dirty="0"/>
                  <a:t>2</a:t>
                </a:r>
              </a:p>
            </p:txBody>
          </p:sp>
        </p:grpSp>
        <p:grpSp>
          <p:nvGrpSpPr>
            <p:cNvPr id="26692" name="Group 39"/>
            <p:cNvGrpSpPr>
              <a:grpSpLocks/>
            </p:cNvGrpSpPr>
            <p:nvPr/>
          </p:nvGrpSpPr>
          <p:grpSpPr bwMode="auto">
            <a:xfrm>
              <a:off x="3600" y="3168"/>
              <a:ext cx="432" cy="336"/>
              <a:chOff x="192" y="1824"/>
              <a:chExt cx="432" cy="336"/>
            </a:xfrm>
          </p:grpSpPr>
          <p:sp>
            <p:nvSpPr>
              <p:cNvPr id="26693" name="Oval 40"/>
              <p:cNvSpPr>
                <a:spLocks noChangeArrowheads="1"/>
              </p:cNvSpPr>
              <p:nvPr/>
            </p:nvSpPr>
            <p:spPr bwMode="auto">
              <a:xfrm>
                <a:off x="192" y="1824"/>
                <a:ext cx="144" cy="144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de-DE"/>
              </a:p>
            </p:txBody>
          </p:sp>
          <p:sp>
            <p:nvSpPr>
              <p:cNvPr id="26694" name="Text Box 41"/>
              <p:cNvSpPr txBox="1">
                <a:spLocks noChangeArrowheads="1"/>
              </p:cNvSpPr>
              <p:nvPr/>
            </p:nvSpPr>
            <p:spPr bwMode="auto">
              <a:xfrm>
                <a:off x="288" y="1872"/>
                <a:ext cx="33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dirty="0"/>
                  <a:t>c</a:t>
                </a:r>
                <a:r>
                  <a:rPr lang="en-US" baseline="-25000" dirty="0"/>
                  <a:t>3</a:t>
                </a:r>
              </a:p>
            </p:txBody>
          </p:sp>
        </p:grpSp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id="{DBEF6075-0D32-E849-8F3E-8B8ABAEE5046}"/>
              </a:ext>
            </a:extLst>
          </p:cNvPr>
          <p:cNvSpPr/>
          <p:nvPr/>
        </p:nvSpPr>
        <p:spPr>
          <a:xfrm>
            <a:off x="0" y="838200"/>
            <a:ext cx="9144000" cy="3603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 Box 4">
            <a:extLst>
              <a:ext uri="{FF2B5EF4-FFF2-40B4-BE49-F238E27FC236}">
                <a16:creationId xmlns:a16="http://schemas.microsoft.com/office/drawing/2014/main" id="{7EFA366B-A764-C942-88D8-2B5E81B20C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2309" y="838200"/>
            <a:ext cx="42819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de-DE">
                <a:latin typeface="+mn-lt"/>
              </a:rPr>
              <a:t>Distanzmaß: Euklidische Distanz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B5299ECB-664A-464B-ABB6-3138E05D9CD4}"/>
                  </a:ext>
                </a:extLst>
              </p:cNvPr>
              <p:cNvSpPr txBox="1"/>
              <p:nvPr/>
            </p:nvSpPr>
            <p:spPr>
              <a:xfrm>
                <a:off x="882111" y="5983288"/>
                <a:ext cx="7828553" cy="5494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: </m:t>
                          </m:r>
                          <m:sSub>
                            <m:sSub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4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de-DE" sz="2400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de-D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de-DE" sz="24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de-DE" sz="24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de-DE" sz="24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  <m:sub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sSub>
                            <m:sSub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de-DE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de-DE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de-DE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de-DE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de-DE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de-DE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</m:t>
                                      </m:r>
                                    </m:sub>
                                    <m:sup>
                                      <m:r>
                                        <a:rPr lang="de-DE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  <m:sub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de-DE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for</m:t>
                          </m:r>
                          <m:r>
                            <m:rPr>
                              <m:nor/>
                            </m:rPr>
                            <a:rPr lang="de-DE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de-DE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all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=1…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≠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B5299ECB-664A-464B-ABB6-3138E05D9C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111" y="5983288"/>
                <a:ext cx="7828553" cy="549446"/>
              </a:xfrm>
              <a:prstGeom prst="rect">
                <a:avLst/>
              </a:prstGeom>
              <a:blipFill>
                <a:blip r:embed="rId3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" name="Slide Number Placeholder 5">
            <a:extLst>
              <a:ext uri="{FF2B5EF4-FFF2-40B4-BE49-F238E27FC236}">
                <a16:creationId xmlns:a16="http://schemas.microsoft.com/office/drawing/2014/main" id="{A292F5DD-EE41-AF48-8C4F-9CB9B5D80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502"/>
            <a:ext cx="1008063" cy="196850"/>
          </a:xfrm>
        </p:spPr>
        <p:txBody>
          <a:bodyPr/>
          <a:lstStyle/>
          <a:p>
            <a:fld id="{BB33B7EA-002B-4067-950B-AC4932BA8F44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80" name="Footer Placeholder 5">
            <a:extLst>
              <a:ext uri="{FF2B5EF4-FFF2-40B4-BE49-F238E27FC236}">
                <a16:creationId xmlns:a16="http://schemas.microsoft.com/office/drawing/2014/main" id="{4DB4711B-C5A0-4B4B-B49A-EF07CB211EEE}"/>
              </a:ext>
            </a:extLst>
          </p:cNvPr>
          <p:cNvSpPr txBox="1">
            <a:spLocks/>
          </p:cNvSpPr>
          <p:nvPr/>
        </p:nvSpPr>
        <p:spPr>
          <a:xfrm>
            <a:off x="4117057" y="6615336"/>
            <a:ext cx="1031007" cy="24266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000" dirty="0" err="1">
                <a:solidFill>
                  <a:schemeClr val="bg1"/>
                </a:solidFill>
              </a:rPr>
              <a:t>Eamonn</a:t>
            </a:r>
            <a:r>
              <a:rPr lang="en-US" sz="1000" dirty="0">
                <a:solidFill>
                  <a:schemeClr val="bg1"/>
                </a:solidFill>
              </a:rPr>
              <a:t> Keogh</a:t>
            </a:r>
          </a:p>
        </p:txBody>
      </p:sp>
    </p:spTree>
    <p:extLst>
      <p:ext uri="{BB962C8B-B14F-4D97-AF65-F5344CB8AC3E}">
        <p14:creationId xmlns:p14="http://schemas.microsoft.com/office/powerpoint/2010/main" val="3683318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DBSCAN 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96752"/>
            <a:ext cx="5231840" cy="352816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50</a:t>
            </a:fld>
            <a:endParaRPr lang="de-D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4254616"/>
            <a:ext cx="5796136" cy="1806936"/>
          </a:xfrm>
          <a:prstGeom prst="rect">
            <a:avLst/>
          </a:prstGeom>
        </p:spPr>
      </p:pic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73349C36-CAA9-E347-83A7-662172BA6FA8}"/>
              </a:ext>
            </a:extLst>
          </p:cNvPr>
          <p:cNvSpPr txBox="1">
            <a:spLocks/>
          </p:cNvSpPr>
          <p:nvPr/>
        </p:nvSpPr>
        <p:spPr>
          <a:xfrm>
            <a:off x="3707904" y="6615336"/>
            <a:ext cx="1791444" cy="24266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000" dirty="0" err="1">
                <a:solidFill>
                  <a:schemeClr val="bg1"/>
                </a:solidFill>
              </a:rPr>
              <a:t>Sascha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Szott</a:t>
            </a:r>
            <a:r>
              <a:rPr lang="en-US" sz="1000" dirty="0">
                <a:solidFill>
                  <a:schemeClr val="bg1"/>
                </a:solidFill>
              </a:rPr>
              <a:t>, HPI Potsdam</a:t>
            </a:r>
          </a:p>
        </p:txBody>
      </p:sp>
    </p:spTree>
    <p:extLst>
      <p:ext uri="{BB962C8B-B14F-4D97-AF65-F5344CB8AC3E}">
        <p14:creationId xmlns:p14="http://schemas.microsoft.com/office/powerpoint/2010/main" val="1531788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ExpandCluster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08" y="1124744"/>
            <a:ext cx="3024336" cy="196944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51</a:t>
            </a:fld>
            <a:endParaRPr lang="de-DE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0943" y="2636912"/>
            <a:ext cx="4178132" cy="382367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3419872" y="6309320"/>
            <a:ext cx="1872208" cy="288331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xplosion 1 7">
            <a:extLst>
              <a:ext uri="{FF2B5EF4-FFF2-40B4-BE49-F238E27FC236}">
                <a16:creationId xmlns:a16="http://schemas.microsoft.com/office/drawing/2014/main" id="{B8668514-0720-194C-8A20-77FE61D2903E}"/>
              </a:ext>
            </a:extLst>
          </p:cNvPr>
          <p:cNvSpPr/>
          <p:nvPr/>
        </p:nvSpPr>
        <p:spPr>
          <a:xfrm>
            <a:off x="4572001" y="3429000"/>
            <a:ext cx="3816424" cy="2520280"/>
          </a:xfrm>
          <a:prstGeom prst="irregularSeal1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Laufzeitkomplexität</a:t>
            </a:r>
            <a:br>
              <a:rPr lang="de-DE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DBSCAN ∈ O(n</a:t>
            </a:r>
            <a:r>
              <a:rPr lang="de-DE" baseline="30000" dirty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71EA393F-12CA-EC40-9868-FDE69ACD4EA7}"/>
              </a:ext>
            </a:extLst>
          </p:cNvPr>
          <p:cNvSpPr txBox="1">
            <a:spLocks/>
          </p:cNvSpPr>
          <p:nvPr/>
        </p:nvSpPr>
        <p:spPr>
          <a:xfrm>
            <a:off x="3707904" y="6615336"/>
            <a:ext cx="1791444" cy="24266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000" dirty="0" err="1">
                <a:solidFill>
                  <a:schemeClr val="bg1"/>
                </a:solidFill>
              </a:rPr>
              <a:t>Sascha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Szott</a:t>
            </a:r>
            <a:r>
              <a:rPr lang="en-US" sz="1000" dirty="0">
                <a:solidFill>
                  <a:schemeClr val="bg1"/>
                </a:solidFill>
              </a:rPr>
              <a:t>, HPI Potsdam</a:t>
            </a:r>
          </a:p>
        </p:txBody>
      </p:sp>
    </p:spTree>
    <p:extLst>
      <p:ext uri="{BB962C8B-B14F-4D97-AF65-F5344CB8AC3E}">
        <p14:creationId xmlns:p14="http://schemas.microsoft.com/office/powerpoint/2010/main" val="1105144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260648"/>
            <a:ext cx="7488832" cy="504056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93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de-DE" altLang="x-none" dirty="0"/>
              <a:t>DBSCAN mit </a:t>
            </a:r>
            <a:r>
              <a:rPr lang="de-DE" altLang="x-none" dirty="0" err="1"/>
              <a:t>k</a:t>
            </a:r>
            <a:r>
              <a:rPr lang="de-DE" altLang="x-none" dirty="0"/>
              <a:t>-d-Bäumen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196752"/>
            <a:ext cx="7809120" cy="493776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95041" indent="0">
              <a:lnSpc>
                <a:spcPct val="93000"/>
              </a:lnSpc>
              <a:buNone/>
              <a:tabLst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r>
              <a:rPr lang="de-DE" altLang="x-none" dirty="0"/>
              <a:t>Sei </a:t>
            </a:r>
            <a:r>
              <a:rPr lang="de-DE" altLang="x-none" dirty="0" err="1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de-DE" altLang="x-none" dirty="0"/>
              <a:t> die Anzahl der Punkte</a:t>
            </a:r>
          </a:p>
          <a:p>
            <a:pPr marL="384486" indent="-289445">
              <a:lnSpc>
                <a:spcPct val="93000"/>
              </a:lnSpc>
              <a:tabLst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r>
              <a:rPr lang="de-DE" altLang="x-none" dirty="0">
                <a:solidFill>
                  <a:schemeClr val="accent1">
                    <a:lumMod val="50000"/>
                  </a:schemeClr>
                </a:solidFill>
              </a:rPr>
              <a:t>O(</a:t>
            </a:r>
            <a:r>
              <a:rPr lang="de-DE" altLang="x-none" dirty="0" err="1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de-DE" altLang="x-none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r>
              <a:rPr lang="de-DE" altLang="x-none" dirty="0"/>
              <a:t> Platzkomplexität</a:t>
            </a:r>
          </a:p>
          <a:p>
            <a:pPr marL="384486" indent="-289445">
              <a:lnSpc>
                <a:spcPct val="93000"/>
              </a:lnSpc>
              <a:tabLst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r>
              <a:rPr lang="de-DE" altLang="x-none" dirty="0">
                <a:solidFill>
                  <a:schemeClr val="accent1">
                    <a:lumMod val="50000"/>
                  </a:schemeClr>
                </a:solidFill>
              </a:rPr>
              <a:t>O(</a:t>
            </a:r>
            <a:r>
              <a:rPr lang="de-DE" altLang="x-none" dirty="0" err="1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de-DE" altLang="x-none" dirty="0">
                <a:solidFill>
                  <a:schemeClr val="accent1">
                    <a:lumMod val="50000"/>
                  </a:schemeClr>
                </a:solidFill>
              </a:rPr>
              <a:t> ∙ log </a:t>
            </a:r>
            <a:r>
              <a:rPr lang="de-DE" altLang="x-none" dirty="0" err="1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de-DE" altLang="x-none" dirty="0">
                <a:solidFill>
                  <a:schemeClr val="accent1">
                    <a:lumMod val="50000"/>
                  </a:schemeClr>
                </a:solidFill>
              </a:rPr>
              <a:t>) </a:t>
            </a:r>
            <a:r>
              <a:rPr lang="de-DE" altLang="x-none" dirty="0"/>
              <a:t>Zeitkomplexität statt </a:t>
            </a:r>
            <a:r>
              <a:rPr lang="de-DE" altLang="x-none" dirty="0">
                <a:solidFill>
                  <a:schemeClr val="accent1">
                    <a:lumMod val="50000"/>
                  </a:schemeClr>
                </a:solidFill>
              </a:rPr>
              <a:t>O(n</a:t>
            </a:r>
            <a:r>
              <a:rPr lang="de-DE" altLang="x-none" baseline="30000" dirty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de-DE" altLang="x-none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  <a:p>
            <a:pPr marL="384486" indent="-289445">
              <a:lnSpc>
                <a:spcPct val="93000"/>
              </a:lnSpc>
              <a:buNone/>
              <a:tabLst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endParaRPr lang="de-DE" altLang="x-none" dirty="0"/>
          </a:p>
          <a:p>
            <a:pPr marL="384486" indent="-289445">
              <a:lnSpc>
                <a:spcPct val="93000"/>
              </a:lnSpc>
              <a:buNone/>
              <a:tabLst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r>
              <a:rPr lang="de-DE" altLang="x-none" dirty="0"/>
              <a:t>Vorteile</a:t>
            </a:r>
          </a:p>
          <a:p>
            <a:pPr marL="384486" indent="-289445">
              <a:lnSpc>
                <a:spcPct val="93000"/>
              </a:lnSpc>
              <a:tabLst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r>
              <a:rPr lang="de-DE" altLang="x-none" dirty="0"/>
              <a:t>Effizient für niedrigdimensionale Daten</a:t>
            </a:r>
          </a:p>
          <a:p>
            <a:pPr marL="384486" indent="-289445">
              <a:lnSpc>
                <a:spcPct val="93000"/>
              </a:lnSpc>
              <a:tabLst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r>
              <a:rPr lang="de-DE" altLang="x-none" dirty="0"/>
              <a:t>Cluster willkürlicher Gestalt erkennbar</a:t>
            </a:r>
          </a:p>
          <a:p>
            <a:pPr marL="384486" indent="-289445">
              <a:lnSpc>
                <a:spcPct val="93000"/>
              </a:lnSpc>
              <a:tabLst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r>
              <a:rPr lang="de-DE" altLang="x-none" dirty="0"/>
              <a:t>Robust gegen Ausreißer (Rauschen)</a:t>
            </a:r>
          </a:p>
          <a:p>
            <a:pPr marL="384486" indent="-289445">
              <a:lnSpc>
                <a:spcPct val="93000"/>
              </a:lnSpc>
              <a:buNone/>
              <a:tabLst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endParaRPr lang="de-DE" altLang="x-non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FFD291-76B1-2841-85A5-882F8D28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52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83784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260648"/>
            <a:ext cx="8352928" cy="504056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93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de-DE" altLang="x-none" dirty="0"/>
              <a:t>DBSCAN: Probleme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196752"/>
            <a:ext cx="7809120" cy="493776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384486" indent="-289445">
              <a:lnSpc>
                <a:spcPct val="93000"/>
              </a:lnSpc>
              <a:tabLst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r>
              <a:rPr lang="de-DE" altLang="x-none" dirty="0"/>
              <a:t>DBSCAN ist sehr sensitiv bezüglicher der Parameter</a:t>
            </a:r>
          </a:p>
          <a:p>
            <a:pPr marL="784536" lvl="1" indent="-289445">
              <a:lnSpc>
                <a:spcPct val="93000"/>
              </a:lnSpc>
              <a:tabLst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r>
              <a:rPr lang="de-DE" altLang="x-none" dirty="0">
                <a:solidFill>
                  <a:schemeClr val="accent1">
                    <a:lumMod val="50000"/>
                  </a:schemeClr>
                </a:solidFill>
              </a:rPr>
              <a:t>m</a:t>
            </a:r>
            <a:r>
              <a:rPr lang="de-DE" altLang="x-none" dirty="0"/>
              <a:t> (minimale Anzahl Nachbarn für Kerne) und </a:t>
            </a:r>
          </a:p>
          <a:p>
            <a:pPr marL="784536" lvl="1" indent="-289445">
              <a:lnSpc>
                <a:spcPct val="93000"/>
              </a:lnSpc>
              <a:tabLst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r>
              <a:rPr lang="de-DE" altLang="x-none" dirty="0">
                <a:solidFill>
                  <a:schemeClr val="accent1">
                    <a:lumMod val="50000"/>
                  </a:schemeClr>
                </a:solidFill>
              </a:rPr>
              <a:t>𝜀</a:t>
            </a:r>
          </a:p>
          <a:p>
            <a:pPr marL="784536" lvl="1" indent="-289445">
              <a:lnSpc>
                <a:spcPct val="93000"/>
              </a:lnSpc>
              <a:tabLst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endParaRPr lang="de-DE" altLang="x-none" dirty="0"/>
          </a:p>
          <a:p>
            <a:pPr marL="384486" indent="-289445">
              <a:lnSpc>
                <a:spcPct val="93000"/>
              </a:lnSpc>
              <a:tabLst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r>
              <a:rPr lang="de-DE" altLang="x-none" dirty="0"/>
              <a:t>Kaum geeignet für nebenläufige Verarbeitung</a:t>
            </a:r>
          </a:p>
          <a:p>
            <a:pPr marL="384486" indent="-289445">
              <a:lnSpc>
                <a:spcPct val="93000"/>
              </a:lnSpc>
              <a:tabLst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endParaRPr lang="de-DE" altLang="x-none" dirty="0"/>
          </a:p>
          <a:p>
            <a:pPr marL="384486" indent="-289445">
              <a:lnSpc>
                <a:spcPct val="93000"/>
              </a:lnSpc>
              <a:tabLst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r>
              <a:rPr lang="de-DE" altLang="x-none" dirty="0">
                <a:solidFill>
                  <a:schemeClr val="accent1">
                    <a:lumMod val="50000"/>
                  </a:schemeClr>
                </a:solidFill>
              </a:rPr>
              <a:t>m</a:t>
            </a:r>
            <a:r>
              <a:rPr lang="de-DE" altLang="x-none" dirty="0"/>
              <a:t> ist fix: DBSCAN erkennt Cluster bei </a:t>
            </a:r>
            <a:br>
              <a:rPr lang="de-DE" altLang="x-none" dirty="0"/>
            </a:br>
            <a:r>
              <a:rPr lang="de-DE" altLang="x-none" dirty="0"/>
              <a:t>variierender Dichte nicht besonders gut</a:t>
            </a:r>
          </a:p>
          <a:p>
            <a:pPr marL="384486" indent="-289445">
              <a:lnSpc>
                <a:spcPct val="93000"/>
              </a:lnSpc>
              <a:tabLst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endParaRPr lang="de-DE" altLang="x-none" dirty="0"/>
          </a:p>
          <a:p>
            <a:pPr marL="384486" indent="-289445">
              <a:lnSpc>
                <a:spcPct val="93000"/>
              </a:lnSpc>
              <a:tabLst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r>
              <a:rPr lang="de-DE" altLang="x-none" dirty="0"/>
              <a:t>Abtastung beeinflusst Dichtemaße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672150-D05E-E543-B8AD-181991C8B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7193"/>
            <a:ext cx="1008063" cy="196850"/>
          </a:xfrm>
        </p:spPr>
        <p:txBody>
          <a:bodyPr/>
          <a:lstStyle/>
          <a:p>
            <a:pPr>
              <a:defRPr/>
            </a:pPr>
            <a:fld id="{D4E55964-1ACB-E742-83A7-6D5C6D2D6D17}" type="slidenum">
              <a:rPr lang="de-DE" smtClean="0"/>
              <a:pPr>
                <a:defRPr/>
              </a:pPr>
              <a:t>53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837179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Clusterbildung: Übersicht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421"/>
            <a:ext cx="8229600" cy="4968875"/>
          </a:xfrm>
        </p:spPr>
        <p:txBody>
          <a:bodyPr/>
          <a:lstStyle/>
          <a:p>
            <a:r>
              <a:rPr lang="de-DE" dirty="0"/>
              <a:t>Partitionierungsbasiert</a:t>
            </a:r>
          </a:p>
          <a:p>
            <a:pPr lvl="1"/>
            <a:r>
              <a:rPr lang="de-DE" dirty="0"/>
              <a:t>K-</a:t>
            </a:r>
            <a:r>
              <a:rPr lang="de-DE" dirty="0" err="1"/>
              <a:t>Means</a:t>
            </a:r>
            <a:endParaRPr lang="de-DE" dirty="0"/>
          </a:p>
          <a:p>
            <a:pPr lvl="1"/>
            <a:r>
              <a:rPr lang="de-DE" dirty="0"/>
              <a:t>K-</a:t>
            </a:r>
            <a:r>
              <a:rPr lang="de-DE" dirty="0" err="1"/>
              <a:t>Medoids</a:t>
            </a:r>
            <a:endParaRPr lang="de-DE" dirty="0"/>
          </a:p>
          <a:p>
            <a:pPr lvl="1"/>
            <a:r>
              <a:rPr lang="de-DE" dirty="0"/>
              <a:t>BFR</a:t>
            </a:r>
          </a:p>
          <a:p>
            <a:pPr lvl="1"/>
            <a:r>
              <a:rPr lang="de-DE" dirty="0"/>
              <a:t>DBSCAN</a:t>
            </a:r>
          </a:p>
          <a:p>
            <a:r>
              <a:rPr lang="de-DE" dirty="0">
                <a:solidFill>
                  <a:srgbClr val="0B05FF"/>
                </a:solidFill>
              </a:rPr>
              <a:t>Hierarchisch</a:t>
            </a:r>
          </a:p>
          <a:p>
            <a:pPr lvl="1"/>
            <a:r>
              <a:rPr lang="de-DE" dirty="0">
                <a:solidFill>
                  <a:srgbClr val="0B05FF"/>
                </a:solidFill>
              </a:rPr>
              <a:t>Zusammenballende Clusterbildung</a:t>
            </a:r>
          </a:p>
          <a:p>
            <a:pPr lvl="1"/>
            <a:r>
              <a:rPr lang="de-DE" dirty="0"/>
              <a:t>Spektrale Clusterbildung</a:t>
            </a:r>
          </a:p>
          <a:p>
            <a:pPr lvl="1"/>
            <a:r>
              <a:rPr lang="de-DE" dirty="0"/>
              <a:t>CURE</a:t>
            </a:r>
          </a:p>
          <a:p>
            <a:pPr lvl="1"/>
            <a:r>
              <a:rPr lang="de-DE" dirty="0"/>
              <a:t>BIRCH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1004719-48E5-F743-92ED-3772ACE93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53336"/>
            <a:ext cx="1008063" cy="196850"/>
          </a:xfrm>
        </p:spPr>
        <p:txBody>
          <a:bodyPr/>
          <a:lstStyle/>
          <a:p>
            <a:fld id="{BB33B7EA-002B-4067-950B-AC4932BA8F44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2385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de-DE" altLang="x-none" sz="2800" dirty="0"/>
              <a:t>Zusammenballende hierarchische Clusterbildung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488803" y="1112760"/>
            <a:ext cx="7806240" cy="4632480"/>
          </a:xfrm>
        </p:spPr>
        <p:txBody>
          <a:bodyPr/>
          <a:lstStyle/>
          <a:p>
            <a:pPr eaLnBrk="1"/>
            <a:r>
              <a:rPr lang="de-DE" altLang="x-none" sz="2400" dirty="0"/>
              <a:t>Angefangen von Clustern mit einem Punkt, verschmelze zwei oder mehr Cluster zu einem größeren Elterncluster bis ein Abbruchkriterium erfüllt ist</a:t>
            </a:r>
          </a:p>
          <a:p>
            <a:pPr eaLnBrk="1"/>
            <a:r>
              <a:rPr lang="de-DE" altLang="x-none" sz="2400" dirty="0"/>
              <a:t>Verschmelzung von „dichtesten“ Clustern</a:t>
            </a:r>
          </a:p>
          <a:p>
            <a:pPr eaLnBrk="1"/>
            <a:r>
              <a:rPr lang="de-DE" altLang="x-none" sz="2400" dirty="0"/>
              <a:t>Gesucht: Definition für Distanz zwischen Clustern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6990D2-5EB5-9C4B-B23D-D101930DA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55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591651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987CD-EAED-744A-8856-B117BAA4C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Distanzfunktionen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DF6AFF-2AE6-C74E-BEF2-A0F45BE722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/>
            <a:r>
              <a:rPr lang="de-DE" altLang="x-none" sz="2000" dirty="0">
                <a:solidFill>
                  <a:srgbClr val="081BFF"/>
                </a:solidFill>
              </a:rPr>
              <a:t>MIN</a:t>
            </a:r>
            <a:r>
              <a:rPr lang="de-DE" altLang="x-none" sz="2000" dirty="0"/>
              <a:t> (Single Link, Distanz zwischen dichtesten Objekten)</a:t>
            </a:r>
          </a:p>
          <a:p>
            <a:pPr eaLnBrk="1"/>
            <a:r>
              <a:rPr lang="de-DE" altLang="x-none" sz="2000" dirty="0">
                <a:solidFill>
                  <a:srgbClr val="081BFF"/>
                </a:solidFill>
              </a:rPr>
              <a:t>MAX</a:t>
            </a:r>
            <a:r>
              <a:rPr lang="de-DE" altLang="x-none" sz="2000" dirty="0"/>
              <a:t> (</a:t>
            </a:r>
            <a:r>
              <a:rPr lang="de-DE" altLang="x-none" sz="2000" dirty="0" err="1"/>
              <a:t>Complete</a:t>
            </a:r>
            <a:r>
              <a:rPr lang="de-DE" altLang="x-none" sz="2000" dirty="0"/>
              <a:t> Link, maximale Distanz zw. Objekten in </a:t>
            </a:r>
            <a:r>
              <a:rPr lang="de-DE" sz="2000" dirty="0" err="1">
                <a:solidFill>
                  <a:srgbClr val="3C8C93"/>
                </a:solidFill>
              </a:rPr>
              <a:t>C</a:t>
            </a:r>
            <a:r>
              <a:rPr lang="de-DE" sz="2000" baseline="-25000" dirty="0" err="1">
                <a:solidFill>
                  <a:srgbClr val="3C8C93"/>
                </a:solidFill>
              </a:rPr>
              <a:t>i</a:t>
            </a:r>
            <a:r>
              <a:rPr lang="de-DE" sz="2000" dirty="0"/>
              <a:t> und Obj. in </a:t>
            </a:r>
            <a:r>
              <a:rPr lang="de-DE" sz="2000" dirty="0" err="1">
                <a:solidFill>
                  <a:srgbClr val="3C8C93"/>
                </a:solidFill>
              </a:rPr>
              <a:t>C</a:t>
            </a:r>
            <a:r>
              <a:rPr lang="de-DE" sz="2000" baseline="-25000" dirty="0" err="1">
                <a:solidFill>
                  <a:srgbClr val="3C8C93"/>
                </a:solidFill>
              </a:rPr>
              <a:t>j</a:t>
            </a:r>
            <a:r>
              <a:rPr lang="de-DE" sz="2000" dirty="0"/>
              <a:t> </a:t>
            </a:r>
            <a:r>
              <a:rPr lang="de-DE" altLang="x-none" sz="2000" dirty="0"/>
              <a:t>)</a:t>
            </a:r>
          </a:p>
          <a:p>
            <a:pPr eaLnBrk="1"/>
            <a:r>
              <a:rPr lang="de-DE" altLang="x-none" sz="2000" dirty="0">
                <a:solidFill>
                  <a:srgbClr val="081BFF"/>
                </a:solidFill>
              </a:rPr>
              <a:t>Gruppenmittel </a:t>
            </a:r>
            <a:r>
              <a:rPr lang="de-DE" altLang="x-none" sz="2000" dirty="0"/>
              <a:t>(Group Average, GA, mittlere Distanz zwischen jedem Objekt in </a:t>
            </a:r>
            <a:r>
              <a:rPr lang="de-DE" sz="2000" dirty="0" err="1">
                <a:solidFill>
                  <a:srgbClr val="3C8C93"/>
                </a:solidFill>
              </a:rPr>
              <a:t>C</a:t>
            </a:r>
            <a:r>
              <a:rPr lang="de-DE" sz="2000" baseline="-25000" dirty="0" err="1">
                <a:solidFill>
                  <a:srgbClr val="3C8C93"/>
                </a:solidFill>
              </a:rPr>
              <a:t>i</a:t>
            </a:r>
            <a:r>
              <a:rPr lang="de-DE" sz="2000" dirty="0"/>
              <a:t> und jedem Objekt in </a:t>
            </a:r>
            <a:r>
              <a:rPr lang="de-DE" sz="2000" dirty="0" err="1">
                <a:solidFill>
                  <a:srgbClr val="3C8C93"/>
                </a:solidFill>
              </a:rPr>
              <a:t>C</a:t>
            </a:r>
            <a:r>
              <a:rPr lang="de-DE" sz="2000" baseline="-25000" dirty="0" err="1">
                <a:solidFill>
                  <a:srgbClr val="3C8C93"/>
                </a:solidFill>
              </a:rPr>
              <a:t>j</a:t>
            </a:r>
            <a:r>
              <a:rPr lang="de-DE" sz="2000" dirty="0"/>
              <a:t> )</a:t>
            </a:r>
          </a:p>
          <a:p>
            <a:pPr eaLnBrk="1"/>
            <a:r>
              <a:rPr lang="de-DE" sz="2000" dirty="0" err="1">
                <a:solidFill>
                  <a:srgbClr val="081BFF"/>
                </a:solidFill>
              </a:rPr>
              <a:t>Zentroidendistanz</a:t>
            </a:r>
            <a:r>
              <a:rPr lang="de-DE" sz="2000" dirty="0">
                <a:solidFill>
                  <a:srgbClr val="081BFF"/>
                </a:solidFill>
              </a:rPr>
              <a:t> </a:t>
            </a:r>
            <a:r>
              <a:rPr lang="de-DE" sz="2000" dirty="0"/>
              <a:t>zwischen Cluster </a:t>
            </a:r>
            <a:r>
              <a:rPr lang="de-DE" sz="2000" dirty="0" err="1">
                <a:solidFill>
                  <a:srgbClr val="3C8C93"/>
                </a:solidFill>
              </a:rPr>
              <a:t>C</a:t>
            </a:r>
            <a:r>
              <a:rPr lang="de-DE" sz="2000" baseline="-25000" dirty="0" err="1">
                <a:solidFill>
                  <a:srgbClr val="3C8C93"/>
                </a:solidFill>
              </a:rPr>
              <a:t>i</a:t>
            </a:r>
            <a:r>
              <a:rPr lang="de-DE" sz="2000" dirty="0"/>
              <a:t> und </a:t>
            </a:r>
            <a:r>
              <a:rPr lang="de-DE" sz="2000" dirty="0" err="1">
                <a:solidFill>
                  <a:srgbClr val="3C8C93"/>
                </a:solidFill>
              </a:rPr>
              <a:t>C</a:t>
            </a:r>
            <a:r>
              <a:rPr lang="de-DE" sz="2000" baseline="-25000" dirty="0" err="1">
                <a:solidFill>
                  <a:srgbClr val="3C8C93"/>
                </a:solidFill>
              </a:rPr>
              <a:t>j</a:t>
            </a:r>
            <a:r>
              <a:rPr lang="de-DE" sz="2000" dirty="0">
                <a:solidFill>
                  <a:srgbClr val="3C8C93"/>
                </a:solidFill>
              </a:rPr>
              <a:t> </a:t>
            </a:r>
            <a:r>
              <a:rPr lang="de-DE" sz="2000" dirty="0"/>
              <a:t>ist die Distanz zwischen dem </a:t>
            </a:r>
            <a:r>
              <a:rPr lang="de-DE" sz="2000" dirty="0" err="1"/>
              <a:t>Zentroiden</a:t>
            </a:r>
            <a:r>
              <a:rPr lang="de-DE" sz="2000" dirty="0"/>
              <a:t> </a:t>
            </a:r>
            <a:r>
              <a:rPr lang="de-DE" sz="2000" dirty="0" err="1">
                <a:solidFill>
                  <a:srgbClr val="3C8C93"/>
                </a:solidFill>
              </a:rPr>
              <a:t>r</a:t>
            </a:r>
            <a:r>
              <a:rPr lang="de-DE" sz="2000" baseline="-25000" dirty="0" err="1">
                <a:solidFill>
                  <a:srgbClr val="3C8C93"/>
                </a:solidFill>
              </a:rPr>
              <a:t>i</a:t>
            </a:r>
            <a:r>
              <a:rPr lang="de-DE" sz="2000" dirty="0"/>
              <a:t> von </a:t>
            </a:r>
            <a:r>
              <a:rPr lang="de-DE" sz="2000" dirty="0" err="1">
                <a:solidFill>
                  <a:srgbClr val="3C8C93"/>
                </a:solidFill>
              </a:rPr>
              <a:t>C</a:t>
            </a:r>
            <a:r>
              <a:rPr lang="de-DE" sz="2000" baseline="-25000" dirty="0" err="1">
                <a:solidFill>
                  <a:srgbClr val="3C8C93"/>
                </a:solidFill>
              </a:rPr>
              <a:t>i</a:t>
            </a:r>
            <a:r>
              <a:rPr lang="de-DE" sz="2000" dirty="0"/>
              <a:t> und dem </a:t>
            </a:r>
            <a:r>
              <a:rPr lang="de-DE" sz="2000" dirty="0" err="1"/>
              <a:t>Zentroiden</a:t>
            </a:r>
            <a:r>
              <a:rPr lang="de-DE" sz="2000" dirty="0"/>
              <a:t> </a:t>
            </a:r>
            <a:r>
              <a:rPr lang="de-DE" sz="2000" dirty="0" err="1">
                <a:solidFill>
                  <a:srgbClr val="3C8C93"/>
                </a:solidFill>
              </a:rPr>
              <a:t>r</a:t>
            </a:r>
            <a:r>
              <a:rPr lang="de-DE" sz="2000" baseline="-25000" dirty="0" err="1">
                <a:solidFill>
                  <a:srgbClr val="3C8C93"/>
                </a:solidFill>
              </a:rPr>
              <a:t>j</a:t>
            </a:r>
            <a:r>
              <a:rPr lang="de-DE" sz="2000" dirty="0"/>
              <a:t> von </a:t>
            </a:r>
            <a:r>
              <a:rPr lang="de-DE" sz="2000" dirty="0" err="1">
                <a:solidFill>
                  <a:srgbClr val="3C8C93"/>
                </a:solidFill>
              </a:rPr>
              <a:t>C</a:t>
            </a:r>
            <a:r>
              <a:rPr lang="de-DE" sz="2000" baseline="-25000" dirty="0" err="1">
                <a:solidFill>
                  <a:srgbClr val="3C8C93"/>
                </a:solidFill>
              </a:rPr>
              <a:t>j</a:t>
            </a:r>
            <a:r>
              <a:rPr lang="de-DE" sz="2000" dirty="0"/>
              <a:t> </a:t>
            </a:r>
          </a:p>
          <a:p>
            <a:r>
              <a:rPr lang="de-DE" sz="2000" dirty="0">
                <a:solidFill>
                  <a:srgbClr val="081BFF"/>
                </a:solidFill>
              </a:rPr>
              <a:t>Ward-Distanz </a:t>
            </a:r>
            <a:r>
              <a:rPr lang="de-DE" sz="2000" dirty="0"/>
              <a:t>zwischen Cluster </a:t>
            </a:r>
            <a:r>
              <a:rPr lang="de-DE" sz="2000" dirty="0" err="1">
                <a:solidFill>
                  <a:srgbClr val="3C8C93"/>
                </a:solidFill>
              </a:rPr>
              <a:t>C</a:t>
            </a:r>
            <a:r>
              <a:rPr lang="de-DE" sz="2000" baseline="-25000" dirty="0" err="1">
                <a:solidFill>
                  <a:srgbClr val="3C8C93"/>
                </a:solidFill>
              </a:rPr>
              <a:t>i</a:t>
            </a:r>
            <a:r>
              <a:rPr lang="de-DE" sz="2000" dirty="0"/>
              <a:t> und </a:t>
            </a:r>
            <a:r>
              <a:rPr lang="de-DE" sz="2000" dirty="0" err="1">
                <a:solidFill>
                  <a:srgbClr val="3C8C93"/>
                </a:solidFill>
              </a:rPr>
              <a:t>C</a:t>
            </a:r>
            <a:r>
              <a:rPr lang="de-DE" sz="2000" baseline="-25000" dirty="0" err="1">
                <a:solidFill>
                  <a:srgbClr val="3C8C93"/>
                </a:solidFill>
              </a:rPr>
              <a:t>j</a:t>
            </a:r>
            <a:r>
              <a:rPr lang="de-DE" sz="2000" dirty="0"/>
              <a:t> ist die Differenz zwischen der gesamten in-Cluster Summe der Quadrate je Cluster separat zu der In-Cluster Summe der Quadrate nach dem Verschmelzen von </a:t>
            </a:r>
            <a:r>
              <a:rPr lang="de-DE" sz="2000" dirty="0" err="1">
                <a:solidFill>
                  <a:srgbClr val="3C8C93"/>
                </a:solidFill>
              </a:rPr>
              <a:t>C</a:t>
            </a:r>
            <a:r>
              <a:rPr lang="de-DE" sz="2000" baseline="-25000" dirty="0" err="1">
                <a:solidFill>
                  <a:srgbClr val="3C8C93"/>
                </a:solidFill>
              </a:rPr>
              <a:t>i</a:t>
            </a:r>
            <a:r>
              <a:rPr lang="de-DE" sz="2000" dirty="0"/>
              <a:t> und </a:t>
            </a:r>
            <a:r>
              <a:rPr lang="de-DE" sz="2000" dirty="0" err="1">
                <a:solidFill>
                  <a:srgbClr val="3C8C93"/>
                </a:solidFill>
              </a:rPr>
              <a:t>C</a:t>
            </a:r>
            <a:r>
              <a:rPr lang="de-DE" sz="2000" baseline="-25000" dirty="0" err="1">
                <a:solidFill>
                  <a:srgbClr val="3C8C93"/>
                </a:solidFill>
              </a:rPr>
              <a:t>j</a:t>
            </a:r>
            <a:r>
              <a:rPr lang="de-DE" sz="2000" dirty="0"/>
              <a:t> zu </a:t>
            </a:r>
            <a:r>
              <a:rPr lang="de-DE" sz="2000" dirty="0" err="1">
                <a:solidFill>
                  <a:srgbClr val="3C8C93"/>
                </a:solidFill>
              </a:rPr>
              <a:t>C</a:t>
            </a:r>
            <a:r>
              <a:rPr lang="de-DE" sz="2000" baseline="-25000" dirty="0" err="1">
                <a:solidFill>
                  <a:srgbClr val="3C8C93"/>
                </a:solidFill>
              </a:rPr>
              <a:t>ij</a:t>
            </a:r>
            <a:r>
              <a:rPr lang="de-DE" sz="2000" dirty="0"/>
              <a:t> </a:t>
            </a:r>
            <a:endParaRPr lang="de-DE" altLang="x-none" sz="2000" dirty="0"/>
          </a:p>
          <a:p>
            <a:pPr lvl="1" eaLnBrk="1">
              <a:buFont typeface="Symbol" charset="2"/>
              <a:buNone/>
            </a:pPr>
            <a:endParaRPr lang="de-DE" altLang="x-none" sz="2000" dirty="0"/>
          </a:p>
          <a:p>
            <a:endParaRPr lang="de-DE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F6993-A80A-D647-9B1D-4019D31E2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56</a:t>
            </a:fld>
            <a:endParaRPr lang="de-D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425904-F40D-8440-93FC-2DEBA4B34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4725144"/>
            <a:ext cx="5040560" cy="17095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9E0F1E-11FE-A74C-91EB-02C12AF83C47}"/>
              </a:ext>
            </a:extLst>
          </p:cNvPr>
          <p:cNvSpPr txBox="1"/>
          <p:nvPr/>
        </p:nvSpPr>
        <p:spPr>
          <a:xfrm>
            <a:off x="2771800" y="5579915"/>
            <a:ext cx="97372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200" dirty="0" err="1"/>
              <a:t>Zentroid</a:t>
            </a:r>
            <a:r>
              <a:rPr lang="de-DE" sz="1200" dirty="0"/>
              <a:t> von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13AA06-AEB0-D544-B00F-038619CD1180}"/>
              </a:ext>
            </a:extLst>
          </p:cNvPr>
          <p:cNvSpPr txBox="1"/>
          <p:nvPr/>
        </p:nvSpPr>
        <p:spPr>
          <a:xfrm>
            <a:off x="2776688" y="5834760"/>
            <a:ext cx="97372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200"/>
              <a:t>Zentroid von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9ADDE0-95E4-9A41-AED5-FFDB767D9ECD}"/>
              </a:ext>
            </a:extLst>
          </p:cNvPr>
          <p:cNvSpPr txBox="1"/>
          <p:nvPr/>
        </p:nvSpPr>
        <p:spPr>
          <a:xfrm>
            <a:off x="2781608" y="6093296"/>
            <a:ext cx="97372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200"/>
              <a:t>Zentroid von</a:t>
            </a:r>
          </a:p>
        </p:txBody>
      </p:sp>
    </p:spTree>
    <p:extLst>
      <p:ext uri="{BB962C8B-B14F-4D97-AF65-F5344CB8AC3E}">
        <p14:creationId xmlns:p14="http://schemas.microsoft.com/office/powerpoint/2010/main" val="210311512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7D413-646B-2542-9062-426A39A43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Ward-Distanz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C031F-1848-5544-A368-F6725A2D1E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52737"/>
            <a:ext cx="8229600" cy="5472608"/>
          </a:xfrm>
        </p:spPr>
        <p:txBody>
          <a:bodyPr/>
          <a:lstStyle/>
          <a:p>
            <a:r>
              <a:rPr lang="de-DE" dirty="0"/>
              <a:t>Vereinige Cluster mit kleinster Ward Distanz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Ähnlich zu Gruppenmittel und </a:t>
            </a:r>
            <a:r>
              <a:rPr lang="de-DE" dirty="0" err="1"/>
              <a:t>Zentroidendistanz</a:t>
            </a:r>
            <a:endParaRPr lang="de-DE" dirty="0"/>
          </a:p>
          <a:p>
            <a:pPr lvl="1"/>
            <a:r>
              <a:rPr lang="de-DE" dirty="0"/>
              <a:t>Weniger anfällig bzgl. Rauschen und Ausreißer</a:t>
            </a:r>
          </a:p>
          <a:p>
            <a:pPr lvl="1"/>
            <a:r>
              <a:rPr lang="de-DE" dirty="0"/>
              <a:t>Generiert vorzugsweise sphärische Cluster</a:t>
            </a:r>
          </a:p>
          <a:p>
            <a:r>
              <a:rPr lang="de-DE" dirty="0"/>
              <a:t>Hierarchisches Analogon zu K-</a:t>
            </a:r>
            <a:r>
              <a:rPr lang="de-DE" dirty="0" err="1"/>
              <a:t>Means</a:t>
            </a:r>
            <a:r>
              <a:rPr lang="de-DE" dirty="0"/>
              <a:t> </a:t>
            </a:r>
          </a:p>
          <a:p>
            <a:pPr lvl="1"/>
            <a:r>
              <a:rPr lang="de-DE" dirty="0"/>
              <a:t>Könnte zur Initialisierung von K-</a:t>
            </a:r>
            <a:r>
              <a:rPr lang="de-DE" dirty="0" err="1"/>
              <a:t>Means</a:t>
            </a:r>
            <a:r>
              <a:rPr lang="de-DE" dirty="0"/>
              <a:t> verwendet werden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274272-647E-8B47-8A6C-A834EBE8A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57</a:t>
            </a:fld>
            <a:endParaRPr lang="de-D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6A0E23-023C-6E41-8D27-892765B42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600" y="1798779"/>
            <a:ext cx="7559824" cy="1918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07823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655FE-87A3-BF42-804E-E6F60C2B7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Hierarchische Clusterbildung: Vergleich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6310CE6-1B54-3B43-A7F4-1720ADD694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3557" y="1196975"/>
            <a:ext cx="7536886" cy="49688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877532-B2E9-DE49-9B5E-08869CA4A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58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981514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D6B91-7559-154C-8349-FD93B8DA0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Zeit- und Platzbedarf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F8868C-D433-8B46-BADA-2F3F1D9F7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59</a:t>
            </a:fld>
            <a:endParaRPr lang="de-DE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7FC3F15-8BAB-C04F-9602-B623C86143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Für einen Datensatz mit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de-DE" dirty="0"/>
              <a:t> Punkten</a:t>
            </a:r>
          </a:p>
          <a:p>
            <a:r>
              <a:rPr lang="de-DE" dirty="0">
                <a:solidFill>
                  <a:srgbClr val="081BFF"/>
                </a:solidFill>
              </a:rPr>
              <a:t>Platz</a:t>
            </a:r>
            <a:r>
              <a:rPr lang="de-DE" dirty="0"/>
              <a:t>: 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O(n</a:t>
            </a:r>
            <a:r>
              <a:rPr lang="de-DE" baseline="30000" dirty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  <a:p>
            <a:pPr lvl="1"/>
            <a:r>
              <a:rPr lang="de-DE" dirty="0"/>
              <a:t>Speicherung der Distanzmatrix</a:t>
            </a:r>
          </a:p>
          <a:p>
            <a:r>
              <a:rPr lang="de-DE" dirty="0">
                <a:solidFill>
                  <a:srgbClr val="081BFF"/>
                </a:solidFill>
              </a:rPr>
              <a:t>Zeit</a:t>
            </a:r>
            <a:r>
              <a:rPr lang="de-DE" dirty="0"/>
              <a:t>: 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O(n</a:t>
            </a:r>
            <a:r>
              <a:rPr lang="de-DE" baseline="30000" dirty="0">
                <a:solidFill>
                  <a:schemeClr val="accent1">
                    <a:lumMod val="50000"/>
                  </a:schemeClr>
                </a:solidFill>
              </a:rPr>
              <a:t>3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) </a:t>
            </a:r>
          </a:p>
          <a:p>
            <a:pPr lvl="1"/>
            <a:r>
              <a:rPr lang="de-DE" dirty="0"/>
              <a:t>Es gibt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de-DE" dirty="0"/>
              <a:t> Schritte, und in jedem Schritt wird die Distanzmatrix der maximalen Größe 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de-DE" baseline="30000" dirty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de-DE" dirty="0"/>
              <a:t> aktualisiert </a:t>
            </a:r>
          </a:p>
          <a:p>
            <a:pPr lvl="1"/>
            <a:r>
              <a:rPr lang="de-DE" dirty="0"/>
              <a:t>Reduktion auf 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de-DE" baseline="30000" dirty="0">
                <a:solidFill>
                  <a:schemeClr val="accent1">
                    <a:lumMod val="50000"/>
                  </a:schemeClr>
                </a:solidFill>
              </a:rPr>
              <a:t>2 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log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de-DE" dirty="0"/>
              <a:t> möglich durch Indexstrukturen</a:t>
            </a: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F3FA400B-9BD3-B049-8317-641E82EB9D7C}"/>
              </a:ext>
            </a:extLst>
          </p:cNvPr>
          <p:cNvSpPr/>
          <p:nvPr/>
        </p:nvSpPr>
        <p:spPr>
          <a:xfrm>
            <a:off x="3995936" y="4968658"/>
            <a:ext cx="3352803" cy="980622"/>
          </a:xfrm>
          <a:prstGeom prst="wedgeEllipseCallout">
            <a:avLst>
              <a:gd name="adj1" fmla="val 18419"/>
              <a:gd name="adj2" fmla="val -11856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Hat jemand eine Idee?</a:t>
            </a:r>
            <a:br>
              <a:rPr lang="de-DE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kd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-Bäume?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A39E16-D69E-F745-91F6-4C2CACB25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8044" y="537774"/>
            <a:ext cx="2889869" cy="22589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F4097F3-2BCA-0F4F-87F3-12F4CBF619BA}"/>
              </a:ext>
            </a:extLst>
          </p:cNvPr>
          <p:cNvSpPr txBox="1"/>
          <p:nvPr/>
        </p:nvSpPr>
        <p:spPr>
          <a:xfrm>
            <a:off x="5966662" y="33718"/>
            <a:ext cx="1548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Dendrogramm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645063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7D61A-F3B5-4049-8BA2-548CFC673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Voronoi</a:t>
            </a:r>
            <a:r>
              <a:rPr lang="de-DE" dirty="0"/>
              <a:t>-Diagramm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538F82-95A4-C646-BC6F-825220175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B8DB10-3172-DD48-8F1A-2A3D0D49052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27C349-8F52-EB4D-8C03-66AB971F2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845" y="1492885"/>
            <a:ext cx="4683124" cy="468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86035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EFF00-2CEA-8E48-9DF0-FCEBBF495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Hierarchische Clusterbildung: Bewertung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FBBAAF-B31C-714A-B4BE-487F9CDB1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60</a:t>
            </a:fld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E80B83-926E-E94F-989C-7ACF9E47B9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>
              <a:buFont typeface=".Apple Color Emoji UI"/>
              <a:buChar char="😀"/>
            </a:pPr>
            <a:r>
              <a:rPr lang="de-DE" altLang="x-none" sz="2800" dirty="0"/>
              <a:t>Anzahl der Cluster muss nicht vorgegeben werden</a:t>
            </a:r>
          </a:p>
          <a:p>
            <a:pPr eaLnBrk="1">
              <a:buFont typeface=".Apple Color Emoji UI"/>
              <a:buChar char="😟"/>
            </a:pPr>
            <a:r>
              <a:rPr lang="de-DE" altLang="x-none" sz="2800" dirty="0"/>
              <a:t>Skalierbarkeit  problematisch</a:t>
            </a:r>
          </a:p>
          <a:p>
            <a:pPr eaLnBrk="1">
              <a:buFont typeface=".Apple Color Emoji UI"/>
              <a:buChar char="😟"/>
            </a:pPr>
            <a:r>
              <a:rPr lang="de-DE" altLang="x-none" sz="2800" dirty="0"/>
              <a:t>Lokale Optima</a:t>
            </a:r>
          </a:p>
          <a:p>
            <a:pPr eaLnBrk="1">
              <a:buFont typeface=".Apple Color Emoji UI"/>
              <a:buChar char="😟"/>
            </a:pPr>
            <a:endParaRPr lang="de-DE" altLang="x-none" sz="2800" dirty="0"/>
          </a:p>
          <a:p>
            <a:pPr eaLnBrk="1">
              <a:buFont typeface=".Apple Color Emoji UI"/>
              <a:buChar char="😟"/>
            </a:pPr>
            <a:r>
              <a:rPr lang="de-DE" altLang="x-none" sz="2800" dirty="0"/>
              <a:t>MIN: anfällig für Rauschen oder Ausreißer</a:t>
            </a:r>
          </a:p>
          <a:p>
            <a:pPr eaLnBrk="1">
              <a:buFont typeface=".Apple Color Emoji UI"/>
              <a:buChar char="😟"/>
            </a:pPr>
            <a:r>
              <a:rPr lang="de-DE" altLang="x-none" sz="2800" dirty="0"/>
              <a:t>MAX/GA: Probleme bei nicht-sphärischen Clustern</a:t>
            </a:r>
          </a:p>
          <a:p>
            <a:pPr eaLnBrk="1"/>
            <a:endParaRPr lang="de-DE" altLang="x-none" sz="2800" dirty="0"/>
          </a:p>
        </p:txBody>
      </p:sp>
    </p:spTree>
    <p:extLst>
      <p:ext uri="{BB962C8B-B14F-4D97-AF65-F5344CB8AC3E}">
        <p14:creationId xmlns:p14="http://schemas.microsoft.com/office/powerpoint/2010/main" val="407696179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Clusterbildung: Übersicht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421"/>
            <a:ext cx="8229600" cy="5328915"/>
          </a:xfrm>
        </p:spPr>
        <p:txBody>
          <a:bodyPr/>
          <a:lstStyle/>
          <a:p>
            <a:r>
              <a:rPr lang="de-DE" sz="2400" dirty="0"/>
              <a:t>Partitionierungsbasiert</a:t>
            </a:r>
          </a:p>
          <a:p>
            <a:pPr lvl="1"/>
            <a:r>
              <a:rPr lang="de-DE" sz="2000" dirty="0"/>
              <a:t>K-</a:t>
            </a:r>
            <a:r>
              <a:rPr lang="de-DE" sz="2000" dirty="0" err="1"/>
              <a:t>Means</a:t>
            </a:r>
            <a:endParaRPr lang="de-DE" sz="2000" dirty="0"/>
          </a:p>
          <a:p>
            <a:pPr lvl="1"/>
            <a:r>
              <a:rPr lang="de-DE" sz="2000" dirty="0"/>
              <a:t>K-</a:t>
            </a:r>
            <a:r>
              <a:rPr lang="de-DE" sz="2000" dirty="0" err="1"/>
              <a:t>Medoids</a:t>
            </a:r>
            <a:endParaRPr lang="de-DE" sz="2000" dirty="0"/>
          </a:p>
          <a:p>
            <a:pPr lvl="1"/>
            <a:r>
              <a:rPr lang="de-DE" sz="2000" dirty="0"/>
              <a:t>BFR</a:t>
            </a:r>
          </a:p>
          <a:p>
            <a:pPr lvl="1"/>
            <a:r>
              <a:rPr lang="de-DE" sz="2000" dirty="0"/>
              <a:t>DBSCAN: </a:t>
            </a:r>
            <a:r>
              <a:rPr lang="de-DE" sz="2000" dirty="0">
                <a:solidFill>
                  <a:schemeClr val="accent1">
                    <a:lumMod val="50000"/>
                  </a:schemeClr>
                </a:solidFill>
              </a:rPr>
              <a:t>O(</a:t>
            </a:r>
            <a:r>
              <a:rPr lang="de-DE" sz="2000" dirty="0" err="1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de-DE" sz="2000" dirty="0">
                <a:solidFill>
                  <a:schemeClr val="accent1">
                    <a:lumMod val="50000"/>
                  </a:schemeClr>
                </a:solidFill>
              </a:rPr>
              <a:t> log </a:t>
            </a:r>
            <a:r>
              <a:rPr lang="de-DE" sz="2000" dirty="0" err="1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de-DE" sz="2000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  <a:p>
            <a:r>
              <a:rPr lang="de-DE" sz="2400" dirty="0">
                <a:solidFill>
                  <a:srgbClr val="0B05FF"/>
                </a:solidFill>
              </a:rPr>
              <a:t>Hierarchisch</a:t>
            </a:r>
          </a:p>
          <a:p>
            <a:pPr lvl="1"/>
            <a:r>
              <a:rPr lang="de-DE" sz="2000" dirty="0"/>
              <a:t>Zusammenballende Clusterbildung</a:t>
            </a:r>
          </a:p>
          <a:p>
            <a:pPr lvl="2"/>
            <a:r>
              <a:rPr lang="de-DE" sz="2000" dirty="0">
                <a:solidFill>
                  <a:srgbClr val="FF0000"/>
                </a:solidFill>
              </a:rPr>
              <a:t>Von Distanzmaß abhängig</a:t>
            </a:r>
          </a:p>
          <a:p>
            <a:pPr lvl="2"/>
            <a:r>
              <a:rPr lang="de-DE" sz="2000" dirty="0">
                <a:solidFill>
                  <a:srgbClr val="FF0000"/>
                </a:solidFill>
              </a:rPr>
              <a:t>Welche Ebene betrachten?</a:t>
            </a:r>
          </a:p>
          <a:p>
            <a:pPr lvl="2"/>
            <a:r>
              <a:rPr lang="de-DE" sz="2000" dirty="0">
                <a:solidFill>
                  <a:srgbClr val="FF0000"/>
                </a:solidFill>
              </a:rPr>
              <a:t>O(n</a:t>
            </a:r>
            <a:r>
              <a:rPr lang="de-DE" sz="2000" baseline="30000" dirty="0">
                <a:solidFill>
                  <a:srgbClr val="FF0000"/>
                </a:solidFill>
              </a:rPr>
              <a:t>3</a:t>
            </a:r>
            <a:r>
              <a:rPr lang="de-DE" sz="2000" dirty="0">
                <a:solidFill>
                  <a:srgbClr val="FF0000"/>
                </a:solidFill>
              </a:rPr>
              <a:t>) bzw. O(n</a:t>
            </a:r>
            <a:r>
              <a:rPr lang="de-DE" sz="2000" baseline="30000" dirty="0">
                <a:solidFill>
                  <a:srgbClr val="FF0000"/>
                </a:solidFill>
              </a:rPr>
              <a:t>2</a:t>
            </a:r>
            <a:r>
              <a:rPr lang="de-DE" sz="2000" dirty="0">
                <a:solidFill>
                  <a:srgbClr val="FF0000"/>
                </a:solidFill>
              </a:rPr>
              <a:t> log </a:t>
            </a:r>
            <a:r>
              <a:rPr lang="de-DE" sz="2000" dirty="0" err="1">
                <a:solidFill>
                  <a:srgbClr val="FF0000"/>
                </a:solidFill>
              </a:rPr>
              <a:t>n</a:t>
            </a:r>
            <a:r>
              <a:rPr lang="de-DE" sz="2000" dirty="0">
                <a:solidFill>
                  <a:srgbClr val="FF0000"/>
                </a:solidFill>
              </a:rPr>
              <a:t>)</a:t>
            </a:r>
          </a:p>
          <a:p>
            <a:pPr lvl="1"/>
            <a:r>
              <a:rPr lang="de-DE" sz="2000" dirty="0">
                <a:solidFill>
                  <a:srgbClr val="0B05FF"/>
                </a:solidFill>
              </a:rPr>
              <a:t>CURE</a:t>
            </a:r>
          </a:p>
          <a:p>
            <a:pPr lvl="1"/>
            <a:r>
              <a:rPr lang="de-DE" sz="2000" dirty="0"/>
              <a:t>BIRCH</a:t>
            </a:r>
          </a:p>
          <a:p>
            <a:pPr lvl="1"/>
            <a:r>
              <a:rPr lang="de-DE" sz="2000" dirty="0"/>
              <a:t>Spektrale Clusterbildung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1004719-48E5-F743-92ED-3772ACE93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53336"/>
            <a:ext cx="1008063" cy="196850"/>
          </a:xfrm>
        </p:spPr>
        <p:txBody>
          <a:bodyPr/>
          <a:lstStyle/>
          <a:p>
            <a:fld id="{BB33B7EA-002B-4067-950B-AC4932BA8F44}" type="slidenum">
              <a:rPr lang="en-US" smtClean="0"/>
              <a:pPr/>
              <a:t>61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629DD9-9CE5-2446-AF76-42F79E35D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5510" y="3068960"/>
            <a:ext cx="2889869" cy="22589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287977-FB6C-E14A-9176-FE78496364D9}"/>
              </a:ext>
            </a:extLst>
          </p:cNvPr>
          <p:cNvSpPr txBox="1"/>
          <p:nvPr/>
        </p:nvSpPr>
        <p:spPr>
          <a:xfrm>
            <a:off x="5724128" y="2564904"/>
            <a:ext cx="1548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Dendrogramm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831704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FAB45B-9E1B-8449-AE33-E1F4909D5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8417" y="1275929"/>
            <a:ext cx="1828800" cy="1790700"/>
          </a:xfrm>
          <a:prstGeom prst="rect">
            <a:avLst/>
          </a:prstGeom>
        </p:spPr>
      </p:pic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Das CURE-Verfahren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idx="1"/>
          </p:nvPr>
        </p:nvSpPr>
        <p:spPr>
          <a:xfrm>
            <a:off x="179512" y="1052736"/>
            <a:ext cx="8229600" cy="5439052"/>
          </a:xfrm>
        </p:spPr>
        <p:txBody>
          <a:bodyPr>
            <a:normAutofit/>
          </a:bodyPr>
          <a:lstStyle/>
          <a:p>
            <a:r>
              <a:rPr lang="de-DE" sz="2000" dirty="0">
                <a:solidFill>
                  <a:srgbClr val="FF0000"/>
                </a:solidFill>
              </a:rPr>
              <a:t>BFR (aus 1998):</a:t>
            </a:r>
          </a:p>
          <a:p>
            <a:pPr lvl="1"/>
            <a:r>
              <a:rPr lang="de-DE" sz="1800" dirty="0"/>
              <a:t>Annahme: Cluster normalverteilt</a:t>
            </a:r>
            <a:br>
              <a:rPr lang="de-DE" sz="1800" dirty="0"/>
            </a:br>
            <a:r>
              <a:rPr lang="de-DE" sz="1800" dirty="0"/>
              <a:t>in jeder Dimension</a:t>
            </a:r>
          </a:p>
          <a:p>
            <a:pPr lvl="1"/>
            <a:r>
              <a:rPr lang="de-DE" sz="1800" dirty="0"/>
              <a:t>Achsenparallele Ellipsen,</a:t>
            </a:r>
            <a:br>
              <a:rPr lang="de-DE" sz="1800" dirty="0"/>
            </a:br>
            <a:r>
              <a:rPr lang="de-DE" sz="1800" dirty="0"/>
              <a:t>gedrehte Ellipsen nicht vorgesehen</a:t>
            </a:r>
          </a:p>
          <a:p>
            <a:pPr lvl="1"/>
            <a:r>
              <a:rPr lang="de-DE" sz="1800" dirty="0"/>
              <a:t>Blockweise Verarbeitung von Daten</a:t>
            </a:r>
          </a:p>
          <a:p>
            <a:pPr lvl="1"/>
            <a:r>
              <a:rPr lang="de-DE" sz="1800" dirty="0"/>
              <a:t>Speichereffiziente Beschreibung der Cluster</a:t>
            </a:r>
          </a:p>
          <a:p>
            <a:endParaRPr lang="de-DE" sz="2000" dirty="0">
              <a:solidFill>
                <a:srgbClr val="008000"/>
              </a:solidFill>
            </a:endParaRPr>
          </a:p>
          <a:p>
            <a:r>
              <a:rPr lang="de-DE" sz="2000" dirty="0">
                <a:solidFill>
                  <a:srgbClr val="008000"/>
                </a:solidFill>
              </a:rPr>
              <a:t>CURE (Clustering </a:t>
            </a:r>
            <a:r>
              <a:rPr lang="de-DE" sz="2000" dirty="0" err="1">
                <a:solidFill>
                  <a:srgbClr val="008000"/>
                </a:solidFill>
              </a:rPr>
              <a:t>Using</a:t>
            </a:r>
            <a:r>
              <a:rPr lang="de-DE" sz="2000" dirty="0">
                <a:solidFill>
                  <a:srgbClr val="008000"/>
                </a:solidFill>
              </a:rPr>
              <a:t> </a:t>
            </a:r>
            <a:r>
              <a:rPr lang="de-DE" sz="2000" dirty="0" err="1">
                <a:solidFill>
                  <a:srgbClr val="008000"/>
                </a:solidFill>
              </a:rPr>
              <a:t>Representatives</a:t>
            </a:r>
            <a:r>
              <a:rPr lang="de-DE" sz="2000" dirty="0">
                <a:solidFill>
                  <a:srgbClr val="008000"/>
                </a:solidFill>
              </a:rPr>
              <a:t>, aus 1998):</a:t>
            </a:r>
          </a:p>
          <a:p>
            <a:pPr lvl="1"/>
            <a:r>
              <a:rPr lang="de-DE" sz="1800" dirty="0"/>
              <a:t>Verwendung einer Stichprobe (zeiteffizient)</a:t>
            </a:r>
            <a:br>
              <a:rPr lang="de-DE" sz="1800" dirty="0"/>
            </a:br>
            <a:r>
              <a:rPr lang="de-DE" sz="1800" dirty="0"/>
              <a:t>und einer Menge von repräsentativen Punkten, um</a:t>
            </a:r>
            <a:br>
              <a:rPr lang="de-DE" sz="1800" dirty="0"/>
            </a:br>
            <a:r>
              <a:rPr lang="de-DE" sz="1800" dirty="0"/>
              <a:t>Cluster zu repräsentierten (speichereffizient)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16923-F354-4082-A6FF-1B95B188D5AA}" type="slidenum">
              <a:rPr lang="en-US"/>
              <a:pPr/>
              <a:t>62</a:t>
            </a:fld>
            <a:endParaRPr lang="en-US"/>
          </a:p>
        </p:txBody>
      </p:sp>
      <p:pic>
        <p:nvPicPr>
          <p:cNvPr id="11266" name="Picture 2" descr="http://www.ima.umn.edu/~iwen/REU/2Ddat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192520"/>
            <a:ext cx="1733551" cy="140017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089085" y="1193869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Vs.</a:t>
            </a:r>
          </a:p>
        </p:txBody>
      </p:sp>
      <p:pic>
        <p:nvPicPr>
          <p:cNvPr id="32770" name="Picture 2" descr="http://www.ml.uni-saarland.de/code/pSpectralClustering/images/eigenvector11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013" y="3933056"/>
            <a:ext cx="2543787" cy="19338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93149D4-0B1C-6C42-A5D5-B98CBB18E475}"/>
              </a:ext>
            </a:extLst>
          </p:cNvPr>
          <p:cNvSpPr/>
          <p:nvPr/>
        </p:nvSpPr>
        <p:spPr>
          <a:xfrm>
            <a:off x="2405566" y="6238473"/>
            <a:ext cx="490273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 err="1">
                <a:solidFill>
                  <a:srgbClr val="081BFF"/>
                </a:solidFill>
              </a:rPr>
              <a:t>Sudipto</a:t>
            </a:r>
            <a:r>
              <a:rPr lang="en-US" sz="1050" dirty="0">
                <a:solidFill>
                  <a:srgbClr val="081BFF"/>
                </a:solidFill>
              </a:rPr>
              <a:t> Guha, Rajeev Rastogi, and </a:t>
            </a:r>
            <a:r>
              <a:rPr lang="en-US" sz="1050" dirty="0" err="1">
                <a:solidFill>
                  <a:srgbClr val="081BFF"/>
                </a:solidFill>
              </a:rPr>
              <a:t>Kyuseok</a:t>
            </a:r>
            <a:r>
              <a:rPr lang="en-US" sz="1050" dirty="0">
                <a:solidFill>
                  <a:srgbClr val="081BFF"/>
                </a:solidFill>
              </a:rPr>
              <a:t> Shim. 1998. CURE: An efficient clustering algorithm for large databases. SIGMOD Rec. 27, 2 73-84, </a:t>
            </a:r>
            <a:r>
              <a:rPr lang="en-US" sz="1050" b="1" dirty="0">
                <a:solidFill>
                  <a:srgbClr val="FF0000"/>
                </a:solidFill>
              </a:rPr>
              <a:t>1998</a:t>
            </a:r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8018B020-A9E2-F84A-BCE9-009D45B87317}"/>
              </a:ext>
            </a:extLst>
          </p:cNvPr>
          <p:cNvSpPr txBox="1">
            <a:spLocks/>
          </p:cNvSpPr>
          <p:nvPr/>
        </p:nvSpPr>
        <p:spPr>
          <a:xfrm>
            <a:off x="2028825" y="6615336"/>
            <a:ext cx="5198715" cy="24266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J. Leskovec, A. Rajaraman, J. Ullman: Mining of Massive Datasets, http://www.mmds.org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10117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32" name="Freeform 32"/>
          <p:cNvSpPr>
            <a:spLocks/>
          </p:cNvSpPr>
          <p:nvPr/>
        </p:nvSpPr>
        <p:spPr bwMode="auto">
          <a:xfrm>
            <a:off x="899770" y="1078468"/>
            <a:ext cx="7056780" cy="4416975"/>
          </a:xfrm>
          <a:custGeom>
            <a:avLst/>
            <a:gdLst/>
            <a:ahLst/>
            <a:cxnLst>
              <a:cxn ang="0">
                <a:pos x="81" y="2367"/>
              </a:cxn>
              <a:cxn ang="0">
                <a:pos x="342" y="2493"/>
              </a:cxn>
              <a:cxn ang="0">
                <a:pos x="1017" y="2412"/>
              </a:cxn>
              <a:cxn ang="0">
                <a:pos x="1413" y="2322"/>
              </a:cxn>
              <a:cxn ang="0">
                <a:pos x="1710" y="2241"/>
              </a:cxn>
              <a:cxn ang="0">
                <a:pos x="1917" y="2160"/>
              </a:cxn>
              <a:cxn ang="0">
                <a:pos x="2088" y="2088"/>
              </a:cxn>
              <a:cxn ang="0">
                <a:pos x="2259" y="1998"/>
              </a:cxn>
              <a:cxn ang="0">
                <a:pos x="2529" y="1845"/>
              </a:cxn>
              <a:cxn ang="0">
                <a:pos x="2664" y="1764"/>
              </a:cxn>
              <a:cxn ang="0">
                <a:pos x="2862" y="1602"/>
              </a:cxn>
              <a:cxn ang="0">
                <a:pos x="2934" y="1494"/>
              </a:cxn>
              <a:cxn ang="0">
                <a:pos x="3042" y="1269"/>
              </a:cxn>
              <a:cxn ang="0">
                <a:pos x="3159" y="1026"/>
              </a:cxn>
              <a:cxn ang="0">
                <a:pos x="3213" y="945"/>
              </a:cxn>
              <a:cxn ang="0">
                <a:pos x="3312" y="720"/>
              </a:cxn>
              <a:cxn ang="0">
                <a:pos x="3384" y="576"/>
              </a:cxn>
              <a:cxn ang="0">
                <a:pos x="3420" y="495"/>
              </a:cxn>
              <a:cxn ang="0">
                <a:pos x="3492" y="333"/>
              </a:cxn>
              <a:cxn ang="0">
                <a:pos x="3483" y="171"/>
              </a:cxn>
              <a:cxn ang="0">
                <a:pos x="3087" y="27"/>
              </a:cxn>
              <a:cxn ang="0">
                <a:pos x="2790" y="9"/>
              </a:cxn>
              <a:cxn ang="0">
                <a:pos x="2637" y="117"/>
              </a:cxn>
              <a:cxn ang="0">
                <a:pos x="2583" y="198"/>
              </a:cxn>
              <a:cxn ang="0">
                <a:pos x="2475" y="414"/>
              </a:cxn>
              <a:cxn ang="0">
                <a:pos x="2313" y="603"/>
              </a:cxn>
              <a:cxn ang="0">
                <a:pos x="2250" y="711"/>
              </a:cxn>
              <a:cxn ang="0">
                <a:pos x="2178" y="846"/>
              </a:cxn>
              <a:cxn ang="0">
                <a:pos x="2088" y="1035"/>
              </a:cxn>
              <a:cxn ang="0">
                <a:pos x="2061" y="1035"/>
              </a:cxn>
              <a:cxn ang="0">
                <a:pos x="1917" y="1269"/>
              </a:cxn>
              <a:cxn ang="0">
                <a:pos x="1746" y="1557"/>
              </a:cxn>
              <a:cxn ang="0">
                <a:pos x="1647" y="1674"/>
              </a:cxn>
              <a:cxn ang="0">
                <a:pos x="1512" y="1782"/>
              </a:cxn>
              <a:cxn ang="0">
                <a:pos x="1332" y="1890"/>
              </a:cxn>
              <a:cxn ang="0">
                <a:pos x="1125" y="1926"/>
              </a:cxn>
              <a:cxn ang="0">
                <a:pos x="792" y="2034"/>
              </a:cxn>
              <a:cxn ang="0">
                <a:pos x="621" y="2079"/>
              </a:cxn>
              <a:cxn ang="0">
                <a:pos x="297" y="2115"/>
              </a:cxn>
              <a:cxn ang="0">
                <a:pos x="108" y="2160"/>
              </a:cxn>
              <a:cxn ang="0">
                <a:pos x="36" y="2232"/>
              </a:cxn>
              <a:cxn ang="0">
                <a:pos x="27" y="2349"/>
              </a:cxn>
              <a:cxn ang="0">
                <a:pos x="0" y="2313"/>
              </a:cxn>
            </a:cxnLst>
            <a:rect l="0" t="0" r="r" b="b"/>
            <a:pathLst>
              <a:path w="3501" h="2493">
                <a:moveTo>
                  <a:pt x="0" y="2313"/>
                </a:moveTo>
                <a:cubicBezTo>
                  <a:pt x="34" y="2324"/>
                  <a:pt x="58" y="2339"/>
                  <a:pt x="81" y="2367"/>
                </a:cubicBezTo>
                <a:cubicBezTo>
                  <a:pt x="104" y="2395"/>
                  <a:pt x="91" y="2387"/>
                  <a:pt x="99" y="2394"/>
                </a:cubicBezTo>
                <a:cubicBezTo>
                  <a:pt x="168" y="2455"/>
                  <a:pt x="254" y="2475"/>
                  <a:pt x="342" y="2493"/>
                </a:cubicBezTo>
                <a:cubicBezTo>
                  <a:pt x="525" y="2484"/>
                  <a:pt x="708" y="2469"/>
                  <a:pt x="891" y="2457"/>
                </a:cubicBezTo>
                <a:cubicBezTo>
                  <a:pt x="946" y="2446"/>
                  <a:pt x="969" y="2425"/>
                  <a:pt x="1017" y="2412"/>
                </a:cubicBezTo>
                <a:cubicBezTo>
                  <a:pt x="1092" y="2392"/>
                  <a:pt x="1167" y="2368"/>
                  <a:pt x="1242" y="2349"/>
                </a:cubicBezTo>
                <a:cubicBezTo>
                  <a:pt x="1298" y="2335"/>
                  <a:pt x="1357" y="2336"/>
                  <a:pt x="1413" y="2322"/>
                </a:cubicBezTo>
                <a:cubicBezTo>
                  <a:pt x="1545" y="2289"/>
                  <a:pt x="1384" y="2316"/>
                  <a:pt x="1530" y="2295"/>
                </a:cubicBezTo>
                <a:cubicBezTo>
                  <a:pt x="1589" y="2275"/>
                  <a:pt x="1650" y="2261"/>
                  <a:pt x="1710" y="2241"/>
                </a:cubicBezTo>
                <a:cubicBezTo>
                  <a:pt x="1731" y="2234"/>
                  <a:pt x="1746" y="2217"/>
                  <a:pt x="1764" y="2205"/>
                </a:cubicBezTo>
                <a:cubicBezTo>
                  <a:pt x="1810" y="2174"/>
                  <a:pt x="1862" y="2167"/>
                  <a:pt x="1917" y="2160"/>
                </a:cubicBezTo>
                <a:cubicBezTo>
                  <a:pt x="1955" y="2141"/>
                  <a:pt x="1998" y="2144"/>
                  <a:pt x="2034" y="2124"/>
                </a:cubicBezTo>
                <a:cubicBezTo>
                  <a:pt x="2053" y="2113"/>
                  <a:pt x="2067" y="2095"/>
                  <a:pt x="2088" y="2088"/>
                </a:cubicBezTo>
                <a:cubicBezTo>
                  <a:pt x="2128" y="2075"/>
                  <a:pt x="2169" y="2054"/>
                  <a:pt x="2205" y="2034"/>
                </a:cubicBezTo>
                <a:cubicBezTo>
                  <a:pt x="2224" y="2023"/>
                  <a:pt x="2238" y="2005"/>
                  <a:pt x="2259" y="1998"/>
                </a:cubicBezTo>
                <a:cubicBezTo>
                  <a:pt x="2286" y="1989"/>
                  <a:pt x="2315" y="1976"/>
                  <a:pt x="2340" y="1962"/>
                </a:cubicBezTo>
                <a:cubicBezTo>
                  <a:pt x="2404" y="1927"/>
                  <a:pt x="2469" y="1885"/>
                  <a:pt x="2529" y="1845"/>
                </a:cubicBezTo>
                <a:cubicBezTo>
                  <a:pt x="2552" y="1830"/>
                  <a:pt x="2585" y="1821"/>
                  <a:pt x="2610" y="1809"/>
                </a:cubicBezTo>
                <a:cubicBezTo>
                  <a:pt x="2642" y="1793"/>
                  <a:pt x="2636" y="1788"/>
                  <a:pt x="2664" y="1764"/>
                </a:cubicBezTo>
                <a:cubicBezTo>
                  <a:pt x="2715" y="1720"/>
                  <a:pt x="2756" y="1677"/>
                  <a:pt x="2817" y="1647"/>
                </a:cubicBezTo>
                <a:cubicBezTo>
                  <a:pt x="2838" y="1584"/>
                  <a:pt x="2806" y="1658"/>
                  <a:pt x="2862" y="1602"/>
                </a:cubicBezTo>
                <a:cubicBezTo>
                  <a:pt x="2876" y="1588"/>
                  <a:pt x="2876" y="1563"/>
                  <a:pt x="2889" y="1548"/>
                </a:cubicBezTo>
                <a:cubicBezTo>
                  <a:pt x="2914" y="1518"/>
                  <a:pt x="2917" y="1528"/>
                  <a:pt x="2934" y="1494"/>
                </a:cubicBezTo>
                <a:cubicBezTo>
                  <a:pt x="2971" y="1419"/>
                  <a:pt x="2909" y="1517"/>
                  <a:pt x="2961" y="1440"/>
                </a:cubicBezTo>
                <a:cubicBezTo>
                  <a:pt x="2975" y="1383"/>
                  <a:pt x="3009" y="1318"/>
                  <a:pt x="3042" y="1269"/>
                </a:cubicBezTo>
                <a:cubicBezTo>
                  <a:pt x="3056" y="1212"/>
                  <a:pt x="3044" y="1243"/>
                  <a:pt x="3087" y="1179"/>
                </a:cubicBezTo>
                <a:cubicBezTo>
                  <a:pt x="3114" y="1138"/>
                  <a:pt x="3143" y="1073"/>
                  <a:pt x="3159" y="1026"/>
                </a:cubicBezTo>
                <a:cubicBezTo>
                  <a:pt x="3166" y="1005"/>
                  <a:pt x="3183" y="990"/>
                  <a:pt x="3195" y="972"/>
                </a:cubicBezTo>
                <a:cubicBezTo>
                  <a:pt x="3201" y="963"/>
                  <a:pt x="3213" y="945"/>
                  <a:pt x="3213" y="945"/>
                </a:cubicBezTo>
                <a:cubicBezTo>
                  <a:pt x="3226" y="892"/>
                  <a:pt x="3255" y="846"/>
                  <a:pt x="3285" y="801"/>
                </a:cubicBezTo>
                <a:cubicBezTo>
                  <a:pt x="3301" y="777"/>
                  <a:pt x="3296" y="744"/>
                  <a:pt x="3312" y="720"/>
                </a:cubicBezTo>
                <a:cubicBezTo>
                  <a:pt x="3335" y="686"/>
                  <a:pt x="3350" y="649"/>
                  <a:pt x="3366" y="612"/>
                </a:cubicBezTo>
                <a:cubicBezTo>
                  <a:pt x="3371" y="600"/>
                  <a:pt x="3377" y="588"/>
                  <a:pt x="3384" y="576"/>
                </a:cubicBezTo>
                <a:cubicBezTo>
                  <a:pt x="3389" y="567"/>
                  <a:pt x="3398" y="559"/>
                  <a:pt x="3402" y="549"/>
                </a:cubicBezTo>
                <a:cubicBezTo>
                  <a:pt x="3410" y="532"/>
                  <a:pt x="3409" y="511"/>
                  <a:pt x="3420" y="495"/>
                </a:cubicBezTo>
                <a:cubicBezTo>
                  <a:pt x="3436" y="471"/>
                  <a:pt x="3453" y="441"/>
                  <a:pt x="3465" y="414"/>
                </a:cubicBezTo>
                <a:cubicBezTo>
                  <a:pt x="3465" y="414"/>
                  <a:pt x="3487" y="347"/>
                  <a:pt x="3492" y="333"/>
                </a:cubicBezTo>
                <a:cubicBezTo>
                  <a:pt x="3495" y="324"/>
                  <a:pt x="3501" y="306"/>
                  <a:pt x="3501" y="306"/>
                </a:cubicBezTo>
                <a:cubicBezTo>
                  <a:pt x="3499" y="282"/>
                  <a:pt x="3501" y="208"/>
                  <a:pt x="3483" y="171"/>
                </a:cubicBezTo>
                <a:cubicBezTo>
                  <a:pt x="3461" y="128"/>
                  <a:pt x="3422" y="118"/>
                  <a:pt x="3384" y="99"/>
                </a:cubicBezTo>
                <a:cubicBezTo>
                  <a:pt x="3288" y="51"/>
                  <a:pt x="3194" y="39"/>
                  <a:pt x="3087" y="27"/>
                </a:cubicBezTo>
                <a:cubicBezTo>
                  <a:pt x="3031" y="8"/>
                  <a:pt x="2974" y="6"/>
                  <a:pt x="2916" y="0"/>
                </a:cubicBezTo>
                <a:cubicBezTo>
                  <a:pt x="2874" y="3"/>
                  <a:pt x="2832" y="4"/>
                  <a:pt x="2790" y="9"/>
                </a:cubicBezTo>
                <a:cubicBezTo>
                  <a:pt x="2750" y="14"/>
                  <a:pt x="2721" y="50"/>
                  <a:pt x="2682" y="63"/>
                </a:cubicBezTo>
                <a:cubicBezTo>
                  <a:pt x="2679" y="68"/>
                  <a:pt x="2638" y="116"/>
                  <a:pt x="2637" y="117"/>
                </a:cubicBezTo>
                <a:cubicBezTo>
                  <a:pt x="2632" y="125"/>
                  <a:pt x="2633" y="136"/>
                  <a:pt x="2628" y="144"/>
                </a:cubicBezTo>
                <a:cubicBezTo>
                  <a:pt x="2588" y="204"/>
                  <a:pt x="2612" y="139"/>
                  <a:pt x="2583" y="198"/>
                </a:cubicBezTo>
                <a:cubicBezTo>
                  <a:pt x="2556" y="252"/>
                  <a:pt x="2527" y="309"/>
                  <a:pt x="2493" y="360"/>
                </a:cubicBezTo>
                <a:cubicBezTo>
                  <a:pt x="2482" y="376"/>
                  <a:pt x="2486" y="398"/>
                  <a:pt x="2475" y="414"/>
                </a:cubicBezTo>
                <a:cubicBezTo>
                  <a:pt x="2444" y="460"/>
                  <a:pt x="2404" y="540"/>
                  <a:pt x="2349" y="558"/>
                </a:cubicBezTo>
                <a:cubicBezTo>
                  <a:pt x="2316" y="656"/>
                  <a:pt x="2371" y="510"/>
                  <a:pt x="2313" y="603"/>
                </a:cubicBezTo>
                <a:cubicBezTo>
                  <a:pt x="2303" y="619"/>
                  <a:pt x="2301" y="639"/>
                  <a:pt x="2295" y="657"/>
                </a:cubicBezTo>
                <a:cubicBezTo>
                  <a:pt x="2289" y="676"/>
                  <a:pt x="2263" y="698"/>
                  <a:pt x="2250" y="711"/>
                </a:cubicBezTo>
                <a:cubicBezTo>
                  <a:pt x="2241" y="738"/>
                  <a:pt x="2228" y="767"/>
                  <a:pt x="2214" y="792"/>
                </a:cubicBezTo>
                <a:cubicBezTo>
                  <a:pt x="2203" y="811"/>
                  <a:pt x="2185" y="825"/>
                  <a:pt x="2178" y="846"/>
                </a:cubicBezTo>
                <a:cubicBezTo>
                  <a:pt x="2159" y="904"/>
                  <a:pt x="2171" y="971"/>
                  <a:pt x="2115" y="990"/>
                </a:cubicBezTo>
                <a:cubicBezTo>
                  <a:pt x="2109" y="999"/>
                  <a:pt x="2096" y="1027"/>
                  <a:pt x="2088" y="1035"/>
                </a:cubicBezTo>
                <a:cubicBezTo>
                  <a:pt x="2080" y="1043"/>
                  <a:pt x="2076" y="1035"/>
                  <a:pt x="2070" y="1044"/>
                </a:cubicBezTo>
                <a:cubicBezTo>
                  <a:pt x="2063" y="1053"/>
                  <a:pt x="2069" y="1025"/>
                  <a:pt x="2061" y="1035"/>
                </a:cubicBezTo>
                <a:cubicBezTo>
                  <a:pt x="2053" y="1045"/>
                  <a:pt x="2049" y="1068"/>
                  <a:pt x="2025" y="1107"/>
                </a:cubicBezTo>
                <a:cubicBezTo>
                  <a:pt x="1986" y="1165"/>
                  <a:pt x="1948" y="1207"/>
                  <a:pt x="1917" y="1269"/>
                </a:cubicBezTo>
                <a:cubicBezTo>
                  <a:pt x="1904" y="1295"/>
                  <a:pt x="1861" y="1357"/>
                  <a:pt x="1854" y="1377"/>
                </a:cubicBezTo>
                <a:cubicBezTo>
                  <a:pt x="1837" y="1429"/>
                  <a:pt x="1791" y="1527"/>
                  <a:pt x="1746" y="1557"/>
                </a:cubicBezTo>
                <a:cubicBezTo>
                  <a:pt x="1733" y="1576"/>
                  <a:pt x="1714" y="1592"/>
                  <a:pt x="1701" y="1611"/>
                </a:cubicBezTo>
                <a:cubicBezTo>
                  <a:pt x="1678" y="1646"/>
                  <a:pt x="1697" y="1657"/>
                  <a:pt x="1647" y="1674"/>
                </a:cubicBezTo>
                <a:cubicBezTo>
                  <a:pt x="1622" y="1699"/>
                  <a:pt x="1594" y="1725"/>
                  <a:pt x="1566" y="1746"/>
                </a:cubicBezTo>
                <a:cubicBezTo>
                  <a:pt x="1549" y="1759"/>
                  <a:pt x="1512" y="1782"/>
                  <a:pt x="1512" y="1782"/>
                </a:cubicBezTo>
                <a:cubicBezTo>
                  <a:pt x="1489" y="1817"/>
                  <a:pt x="1474" y="1817"/>
                  <a:pt x="1440" y="1836"/>
                </a:cubicBezTo>
                <a:cubicBezTo>
                  <a:pt x="1335" y="1894"/>
                  <a:pt x="1437" y="1855"/>
                  <a:pt x="1332" y="1890"/>
                </a:cubicBezTo>
                <a:cubicBezTo>
                  <a:pt x="1290" y="1904"/>
                  <a:pt x="1322" y="1913"/>
                  <a:pt x="1278" y="1917"/>
                </a:cubicBezTo>
                <a:cubicBezTo>
                  <a:pt x="1227" y="1922"/>
                  <a:pt x="1176" y="1923"/>
                  <a:pt x="1125" y="1926"/>
                </a:cubicBezTo>
                <a:cubicBezTo>
                  <a:pt x="1074" y="1936"/>
                  <a:pt x="946" y="1966"/>
                  <a:pt x="900" y="1989"/>
                </a:cubicBezTo>
                <a:cubicBezTo>
                  <a:pt x="865" y="2007"/>
                  <a:pt x="831" y="2024"/>
                  <a:pt x="792" y="2034"/>
                </a:cubicBezTo>
                <a:cubicBezTo>
                  <a:pt x="762" y="2041"/>
                  <a:pt x="732" y="2045"/>
                  <a:pt x="702" y="2052"/>
                </a:cubicBezTo>
                <a:cubicBezTo>
                  <a:pt x="674" y="2059"/>
                  <a:pt x="649" y="2076"/>
                  <a:pt x="621" y="2079"/>
                </a:cubicBezTo>
                <a:cubicBezTo>
                  <a:pt x="480" y="2093"/>
                  <a:pt x="561" y="2086"/>
                  <a:pt x="378" y="2097"/>
                </a:cubicBezTo>
                <a:cubicBezTo>
                  <a:pt x="357" y="2100"/>
                  <a:pt x="319" y="2104"/>
                  <a:pt x="297" y="2115"/>
                </a:cubicBezTo>
                <a:cubicBezTo>
                  <a:pt x="262" y="2133"/>
                  <a:pt x="281" y="2134"/>
                  <a:pt x="243" y="2142"/>
                </a:cubicBezTo>
                <a:cubicBezTo>
                  <a:pt x="222" y="2146"/>
                  <a:pt x="126" y="2158"/>
                  <a:pt x="108" y="2160"/>
                </a:cubicBezTo>
                <a:cubicBezTo>
                  <a:pt x="90" y="2166"/>
                  <a:pt x="72" y="2172"/>
                  <a:pt x="54" y="2178"/>
                </a:cubicBezTo>
                <a:cubicBezTo>
                  <a:pt x="36" y="2184"/>
                  <a:pt x="42" y="2214"/>
                  <a:pt x="36" y="2232"/>
                </a:cubicBezTo>
                <a:cubicBezTo>
                  <a:pt x="24" y="2269"/>
                  <a:pt x="32" y="2251"/>
                  <a:pt x="9" y="2286"/>
                </a:cubicBezTo>
                <a:cubicBezTo>
                  <a:pt x="9" y="2286"/>
                  <a:pt x="23" y="2345"/>
                  <a:pt x="27" y="2349"/>
                </a:cubicBezTo>
                <a:cubicBezTo>
                  <a:pt x="57" y="2379"/>
                  <a:pt x="54" y="2342"/>
                  <a:pt x="54" y="2367"/>
                </a:cubicBezTo>
                <a:lnTo>
                  <a:pt x="0" y="2313"/>
                </a:lnTo>
                <a:close/>
              </a:path>
            </a:pathLst>
          </a:custGeom>
          <a:solidFill>
            <a:srgbClr val="CC99FF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Beispiel</a:t>
            </a:r>
          </a:p>
        </p:txBody>
      </p:sp>
      <p:sp>
        <p:nvSpPr>
          <p:cNvPr id="3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F5734-8D22-41E0-BB7B-D16E0A7A0F73}" type="slidenum">
              <a:rPr lang="en-US"/>
              <a:pPr/>
              <a:t>63</a:t>
            </a:fld>
            <a:endParaRPr lang="en-US"/>
          </a:p>
        </p:txBody>
      </p:sp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1477962" y="2831803"/>
            <a:ext cx="344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76804" name="Text Box 4"/>
          <p:cNvSpPr txBox="1">
            <a:spLocks noChangeArrowheads="1"/>
          </p:cNvSpPr>
          <p:nvPr/>
        </p:nvSpPr>
        <p:spPr bwMode="auto">
          <a:xfrm>
            <a:off x="3017837" y="2874665"/>
            <a:ext cx="344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76805" name="Text Box 5"/>
          <p:cNvSpPr txBox="1">
            <a:spLocks noChangeArrowheads="1"/>
          </p:cNvSpPr>
          <p:nvPr/>
        </p:nvSpPr>
        <p:spPr bwMode="auto">
          <a:xfrm>
            <a:off x="3932237" y="2188865"/>
            <a:ext cx="344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76809" name="Text Box 9"/>
          <p:cNvSpPr txBox="1">
            <a:spLocks noChangeArrowheads="1"/>
          </p:cNvSpPr>
          <p:nvPr/>
        </p:nvSpPr>
        <p:spPr bwMode="auto">
          <a:xfrm>
            <a:off x="1798637" y="3331865"/>
            <a:ext cx="344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76810" name="Text Box 10"/>
          <p:cNvSpPr txBox="1">
            <a:spLocks noChangeArrowheads="1"/>
          </p:cNvSpPr>
          <p:nvPr/>
        </p:nvSpPr>
        <p:spPr bwMode="auto">
          <a:xfrm>
            <a:off x="2484437" y="2722265"/>
            <a:ext cx="344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76811" name="Text Box 11"/>
          <p:cNvSpPr txBox="1">
            <a:spLocks noChangeArrowheads="1"/>
          </p:cNvSpPr>
          <p:nvPr/>
        </p:nvSpPr>
        <p:spPr bwMode="auto">
          <a:xfrm>
            <a:off x="3932237" y="2798465"/>
            <a:ext cx="344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76814" name="Text Box 14"/>
          <p:cNvSpPr txBox="1">
            <a:spLocks noChangeArrowheads="1"/>
          </p:cNvSpPr>
          <p:nvPr/>
        </p:nvSpPr>
        <p:spPr bwMode="auto">
          <a:xfrm>
            <a:off x="1736725" y="4833938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6815" name="Text Box 15"/>
          <p:cNvSpPr txBox="1">
            <a:spLocks noChangeArrowheads="1"/>
          </p:cNvSpPr>
          <p:nvPr/>
        </p:nvSpPr>
        <p:spPr bwMode="auto">
          <a:xfrm>
            <a:off x="5181600" y="28956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6816" name="Text Box 16"/>
          <p:cNvSpPr txBox="1">
            <a:spLocks noChangeArrowheads="1"/>
          </p:cNvSpPr>
          <p:nvPr/>
        </p:nvSpPr>
        <p:spPr bwMode="auto">
          <a:xfrm>
            <a:off x="5257800" y="41148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6817" name="Text Box 17"/>
          <p:cNvSpPr txBox="1">
            <a:spLocks noChangeArrowheads="1"/>
          </p:cNvSpPr>
          <p:nvPr/>
        </p:nvSpPr>
        <p:spPr bwMode="auto">
          <a:xfrm>
            <a:off x="5791200" y="32766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6818" name="Text Box 18"/>
          <p:cNvSpPr txBox="1">
            <a:spLocks noChangeArrowheads="1"/>
          </p:cNvSpPr>
          <p:nvPr/>
        </p:nvSpPr>
        <p:spPr bwMode="auto">
          <a:xfrm>
            <a:off x="6248400" y="21336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6819" name="Text Box 19"/>
          <p:cNvSpPr txBox="1">
            <a:spLocks noChangeArrowheads="1"/>
          </p:cNvSpPr>
          <p:nvPr/>
        </p:nvSpPr>
        <p:spPr bwMode="auto">
          <a:xfrm>
            <a:off x="6781800" y="15240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6820" name="Text Box 20"/>
          <p:cNvSpPr txBox="1">
            <a:spLocks noChangeArrowheads="1"/>
          </p:cNvSpPr>
          <p:nvPr/>
        </p:nvSpPr>
        <p:spPr bwMode="auto">
          <a:xfrm>
            <a:off x="3276600" y="44958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6821" name="Text Box 21"/>
          <p:cNvSpPr txBox="1">
            <a:spLocks noChangeArrowheads="1"/>
          </p:cNvSpPr>
          <p:nvPr/>
        </p:nvSpPr>
        <p:spPr bwMode="auto">
          <a:xfrm>
            <a:off x="3810000" y="44958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6822" name="Text Box 22"/>
          <p:cNvSpPr txBox="1">
            <a:spLocks noChangeArrowheads="1"/>
          </p:cNvSpPr>
          <p:nvPr/>
        </p:nvSpPr>
        <p:spPr bwMode="auto">
          <a:xfrm>
            <a:off x="4828041" y="3690821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6823" name="Text Box 23"/>
          <p:cNvSpPr txBox="1">
            <a:spLocks noChangeArrowheads="1"/>
          </p:cNvSpPr>
          <p:nvPr/>
        </p:nvSpPr>
        <p:spPr bwMode="auto">
          <a:xfrm>
            <a:off x="4572000" y="43434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6824" name="Text Box 24"/>
          <p:cNvSpPr txBox="1">
            <a:spLocks noChangeArrowheads="1"/>
          </p:cNvSpPr>
          <p:nvPr/>
        </p:nvSpPr>
        <p:spPr bwMode="auto">
          <a:xfrm>
            <a:off x="5943600" y="15240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6825" name="Text Box 25"/>
          <p:cNvSpPr txBox="1">
            <a:spLocks noChangeArrowheads="1"/>
          </p:cNvSpPr>
          <p:nvPr/>
        </p:nvSpPr>
        <p:spPr bwMode="auto">
          <a:xfrm>
            <a:off x="2209800" y="48006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6826" name="Text Box 26"/>
          <p:cNvSpPr txBox="1">
            <a:spLocks noChangeArrowheads="1"/>
          </p:cNvSpPr>
          <p:nvPr/>
        </p:nvSpPr>
        <p:spPr bwMode="auto">
          <a:xfrm>
            <a:off x="2590800" y="47244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6827" name="Text Box 27"/>
          <p:cNvSpPr txBox="1">
            <a:spLocks noChangeArrowheads="1"/>
          </p:cNvSpPr>
          <p:nvPr/>
        </p:nvSpPr>
        <p:spPr bwMode="auto">
          <a:xfrm>
            <a:off x="441325" y="3810000"/>
            <a:ext cx="8082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/>
              <a:t>Gehalt</a:t>
            </a:r>
          </a:p>
        </p:txBody>
      </p:sp>
      <p:sp>
        <p:nvSpPr>
          <p:cNvPr id="76828" name="Text Box 28"/>
          <p:cNvSpPr txBox="1">
            <a:spLocks noChangeArrowheads="1"/>
          </p:cNvSpPr>
          <p:nvPr/>
        </p:nvSpPr>
        <p:spPr bwMode="auto">
          <a:xfrm>
            <a:off x="3946525" y="5410200"/>
            <a:ext cx="6406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/>
              <a:t>Alter</a:t>
            </a:r>
          </a:p>
        </p:txBody>
      </p:sp>
      <p:sp>
        <p:nvSpPr>
          <p:cNvPr id="76829" name="Line 29"/>
          <p:cNvSpPr>
            <a:spLocks noChangeShapeType="1"/>
          </p:cNvSpPr>
          <p:nvPr/>
        </p:nvSpPr>
        <p:spPr bwMode="auto">
          <a:xfrm>
            <a:off x="4648200" y="5605462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6830" name="Line 30"/>
          <p:cNvSpPr>
            <a:spLocks noChangeShapeType="1"/>
          </p:cNvSpPr>
          <p:nvPr/>
        </p:nvSpPr>
        <p:spPr bwMode="auto">
          <a:xfrm flipV="1">
            <a:off x="838200" y="3471862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6831" name="Freeform 31"/>
          <p:cNvSpPr>
            <a:spLocks/>
          </p:cNvSpPr>
          <p:nvPr/>
        </p:nvSpPr>
        <p:spPr bwMode="auto">
          <a:xfrm>
            <a:off x="1203326" y="1988840"/>
            <a:ext cx="3368674" cy="1857152"/>
          </a:xfrm>
          <a:custGeom>
            <a:avLst/>
            <a:gdLst/>
            <a:ahLst/>
            <a:cxnLst>
              <a:cxn ang="0">
                <a:pos x="126" y="558"/>
              </a:cxn>
              <a:cxn ang="0">
                <a:pos x="261" y="522"/>
              </a:cxn>
              <a:cxn ang="0">
                <a:pos x="396" y="468"/>
              </a:cxn>
              <a:cxn ang="0">
                <a:pos x="540" y="450"/>
              </a:cxn>
              <a:cxn ang="0">
                <a:pos x="738" y="378"/>
              </a:cxn>
              <a:cxn ang="0">
                <a:pos x="819" y="333"/>
              </a:cxn>
              <a:cxn ang="0">
                <a:pos x="1017" y="306"/>
              </a:cxn>
              <a:cxn ang="0">
                <a:pos x="1269" y="279"/>
              </a:cxn>
              <a:cxn ang="0">
                <a:pos x="1386" y="243"/>
              </a:cxn>
              <a:cxn ang="0">
                <a:pos x="2178" y="171"/>
              </a:cxn>
              <a:cxn ang="0">
                <a:pos x="2313" y="117"/>
              </a:cxn>
              <a:cxn ang="0">
                <a:pos x="2475" y="45"/>
              </a:cxn>
              <a:cxn ang="0">
                <a:pos x="2556" y="9"/>
              </a:cxn>
              <a:cxn ang="0">
                <a:pos x="2961" y="0"/>
              </a:cxn>
              <a:cxn ang="0">
                <a:pos x="3474" y="72"/>
              </a:cxn>
              <a:cxn ang="0">
                <a:pos x="3600" y="108"/>
              </a:cxn>
              <a:cxn ang="0">
                <a:pos x="3708" y="198"/>
              </a:cxn>
              <a:cxn ang="0">
                <a:pos x="3762" y="306"/>
              </a:cxn>
              <a:cxn ang="0">
                <a:pos x="3618" y="882"/>
              </a:cxn>
              <a:cxn ang="0">
                <a:pos x="3483" y="954"/>
              </a:cxn>
              <a:cxn ang="0">
                <a:pos x="3069" y="909"/>
              </a:cxn>
              <a:cxn ang="0">
                <a:pos x="2907" y="864"/>
              </a:cxn>
              <a:cxn ang="0">
                <a:pos x="2583" y="792"/>
              </a:cxn>
              <a:cxn ang="0">
                <a:pos x="2493" y="765"/>
              </a:cxn>
              <a:cxn ang="0">
                <a:pos x="2142" y="747"/>
              </a:cxn>
              <a:cxn ang="0">
                <a:pos x="1755" y="756"/>
              </a:cxn>
              <a:cxn ang="0">
                <a:pos x="1458" y="828"/>
              </a:cxn>
              <a:cxn ang="0">
                <a:pos x="1305" y="846"/>
              </a:cxn>
              <a:cxn ang="0">
                <a:pos x="900" y="963"/>
              </a:cxn>
              <a:cxn ang="0">
                <a:pos x="684" y="1017"/>
              </a:cxn>
              <a:cxn ang="0">
                <a:pos x="504" y="1089"/>
              </a:cxn>
              <a:cxn ang="0">
                <a:pos x="270" y="1062"/>
              </a:cxn>
              <a:cxn ang="0">
                <a:pos x="171" y="954"/>
              </a:cxn>
              <a:cxn ang="0">
                <a:pos x="117" y="918"/>
              </a:cxn>
              <a:cxn ang="0">
                <a:pos x="36" y="783"/>
              </a:cxn>
              <a:cxn ang="0">
                <a:pos x="9" y="702"/>
              </a:cxn>
              <a:cxn ang="0">
                <a:pos x="0" y="675"/>
              </a:cxn>
              <a:cxn ang="0">
                <a:pos x="90" y="594"/>
              </a:cxn>
              <a:cxn ang="0">
                <a:pos x="144" y="576"/>
              </a:cxn>
              <a:cxn ang="0">
                <a:pos x="126" y="558"/>
              </a:cxn>
            </a:cxnLst>
            <a:rect l="0" t="0" r="r" b="b"/>
            <a:pathLst>
              <a:path w="3806" h="1089">
                <a:moveTo>
                  <a:pt x="126" y="558"/>
                </a:moveTo>
                <a:cubicBezTo>
                  <a:pt x="171" y="547"/>
                  <a:pt x="216" y="533"/>
                  <a:pt x="261" y="522"/>
                </a:cubicBezTo>
                <a:cubicBezTo>
                  <a:pt x="302" y="495"/>
                  <a:pt x="349" y="484"/>
                  <a:pt x="396" y="468"/>
                </a:cubicBezTo>
                <a:cubicBezTo>
                  <a:pt x="442" y="453"/>
                  <a:pt x="540" y="450"/>
                  <a:pt x="540" y="450"/>
                </a:cubicBezTo>
                <a:cubicBezTo>
                  <a:pt x="607" y="428"/>
                  <a:pt x="670" y="401"/>
                  <a:pt x="738" y="378"/>
                </a:cubicBezTo>
                <a:cubicBezTo>
                  <a:pt x="765" y="369"/>
                  <a:pt x="792" y="344"/>
                  <a:pt x="819" y="333"/>
                </a:cubicBezTo>
                <a:cubicBezTo>
                  <a:pt x="876" y="308"/>
                  <a:pt x="958" y="313"/>
                  <a:pt x="1017" y="306"/>
                </a:cubicBezTo>
                <a:cubicBezTo>
                  <a:pt x="1101" y="296"/>
                  <a:pt x="1184" y="286"/>
                  <a:pt x="1269" y="279"/>
                </a:cubicBezTo>
                <a:cubicBezTo>
                  <a:pt x="1313" y="270"/>
                  <a:pt x="1341" y="248"/>
                  <a:pt x="1386" y="243"/>
                </a:cubicBezTo>
                <a:cubicBezTo>
                  <a:pt x="1650" y="215"/>
                  <a:pt x="1912" y="183"/>
                  <a:pt x="2178" y="171"/>
                </a:cubicBezTo>
                <a:cubicBezTo>
                  <a:pt x="2219" y="144"/>
                  <a:pt x="2266" y="133"/>
                  <a:pt x="2313" y="117"/>
                </a:cubicBezTo>
                <a:cubicBezTo>
                  <a:pt x="2369" y="98"/>
                  <a:pt x="2418" y="64"/>
                  <a:pt x="2475" y="45"/>
                </a:cubicBezTo>
                <a:cubicBezTo>
                  <a:pt x="2501" y="36"/>
                  <a:pt x="2529" y="10"/>
                  <a:pt x="2556" y="9"/>
                </a:cubicBezTo>
                <a:cubicBezTo>
                  <a:pt x="2691" y="3"/>
                  <a:pt x="2826" y="3"/>
                  <a:pt x="2961" y="0"/>
                </a:cubicBezTo>
                <a:cubicBezTo>
                  <a:pt x="3134" y="12"/>
                  <a:pt x="3302" y="51"/>
                  <a:pt x="3474" y="72"/>
                </a:cubicBezTo>
                <a:cubicBezTo>
                  <a:pt x="3514" y="85"/>
                  <a:pt x="3563" y="87"/>
                  <a:pt x="3600" y="108"/>
                </a:cubicBezTo>
                <a:cubicBezTo>
                  <a:pt x="3656" y="139"/>
                  <a:pt x="3661" y="151"/>
                  <a:pt x="3708" y="198"/>
                </a:cubicBezTo>
                <a:cubicBezTo>
                  <a:pt x="3737" y="227"/>
                  <a:pt x="3739" y="272"/>
                  <a:pt x="3762" y="306"/>
                </a:cubicBezTo>
                <a:cubicBezTo>
                  <a:pt x="3806" y="526"/>
                  <a:pt x="3745" y="713"/>
                  <a:pt x="3618" y="882"/>
                </a:cubicBezTo>
                <a:cubicBezTo>
                  <a:pt x="3595" y="950"/>
                  <a:pt x="3548" y="946"/>
                  <a:pt x="3483" y="954"/>
                </a:cubicBezTo>
                <a:cubicBezTo>
                  <a:pt x="3264" y="940"/>
                  <a:pt x="3237" y="943"/>
                  <a:pt x="3069" y="909"/>
                </a:cubicBezTo>
                <a:cubicBezTo>
                  <a:pt x="3014" y="898"/>
                  <a:pt x="2961" y="875"/>
                  <a:pt x="2907" y="864"/>
                </a:cubicBezTo>
                <a:cubicBezTo>
                  <a:pt x="2798" y="842"/>
                  <a:pt x="2691" y="816"/>
                  <a:pt x="2583" y="792"/>
                </a:cubicBezTo>
                <a:cubicBezTo>
                  <a:pt x="2552" y="785"/>
                  <a:pt x="2524" y="769"/>
                  <a:pt x="2493" y="765"/>
                </a:cubicBezTo>
                <a:cubicBezTo>
                  <a:pt x="2329" y="744"/>
                  <a:pt x="2445" y="757"/>
                  <a:pt x="2142" y="747"/>
                </a:cubicBezTo>
                <a:cubicBezTo>
                  <a:pt x="2013" y="750"/>
                  <a:pt x="1884" y="751"/>
                  <a:pt x="1755" y="756"/>
                </a:cubicBezTo>
                <a:cubicBezTo>
                  <a:pt x="1657" y="760"/>
                  <a:pt x="1551" y="797"/>
                  <a:pt x="1458" y="828"/>
                </a:cubicBezTo>
                <a:cubicBezTo>
                  <a:pt x="1441" y="834"/>
                  <a:pt x="1309" y="846"/>
                  <a:pt x="1305" y="846"/>
                </a:cubicBezTo>
                <a:cubicBezTo>
                  <a:pt x="1164" y="862"/>
                  <a:pt x="1042" y="954"/>
                  <a:pt x="900" y="963"/>
                </a:cubicBezTo>
                <a:cubicBezTo>
                  <a:pt x="804" y="979"/>
                  <a:pt x="776" y="986"/>
                  <a:pt x="684" y="1017"/>
                </a:cubicBezTo>
                <a:cubicBezTo>
                  <a:pt x="661" y="1025"/>
                  <a:pt x="527" y="1081"/>
                  <a:pt x="504" y="1089"/>
                </a:cubicBezTo>
                <a:cubicBezTo>
                  <a:pt x="408" y="1086"/>
                  <a:pt x="366" y="1067"/>
                  <a:pt x="270" y="1062"/>
                </a:cubicBezTo>
                <a:cubicBezTo>
                  <a:pt x="261" y="1062"/>
                  <a:pt x="184" y="961"/>
                  <a:pt x="171" y="954"/>
                </a:cubicBezTo>
                <a:cubicBezTo>
                  <a:pt x="152" y="943"/>
                  <a:pt x="117" y="918"/>
                  <a:pt x="117" y="918"/>
                </a:cubicBezTo>
                <a:cubicBezTo>
                  <a:pt x="88" y="874"/>
                  <a:pt x="57" y="831"/>
                  <a:pt x="36" y="783"/>
                </a:cubicBezTo>
                <a:cubicBezTo>
                  <a:pt x="24" y="757"/>
                  <a:pt x="18" y="729"/>
                  <a:pt x="9" y="702"/>
                </a:cubicBezTo>
                <a:cubicBezTo>
                  <a:pt x="6" y="693"/>
                  <a:pt x="0" y="675"/>
                  <a:pt x="0" y="675"/>
                </a:cubicBezTo>
                <a:cubicBezTo>
                  <a:pt x="25" y="599"/>
                  <a:pt x="11" y="615"/>
                  <a:pt x="90" y="594"/>
                </a:cubicBezTo>
                <a:cubicBezTo>
                  <a:pt x="108" y="589"/>
                  <a:pt x="157" y="589"/>
                  <a:pt x="144" y="576"/>
                </a:cubicBezTo>
                <a:cubicBezTo>
                  <a:pt x="138" y="570"/>
                  <a:pt x="132" y="564"/>
                  <a:pt x="126" y="558"/>
                </a:cubicBezTo>
                <a:close/>
              </a:path>
            </a:pathLst>
          </a:custGeom>
          <a:solidFill>
            <a:srgbClr val="FFFF99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" name="Footer Placeholder 5">
            <a:extLst>
              <a:ext uri="{FF2B5EF4-FFF2-40B4-BE49-F238E27FC236}">
                <a16:creationId xmlns:a16="http://schemas.microsoft.com/office/drawing/2014/main" id="{B90B3124-651D-5144-8B23-E0C91E06A2E8}"/>
              </a:ext>
            </a:extLst>
          </p:cNvPr>
          <p:cNvSpPr txBox="1">
            <a:spLocks/>
          </p:cNvSpPr>
          <p:nvPr/>
        </p:nvSpPr>
        <p:spPr>
          <a:xfrm>
            <a:off x="2028825" y="6615336"/>
            <a:ext cx="5198715" cy="24266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J. Leskovec, A. Rajaraman, J. Ullman: Mining of Massive Datasets, http://www.mmds.org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35" name="Text Box 17">
            <a:extLst>
              <a:ext uri="{FF2B5EF4-FFF2-40B4-BE49-F238E27FC236}">
                <a16:creationId xmlns:a16="http://schemas.microsoft.com/office/drawing/2014/main" id="{C46CD46A-0A91-144C-ACCE-69D12F9676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8947" y="3360575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66"/>
                </a:solidFill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2853559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32" grpId="0" animBg="1"/>
      <p:bldP spid="76831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CURE-Idee: 2 Durchgänge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229600" cy="5486400"/>
          </a:xfrm>
        </p:spPr>
        <p:txBody>
          <a:bodyPr>
            <a:normAutofit/>
          </a:bodyPr>
          <a:lstStyle/>
          <a:p>
            <a:pPr marL="117475" indent="-100013">
              <a:buNone/>
            </a:pPr>
            <a:r>
              <a:rPr lang="de-DE" b="1" u="sng" dirty="0">
                <a:solidFill>
                  <a:srgbClr val="FF0066"/>
                </a:solidFill>
              </a:rPr>
              <a:t>Durchgang 1</a:t>
            </a:r>
          </a:p>
          <a:p>
            <a:pPr marL="400050" indent="-390525">
              <a:buFont typeface="+mj-lt"/>
              <a:buAutoNum type="arabicPeriod"/>
            </a:pPr>
            <a:r>
              <a:rPr lang="de-DE" dirty="0"/>
              <a:t>Wähle </a:t>
            </a:r>
            <a:r>
              <a:rPr lang="de-DE" dirty="0">
                <a:solidFill>
                  <a:srgbClr val="00B050"/>
                </a:solidFill>
              </a:rPr>
              <a:t>Punkt-Stichprobe</a:t>
            </a:r>
            <a:r>
              <a:rPr lang="de-DE" dirty="0"/>
              <a:t>, die in Hauptspeicher passt</a:t>
            </a:r>
          </a:p>
          <a:p>
            <a:pPr marL="400050" indent="-390525">
              <a:buFont typeface="+mj-lt"/>
              <a:buAutoNum type="arabicPeriod"/>
            </a:pPr>
            <a:r>
              <a:rPr lang="de-DE" dirty="0"/>
              <a:t>Fange an mit „kleinen“ </a:t>
            </a:r>
            <a:r>
              <a:rPr lang="de-DE" b="1" dirty="0">
                <a:solidFill>
                  <a:srgbClr val="D60093"/>
                </a:solidFill>
              </a:rPr>
              <a:t>initialen Clustern </a:t>
            </a:r>
          </a:p>
          <a:p>
            <a:pPr marL="752475" lvl="1" indent="-342900"/>
            <a:r>
              <a:rPr lang="de-DE" dirty="0"/>
              <a:t>Clusterbildung hierarchisch</a:t>
            </a:r>
          </a:p>
          <a:p>
            <a:pPr marL="400050" indent="-390525">
              <a:buFont typeface="+mj-lt"/>
              <a:buAutoNum type="arabicPeriod"/>
            </a:pPr>
            <a:r>
              <a:rPr lang="de-DE" dirty="0"/>
              <a:t>Wähle</a:t>
            </a:r>
            <a:r>
              <a:rPr lang="de-DE" b="1" dirty="0">
                <a:solidFill>
                  <a:srgbClr val="0000FF"/>
                </a:solidFill>
              </a:rPr>
              <a:t> repräsentative Punkte</a:t>
            </a:r>
          </a:p>
          <a:p>
            <a:pPr marL="800100" lvl="1" indent="-390525"/>
            <a:r>
              <a:rPr lang="de-DE" dirty="0"/>
              <a:t>Für jedes Cluster wähle 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c</a:t>
            </a:r>
            <a:r>
              <a:rPr lang="de-DE" dirty="0"/>
              <a:t> Punkte (Repräsentanten)</a:t>
            </a:r>
            <a:br>
              <a:rPr lang="de-DE" dirty="0"/>
            </a:br>
            <a:r>
              <a:rPr lang="de-DE" dirty="0"/>
              <a:t>so weit auseinanderliegend wie möglich</a:t>
            </a:r>
          </a:p>
          <a:p>
            <a:pPr marL="800100" lvl="1" indent="-390525"/>
            <a:r>
              <a:rPr lang="de-DE" dirty="0"/>
              <a:t>Für die Stichprobe wähle repräsentative Punkte durch Verschiebung um 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𝛼 </a:t>
            </a:r>
            <a:r>
              <a:rPr lang="de-DE" dirty="0"/>
              <a:t>(bspw. 20%) zum </a:t>
            </a:r>
            <a:r>
              <a:rPr lang="de-DE" dirty="0" err="1"/>
              <a:t>Zentroiden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(„Eliminiere Ausreißer“)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54875-D4D4-48AC-B2D1-F6AA09775CCA}" type="slidenum">
              <a:rPr lang="en-US" smtClean="0"/>
              <a:pPr/>
              <a:t>64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2F11F5-C995-B54F-A967-27D447A1E84C}"/>
              </a:ext>
            </a:extLst>
          </p:cNvPr>
          <p:cNvSpPr txBox="1">
            <a:spLocks/>
          </p:cNvSpPr>
          <p:nvPr/>
        </p:nvSpPr>
        <p:spPr>
          <a:xfrm>
            <a:off x="2028825" y="6615336"/>
            <a:ext cx="5198715" cy="24266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J. Leskovec, A. Rajaraman, J. Ullman: Mining of Massive Datasets, http://www.mmds.org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6040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80" name="Oval 32"/>
          <p:cNvSpPr>
            <a:spLocks noChangeArrowheads="1"/>
          </p:cNvSpPr>
          <p:nvPr/>
        </p:nvSpPr>
        <p:spPr bwMode="auto">
          <a:xfrm>
            <a:off x="5105400" y="1524000"/>
            <a:ext cx="2438400" cy="2438400"/>
          </a:xfrm>
          <a:prstGeom prst="ellipse">
            <a:avLst/>
          </a:prstGeom>
          <a:solidFill>
            <a:srgbClr val="FFCC99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Initiale Cluster</a:t>
            </a:r>
          </a:p>
        </p:txBody>
      </p:sp>
      <p:sp>
        <p:nvSpPr>
          <p:cNvPr id="3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399A-B745-4CB0-B7BA-AC55B15E361E}" type="slidenum">
              <a:rPr lang="en-US"/>
              <a:pPr/>
              <a:t>65</a:t>
            </a:fld>
            <a:endParaRPr lang="en-US"/>
          </a:p>
        </p:txBody>
      </p:sp>
      <p:sp>
        <p:nvSpPr>
          <p:cNvPr id="78851" name="Text Box 3"/>
          <p:cNvSpPr txBox="1">
            <a:spLocks noChangeArrowheads="1"/>
          </p:cNvSpPr>
          <p:nvPr/>
        </p:nvSpPr>
        <p:spPr bwMode="auto">
          <a:xfrm>
            <a:off x="1660525" y="3099729"/>
            <a:ext cx="344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78852" name="Text Box 4"/>
          <p:cNvSpPr txBox="1">
            <a:spLocks noChangeArrowheads="1"/>
          </p:cNvSpPr>
          <p:nvPr/>
        </p:nvSpPr>
        <p:spPr bwMode="auto">
          <a:xfrm>
            <a:off x="3200400" y="3142591"/>
            <a:ext cx="344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78853" name="Text Box 5"/>
          <p:cNvSpPr txBox="1">
            <a:spLocks noChangeArrowheads="1"/>
          </p:cNvSpPr>
          <p:nvPr/>
        </p:nvSpPr>
        <p:spPr bwMode="auto">
          <a:xfrm>
            <a:off x="4114800" y="2456791"/>
            <a:ext cx="344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78857" name="Text Box 9"/>
          <p:cNvSpPr txBox="1">
            <a:spLocks noChangeArrowheads="1"/>
          </p:cNvSpPr>
          <p:nvPr/>
        </p:nvSpPr>
        <p:spPr bwMode="auto">
          <a:xfrm>
            <a:off x="1981200" y="3601210"/>
            <a:ext cx="344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78858" name="Text Box 10"/>
          <p:cNvSpPr txBox="1">
            <a:spLocks noChangeArrowheads="1"/>
          </p:cNvSpPr>
          <p:nvPr/>
        </p:nvSpPr>
        <p:spPr bwMode="auto">
          <a:xfrm>
            <a:off x="2667000" y="2990191"/>
            <a:ext cx="344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78859" name="Text Box 11"/>
          <p:cNvSpPr txBox="1">
            <a:spLocks noChangeArrowheads="1"/>
          </p:cNvSpPr>
          <p:nvPr/>
        </p:nvSpPr>
        <p:spPr bwMode="auto">
          <a:xfrm>
            <a:off x="4114800" y="3066391"/>
            <a:ext cx="344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78862" name="Text Box 14"/>
          <p:cNvSpPr txBox="1">
            <a:spLocks noChangeArrowheads="1"/>
          </p:cNvSpPr>
          <p:nvPr/>
        </p:nvSpPr>
        <p:spPr bwMode="auto">
          <a:xfrm>
            <a:off x="1736725" y="4833938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8863" name="Text Box 15"/>
          <p:cNvSpPr txBox="1">
            <a:spLocks noChangeArrowheads="1"/>
          </p:cNvSpPr>
          <p:nvPr/>
        </p:nvSpPr>
        <p:spPr bwMode="auto">
          <a:xfrm>
            <a:off x="5181600" y="28956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8864" name="Text Box 16"/>
          <p:cNvSpPr txBox="1">
            <a:spLocks noChangeArrowheads="1"/>
          </p:cNvSpPr>
          <p:nvPr/>
        </p:nvSpPr>
        <p:spPr bwMode="auto">
          <a:xfrm>
            <a:off x="5257800" y="41148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8865" name="Text Box 17"/>
          <p:cNvSpPr txBox="1">
            <a:spLocks noChangeArrowheads="1"/>
          </p:cNvSpPr>
          <p:nvPr/>
        </p:nvSpPr>
        <p:spPr bwMode="auto">
          <a:xfrm>
            <a:off x="5791200" y="32766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8866" name="Text Box 18"/>
          <p:cNvSpPr txBox="1">
            <a:spLocks noChangeArrowheads="1"/>
          </p:cNvSpPr>
          <p:nvPr/>
        </p:nvSpPr>
        <p:spPr bwMode="auto">
          <a:xfrm>
            <a:off x="6248400" y="21336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8867" name="Text Box 19"/>
          <p:cNvSpPr txBox="1">
            <a:spLocks noChangeArrowheads="1"/>
          </p:cNvSpPr>
          <p:nvPr/>
        </p:nvSpPr>
        <p:spPr bwMode="auto">
          <a:xfrm>
            <a:off x="6781800" y="15240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8868" name="Text Box 20"/>
          <p:cNvSpPr txBox="1">
            <a:spLocks noChangeArrowheads="1"/>
          </p:cNvSpPr>
          <p:nvPr/>
        </p:nvSpPr>
        <p:spPr bwMode="auto">
          <a:xfrm>
            <a:off x="3276600" y="44958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8869" name="Text Box 21"/>
          <p:cNvSpPr txBox="1">
            <a:spLocks noChangeArrowheads="1"/>
          </p:cNvSpPr>
          <p:nvPr/>
        </p:nvSpPr>
        <p:spPr bwMode="auto">
          <a:xfrm>
            <a:off x="3810000" y="44958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8870" name="Text Box 22"/>
          <p:cNvSpPr txBox="1">
            <a:spLocks noChangeArrowheads="1"/>
          </p:cNvSpPr>
          <p:nvPr/>
        </p:nvSpPr>
        <p:spPr bwMode="auto">
          <a:xfrm>
            <a:off x="4648200" y="38862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8871" name="Text Box 23"/>
          <p:cNvSpPr txBox="1">
            <a:spLocks noChangeArrowheads="1"/>
          </p:cNvSpPr>
          <p:nvPr/>
        </p:nvSpPr>
        <p:spPr bwMode="auto">
          <a:xfrm>
            <a:off x="4572000" y="43434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8872" name="Text Box 24"/>
          <p:cNvSpPr txBox="1">
            <a:spLocks noChangeArrowheads="1"/>
          </p:cNvSpPr>
          <p:nvPr/>
        </p:nvSpPr>
        <p:spPr bwMode="auto">
          <a:xfrm>
            <a:off x="5943600" y="15240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8873" name="Text Box 25"/>
          <p:cNvSpPr txBox="1">
            <a:spLocks noChangeArrowheads="1"/>
          </p:cNvSpPr>
          <p:nvPr/>
        </p:nvSpPr>
        <p:spPr bwMode="auto">
          <a:xfrm>
            <a:off x="2209800" y="48006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8874" name="Text Box 26"/>
          <p:cNvSpPr txBox="1">
            <a:spLocks noChangeArrowheads="1"/>
          </p:cNvSpPr>
          <p:nvPr/>
        </p:nvSpPr>
        <p:spPr bwMode="auto">
          <a:xfrm>
            <a:off x="2590800" y="47244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8875" name="Text Box 27"/>
          <p:cNvSpPr txBox="1">
            <a:spLocks noChangeArrowheads="1"/>
          </p:cNvSpPr>
          <p:nvPr/>
        </p:nvSpPr>
        <p:spPr bwMode="auto">
          <a:xfrm>
            <a:off x="441325" y="3995738"/>
            <a:ext cx="8082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/>
              <a:t>Gehalt</a:t>
            </a:r>
          </a:p>
        </p:txBody>
      </p:sp>
      <p:sp>
        <p:nvSpPr>
          <p:cNvPr id="78876" name="Text Box 28"/>
          <p:cNvSpPr txBox="1">
            <a:spLocks noChangeArrowheads="1"/>
          </p:cNvSpPr>
          <p:nvPr/>
        </p:nvSpPr>
        <p:spPr bwMode="auto">
          <a:xfrm>
            <a:off x="3946525" y="5672138"/>
            <a:ext cx="6406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/>
              <a:t>Alter</a:t>
            </a:r>
          </a:p>
        </p:txBody>
      </p:sp>
      <p:sp>
        <p:nvSpPr>
          <p:cNvPr id="78877" name="Line 29"/>
          <p:cNvSpPr>
            <a:spLocks noChangeShapeType="1"/>
          </p:cNvSpPr>
          <p:nvPr/>
        </p:nvSpPr>
        <p:spPr bwMode="auto">
          <a:xfrm>
            <a:off x="4648200" y="59436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8878" name="Line 30"/>
          <p:cNvSpPr>
            <a:spLocks noChangeShapeType="1"/>
          </p:cNvSpPr>
          <p:nvPr/>
        </p:nvSpPr>
        <p:spPr bwMode="auto">
          <a:xfrm flipV="1">
            <a:off x="838200" y="36576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8879" name="Oval 31"/>
          <p:cNvSpPr>
            <a:spLocks noChangeArrowheads="1"/>
          </p:cNvSpPr>
          <p:nvPr/>
        </p:nvSpPr>
        <p:spPr bwMode="auto">
          <a:xfrm rot="-765715">
            <a:off x="1524000" y="2685391"/>
            <a:ext cx="3200400" cy="1219200"/>
          </a:xfrm>
          <a:prstGeom prst="ellipse">
            <a:avLst/>
          </a:prstGeom>
          <a:solidFill>
            <a:schemeClr val="accent1">
              <a:alpha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8881" name="Oval 33"/>
          <p:cNvSpPr>
            <a:spLocks noChangeArrowheads="1"/>
          </p:cNvSpPr>
          <p:nvPr/>
        </p:nvSpPr>
        <p:spPr bwMode="auto">
          <a:xfrm rot="-867123">
            <a:off x="1524000" y="4114800"/>
            <a:ext cx="4419600" cy="1066800"/>
          </a:xfrm>
          <a:prstGeom prst="ellipse">
            <a:avLst/>
          </a:prstGeom>
          <a:solidFill>
            <a:srgbClr val="CC99FF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Footer Placeholder 5">
            <a:extLst>
              <a:ext uri="{FF2B5EF4-FFF2-40B4-BE49-F238E27FC236}">
                <a16:creationId xmlns:a16="http://schemas.microsoft.com/office/drawing/2014/main" id="{BECBE922-2EAF-CE47-9547-48B9E469F809}"/>
              </a:ext>
            </a:extLst>
          </p:cNvPr>
          <p:cNvSpPr txBox="1">
            <a:spLocks/>
          </p:cNvSpPr>
          <p:nvPr/>
        </p:nvSpPr>
        <p:spPr>
          <a:xfrm>
            <a:off x="2028825" y="6615336"/>
            <a:ext cx="5198715" cy="24266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J. Leskovec, A. Rajaraman, J. Ullman: Mining of Massive Datasets, http://www.mmds.org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38" name="Text Box 17">
            <a:extLst>
              <a:ext uri="{FF2B5EF4-FFF2-40B4-BE49-F238E27FC236}">
                <a16:creationId xmlns:a16="http://schemas.microsoft.com/office/drawing/2014/main" id="{7EBDA712-35EB-CC41-8C2B-315BFBCCD4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8947" y="3360575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66"/>
                </a:solidFill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134154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80" grpId="0" animBg="1"/>
      <p:bldP spid="78879" grpId="0" animBg="1"/>
      <p:bldP spid="78881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04" name="Oval 32"/>
          <p:cNvSpPr>
            <a:spLocks noChangeArrowheads="1"/>
          </p:cNvSpPr>
          <p:nvPr/>
        </p:nvSpPr>
        <p:spPr bwMode="auto">
          <a:xfrm>
            <a:off x="5105400" y="1524000"/>
            <a:ext cx="2438400" cy="2438400"/>
          </a:xfrm>
          <a:prstGeom prst="ellipse">
            <a:avLst/>
          </a:prstGeom>
          <a:solidFill>
            <a:srgbClr val="FFCC99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Wähle verteilte Punkte</a:t>
            </a:r>
          </a:p>
        </p:txBody>
      </p:sp>
      <p:sp>
        <p:nvSpPr>
          <p:cNvPr id="3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3106D-5E90-4DCD-AC13-0F5F01FA7579}" type="slidenum">
              <a:rPr lang="en-US"/>
              <a:pPr/>
              <a:t>66</a:t>
            </a:fld>
            <a:endParaRPr lang="en-US"/>
          </a:p>
        </p:txBody>
      </p:sp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1660525" y="3101644"/>
            <a:ext cx="344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79876" name="Text Box 4"/>
          <p:cNvSpPr txBox="1">
            <a:spLocks noChangeArrowheads="1"/>
          </p:cNvSpPr>
          <p:nvPr/>
        </p:nvSpPr>
        <p:spPr bwMode="auto">
          <a:xfrm>
            <a:off x="3200400" y="3144506"/>
            <a:ext cx="344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79877" name="Text Box 5"/>
          <p:cNvSpPr txBox="1">
            <a:spLocks noChangeArrowheads="1"/>
          </p:cNvSpPr>
          <p:nvPr/>
        </p:nvSpPr>
        <p:spPr bwMode="auto">
          <a:xfrm>
            <a:off x="4114800" y="2458706"/>
            <a:ext cx="344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79881" name="Text Box 9"/>
          <p:cNvSpPr txBox="1">
            <a:spLocks noChangeArrowheads="1"/>
          </p:cNvSpPr>
          <p:nvPr/>
        </p:nvSpPr>
        <p:spPr bwMode="auto">
          <a:xfrm>
            <a:off x="1981200" y="3601706"/>
            <a:ext cx="344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79882" name="Text Box 10"/>
          <p:cNvSpPr txBox="1">
            <a:spLocks noChangeArrowheads="1"/>
          </p:cNvSpPr>
          <p:nvPr/>
        </p:nvSpPr>
        <p:spPr bwMode="auto">
          <a:xfrm>
            <a:off x="2667000" y="2992106"/>
            <a:ext cx="344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79883" name="Text Box 11"/>
          <p:cNvSpPr txBox="1">
            <a:spLocks noChangeArrowheads="1"/>
          </p:cNvSpPr>
          <p:nvPr/>
        </p:nvSpPr>
        <p:spPr bwMode="auto">
          <a:xfrm>
            <a:off x="4114800" y="3068306"/>
            <a:ext cx="344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79886" name="Text Box 14"/>
          <p:cNvSpPr txBox="1">
            <a:spLocks noChangeArrowheads="1"/>
          </p:cNvSpPr>
          <p:nvPr/>
        </p:nvSpPr>
        <p:spPr bwMode="auto">
          <a:xfrm>
            <a:off x="1736725" y="4833938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9887" name="Text Box 15"/>
          <p:cNvSpPr txBox="1">
            <a:spLocks noChangeArrowheads="1"/>
          </p:cNvSpPr>
          <p:nvPr/>
        </p:nvSpPr>
        <p:spPr bwMode="auto">
          <a:xfrm>
            <a:off x="5181600" y="28956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9888" name="Text Box 16"/>
          <p:cNvSpPr txBox="1">
            <a:spLocks noChangeArrowheads="1"/>
          </p:cNvSpPr>
          <p:nvPr/>
        </p:nvSpPr>
        <p:spPr bwMode="auto">
          <a:xfrm>
            <a:off x="5257800" y="41148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9889" name="Text Box 17"/>
          <p:cNvSpPr txBox="1">
            <a:spLocks noChangeArrowheads="1"/>
          </p:cNvSpPr>
          <p:nvPr/>
        </p:nvSpPr>
        <p:spPr bwMode="auto">
          <a:xfrm>
            <a:off x="5791200" y="32766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9890" name="Text Box 18"/>
          <p:cNvSpPr txBox="1">
            <a:spLocks noChangeArrowheads="1"/>
          </p:cNvSpPr>
          <p:nvPr/>
        </p:nvSpPr>
        <p:spPr bwMode="auto">
          <a:xfrm>
            <a:off x="6248400" y="21336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9891" name="Text Box 19"/>
          <p:cNvSpPr txBox="1">
            <a:spLocks noChangeArrowheads="1"/>
          </p:cNvSpPr>
          <p:nvPr/>
        </p:nvSpPr>
        <p:spPr bwMode="auto">
          <a:xfrm>
            <a:off x="6781800" y="15240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9892" name="Text Box 20"/>
          <p:cNvSpPr txBox="1">
            <a:spLocks noChangeArrowheads="1"/>
          </p:cNvSpPr>
          <p:nvPr/>
        </p:nvSpPr>
        <p:spPr bwMode="auto">
          <a:xfrm>
            <a:off x="3276600" y="44958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9893" name="Text Box 21"/>
          <p:cNvSpPr txBox="1">
            <a:spLocks noChangeArrowheads="1"/>
          </p:cNvSpPr>
          <p:nvPr/>
        </p:nvSpPr>
        <p:spPr bwMode="auto">
          <a:xfrm>
            <a:off x="3810000" y="44958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9894" name="Text Box 22"/>
          <p:cNvSpPr txBox="1">
            <a:spLocks noChangeArrowheads="1"/>
          </p:cNvSpPr>
          <p:nvPr/>
        </p:nvSpPr>
        <p:spPr bwMode="auto">
          <a:xfrm>
            <a:off x="4655413" y="3861048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9895" name="Text Box 23"/>
          <p:cNvSpPr txBox="1">
            <a:spLocks noChangeArrowheads="1"/>
          </p:cNvSpPr>
          <p:nvPr/>
        </p:nvSpPr>
        <p:spPr bwMode="auto">
          <a:xfrm>
            <a:off x="4572000" y="43434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9896" name="Text Box 24"/>
          <p:cNvSpPr txBox="1">
            <a:spLocks noChangeArrowheads="1"/>
          </p:cNvSpPr>
          <p:nvPr/>
        </p:nvSpPr>
        <p:spPr bwMode="auto">
          <a:xfrm>
            <a:off x="5943600" y="15240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9897" name="Text Box 25"/>
          <p:cNvSpPr txBox="1">
            <a:spLocks noChangeArrowheads="1"/>
          </p:cNvSpPr>
          <p:nvPr/>
        </p:nvSpPr>
        <p:spPr bwMode="auto">
          <a:xfrm>
            <a:off x="2209800" y="48006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9898" name="Text Box 26"/>
          <p:cNvSpPr txBox="1">
            <a:spLocks noChangeArrowheads="1"/>
          </p:cNvSpPr>
          <p:nvPr/>
        </p:nvSpPr>
        <p:spPr bwMode="auto">
          <a:xfrm>
            <a:off x="2590800" y="47244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9899" name="Text Box 27"/>
          <p:cNvSpPr txBox="1">
            <a:spLocks noChangeArrowheads="1"/>
          </p:cNvSpPr>
          <p:nvPr/>
        </p:nvSpPr>
        <p:spPr bwMode="auto">
          <a:xfrm>
            <a:off x="441325" y="3995738"/>
            <a:ext cx="8082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/>
              <a:t>Gehalt</a:t>
            </a:r>
          </a:p>
        </p:txBody>
      </p:sp>
      <p:sp>
        <p:nvSpPr>
          <p:cNvPr id="79900" name="Text Box 28"/>
          <p:cNvSpPr txBox="1">
            <a:spLocks noChangeArrowheads="1"/>
          </p:cNvSpPr>
          <p:nvPr/>
        </p:nvSpPr>
        <p:spPr bwMode="auto">
          <a:xfrm>
            <a:off x="3946525" y="5672138"/>
            <a:ext cx="6406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/>
              <a:t>Alter</a:t>
            </a:r>
          </a:p>
        </p:txBody>
      </p:sp>
      <p:sp>
        <p:nvSpPr>
          <p:cNvPr id="79901" name="Line 29"/>
          <p:cNvSpPr>
            <a:spLocks noChangeShapeType="1"/>
          </p:cNvSpPr>
          <p:nvPr/>
        </p:nvSpPr>
        <p:spPr bwMode="auto">
          <a:xfrm>
            <a:off x="4648200" y="59436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9902" name="Line 30"/>
          <p:cNvSpPr>
            <a:spLocks noChangeShapeType="1"/>
          </p:cNvSpPr>
          <p:nvPr/>
        </p:nvSpPr>
        <p:spPr bwMode="auto">
          <a:xfrm flipV="1">
            <a:off x="838200" y="36576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9903" name="Oval 31"/>
          <p:cNvSpPr>
            <a:spLocks noChangeArrowheads="1"/>
          </p:cNvSpPr>
          <p:nvPr/>
        </p:nvSpPr>
        <p:spPr bwMode="auto">
          <a:xfrm rot="-765715">
            <a:off x="1524000" y="2687306"/>
            <a:ext cx="3200400" cy="1219200"/>
          </a:xfrm>
          <a:prstGeom prst="ellipse">
            <a:avLst/>
          </a:prstGeom>
          <a:solidFill>
            <a:schemeClr val="accent1">
              <a:alpha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9905" name="Oval 33"/>
          <p:cNvSpPr>
            <a:spLocks noChangeArrowheads="1"/>
          </p:cNvSpPr>
          <p:nvPr/>
        </p:nvSpPr>
        <p:spPr bwMode="auto">
          <a:xfrm rot="-867123">
            <a:off x="1524000" y="4114800"/>
            <a:ext cx="4419600" cy="1066800"/>
          </a:xfrm>
          <a:prstGeom prst="ellipse">
            <a:avLst/>
          </a:prstGeom>
          <a:solidFill>
            <a:srgbClr val="CC99FF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9906" name="Oval 34"/>
          <p:cNvSpPr>
            <a:spLocks noChangeArrowheads="1"/>
          </p:cNvSpPr>
          <p:nvPr/>
        </p:nvSpPr>
        <p:spPr bwMode="auto">
          <a:xfrm>
            <a:off x="5867400" y="1524000"/>
            <a:ext cx="457200" cy="457200"/>
          </a:xfrm>
          <a:prstGeom prst="ellipse">
            <a:avLst/>
          </a:prstGeom>
          <a:solidFill>
            <a:srgbClr val="FF99CC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9907" name="Oval 35"/>
          <p:cNvSpPr>
            <a:spLocks noChangeArrowheads="1"/>
          </p:cNvSpPr>
          <p:nvPr/>
        </p:nvSpPr>
        <p:spPr bwMode="auto">
          <a:xfrm>
            <a:off x="6705600" y="1524000"/>
            <a:ext cx="457200" cy="457200"/>
          </a:xfrm>
          <a:prstGeom prst="ellipse">
            <a:avLst/>
          </a:prstGeom>
          <a:solidFill>
            <a:srgbClr val="FF99CC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9908" name="Oval 36"/>
          <p:cNvSpPr>
            <a:spLocks noChangeArrowheads="1"/>
          </p:cNvSpPr>
          <p:nvPr/>
        </p:nvSpPr>
        <p:spPr bwMode="auto">
          <a:xfrm>
            <a:off x="5105400" y="2895600"/>
            <a:ext cx="457200" cy="457200"/>
          </a:xfrm>
          <a:prstGeom prst="ellipse">
            <a:avLst/>
          </a:prstGeom>
          <a:solidFill>
            <a:srgbClr val="FF99CC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9909" name="Oval 37"/>
          <p:cNvSpPr>
            <a:spLocks noChangeArrowheads="1"/>
          </p:cNvSpPr>
          <p:nvPr/>
        </p:nvSpPr>
        <p:spPr bwMode="auto">
          <a:xfrm>
            <a:off x="6553200" y="3352800"/>
            <a:ext cx="457200" cy="457200"/>
          </a:xfrm>
          <a:prstGeom prst="ellipse">
            <a:avLst/>
          </a:prstGeom>
          <a:solidFill>
            <a:srgbClr val="FF99CC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79910" name="Text Box 38"/>
          <p:cNvSpPr txBox="1">
            <a:spLocks noChangeArrowheads="1"/>
          </p:cNvSpPr>
          <p:nvPr/>
        </p:nvSpPr>
        <p:spPr bwMode="auto">
          <a:xfrm>
            <a:off x="6994525" y="3995738"/>
            <a:ext cx="187743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Wähle bspw. 4</a:t>
            </a:r>
          </a:p>
          <a:p>
            <a:r>
              <a:rPr lang="de-DE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entfernte Punkte</a:t>
            </a:r>
            <a:br>
              <a:rPr lang="de-DE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</a:br>
            <a:r>
              <a:rPr lang="de-DE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für jedes Cluster</a:t>
            </a:r>
          </a:p>
        </p:txBody>
      </p:sp>
      <p:sp>
        <p:nvSpPr>
          <p:cNvPr id="42" name="Footer Placeholder 5">
            <a:extLst>
              <a:ext uri="{FF2B5EF4-FFF2-40B4-BE49-F238E27FC236}">
                <a16:creationId xmlns:a16="http://schemas.microsoft.com/office/drawing/2014/main" id="{236ED383-0A21-4E4B-9F81-F4863017A73A}"/>
              </a:ext>
            </a:extLst>
          </p:cNvPr>
          <p:cNvSpPr txBox="1">
            <a:spLocks/>
          </p:cNvSpPr>
          <p:nvPr/>
        </p:nvSpPr>
        <p:spPr>
          <a:xfrm>
            <a:off x="2028825" y="6615336"/>
            <a:ext cx="5198715" cy="24266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J. Leskovec, A. Rajaraman, J. Ullman: Mining of Massive Datasets, http://www.mmds.org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41" name="Text Box 17">
            <a:extLst>
              <a:ext uri="{FF2B5EF4-FFF2-40B4-BE49-F238E27FC236}">
                <a16:creationId xmlns:a16="http://schemas.microsoft.com/office/drawing/2014/main" id="{02C4483E-638F-A940-ABEA-A0F426AFB1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8947" y="3360575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66"/>
                </a:solidFill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345184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906" grpId="0" animBg="1"/>
      <p:bldP spid="79907" grpId="0" animBg="1"/>
      <p:bldP spid="79908" grpId="0" animBg="1"/>
      <p:bldP spid="79909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28" name="Oval 32"/>
          <p:cNvSpPr>
            <a:spLocks noChangeArrowheads="1"/>
          </p:cNvSpPr>
          <p:nvPr/>
        </p:nvSpPr>
        <p:spPr bwMode="auto">
          <a:xfrm>
            <a:off x="5105400" y="1524000"/>
            <a:ext cx="2438400" cy="2438400"/>
          </a:xfrm>
          <a:prstGeom prst="ellipse">
            <a:avLst/>
          </a:prstGeom>
          <a:solidFill>
            <a:srgbClr val="FFCC99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Verschiebungsfaktor</a:t>
            </a:r>
            <a:r>
              <a:rPr lang="en-US" altLang="zh-CN" dirty="0"/>
              <a:t> 𝛼</a:t>
            </a:r>
            <a:endParaRPr lang="de-DE" dirty="0"/>
          </a:p>
        </p:txBody>
      </p:sp>
      <p:sp>
        <p:nvSpPr>
          <p:cNvPr id="3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D5CFC-30CD-456F-B51E-5D50734BBD80}" type="slidenum">
              <a:rPr lang="en-US"/>
              <a:pPr/>
              <a:t>67</a:t>
            </a:fld>
            <a:endParaRPr lang="en-US"/>
          </a:p>
        </p:txBody>
      </p:sp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1660525" y="3101644"/>
            <a:ext cx="344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3200400" y="3144506"/>
            <a:ext cx="344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80901" name="Text Box 5"/>
          <p:cNvSpPr txBox="1">
            <a:spLocks noChangeArrowheads="1"/>
          </p:cNvSpPr>
          <p:nvPr/>
        </p:nvSpPr>
        <p:spPr bwMode="auto">
          <a:xfrm>
            <a:off x="4114800" y="2458706"/>
            <a:ext cx="344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80905" name="Text Box 9"/>
          <p:cNvSpPr txBox="1">
            <a:spLocks noChangeArrowheads="1"/>
          </p:cNvSpPr>
          <p:nvPr/>
        </p:nvSpPr>
        <p:spPr bwMode="auto">
          <a:xfrm>
            <a:off x="1981200" y="3601706"/>
            <a:ext cx="344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80906" name="Text Box 10"/>
          <p:cNvSpPr txBox="1">
            <a:spLocks noChangeArrowheads="1"/>
          </p:cNvSpPr>
          <p:nvPr/>
        </p:nvSpPr>
        <p:spPr bwMode="auto">
          <a:xfrm>
            <a:off x="2667000" y="2992106"/>
            <a:ext cx="344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80907" name="Text Box 11"/>
          <p:cNvSpPr txBox="1">
            <a:spLocks noChangeArrowheads="1"/>
          </p:cNvSpPr>
          <p:nvPr/>
        </p:nvSpPr>
        <p:spPr bwMode="auto">
          <a:xfrm>
            <a:off x="4114800" y="3068306"/>
            <a:ext cx="344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80910" name="Text Box 14"/>
          <p:cNvSpPr txBox="1">
            <a:spLocks noChangeArrowheads="1"/>
          </p:cNvSpPr>
          <p:nvPr/>
        </p:nvSpPr>
        <p:spPr bwMode="auto">
          <a:xfrm>
            <a:off x="1736725" y="4833938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80911" name="Text Box 15"/>
          <p:cNvSpPr txBox="1">
            <a:spLocks noChangeArrowheads="1"/>
          </p:cNvSpPr>
          <p:nvPr/>
        </p:nvSpPr>
        <p:spPr bwMode="auto">
          <a:xfrm>
            <a:off x="5181600" y="28956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80912" name="Text Box 16"/>
          <p:cNvSpPr txBox="1">
            <a:spLocks noChangeArrowheads="1"/>
          </p:cNvSpPr>
          <p:nvPr/>
        </p:nvSpPr>
        <p:spPr bwMode="auto">
          <a:xfrm>
            <a:off x="5257800" y="41148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80913" name="Text Box 17"/>
          <p:cNvSpPr txBox="1">
            <a:spLocks noChangeArrowheads="1"/>
          </p:cNvSpPr>
          <p:nvPr/>
        </p:nvSpPr>
        <p:spPr bwMode="auto">
          <a:xfrm>
            <a:off x="5791200" y="32766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80914" name="Text Box 18"/>
          <p:cNvSpPr txBox="1">
            <a:spLocks noChangeArrowheads="1"/>
          </p:cNvSpPr>
          <p:nvPr/>
        </p:nvSpPr>
        <p:spPr bwMode="auto">
          <a:xfrm>
            <a:off x="6248400" y="21336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80915" name="Text Box 19"/>
          <p:cNvSpPr txBox="1">
            <a:spLocks noChangeArrowheads="1"/>
          </p:cNvSpPr>
          <p:nvPr/>
        </p:nvSpPr>
        <p:spPr bwMode="auto">
          <a:xfrm>
            <a:off x="6781800" y="15240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80916" name="Text Box 20"/>
          <p:cNvSpPr txBox="1">
            <a:spLocks noChangeArrowheads="1"/>
          </p:cNvSpPr>
          <p:nvPr/>
        </p:nvSpPr>
        <p:spPr bwMode="auto">
          <a:xfrm>
            <a:off x="3276600" y="44958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80917" name="Text Box 21"/>
          <p:cNvSpPr txBox="1">
            <a:spLocks noChangeArrowheads="1"/>
          </p:cNvSpPr>
          <p:nvPr/>
        </p:nvSpPr>
        <p:spPr bwMode="auto">
          <a:xfrm>
            <a:off x="3810000" y="44958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80918" name="Text Box 22"/>
          <p:cNvSpPr txBox="1">
            <a:spLocks noChangeArrowheads="1"/>
          </p:cNvSpPr>
          <p:nvPr/>
        </p:nvSpPr>
        <p:spPr bwMode="auto">
          <a:xfrm>
            <a:off x="4648200" y="3861048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80919" name="Text Box 23"/>
          <p:cNvSpPr txBox="1">
            <a:spLocks noChangeArrowheads="1"/>
          </p:cNvSpPr>
          <p:nvPr/>
        </p:nvSpPr>
        <p:spPr bwMode="auto">
          <a:xfrm>
            <a:off x="4572000" y="43434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80920" name="Text Box 24"/>
          <p:cNvSpPr txBox="1">
            <a:spLocks noChangeArrowheads="1"/>
          </p:cNvSpPr>
          <p:nvPr/>
        </p:nvSpPr>
        <p:spPr bwMode="auto">
          <a:xfrm>
            <a:off x="5943600" y="15240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80921" name="Text Box 25"/>
          <p:cNvSpPr txBox="1">
            <a:spLocks noChangeArrowheads="1"/>
          </p:cNvSpPr>
          <p:nvPr/>
        </p:nvSpPr>
        <p:spPr bwMode="auto">
          <a:xfrm>
            <a:off x="2209800" y="48006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80922" name="Text Box 26"/>
          <p:cNvSpPr txBox="1">
            <a:spLocks noChangeArrowheads="1"/>
          </p:cNvSpPr>
          <p:nvPr/>
        </p:nvSpPr>
        <p:spPr bwMode="auto">
          <a:xfrm>
            <a:off x="2590800" y="47244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80923" name="Text Box 27"/>
          <p:cNvSpPr txBox="1">
            <a:spLocks noChangeArrowheads="1"/>
          </p:cNvSpPr>
          <p:nvPr/>
        </p:nvSpPr>
        <p:spPr bwMode="auto">
          <a:xfrm>
            <a:off x="441325" y="3995738"/>
            <a:ext cx="8082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/>
              <a:t>Gehalt</a:t>
            </a:r>
          </a:p>
        </p:txBody>
      </p:sp>
      <p:sp>
        <p:nvSpPr>
          <p:cNvPr id="80924" name="Text Box 28"/>
          <p:cNvSpPr txBox="1">
            <a:spLocks noChangeArrowheads="1"/>
          </p:cNvSpPr>
          <p:nvPr/>
        </p:nvSpPr>
        <p:spPr bwMode="auto">
          <a:xfrm>
            <a:off x="3946525" y="5672138"/>
            <a:ext cx="6406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/>
              <a:t>Alter</a:t>
            </a:r>
          </a:p>
        </p:txBody>
      </p:sp>
      <p:sp>
        <p:nvSpPr>
          <p:cNvPr id="80925" name="Line 29"/>
          <p:cNvSpPr>
            <a:spLocks noChangeShapeType="1"/>
          </p:cNvSpPr>
          <p:nvPr/>
        </p:nvSpPr>
        <p:spPr bwMode="auto">
          <a:xfrm>
            <a:off x="4648200" y="59436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0926" name="Line 30"/>
          <p:cNvSpPr>
            <a:spLocks noChangeShapeType="1"/>
          </p:cNvSpPr>
          <p:nvPr/>
        </p:nvSpPr>
        <p:spPr bwMode="auto">
          <a:xfrm flipV="1">
            <a:off x="838200" y="36576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0927" name="Oval 31"/>
          <p:cNvSpPr>
            <a:spLocks noChangeArrowheads="1"/>
          </p:cNvSpPr>
          <p:nvPr/>
        </p:nvSpPr>
        <p:spPr bwMode="auto">
          <a:xfrm rot="-765715">
            <a:off x="1524000" y="2687306"/>
            <a:ext cx="3200400" cy="1219200"/>
          </a:xfrm>
          <a:prstGeom prst="ellipse">
            <a:avLst/>
          </a:prstGeom>
          <a:solidFill>
            <a:schemeClr val="accent1">
              <a:alpha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0929" name="Oval 33"/>
          <p:cNvSpPr>
            <a:spLocks noChangeArrowheads="1"/>
          </p:cNvSpPr>
          <p:nvPr/>
        </p:nvSpPr>
        <p:spPr bwMode="auto">
          <a:xfrm rot="-867123">
            <a:off x="1524000" y="4114800"/>
            <a:ext cx="4419600" cy="1066800"/>
          </a:xfrm>
          <a:prstGeom prst="ellipse">
            <a:avLst/>
          </a:prstGeom>
          <a:solidFill>
            <a:srgbClr val="CC99FF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0930" name="Oval 34"/>
          <p:cNvSpPr>
            <a:spLocks noChangeArrowheads="1"/>
          </p:cNvSpPr>
          <p:nvPr/>
        </p:nvSpPr>
        <p:spPr bwMode="auto">
          <a:xfrm>
            <a:off x="5943600" y="1828800"/>
            <a:ext cx="457200" cy="457200"/>
          </a:xfrm>
          <a:prstGeom prst="ellipse">
            <a:avLst/>
          </a:prstGeom>
          <a:solidFill>
            <a:srgbClr val="FF99CC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0931" name="Oval 35"/>
          <p:cNvSpPr>
            <a:spLocks noChangeArrowheads="1"/>
          </p:cNvSpPr>
          <p:nvPr/>
        </p:nvSpPr>
        <p:spPr bwMode="auto">
          <a:xfrm>
            <a:off x="6553200" y="1828800"/>
            <a:ext cx="457200" cy="457200"/>
          </a:xfrm>
          <a:prstGeom prst="ellipse">
            <a:avLst/>
          </a:prstGeom>
          <a:solidFill>
            <a:srgbClr val="FF99CC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0932" name="Oval 36"/>
          <p:cNvSpPr>
            <a:spLocks noChangeArrowheads="1"/>
          </p:cNvSpPr>
          <p:nvPr/>
        </p:nvSpPr>
        <p:spPr bwMode="auto">
          <a:xfrm>
            <a:off x="5410200" y="2819400"/>
            <a:ext cx="457200" cy="457200"/>
          </a:xfrm>
          <a:prstGeom prst="ellipse">
            <a:avLst/>
          </a:prstGeom>
          <a:solidFill>
            <a:srgbClr val="FF99CC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0933" name="Oval 37"/>
          <p:cNvSpPr>
            <a:spLocks noChangeArrowheads="1"/>
          </p:cNvSpPr>
          <p:nvPr/>
        </p:nvSpPr>
        <p:spPr bwMode="auto">
          <a:xfrm>
            <a:off x="6400800" y="3048000"/>
            <a:ext cx="457200" cy="457200"/>
          </a:xfrm>
          <a:prstGeom prst="ellipse">
            <a:avLst/>
          </a:prstGeom>
          <a:solidFill>
            <a:srgbClr val="FF99CC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0934" name="Text Box 38"/>
          <p:cNvSpPr txBox="1">
            <a:spLocks noChangeArrowheads="1"/>
          </p:cNvSpPr>
          <p:nvPr/>
        </p:nvSpPr>
        <p:spPr bwMode="auto">
          <a:xfrm>
            <a:off x="6994525" y="3995738"/>
            <a:ext cx="195919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„Bewege“ Punkte</a:t>
            </a:r>
            <a:br>
              <a:rPr lang="de-DE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</a:br>
            <a:r>
              <a:rPr lang="de-DE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zum </a:t>
            </a:r>
            <a:r>
              <a:rPr lang="de-DE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Zentroiden</a:t>
            </a:r>
            <a:br>
              <a:rPr lang="de-DE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</a:br>
            <a:r>
              <a:rPr lang="de-DE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(bspw.</a:t>
            </a:r>
            <a:r>
              <a:rPr lang="de-DE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dirty="0">
                <a:solidFill>
                  <a:srgbClr val="00B050"/>
                </a:solidFill>
              </a:rPr>
              <a:t>𝛼 = </a:t>
            </a:r>
            <a:r>
              <a:rPr lang="de-DE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20%)</a:t>
            </a:r>
          </a:p>
        </p:txBody>
      </p:sp>
      <p:sp>
        <p:nvSpPr>
          <p:cNvPr id="42" name="Footer Placeholder 5">
            <a:extLst>
              <a:ext uri="{FF2B5EF4-FFF2-40B4-BE49-F238E27FC236}">
                <a16:creationId xmlns:a16="http://schemas.microsoft.com/office/drawing/2014/main" id="{ABCCDA32-905B-644E-B712-CB0775D4E452}"/>
              </a:ext>
            </a:extLst>
          </p:cNvPr>
          <p:cNvSpPr txBox="1">
            <a:spLocks/>
          </p:cNvSpPr>
          <p:nvPr/>
        </p:nvSpPr>
        <p:spPr>
          <a:xfrm>
            <a:off x="2028825" y="6632888"/>
            <a:ext cx="5198715" cy="24266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</a:rPr>
              <a:t>J. </a:t>
            </a:r>
            <a:r>
              <a:rPr lang="en-US" sz="1000" dirty="0" err="1">
                <a:solidFill>
                  <a:schemeClr val="bg1"/>
                </a:solidFill>
              </a:rPr>
              <a:t>Leskovec</a:t>
            </a:r>
            <a:r>
              <a:rPr lang="en-US" sz="1000" dirty="0">
                <a:solidFill>
                  <a:schemeClr val="bg1"/>
                </a:solidFill>
              </a:rPr>
              <a:t>, A. </a:t>
            </a:r>
            <a:r>
              <a:rPr lang="en-US" sz="1000" dirty="0" err="1">
                <a:solidFill>
                  <a:schemeClr val="bg1"/>
                </a:solidFill>
              </a:rPr>
              <a:t>Rajaraman</a:t>
            </a:r>
            <a:r>
              <a:rPr lang="en-US" sz="1000" dirty="0">
                <a:solidFill>
                  <a:schemeClr val="bg1"/>
                </a:solidFill>
              </a:rPr>
              <a:t>, J. Ullman: Mining of Massive Datasets, http://</a:t>
            </a:r>
            <a:r>
              <a:rPr lang="en-US" sz="1000" dirty="0" err="1">
                <a:solidFill>
                  <a:schemeClr val="bg1"/>
                </a:solidFill>
              </a:rPr>
              <a:t>www.mmds.org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9FB370-2AA5-404E-B924-B258E6FA33CC}"/>
              </a:ext>
            </a:extLst>
          </p:cNvPr>
          <p:cNvSpPr txBox="1"/>
          <p:nvPr/>
        </p:nvSpPr>
        <p:spPr>
          <a:xfrm>
            <a:off x="2452962" y="1328381"/>
            <a:ext cx="21638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2400" dirty="0"/>
              <a:t>Repräsentanten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C7B215D-FC2C-914B-AD76-7BBCE617035B}"/>
              </a:ext>
            </a:extLst>
          </p:cNvPr>
          <p:cNvCxnSpPr>
            <a:cxnSpLocks/>
          </p:cNvCxnSpPr>
          <p:nvPr/>
        </p:nvCxnSpPr>
        <p:spPr>
          <a:xfrm>
            <a:off x="4796572" y="1597933"/>
            <a:ext cx="1909028" cy="38326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CC37C4A-A405-214F-AA7A-4C9FCF67AD92}"/>
              </a:ext>
            </a:extLst>
          </p:cNvPr>
          <p:cNvCxnSpPr>
            <a:cxnSpLocks/>
          </p:cNvCxnSpPr>
          <p:nvPr/>
        </p:nvCxnSpPr>
        <p:spPr>
          <a:xfrm>
            <a:off x="4819531" y="1597933"/>
            <a:ext cx="1325682" cy="48023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17308B1-D663-0543-8778-393942FC373F}"/>
              </a:ext>
            </a:extLst>
          </p:cNvPr>
          <p:cNvCxnSpPr>
            <a:cxnSpLocks/>
          </p:cNvCxnSpPr>
          <p:nvPr/>
        </p:nvCxnSpPr>
        <p:spPr>
          <a:xfrm>
            <a:off x="4796572" y="1606244"/>
            <a:ext cx="815241" cy="15167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F75F12BF-C1EE-654B-8DFD-87943DA3E521}"/>
              </a:ext>
            </a:extLst>
          </p:cNvPr>
          <p:cNvCxnSpPr>
            <a:cxnSpLocks/>
          </p:cNvCxnSpPr>
          <p:nvPr/>
        </p:nvCxnSpPr>
        <p:spPr>
          <a:xfrm>
            <a:off x="4796572" y="1597933"/>
            <a:ext cx="1909028" cy="169943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 Box 17">
            <a:extLst>
              <a:ext uri="{FF2B5EF4-FFF2-40B4-BE49-F238E27FC236}">
                <a16:creationId xmlns:a16="http://schemas.microsoft.com/office/drawing/2014/main" id="{1303E185-5C74-054A-BB8C-3D812D684A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0914" y="3341914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66"/>
                </a:solidFill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211415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CURE-Idee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96975"/>
            <a:ext cx="8610600" cy="4968875"/>
          </a:xfrm>
        </p:spPr>
        <p:txBody>
          <a:bodyPr/>
          <a:lstStyle/>
          <a:p>
            <a:pPr marL="117475" indent="-100013">
              <a:buNone/>
            </a:pPr>
            <a:r>
              <a:rPr lang="de-DE" b="1" u="sng" dirty="0">
                <a:solidFill>
                  <a:srgbClr val="FF0066"/>
                </a:solidFill>
              </a:rPr>
              <a:t>Durchgang 2:</a:t>
            </a:r>
          </a:p>
          <a:p>
            <a:r>
              <a:rPr lang="de-DE" dirty="0"/>
              <a:t>Verschmelze zwei Cluster falls die </a:t>
            </a:r>
            <a:br>
              <a:rPr lang="de-DE" dirty="0"/>
            </a:br>
            <a:r>
              <a:rPr lang="de-DE" dirty="0"/>
              <a:t>Repräsentanten „dicht“ (MIN) </a:t>
            </a:r>
            <a:br>
              <a:rPr lang="de-DE" dirty="0"/>
            </a:br>
            <a:r>
              <a:rPr lang="de-DE" dirty="0"/>
              <a:t>zusammen liegen</a:t>
            </a:r>
          </a:p>
          <a:p>
            <a:r>
              <a:rPr lang="de-DE" dirty="0"/>
              <a:t>Wiederhole eventuell bis keine zwei Cluster</a:t>
            </a:r>
            <a:br>
              <a:rPr lang="de-DE" dirty="0"/>
            </a:br>
            <a:r>
              <a:rPr lang="de-DE" dirty="0"/>
              <a:t>mit „nahen“ Repräsentanten vorhanden</a:t>
            </a:r>
            <a:endParaRPr lang="de-DE" b="1" u="sng" dirty="0">
              <a:solidFill>
                <a:srgbClr val="FF0066"/>
              </a:solidFill>
            </a:endParaRPr>
          </a:p>
          <a:p>
            <a:pPr marL="0" indent="0">
              <a:buNone/>
            </a:pPr>
            <a:r>
              <a:rPr lang="de-DE" dirty="0">
                <a:solidFill>
                  <a:srgbClr val="081BFF"/>
                </a:solidFill>
              </a:rPr>
              <a:t>Clusterzuordnung für Daten im Sekundärspeicher</a:t>
            </a:r>
          </a:p>
          <a:p>
            <a:r>
              <a:rPr lang="de-DE" dirty="0"/>
              <a:t>Betrachte nun alle Punkte 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p</a:t>
            </a:r>
            <a:r>
              <a:rPr lang="de-DE" dirty="0"/>
              <a:t> aus dem sekundären Speicher</a:t>
            </a:r>
          </a:p>
          <a:p>
            <a:r>
              <a:rPr lang="de-DE" dirty="0"/>
              <a:t>Ordne 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p</a:t>
            </a:r>
            <a:r>
              <a:rPr lang="de-DE" dirty="0"/>
              <a:t> das „</a:t>
            </a:r>
            <a:r>
              <a:rPr lang="de-DE" dirty="0">
                <a:solidFill>
                  <a:srgbClr val="D60093"/>
                </a:solidFill>
              </a:rPr>
              <a:t>dichteste Cluster</a:t>
            </a:r>
            <a:r>
              <a:rPr lang="de-DE" dirty="0"/>
              <a:t>“ zu</a:t>
            </a:r>
            <a:br>
              <a:rPr lang="de-DE" dirty="0"/>
            </a:br>
            <a:r>
              <a:rPr lang="de-DE" dirty="0"/>
              <a:t>Finde nächsten </a:t>
            </a:r>
            <a:r>
              <a:rPr lang="de-DE" dirty="0" err="1"/>
              <a:t>Repräsentantenpunkt</a:t>
            </a:r>
            <a:r>
              <a:rPr lang="de-DE" dirty="0"/>
              <a:t> und weise 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p</a:t>
            </a:r>
            <a:br>
              <a:rPr lang="de-DE" dirty="0"/>
            </a:br>
            <a:r>
              <a:rPr lang="de-DE" dirty="0"/>
              <a:t>das Cluster des gefundenen Repräsentanten zu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5B2CA-64C4-4A60-8190-5DD76C438E84}" type="slidenum">
              <a:rPr lang="en-US"/>
              <a:pPr/>
              <a:t>68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B27E459-B521-7849-AEA0-C7D1E01329F9}"/>
              </a:ext>
            </a:extLst>
          </p:cNvPr>
          <p:cNvGrpSpPr/>
          <p:nvPr/>
        </p:nvGrpSpPr>
        <p:grpSpPr>
          <a:xfrm>
            <a:off x="7162800" y="1295400"/>
            <a:ext cx="872350" cy="837456"/>
            <a:chOff x="7162800" y="1295400"/>
            <a:chExt cx="1905000" cy="1828800"/>
          </a:xfrm>
        </p:grpSpPr>
        <p:sp>
          <p:nvSpPr>
            <p:cNvPr id="11" name="Oval 32"/>
            <p:cNvSpPr>
              <a:spLocks noChangeArrowheads="1"/>
            </p:cNvSpPr>
            <p:nvPr/>
          </p:nvSpPr>
          <p:spPr bwMode="auto">
            <a:xfrm>
              <a:off x="7162800" y="1295400"/>
              <a:ext cx="1905000" cy="1828800"/>
            </a:xfrm>
            <a:prstGeom prst="ellipse">
              <a:avLst/>
            </a:prstGeom>
            <a:solidFill>
              <a:srgbClr val="FFCC99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Oval 34"/>
            <p:cNvSpPr>
              <a:spLocks noChangeArrowheads="1"/>
            </p:cNvSpPr>
            <p:nvPr/>
          </p:nvSpPr>
          <p:spPr bwMode="auto">
            <a:xfrm>
              <a:off x="7405956" y="1783511"/>
              <a:ext cx="357188" cy="342900"/>
            </a:xfrm>
            <a:prstGeom prst="ellipse">
              <a:avLst/>
            </a:prstGeom>
            <a:solidFill>
              <a:srgbClr val="FF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Oval 35"/>
            <p:cNvSpPr>
              <a:spLocks noChangeArrowheads="1"/>
            </p:cNvSpPr>
            <p:nvPr/>
          </p:nvSpPr>
          <p:spPr bwMode="auto">
            <a:xfrm>
              <a:off x="8177212" y="1600200"/>
              <a:ext cx="357188" cy="342900"/>
            </a:xfrm>
            <a:prstGeom prst="ellipse">
              <a:avLst/>
            </a:prstGeom>
            <a:solidFill>
              <a:srgbClr val="FF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Oval 36"/>
            <p:cNvSpPr>
              <a:spLocks noChangeArrowheads="1"/>
            </p:cNvSpPr>
            <p:nvPr/>
          </p:nvSpPr>
          <p:spPr bwMode="auto">
            <a:xfrm>
              <a:off x="7567612" y="2531134"/>
              <a:ext cx="357188" cy="342900"/>
            </a:xfrm>
            <a:prstGeom prst="ellipse">
              <a:avLst/>
            </a:prstGeom>
            <a:solidFill>
              <a:srgbClr val="FF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Oval 37"/>
            <p:cNvSpPr>
              <a:spLocks noChangeArrowheads="1"/>
            </p:cNvSpPr>
            <p:nvPr/>
          </p:nvSpPr>
          <p:spPr bwMode="auto">
            <a:xfrm>
              <a:off x="8494143" y="2419350"/>
              <a:ext cx="357188" cy="342900"/>
            </a:xfrm>
            <a:prstGeom prst="ellipse">
              <a:avLst/>
            </a:prstGeom>
            <a:solidFill>
              <a:srgbClr val="FF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" name="Footer Placeholder 5">
            <a:extLst>
              <a:ext uri="{FF2B5EF4-FFF2-40B4-BE49-F238E27FC236}">
                <a16:creationId xmlns:a16="http://schemas.microsoft.com/office/drawing/2014/main" id="{25762827-0EE2-0F48-A04C-56102A7D1F2F}"/>
              </a:ext>
            </a:extLst>
          </p:cNvPr>
          <p:cNvSpPr txBox="1">
            <a:spLocks/>
          </p:cNvSpPr>
          <p:nvPr/>
        </p:nvSpPr>
        <p:spPr>
          <a:xfrm>
            <a:off x="2028825" y="6615336"/>
            <a:ext cx="5198715" cy="24266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J. Leskovec, A. Rajaraman, J. Ullman: Mining of Massive Datasets, http://www.mmds.org</a:t>
            </a:r>
            <a:endParaRPr lang="en-US" sz="1000" dirty="0">
              <a:solidFill>
                <a:schemeClr val="bg1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A8C9E75-ABBF-F14F-81C1-35A67920CC53}"/>
              </a:ext>
            </a:extLst>
          </p:cNvPr>
          <p:cNvGrpSpPr/>
          <p:nvPr/>
        </p:nvGrpSpPr>
        <p:grpSpPr>
          <a:xfrm>
            <a:off x="7084026" y="3010272"/>
            <a:ext cx="872350" cy="837456"/>
            <a:chOff x="7162800" y="1295400"/>
            <a:chExt cx="1905000" cy="1828800"/>
          </a:xfrm>
        </p:grpSpPr>
        <p:sp>
          <p:nvSpPr>
            <p:cNvPr id="18" name="Oval 32">
              <a:extLst>
                <a:ext uri="{FF2B5EF4-FFF2-40B4-BE49-F238E27FC236}">
                  <a16:creationId xmlns:a16="http://schemas.microsoft.com/office/drawing/2014/main" id="{B9A7C0D5-399A-BC4C-A04E-9CC784A0F0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62800" y="1295400"/>
              <a:ext cx="1905000" cy="1828800"/>
            </a:xfrm>
            <a:prstGeom prst="ellipse">
              <a:avLst/>
            </a:prstGeom>
            <a:solidFill>
              <a:srgbClr val="FFCC99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Oval 34">
              <a:extLst>
                <a:ext uri="{FF2B5EF4-FFF2-40B4-BE49-F238E27FC236}">
                  <a16:creationId xmlns:a16="http://schemas.microsoft.com/office/drawing/2014/main" id="{F4E81F5A-B8C2-8C44-898B-B208D9C50E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5956" y="1783511"/>
              <a:ext cx="357188" cy="342900"/>
            </a:xfrm>
            <a:prstGeom prst="ellipse">
              <a:avLst/>
            </a:prstGeom>
            <a:solidFill>
              <a:srgbClr val="FF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Oval 35">
              <a:extLst>
                <a:ext uri="{FF2B5EF4-FFF2-40B4-BE49-F238E27FC236}">
                  <a16:creationId xmlns:a16="http://schemas.microsoft.com/office/drawing/2014/main" id="{5B0B3F9A-7074-3A43-97F1-7640BD43ED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7212" y="1600200"/>
              <a:ext cx="357188" cy="342900"/>
            </a:xfrm>
            <a:prstGeom prst="ellipse">
              <a:avLst/>
            </a:prstGeom>
            <a:solidFill>
              <a:srgbClr val="FF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Oval 36">
              <a:extLst>
                <a:ext uri="{FF2B5EF4-FFF2-40B4-BE49-F238E27FC236}">
                  <a16:creationId xmlns:a16="http://schemas.microsoft.com/office/drawing/2014/main" id="{17E7DCFB-F0D3-D64D-8865-8706183FAA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67612" y="2531134"/>
              <a:ext cx="357188" cy="342900"/>
            </a:xfrm>
            <a:prstGeom prst="ellipse">
              <a:avLst/>
            </a:prstGeom>
            <a:solidFill>
              <a:srgbClr val="FF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Oval 37">
              <a:extLst>
                <a:ext uri="{FF2B5EF4-FFF2-40B4-BE49-F238E27FC236}">
                  <a16:creationId xmlns:a16="http://schemas.microsoft.com/office/drawing/2014/main" id="{A2D32728-6E5A-4548-913B-A997C774CE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94143" y="2419350"/>
              <a:ext cx="357188" cy="342900"/>
            </a:xfrm>
            <a:prstGeom prst="ellipse">
              <a:avLst/>
            </a:prstGeom>
            <a:solidFill>
              <a:srgbClr val="FF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1AEE138-6DE6-2441-B957-297CCF1D76A4}"/>
              </a:ext>
            </a:extLst>
          </p:cNvPr>
          <p:cNvGrpSpPr/>
          <p:nvPr/>
        </p:nvGrpSpPr>
        <p:grpSpPr>
          <a:xfrm>
            <a:off x="8077199" y="1617372"/>
            <a:ext cx="872350" cy="837456"/>
            <a:chOff x="7162800" y="1295400"/>
            <a:chExt cx="1905000" cy="1828800"/>
          </a:xfrm>
        </p:grpSpPr>
        <p:sp>
          <p:nvSpPr>
            <p:cNvPr id="24" name="Oval 32">
              <a:extLst>
                <a:ext uri="{FF2B5EF4-FFF2-40B4-BE49-F238E27FC236}">
                  <a16:creationId xmlns:a16="http://schemas.microsoft.com/office/drawing/2014/main" id="{775C951D-0654-5744-A8F1-2EB18D47EF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62800" y="1295400"/>
              <a:ext cx="1905000" cy="1828800"/>
            </a:xfrm>
            <a:prstGeom prst="ellipse">
              <a:avLst/>
            </a:prstGeom>
            <a:solidFill>
              <a:srgbClr val="FFCC99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Oval 34">
              <a:extLst>
                <a:ext uri="{FF2B5EF4-FFF2-40B4-BE49-F238E27FC236}">
                  <a16:creationId xmlns:a16="http://schemas.microsoft.com/office/drawing/2014/main" id="{BC44DF46-8D40-4B48-B042-EE07BBA07B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5956" y="1783511"/>
              <a:ext cx="357188" cy="342900"/>
            </a:xfrm>
            <a:prstGeom prst="ellipse">
              <a:avLst/>
            </a:prstGeom>
            <a:solidFill>
              <a:srgbClr val="FF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Oval 35">
              <a:extLst>
                <a:ext uri="{FF2B5EF4-FFF2-40B4-BE49-F238E27FC236}">
                  <a16:creationId xmlns:a16="http://schemas.microsoft.com/office/drawing/2014/main" id="{C6AC4FE7-52DC-EB49-9881-6295C6D593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7212" y="1600200"/>
              <a:ext cx="357188" cy="342900"/>
            </a:xfrm>
            <a:prstGeom prst="ellipse">
              <a:avLst/>
            </a:prstGeom>
            <a:solidFill>
              <a:srgbClr val="FF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Oval 36">
              <a:extLst>
                <a:ext uri="{FF2B5EF4-FFF2-40B4-BE49-F238E27FC236}">
                  <a16:creationId xmlns:a16="http://schemas.microsoft.com/office/drawing/2014/main" id="{729AEB2F-EDAF-2941-A25E-60D9E16392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67612" y="2531134"/>
              <a:ext cx="357188" cy="342900"/>
            </a:xfrm>
            <a:prstGeom prst="ellipse">
              <a:avLst/>
            </a:prstGeom>
            <a:solidFill>
              <a:srgbClr val="FF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Oval 37">
              <a:extLst>
                <a:ext uri="{FF2B5EF4-FFF2-40B4-BE49-F238E27FC236}">
                  <a16:creationId xmlns:a16="http://schemas.microsoft.com/office/drawing/2014/main" id="{9270E16E-E6AD-F341-AA86-0CA202C792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94143" y="2419350"/>
              <a:ext cx="357188" cy="342900"/>
            </a:xfrm>
            <a:prstGeom prst="ellipse">
              <a:avLst/>
            </a:prstGeom>
            <a:solidFill>
              <a:srgbClr val="FF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E7417EF-BF3A-AF46-8B21-45A4A08E0600}"/>
              </a:ext>
            </a:extLst>
          </p:cNvPr>
          <p:cNvSpPr txBox="1"/>
          <p:nvPr/>
        </p:nvSpPr>
        <p:spPr>
          <a:xfrm>
            <a:off x="8541725" y="2647682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p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51BD0A0-E227-384F-A7FF-ADF608CA6786}"/>
              </a:ext>
            </a:extLst>
          </p:cNvPr>
          <p:cNvGrpSpPr/>
          <p:nvPr/>
        </p:nvGrpSpPr>
        <p:grpSpPr>
          <a:xfrm>
            <a:off x="6876256" y="1196975"/>
            <a:ext cx="2267744" cy="1404950"/>
            <a:chOff x="7162800" y="1295400"/>
            <a:chExt cx="1905000" cy="1828800"/>
          </a:xfrm>
        </p:grpSpPr>
        <p:sp>
          <p:nvSpPr>
            <p:cNvPr id="30" name="Oval 32">
              <a:extLst>
                <a:ext uri="{FF2B5EF4-FFF2-40B4-BE49-F238E27FC236}">
                  <a16:creationId xmlns:a16="http://schemas.microsoft.com/office/drawing/2014/main" id="{89AC9BF1-992C-ED40-BFBE-5F40C7AEEB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62800" y="1295400"/>
              <a:ext cx="1905000" cy="1828800"/>
            </a:xfrm>
            <a:prstGeom prst="ellipse">
              <a:avLst/>
            </a:prstGeom>
            <a:solidFill>
              <a:srgbClr val="FFCC99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Oval 34">
              <a:extLst>
                <a:ext uri="{FF2B5EF4-FFF2-40B4-BE49-F238E27FC236}">
                  <a16:creationId xmlns:a16="http://schemas.microsoft.com/office/drawing/2014/main" id="{F1F3B013-DD4E-1D45-A402-6FCF332D65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5956" y="1783511"/>
              <a:ext cx="357188" cy="342900"/>
            </a:xfrm>
            <a:prstGeom prst="ellipse">
              <a:avLst/>
            </a:prstGeom>
            <a:solidFill>
              <a:srgbClr val="FF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Oval 35">
              <a:extLst>
                <a:ext uri="{FF2B5EF4-FFF2-40B4-BE49-F238E27FC236}">
                  <a16:creationId xmlns:a16="http://schemas.microsoft.com/office/drawing/2014/main" id="{5E597222-1D14-B042-A7E6-8094A492B2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7212" y="1600200"/>
              <a:ext cx="357188" cy="342900"/>
            </a:xfrm>
            <a:prstGeom prst="ellipse">
              <a:avLst/>
            </a:prstGeom>
            <a:solidFill>
              <a:srgbClr val="FF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Oval 36">
              <a:extLst>
                <a:ext uri="{FF2B5EF4-FFF2-40B4-BE49-F238E27FC236}">
                  <a16:creationId xmlns:a16="http://schemas.microsoft.com/office/drawing/2014/main" id="{3DFD54A4-7180-1E44-AACE-4739BFA9F2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67612" y="2531134"/>
              <a:ext cx="357188" cy="342900"/>
            </a:xfrm>
            <a:prstGeom prst="ellipse">
              <a:avLst/>
            </a:prstGeom>
            <a:solidFill>
              <a:srgbClr val="FF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Oval 37">
              <a:extLst>
                <a:ext uri="{FF2B5EF4-FFF2-40B4-BE49-F238E27FC236}">
                  <a16:creationId xmlns:a16="http://schemas.microsoft.com/office/drawing/2014/main" id="{C2F15A9D-2885-0D42-82CE-A7DE0FC431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94143" y="2419350"/>
              <a:ext cx="357188" cy="342900"/>
            </a:xfrm>
            <a:prstGeom prst="ellipse">
              <a:avLst/>
            </a:prstGeom>
            <a:solidFill>
              <a:srgbClr val="FF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6832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1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1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19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4C5B7-1088-AE4D-B58D-14524DE8F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CURE-Algorithmus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FB06E-A840-1143-8E49-30126BB08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4968875"/>
          </a:xfrm>
        </p:spPr>
        <p:txBody>
          <a:bodyPr/>
          <a:lstStyle/>
          <a:p>
            <a:r>
              <a:rPr lang="de-DE" dirty="0"/>
              <a:t>Datensatz 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S</a:t>
            </a:r>
            <a:r>
              <a:rPr lang="de-DE" dirty="0"/>
              <a:t> mit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de-DE" dirty="0"/>
              <a:t> d-dimensionalen Punkten 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p</a:t>
            </a:r>
          </a:p>
          <a:p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k</a:t>
            </a:r>
            <a:r>
              <a:rPr lang="de-DE" dirty="0"/>
              <a:t> die gewünschte Anzahl von Clustern</a:t>
            </a:r>
          </a:p>
          <a:p>
            <a:r>
              <a:rPr lang="de-DE" dirty="0"/>
              <a:t>Für jeden Punkt 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p </a:t>
            </a:r>
            <a:r>
              <a:rPr lang="de-DE" dirty="0"/>
              <a:t>zu speichern</a:t>
            </a:r>
          </a:p>
          <a:p>
            <a:pPr lvl="1"/>
            <a:r>
              <a:rPr lang="de-DE" dirty="0" err="1">
                <a:solidFill>
                  <a:srgbClr val="081BFF"/>
                </a:solidFill>
              </a:rPr>
              <a:t>cluster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(p)</a:t>
            </a:r>
          </a:p>
          <a:p>
            <a:r>
              <a:rPr lang="de-DE" dirty="0"/>
              <a:t>Für jedes Cluster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u</a:t>
            </a:r>
            <a:r>
              <a:rPr lang="de-DE" dirty="0"/>
              <a:t> zu speichern:</a:t>
            </a:r>
          </a:p>
          <a:p>
            <a:pPr lvl="1"/>
            <a:r>
              <a:rPr lang="de-DE" dirty="0" err="1">
                <a:solidFill>
                  <a:srgbClr val="0B05FF"/>
                </a:solidFill>
              </a:rPr>
              <a:t>points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u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r>
              <a:rPr lang="de-DE" dirty="0"/>
              <a:t>    </a:t>
            </a:r>
            <a:r>
              <a:rPr lang="de-DE" dirty="0">
                <a:solidFill>
                  <a:srgbClr val="FF0000"/>
                </a:solidFill>
              </a:rPr>
              <a:t>// Punkte, die zum Cluster gehören</a:t>
            </a:r>
          </a:p>
          <a:p>
            <a:pPr lvl="1"/>
            <a:r>
              <a:rPr lang="de-DE" dirty="0" err="1">
                <a:solidFill>
                  <a:srgbClr val="0B05FF"/>
                </a:solidFill>
              </a:rPr>
              <a:t>mean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u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r>
              <a:rPr lang="de-DE" dirty="0"/>
              <a:t>     </a:t>
            </a:r>
            <a:r>
              <a:rPr lang="de-DE" dirty="0">
                <a:solidFill>
                  <a:srgbClr val="FF0000"/>
                </a:solidFill>
              </a:rPr>
              <a:t>// </a:t>
            </a:r>
            <a:r>
              <a:rPr lang="de-DE" dirty="0" err="1">
                <a:solidFill>
                  <a:srgbClr val="FF0000"/>
                </a:solidFill>
              </a:rPr>
              <a:t>Zentroid</a:t>
            </a:r>
            <a:endParaRPr lang="de-DE" dirty="0">
              <a:solidFill>
                <a:srgbClr val="FF0000"/>
              </a:solidFill>
            </a:endParaRPr>
          </a:p>
          <a:p>
            <a:pPr lvl="1"/>
            <a:r>
              <a:rPr lang="de-DE" dirty="0" err="1">
                <a:solidFill>
                  <a:srgbClr val="0B05FF"/>
                </a:solidFill>
              </a:rPr>
              <a:t>rep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u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)         </a:t>
            </a:r>
            <a:r>
              <a:rPr lang="de-DE" dirty="0">
                <a:solidFill>
                  <a:srgbClr val="FF0000"/>
                </a:solidFill>
              </a:rPr>
              <a:t>// Repräsentanten</a:t>
            </a:r>
          </a:p>
          <a:p>
            <a:pPr lvl="1"/>
            <a:r>
              <a:rPr lang="de-DE" dirty="0" err="1">
                <a:solidFill>
                  <a:srgbClr val="0B05FF"/>
                </a:solidFill>
              </a:rPr>
              <a:t>closest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u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r>
              <a:rPr lang="de-DE" dirty="0"/>
              <a:t>   </a:t>
            </a:r>
            <a:r>
              <a:rPr lang="de-DE" dirty="0">
                <a:solidFill>
                  <a:srgbClr val="FF0000"/>
                </a:solidFill>
              </a:rPr>
              <a:t>// dichtester Cluster zu </a:t>
            </a:r>
            <a:r>
              <a:rPr lang="de-DE" dirty="0" err="1">
                <a:solidFill>
                  <a:srgbClr val="FF0000"/>
                </a:solidFill>
              </a:rPr>
              <a:t>u</a:t>
            </a:r>
            <a:endParaRPr lang="de-DE" dirty="0">
              <a:solidFill>
                <a:srgbClr val="FF0000"/>
              </a:solidFill>
            </a:endParaRPr>
          </a:p>
          <a:p>
            <a:r>
              <a:rPr lang="de-DE" dirty="0" err="1">
                <a:solidFill>
                  <a:srgbClr val="081BFF"/>
                </a:solidFill>
              </a:rPr>
              <a:t>dist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u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, v) = </a:t>
            </a:r>
            <a:r>
              <a:rPr lang="de-DE" dirty="0"/>
              <a:t>min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baseline="-25000" dirty="0" err="1">
                <a:solidFill>
                  <a:schemeClr val="accent1">
                    <a:lumMod val="50000"/>
                  </a:schemeClr>
                </a:solidFill>
              </a:rPr>
              <a:t>p∈rep</a:t>
            </a:r>
            <a:r>
              <a:rPr lang="de-DE" baseline="-25000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de-DE" baseline="-25000" dirty="0" err="1">
                <a:solidFill>
                  <a:schemeClr val="accent1">
                    <a:lumMod val="50000"/>
                  </a:schemeClr>
                </a:solidFill>
              </a:rPr>
              <a:t>u</a:t>
            </a:r>
            <a:r>
              <a:rPr lang="de-DE" baseline="-25000" dirty="0">
                <a:solidFill>
                  <a:schemeClr val="accent1">
                    <a:lumMod val="50000"/>
                  </a:schemeClr>
                </a:solidFill>
              </a:rPr>
              <a:t>), </a:t>
            </a:r>
            <a:r>
              <a:rPr lang="de-DE" baseline="-25000" dirty="0" err="1">
                <a:solidFill>
                  <a:schemeClr val="accent1">
                    <a:lumMod val="50000"/>
                  </a:schemeClr>
                </a:solidFill>
              </a:rPr>
              <a:t>q∈rep</a:t>
            </a:r>
            <a:r>
              <a:rPr lang="de-DE" baseline="-25000" dirty="0">
                <a:solidFill>
                  <a:schemeClr val="accent1">
                    <a:lumMod val="50000"/>
                  </a:schemeClr>
                </a:solidFill>
              </a:rPr>
              <a:t>(v)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/>
              <a:t>dist</a:t>
            </a:r>
            <a:r>
              <a:rPr lang="de-DE" dirty="0"/>
              <a:t>(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p,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q</a:t>
            </a:r>
            <a:r>
              <a:rPr lang="de-DE" dirty="0"/>
              <a:t>)</a:t>
            </a:r>
          </a:p>
          <a:p>
            <a:r>
              <a:rPr lang="de-DE" dirty="0" err="1">
                <a:solidFill>
                  <a:srgbClr val="0B05FF"/>
                </a:solidFill>
              </a:rPr>
              <a:t>dist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(p,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q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r>
              <a:rPr lang="de-DE" dirty="0"/>
              <a:t> = </a:t>
            </a:r>
            <a:r>
              <a:rPr lang="de-DE" dirty="0" err="1"/>
              <a:t>L</a:t>
            </a:r>
            <a:r>
              <a:rPr lang="de-DE" baseline="-25000" dirty="0" err="1"/>
              <a:t>p</a:t>
            </a:r>
            <a:r>
              <a:rPr lang="de-DE" dirty="0"/>
              <a:t>-Distanzmaß oder Ähnlichkeitsmaß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206B26-BAB9-244F-896B-876A5B977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69</a:t>
            </a:fld>
            <a:endParaRPr lang="de-D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AB5888-60E9-0A46-BC11-ED60AA3022AC}"/>
              </a:ext>
            </a:extLst>
          </p:cNvPr>
          <p:cNvSpPr/>
          <p:nvPr/>
        </p:nvSpPr>
        <p:spPr>
          <a:xfrm>
            <a:off x="2195736" y="6283781"/>
            <a:ext cx="490273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 err="1">
                <a:solidFill>
                  <a:srgbClr val="081BFF"/>
                </a:solidFill>
              </a:rPr>
              <a:t>Sudipto</a:t>
            </a:r>
            <a:r>
              <a:rPr lang="en-US" sz="1050" dirty="0">
                <a:solidFill>
                  <a:srgbClr val="081BFF"/>
                </a:solidFill>
              </a:rPr>
              <a:t> Guha, Rajeev Rastogi, and </a:t>
            </a:r>
            <a:r>
              <a:rPr lang="en-US" sz="1050" dirty="0" err="1">
                <a:solidFill>
                  <a:srgbClr val="081BFF"/>
                </a:solidFill>
              </a:rPr>
              <a:t>Kyuseok</a:t>
            </a:r>
            <a:r>
              <a:rPr lang="en-US" sz="1050" dirty="0">
                <a:solidFill>
                  <a:srgbClr val="081BFF"/>
                </a:solidFill>
              </a:rPr>
              <a:t> Shim. 1998. CURE: An efficient clustering algorithm for large databases. SIGMOD Rec. 27, 2 73-84, </a:t>
            </a:r>
            <a:r>
              <a:rPr lang="en-US" sz="1050" b="1" dirty="0">
                <a:solidFill>
                  <a:srgbClr val="FF0000"/>
                </a:solidFill>
              </a:rPr>
              <a:t>1998</a:t>
            </a:r>
          </a:p>
        </p:txBody>
      </p:sp>
    </p:spTree>
    <p:extLst>
      <p:ext uri="{BB962C8B-B14F-4D97-AF65-F5344CB8AC3E}">
        <p14:creationId xmlns:p14="http://schemas.microsoft.com/office/powerpoint/2010/main" val="3525132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6"/>
          <p:cNvSpPr>
            <a:spLocks noChangeArrowheads="1"/>
          </p:cNvSpPr>
          <p:nvPr/>
        </p:nvSpPr>
        <p:spPr bwMode="auto">
          <a:xfrm>
            <a:off x="2071688" y="1465263"/>
            <a:ext cx="5867400" cy="40767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de-DE"/>
          </a:p>
        </p:txBody>
      </p:sp>
      <p:sp>
        <p:nvSpPr>
          <p:cNvPr id="27651" name="Line 47"/>
          <p:cNvSpPr>
            <a:spLocks noChangeShapeType="1"/>
          </p:cNvSpPr>
          <p:nvPr/>
        </p:nvSpPr>
        <p:spPr bwMode="auto">
          <a:xfrm>
            <a:off x="2071688" y="4724400"/>
            <a:ext cx="58674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652" name="Line 48"/>
          <p:cNvSpPr>
            <a:spLocks noChangeShapeType="1"/>
          </p:cNvSpPr>
          <p:nvPr/>
        </p:nvSpPr>
        <p:spPr bwMode="auto">
          <a:xfrm>
            <a:off x="2071688" y="3908425"/>
            <a:ext cx="58674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653" name="Line 49"/>
          <p:cNvSpPr>
            <a:spLocks noChangeShapeType="1"/>
          </p:cNvSpPr>
          <p:nvPr/>
        </p:nvSpPr>
        <p:spPr bwMode="auto">
          <a:xfrm>
            <a:off x="2071688" y="3098800"/>
            <a:ext cx="58674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654" name="Line 50"/>
          <p:cNvSpPr>
            <a:spLocks noChangeShapeType="1"/>
          </p:cNvSpPr>
          <p:nvPr/>
        </p:nvSpPr>
        <p:spPr bwMode="auto">
          <a:xfrm>
            <a:off x="2071688" y="2281238"/>
            <a:ext cx="58674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655" name="Line 51"/>
          <p:cNvSpPr>
            <a:spLocks noChangeShapeType="1"/>
          </p:cNvSpPr>
          <p:nvPr/>
        </p:nvSpPr>
        <p:spPr bwMode="auto">
          <a:xfrm>
            <a:off x="2071688" y="1465263"/>
            <a:ext cx="58674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656" name="Rectangle 52"/>
          <p:cNvSpPr>
            <a:spLocks noChangeArrowheads="1"/>
          </p:cNvSpPr>
          <p:nvPr/>
        </p:nvSpPr>
        <p:spPr bwMode="auto">
          <a:xfrm>
            <a:off x="2071688" y="1465263"/>
            <a:ext cx="5867400" cy="4076700"/>
          </a:xfrm>
          <a:prstGeom prst="rect">
            <a:avLst/>
          </a:prstGeom>
          <a:noFill/>
          <a:ln w="7938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de-DE"/>
          </a:p>
        </p:txBody>
      </p:sp>
      <p:sp>
        <p:nvSpPr>
          <p:cNvPr id="27657" name="Line 53"/>
          <p:cNvSpPr>
            <a:spLocks noChangeShapeType="1"/>
          </p:cNvSpPr>
          <p:nvPr/>
        </p:nvSpPr>
        <p:spPr bwMode="auto">
          <a:xfrm>
            <a:off x="2071688" y="1465263"/>
            <a:ext cx="1587" cy="40767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658" name="Line 54"/>
          <p:cNvSpPr>
            <a:spLocks noChangeShapeType="1"/>
          </p:cNvSpPr>
          <p:nvPr/>
        </p:nvSpPr>
        <p:spPr bwMode="auto">
          <a:xfrm>
            <a:off x="2001838" y="5541963"/>
            <a:ext cx="698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659" name="Line 55"/>
          <p:cNvSpPr>
            <a:spLocks noChangeShapeType="1"/>
          </p:cNvSpPr>
          <p:nvPr/>
        </p:nvSpPr>
        <p:spPr bwMode="auto">
          <a:xfrm>
            <a:off x="2001838" y="4724400"/>
            <a:ext cx="698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660" name="Line 56"/>
          <p:cNvSpPr>
            <a:spLocks noChangeShapeType="1"/>
          </p:cNvSpPr>
          <p:nvPr/>
        </p:nvSpPr>
        <p:spPr bwMode="auto">
          <a:xfrm>
            <a:off x="2001838" y="3908425"/>
            <a:ext cx="698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661" name="Line 57"/>
          <p:cNvSpPr>
            <a:spLocks noChangeShapeType="1"/>
          </p:cNvSpPr>
          <p:nvPr/>
        </p:nvSpPr>
        <p:spPr bwMode="auto">
          <a:xfrm>
            <a:off x="2001838" y="3098800"/>
            <a:ext cx="698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662" name="Line 58"/>
          <p:cNvSpPr>
            <a:spLocks noChangeShapeType="1"/>
          </p:cNvSpPr>
          <p:nvPr/>
        </p:nvSpPr>
        <p:spPr bwMode="auto">
          <a:xfrm>
            <a:off x="2001838" y="2281238"/>
            <a:ext cx="698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663" name="Line 59"/>
          <p:cNvSpPr>
            <a:spLocks noChangeShapeType="1"/>
          </p:cNvSpPr>
          <p:nvPr/>
        </p:nvSpPr>
        <p:spPr bwMode="auto">
          <a:xfrm>
            <a:off x="2001838" y="1465263"/>
            <a:ext cx="698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664" name="Line 60"/>
          <p:cNvSpPr>
            <a:spLocks noChangeShapeType="1"/>
          </p:cNvSpPr>
          <p:nvPr/>
        </p:nvSpPr>
        <p:spPr bwMode="auto">
          <a:xfrm>
            <a:off x="2071688" y="5541963"/>
            <a:ext cx="58674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665" name="Line 61"/>
          <p:cNvSpPr>
            <a:spLocks noChangeShapeType="1"/>
          </p:cNvSpPr>
          <p:nvPr/>
        </p:nvSpPr>
        <p:spPr bwMode="auto">
          <a:xfrm flipV="1">
            <a:off x="2071688" y="5541963"/>
            <a:ext cx="1587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666" name="Line 62"/>
          <p:cNvSpPr>
            <a:spLocks noChangeShapeType="1"/>
          </p:cNvSpPr>
          <p:nvPr/>
        </p:nvSpPr>
        <p:spPr bwMode="auto">
          <a:xfrm flipV="1">
            <a:off x="3243263" y="5541963"/>
            <a:ext cx="1587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667" name="Line 63"/>
          <p:cNvSpPr>
            <a:spLocks noChangeShapeType="1"/>
          </p:cNvSpPr>
          <p:nvPr/>
        </p:nvSpPr>
        <p:spPr bwMode="auto">
          <a:xfrm flipV="1">
            <a:off x="4421188" y="5541963"/>
            <a:ext cx="1587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668" name="Line 64"/>
          <p:cNvSpPr>
            <a:spLocks noChangeShapeType="1"/>
          </p:cNvSpPr>
          <p:nvPr/>
        </p:nvSpPr>
        <p:spPr bwMode="auto">
          <a:xfrm flipV="1">
            <a:off x="5591175" y="5541963"/>
            <a:ext cx="1588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669" name="Line 65"/>
          <p:cNvSpPr>
            <a:spLocks noChangeShapeType="1"/>
          </p:cNvSpPr>
          <p:nvPr/>
        </p:nvSpPr>
        <p:spPr bwMode="auto">
          <a:xfrm flipV="1">
            <a:off x="6769100" y="5541963"/>
            <a:ext cx="1588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670" name="Line 66"/>
          <p:cNvSpPr>
            <a:spLocks noChangeShapeType="1"/>
          </p:cNvSpPr>
          <p:nvPr/>
        </p:nvSpPr>
        <p:spPr bwMode="auto">
          <a:xfrm flipV="1">
            <a:off x="7939088" y="5541963"/>
            <a:ext cx="1587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672" name="Rectangle 68"/>
          <p:cNvSpPr>
            <a:spLocks noChangeArrowheads="1"/>
          </p:cNvSpPr>
          <p:nvPr/>
        </p:nvSpPr>
        <p:spPr bwMode="auto">
          <a:xfrm>
            <a:off x="1781175" y="5416550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0</a:t>
            </a:r>
            <a:endParaRPr lang="en-US"/>
          </a:p>
        </p:txBody>
      </p:sp>
      <p:sp>
        <p:nvSpPr>
          <p:cNvPr id="27673" name="Rectangle 69"/>
          <p:cNvSpPr>
            <a:spLocks noChangeArrowheads="1"/>
          </p:cNvSpPr>
          <p:nvPr/>
        </p:nvSpPr>
        <p:spPr bwMode="auto">
          <a:xfrm>
            <a:off x="1781175" y="4598988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1</a:t>
            </a:r>
            <a:endParaRPr lang="en-US"/>
          </a:p>
        </p:txBody>
      </p:sp>
      <p:sp>
        <p:nvSpPr>
          <p:cNvPr id="27674" name="Rectangle 70"/>
          <p:cNvSpPr>
            <a:spLocks noChangeArrowheads="1"/>
          </p:cNvSpPr>
          <p:nvPr/>
        </p:nvSpPr>
        <p:spPr bwMode="auto">
          <a:xfrm>
            <a:off x="1781175" y="3783013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2</a:t>
            </a:r>
            <a:endParaRPr lang="en-US"/>
          </a:p>
        </p:txBody>
      </p:sp>
      <p:sp>
        <p:nvSpPr>
          <p:cNvPr id="27675" name="Rectangle 71"/>
          <p:cNvSpPr>
            <a:spLocks noChangeArrowheads="1"/>
          </p:cNvSpPr>
          <p:nvPr/>
        </p:nvSpPr>
        <p:spPr bwMode="auto">
          <a:xfrm>
            <a:off x="1781175" y="2973388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3</a:t>
            </a:r>
            <a:endParaRPr lang="en-US"/>
          </a:p>
        </p:txBody>
      </p:sp>
      <p:sp>
        <p:nvSpPr>
          <p:cNvPr id="27676" name="Rectangle 72"/>
          <p:cNvSpPr>
            <a:spLocks noChangeArrowheads="1"/>
          </p:cNvSpPr>
          <p:nvPr/>
        </p:nvSpPr>
        <p:spPr bwMode="auto">
          <a:xfrm>
            <a:off x="1781175" y="2155825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4</a:t>
            </a:r>
            <a:endParaRPr lang="en-US"/>
          </a:p>
        </p:txBody>
      </p:sp>
      <p:sp>
        <p:nvSpPr>
          <p:cNvPr id="27677" name="Rectangle 73"/>
          <p:cNvSpPr>
            <a:spLocks noChangeArrowheads="1"/>
          </p:cNvSpPr>
          <p:nvPr/>
        </p:nvSpPr>
        <p:spPr bwMode="auto">
          <a:xfrm>
            <a:off x="1781175" y="1339850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5</a:t>
            </a:r>
            <a:endParaRPr lang="en-US"/>
          </a:p>
        </p:txBody>
      </p:sp>
      <p:sp>
        <p:nvSpPr>
          <p:cNvPr id="265219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8206680" cy="5334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de-DE" sz="3600" dirty="0">
                <a:latin typeface="Calibri" charset="0"/>
                <a:ea typeface="ＭＳ Ｐゴシック" charset="0"/>
                <a:cs typeface="ＭＳ Ｐゴシック" charset="0"/>
              </a:rPr>
              <a:t>K-</a:t>
            </a:r>
            <a:r>
              <a:rPr lang="de-DE" sz="3600" dirty="0" err="1">
                <a:latin typeface="Calibri" charset="0"/>
                <a:ea typeface="ＭＳ Ｐゴシック" charset="0"/>
                <a:cs typeface="ＭＳ Ｐゴシック" charset="0"/>
              </a:rPr>
              <a:t>means</a:t>
            </a:r>
            <a:r>
              <a:rPr lang="de-DE" sz="3600" dirty="0">
                <a:latin typeface="Calibri" charset="0"/>
                <a:ea typeface="ＭＳ Ｐゴシック" charset="0"/>
                <a:cs typeface="ＭＳ Ｐゴシック" charset="0"/>
              </a:rPr>
              <a:t> Clusterbildung</a:t>
            </a:r>
            <a:r>
              <a:rPr lang="de-DE" sz="3600" dirty="0">
                <a:latin typeface="Calibri" charset="0"/>
                <a:ea typeface="ＭＳ Ｐゴシック" charset="0"/>
              </a:rPr>
              <a:t>: </a:t>
            </a:r>
            <a:r>
              <a:rPr lang="de-DE" sz="3600" dirty="0" err="1">
                <a:latin typeface="Calibri" charset="0"/>
                <a:ea typeface="ＭＳ Ｐゴシック" charset="0"/>
              </a:rPr>
              <a:t>Voronoi-Diagram</a:t>
            </a:r>
            <a:endParaRPr lang="de-DE" sz="36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7686" name="Group 5"/>
          <p:cNvGrpSpPr>
            <a:grpSpLocks/>
          </p:cNvGrpSpPr>
          <p:nvPr/>
        </p:nvGrpSpPr>
        <p:grpSpPr bwMode="auto">
          <a:xfrm>
            <a:off x="4419600" y="2286000"/>
            <a:ext cx="685800" cy="533400"/>
            <a:chOff x="192" y="1824"/>
            <a:chExt cx="432" cy="336"/>
          </a:xfrm>
        </p:grpSpPr>
        <p:sp>
          <p:nvSpPr>
            <p:cNvPr id="27728" name="Oval 6"/>
            <p:cNvSpPr>
              <a:spLocks noChangeArrowheads="1"/>
            </p:cNvSpPr>
            <p:nvPr/>
          </p:nvSpPr>
          <p:spPr bwMode="auto">
            <a:xfrm>
              <a:off x="192" y="1824"/>
              <a:ext cx="144" cy="144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7729" name="Text Box 7"/>
            <p:cNvSpPr txBox="1">
              <a:spLocks noChangeArrowheads="1"/>
            </p:cNvSpPr>
            <p:nvPr/>
          </p:nvSpPr>
          <p:spPr bwMode="auto">
            <a:xfrm>
              <a:off x="288" y="1872"/>
              <a:ext cx="33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dirty="0"/>
                <a:t>c</a:t>
              </a:r>
              <a:r>
                <a:rPr lang="en-US" baseline="-25000" dirty="0"/>
                <a:t>1</a:t>
              </a:r>
            </a:p>
          </p:txBody>
        </p:sp>
      </p:grpSp>
      <p:grpSp>
        <p:nvGrpSpPr>
          <p:cNvPr id="27687" name="Group 8"/>
          <p:cNvGrpSpPr>
            <a:grpSpLocks/>
          </p:cNvGrpSpPr>
          <p:nvPr/>
        </p:nvGrpSpPr>
        <p:grpSpPr bwMode="auto">
          <a:xfrm>
            <a:off x="3657600" y="3429000"/>
            <a:ext cx="685800" cy="533400"/>
            <a:chOff x="192" y="1824"/>
            <a:chExt cx="432" cy="336"/>
          </a:xfrm>
        </p:grpSpPr>
        <p:sp>
          <p:nvSpPr>
            <p:cNvPr id="27726" name="Oval 9"/>
            <p:cNvSpPr>
              <a:spLocks noChangeArrowheads="1"/>
            </p:cNvSpPr>
            <p:nvPr/>
          </p:nvSpPr>
          <p:spPr bwMode="auto">
            <a:xfrm>
              <a:off x="192" y="1824"/>
              <a:ext cx="144" cy="144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7727" name="Text Box 10"/>
            <p:cNvSpPr txBox="1">
              <a:spLocks noChangeArrowheads="1"/>
            </p:cNvSpPr>
            <p:nvPr/>
          </p:nvSpPr>
          <p:spPr bwMode="auto">
            <a:xfrm>
              <a:off x="288" y="1872"/>
              <a:ext cx="33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dirty="0"/>
                <a:t>c</a:t>
              </a:r>
              <a:r>
                <a:rPr lang="en-US" baseline="-25000" dirty="0"/>
                <a:t>2</a:t>
              </a:r>
            </a:p>
          </p:txBody>
        </p:sp>
      </p:grpSp>
      <p:grpSp>
        <p:nvGrpSpPr>
          <p:cNvPr id="27688" name="Group 11"/>
          <p:cNvGrpSpPr>
            <a:grpSpLocks/>
          </p:cNvGrpSpPr>
          <p:nvPr/>
        </p:nvGrpSpPr>
        <p:grpSpPr bwMode="auto">
          <a:xfrm>
            <a:off x="5715000" y="5029200"/>
            <a:ext cx="685800" cy="533400"/>
            <a:chOff x="192" y="1824"/>
            <a:chExt cx="432" cy="336"/>
          </a:xfrm>
        </p:grpSpPr>
        <p:sp>
          <p:nvSpPr>
            <p:cNvPr id="27724" name="Oval 12"/>
            <p:cNvSpPr>
              <a:spLocks noChangeArrowheads="1"/>
            </p:cNvSpPr>
            <p:nvPr/>
          </p:nvSpPr>
          <p:spPr bwMode="auto">
            <a:xfrm>
              <a:off x="192" y="1824"/>
              <a:ext cx="144" cy="144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7725" name="Text Box 13"/>
            <p:cNvSpPr txBox="1">
              <a:spLocks noChangeArrowheads="1"/>
            </p:cNvSpPr>
            <p:nvPr/>
          </p:nvSpPr>
          <p:spPr bwMode="auto">
            <a:xfrm>
              <a:off x="288" y="1872"/>
              <a:ext cx="33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dirty="0"/>
                <a:t>c</a:t>
              </a:r>
              <a:r>
                <a:rPr lang="en-US" baseline="-25000" dirty="0"/>
                <a:t>3</a:t>
              </a:r>
            </a:p>
          </p:txBody>
        </p:sp>
      </p:grpSp>
      <p:sp>
        <p:nvSpPr>
          <p:cNvPr id="27690" name="AutoShape 15"/>
          <p:cNvSpPr>
            <a:spLocks noChangeArrowheads="1"/>
          </p:cNvSpPr>
          <p:nvPr/>
        </p:nvSpPr>
        <p:spPr bwMode="auto">
          <a:xfrm>
            <a:off x="3352800" y="4876800"/>
            <a:ext cx="152400" cy="152400"/>
          </a:xfrm>
          <a:prstGeom prst="diamond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7691" name="AutoShape 16"/>
          <p:cNvSpPr>
            <a:spLocks noChangeArrowheads="1"/>
          </p:cNvSpPr>
          <p:nvPr/>
        </p:nvSpPr>
        <p:spPr bwMode="auto">
          <a:xfrm>
            <a:off x="3124200" y="5105400"/>
            <a:ext cx="152400" cy="152400"/>
          </a:xfrm>
          <a:prstGeom prst="diamond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7692" name="AutoShape 17"/>
          <p:cNvSpPr>
            <a:spLocks noChangeArrowheads="1"/>
          </p:cNvSpPr>
          <p:nvPr/>
        </p:nvSpPr>
        <p:spPr bwMode="auto">
          <a:xfrm>
            <a:off x="2895600" y="4419600"/>
            <a:ext cx="152400" cy="152400"/>
          </a:xfrm>
          <a:prstGeom prst="diamond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7693" name="AutoShape 18"/>
          <p:cNvSpPr>
            <a:spLocks noChangeArrowheads="1"/>
          </p:cNvSpPr>
          <p:nvPr/>
        </p:nvSpPr>
        <p:spPr bwMode="auto">
          <a:xfrm>
            <a:off x="2895600" y="20574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7694" name="AutoShape 1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diamond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7695" name="AutoShape 20"/>
          <p:cNvSpPr>
            <a:spLocks noChangeArrowheads="1"/>
          </p:cNvSpPr>
          <p:nvPr/>
        </p:nvSpPr>
        <p:spPr bwMode="auto">
          <a:xfrm>
            <a:off x="2895600" y="5105400"/>
            <a:ext cx="152400" cy="152400"/>
          </a:xfrm>
          <a:prstGeom prst="diamond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7696" name="AutoShape 21"/>
          <p:cNvSpPr>
            <a:spLocks noChangeArrowheads="1"/>
          </p:cNvSpPr>
          <p:nvPr/>
        </p:nvSpPr>
        <p:spPr bwMode="auto">
          <a:xfrm>
            <a:off x="2438400" y="4114800"/>
            <a:ext cx="152400" cy="152400"/>
          </a:xfrm>
          <a:prstGeom prst="diamond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7697" name="AutoShape 22"/>
          <p:cNvSpPr>
            <a:spLocks noChangeArrowheads="1"/>
          </p:cNvSpPr>
          <p:nvPr/>
        </p:nvSpPr>
        <p:spPr bwMode="auto">
          <a:xfrm>
            <a:off x="4572000" y="3810000"/>
            <a:ext cx="152400" cy="152400"/>
          </a:xfrm>
          <a:prstGeom prst="diamond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7698" name="AutoShape 23"/>
          <p:cNvSpPr>
            <a:spLocks noChangeArrowheads="1"/>
          </p:cNvSpPr>
          <p:nvPr/>
        </p:nvSpPr>
        <p:spPr bwMode="auto">
          <a:xfrm>
            <a:off x="6705600" y="18288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7699" name="AutoShape 24"/>
          <p:cNvSpPr>
            <a:spLocks noChangeArrowheads="1"/>
          </p:cNvSpPr>
          <p:nvPr/>
        </p:nvSpPr>
        <p:spPr bwMode="auto">
          <a:xfrm>
            <a:off x="7162800" y="19050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7700" name="AutoShape 25"/>
          <p:cNvSpPr>
            <a:spLocks noChangeArrowheads="1"/>
          </p:cNvSpPr>
          <p:nvPr/>
        </p:nvSpPr>
        <p:spPr bwMode="auto">
          <a:xfrm>
            <a:off x="7010400" y="20574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7701" name="AutoShape 26"/>
          <p:cNvSpPr>
            <a:spLocks noChangeArrowheads="1"/>
          </p:cNvSpPr>
          <p:nvPr/>
        </p:nvSpPr>
        <p:spPr bwMode="auto">
          <a:xfrm>
            <a:off x="6858000" y="22098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7702" name="AutoShape 27"/>
          <p:cNvSpPr>
            <a:spLocks noChangeArrowheads="1"/>
          </p:cNvSpPr>
          <p:nvPr/>
        </p:nvSpPr>
        <p:spPr bwMode="auto">
          <a:xfrm>
            <a:off x="7162800" y="23622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7703" name="AutoShape 28"/>
          <p:cNvSpPr>
            <a:spLocks noChangeArrowheads="1"/>
          </p:cNvSpPr>
          <p:nvPr/>
        </p:nvSpPr>
        <p:spPr bwMode="auto">
          <a:xfrm>
            <a:off x="7467600" y="27432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7704" name="AutoShape 29"/>
          <p:cNvSpPr>
            <a:spLocks noChangeArrowheads="1"/>
          </p:cNvSpPr>
          <p:nvPr/>
        </p:nvSpPr>
        <p:spPr bwMode="auto">
          <a:xfrm>
            <a:off x="5715000" y="18288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7705" name="AutoShape 30"/>
          <p:cNvSpPr>
            <a:spLocks noChangeArrowheads="1"/>
          </p:cNvSpPr>
          <p:nvPr/>
        </p:nvSpPr>
        <p:spPr bwMode="auto">
          <a:xfrm>
            <a:off x="6019800" y="32766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7706" name="AutoShape 31"/>
          <p:cNvSpPr>
            <a:spLocks noChangeArrowheads="1"/>
          </p:cNvSpPr>
          <p:nvPr/>
        </p:nvSpPr>
        <p:spPr bwMode="auto">
          <a:xfrm>
            <a:off x="6019800" y="48006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7707" name="AutoShape 32"/>
          <p:cNvSpPr>
            <a:spLocks noChangeArrowheads="1"/>
          </p:cNvSpPr>
          <p:nvPr/>
        </p:nvSpPr>
        <p:spPr bwMode="auto">
          <a:xfrm>
            <a:off x="6400800" y="51054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7708" name="AutoShape 33"/>
          <p:cNvSpPr>
            <a:spLocks noChangeArrowheads="1"/>
          </p:cNvSpPr>
          <p:nvPr/>
        </p:nvSpPr>
        <p:spPr bwMode="auto">
          <a:xfrm>
            <a:off x="6781800" y="43434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7709" name="AutoShape 34"/>
          <p:cNvSpPr>
            <a:spLocks noChangeArrowheads="1"/>
          </p:cNvSpPr>
          <p:nvPr/>
        </p:nvSpPr>
        <p:spPr bwMode="auto">
          <a:xfrm>
            <a:off x="5943600" y="37338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7710" name="AutoShape 35"/>
          <p:cNvSpPr>
            <a:spLocks noChangeArrowheads="1"/>
          </p:cNvSpPr>
          <p:nvPr/>
        </p:nvSpPr>
        <p:spPr bwMode="auto">
          <a:xfrm>
            <a:off x="5181600" y="41910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7711" name="AutoShape 36"/>
          <p:cNvSpPr>
            <a:spLocks noChangeArrowheads="1"/>
          </p:cNvSpPr>
          <p:nvPr/>
        </p:nvSpPr>
        <p:spPr bwMode="auto">
          <a:xfrm>
            <a:off x="7162800" y="46482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7712" name="AutoShape 37"/>
          <p:cNvSpPr>
            <a:spLocks noChangeArrowheads="1"/>
          </p:cNvSpPr>
          <p:nvPr/>
        </p:nvSpPr>
        <p:spPr bwMode="auto">
          <a:xfrm>
            <a:off x="7010400" y="50292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7713" name="AutoShape 38"/>
          <p:cNvSpPr>
            <a:spLocks noChangeArrowheads="1"/>
          </p:cNvSpPr>
          <p:nvPr/>
        </p:nvSpPr>
        <p:spPr bwMode="auto">
          <a:xfrm>
            <a:off x="6858000" y="40386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7714" name="AutoShape 39"/>
          <p:cNvSpPr>
            <a:spLocks noChangeArrowheads="1"/>
          </p:cNvSpPr>
          <p:nvPr/>
        </p:nvSpPr>
        <p:spPr bwMode="auto">
          <a:xfrm>
            <a:off x="7467600" y="52578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7715" name="AutoShape 40"/>
          <p:cNvSpPr>
            <a:spLocks noChangeArrowheads="1"/>
          </p:cNvSpPr>
          <p:nvPr/>
        </p:nvSpPr>
        <p:spPr bwMode="auto">
          <a:xfrm>
            <a:off x="6629400" y="25908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grpSp>
        <p:nvGrpSpPr>
          <p:cNvPr id="6" name="Group 41"/>
          <p:cNvGrpSpPr>
            <a:grpSpLocks/>
          </p:cNvGrpSpPr>
          <p:nvPr/>
        </p:nvGrpSpPr>
        <p:grpSpPr bwMode="auto">
          <a:xfrm>
            <a:off x="3505200" y="2438400"/>
            <a:ext cx="2895600" cy="2590800"/>
            <a:chOff x="2208" y="1536"/>
            <a:chExt cx="1824" cy="1632"/>
          </a:xfrm>
        </p:grpSpPr>
        <p:sp>
          <p:nvSpPr>
            <p:cNvPr id="27721" name="Line 42"/>
            <p:cNvSpPr>
              <a:spLocks noChangeShapeType="1"/>
            </p:cNvSpPr>
            <p:nvPr/>
          </p:nvSpPr>
          <p:spPr bwMode="auto">
            <a:xfrm>
              <a:off x="2976" y="1536"/>
              <a:ext cx="96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722" name="Line 43"/>
            <p:cNvSpPr>
              <a:spLocks noChangeShapeType="1"/>
            </p:cNvSpPr>
            <p:nvPr/>
          </p:nvSpPr>
          <p:spPr bwMode="auto">
            <a:xfrm flipH="1">
              <a:off x="2208" y="2352"/>
              <a:ext cx="140" cy="38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723" name="Line 44"/>
            <p:cNvSpPr>
              <a:spLocks noChangeShapeType="1"/>
            </p:cNvSpPr>
            <p:nvPr/>
          </p:nvSpPr>
          <p:spPr bwMode="auto">
            <a:xfrm flipV="1">
              <a:off x="3744" y="2688"/>
              <a:ext cx="288" cy="48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27717" name="Line 82"/>
          <p:cNvSpPr>
            <a:spLocks noChangeShapeType="1"/>
          </p:cNvSpPr>
          <p:nvPr/>
        </p:nvSpPr>
        <p:spPr bwMode="auto">
          <a:xfrm flipH="1" flipV="1">
            <a:off x="2057400" y="1752600"/>
            <a:ext cx="2971800" cy="1905000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718" name="Line 83"/>
          <p:cNvSpPr>
            <a:spLocks noChangeShapeType="1"/>
          </p:cNvSpPr>
          <p:nvPr/>
        </p:nvSpPr>
        <p:spPr bwMode="auto">
          <a:xfrm flipH="1">
            <a:off x="4038600" y="3657600"/>
            <a:ext cx="990600" cy="1828800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719" name="Line 84"/>
          <p:cNvSpPr>
            <a:spLocks noChangeShapeType="1"/>
          </p:cNvSpPr>
          <p:nvPr/>
        </p:nvSpPr>
        <p:spPr bwMode="auto">
          <a:xfrm flipV="1">
            <a:off x="5029200" y="3657600"/>
            <a:ext cx="2895600" cy="0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2" name="AutoShape 14">
            <a:extLst>
              <a:ext uri="{FF2B5EF4-FFF2-40B4-BE49-F238E27FC236}">
                <a16:creationId xmlns:a16="http://schemas.microsoft.com/office/drawing/2014/main" id="{DE079AD0-52FC-5C49-A453-64F9AFA196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4648200"/>
            <a:ext cx="152400" cy="152400"/>
          </a:xfrm>
          <a:prstGeom prst="diamond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0DC2AC57-9894-0248-A414-BBE0BDAE139F}"/>
              </a:ext>
            </a:extLst>
          </p:cNvPr>
          <p:cNvSpPr/>
          <p:nvPr/>
        </p:nvSpPr>
        <p:spPr>
          <a:xfrm>
            <a:off x="0" y="838200"/>
            <a:ext cx="9144000" cy="3603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 Box 4">
            <a:extLst>
              <a:ext uri="{FF2B5EF4-FFF2-40B4-BE49-F238E27FC236}">
                <a16:creationId xmlns:a16="http://schemas.microsoft.com/office/drawing/2014/main" id="{A310B1B7-FCEB-A140-833F-F3D340952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2309" y="838200"/>
            <a:ext cx="42819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de-DE">
                <a:latin typeface="+mn-lt"/>
              </a:rPr>
              <a:t>Distanzmaß: Euklidische Distanz</a:t>
            </a:r>
          </a:p>
        </p:txBody>
      </p:sp>
      <p:sp>
        <p:nvSpPr>
          <p:cNvPr id="86" name="Rectangle 71">
            <a:extLst>
              <a:ext uri="{FF2B5EF4-FFF2-40B4-BE49-F238E27FC236}">
                <a16:creationId xmlns:a16="http://schemas.microsoft.com/office/drawing/2014/main" id="{DB6E6A01-E412-794C-80A6-2D8FC7C8C3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712" y="5589240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 dirty="0">
                <a:solidFill>
                  <a:srgbClr val="000000"/>
                </a:solidFill>
                <a:latin typeface="Arial" charset="0"/>
              </a:rPr>
              <a:t>0</a:t>
            </a:r>
            <a:endParaRPr lang="en-US" dirty="0"/>
          </a:p>
        </p:txBody>
      </p:sp>
      <p:sp>
        <p:nvSpPr>
          <p:cNvPr id="87" name="Rectangle 72">
            <a:extLst>
              <a:ext uri="{FF2B5EF4-FFF2-40B4-BE49-F238E27FC236}">
                <a16:creationId xmlns:a16="http://schemas.microsoft.com/office/drawing/2014/main" id="{DE492678-C794-0E47-921B-4261D3DD1B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9699" y="5589240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1</a:t>
            </a:r>
            <a:endParaRPr lang="en-US"/>
          </a:p>
        </p:txBody>
      </p:sp>
      <p:sp>
        <p:nvSpPr>
          <p:cNvPr id="88" name="Rectangle 73">
            <a:extLst>
              <a:ext uri="{FF2B5EF4-FFF2-40B4-BE49-F238E27FC236}">
                <a16:creationId xmlns:a16="http://schemas.microsoft.com/office/drawing/2014/main" id="{772123B7-D3A0-4F46-AE3D-81BB78D7C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7624" y="5589240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2</a:t>
            </a:r>
            <a:endParaRPr lang="en-US"/>
          </a:p>
        </p:txBody>
      </p:sp>
      <p:sp>
        <p:nvSpPr>
          <p:cNvPr id="89" name="Rectangle 74">
            <a:extLst>
              <a:ext uri="{FF2B5EF4-FFF2-40B4-BE49-F238E27FC236}">
                <a16:creationId xmlns:a16="http://schemas.microsoft.com/office/drawing/2014/main" id="{4890A4B3-16B6-274D-B12C-DBFBDF98BF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7612" y="5589240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3</a:t>
            </a:r>
            <a:endParaRPr lang="en-US"/>
          </a:p>
        </p:txBody>
      </p:sp>
      <p:sp>
        <p:nvSpPr>
          <p:cNvPr id="90" name="Rectangle 75">
            <a:extLst>
              <a:ext uri="{FF2B5EF4-FFF2-40B4-BE49-F238E27FC236}">
                <a16:creationId xmlns:a16="http://schemas.microsoft.com/office/drawing/2014/main" id="{E9B8D485-0E01-4246-9E6F-E6D3CAE1B2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7124" y="5589240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4</a:t>
            </a:r>
            <a:endParaRPr lang="en-US"/>
          </a:p>
        </p:txBody>
      </p:sp>
      <p:sp>
        <p:nvSpPr>
          <p:cNvPr id="91" name="Rectangle 76">
            <a:extLst>
              <a:ext uri="{FF2B5EF4-FFF2-40B4-BE49-F238E27FC236}">
                <a16:creationId xmlns:a16="http://schemas.microsoft.com/office/drawing/2014/main" id="{C471AB33-1653-5E48-AB08-1004377016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7112" y="5589240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5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F39DDAD2-A0C0-924F-BA4F-0AE02D8CA8C9}"/>
                  </a:ext>
                </a:extLst>
              </p:cNvPr>
              <p:cNvSpPr txBox="1"/>
              <p:nvPr/>
            </p:nvSpPr>
            <p:spPr>
              <a:xfrm>
                <a:off x="3203848" y="5805264"/>
                <a:ext cx="2939459" cy="8267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bSup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bSup>
                            </m:e>
                          </m:d>
                        </m:den>
                      </m:f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de-DE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7"/>
                                </m:rPr>
                                <a:rPr lang="de-DE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m:rPr>
                                  <m:brk m:alnAt="7"/>
                                </m:rPr>
                                <a:rPr lang="de-DE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de-DE" sz="2400" i="1">
                              <a:latin typeface="Cambria Math" panose="02040503050406030204" pitchFamily="18" charset="0"/>
                            </a:rPr>
                            <m:t>∈</m:t>
                          </m:r>
                          <m:sSubSup>
                            <m:sSubSupPr>
                              <m:ctrlPr>
                                <a:rPr lang="de-DE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de-DE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de-DE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bSup>
                        </m:sub>
                        <m:sup/>
                        <m:e>
                          <m:sSub>
                            <m:sSubPr>
                              <m:ctrlPr>
                                <a:rPr lang="de-DE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de-DE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F39DDAD2-A0C0-924F-BA4F-0AE02D8CA8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3848" y="5805264"/>
                <a:ext cx="2939459" cy="826765"/>
              </a:xfrm>
              <a:prstGeom prst="rect">
                <a:avLst/>
              </a:prstGeom>
              <a:blipFill>
                <a:blip r:embed="rId3"/>
                <a:stretch>
                  <a:fillRect l="-862" t="-162121" r="-862" b="-22727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" name="Slide Number Placeholder 5">
            <a:extLst>
              <a:ext uri="{FF2B5EF4-FFF2-40B4-BE49-F238E27FC236}">
                <a16:creationId xmlns:a16="http://schemas.microsoft.com/office/drawing/2014/main" id="{C16A6EE6-6A68-3D42-8C82-7C8EEEBD7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502"/>
            <a:ext cx="1008063" cy="196850"/>
          </a:xfrm>
        </p:spPr>
        <p:txBody>
          <a:bodyPr/>
          <a:lstStyle/>
          <a:p>
            <a:fld id="{BB33B7EA-002B-4067-950B-AC4932BA8F44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93" name="Footer Placeholder 5">
            <a:extLst>
              <a:ext uri="{FF2B5EF4-FFF2-40B4-BE49-F238E27FC236}">
                <a16:creationId xmlns:a16="http://schemas.microsoft.com/office/drawing/2014/main" id="{FEB2093F-7736-5744-AD82-722EE8386397}"/>
              </a:ext>
            </a:extLst>
          </p:cNvPr>
          <p:cNvSpPr txBox="1">
            <a:spLocks/>
          </p:cNvSpPr>
          <p:nvPr/>
        </p:nvSpPr>
        <p:spPr>
          <a:xfrm>
            <a:off x="4117057" y="6615336"/>
            <a:ext cx="1031007" cy="24266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000" dirty="0" err="1">
                <a:solidFill>
                  <a:schemeClr val="bg1"/>
                </a:solidFill>
              </a:rPr>
              <a:t>Eamonn</a:t>
            </a:r>
            <a:r>
              <a:rPr lang="en-US" sz="1000" dirty="0">
                <a:solidFill>
                  <a:schemeClr val="bg1"/>
                </a:solidFill>
              </a:rPr>
              <a:t> Keogh</a:t>
            </a:r>
          </a:p>
        </p:txBody>
      </p:sp>
    </p:spTree>
    <p:extLst>
      <p:ext uri="{BB962C8B-B14F-4D97-AF65-F5344CB8AC3E}">
        <p14:creationId xmlns:p14="http://schemas.microsoft.com/office/powerpoint/2010/main" val="3446443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FCF90-CDCB-4F47-B067-B90215798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CURE: Originalversion von </a:t>
            </a:r>
            <a:r>
              <a:rPr lang="de-DE" dirty="0" err="1"/>
              <a:t>cluster</a:t>
            </a:r>
            <a:endParaRPr lang="de-DE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EAD2B06-F263-9E45-8E11-5704BD87CC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568" y="1196752"/>
            <a:ext cx="4245739" cy="496887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6538CF-356F-2C4B-B840-0D9C28CF3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70</a:t>
            </a:fld>
            <a:endParaRPr 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91FB37-3D51-4B46-999E-67DE30E39A67}"/>
              </a:ext>
            </a:extLst>
          </p:cNvPr>
          <p:cNvSpPr/>
          <p:nvPr/>
        </p:nvSpPr>
        <p:spPr>
          <a:xfrm>
            <a:off x="2405566" y="6238473"/>
            <a:ext cx="490273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 err="1">
                <a:solidFill>
                  <a:srgbClr val="081BFF"/>
                </a:solidFill>
              </a:rPr>
              <a:t>Sudipto</a:t>
            </a:r>
            <a:r>
              <a:rPr lang="en-US" sz="1050" dirty="0">
                <a:solidFill>
                  <a:srgbClr val="081BFF"/>
                </a:solidFill>
              </a:rPr>
              <a:t> Guha, Rajeev Rastogi, and </a:t>
            </a:r>
            <a:r>
              <a:rPr lang="en-US" sz="1050" dirty="0" err="1">
                <a:solidFill>
                  <a:srgbClr val="081BFF"/>
                </a:solidFill>
              </a:rPr>
              <a:t>Kyuseok</a:t>
            </a:r>
            <a:r>
              <a:rPr lang="en-US" sz="1050" dirty="0">
                <a:solidFill>
                  <a:srgbClr val="081BFF"/>
                </a:solidFill>
              </a:rPr>
              <a:t> Shim. 1998. CURE: An efficient clustering algorithm for large databases. SIGMOD Rec. 27, 2 73-84, </a:t>
            </a:r>
            <a:r>
              <a:rPr lang="en-US" sz="1050" b="1" dirty="0">
                <a:solidFill>
                  <a:srgbClr val="FF0000"/>
                </a:solidFill>
              </a:rPr>
              <a:t>1998</a:t>
            </a:r>
          </a:p>
        </p:txBody>
      </p:sp>
    </p:spTree>
    <p:extLst>
      <p:ext uri="{BB962C8B-B14F-4D97-AF65-F5344CB8AC3E}">
        <p14:creationId xmlns:p14="http://schemas.microsoft.com/office/powerpoint/2010/main" val="316481400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2CB97-8331-B54E-ABFD-591E29E92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CURE-Algorithmus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128F03-DC65-4847-B9E0-8A35BC609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E55964-1ACB-E742-83A7-6D5C6D2D6D17}" type="slidenum">
              <a:rPr lang="de-DE" smtClean="0"/>
              <a:pPr>
                <a:defRPr/>
              </a:pPr>
              <a:t>71</a:t>
            </a:fld>
            <a:endParaRPr lang="de-D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5DCF08-CE5E-DE4A-8054-D6468E977DD3}"/>
              </a:ext>
            </a:extLst>
          </p:cNvPr>
          <p:cNvSpPr/>
          <p:nvPr/>
        </p:nvSpPr>
        <p:spPr>
          <a:xfrm>
            <a:off x="0" y="6139016"/>
            <a:ext cx="2699792" cy="50435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D26771-35DC-9A4B-BC41-47FCD7EDA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4744"/>
            <a:ext cx="8686800" cy="5222294"/>
          </a:xfrm>
        </p:spPr>
        <p:txBody>
          <a:bodyPr/>
          <a:lstStyle/>
          <a:p>
            <a:pPr marL="0" indent="0">
              <a:buNone/>
            </a:pPr>
            <a:r>
              <a:rPr lang="en-US" sz="1100" b="1" dirty="0">
                <a:latin typeface="Courier" pitchFamily="2" charset="0"/>
              </a:rPr>
              <a:t>algorithm</a:t>
            </a:r>
            <a:r>
              <a:rPr lang="en-US" sz="1100" dirty="0">
                <a:latin typeface="Courier" pitchFamily="2" charset="0"/>
              </a:rPr>
              <a:t> cluster (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S, k</a:t>
            </a:r>
            <a:r>
              <a:rPr lang="en-US" sz="1100" dirty="0">
                <a:latin typeface="Courier" pitchFamily="2" charset="0"/>
              </a:rPr>
              <a:t>)</a:t>
            </a:r>
          </a:p>
          <a:p>
            <a:pPr marL="0" indent="0">
              <a:buNone/>
            </a:pPr>
            <a:r>
              <a:rPr lang="en-US" sz="1100" dirty="0">
                <a:latin typeface="Courier" pitchFamily="2" charset="0"/>
              </a:rPr>
              <a:t>   // 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S</a:t>
            </a:r>
            <a:r>
              <a:rPr lang="en-US" sz="1100" dirty="0">
                <a:latin typeface="Courier" pitchFamily="2" charset="0"/>
              </a:rPr>
              <a:t> sample dataset of points, 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k</a:t>
            </a:r>
            <a:r>
              <a:rPr lang="en-US" sz="1100" dirty="0">
                <a:latin typeface="Courier" pitchFamily="2" charset="0"/>
              </a:rPr>
              <a:t> number of clusters to be derived</a:t>
            </a:r>
            <a:endParaRPr lang="en-US" sz="1100" dirty="0">
              <a:solidFill>
                <a:schemeClr val="accent1">
                  <a:lumMod val="50000"/>
                </a:schemeClr>
              </a:solidFill>
              <a:latin typeface="Courier" pitchFamily="2" charset="0"/>
            </a:endParaRPr>
          </a:p>
          <a:p>
            <a:pPr marL="0" indent="0">
              <a:buNone/>
            </a:pPr>
            <a:r>
              <a:rPr lang="en-US" sz="1100" b="1" dirty="0">
                <a:latin typeface="Courier" pitchFamily="2" charset="0"/>
              </a:rPr>
              <a:t> let</a:t>
            </a:r>
            <a:r>
              <a:rPr lang="en-US" sz="1100" dirty="0">
                <a:latin typeface="Courier" pitchFamily="2" charset="0"/>
              </a:rPr>
              <a:t> 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T</a:t>
            </a:r>
            <a:r>
              <a:rPr lang="en-US" sz="1100" dirty="0">
                <a:latin typeface="Courier" pitchFamily="2" charset="0"/>
              </a:rPr>
              <a:t> = </a:t>
            </a:r>
            <a:r>
              <a:rPr lang="en-US" sz="1100" dirty="0" err="1">
                <a:solidFill>
                  <a:srgbClr val="081BFF"/>
                </a:solidFill>
                <a:latin typeface="Courier" pitchFamily="2" charset="0"/>
              </a:rPr>
              <a:t>build_kd_tree</a:t>
            </a:r>
            <a:r>
              <a:rPr lang="en-US" sz="1100" dirty="0">
                <a:latin typeface="Courier" pitchFamily="2" charset="0"/>
              </a:rPr>
              <a:t>(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S</a:t>
            </a:r>
            <a:r>
              <a:rPr lang="en-US" sz="1100" dirty="0">
                <a:latin typeface="Courier" pitchFamily="2" charset="0"/>
              </a:rPr>
              <a:t>)            </a:t>
            </a:r>
            <a:r>
              <a:rPr lang="en-US" sz="1100" dirty="0">
                <a:solidFill>
                  <a:srgbClr val="FF0000"/>
                </a:solidFill>
                <a:latin typeface="Courier" pitchFamily="2" charset="0"/>
              </a:rPr>
              <a:t>// stores representative points of each cluster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     </a:t>
            </a:r>
            <a:r>
              <a:rPr lang="en-US" sz="1100" dirty="0" err="1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pq</a:t>
            </a:r>
            <a:r>
              <a:rPr lang="en-US" sz="1100" dirty="0">
                <a:latin typeface="Courier" pitchFamily="2" charset="0"/>
              </a:rPr>
              <a:t> = </a:t>
            </a:r>
            <a:r>
              <a:rPr lang="en-US" sz="1100" dirty="0" err="1">
                <a:solidFill>
                  <a:srgbClr val="081BFF"/>
                </a:solidFill>
                <a:latin typeface="Courier" pitchFamily="2" charset="0"/>
              </a:rPr>
              <a:t>build_priority_queue</a:t>
            </a:r>
            <a:r>
              <a:rPr lang="en-US" sz="1100" dirty="0">
                <a:latin typeface="Courier" pitchFamily="2" charset="0"/>
              </a:rPr>
              <a:t>(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‘min’</a:t>
            </a:r>
            <a:r>
              <a:rPr lang="en-US" sz="1100" dirty="0">
                <a:latin typeface="Courier" pitchFamily="2" charset="0"/>
              </a:rPr>
              <a:t>, map(lambda(p) </a:t>
            </a:r>
          </a:p>
          <a:p>
            <a:pPr marL="0" indent="0">
              <a:buNone/>
            </a:pPr>
            <a:r>
              <a:rPr lang="en-US" sz="1100" dirty="0">
                <a:latin typeface="Courier" pitchFamily="2" charset="0"/>
              </a:rPr>
              <a:t>                                            closest(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p</a:t>
            </a:r>
            <a:r>
              <a:rPr lang="en-US" sz="1100" dirty="0">
                <a:latin typeface="Courier" pitchFamily="2" charset="0"/>
              </a:rPr>
              <a:t>) := </a:t>
            </a:r>
            <a:r>
              <a:rPr lang="en-US" sz="1100" dirty="0" err="1">
                <a:solidFill>
                  <a:srgbClr val="0B05FF"/>
                </a:solidFill>
                <a:latin typeface="Courier" pitchFamily="2" charset="0"/>
              </a:rPr>
              <a:t>NN_kd_tree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(p, T)</a:t>
            </a:r>
            <a:endParaRPr lang="en-US" sz="1100" dirty="0">
              <a:latin typeface="Courier" pitchFamily="2" charset="0"/>
            </a:endParaRPr>
          </a:p>
          <a:p>
            <a:pPr marL="0" indent="0">
              <a:buNone/>
            </a:pPr>
            <a:r>
              <a:rPr lang="en-US" sz="1100" dirty="0">
                <a:latin typeface="Courier" pitchFamily="2" charset="0"/>
              </a:rPr>
              <a:t>                                            (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p, </a:t>
            </a:r>
            <a:r>
              <a:rPr lang="en-US" sz="1100" dirty="0" err="1">
                <a:latin typeface="Courier" pitchFamily="2" charset="0"/>
              </a:rPr>
              <a:t>dist</a:t>
            </a:r>
            <a:r>
              <a:rPr lang="en-US" sz="1100" dirty="0">
                <a:latin typeface="Courier" pitchFamily="2" charset="0"/>
              </a:rPr>
              <a:t>(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p,</a:t>
            </a:r>
            <a:r>
              <a:rPr lang="en-US" sz="1100" dirty="0">
                <a:latin typeface="Courier" pitchFamily="2" charset="0"/>
              </a:rPr>
              <a:t> closest(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p</a:t>
            </a:r>
            <a:r>
              <a:rPr lang="en-US" sz="1100" dirty="0">
                <a:latin typeface="Courier" pitchFamily="2" charset="0"/>
              </a:rPr>
              <a:t>))), </a:t>
            </a:r>
          </a:p>
          <a:p>
            <a:pPr marL="0" indent="0">
              <a:buNone/>
            </a:pPr>
            <a:r>
              <a:rPr lang="en-US" sz="1100" dirty="0">
                <a:latin typeface="Courier" pitchFamily="2" charset="0"/>
              </a:rPr>
              <a:t>                                          S) </a:t>
            </a:r>
            <a:r>
              <a:rPr lang="en-US" sz="1100" dirty="0">
                <a:solidFill>
                  <a:srgbClr val="FF0000"/>
                </a:solidFill>
                <a:latin typeface="Courier" pitchFamily="2" charset="0"/>
              </a:rPr>
              <a:t>// increasing order of distance between p and closest(p)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     u, v, w, c</a:t>
            </a:r>
          </a:p>
          <a:p>
            <a:pPr marL="0" indent="0">
              <a:buNone/>
            </a:pPr>
            <a:r>
              <a:rPr lang="en-US" sz="1100" b="1" dirty="0">
                <a:latin typeface="Courier" pitchFamily="2" charset="0"/>
              </a:rPr>
              <a:t>   while</a:t>
            </a:r>
            <a:r>
              <a:rPr lang="en-US" sz="1100" dirty="0">
                <a:latin typeface="Courier" pitchFamily="2" charset="0"/>
              </a:rPr>
              <a:t> size(</a:t>
            </a:r>
            <a:r>
              <a:rPr lang="en-US" sz="1100" dirty="0" err="1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pq</a:t>
            </a:r>
            <a:r>
              <a:rPr lang="en-US" sz="1100" dirty="0">
                <a:latin typeface="Courier" pitchFamily="2" charset="0"/>
              </a:rPr>
              <a:t>) &gt; 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k</a:t>
            </a:r>
            <a:r>
              <a:rPr lang="en-US" sz="1100" dirty="0">
                <a:latin typeface="Courier" pitchFamily="2" charset="0"/>
              </a:rPr>
              <a:t> and not empty?(</a:t>
            </a:r>
            <a:r>
              <a:rPr lang="en-US" sz="1100" dirty="0" err="1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pq</a:t>
            </a:r>
            <a:r>
              <a:rPr lang="en-US" sz="1100" dirty="0">
                <a:latin typeface="Courier" pitchFamily="2" charset="0"/>
              </a:rPr>
              <a:t>) </a:t>
            </a:r>
            <a:r>
              <a:rPr lang="en-US" sz="1100" b="1" dirty="0">
                <a:latin typeface="Courier" pitchFamily="2" charset="0"/>
              </a:rPr>
              <a:t>do</a:t>
            </a:r>
            <a:endParaRPr lang="en-US" sz="1100" dirty="0">
              <a:latin typeface="Courier" pitchFamily="2" charset="0"/>
            </a:endParaRPr>
          </a:p>
          <a:p>
            <a:pPr marL="0" indent="0">
              <a:buNone/>
            </a:pPr>
            <a:r>
              <a:rPr lang="en-US" sz="1100" dirty="0">
                <a:latin typeface="Courier" pitchFamily="2" charset="0"/>
              </a:rPr>
              <a:t>      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u</a:t>
            </a:r>
            <a:r>
              <a:rPr lang="en-US" sz="1100" dirty="0">
                <a:latin typeface="Courier" pitchFamily="2" charset="0"/>
              </a:rPr>
              <a:t> := </a:t>
            </a:r>
            <a:r>
              <a:rPr lang="en-US" sz="1100" dirty="0" err="1">
                <a:latin typeface="Courier" pitchFamily="2" charset="0"/>
              </a:rPr>
              <a:t>delete_next</a:t>
            </a:r>
            <a:r>
              <a:rPr lang="en-US" sz="1100" dirty="0">
                <a:latin typeface="Courier" pitchFamily="2" charset="0"/>
              </a:rPr>
              <a:t>(</a:t>
            </a:r>
            <a:r>
              <a:rPr lang="en-US" sz="1100" dirty="0" err="1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pq</a:t>
            </a:r>
            <a:r>
              <a:rPr lang="en-US" sz="1100" dirty="0">
                <a:latin typeface="Courier" pitchFamily="2" charset="0"/>
              </a:rPr>
              <a:t>); 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v</a:t>
            </a:r>
            <a:r>
              <a:rPr lang="en-US" sz="1100" dirty="0">
                <a:latin typeface="Courier" pitchFamily="2" charset="0"/>
              </a:rPr>
              <a:t> := closest(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u</a:t>
            </a:r>
            <a:r>
              <a:rPr lang="en-US" sz="1100" dirty="0">
                <a:latin typeface="Courier" pitchFamily="2" charset="0"/>
              </a:rPr>
              <a:t>); delete(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v</a:t>
            </a:r>
            <a:r>
              <a:rPr lang="en-US" sz="1100" dirty="0">
                <a:latin typeface="Courier" pitchFamily="2" charset="0"/>
              </a:rPr>
              <a:t>, </a:t>
            </a:r>
            <a:r>
              <a:rPr lang="en-US" sz="1100" dirty="0" err="1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pq</a:t>
            </a:r>
            <a:r>
              <a:rPr lang="en-US" sz="1100" dirty="0">
                <a:latin typeface="Courier" pitchFamily="2" charset="0"/>
              </a:rPr>
              <a:t>); 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w</a:t>
            </a:r>
            <a:r>
              <a:rPr lang="en-US" sz="1100" dirty="0">
                <a:latin typeface="Courier" pitchFamily="2" charset="0"/>
              </a:rPr>
              <a:t> := </a:t>
            </a:r>
            <a:r>
              <a:rPr lang="en-US" sz="1100" dirty="0">
                <a:solidFill>
                  <a:srgbClr val="081BFF"/>
                </a:solidFill>
                <a:latin typeface="Courier" pitchFamily="2" charset="0"/>
              </a:rPr>
              <a:t>merge</a:t>
            </a:r>
            <a:r>
              <a:rPr lang="en-US" sz="1100" dirty="0">
                <a:latin typeface="Courier" pitchFamily="2" charset="0"/>
              </a:rPr>
              <a:t>(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u</a:t>
            </a:r>
            <a:r>
              <a:rPr lang="en-US" sz="1100" dirty="0">
                <a:latin typeface="Courier" pitchFamily="2" charset="0"/>
              </a:rPr>
              <a:t>, 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v</a:t>
            </a:r>
            <a:r>
              <a:rPr lang="en-US" sz="1100" dirty="0">
                <a:latin typeface="Courier" pitchFamily="2" charset="0"/>
              </a:rPr>
              <a:t>)</a:t>
            </a:r>
          </a:p>
          <a:p>
            <a:pPr marL="0" indent="0">
              <a:buNone/>
            </a:pPr>
            <a:r>
              <a:rPr lang="en-US" sz="1100" dirty="0">
                <a:latin typeface="Courier" pitchFamily="2" charset="0"/>
              </a:rPr>
              <a:t>      delete(rep(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u), T</a:t>
            </a:r>
            <a:r>
              <a:rPr lang="en-US" sz="1100" dirty="0">
                <a:latin typeface="Courier" pitchFamily="2" charset="0"/>
              </a:rPr>
              <a:t>); delete(rep(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v</a:t>
            </a:r>
            <a:r>
              <a:rPr lang="en-US" sz="1100" dirty="0">
                <a:latin typeface="Courier" pitchFamily="2" charset="0"/>
              </a:rPr>
              <a:t>)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, T</a:t>
            </a:r>
            <a:r>
              <a:rPr lang="en-US" sz="1100" dirty="0">
                <a:latin typeface="Courier" pitchFamily="2" charset="0"/>
              </a:rPr>
              <a:t>); insert(rep(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w</a:t>
            </a:r>
            <a:r>
              <a:rPr lang="en-US" sz="1100" dirty="0">
                <a:latin typeface="Courier" pitchFamily="2" charset="0"/>
              </a:rPr>
              <a:t>)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, T</a:t>
            </a:r>
            <a:r>
              <a:rPr lang="en-US" sz="1100" dirty="0">
                <a:latin typeface="Courier" pitchFamily="2" charset="0"/>
              </a:rPr>
              <a:t>)</a:t>
            </a:r>
          </a:p>
          <a:p>
            <a:pPr marL="0" indent="0">
              <a:buNone/>
            </a:pPr>
            <a:r>
              <a:rPr lang="en-US" sz="1100" dirty="0">
                <a:latin typeface="Courier" pitchFamily="2" charset="0"/>
              </a:rPr>
              <a:t>      closest(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w</a:t>
            </a:r>
            <a:r>
              <a:rPr lang="en-US" sz="1100" dirty="0">
                <a:latin typeface="Courier" pitchFamily="2" charset="0"/>
              </a:rPr>
              <a:t>) := next(</a:t>
            </a:r>
            <a:r>
              <a:rPr lang="en-US" sz="1100" dirty="0" err="1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pq</a:t>
            </a:r>
            <a:r>
              <a:rPr lang="en-US" sz="1100" dirty="0">
                <a:latin typeface="Courier" pitchFamily="2" charset="0"/>
              </a:rPr>
              <a:t>)         </a:t>
            </a:r>
            <a:r>
              <a:rPr lang="en-US" sz="1100" dirty="0">
                <a:solidFill>
                  <a:srgbClr val="FF0000"/>
                </a:solidFill>
                <a:latin typeface="Courier" pitchFamily="2" charset="0"/>
              </a:rPr>
              <a:t>// just to have some arbitrary initial value</a:t>
            </a:r>
          </a:p>
          <a:p>
            <a:pPr marL="0" indent="0">
              <a:buNone/>
            </a:pPr>
            <a:r>
              <a:rPr lang="en-US" sz="1100" dirty="0">
                <a:latin typeface="Courier" pitchFamily="2" charset="0"/>
              </a:rPr>
              <a:t>      </a:t>
            </a:r>
            <a:r>
              <a:rPr lang="en-US" sz="1100" b="1" dirty="0">
                <a:latin typeface="Courier" pitchFamily="2" charset="0"/>
              </a:rPr>
              <a:t>for 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x</a:t>
            </a:r>
            <a:r>
              <a:rPr lang="en-US" sz="1100" dirty="0">
                <a:latin typeface="Courier" pitchFamily="2" charset="0"/>
              </a:rPr>
              <a:t> </a:t>
            </a:r>
            <a:r>
              <a:rPr lang="en-US" sz="1100" b="1" dirty="0">
                <a:latin typeface="Courier" pitchFamily="2" charset="0"/>
              </a:rPr>
              <a:t>in</a:t>
            </a:r>
            <a:r>
              <a:rPr lang="en-US" sz="1100" dirty="0">
                <a:latin typeface="Courier" pitchFamily="2" charset="0"/>
              </a:rPr>
              <a:t> </a:t>
            </a:r>
            <a:r>
              <a:rPr lang="en-US" sz="1100" dirty="0" err="1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pq</a:t>
            </a:r>
            <a:r>
              <a:rPr lang="en-US" sz="1100" dirty="0">
                <a:latin typeface="Courier" pitchFamily="2" charset="0"/>
              </a:rPr>
              <a:t> </a:t>
            </a:r>
            <a:r>
              <a:rPr lang="en-US" sz="1100" b="1" dirty="0">
                <a:latin typeface="Courier" pitchFamily="2" charset="0"/>
              </a:rPr>
              <a:t>do</a:t>
            </a:r>
          </a:p>
          <a:p>
            <a:pPr marL="0" indent="0">
              <a:buNone/>
            </a:pPr>
            <a:r>
              <a:rPr lang="en-US" sz="1100" b="1" dirty="0">
                <a:latin typeface="Courier" pitchFamily="2" charset="0"/>
              </a:rPr>
              <a:t>         if </a:t>
            </a:r>
            <a:r>
              <a:rPr lang="en-US" sz="1100" dirty="0" err="1">
                <a:latin typeface="Courier" pitchFamily="2" charset="0"/>
              </a:rPr>
              <a:t>dist</a:t>
            </a:r>
            <a:r>
              <a:rPr lang="en-US" sz="1100" dirty="0">
                <a:latin typeface="Courier" pitchFamily="2" charset="0"/>
              </a:rPr>
              <a:t>(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w</a:t>
            </a:r>
            <a:r>
              <a:rPr lang="en-US" sz="1100" dirty="0">
                <a:latin typeface="Courier" pitchFamily="2" charset="0"/>
              </a:rPr>
              <a:t>, 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x</a:t>
            </a:r>
            <a:r>
              <a:rPr lang="en-US" sz="1100" dirty="0">
                <a:latin typeface="Courier" pitchFamily="2" charset="0"/>
              </a:rPr>
              <a:t>) &lt; </a:t>
            </a:r>
            <a:r>
              <a:rPr lang="en-US" sz="1100" dirty="0" err="1">
                <a:latin typeface="Courier" pitchFamily="2" charset="0"/>
              </a:rPr>
              <a:t>dist</a:t>
            </a:r>
            <a:r>
              <a:rPr lang="en-US" sz="1100" dirty="0">
                <a:latin typeface="Courier" pitchFamily="2" charset="0"/>
              </a:rPr>
              <a:t>(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w</a:t>
            </a:r>
            <a:r>
              <a:rPr lang="en-US" sz="1100" dirty="0">
                <a:latin typeface="Courier" pitchFamily="2" charset="0"/>
              </a:rPr>
              <a:t>, closest(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w</a:t>
            </a:r>
            <a:r>
              <a:rPr lang="en-US" sz="1100" dirty="0">
                <a:latin typeface="Courier" pitchFamily="2" charset="0"/>
              </a:rPr>
              <a:t>)) </a:t>
            </a:r>
            <a:r>
              <a:rPr lang="en-US" sz="1100" b="1" dirty="0">
                <a:latin typeface="Courier" pitchFamily="2" charset="0"/>
              </a:rPr>
              <a:t>then</a:t>
            </a:r>
          </a:p>
          <a:p>
            <a:pPr marL="0" indent="0">
              <a:buNone/>
            </a:pPr>
            <a:r>
              <a:rPr lang="en-US" sz="1100" dirty="0">
                <a:latin typeface="Courier" pitchFamily="2" charset="0"/>
              </a:rPr>
              <a:t>            closest(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w</a:t>
            </a:r>
            <a:r>
              <a:rPr lang="en-US" sz="1100" dirty="0">
                <a:latin typeface="Courier" pitchFamily="2" charset="0"/>
              </a:rPr>
              <a:t>) := 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x</a:t>
            </a:r>
          </a:p>
          <a:p>
            <a:pPr marL="0" indent="0">
              <a:buNone/>
            </a:pPr>
            <a:r>
              <a:rPr lang="en-US" sz="1100" dirty="0">
                <a:latin typeface="Courier" pitchFamily="2" charset="0"/>
              </a:rPr>
              <a:t>         </a:t>
            </a:r>
            <a:r>
              <a:rPr lang="en-US" sz="1100" b="1" dirty="0">
                <a:latin typeface="Courier" pitchFamily="2" charset="0"/>
              </a:rPr>
              <a:t>if</a:t>
            </a:r>
            <a:r>
              <a:rPr lang="en-US" sz="1100" dirty="0">
                <a:latin typeface="Courier" pitchFamily="2" charset="0"/>
              </a:rPr>
              <a:t> closest(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x</a:t>
            </a:r>
            <a:r>
              <a:rPr lang="en-US" sz="1100" dirty="0">
                <a:latin typeface="Courier" pitchFamily="2" charset="0"/>
              </a:rPr>
              <a:t>) ∈ {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u, v</a:t>
            </a:r>
            <a:r>
              <a:rPr lang="en-US" sz="1100" dirty="0">
                <a:latin typeface="Courier" pitchFamily="2" charset="0"/>
              </a:rPr>
              <a:t>} </a:t>
            </a:r>
            <a:r>
              <a:rPr lang="en-US" sz="1100" b="1" dirty="0">
                <a:latin typeface="Courier" pitchFamily="2" charset="0"/>
              </a:rPr>
              <a:t>then</a:t>
            </a:r>
          </a:p>
          <a:p>
            <a:pPr marL="0" indent="0">
              <a:buNone/>
            </a:pPr>
            <a:r>
              <a:rPr lang="en-US" sz="1100" dirty="0">
                <a:latin typeface="Courier" pitchFamily="2" charset="0"/>
              </a:rPr>
              <a:t>            </a:t>
            </a:r>
            <a:r>
              <a:rPr lang="en-US" sz="1100" b="1" dirty="0">
                <a:latin typeface="Courier" pitchFamily="2" charset="0"/>
              </a:rPr>
              <a:t>if</a:t>
            </a:r>
            <a:r>
              <a:rPr lang="en-US" sz="1100" dirty="0">
                <a:latin typeface="Courier" pitchFamily="2" charset="0"/>
              </a:rPr>
              <a:t> </a:t>
            </a:r>
            <a:r>
              <a:rPr lang="en-US" sz="1100" dirty="0" err="1">
                <a:latin typeface="Courier" pitchFamily="2" charset="0"/>
              </a:rPr>
              <a:t>dist</a:t>
            </a:r>
            <a:r>
              <a:rPr lang="en-US" sz="1100" dirty="0">
                <a:latin typeface="Courier" pitchFamily="2" charset="0"/>
              </a:rPr>
              <a:t>(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x</a:t>
            </a:r>
            <a:r>
              <a:rPr lang="en-US" sz="1100" dirty="0">
                <a:latin typeface="Courier" pitchFamily="2" charset="0"/>
              </a:rPr>
              <a:t>, closest(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x</a:t>
            </a:r>
            <a:r>
              <a:rPr lang="en-US" sz="1100" dirty="0">
                <a:latin typeface="Courier" pitchFamily="2" charset="0"/>
              </a:rPr>
              <a:t>)) &lt; </a:t>
            </a:r>
            <a:r>
              <a:rPr lang="en-US" sz="1100" dirty="0" err="1">
                <a:latin typeface="Courier" pitchFamily="2" charset="0"/>
              </a:rPr>
              <a:t>dist</a:t>
            </a:r>
            <a:r>
              <a:rPr lang="en-US" sz="1100" dirty="0">
                <a:latin typeface="Courier" pitchFamily="2" charset="0"/>
              </a:rPr>
              <a:t>(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x</a:t>
            </a:r>
            <a:r>
              <a:rPr lang="en-US" sz="1100" dirty="0">
                <a:latin typeface="Courier" pitchFamily="2" charset="0"/>
              </a:rPr>
              <a:t>, 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w</a:t>
            </a:r>
            <a:r>
              <a:rPr lang="en-US" sz="1100" dirty="0">
                <a:latin typeface="Courier" pitchFamily="2" charset="0"/>
              </a:rPr>
              <a:t>) </a:t>
            </a:r>
            <a:r>
              <a:rPr lang="en-US" sz="1100" b="1" dirty="0">
                <a:latin typeface="Courier" pitchFamily="2" charset="0"/>
              </a:rPr>
              <a:t>then</a:t>
            </a:r>
          </a:p>
          <a:p>
            <a:pPr marL="0" indent="0">
              <a:buNone/>
            </a:pPr>
            <a:r>
              <a:rPr lang="en-US" sz="1100" b="1" dirty="0">
                <a:latin typeface="Courier" pitchFamily="2" charset="0"/>
              </a:rPr>
              <a:t>               </a:t>
            </a:r>
            <a:r>
              <a:rPr lang="en-US" sz="1100" dirty="0">
                <a:latin typeface="Courier" pitchFamily="2" charset="0"/>
              </a:rPr>
              <a:t>c := closest(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x</a:t>
            </a:r>
            <a:r>
              <a:rPr lang="en-US" sz="1100" dirty="0">
                <a:latin typeface="Courier" pitchFamily="2" charset="0"/>
              </a:rPr>
              <a:t>)</a:t>
            </a:r>
            <a:r>
              <a:rPr lang="en-US" sz="1100" b="1" dirty="0">
                <a:latin typeface="Courier" pitchFamily="2" charset="0"/>
              </a:rPr>
              <a:t>; </a:t>
            </a:r>
            <a:r>
              <a:rPr lang="en-US" sz="1100" dirty="0">
                <a:latin typeface="Courier" pitchFamily="2" charset="0"/>
              </a:rPr>
              <a:t>closest(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x</a:t>
            </a:r>
            <a:r>
              <a:rPr lang="en-US" sz="1100" dirty="0">
                <a:latin typeface="Courier" pitchFamily="2" charset="0"/>
              </a:rPr>
              <a:t>) := </a:t>
            </a:r>
            <a:r>
              <a:rPr lang="en-US" sz="1100" dirty="0" err="1">
                <a:solidFill>
                  <a:srgbClr val="081BFF"/>
                </a:solidFill>
                <a:latin typeface="Courier" pitchFamily="2" charset="0"/>
              </a:rPr>
              <a:t>closest_cluster</a:t>
            </a:r>
            <a:r>
              <a:rPr lang="en-US" sz="1100" dirty="0">
                <a:latin typeface="Courier" pitchFamily="2" charset="0"/>
              </a:rPr>
              <a:t>(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T, x, </a:t>
            </a:r>
            <a:r>
              <a:rPr lang="en-US" sz="1100" dirty="0" err="1">
                <a:latin typeface="Courier" pitchFamily="2" charset="0"/>
              </a:rPr>
              <a:t>dist</a:t>
            </a:r>
            <a:r>
              <a:rPr lang="en-US" sz="1100" dirty="0">
                <a:latin typeface="Courier" pitchFamily="2" charset="0"/>
              </a:rPr>
              <a:t>(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x, w</a:t>
            </a:r>
            <a:r>
              <a:rPr lang="en-US" sz="1100" dirty="0">
                <a:latin typeface="Courier" pitchFamily="2" charset="0"/>
              </a:rPr>
              <a:t>))</a:t>
            </a:r>
          </a:p>
          <a:p>
            <a:pPr marL="0" indent="0">
              <a:buNone/>
            </a:pPr>
            <a:r>
              <a:rPr lang="en-US" sz="1100" dirty="0">
                <a:latin typeface="Courier" pitchFamily="2" charset="0"/>
              </a:rPr>
              <a:t>            </a:t>
            </a:r>
            <a:r>
              <a:rPr lang="en-US" sz="1100" b="1" dirty="0">
                <a:latin typeface="Courier" pitchFamily="2" charset="0"/>
              </a:rPr>
              <a:t>else</a:t>
            </a:r>
          </a:p>
          <a:p>
            <a:pPr marL="0" indent="0">
              <a:buNone/>
            </a:pPr>
            <a:r>
              <a:rPr lang="en-US" sz="1100" b="1" dirty="0">
                <a:latin typeface="Courier" pitchFamily="2" charset="0"/>
              </a:rPr>
              <a:t>               </a:t>
            </a:r>
            <a:r>
              <a:rPr lang="en-US" sz="1100" dirty="0">
                <a:latin typeface="Courier" pitchFamily="2" charset="0"/>
              </a:rPr>
              <a:t>c := closest(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x</a:t>
            </a:r>
            <a:r>
              <a:rPr lang="en-US" sz="1100" dirty="0">
                <a:latin typeface="Courier" pitchFamily="2" charset="0"/>
              </a:rPr>
              <a:t>);</a:t>
            </a:r>
            <a:r>
              <a:rPr lang="en-US" sz="1100" b="1" dirty="0">
                <a:latin typeface="Courier" pitchFamily="2" charset="0"/>
              </a:rPr>
              <a:t> </a:t>
            </a:r>
            <a:r>
              <a:rPr lang="en-US" sz="1100" dirty="0">
                <a:latin typeface="Courier" pitchFamily="2" charset="0"/>
              </a:rPr>
              <a:t>closest(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x</a:t>
            </a:r>
            <a:r>
              <a:rPr lang="en-US" sz="1100" dirty="0">
                <a:latin typeface="Courier" pitchFamily="2" charset="0"/>
              </a:rPr>
              <a:t>) := 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w</a:t>
            </a:r>
          </a:p>
          <a:p>
            <a:pPr marL="0" indent="0">
              <a:buNone/>
            </a:pPr>
            <a:r>
              <a:rPr lang="en-US" sz="1100" dirty="0">
                <a:latin typeface="Courier" pitchFamily="2" charset="0"/>
              </a:rPr>
              <a:t>            </a:t>
            </a:r>
            <a:r>
              <a:rPr lang="en-US" sz="1100" dirty="0" err="1">
                <a:latin typeface="Courier" pitchFamily="2" charset="0"/>
              </a:rPr>
              <a:t>decrease_key</a:t>
            </a:r>
            <a:r>
              <a:rPr lang="en-US" sz="1100" dirty="0">
                <a:latin typeface="Courier" pitchFamily="2" charset="0"/>
              </a:rPr>
              <a:t>(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x, </a:t>
            </a:r>
            <a:r>
              <a:rPr lang="en-US" sz="1100" dirty="0" err="1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pq</a:t>
            </a:r>
            <a:r>
              <a:rPr lang="en-US" sz="1100" dirty="0">
                <a:latin typeface="Courier" pitchFamily="2" charset="0"/>
              </a:rPr>
              <a:t>, </a:t>
            </a:r>
            <a:r>
              <a:rPr lang="en-US" sz="1100" dirty="0" err="1">
                <a:latin typeface="Courier" pitchFamily="2" charset="0"/>
              </a:rPr>
              <a:t>dist</a:t>
            </a:r>
            <a:r>
              <a:rPr lang="en-US" sz="1100" dirty="0">
                <a:latin typeface="Courier" pitchFamily="2" charset="0"/>
              </a:rPr>
              <a:t>(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x</a:t>
            </a:r>
            <a:r>
              <a:rPr lang="en-US" sz="1100" dirty="0">
                <a:latin typeface="Courier" pitchFamily="2" charset="0"/>
              </a:rPr>
              <a:t>, 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c</a:t>
            </a:r>
            <a:r>
              <a:rPr lang="en-US" sz="1100" dirty="0">
                <a:latin typeface="Courier" pitchFamily="2" charset="0"/>
              </a:rPr>
              <a:t>) – </a:t>
            </a:r>
            <a:r>
              <a:rPr lang="en-US" sz="1100" dirty="0" err="1">
                <a:latin typeface="Courier" pitchFamily="2" charset="0"/>
              </a:rPr>
              <a:t>dist</a:t>
            </a:r>
            <a:r>
              <a:rPr lang="en-US" sz="1100" dirty="0">
                <a:latin typeface="Courier" pitchFamily="2" charset="0"/>
              </a:rPr>
              <a:t>(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x, </a:t>
            </a:r>
            <a:r>
              <a:rPr lang="en-US" sz="1100" dirty="0">
                <a:latin typeface="Courier" pitchFamily="2" charset="0"/>
              </a:rPr>
              <a:t>closest(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x</a:t>
            </a:r>
            <a:r>
              <a:rPr lang="en-US" sz="1100" dirty="0">
                <a:latin typeface="Courier" pitchFamily="2" charset="0"/>
              </a:rPr>
              <a:t>)))</a:t>
            </a:r>
          </a:p>
          <a:p>
            <a:pPr marL="0" indent="0">
              <a:buNone/>
            </a:pPr>
            <a:r>
              <a:rPr lang="en-US" sz="1100" dirty="0">
                <a:latin typeface="Courier" pitchFamily="2" charset="0"/>
              </a:rPr>
              <a:t>         </a:t>
            </a:r>
            <a:r>
              <a:rPr lang="en-US" sz="1100" b="1" dirty="0">
                <a:latin typeface="Courier" pitchFamily="2" charset="0"/>
              </a:rPr>
              <a:t>else</a:t>
            </a:r>
          </a:p>
          <a:p>
            <a:pPr marL="0" indent="0">
              <a:buNone/>
            </a:pPr>
            <a:r>
              <a:rPr lang="en-US" sz="1100" dirty="0">
                <a:latin typeface="Courier" pitchFamily="2" charset="0"/>
              </a:rPr>
              <a:t>            </a:t>
            </a:r>
            <a:r>
              <a:rPr lang="en-US" sz="1100" b="1" dirty="0">
                <a:latin typeface="Courier" pitchFamily="2" charset="0"/>
              </a:rPr>
              <a:t>if</a:t>
            </a:r>
            <a:r>
              <a:rPr lang="en-US" sz="1100" dirty="0">
                <a:latin typeface="Courier" pitchFamily="2" charset="0"/>
              </a:rPr>
              <a:t> </a:t>
            </a:r>
            <a:r>
              <a:rPr lang="en-US" sz="1100" dirty="0" err="1">
                <a:latin typeface="Courier" pitchFamily="2" charset="0"/>
              </a:rPr>
              <a:t>dist</a:t>
            </a:r>
            <a:r>
              <a:rPr lang="en-US" sz="1100" dirty="0">
                <a:latin typeface="Courier" pitchFamily="2" charset="0"/>
              </a:rPr>
              <a:t>(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x</a:t>
            </a:r>
            <a:r>
              <a:rPr lang="en-US" sz="1100" dirty="0">
                <a:latin typeface="Courier" pitchFamily="2" charset="0"/>
              </a:rPr>
              <a:t>, closest(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x</a:t>
            </a:r>
            <a:r>
              <a:rPr lang="en-US" sz="1100" dirty="0">
                <a:latin typeface="Courier" pitchFamily="2" charset="0"/>
              </a:rPr>
              <a:t>)) &gt; </a:t>
            </a:r>
            <a:r>
              <a:rPr lang="en-US" sz="1100" dirty="0" err="1">
                <a:latin typeface="Courier" pitchFamily="2" charset="0"/>
              </a:rPr>
              <a:t>dist</a:t>
            </a:r>
            <a:r>
              <a:rPr lang="en-US" sz="1100" dirty="0">
                <a:latin typeface="Courier" pitchFamily="2" charset="0"/>
              </a:rPr>
              <a:t>(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x, w</a:t>
            </a:r>
            <a:r>
              <a:rPr lang="en-US" sz="1100" dirty="0">
                <a:latin typeface="Courier" pitchFamily="2" charset="0"/>
              </a:rPr>
              <a:t>) </a:t>
            </a:r>
            <a:r>
              <a:rPr lang="en-US" sz="1100" b="1" dirty="0">
                <a:latin typeface="Courier" pitchFamily="2" charset="0"/>
              </a:rPr>
              <a:t>then</a:t>
            </a:r>
            <a:endParaRPr lang="en-US" sz="1100" dirty="0">
              <a:latin typeface="Courier" pitchFamily="2" charset="0"/>
            </a:endParaRPr>
          </a:p>
          <a:p>
            <a:pPr marL="0" indent="0">
              <a:buNone/>
            </a:pPr>
            <a:r>
              <a:rPr lang="en-US" sz="1100" dirty="0">
                <a:latin typeface="Courier" pitchFamily="2" charset="0"/>
              </a:rPr>
              <a:t>               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c</a:t>
            </a:r>
            <a:r>
              <a:rPr lang="en-US" sz="1100" dirty="0">
                <a:latin typeface="Courier" pitchFamily="2" charset="0"/>
              </a:rPr>
              <a:t> := closest(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x</a:t>
            </a:r>
            <a:r>
              <a:rPr lang="en-US" sz="1100" dirty="0">
                <a:latin typeface="Courier" pitchFamily="2" charset="0"/>
              </a:rPr>
              <a:t>); closest(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x</a:t>
            </a:r>
            <a:r>
              <a:rPr lang="en-US" sz="1100" dirty="0">
                <a:latin typeface="Courier" pitchFamily="2" charset="0"/>
              </a:rPr>
              <a:t>) := 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w</a:t>
            </a:r>
          </a:p>
          <a:p>
            <a:pPr marL="0" indent="0">
              <a:buNone/>
            </a:pPr>
            <a:r>
              <a:rPr lang="en-US" sz="1100" dirty="0">
                <a:latin typeface="Courier" pitchFamily="2" charset="0"/>
              </a:rPr>
              <a:t>               </a:t>
            </a:r>
            <a:r>
              <a:rPr lang="en-US" sz="1100" dirty="0" err="1">
                <a:latin typeface="Courier" pitchFamily="2" charset="0"/>
              </a:rPr>
              <a:t>decrease_key</a:t>
            </a:r>
            <a:r>
              <a:rPr lang="en-US" sz="1100" dirty="0">
                <a:latin typeface="Courier" pitchFamily="2" charset="0"/>
              </a:rPr>
              <a:t>(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x, </a:t>
            </a:r>
            <a:r>
              <a:rPr lang="en-US" sz="1100" dirty="0" err="1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pq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, </a:t>
            </a:r>
            <a:r>
              <a:rPr lang="en-US" sz="1100" dirty="0" err="1">
                <a:latin typeface="Courier" pitchFamily="2" charset="0"/>
              </a:rPr>
              <a:t>dist</a:t>
            </a:r>
            <a:r>
              <a:rPr lang="en-US" sz="1100" dirty="0">
                <a:latin typeface="Courier" pitchFamily="2" charset="0"/>
              </a:rPr>
              <a:t>(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x</a:t>
            </a:r>
            <a:r>
              <a:rPr lang="en-US" sz="1100" dirty="0">
                <a:latin typeface="Courier" pitchFamily="2" charset="0"/>
              </a:rPr>
              <a:t>, 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c</a:t>
            </a:r>
            <a:r>
              <a:rPr lang="en-US" sz="1100" dirty="0">
                <a:latin typeface="Courier" pitchFamily="2" charset="0"/>
              </a:rPr>
              <a:t>) – </a:t>
            </a:r>
            <a:r>
              <a:rPr lang="en-US" sz="1100" dirty="0" err="1">
                <a:latin typeface="Courier" pitchFamily="2" charset="0"/>
              </a:rPr>
              <a:t>dist</a:t>
            </a:r>
            <a:r>
              <a:rPr lang="en-US" sz="1100" dirty="0">
                <a:latin typeface="Courier" pitchFamily="2" charset="0"/>
              </a:rPr>
              <a:t>(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x, </a:t>
            </a:r>
            <a:r>
              <a:rPr lang="en-US" sz="1100" dirty="0">
                <a:latin typeface="Courier" pitchFamily="2" charset="0"/>
              </a:rPr>
              <a:t>closest(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x</a:t>
            </a:r>
            <a:r>
              <a:rPr lang="en-US" sz="1100" dirty="0">
                <a:latin typeface="Courier" pitchFamily="2" charset="0"/>
              </a:rPr>
              <a:t>)))</a:t>
            </a:r>
          </a:p>
          <a:p>
            <a:pPr marL="0" indent="0">
              <a:buNone/>
            </a:pPr>
            <a:r>
              <a:rPr lang="en-US" sz="1100" dirty="0">
                <a:latin typeface="Courier" pitchFamily="2" charset="0"/>
              </a:rPr>
              <a:t>         insert((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w, </a:t>
            </a:r>
            <a:r>
              <a:rPr lang="en-US" sz="1100" dirty="0" err="1">
                <a:latin typeface="Courier" pitchFamily="2" charset="0"/>
              </a:rPr>
              <a:t>dist</a:t>
            </a:r>
            <a:r>
              <a:rPr lang="en-US" sz="1100" dirty="0">
                <a:latin typeface="Courier" pitchFamily="2" charset="0"/>
              </a:rPr>
              <a:t>(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w</a:t>
            </a:r>
            <a:r>
              <a:rPr lang="en-US" sz="1100" dirty="0">
                <a:latin typeface="Courier" pitchFamily="2" charset="0"/>
              </a:rPr>
              <a:t>, closest(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w</a:t>
            </a:r>
            <a:r>
              <a:rPr lang="en-US" sz="1100" dirty="0">
                <a:latin typeface="Courier" pitchFamily="2" charset="0"/>
              </a:rPr>
              <a:t>)))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, </a:t>
            </a:r>
            <a:r>
              <a:rPr lang="en-US" sz="1100" dirty="0" err="1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pq</a:t>
            </a:r>
            <a:r>
              <a:rPr lang="en-US" sz="1100" dirty="0">
                <a:latin typeface="Courier" pitchFamily="2" charset="0"/>
              </a:rPr>
              <a:t>)</a:t>
            </a:r>
          </a:p>
          <a:p>
            <a:pPr marL="0" indent="0">
              <a:buNone/>
            </a:pPr>
            <a:r>
              <a:rPr lang="en-US" sz="1100" dirty="0">
                <a:latin typeface="Courier" pitchFamily="2" charset="0"/>
              </a:rPr>
              <a:t>   </a:t>
            </a:r>
            <a:r>
              <a:rPr lang="en-US" sz="1100" b="1" dirty="0">
                <a:latin typeface="Courier" pitchFamily="2" charset="0"/>
              </a:rPr>
              <a:t>return</a:t>
            </a:r>
            <a:r>
              <a:rPr lang="en-US" sz="1100" dirty="0">
                <a:latin typeface="Courier" pitchFamily="2" charset="0"/>
              </a:rPr>
              <a:t> elements(</a:t>
            </a:r>
            <a:r>
              <a:rPr lang="en-US" sz="1100" dirty="0" err="1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pq</a:t>
            </a:r>
            <a:r>
              <a:rPr lang="en-US" sz="1100" dirty="0">
                <a:latin typeface="Courier" pitchFamily="2" charset="0"/>
              </a:rPr>
              <a:t>)</a:t>
            </a:r>
            <a:endParaRPr lang="en-US" sz="1100" dirty="0">
              <a:solidFill>
                <a:schemeClr val="accent1">
                  <a:lumMod val="50000"/>
                </a:schemeClr>
              </a:solidFill>
              <a:latin typeface="Courier" pitchFamily="2" charset="0"/>
            </a:endParaRPr>
          </a:p>
          <a:p>
            <a:pPr marL="0" indent="0">
              <a:buNone/>
            </a:pPr>
            <a:endParaRPr lang="en-US" sz="1100" dirty="0">
              <a:latin typeface="Couri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88493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BE8A0-48F6-B644-8E39-2365CCBBC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260350"/>
            <a:ext cx="8616013" cy="503238"/>
          </a:xfrm>
        </p:spPr>
        <p:txBody>
          <a:bodyPr/>
          <a:lstStyle/>
          <a:p>
            <a:r>
              <a:rPr lang="de-DE" dirty="0"/>
              <a:t>CURE: Originalversion von </a:t>
            </a:r>
            <a:r>
              <a:rPr lang="de-DE" dirty="0" err="1"/>
              <a:t>merge</a:t>
            </a:r>
            <a:r>
              <a:rPr lang="de-DE" dirty="0"/>
              <a:t>(</a:t>
            </a:r>
            <a:r>
              <a:rPr lang="de-DE" dirty="0" err="1"/>
              <a:t>u</a:t>
            </a:r>
            <a:r>
              <a:rPr lang="de-DE" dirty="0"/>
              <a:t>, v)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023B4F2-5C60-4A43-8826-FDD417F32C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8313" y="1196752"/>
            <a:ext cx="4552634" cy="496887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8607C4-F655-7943-B42B-4DC478FF1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72</a:t>
            </a:fld>
            <a:endParaRPr lang="de-D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9D0287-4217-154D-B1F0-A182EDEC02ED}"/>
              </a:ext>
            </a:extLst>
          </p:cNvPr>
          <p:cNvSpPr/>
          <p:nvPr/>
        </p:nvSpPr>
        <p:spPr>
          <a:xfrm>
            <a:off x="2405566" y="6238473"/>
            <a:ext cx="490273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 err="1">
                <a:solidFill>
                  <a:srgbClr val="081BFF"/>
                </a:solidFill>
              </a:rPr>
              <a:t>Sudipto</a:t>
            </a:r>
            <a:r>
              <a:rPr lang="en-US" sz="1050" dirty="0">
                <a:solidFill>
                  <a:srgbClr val="081BFF"/>
                </a:solidFill>
              </a:rPr>
              <a:t> Guha, Rajeev Rastogi, and </a:t>
            </a:r>
            <a:r>
              <a:rPr lang="en-US" sz="1050" dirty="0" err="1">
                <a:solidFill>
                  <a:srgbClr val="081BFF"/>
                </a:solidFill>
              </a:rPr>
              <a:t>Kyuseok</a:t>
            </a:r>
            <a:r>
              <a:rPr lang="en-US" sz="1050" dirty="0">
                <a:solidFill>
                  <a:srgbClr val="081BFF"/>
                </a:solidFill>
              </a:rPr>
              <a:t> Shim. 1998. CURE: An efficient clustering algorithm for large databases. SIGMOD Rec. 27, 2 73-84, </a:t>
            </a:r>
            <a:r>
              <a:rPr lang="en-US" sz="1050" b="1" dirty="0">
                <a:solidFill>
                  <a:srgbClr val="FF0000"/>
                </a:solidFill>
              </a:rPr>
              <a:t>1998</a:t>
            </a:r>
          </a:p>
        </p:txBody>
      </p:sp>
    </p:spTree>
    <p:extLst>
      <p:ext uri="{BB962C8B-B14F-4D97-AF65-F5344CB8AC3E}">
        <p14:creationId xmlns:p14="http://schemas.microsoft.com/office/powerpoint/2010/main" val="425810528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2CB97-8331-B54E-ABFD-591E29E92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merge</a:t>
            </a:r>
            <a:r>
              <a:rPr lang="de-DE" dirty="0"/>
              <a:t>(</a:t>
            </a:r>
            <a:r>
              <a:rPr lang="de-DE" dirty="0" err="1"/>
              <a:t>u</a:t>
            </a:r>
            <a:r>
              <a:rPr lang="de-DE" dirty="0"/>
              <a:t>, v)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128F03-DC65-4847-B9E0-8A35BC609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E55964-1ACB-E742-83A7-6D5C6D2D6D17}" type="slidenum">
              <a:rPr lang="de-DE" smtClean="0"/>
              <a:pPr>
                <a:defRPr/>
              </a:pPr>
              <a:t>73</a:t>
            </a:fld>
            <a:endParaRPr lang="de-D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5DCF08-CE5E-DE4A-8054-D6468E977DD3}"/>
              </a:ext>
            </a:extLst>
          </p:cNvPr>
          <p:cNvSpPr/>
          <p:nvPr/>
        </p:nvSpPr>
        <p:spPr>
          <a:xfrm>
            <a:off x="0" y="6139016"/>
            <a:ext cx="2699792" cy="50435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D26771-35DC-9A4B-BC41-47FCD7EDA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59034"/>
            <a:ext cx="8686800" cy="5222294"/>
          </a:xfrm>
        </p:spPr>
        <p:txBody>
          <a:bodyPr/>
          <a:lstStyle/>
          <a:p>
            <a:pPr marL="0" indent="0">
              <a:buNone/>
            </a:pPr>
            <a:r>
              <a:rPr lang="en-US" sz="1400" b="1" dirty="0">
                <a:latin typeface="Courier" pitchFamily="2" charset="0"/>
              </a:rPr>
              <a:t>function</a:t>
            </a:r>
            <a:r>
              <a:rPr lang="en-US" sz="1400" dirty="0">
                <a:latin typeface="Courier" pitchFamily="2" charset="0"/>
              </a:rPr>
              <a:t> merge (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u, v</a:t>
            </a:r>
            <a:r>
              <a:rPr lang="en-US" sz="1400" dirty="0">
                <a:latin typeface="Courier" pitchFamily="2" charset="0"/>
              </a:rPr>
              <a:t>)    </a:t>
            </a:r>
            <a:r>
              <a:rPr lang="en-US" sz="1400" dirty="0">
                <a:solidFill>
                  <a:srgbClr val="FF0000"/>
                </a:solidFill>
                <a:latin typeface="Courier" pitchFamily="2" charset="0"/>
              </a:rPr>
              <a:t>// merge two clusters u and v</a:t>
            </a:r>
            <a:r>
              <a:rPr lang="en-US" sz="1400" dirty="0">
                <a:latin typeface="Courier" pitchFamily="2" charset="0"/>
              </a:rPr>
              <a:t> </a:t>
            </a:r>
          </a:p>
          <a:p>
            <a:pPr marL="0" indent="0">
              <a:buNone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  </a:t>
            </a:r>
            <a:r>
              <a:rPr lang="en-US" sz="1400" b="1" dirty="0">
                <a:latin typeface="Courier" pitchFamily="2" charset="0"/>
              </a:rPr>
              <a:t>let</a:t>
            </a:r>
            <a:r>
              <a:rPr lang="en-US" sz="1400" dirty="0">
                <a:latin typeface="Courier" pitchFamily="2" charset="0"/>
              </a:rPr>
              <a:t>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w</a:t>
            </a:r>
            <a:r>
              <a:rPr lang="en-US" sz="1400" dirty="0">
                <a:latin typeface="Courier" pitchFamily="2" charset="0"/>
              </a:rPr>
              <a:t> =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u </a:t>
            </a:r>
            <a:r>
              <a:rPr lang="en-US" sz="1400" dirty="0">
                <a:latin typeface="Courier" pitchFamily="2" charset="0"/>
              </a:rPr>
              <a:t>∪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 v</a:t>
            </a:r>
            <a:r>
              <a:rPr lang="en-US" sz="1400" dirty="0">
                <a:latin typeface="Courier" pitchFamily="2" charset="0"/>
              </a:rPr>
              <a:t>          </a:t>
            </a:r>
            <a:endParaRPr lang="en-US" sz="1400" dirty="0">
              <a:solidFill>
                <a:srgbClr val="FF0000"/>
              </a:solidFill>
              <a:latin typeface="Courier" pitchFamily="2" charset="0"/>
            </a:endParaRPr>
          </a:p>
          <a:p>
            <a:pPr marL="0" indent="0">
              <a:buNone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     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tmp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 </a:t>
            </a:r>
            <a:r>
              <a:rPr lang="en-US" sz="1400" dirty="0">
                <a:latin typeface="Courier" pitchFamily="2" charset="0"/>
              </a:rPr>
              <a:t>= ∅</a:t>
            </a:r>
          </a:p>
          <a:p>
            <a:pPr marL="0" indent="0">
              <a:buNone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   </a:t>
            </a:r>
            <a:r>
              <a:rPr lang="en-US" sz="1400" dirty="0">
                <a:latin typeface="Courier" pitchFamily="2" charset="0"/>
              </a:rPr>
              <a:t>rep(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w</a:t>
            </a:r>
            <a:r>
              <a:rPr lang="en-US" sz="1400" dirty="0">
                <a:latin typeface="Courier" pitchFamily="2" charset="0"/>
              </a:rPr>
              <a:t>) := ∅</a:t>
            </a:r>
          </a:p>
          <a:p>
            <a:pPr marL="0" indent="0">
              <a:buNone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   </a:t>
            </a:r>
            <a:r>
              <a:rPr lang="en-US" sz="1400" dirty="0">
                <a:latin typeface="Courier" pitchFamily="2" charset="0"/>
              </a:rPr>
              <a:t>mean(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w</a:t>
            </a:r>
            <a:r>
              <a:rPr lang="en-US" sz="1400" dirty="0">
                <a:latin typeface="Courier" pitchFamily="2" charset="0"/>
              </a:rPr>
              <a:t>) :=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(|u|∙mean(u) + |v|∙mean(v))/(|u|+|v|)</a:t>
            </a:r>
            <a:endParaRPr lang="en-US" sz="1400" dirty="0">
              <a:latin typeface="Courier" pitchFamily="2" charset="0"/>
            </a:endParaRPr>
          </a:p>
          <a:p>
            <a:pPr marL="0" indent="0">
              <a:buNone/>
            </a:pPr>
            <a:r>
              <a:rPr lang="en-US" sz="1400" dirty="0">
                <a:latin typeface="Courier" pitchFamily="2" charset="0"/>
              </a:rPr>
              <a:t>   </a:t>
            </a:r>
            <a:r>
              <a:rPr lang="en-US" sz="1400" b="1" dirty="0">
                <a:latin typeface="Courier" pitchFamily="2" charset="0"/>
              </a:rPr>
              <a:t>for</a:t>
            </a:r>
            <a:r>
              <a:rPr lang="en-US" sz="1400" dirty="0">
                <a:latin typeface="Courier" pitchFamily="2" charset="0"/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i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 </a:t>
            </a:r>
            <a:r>
              <a:rPr lang="en-US" sz="1400" b="1" dirty="0">
                <a:latin typeface="Courier" pitchFamily="2" charset="0"/>
                <a:sym typeface="Wingdings" pitchFamily="2" charset="2"/>
              </a:rPr>
              <a:t>from</a:t>
            </a:r>
            <a:r>
              <a:rPr lang="en-US" sz="1400" dirty="0">
                <a:latin typeface="Courier" pitchFamily="2" charset="0"/>
                <a:sym typeface="Wingdings" pitchFamily="2" charset="2"/>
              </a:rPr>
              <a:t> 1 </a:t>
            </a:r>
            <a:r>
              <a:rPr lang="en-US" sz="1400" b="1" dirty="0">
                <a:latin typeface="Courier" pitchFamily="2" charset="0"/>
                <a:sym typeface="Wingdings" pitchFamily="2" charset="2"/>
              </a:rPr>
              <a:t>to</a:t>
            </a:r>
            <a:r>
              <a:rPr lang="en-US" sz="1400" dirty="0">
                <a:latin typeface="Courier" pitchFamily="2" charset="0"/>
                <a:sym typeface="Wingdings" pitchFamily="2" charset="2"/>
              </a:rPr>
              <a:t> c </a:t>
            </a:r>
            <a:r>
              <a:rPr lang="en-US" sz="1400" b="1" dirty="0">
                <a:latin typeface="Courier" pitchFamily="2" charset="0"/>
                <a:sym typeface="Wingdings" pitchFamily="2" charset="2"/>
              </a:rPr>
              <a:t>do        </a:t>
            </a:r>
            <a:r>
              <a:rPr lang="en-US" sz="1400" dirty="0">
                <a:solidFill>
                  <a:srgbClr val="FF0000"/>
                </a:solidFill>
                <a:latin typeface="Courier" pitchFamily="2" charset="0"/>
              </a:rPr>
              <a:t>// c = #representatives, a global constant</a:t>
            </a:r>
            <a:endParaRPr lang="en-US" sz="1400" b="1" dirty="0">
              <a:latin typeface="Courier" pitchFamily="2" charset="0"/>
              <a:sym typeface="Wingdings" pitchFamily="2" charset="2"/>
            </a:endParaRPr>
          </a:p>
          <a:p>
            <a:pPr marL="0" indent="0">
              <a:buNone/>
            </a:pPr>
            <a:r>
              <a:rPr lang="en-US" sz="1400" dirty="0">
                <a:latin typeface="Courier" pitchFamily="2" charset="0"/>
                <a:sym typeface="Wingdings" pitchFamily="2" charset="2"/>
              </a:rPr>
              <a:t>     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  <a:latin typeface="Courier" pitchFamily="2" charset="0"/>
                <a:sym typeface="Wingdings" pitchFamily="2" charset="2"/>
              </a:rPr>
              <a:t>max_dist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  <a:sym typeface="Wingdings" pitchFamily="2" charset="2"/>
              </a:rPr>
              <a:t> </a:t>
            </a:r>
            <a:r>
              <a:rPr lang="en-US" sz="1400" dirty="0">
                <a:latin typeface="Courier" pitchFamily="2" charset="0"/>
                <a:sym typeface="Wingdings" pitchFamily="2" charset="2"/>
              </a:rPr>
              <a:t>:= 0</a:t>
            </a:r>
          </a:p>
          <a:p>
            <a:pPr marL="0" indent="0">
              <a:buNone/>
            </a:pPr>
            <a:r>
              <a:rPr lang="en-US" sz="1400" dirty="0">
                <a:latin typeface="Courier" pitchFamily="2" charset="0"/>
                <a:sym typeface="Wingdings" pitchFamily="2" charset="2"/>
              </a:rPr>
              <a:t>      </a:t>
            </a:r>
            <a:r>
              <a:rPr lang="en-US" sz="1400" b="1" dirty="0">
                <a:latin typeface="Courier" pitchFamily="2" charset="0"/>
                <a:sym typeface="Wingdings" pitchFamily="2" charset="2"/>
              </a:rPr>
              <a:t>for</a:t>
            </a:r>
            <a:r>
              <a:rPr lang="en-US" sz="1400" dirty="0">
                <a:latin typeface="Courier" pitchFamily="2" charset="0"/>
                <a:sym typeface="Wingdings" pitchFamily="2" charset="2"/>
              </a:rPr>
              <a:t>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  <a:sym typeface="Wingdings" pitchFamily="2" charset="2"/>
              </a:rPr>
              <a:t>p</a:t>
            </a:r>
            <a:r>
              <a:rPr lang="en-US" sz="1400" dirty="0">
                <a:latin typeface="Courier" pitchFamily="2" charset="0"/>
                <a:sym typeface="Wingdings" pitchFamily="2" charset="2"/>
              </a:rPr>
              <a:t> </a:t>
            </a:r>
            <a:r>
              <a:rPr lang="en-US" sz="1400" b="1" dirty="0">
                <a:latin typeface="Courier" pitchFamily="2" charset="0"/>
                <a:sym typeface="Wingdings" pitchFamily="2" charset="2"/>
              </a:rPr>
              <a:t>in</a:t>
            </a:r>
            <a:r>
              <a:rPr lang="en-US" sz="1400" dirty="0">
                <a:latin typeface="Courier" pitchFamily="2" charset="0"/>
                <a:sym typeface="Wingdings" pitchFamily="2" charset="2"/>
              </a:rPr>
              <a:t> points(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  <a:sym typeface="Wingdings" pitchFamily="2" charset="2"/>
              </a:rPr>
              <a:t>w</a:t>
            </a:r>
            <a:r>
              <a:rPr lang="en-US" sz="1400" dirty="0">
                <a:latin typeface="Courier" pitchFamily="2" charset="0"/>
                <a:sym typeface="Wingdings" pitchFamily="2" charset="2"/>
              </a:rPr>
              <a:t>) </a:t>
            </a:r>
            <a:r>
              <a:rPr lang="en-US" sz="1400" b="1" dirty="0">
                <a:latin typeface="Courier" pitchFamily="2" charset="0"/>
                <a:sym typeface="Wingdings" pitchFamily="2" charset="2"/>
              </a:rPr>
              <a:t>do</a:t>
            </a:r>
          </a:p>
          <a:p>
            <a:pPr marL="0" indent="0">
              <a:buNone/>
            </a:pPr>
            <a:r>
              <a:rPr lang="en-US" sz="1400" dirty="0">
                <a:latin typeface="Courier" pitchFamily="2" charset="0"/>
                <a:sym typeface="Wingdings" pitchFamily="2" charset="2"/>
              </a:rPr>
              <a:t>         </a:t>
            </a:r>
            <a:r>
              <a:rPr lang="en-US" sz="1400" b="1" dirty="0">
                <a:latin typeface="Courier" pitchFamily="2" charset="0"/>
                <a:sym typeface="Wingdings" pitchFamily="2" charset="2"/>
              </a:rPr>
              <a:t>if</a:t>
            </a:r>
            <a:r>
              <a:rPr lang="en-US" sz="1400" dirty="0">
                <a:latin typeface="Courier" pitchFamily="2" charset="0"/>
                <a:sym typeface="Wingdings" pitchFamily="2" charset="2"/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  <a:latin typeface="Courier" pitchFamily="2" charset="0"/>
                <a:sym typeface="Wingdings" pitchFamily="2" charset="2"/>
              </a:rPr>
              <a:t>i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  <a:sym typeface="Wingdings" pitchFamily="2" charset="2"/>
              </a:rPr>
              <a:t> </a:t>
            </a:r>
            <a:r>
              <a:rPr lang="en-US" sz="1400" dirty="0">
                <a:latin typeface="Courier" pitchFamily="2" charset="0"/>
                <a:sym typeface="Wingdings" pitchFamily="2" charset="2"/>
              </a:rPr>
              <a:t>= 1 </a:t>
            </a:r>
            <a:r>
              <a:rPr lang="en-US" sz="1400" b="1" dirty="0">
                <a:latin typeface="Courier" pitchFamily="2" charset="0"/>
                <a:sym typeface="Wingdings" pitchFamily="2" charset="2"/>
              </a:rPr>
              <a:t>then</a:t>
            </a:r>
          </a:p>
          <a:p>
            <a:pPr marL="0" indent="0">
              <a:buNone/>
            </a:pPr>
            <a:r>
              <a:rPr lang="en-US" sz="1400" dirty="0">
                <a:latin typeface="Courier" pitchFamily="2" charset="0"/>
                <a:sym typeface="Wingdings" pitchFamily="2" charset="2"/>
              </a:rPr>
              <a:t>           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  <a:latin typeface="Courier" pitchFamily="2" charset="0"/>
                <a:sym typeface="Wingdings" pitchFamily="2" charset="2"/>
              </a:rPr>
              <a:t>min_dist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  <a:sym typeface="Wingdings" pitchFamily="2" charset="2"/>
              </a:rPr>
              <a:t> </a:t>
            </a:r>
            <a:r>
              <a:rPr lang="en-US" sz="1400" dirty="0">
                <a:latin typeface="Courier" pitchFamily="2" charset="0"/>
                <a:sym typeface="Wingdings" pitchFamily="2" charset="2"/>
              </a:rPr>
              <a:t>:= </a:t>
            </a:r>
            <a:r>
              <a:rPr lang="en-US" sz="1400" dirty="0" err="1">
                <a:latin typeface="Courier" pitchFamily="2" charset="0"/>
                <a:sym typeface="Wingdings" pitchFamily="2" charset="2"/>
              </a:rPr>
              <a:t>dist</a:t>
            </a:r>
            <a:r>
              <a:rPr lang="en-US" sz="1400" dirty="0">
                <a:latin typeface="Courier" pitchFamily="2" charset="0"/>
                <a:sym typeface="Wingdings" pitchFamily="2" charset="2"/>
              </a:rPr>
              <a:t>(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  <a:sym typeface="Wingdings" pitchFamily="2" charset="2"/>
              </a:rPr>
              <a:t>p, </a:t>
            </a:r>
            <a:r>
              <a:rPr lang="en-US" sz="1400" dirty="0">
                <a:latin typeface="Courier" pitchFamily="2" charset="0"/>
                <a:sym typeface="Wingdings" pitchFamily="2" charset="2"/>
              </a:rPr>
              <a:t>mean(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  <a:sym typeface="Wingdings" pitchFamily="2" charset="2"/>
              </a:rPr>
              <a:t>w</a:t>
            </a:r>
            <a:r>
              <a:rPr lang="en-US" sz="1400" dirty="0">
                <a:latin typeface="Courier" pitchFamily="2" charset="0"/>
                <a:sym typeface="Wingdings" pitchFamily="2" charset="2"/>
              </a:rPr>
              <a:t>))</a:t>
            </a:r>
          </a:p>
          <a:p>
            <a:pPr marL="0" indent="0">
              <a:buNone/>
            </a:pPr>
            <a:r>
              <a:rPr lang="en-US" sz="1400" dirty="0">
                <a:latin typeface="Courier" pitchFamily="2" charset="0"/>
                <a:sym typeface="Wingdings" pitchFamily="2" charset="2"/>
              </a:rPr>
              <a:t>         </a:t>
            </a:r>
            <a:r>
              <a:rPr lang="en-US" sz="1400" b="1" dirty="0">
                <a:latin typeface="Courier" pitchFamily="2" charset="0"/>
                <a:sym typeface="Wingdings" pitchFamily="2" charset="2"/>
              </a:rPr>
              <a:t>else</a:t>
            </a:r>
          </a:p>
          <a:p>
            <a:pPr marL="0" indent="0">
              <a:buNone/>
            </a:pPr>
            <a:r>
              <a:rPr lang="en-US" sz="1400" dirty="0">
                <a:latin typeface="Courier" pitchFamily="2" charset="0"/>
                <a:sym typeface="Wingdings" pitchFamily="2" charset="2"/>
              </a:rPr>
              <a:t>           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  <a:latin typeface="Courier" pitchFamily="2" charset="0"/>
                <a:sym typeface="Wingdings" pitchFamily="2" charset="2"/>
              </a:rPr>
              <a:t>min_dist</a:t>
            </a:r>
            <a:r>
              <a:rPr lang="en-US" sz="1400" dirty="0">
                <a:latin typeface="Courier" pitchFamily="2" charset="0"/>
                <a:sym typeface="Wingdings" pitchFamily="2" charset="2"/>
              </a:rPr>
              <a:t> := min({</a:t>
            </a:r>
            <a:r>
              <a:rPr lang="en-US" sz="1400" dirty="0" err="1">
                <a:latin typeface="Courier" pitchFamily="2" charset="0"/>
                <a:sym typeface="Wingdings" pitchFamily="2" charset="2"/>
              </a:rPr>
              <a:t>dist</a:t>
            </a:r>
            <a:r>
              <a:rPr lang="en-US" sz="1400" dirty="0">
                <a:latin typeface="Courier" pitchFamily="2" charset="0"/>
                <a:sym typeface="Wingdings" pitchFamily="2" charset="2"/>
              </a:rPr>
              <a:t>(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  <a:sym typeface="Wingdings" pitchFamily="2" charset="2"/>
              </a:rPr>
              <a:t>p</a:t>
            </a:r>
            <a:r>
              <a:rPr lang="en-US" sz="1400" dirty="0">
                <a:latin typeface="Courier" pitchFamily="2" charset="0"/>
                <a:sym typeface="Wingdings" pitchFamily="2" charset="2"/>
              </a:rPr>
              <a:t>,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  <a:sym typeface="Wingdings" pitchFamily="2" charset="2"/>
              </a:rPr>
              <a:t>q</a:t>
            </a:r>
            <a:r>
              <a:rPr lang="en-US" sz="1400" dirty="0">
                <a:latin typeface="Courier" pitchFamily="2" charset="0"/>
                <a:sym typeface="Wingdings" pitchFamily="2" charset="2"/>
              </a:rPr>
              <a:t>):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  <a:sym typeface="Wingdings" pitchFamily="2" charset="2"/>
              </a:rPr>
              <a:t>q</a:t>
            </a:r>
            <a:r>
              <a:rPr lang="en-US" sz="1400" dirty="0">
                <a:latin typeface="Courier" pitchFamily="2" charset="0"/>
                <a:sym typeface="Wingdings" pitchFamily="2" charset="2"/>
              </a:rPr>
              <a:t> ∈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  <a:latin typeface="Courier" pitchFamily="2" charset="0"/>
                <a:sym typeface="Wingdings" pitchFamily="2" charset="2"/>
              </a:rPr>
              <a:t>tmp</a:t>
            </a:r>
            <a:r>
              <a:rPr lang="en-US" sz="1400" dirty="0">
                <a:latin typeface="Courier" pitchFamily="2" charset="0"/>
                <a:sym typeface="Wingdings" pitchFamily="2" charset="2"/>
              </a:rPr>
              <a:t>})</a:t>
            </a:r>
          </a:p>
          <a:p>
            <a:pPr marL="0" indent="0">
              <a:buNone/>
            </a:pPr>
            <a:r>
              <a:rPr lang="en-US" sz="1400" dirty="0">
                <a:latin typeface="Courier" pitchFamily="2" charset="0"/>
                <a:sym typeface="Wingdings" pitchFamily="2" charset="2"/>
              </a:rPr>
              <a:t>         </a:t>
            </a:r>
            <a:r>
              <a:rPr lang="en-US" sz="1400" b="1" dirty="0">
                <a:latin typeface="Courier" pitchFamily="2" charset="0"/>
                <a:sym typeface="Wingdings" pitchFamily="2" charset="2"/>
              </a:rPr>
              <a:t>if</a:t>
            </a:r>
            <a:r>
              <a:rPr lang="en-US" sz="1400" dirty="0">
                <a:latin typeface="Courier" pitchFamily="2" charset="0"/>
                <a:sym typeface="Wingdings" pitchFamily="2" charset="2"/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  <a:latin typeface="Courier" pitchFamily="2" charset="0"/>
                <a:sym typeface="Wingdings" pitchFamily="2" charset="2"/>
              </a:rPr>
              <a:t>min_dist</a:t>
            </a:r>
            <a:r>
              <a:rPr lang="en-US" sz="1400" dirty="0">
                <a:latin typeface="Courier" pitchFamily="2" charset="0"/>
                <a:sym typeface="Wingdings" pitchFamily="2" charset="2"/>
              </a:rPr>
              <a:t> ≥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  <a:latin typeface="Courier" pitchFamily="2" charset="0"/>
                <a:sym typeface="Wingdings" pitchFamily="2" charset="2"/>
              </a:rPr>
              <a:t>max_dist</a:t>
            </a:r>
            <a:r>
              <a:rPr lang="en-US" sz="1400" dirty="0">
                <a:latin typeface="Courier" pitchFamily="2" charset="0"/>
                <a:sym typeface="Wingdings" pitchFamily="2" charset="2"/>
              </a:rPr>
              <a:t> </a:t>
            </a:r>
            <a:r>
              <a:rPr lang="en-US" sz="1400" b="1" dirty="0">
                <a:latin typeface="Courier" pitchFamily="2" charset="0"/>
                <a:sym typeface="Wingdings" pitchFamily="2" charset="2"/>
              </a:rPr>
              <a:t>then</a:t>
            </a:r>
          </a:p>
          <a:p>
            <a:pPr marL="0" indent="0">
              <a:buNone/>
            </a:pPr>
            <a:r>
              <a:rPr lang="en-US" sz="1400" dirty="0">
                <a:latin typeface="Courier" pitchFamily="2" charset="0"/>
                <a:sym typeface="Wingdings" pitchFamily="2" charset="2"/>
              </a:rPr>
              <a:t>           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  <a:latin typeface="Courier" pitchFamily="2" charset="0"/>
                <a:sym typeface="Wingdings" pitchFamily="2" charset="2"/>
              </a:rPr>
              <a:t>max_dist</a:t>
            </a:r>
            <a:r>
              <a:rPr lang="en-US" sz="1400" dirty="0">
                <a:latin typeface="Courier" pitchFamily="2" charset="0"/>
                <a:sym typeface="Wingdings" pitchFamily="2" charset="2"/>
              </a:rPr>
              <a:t> :=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  <a:latin typeface="Courier" pitchFamily="2" charset="0"/>
                <a:sym typeface="Wingdings" pitchFamily="2" charset="2"/>
              </a:rPr>
              <a:t>min_dist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Courier" pitchFamily="2" charset="0"/>
              <a:sym typeface="Wingdings" pitchFamily="2" charset="2"/>
            </a:endParaRPr>
          </a:p>
          <a:p>
            <a:pPr marL="0" indent="0">
              <a:buNone/>
            </a:pPr>
            <a:r>
              <a:rPr lang="en-US" sz="1400" dirty="0">
                <a:latin typeface="Courier" pitchFamily="2" charset="0"/>
                <a:sym typeface="Wingdings" pitchFamily="2" charset="2"/>
              </a:rPr>
              <a:t>           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  <a:latin typeface="Courier" pitchFamily="2" charset="0"/>
                <a:sym typeface="Wingdings" pitchFamily="2" charset="2"/>
              </a:rPr>
              <a:t>max_point</a:t>
            </a:r>
            <a:r>
              <a:rPr lang="en-US" sz="1400" dirty="0">
                <a:latin typeface="Courier" pitchFamily="2" charset="0"/>
                <a:sym typeface="Wingdings" pitchFamily="2" charset="2"/>
              </a:rPr>
              <a:t> :=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  <a:sym typeface="Wingdings" pitchFamily="2" charset="2"/>
              </a:rPr>
              <a:t>p</a:t>
            </a:r>
          </a:p>
          <a:p>
            <a:pPr marL="0" indent="0">
              <a:buNone/>
            </a:pPr>
            <a:r>
              <a:rPr lang="en-US" sz="1400" dirty="0">
                <a:latin typeface="Courier" pitchFamily="2" charset="0"/>
                <a:sym typeface="Wingdings" pitchFamily="2" charset="2"/>
              </a:rPr>
              <a:t>     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  <a:latin typeface="Courier" pitchFamily="2" charset="0"/>
                <a:sym typeface="Wingdings" pitchFamily="2" charset="2"/>
              </a:rPr>
              <a:t>tmp</a:t>
            </a:r>
            <a:r>
              <a:rPr lang="en-US" sz="1400" dirty="0">
                <a:latin typeface="Courier" pitchFamily="2" charset="0"/>
                <a:sym typeface="Wingdings" pitchFamily="2" charset="2"/>
              </a:rPr>
              <a:t> :=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  <a:latin typeface="Courier" pitchFamily="2" charset="0"/>
                <a:sym typeface="Wingdings" pitchFamily="2" charset="2"/>
              </a:rPr>
              <a:t>tmp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  <a:sym typeface="Wingdings" pitchFamily="2" charset="2"/>
              </a:rPr>
              <a:t> ∪ {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  <a:latin typeface="Courier" pitchFamily="2" charset="0"/>
                <a:sym typeface="Wingdings" pitchFamily="2" charset="2"/>
              </a:rPr>
              <a:t>max_point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  <a:sym typeface="Wingdings" pitchFamily="2" charset="2"/>
              </a:rPr>
              <a:t>}</a:t>
            </a:r>
          </a:p>
          <a:p>
            <a:pPr marL="0" indent="0">
              <a:buNone/>
            </a:pPr>
            <a:r>
              <a:rPr lang="en-US" sz="1400" dirty="0">
                <a:latin typeface="Courier" pitchFamily="2" charset="0"/>
                <a:sym typeface="Wingdings" pitchFamily="2" charset="2"/>
              </a:rPr>
              <a:t>   </a:t>
            </a:r>
            <a:r>
              <a:rPr lang="en-US" sz="1400" b="1" dirty="0">
                <a:latin typeface="Courier" pitchFamily="2" charset="0"/>
                <a:sym typeface="Wingdings" pitchFamily="2" charset="2"/>
              </a:rPr>
              <a:t>for</a:t>
            </a:r>
            <a:r>
              <a:rPr lang="en-US" sz="1400" dirty="0">
                <a:latin typeface="Courier" pitchFamily="2" charset="0"/>
                <a:sym typeface="Wingdings" pitchFamily="2" charset="2"/>
              </a:rPr>
              <a:t>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  <a:sym typeface="Wingdings" pitchFamily="2" charset="2"/>
              </a:rPr>
              <a:t>p</a:t>
            </a:r>
            <a:r>
              <a:rPr lang="en-US" sz="1400" dirty="0">
                <a:latin typeface="Courier" pitchFamily="2" charset="0"/>
                <a:sym typeface="Wingdings" pitchFamily="2" charset="2"/>
              </a:rPr>
              <a:t> </a:t>
            </a:r>
            <a:r>
              <a:rPr lang="en-US" sz="1400" b="1" dirty="0">
                <a:latin typeface="Courier" pitchFamily="2" charset="0"/>
                <a:sym typeface="Wingdings" pitchFamily="2" charset="2"/>
              </a:rPr>
              <a:t>in</a:t>
            </a:r>
            <a:r>
              <a:rPr lang="en-US" sz="1400" dirty="0">
                <a:latin typeface="Courier" pitchFamily="2" charset="0"/>
                <a:sym typeface="Wingdings" pitchFamily="2" charset="2"/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  <a:latin typeface="Courier" pitchFamily="2" charset="0"/>
                <a:sym typeface="Wingdings" pitchFamily="2" charset="2"/>
              </a:rPr>
              <a:t>tmp</a:t>
            </a:r>
            <a:r>
              <a:rPr lang="en-US" sz="1400" dirty="0">
                <a:latin typeface="Courier" pitchFamily="2" charset="0"/>
                <a:sym typeface="Wingdings" pitchFamily="2" charset="2"/>
              </a:rPr>
              <a:t> </a:t>
            </a:r>
            <a:r>
              <a:rPr lang="en-US" sz="1400" b="1" dirty="0">
                <a:latin typeface="Courier" pitchFamily="2" charset="0"/>
                <a:sym typeface="Wingdings" pitchFamily="2" charset="2"/>
              </a:rPr>
              <a:t>do</a:t>
            </a:r>
          </a:p>
          <a:p>
            <a:pPr marL="0" indent="0">
              <a:buNone/>
            </a:pPr>
            <a:r>
              <a:rPr lang="en-US" sz="1400" dirty="0">
                <a:latin typeface="Courier" pitchFamily="2" charset="0"/>
                <a:sym typeface="Wingdings" pitchFamily="2" charset="2"/>
              </a:rPr>
              <a:t>     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  <a:sym typeface="Wingdings" pitchFamily="2" charset="2"/>
              </a:rPr>
              <a:t>rep(w) := rep(w) ∪ { p + 𝛼∙(mean(w)-p) }</a:t>
            </a:r>
          </a:p>
          <a:p>
            <a:pPr marL="0" indent="0">
              <a:buNone/>
            </a:pPr>
            <a:r>
              <a:rPr lang="en-US" sz="1400" dirty="0">
                <a:latin typeface="Courier" pitchFamily="2" charset="0"/>
                <a:sym typeface="Wingdings" pitchFamily="2" charset="2"/>
              </a:rPr>
              <a:t>   </a:t>
            </a:r>
            <a:r>
              <a:rPr lang="en-US" sz="1400" b="1" dirty="0">
                <a:latin typeface="Courier" pitchFamily="2" charset="0"/>
                <a:sym typeface="Wingdings" pitchFamily="2" charset="2"/>
              </a:rPr>
              <a:t>return</a:t>
            </a:r>
            <a:r>
              <a:rPr lang="en-US" sz="1400" dirty="0">
                <a:latin typeface="Courier" pitchFamily="2" charset="0"/>
                <a:sym typeface="Wingdings" pitchFamily="2" charset="2"/>
              </a:rPr>
              <a:t>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  <a:sym typeface="Wingdings" pitchFamily="2" charset="2"/>
              </a:rPr>
              <a:t>w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Courier" pitchFamily="2" charset="0"/>
            </a:endParaRPr>
          </a:p>
          <a:p>
            <a:pPr marL="0" indent="0">
              <a:buNone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   </a:t>
            </a:r>
          </a:p>
          <a:p>
            <a:pPr marL="0" indent="0">
              <a:buNone/>
            </a:pPr>
            <a:r>
              <a:rPr lang="en-US" sz="1400" b="1" dirty="0">
                <a:latin typeface="Courier" pitchFamily="2" charset="0"/>
              </a:rPr>
              <a:t>   </a:t>
            </a:r>
            <a:endParaRPr lang="en-US" sz="1400" dirty="0">
              <a:latin typeface="Courier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352652-9012-BD4D-B9D5-1F80DA3E716E}"/>
              </a:ext>
            </a:extLst>
          </p:cNvPr>
          <p:cNvSpPr/>
          <p:nvPr/>
        </p:nvSpPr>
        <p:spPr>
          <a:xfrm>
            <a:off x="2333558" y="6220487"/>
            <a:ext cx="490273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 err="1">
                <a:solidFill>
                  <a:srgbClr val="081BFF"/>
                </a:solidFill>
              </a:rPr>
              <a:t>Sudipto</a:t>
            </a:r>
            <a:r>
              <a:rPr lang="en-US" sz="1050" dirty="0">
                <a:solidFill>
                  <a:srgbClr val="081BFF"/>
                </a:solidFill>
              </a:rPr>
              <a:t> Guha, Rajeev Rastogi, and </a:t>
            </a:r>
            <a:r>
              <a:rPr lang="en-US" sz="1050" dirty="0" err="1">
                <a:solidFill>
                  <a:srgbClr val="081BFF"/>
                </a:solidFill>
              </a:rPr>
              <a:t>Kyuseok</a:t>
            </a:r>
            <a:r>
              <a:rPr lang="en-US" sz="1050" dirty="0">
                <a:solidFill>
                  <a:srgbClr val="081BFF"/>
                </a:solidFill>
              </a:rPr>
              <a:t> Shim. 1998. CURE: An efficient clustering algorithm for large databases. SIGMOD Rec. 27, 2 73-84, </a:t>
            </a:r>
            <a:r>
              <a:rPr lang="en-US" sz="1050" b="1" dirty="0">
                <a:solidFill>
                  <a:srgbClr val="FF0000"/>
                </a:solidFill>
              </a:rPr>
              <a:t>1998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8C81BF-9B37-B84D-83A3-15AD526BC392}"/>
              </a:ext>
            </a:extLst>
          </p:cNvPr>
          <p:cNvSpPr/>
          <p:nvPr/>
        </p:nvSpPr>
        <p:spPr>
          <a:xfrm>
            <a:off x="5813879" y="5508717"/>
            <a:ext cx="30140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zh-CN" sz="1600" dirty="0">
                <a:solidFill>
                  <a:srgbClr val="FF0000"/>
                </a:solidFill>
              </a:rPr>
              <a:t>// Wenn 𝛼 = 0, wird CURE zu MST </a:t>
            </a:r>
            <a:endParaRPr lang="de-DE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93731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2CB97-8331-B54E-ABFD-591E29E92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closest_cluster</a:t>
            </a:r>
            <a:r>
              <a:rPr lang="de-DE" dirty="0"/>
              <a:t>(T, x, </a:t>
            </a:r>
            <a:r>
              <a:rPr lang="de-DE" dirty="0" err="1"/>
              <a:t>max_dist</a:t>
            </a:r>
            <a:r>
              <a:rPr lang="de-DE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128F03-DC65-4847-B9E0-8A35BC609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E55964-1ACB-E742-83A7-6D5C6D2D6D17}" type="slidenum">
              <a:rPr lang="de-DE" smtClean="0"/>
              <a:pPr>
                <a:defRPr/>
              </a:pPr>
              <a:t>74</a:t>
            </a:fld>
            <a:endParaRPr lang="de-DE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5DCF08-CE5E-DE4A-8054-D6468E977DD3}"/>
              </a:ext>
            </a:extLst>
          </p:cNvPr>
          <p:cNvSpPr/>
          <p:nvPr/>
        </p:nvSpPr>
        <p:spPr>
          <a:xfrm>
            <a:off x="0" y="6139016"/>
            <a:ext cx="2699792" cy="50435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D26771-35DC-9A4B-BC41-47FCD7EDA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59034"/>
            <a:ext cx="8686800" cy="5222294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>
                <a:latin typeface="Courier" pitchFamily="2" charset="0"/>
              </a:rPr>
              <a:t>function</a:t>
            </a:r>
            <a:r>
              <a:rPr lang="en-US" sz="1600" dirty="0">
                <a:latin typeface="Courier" pitchFamily="2" charset="0"/>
              </a:rPr>
              <a:t> </a:t>
            </a:r>
            <a:r>
              <a:rPr lang="en-US" sz="1600" dirty="0" err="1">
                <a:latin typeface="Courier" pitchFamily="2" charset="0"/>
              </a:rPr>
              <a:t>closest_cluster</a:t>
            </a:r>
            <a:r>
              <a:rPr lang="en-US" sz="1600" dirty="0">
                <a:latin typeface="Courier" pitchFamily="2" charset="0"/>
              </a:rPr>
              <a:t> (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T, x,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max_dist</a:t>
            </a:r>
            <a:r>
              <a:rPr lang="en-US" sz="1600" dirty="0">
                <a:latin typeface="Courier" pitchFamily="2" charset="0"/>
              </a:rPr>
              <a:t>) 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FF0000"/>
                </a:solidFill>
                <a:latin typeface="Courier" pitchFamily="2" charset="0"/>
              </a:rPr>
              <a:t> // </a:t>
            </a:r>
            <a:r>
              <a:rPr lang="en-US" sz="1600" dirty="0" err="1">
                <a:solidFill>
                  <a:srgbClr val="FF0000"/>
                </a:solidFill>
                <a:latin typeface="Courier" pitchFamily="2" charset="0"/>
              </a:rPr>
              <a:t>Verwende</a:t>
            </a:r>
            <a:r>
              <a:rPr lang="en-US" sz="1600" dirty="0">
                <a:solidFill>
                  <a:srgbClr val="FF0000"/>
                </a:solidFill>
                <a:latin typeface="Courier" pitchFamily="2" charset="0"/>
              </a:rPr>
              <a:t> T, um </a:t>
            </a:r>
            <a:r>
              <a:rPr lang="en-US" sz="1600" dirty="0" err="1">
                <a:solidFill>
                  <a:srgbClr val="FF0000"/>
                </a:solidFill>
                <a:latin typeface="Courier" pitchFamily="2" charset="0"/>
              </a:rPr>
              <a:t>zu</a:t>
            </a:r>
            <a:r>
              <a:rPr lang="en-US" sz="1600" dirty="0">
                <a:solidFill>
                  <a:srgbClr val="FF0000"/>
                </a:solidFill>
                <a:latin typeface="Courier" pitchFamily="2" charset="0"/>
              </a:rPr>
              <a:t> x </a:t>
            </a:r>
            <a:r>
              <a:rPr lang="en-US" sz="1600" dirty="0" err="1">
                <a:solidFill>
                  <a:srgbClr val="FF0000"/>
                </a:solidFill>
                <a:latin typeface="Courier" pitchFamily="2" charset="0"/>
              </a:rPr>
              <a:t>nächsten</a:t>
            </a:r>
            <a:r>
              <a:rPr lang="en-US" sz="1600" dirty="0">
                <a:solidFill>
                  <a:srgbClr val="FF0000"/>
                </a:solidFill>
                <a:latin typeface="Courier" pitchFamily="2" charset="0"/>
              </a:rPr>
              <a:t> Cluster </a:t>
            </a:r>
            <a:r>
              <a:rPr lang="en-US" sz="1600" dirty="0" err="1">
                <a:solidFill>
                  <a:srgbClr val="FF0000"/>
                </a:solidFill>
                <a:latin typeface="Courier" pitchFamily="2" charset="0"/>
              </a:rPr>
              <a:t>zu</a:t>
            </a:r>
            <a:r>
              <a:rPr lang="en-US" sz="1600" dirty="0">
                <a:solidFill>
                  <a:srgbClr val="FF0000"/>
                </a:solidFill>
                <a:latin typeface="Courier" pitchFamily="2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Courier" pitchFamily="2" charset="0"/>
              </a:rPr>
              <a:t>finden</a:t>
            </a:r>
            <a:endParaRPr lang="en-US" sz="1600" dirty="0">
              <a:solidFill>
                <a:srgbClr val="FF0000"/>
              </a:solidFill>
              <a:latin typeface="Courier" pitchFamily="2" charset="0"/>
            </a:endParaRPr>
          </a:p>
          <a:p>
            <a:pPr marL="0" indent="0">
              <a:buNone/>
            </a:pPr>
            <a:r>
              <a:rPr lang="en-US" sz="1600" dirty="0">
                <a:latin typeface="Courier" pitchFamily="2" charset="0"/>
              </a:rPr>
              <a:t> </a:t>
            </a:r>
            <a:r>
              <a:rPr lang="en-US" sz="1600" b="1" dirty="0">
                <a:latin typeface="Courier" pitchFamily="2" charset="0"/>
              </a:rPr>
              <a:t>let</a:t>
            </a:r>
            <a:r>
              <a:rPr lang="en-US" sz="1600" dirty="0">
                <a:latin typeface="Courier" pitchFamily="2" charset="0"/>
              </a:rPr>
              <a:t>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n</a:t>
            </a:r>
          </a:p>
          <a:p>
            <a:pPr marL="0" indent="0">
              <a:buNone/>
            </a:pPr>
            <a:r>
              <a:rPr lang="en-US" sz="1600" dirty="0">
                <a:latin typeface="Courier" pitchFamily="2" charset="0"/>
              </a:rPr>
              <a:t>    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q</a:t>
            </a:r>
            <a:r>
              <a:rPr lang="en-US" sz="1600" dirty="0">
                <a:latin typeface="Courier" pitchFamily="2" charset="0"/>
              </a:rPr>
              <a:t> =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null</a:t>
            </a:r>
          </a:p>
          <a:p>
            <a:pPr marL="0" indent="0">
              <a:buNone/>
            </a:pPr>
            <a:r>
              <a:rPr lang="en-US" sz="1600" dirty="0">
                <a:latin typeface="Courier" pitchFamily="2" charset="0"/>
              </a:rPr>
              <a:t>   </a:t>
            </a:r>
            <a:r>
              <a:rPr lang="en-US" sz="1600" b="1" dirty="0">
                <a:latin typeface="Courier" pitchFamily="2" charset="0"/>
              </a:rPr>
              <a:t>for</a:t>
            </a:r>
            <a:r>
              <a:rPr lang="en-US" sz="1600" dirty="0">
                <a:latin typeface="Courier" pitchFamily="2" charset="0"/>
              </a:rPr>
              <a:t>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p</a:t>
            </a:r>
            <a:r>
              <a:rPr lang="en-US" sz="1600" dirty="0">
                <a:latin typeface="Courier" pitchFamily="2" charset="0"/>
              </a:rPr>
              <a:t> </a:t>
            </a:r>
            <a:r>
              <a:rPr lang="en-US" sz="1600" b="1" dirty="0">
                <a:latin typeface="Courier" pitchFamily="2" charset="0"/>
              </a:rPr>
              <a:t>in</a:t>
            </a:r>
            <a:r>
              <a:rPr lang="en-US" sz="1600" dirty="0">
                <a:latin typeface="Courier" pitchFamily="2" charset="0"/>
              </a:rPr>
              <a:t> rep(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x</a:t>
            </a:r>
            <a:r>
              <a:rPr lang="en-US" sz="1600" dirty="0">
                <a:latin typeface="Courier" pitchFamily="2" charset="0"/>
              </a:rPr>
              <a:t>) </a:t>
            </a:r>
            <a:r>
              <a:rPr lang="en-US" sz="1600" b="1" dirty="0">
                <a:latin typeface="Courier" pitchFamily="2" charset="0"/>
              </a:rPr>
              <a:t>do</a:t>
            </a:r>
          </a:p>
          <a:p>
            <a:pPr marL="0" indent="0">
              <a:buNone/>
            </a:pPr>
            <a:r>
              <a:rPr lang="en-US" sz="1600" dirty="0">
                <a:latin typeface="Courier" pitchFamily="2" charset="0"/>
              </a:rPr>
              <a:t>     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n</a:t>
            </a:r>
            <a:r>
              <a:rPr lang="en-US" sz="1600" dirty="0">
                <a:latin typeface="Courier" pitchFamily="2" charset="0"/>
              </a:rPr>
              <a:t> := </a:t>
            </a:r>
            <a:r>
              <a:rPr lang="en-US" sz="1600" dirty="0" err="1">
                <a:latin typeface="Courier" pitchFamily="2" charset="0"/>
              </a:rPr>
              <a:t>nn_kd_tree</a:t>
            </a:r>
            <a:r>
              <a:rPr lang="en-US" sz="1600" dirty="0">
                <a:latin typeface="Courier" pitchFamily="2" charset="0"/>
              </a:rPr>
              <a:t>(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p, T,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max_dist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, lambda(p) p ∉ rep(x)</a:t>
            </a:r>
            <a:r>
              <a:rPr lang="en-US" sz="1600" dirty="0">
                <a:latin typeface="Courier" pitchFamily="2" charset="0"/>
              </a:rPr>
              <a:t>)</a:t>
            </a:r>
          </a:p>
          <a:p>
            <a:pPr marL="0" indent="0">
              <a:buNone/>
            </a:pPr>
            <a:r>
              <a:rPr lang="en-US" sz="1600" dirty="0">
                <a:latin typeface="Courier" pitchFamily="2" charset="0"/>
              </a:rPr>
              <a:t>      </a:t>
            </a:r>
            <a:r>
              <a:rPr lang="en-US" sz="1600" b="1" dirty="0">
                <a:latin typeface="Courier" pitchFamily="2" charset="0"/>
              </a:rPr>
              <a:t>if</a:t>
            </a:r>
            <a:r>
              <a:rPr lang="en-US" sz="1600" dirty="0">
                <a:latin typeface="Courier" pitchFamily="2" charset="0"/>
              </a:rPr>
              <a:t>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q</a:t>
            </a:r>
            <a:r>
              <a:rPr lang="en-US" sz="1600" dirty="0">
                <a:latin typeface="Courier" pitchFamily="2" charset="0"/>
              </a:rPr>
              <a:t> =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null</a:t>
            </a:r>
            <a:r>
              <a:rPr lang="en-US" sz="1600" dirty="0">
                <a:latin typeface="Courier" pitchFamily="2" charset="0"/>
              </a:rPr>
              <a:t> </a:t>
            </a:r>
            <a:r>
              <a:rPr lang="en-US" sz="1600" b="1" dirty="0">
                <a:latin typeface="Courier" pitchFamily="2" charset="0"/>
              </a:rPr>
              <a:t>or</a:t>
            </a:r>
            <a:r>
              <a:rPr lang="en-US" sz="1600" dirty="0">
                <a:latin typeface="Courier" pitchFamily="2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min</a:t>
            </a:r>
            <a:r>
              <a:rPr lang="en-US" sz="1600" baseline="-25000" dirty="0" err="1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p∈rep</a:t>
            </a:r>
            <a:r>
              <a:rPr lang="en-US" sz="1600" baseline="-250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(x)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dist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(p, n) </a:t>
            </a:r>
            <a:r>
              <a:rPr lang="en-US" sz="1600" dirty="0">
                <a:latin typeface="Courier" pitchFamily="2" charset="0"/>
              </a:rPr>
              <a:t>&lt;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min</a:t>
            </a:r>
            <a:r>
              <a:rPr lang="en-US" sz="1600" baseline="-25000" dirty="0" err="1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p∈rep</a:t>
            </a:r>
            <a:r>
              <a:rPr lang="en-US" sz="1600" baseline="-250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(x)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dist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(p, q) </a:t>
            </a:r>
            <a:r>
              <a:rPr lang="en-US" sz="1600" b="1" dirty="0">
                <a:latin typeface="Courier" pitchFamily="2" charset="0"/>
              </a:rPr>
              <a:t>then</a:t>
            </a:r>
          </a:p>
          <a:p>
            <a:pPr marL="0" indent="0">
              <a:buNone/>
            </a:pPr>
            <a:r>
              <a:rPr lang="en-US" sz="1600" dirty="0">
                <a:latin typeface="Courier" pitchFamily="2" charset="0"/>
              </a:rPr>
              <a:t>        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q</a:t>
            </a:r>
            <a:r>
              <a:rPr lang="en-US" sz="1600" dirty="0">
                <a:latin typeface="Courier" pitchFamily="2" charset="0"/>
              </a:rPr>
              <a:t> :=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n</a:t>
            </a:r>
          </a:p>
          <a:p>
            <a:pPr marL="0" indent="0">
              <a:buNone/>
            </a:pPr>
            <a:r>
              <a:rPr lang="en-US" sz="1600" dirty="0">
                <a:latin typeface="Courier" pitchFamily="2" charset="0"/>
              </a:rPr>
              <a:t>   </a:t>
            </a:r>
            <a:r>
              <a:rPr lang="en-US" sz="1600" b="1" dirty="0">
                <a:latin typeface="Courier" pitchFamily="2" charset="0"/>
              </a:rPr>
              <a:t>return</a:t>
            </a:r>
            <a:r>
              <a:rPr lang="en-US" sz="1600" dirty="0">
                <a:latin typeface="Courier" pitchFamily="2" charset="0"/>
              </a:rPr>
              <a:t> cluster(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q</a:t>
            </a:r>
            <a:r>
              <a:rPr lang="en-US" sz="1600" dirty="0">
                <a:latin typeface="Courier" pitchFamily="2" charset="0"/>
              </a:rPr>
              <a:t>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557081-8357-124F-BE2C-AA4581C1FBFF}"/>
              </a:ext>
            </a:extLst>
          </p:cNvPr>
          <p:cNvGrpSpPr/>
          <p:nvPr/>
        </p:nvGrpSpPr>
        <p:grpSpPr>
          <a:xfrm>
            <a:off x="2296234" y="4132051"/>
            <a:ext cx="4940062" cy="2339129"/>
            <a:chOff x="2411760" y="4132051"/>
            <a:chExt cx="4940062" cy="233912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3172E9B-47CC-CB45-92DE-44250EFA928B}"/>
                </a:ext>
              </a:extLst>
            </p:cNvPr>
            <p:cNvGrpSpPr/>
            <p:nvPr/>
          </p:nvGrpSpPr>
          <p:grpSpPr>
            <a:xfrm>
              <a:off x="2411760" y="4214389"/>
              <a:ext cx="4580288" cy="2256791"/>
              <a:chOff x="4355976" y="1196752"/>
              <a:chExt cx="4580288" cy="2256791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1BFDC3C0-8ACD-6B46-B07D-E2ABC5FECD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427984" y="1340768"/>
                <a:ext cx="4439549" cy="2002408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DC5744A-75A0-AB46-8982-FD1DFE11CEF7}"/>
                  </a:ext>
                </a:extLst>
              </p:cNvPr>
              <p:cNvSpPr/>
              <p:nvPr/>
            </p:nvSpPr>
            <p:spPr>
              <a:xfrm>
                <a:off x="4355976" y="1196752"/>
                <a:ext cx="3600574" cy="288032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C59BD5A-2372-D44F-BCA4-59BB753A0DAC}"/>
                  </a:ext>
                </a:extLst>
              </p:cNvPr>
              <p:cNvSpPr/>
              <p:nvPr/>
            </p:nvSpPr>
            <p:spPr>
              <a:xfrm>
                <a:off x="6948264" y="3165511"/>
                <a:ext cx="1988000" cy="288032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732A868-A15E-924F-9333-08D5297BDEDA}"/>
                </a:ext>
              </a:extLst>
            </p:cNvPr>
            <p:cNvSpPr/>
            <p:nvPr/>
          </p:nvSpPr>
          <p:spPr>
            <a:xfrm>
              <a:off x="2449084" y="4132051"/>
              <a:ext cx="4902738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50" dirty="0" err="1">
                  <a:solidFill>
                    <a:srgbClr val="081BFF"/>
                  </a:solidFill>
                </a:rPr>
                <a:t>Sudipto</a:t>
              </a:r>
              <a:r>
                <a:rPr lang="en-US" sz="1050" dirty="0">
                  <a:solidFill>
                    <a:srgbClr val="081BFF"/>
                  </a:solidFill>
                </a:rPr>
                <a:t> Guha, Rajeev Rastogi, and </a:t>
              </a:r>
              <a:r>
                <a:rPr lang="en-US" sz="1050" dirty="0" err="1">
                  <a:solidFill>
                    <a:srgbClr val="081BFF"/>
                  </a:solidFill>
                </a:rPr>
                <a:t>Kyuseok</a:t>
              </a:r>
              <a:r>
                <a:rPr lang="en-US" sz="1050" dirty="0">
                  <a:solidFill>
                    <a:srgbClr val="081BFF"/>
                  </a:solidFill>
                </a:rPr>
                <a:t> Shim. 1998. CURE: An efficient clustering algorithm for large databases. SIGMOD Rec. 27, 2 73-84, </a:t>
              </a:r>
              <a:r>
                <a:rPr lang="en-US" sz="1050" b="1" dirty="0">
                  <a:solidFill>
                    <a:srgbClr val="FF0000"/>
                  </a:solidFill>
                </a:rPr>
                <a:t>1998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2895251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lide Number Placeholder 5">
            <a:extLst>
              <a:ext uri="{FF2B5EF4-FFF2-40B4-BE49-F238E27FC236}">
                <a16:creationId xmlns:a16="http://schemas.microsoft.com/office/drawing/2014/main" id="{EE2A5D26-635B-8648-880A-CAC0E8908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722E6-E723-9A43-8D7E-3E08D5534781}" type="slidenum">
              <a:rPr lang="en-US" altLang="de-DE"/>
              <a:pPr/>
              <a:t>75</a:t>
            </a:fld>
            <a:endParaRPr lang="en-US" altLang="de-DE"/>
          </a:p>
        </p:txBody>
      </p:sp>
      <p:sp>
        <p:nvSpPr>
          <p:cNvPr id="269314" name="Rectangle 2">
            <a:extLst>
              <a:ext uri="{FF2B5EF4-FFF2-40B4-BE49-F238E27FC236}">
                <a16:creationId xmlns:a16="http://schemas.microsoft.com/office/drawing/2014/main" id="{365E17C9-DB21-1E40-BAD8-E18DE501B7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8612" y="233760"/>
            <a:ext cx="8486775" cy="528240"/>
          </a:xfrm>
        </p:spPr>
        <p:txBody>
          <a:bodyPr/>
          <a:lstStyle/>
          <a:p>
            <a:r>
              <a:rPr lang="de-DE" altLang="de-DE" dirty="0"/>
              <a:t>Nächster Nachbar mit </a:t>
            </a:r>
            <a:r>
              <a:rPr lang="de-DE" altLang="de-DE" dirty="0" err="1"/>
              <a:t>k</a:t>
            </a:r>
            <a:r>
              <a:rPr lang="de-DE" altLang="de-DE" dirty="0"/>
              <a:t>-d-Bäumen</a:t>
            </a:r>
          </a:p>
        </p:txBody>
      </p:sp>
      <p:grpSp>
        <p:nvGrpSpPr>
          <p:cNvPr id="269315" name="Group 3">
            <a:extLst>
              <a:ext uri="{FF2B5EF4-FFF2-40B4-BE49-F238E27FC236}">
                <a16:creationId xmlns:a16="http://schemas.microsoft.com/office/drawing/2014/main" id="{AB6510CC-8EFD-7942-9347-BAA2F937F44F}"/>
              </a:ext>
            </a:extLst>
          </p:cNvPr>
          <p:cNvGrpSpPr>
            <a:grpSpLocks/>
          </p:cNvGrpSpPr>
          <p:nvPr/>
        </p:nvGrpSpPr>
        <p:grpSpPr bwMode="auto">
          <a:xfrm>
            <a:off x="685800" y="1600200"/>
            <a:ext cx="3263900" cy="2916238"/>
            <a:chOff x="1344" y="1056"/>
            <a:chExt cx="1824" cy="1632"/>
          </a:xfrm>
        </p:grpSpPr>
        <p:sp>
          <p:nvSpPr>
            <p:cNvPr id="269316" name="AutoShape 4">
              <a:extLst>
                <a:ext uri="{FF2B5EF4-FFF2-40B4-BE49-F238E27FC236}">
                  <a16:creationId xmlns:a16="http://schemas.microsoft.com/office/drawing/2014/main" id="{457D5DAF-C037-0A4B-B2DB-325CB7374D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168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9317" name="AutoShape 5">
              <a:extLst>
                <a:ext uri="{FF2B5EF4-FFF2-40B4-BE49-F238E27FC236}">
                  <a16:creationId xmlns:a16="http://schemas.microsoft.com/office/drawing/2014/main" id="{567F708B-31B9-E74D-8853-A66247C7C2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" y="1776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9318" name="AutoShape 6">
              <a:extLst>
                <a:ext uri="{FF2B5EF4-FFF2-40B4-BE49-F238E27FC236}">
                  <a16:creationId xmlns:a16="http://schemas.microsoft.com/office/drawing/2014/main" id="{0D158B95-E15C-8E48-86BC-77B77EFAC3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776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9319" name="AutoShape 7">
              <a:extLst>
                <a:ext uri="{FF2B5EF4-FFF2-40B4-BE49-F238E27FC236}">
                  <a16:creationId xmlns:a16="http://schemas.microsoft.com/office/drawing/2014/main" id="{B28DCE8E-4F0B-3140-87B2-2073955589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139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9320" name="AutoShape 8">
              <a:extLst>
                <a:ext uri="{FF2B5EF4-FFF2-40B4-BE49-F238E27FC236}">
                  <a16:creationId xmlns:a16="http://schemas.microsoft.com/office/drawing/2014/main" id="{DD011CA0-DC3B-6F46-9101-FA45410085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1776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9321" name="AutoShape 9">
              <a:extLst>
                <a:ext uri="{FF2B5EF4-FFF2-40B4-BE49-F238E27FC236}">
                  <a16:creationId xmlns:a16="http://schemas.microsoft.com/office/drawing/2014/main" id="{B11B55C5-7D5C-BD4E-B2CB-210CFE5751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2304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9322" name="AutoShape 10">
              <a:extLst>
                <a:ext uri="{FF2B5EF4-FFF2-40B4-BE49-F238E27FC236}">
                  <a16:creationId xmlns:a16="http://schemas.microsoft.com/office/drawing/2014/main" id="{13DF8F9B-E5A9-DB4B-9C8A-D4E4F9ACBC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235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9323" name="AutoShape 11">
              <a:extLst>
                <a:ext uri="{FF2B5EF4-FFF2-40B4-BE49-F238E27FC236}">
                  <a16:creationId xmlns:a16="http://schemas.microsoft.com/office/drawing/2014/main" id="{E35B9FB1-926A-4145-98AA-165FEBCD01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" y="1536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9324" name="AutoShape 12">
              <a:extLst>
                <a:ext uri="{FF2B5EF4-FFF2-40B4-BE49-F238E27FC236}">
                  <a16:creationId xmlns:a16="http://schemas.microsoft.com/office/drawing/2014/main" id="{30217D5E-270E-0D4F-BB45-13D465126F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144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9325" name="AutoShape 13">
              <a:extLst>
                <a:ext uri="{FF2B5EF4-FFF2-40B4-BE49-F238E27FC236}">
                  <a16:creationId xmlns:a16="http://schemas.microsoft.com/office/drawing/2014/main" id="{900B62C0-D001-B64D-BA24-CE731A7622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8" y="235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9326" name="AutoShape 14">
              <a:extLst>
                <a:ext uri="{FF2B5EF4-FFF2-40B4-BE49-F238E27FC236}">
                  <a16:creationId xmlns:a16="http://schemas.microsoft.com/office/drawing/2014/main" id="{610342AE-CF8C-3C40-AA94-6B5A39A046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244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9327" name="AutoShape 15">
              <a:extLst>
                <a:ext uri="{FF2B5EF4-FFF2-40B4-BE49-F238E27FC236}">
                  <a16:creationId xmlns:a16="http://schemas.microsoft.com/office/drawing/2014/main" id="{488E1123-37FC-A747-9513-83E8A9FAFC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544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9328" name="AutoShape 16">
              <a:extLst>
                <a:ext uri="{FF2B5EF4-FFF2-40B4-BE49-F238E27FC236}">
                  <a16:creationId xmlns:a16="http://schemas.microsoft.com/office/drawing/2014/main" id="{4389E3D7-6761-C64C-A1DA-DBAA75D125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40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9329" name="AutoShape 17">
              <a:extLst>
                <a:ext uri="{FF2B5EF4-FFF2-40B4-BE49-F238E27FC236}">
                  <a16:creationId xmlns:a16="http://schemas.microsoft.com/office/drawing/2014/main" id="{1A3704CC-19B3-AF41-90E2-30114C8D25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196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9330" name="AutoShape 18">
              <a:extLst>
                <a:ext uri="{FF2B5EF4-FFF2-40B4-BE49-F238E27FC236}">
                  <a16:creationId xmlns:a16="http://schemas.microsoft.com/office/drawing/2014/main" id="{89344D3F-DA3C-B040-B38C-D4DE400F3D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172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9331" name="AutoShape 19">
              <a:extLst>
                <a:ext uri="{FF2B5EF4-FFF2-40B4-BE49-F238E27FC236}">
                  <a16:creationId xmlns:a16="http://schemas.microsoft.com/office/drawing/2014/main" id="{34216584-C980-3F4A-B0A7-7763A9C051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2064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9332" name="AutoShape 20">
              <a:extLst>
                <a:ext uri="{FF2B5EF4-FFF2-40B4-BE49-F238E27FC236}">
                  <a16:creationId xmlns:a16="http://schemas.microsoft.com/office/drawing/2014/main" id="{7A54028F-9553-C84D-833A-03968DAA80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196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9333" name="AutoShape 21">
              <a:extLst>
                <a:ext uri="{FF2B5EF4-FFF2-40B4-BE49-F238E27FC236}">
                  <a16:creationId xmlns:a16="http://schemas.microsoft.com/office/drawing/2014/main" id="{3B3D90FB-9013-4949-A694-7C0C52608F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2496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9334" name="AutoShape 22">
              <a:extLst>
                <a:ext uri="{FF2B5EF4-FFF2-40B4-BE49-F238E27FC236}">
                  <a16:creationId xmlns:a16="http://schemas.microsoft.com/office/drawing/2014/main" id="{3F6A57F0-0146-A84E-97C5-A34757374A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8" y="2064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9335" name="AutoShape 23">
              <a:extLst>
                <a:ext uri="{FF2B5EF4-FFF2-40B4-BE49-F238E27FC236}">
                  <a16:creationId xmlns:a16="http://schemas.microsoft.com/office/drawing/2014/main" id="{EE4F0B3F-590D-A147-A07A-44BE9986B4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1344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9336" name="AutoShape 24">
              <a:extLst>
                <a:ext uri="{FF2B5EF4-FFF2-40B4-BE49-F238E27FC236}">
                  <a16:creationId xmlns:a16="http://schemas.microsoft.com/office/drawing/2014/main" id="{4DE06911-8A1A-3045-9B0B-ED66D6AD12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144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9337" name="AutoShape 25">
              <a:extLst>
                <a:ext uri="{FF2B5EF4-FFF2-40B4-BE49-F238E27FC236}">
                  <a16:creationId xmlns:a16="http://schemas.microsoft.com/office/drawing/2014/main" id="{F953CF4E-3C99-3F4F-B1E8-DFA426BCAA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139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9338" name="AutoShape 26">
              <a:extLst>
                <a:ext uri="{FF2B5EF4-FFF2-40B4-BE49-F238E27FC236}">
                  <a16:creationId xmlns:a16="http://schemas.microsoft.com/office/drawing/2014/main" id="{2A954CA9-FD34-7344-AFD9-6BA989846C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8" y="235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9339" name="AutoShape 27">
              <a:extLst>
                <a:ext uri="{FF2B5EF4-FFF2-40B4-BE49-F238E27FC236}">
                  <a16:creationId xmlns:a16="http://schemas.microsoft.com/office/drawing/2014/main" id="{D7FD0A66-8B0A-D640-AD09-AD02D97840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44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9340" name="AutoShape 28">
              <a:extLst>
                <a:ext uri="{FF2B5EF4-FFF2-40B4-BE49-F238E27FC236}">
                  <a16:creationId xmlns:a16="http://schemas.microsoft.com/office/drawing/2014/main" id="{483DADA9-5C48-0C4B-A941-A3356F087B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196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9341" name="AutoShape 29">
              <a:extLst>
                <a:ext uri="{FF2B5EF4-FFF2-40B4-BE49-F238E27FC236}">
                  <a16:creationId xmlns:a16="http://schemas.microsoft.com/office/drawing/2014/main" id="{9927D2FC-2C8D-9641-8C38-AC7DB18A89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163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9342" name="AutoShape 30">
              <a:extLst>
                <a:ext uri="{FF2B5EF4-FFF2-40B4-BE49-F238E27FC236}">
                  <a16:creationId xmlns:a16="http://schemas.microsoft.com/office/drawing/2014/main" id="{85188CA3-6124-6443-B19F-B34BF678A1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216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9343" name="AutoShape 31">
              <a:extLst>
                <a:ext uri="{FF2B5EF4-FFF2-40B4-BE49-F238E27FC236}">
                  <a16:creationId xmlns:a16="http://schemas.microsoft.com/office/drawing/2014/main" id="{A5AB24AF-C411-F14B-B0AE-6426073753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120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9344" name="AutoShape 32">
              <a:extLst>
                <a:ext uri="{FF2B5EF4-FFF2-40B4-BE49-F238E27FC236}">
                  <a16:creationId xmlns:a16="http://schemas.microsoft.com/office/drawing/2014/main" id="{D1E4F98D-68D1-9340-8F4C-F08F01A959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15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9345" name="AutoShape 33">
              <a:extLst>
                <a:ext uri="{FF2B5EF4-FFF2-40B4-BE49-F238E27FC236}">
                  <a16:creationId xmlns:a16="http://schemas.microsoft.com/office/drawing/2014/main" id="{F9BCEEDF-2BCC-B343-B853-E3E94E5D48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20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9346" name="AutoShape 34">
              <a:extLst>
                <a:ext uri="{FF2B5EF4-FFF2-40B4-BE49-F238E27FC236}">
                  <a16:creationId xmlns:a16="http://schemas.microsoft.com/office/drawing/2014/main" id="{71DBCF80-D6C1-4D4E-8B33-D01BA7C7E6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115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9347" name="AutoShape 35">
              <a:extLst>
                <a:ext uri="{FF2B5EF4-FFF2-40B4-BE49-F238E27FC236}">
                  <a16:creationId xmlns:a16="http://schemas.microsoft.com/office/drawing/2014/main" id="{3CE1F3E4-4090-C64D-8338-BFD12BABFE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120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9348" name="AutoShape 36">
              <a:extLst>
                <a:ext uri="{FF2B5EF4-FFF2-40B4-BE49-F238E27FC236}">
                  <a16:creationId xmlns:a16="http://schemas.microsoft.com/office/drawing/2014/main" id="{C3E6C7A6-FCF8-A743-9A00-7A333C3648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244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9349" name="Rectangle 37">
              <a:extLst>
                <a:ext uri="{FF2B5EF4-FFF2-40B4-BE49-F238E27FC236}">
                  <a16:creationId xmlns:a16="http://schemas.microsoft.com/office/drawing/2014/main" id="{F65CE21E-6A48-F640-93FB-7F8012879D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1056"/>
              <a:ext cx="1824" cy="163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269350" name="Line 38">
            <a:extLst>
              <a:ext uri="{FF2B5EF4-FFF2-40B4-BE49-F238E27FC236}">
                <a16:creationId xmlns:a16="http://schemas.microsoft.com/office/drawing/2014/main" id="{584A5A2A-F3C3-4E4D-8B0D-5731C9226260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1600200"/>
            <a:ext cx="0" cy="2895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351" name="Line 39">
            <a:extLst>
              <a:ext uri="{FF2B5EF4-FFF2-40B4-BE49-F238E27FC236}">
                <a16:creationId xmlns:a16="http://schemas.microsoft.com/office/drawing/2014/main" id="{CFE5CA1D-D592-8442-AB84-ABFAA8B87B52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2971800"/>
            <a:ext cx="1600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352" name="Line 40">
            <a:extLst>
              <a:ext uri="{FF2B5EF4-FFF2-40B4-BE49-F238E27FC236}">
                <a16:creationId xmlns:a16="http://schemas.microsoft.com/office/drawing/2014/main" id="{8CE7E464-FEB1-184A-98B5-9D666ED37530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0400" y="2971800"/>
            <a:ext cx="0" cy="1524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353" name="Line 41">
            <a:extLst>
              <a:ext uri="{FF2B5EF4-FFF2-40B4-BE49-F238E27FC236}">
                <a16:creationId xmlns:a16="http://schemas.microsoft.com/office/drawing/2014/main" id="{FDC4B922-6B6B-2641-A8BB-7B3C1C69B923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3962400"/>
            <a:ext cx="838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354" name="Line 42">
            <a:extLst>
              <a:ext uri="{FF2B5EF4-FFF2-40B4-BE49-F238E27FC236}">
                <a16:creationId xmlns:a16="http://schemas.microsoft.com/office/drawing/2014/main" id="{16646A13-916D-484E-90ED-F7244A0435E3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3276600"/>
            <a:ext cx="1676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355" name="Line 43">
            <a:extLst>
              <a:ext uri="{FF2B5EF4-FFF2-40B4-BE49-F238E27FC236}">
                <a16:creationId xmlns:a16="http://schemas.microsoft.com/office/drawing/2014/main" id="{F46886C9-0754-5942-B3EB-8C7E91D0622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00200" y="1600200"/>
            <a:ext cx="0" cy="1676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356" name="Line 44">
            <a:extLst>
              <a:ext uri="{FF2B5EF4-FFF2-40B4-BE49-F238E27FC236}">
                <a16:creationId xmlns:a16="http://schemas.microsoft.com/office/drawing/2014/main" id="{6E671A7D-ABFB-7046-B813-ABD96986DA30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2362200"/>
            <a:ext cx="1600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357" name="Line 45">
            <a:extLst>
              <a:ext uri="{FF2B5EF4-FFF2-40B4-BE49-F238E27FC236}">
                <a16:creationId xmlns:a16="http://schemas.microsoft.com/office/drawing/2014/main" id="{26268C27-2E6F-2943-B7CA-AEF61C073F25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1800" y="1600200"/>
            <a:ext cx="0" cy="762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358" name="Line 46">
            <a:extLst>
              <a:ext uri="{FF2B5EF4-FFF2-40B4-BE49-F238E27FC236}">
                <a16:creationId xmlns:a16="http://schemas.microsoft.com/office/drawing/2014/main" id="{8D91EC15-8E66-1E47-BC58-72459A140557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7800" y="3276600"/>
            <a:ext cx="0" cy="1219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359" name="Line 47">
            <a:extLst>
              <a:ext uri="{FF2B5EF4-FFF2-40B4-BE49-F238E27FC236}">
                <a16:creationId xmlns:a16="http://schemas.microsoft.com/office/drawing/2014/main" id="{30E91C91-D2ED-5D42-AA61-178B8E3A555D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2743200"/>
            <a:ext cx="914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360" name="Oval 48">
            <a:extLst>
              <a:ext uri="{FF2B5EF4-FFF2-40B4-BE49-F238E27FC236}">
                <a16:creationId xmlns:a16="http://schemas.microsoft.com/office/drawing/2014/main" id="{BB2753C8-2245-0E4D-9091-0E2F1033AA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361" name="Oval 49">
            <a:extLst>
              <a:ext uri="{FF2B5EF4-FFF2-40B4-BE49-F238E27FC236}">
                <a16:creationId xmlns:a16="http://schemas.microsoft.com/office/drawing/2014/main" id="{923EEBF7-C4E8-5F4F-A6FF-53459010B2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34290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362" name="Oval 50">
            <a:extLst>
              <a:ext uri="{FF2B5EF4-FFF2-40B4-BE49-F238E27FC236}">
                <a16:creationId xmlns:a16="http://schemas.microsoft.com/office/drawing/2014/main" id="{DBD6AFED-05DE-A04F-8602-F4DEA53DD5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363" name="Oval 51">
            <a:extLst>
              <a:ext uri="{FF2B5EF4-FFF2-40B4-BE49-F238E27FC236}">
                <a16:creationId xmlns:a16="http://schemas.microsoft.com/office/drawing/2014/main" id="{F27D1D97-510C-AC4D-95EA-DEB480741D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364" name="Line 52">
            <a:extLst>
              <a:ext uri="{FF2B5EF4-FFF2-40B4-BE49-F238E27FC236}">
                <a16:creationId xmlns:a16="http://schemas.microsoft.com/office/drawing/2014/main" id="{122B1B17-1153-9949-A27C-D8B36C4089B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388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365" name="Line 53">
            <a:extLst>
              <a:ext uri="{FF2B5EF4-FFF2-40B4-BE49-F238E27FC236}">
                <a16:creationId xmlns:a16="http://schemas.microsoft.com/office/drawing/2014/main" id="{61168F6A-9617-AD40-ABC4-313832000B25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366" name="Oval 54">
            <a:extLst>
              <a:ext uri="{FF2B5EF4-FFF2-40B4-BE49-F238E27FC236}">
                <a16:creationId xmlns:a16="http://schemas.microsoft.com/office/drawing/2014/main" id="{B3194A73-E4DD-2B4F-ACCD-29C8B442AB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34290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367" name="Oval 55">
            <a:extLst>
              <a:ext uri="{FF2B5EF4-FFF2-40B4-BE49-F238E27FC236}">
                <a16:creationId xmlns:a16="http://schemas.microsoft.com/office/drawing/2014/main" id="{D837E99F-AF29-D94E-9A0B-D2B98DE82F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368" name="Oval 56">
            <a:extLst>
              <a:ext uri="{FF2B5EF4-FFF2-40B4-BE49-F238E27FC236}">
                <a16:creationId xmlns:a16="http://schemas.microsoft.com/office/drawing/2014/main" id="{E6778EBC-0362-1642-9124-A5A19F8FF3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369" name="Line 57">
            <a:extLst>
              <a:ext uri="{FF2B5EF4-FFF2-40B4-BE49-F238E27FC236}">
                <a16:creationId xmlns:a16="http://schemas.microsoft.com/office/drawing/2014/main" id="{914A8AAA-4513-DA40-94B1-62E713239F8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914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370" name="Line 58">
            <a:extLst>
              <a:ext uri="{FF2B5EF4-FFF2-40B4-BE49-F238E27FC236}">
                <a16:creationId xmlns:a16="http://schemas.microsoft.com/office/drawing/2014/main" id="{BEFB141E-9005-CF43-8EC0-F0C497FB385D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62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371" name="Oval 59">
            <a:extLst>
              <a:ext uri="{FF2B5EF4-FFF2-40B4-BE49-F238E27FC236}">
                <a16:creationId xmlns:a16="http://schemas.microsoft.com/office/drawing/2014/main" id="{D414A2D0-96D4-6E49-ACFB-456AEE75E8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34290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372" name="Oval 60">
            <a:extLst>
              <a:ext uri="{FF2B5EF4-FFF2-40B4-BE49-F238E27FC236}">
                <a16:creationId xmlns:a16="http://schemas.microsoft.com/office/drawing/2014/main" id="{8018112C-541F-0040-A288-99FEB2DD2C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2895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373" name="Line 61">
            <a:extLst>
              <a:ext uri="{FF2B5EF4-FFF2-40B4-BE49-F238E27FC236}">
                <a16:creationId xmlns:a16="http://schemas.microsoft.com/office/drawing/2014/main" id="{6660DF75-EE3C-7C42-95E3-7C80E5DCBFE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29200" y="3048000"/>
            <a:ext cx="3810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374" name="Line 62">
            <a:extLst>
              <a:ext uri="{FF2B5EF4-FFF2-40B4-BE49-F238E27FC236}">
                <a16:creationId xmlns:a16="http://schemas.microsoft.com/office/drawing/2014/main" id="{A15F62D9-BDC7-CD45-8528-753D3A772D7B}"/>
              </a:ext>
            </a:extLst>
          </p:cNvPr>
          <p:cNvSpPr>
            <a:spLocks noChangeShapeType="1"/>
          </p:cNvSpPr>
          <p:nvPr/>
        </p:nvSpPr>
        <p:spPr bwMode="auto">
          <a:xfrm>
            <a:off x="5562600" y="3048000"/>
            <a:ext cx="3048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375" name="Oval 63">
            <a:extLst>
              <a:ext uri="{FF2B5EF4-FFF2-40B4-BE49-F238E27FC236}">
                <a16:creationId xmlns:a16="http://schemas.microsoft.com/office/drawing/2014/main" id="{F32D1B37-E34A-7843-84D8-7CE1AFF21A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2895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376" name="Line 64">
            <a:extLst>
              <a:ext uri="{FF2B5EF4-FFF2-40B4-BE49-F238E27FC236}">
                <a16:creationId xmlns:a16="http://schemas.microsoft.com/office/drawing/2014/main" id="{2134CFB1-E4B5-BF45-9F72-28B5E11A873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81800" y="3048000"/>
            <a:ext cx="3048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377" name="Line 65">
            <a:extLst>
              <a:ext uri="{FF2B5EF4-FFF2-40B4-BE49-F238E27FC236}">
                <a16:creationId xmlns:a16="http://schemas.microsoft.com/office/drawing/2014/main" id="{DBA5C51B-6BAA-4B4D-B1A1-A092F146EEA9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9000" y="3048000"/>
            <a:ext cx="3048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378" name="Oval 66">
            <a:extLst>
              <a:ext uri="{FF2B5EF4-FFF2-40B4-BE49-F238E27FC236}">
                <a16:creationId xmlns:a16="http://schemas.microsoft.com/office/drawing/2014/main" id="{0C5D3BE5-F565-F547-956B-E0687C370A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2133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379" name="Line 67">
            <a:extLst>
              <a:ext uri="{FF2B5EF4-FFF2-40B4-BE49-F238E27FC236}">
                <a16:creationId xmlns:a16="http://schemas.microsoft.com/office/drawing/2014/main" id="{798F742B-B664-124F-BC7B-EFC5B4DDE7C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62600" y="2286000"/>
            <a:ext cx="6858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380" name="Line 68">
            <a:extLst>
              <a:ext uri="{FF2B5EF4-FFF2-40B4-BE49-F238E27FC236}">
                <a16:creationId xmlns:a16="http://schemas.microsoft.com/office/drawing/2014/main" id="{8F75B1F9-84B8-0340-8054-CF5AA083D9AE}"/>
              </a:ext>
            </a:extLst>
          </p:cNvPr>
          <p:cNvSpPr>
            <a:spLocks noChangeShapeType="1"/>
          </p:cNvSpPr>
          <p:nvPr/>
        </p:nvSpPr>
        <p:spPr bwMode="auto">
          <a:xfrm>
            <a:off x="6400800" y="2286000"/>
            <a:ext cx="6858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381" name="Oval 69">
            <a:extLst>
              <a:ext uri="{FF2B5EF4-FFF2-40B4-BE49-F238E27FC236}">
                <a16:creationId xmlns:a16="http://schemas.microsoft.com/office/drawing/2014/main" id="{6D1EF342-8207-D04E-9DAF-47E2906F8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382" name="Oval 70">
            <a:extLst>
              <a:ext uri="{FF2B5EF4-FFF2-40B4-BE49-F238E27FC236}">
                <a16:creationId xmlns:a16="http://schemas.microsoft.com/office/drawing/2014/main" id="{3E49ADAC-BA1E-E142-A1B1-8AFEFB7E24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383" name="Line 71">
            <a:extLst>
              <a:ext uri="{FF2B5EF4-FFF2-40B4-BE49-F238E27FC236}">
                <a16:creationId xmlns:a16="http://schemas.microsoft.com/office/drawing/2014/main" id="{D4348C2D-8FEA-D44C-A788-6A71A3D8C72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102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384" name="Line 72">
            <a:extLst>
              <a:ext uri="{FF2B5EF4-FFF2-40B4-BE49-F238E27FC236}">
                <a16:creationId xmlns:a16="http://schemas.microsoft.com/office/drawing/2014/main" id="{062320E3-B61E-D54B-84FF-8C548E75A56A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385" name="Oval 73">
            <a:extLst>
              <a:ext uri="{FF2B5EF4-FFF2-40B4-BE49-F238E27FC236}">
                <a16:creationId xmlns:a16="http://schemas.microsoft.com/office/drawing/2014/main" id="{00CA7A42-49F7-684D-8FAB-09942C52D2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386" name="Oval 74">
            <a:extLst>
              <a:ext uri="{FF2B5EF4-FFF2-40B4-BE49-F238E27FC236}">
                <a16:creationId xmlns:a16="http://schemas.microsoft.com/office/drawing/2014/main" id="{8BC8D930-DE93-AE43-897D-9D75C98B0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387" name="Line 75">
            <a:extLst>
              <a:ext uri="{FF2B5EF4-FFF2-40B4-BE49-F238E27FC236}">
                <a16:creationId xmlns:a16="http://schemas.microsoft.com/office/drawing/2014/main" id="{F2885F28-2615-BE4D-B5E8-4520F42E7C3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770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388" name="Line 76">
            <a:extLst>
              <a:ext uri="{FF2B5EF4-FFF2-40B4-BE49-F238E27FC236}">
                <a16:creationId xmlns:a16="http://schemas.microsoft.com/office/drawing/2014/main" id="{CD73BC04-0618-2A48-BE30-DAC0EAE0F9C9}"/>
              </a:ext>
            </a:extLst>
          </p:cNvPr>
          <p:cNvSpPr>
            <a:spLocks noChangeShapeType="1"/>
          </p:cNvSpPr>
          <p:nvPr/>
        </p:nvSpPr>
        <p:spPr bwMode="auto">
          <a:xfrm>
            <a:off x="67818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389" name="Oval 77">
            <a:extLst>
              <a:ext uri="{FF2B5EF4-FFF2-40B4-BE49-F238E27FC236}">
                <a16:creationId xmlns:a16="http://schemas.microsoft.com/office/drawing/2014/main" id="{770549F3-190E-274B-B526-D873FA63A4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390" name="Oval 78">
            <a:extLst>
              <a:ext uri="{FF2B5EF4-FFF2-40B4-BE49-F238E27FC236}">
                <a16:creationId xmlns:a16="http://schemas.microsoft.com/office/drawing/2014/main" id="{97A6C26F-E52F-3D46-AEF4-C2C62BA86F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391" name="Line 79">
            <a:extLst>
              <a:ext uri="{FF2B5EF4-FFF2-40B4-BE49-F238E27FC236}">
                <a16:creationId xmlns:a16="http://schemas.microsoft.com/office/drawing/2014/main" id="{CE6675CC-E2CF-C24C-ACA7-FC8259408F4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484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392" name="Line 80">
            <a:extLst>
              <a:ext uri="{FF2B5EF4-FFF2-40B4-BE49-F238E27FC236}">
                <a16:creationId xmlns:a16="http://schemas.microsoft.com/office/drawing/2014/main" id="{5A0C7BE6-B1BE-2642-A2E9-1D550FB838F2}"/>
              </a:ext>
            </a:extLst>
          </p:cNvPr>
          <p:cNvSpPr>
            <a:spLocks noChangeShapeType="1"/>
          </p:cNvSpPr>
          <p:nvPr/>
        </p:nvSpPr>
        <p:spPr bwMode="auto">
          <a:xfrm>
            <a:off x="65532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393" name="Oval 81">
            <a:extLst>
              <a:ext uri="{FF2B5EF4-FFF2-40B4-BE49-F238E27FC236}">
                <a16:creationId xmlns:a16="http://schemas.microsoft.com/office/drawing/2014/main" id="{EB4FC276-3BF9-7543-B046-449884D8B6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394" name="Oval 82">
            <a:extLst>
              <a:ext uri="{FF2B5EF4-FFF2-40B4-BE49-F238E27FC236}">
                <a16:creationId xmlns:a16="http://schemas.microsoft.com/office/drawing/2014/main" id="{3E3CC658-DB16-BF4D-BE7D-FC8A2EC570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395" name="Line 83">
            <a:extLst>
              <a:ext uri="{FF2B5EF4-FFF2-40B4-BE49-F238E27FC236}">
                <a16:creationId xmlns:a16="http://schemas.microsoft.com/office/drawing/2014/main" id="{F4848B49-BF3E-2A4E-BB3F-79240044845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200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396" name="Line 84">
            <a:extLst>
              <a:ext uri="{FF2B5EF4-FFF2-40B4-BE49-F238E27FC236}">
                <a16:creationId xmlns:a16="http://schemas.microsoft.com/office/drawing/2014/main" id="{2A830708-86FF-7E48-AFE9-663202A6F155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48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397" name="Oval 85">
            <a:extLst>
              <a:ext uri="{FF2B5EF4-FFF2-40B4-BE49-F238E27FC236}">
                <a16:creationId xmlns:a16="http://schemas.microsoft.com/office/drawing/2014/main" id="{3B8D64BC-6213-9143-9635-DFFD39BE16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398" name="Oval 86">
            <a:extLst>
              <a:ext uri="{FF2B5EF4-FFF2-40B4-BE49-F238E27FC236}">
                <a16:creationId xmlns:a16="http://schemas.microsoft.com/office/drawing/2014/main" id="{FACBA815-1671-D14E-856D-1F08B2633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399" name="Line 87">
            <a:extLst>
              <a:ext uri="{FF2B5EF4-FFF2-40B4-BE49-F238E27FC236}">
                <a16:creationId xmlns:a16="http://schemas.microsoft.com/office/drawing/2014/main" id="{90EAE6E8-7269-6F47-8EAE-D87F948FA5A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006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400" name="Line 88">
            <a:extLst>
              <a:ext uri="{FF2B5EF4-FFF2-40B4-BE49-F238E27FC236}">
                <a16:creationId xmlns:a16="http://schemas.microsoft.com/office/drawing/2014/main" id="{96C0E00D-99D3-5D49-9B2E-07EBC14AA953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54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401" name="Rectangle 89">
            <a:extLst>
              <a:ext uri="{FF2B5EF4-FFF2-40B4-BE49-F238E27FC236}">
                <a16:creationId xmlns:a16="http://schemas.microsoft.com/office/drawing/2014/main" id="{E53D1237-6C8E-524C-B155-C21859868B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038" y="4724400"/>
            <a:ext cx="848836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e-DE" altLang="de-DE" sz="2400" dirty="0">
                <a:latin typeface="+mn-lt"/>
              </a:rPr>
              <a:t>Traversiere Baum, um nächsten Nachbarn </a:t>
            </a:r>
            <a:br>
              <a:rPr lang="de-DE" altLang="de-DE" sz="2400" dirty="0">
                <a:latin typeface="+mn-lt"/>
              </a:rPr>
            </a:br>
            <a:r>
              <a:rPr lang="de-DE" altLang="de-DE" sz="2400" dirty="0">
                <a:latin typeface="+mn-lt"/>
              </a:rPr>
              <a:t>von Anfragepunkt zu finden (Distanzgrenze)</a:t>
            </a:r>
          </a:p>
        </p:txBody>
      </p:sp>
      <p:sp>
        <p:nvSpPr>
          <p:cNvPr id="269402" name="Oval 90">
            <a:extLst>
              <a:ext uri="{FF2B5EF4-FFF2-40B4-BE49-F238E27FC236}">
                <a16:creationId xmlns:a16="http://schemas.microsoft.com/office/drawing/2014/main" id="{166AAB45-F726-BF4F-8B4C-EF14601F08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438400"/>
            <a:ext cx="76200" cy="76200"/>
          </a:xfrm>
          <a:prstGeom prst="ellipse">
            <a:avLst/>
          </a:prstGeom>
          <a:solidFill>
            <a:srgbClr val="FF06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403" name="AutoShape 91">
            <a:extLst>
              <a:ext uri="{FF2B5EF4-FFF2-40B4-BE49-F238E27FC236}">
                <a16:creationId xmlns:a16="http://schemas.microsoft.com/office/drawing/2014/main" id="{89BF88B5-DC39-DE4E-BBF8-16E0C8377B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2667000"/>
            <a:ext cx="85725" cy="85725"/>
          </a:xfrm>
          <a:prstGeom prst="octagon">
            <a:avLst>
              <a:gd name="adj" fmla="val 2928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662656C-F508-FB4B-9FF3-8513E2CBBA45}"/>
              </a:ext>
            </a:extLst>
          </p:cNvPr>
          <p:cNvSpPr/>
          <p:nvPr/>
        </p:nvSpPr>
        <p:spPr>
          <a:xfrm>
            <a:off x="3342005" y="6647805"/>
            <a:ext cx="206819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900" dirty="0" err="1">
                <a:solidFill>
                  <a:schemeClr val="bg1"/>
                </a:solidFill>
              </a:rPr>
              <a:t>Geometria</a:t>
            </a:r>
            <a:r>
              <a:rPr lang="de-DE" sz="900" dirty="0">
                <a:solidFill>
                  <a:schemeClr val="bg1"/>
                </a:solidFill>
              </a:rPr>
              <a:t> </a:t>
            </a:r>
            <a:r>
              <a:rPr lang="de-DE" sz="900" dirty="0" err="1">
                <a:solidFill>
                  <a:schemeClr val="bg1"/>
                </a:solidFill>
              </a:rPr>
              <a:t>Computacional</a:t>
            </a:r>
            <a:r>
              <a:rPr lang="de-DE" sz="900" dirty="0">
                <a:solidFill>
                  <a:schemeClr val="bg1"/>
                </a:solidFill>
              </a:rPr>
              <a:t>, Toni </a:t>
            </a:r>
            <a:r>
              <a:rPr lang="de-DE" sz="900" dirty="0" err="1">
                <a:solidFill>
                  <a:schemeClr val="bg1"/>
                </a:solidFill>
              </a:rPr>
              <a:t>Sellarès</a:t>
            </a:r>
            <a:endParaRPr lang="de-DE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13609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lide Number Placeholder 5">
            <a:extLst>
              <a:ext uri="{FF2B5EF4-FFF2-40B4-BE49-F238E27FC236}">
                <a16:creationId xmlns:a16="http://schemas.microsoft.com/office/drawing/2014/main" id="{DF35CFB9-585F-954C-AE64-366CDB19C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58CFA-4812-7140-8A53-F121C283A597}" type="slidenum">
              <a:rPr lang="en-US" altLang="de-DE"/>
              <a:pPr/>
              <a:t>76</a:t>
            </a:fld>
            <a:endParaRPr lang="en-US" altLang="de-DE"/>
          </a:p>
        </p:txBody>
      </p:sp>
      <p:grpSp>
        <p:nvGrpSpPr>
          <p:cNvPr id="270339" name="Group 3">
            <a:extLst>
              <a:ext uri="{FF2B5EF4-FFF2-40B4-BE49-F238E27FC236}">
                <a16:creationId xmlns:a16="http://schemas.microsoft.com/office/drawing/2014/main" id="{49E8B40C-0229-024B-81DA-F37F310C08C2}"/>
              </a:ext>
            </a:extLst>
          </p:cNvPr>
          <p:cNvGrpSpPr>
            <a:grpSpLocks/>
          </p:cNvGrpSpPr>
          <p:nvPr/>
        </p:nvGrpSpPr>
        <p:grpSpPr bwMode="auto">
          <a:xfrm>
            <a:off x="685800" y="1600200"/>
            <a:ext cx="3263900" cy="2916238"/>
            <a:chOff x="1344" y="1056"/>
            <a:chExt cx="1824" cy="1632"/>
          </a:xfrm>
        </p:grpSpPr>
        <p:sp>
          <p:nvSpPr>
            <p:cNvPr id="270340" name="AutoShape 4">
              <a:extLst>
                <a:ext uri="{FF2B5EF4-FFF2-40B4-BE49-F238E27FC236}">
                  <a16:creationId xmlns:a16="http://schemas.microsoft.com/office/drawing/2014/main" id="{170BCA2D-A1F8-C44E-AB40-DD9BA5C4CD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168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0341" name="AutoShape 5">
              <a:extLst>
                <a:ext uri="{FF2B5EF4-FFF2-40B4-BE49-F238E27FC236}">
                  <a16:creationId xmlns:a16="http://schemas.microsoft.com/office/drawing/2014/main" id="{531A5AC1-831B-2542-A76A-8B611E90B9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" y="1776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0342" name="AutoShape 6">
              <a:extLst>
                <a:ext uri="{FF2B5EF4-FFF2-40B4-BE49-F238E27FC236}">
                  <a16:creationId xmlns:a16="http://schemas.microsoft.com/office/drawing/2014/main" id="{20C2899E-4A7F-CA41-9572-DE4A1360D8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776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0343" name="AutoShape 7">
              <a:extLst>
                <a:ext uri="{FF2B5EF4-FFF2-40B4-BE49-F238E27FC236}">
                  <a16:creationId xmlns:a16="http://schemas.microsoft.com/office/drawing/2014/main" id="{E4E40FFB-2165-0049-9607-22266C206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139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0344" name="AutoShape 8">
              <a:extLst>
                <a:ext uri="{FF2B5EF4-FFF2-40B4-BE49-F238E27FC236}">
                  <a16:creationId xmlns:a16="http://schemas.microsoft.com/office/drawing/2014/main" id="{14168464-480A-1248-8F88-6A89D1BD64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1776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0345" name="AutoShape 9">
              <a:extLst>
                <a:ext uri="{FF2B5EF4-FFF2-40B4-BE49-F238E27FC236}">
                  <a16:creationId xmlns:a16="http://schemas.microsoft.com/office/drawing/2014/main" id="{95788CFF-F7B3-6348-A311-46D06C96D0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2304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0346" name="AutoShape 10">
              <a:extLst>
                <a:ext uri="{FF2B5EF4-FFF2-40B4-BE49-F238E27FC236}">
                  <a16:creationId xmlns:a16="http://schemas.microsoft.com/office/drawing/2014/main" id="{EC58DEC5-6A02-AE49-920D-AA42A41667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235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0347" name="AutoShape 11">
              <a:extLst>
                <a:ext uri="{FF2B5EF4-FFF2-40B4-BE49-F238E27FC236}">
                  <a16:creationId xmlns:a16="http://schemas.microsoft.com/office/drawing/2014/main" id="{0AA75ECB-6ED4-6B43-86DF-E753F37282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" y="1536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0348" name="AutoShape 12">
              <a:extLst>
                <a:ext uri="{FF2B5EF4-FFF2-40B4-BE49-F238E27FC236}">
                  <a16:creationId xmlns:a16="http://schemas.microsoft.com/office/drawing/2014/main" id="{4F24C338-C904-FB45-BA73-86EA99D224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144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0349" name="AutoShape 13">
              <a:extLst>
                <a:ext uri="{FF2B5EF4-FFF2-40B4-BE49-F238E27FC236}">
                  <a16:creationId xmlns:a16="http://schemas.microsoft.com/office/drawing/2014/main" id="{B1F2F70C-1CEB-DE45-8984-0EC7C0BF31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8" y="235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0350" name="AutoShape 14">
              <a:extLst>
                <a:ext uri="{FF2B5EF4-FFF2-40B4-BE49-F238E27FC236}">
                  <a16:creationId xmlns:a16="http://schemas.microsoft.com/office/drawing/2014/main" id="{1EC996F8-FBCE-0245-9734-15F3912806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244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0351" name="AutoShape 15">
              <a:extLst>
                <a:ext uri="{FF2B5EF4-FFF2-40B4-BE49-F238E27FC236}">
                  <a16:creationId xmlns:a16="http://schemas.microsoft.com/office/drawing/2014/main" id="{53C5EC85-3CA4-DA47-A89B-67705D41CD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544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0352" name="AutoShape 16">
              <a:extLst>
                <a:ext uri="{FF2B5EF4-FFF2-40B4-BE49-F238E27FC236}">
                  <a16:creationId xmlns:a16="http://schemas.microsoft.com/office/drawing/2014/main" id="{DE2D8678-91CE-D341-943E-7315237FA9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40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0353" name="AutoShape 17">
              <a:extLst>
                <a:ext uri="{FF2B5EF4-FFF2-40B4-BE49-F238E27FC236}">
                  <a16:creationId xmlns:a16="http://schemas.microsoft.com/office/drawing/2014/main" id="{80CB9982-737C-B741-9878-503287C6BB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196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0354" name="AutoShape 18">
              <a:extLst>
                <a:ext uri="{FF2B5EF4-FFF2-40B4-BE49-F238E27FC236}">
                  <a16:creationId xmlns:a16="http://schemas.microsoft.com/office/drawing/2014/main" id="{4970839A-AA32-D74F-87F4-47154B9EAF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172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0355" name="AutoShape 19">
              <a:extLst>
                <a:ext uri="{FF2B5EF4-FFF2-40B4-BE49-F238E27FC236}">
                  <a16:creationId xmlns:a16="http://schemas.microsoft.com/office/drawing/2014/main" id="{863ED58C-ABA3-3541-9933-397101EA04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2064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0356" name="AutoShape 20">
              <a:extLst>
                <a:ext uri="{FF2B5EF4-FFF2-40B4-BE49-F238E27FC236}">
                  <a16:creationId xmlns:a16="http://schemas.microsoft.com/office/drawing/2014/main" id="{4C1B5F40-A404-3243-88B6-9927A16A45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196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0357" name="AutoShape 21">
              <a:extLst>
                <a:ext uri="{FF2B5EF4-FFF2-40B4-BE49-F238E27FC236}">
                  <a16:creationId xmlns:a16="http://schemas.microsoft.com/office/drawing/2014/main" id="{FD73895A-08D9-7647-BB56-0A12AD01C6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2496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0358" name="AutoShape 22">
              <a:extLst>
                <a:ext uri="{FF2B5EF4-FFF2-40B4-BE49-F238E27FC236}">
                  <a16:creationId xmlns:a16="http://schemas.microsoft.com/office/drawing/2014/main" id="{040D0542-7218-B948-9C97-2724E97B8E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8" y="2064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0359" name="AutoShape 23">
              <a:extLst>
                <a:ext uri="{FF2B5EF4-FFF2-40B4-BE49-F238E27FC236}">
                  <a16:creationId xmlns:a16="http://schemas.microsoft.com/office/drawing/2014/main" id="{E7CC2C2A-12B7-2F45-924A-B892073C12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1344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0360" name="AutoShape 24">
              <a:extLst>
                <a:ext uri="{FF2B5EF4-FFF2-40B4-BE49-F238E27FC236}">
                  <a16:creationId xmlns:a16="http://schemas.microsoft.com/office/drawing/2014/main" id="{2D724A97-AC3F-CB46-A924-ADFBE260A3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144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0361" name="AutoShape 25">
              <a:extLst>
                <a:ext uri="{FF2B5EF4-FFF2-40B4-BE49-F238E27FC236}">
                  <a16:creationId xmlns:a16="http://schemas.microsoft.com/office/drawing/2014/main" id="{90167CF4-F6F1-0249-98A1-BB90A88E39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139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0362" name="AutoShape 26">
              <a:extLst>
                <a:ext uri="{FF2B5EF4-FFF2-40B4-BE49-F238E27FC236}">
                  <a16:creationId xmlns:a16="http://schemas.microsoft.com/office/drawing/2014/main" id="{D5A6BC75-9DBE-E845-B6B4-E1D5B26C43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8" y="235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0363" name="AutoShape 27">
              <a:extLst>
                <a:ext uri="{FF2B5EF4-FFF2-40B4-BE49-F238E27FC236}">
                  <a16:creationId xmlns:a16="http://schemas.microsoft.com/office/drawing/2014/main" id="{9BAB95BC-0C6E-334A-9FB5-B3A1181A63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44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0364" name="AutoShape 28">
              <a:extLst>
                <a:ext uri="{FF2B5EF4-FFF2-40B4-BE49-F238E27FC236}">
                  <a16:creationId xmlns:a16="http://schemas.microsoft.com/office/drawing/2014/main" id="{9362E069-BF01-8043-93C1-055EA5AD7B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196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0365" name="AutoShape 29">
              <a:extLst>
                <a:ext uri="{FF2B5EF4-FFF2-40B4-BE49-F238E27FC236}">
                  <a16:creationId xmlns:a16="http://schemas.microsoft.com/office/drawing/2014/main" id="{E65367F5-49D9-2149-A88E-F677AE028B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163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0366" name="AutoShape 30">
              <a:extLst>
                <a:ext uri="{FF2B5EF4-FFF2-40B4-BE49-F238E27FC236}">
                  <a16:creationId xmlns:a16="http://schemas.microsoft.com/office/drawing/2014/main" id="{A686CA45-D967-EA42-81BB-3D1FA9B129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216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0367" name="AutoShape 31">
              <a:extLst>
                <a:ext uri="{FF2B5EF4-FFF2-40B4-BE49-F238E27FC236}">
                  <a16:creationId xmlns:a16="http://schemas.microsoft.com/office/drawing/2014/main" id="{475631A7-B314-1949-A266-D83C10300B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120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0368" name="AutoShape 32">
              <a:extLst>
                <a:ext uri="{FF2B5EF4-FFF2-40B4-BE49-F238E27FC236}">
                  <a16:creationId xmlns:a16="http://schemas.microsoft.com/office/drawing/2014/main" id="{A03F4B8D-F0ED-6B4C-B1E7-214F919D01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15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0369" name="AutoShape 33">
              <a:extLst>
                <a:ext uri="{FF2B5EF4-FFF2-40B4-BE49-F238E27FC236}">
                  <a16:creationId xmlns:a16="http://schemas.microsoft.com/office/drawing/2014/main" id="{2DFD5C02-8084-BF41-8B0B-8403200215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20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0370" name="AutoShape 34">
              <a:extLst>
                <a:ext uri="{FF2B5EF4-FFF2-40B4-BE49-F238E27FC236}">
                  <a16:creationId xmlns:a16="http://schemas.microsoft.com/office/drawing/2014/main" id="{F7C9BA8B-1AE4-EE46-A45F-7693317557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115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0371" name="AutoShape 35">
              <a:extLst>
                <a:ext uri="{FF2B5EF4-FFF2-40B4-BE49-F238E27FC236}">
                  <a16:creationId xmlns:a16="http://schemas.microsoft.com/office/drawing/2014/main" id="{FBCB6AAF-5492-474E-98D3-BD09EE08BA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120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0372" name="AutoShape 36">
              <a:extLst>
                <a:ext uri="{FF2B5EF4-FFF2-40B4-BE49-F238E27FC236}">
                  <a16:creationId xmlns:a16="http://schemas.microsoft.com/office/drawing/2014/main" id="{DA14B89C-0EDE-0F43-82FB-1AEFF574E6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244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0373" name="Rectangle 37">
              <a:extLst>
                <a:ext uri="{FF2B5EF4-FFF2-40B4-BE49-F238E27FC236}">
                  <a16:creationId xmlns:a16="http://schemas.microsoft.com/office/drawing/2014/main" id="{AD785A0D-2AF9-F940-A057-E511ED135C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1056"/>
              <a:ext cx="1824" cy="163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270374" name="Line 38">
            <a:extLst>
              <a:ext uri="{FF2B5EF4-FFF2-40B4-BE49-F238E27FC236}">
                <a16:creationId xmlns:a16="http://schemas.microsoft.com/office/drawing/2014/main" id="{0C819CDC-1E3B-E047-A7A6-912DB8BEC737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1600200"/>
            <a:ext cx="0" cy="2895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375" name="Line 39">
            <a:extLst>
              <a:ext uri="{FF2B5EF4-FFF2-40B4-BE49-F238E27FC236}">
                <a16:creationId xmlns:a16="http://schemas.microsoft.com/office/drawing/2014/main" id="{3F2144B1-36A6-F94F-B17D-07F6ADF818B7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2971800"/>
            <a:ext cx="1600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376" name="Line 40">
            <a:extLst>
              <a:ext uri="{FF2B5EF4-FFF2-40B4-BE49-F238E27FC236}">
                <a16:creationId xmlns:a16="http://schemas.microsoft.com/office/drawing/2014/main" id="{48AFD813-D326-3747-AB49-82DA95BB5145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0400" y="2971800"/>
            <a:ext cx="0" cy="1524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377" name="Line 41">
            <a:extLst>
              <a:ext uri="{FF2B5EF4-FFF2-40B4-BE49-F238E27FC236}">
                <a16:creationId xmlns:a16="http://schemas.microsoft.com/office/drawing/2014/main" id="{4AFA169B-ADAF-F145-B296-FAA9125D30CA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3962400"/>
            <a:ext cx="838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378" name="Line 42">
            <a:extLst>
              <a:ext uri="{FF2B5EF4-FFF2-40B4-BE49-F238E27FC236}">
                <a16:creationId xmlns:a16="http://schemas.microsoft.com/office/drawing/2014/main" id="{374CA0BE-6F2F-9F49-AEAD-9F0DE81CD793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3276600"/>
            <a:ext cx="1676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379" name="Line 43">
            <a:extLst>
              <a:ext uri="{FF2B5EF4-FFF2-40B4-BE49-F238E27FC236}">
                <a16:creationId xmlns:a16="http://schemas.microsoft.com/office/drawing/2014/main" id="{36F64902-3B13-8A4F-850F-CC43B4AC271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00200" y="1600200"/>
            <a:ext cx="0" cy="1676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380" name="Line 44">
            <a:extLst>
              <a:ext uri="{FF2B5EF4-FFF2-40B4-BE49-F238E27FC236}">
                <a16:creationId xmlns:a16="http://schemas.microsoft.com/office/drawing/2014/main" id="{8415CE21-2CDF-9A44-8E5C-C981194D6543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2362200"/>
            <a:ext cx="1600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381" name="Line 45">
            <a:extLst>
              <a:ext uri="{FF2B5EF4-FFF2-40B4-BE49-F238E27FC236}">
                <a16:creationId xmlns:a16="http://schemas.microsoft.com/office/drawing/2014/main" id="{F2165746-A773-C54A-A742-F66D126C09EB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1800" y="1600200"/>
            <a:ext cx="0" cy="762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382" name="Line 46">
            <a:extLst>
              <a:ext uri="{FF2B5EF4-FFF2-40B4-BE49-F238E27FC236}">
                <a16:creationId xmlns:a16="http://schemas.microsoft.com/office/drawing/2014/main" id="{F41C3721-C5DE-1748-807B-7B3B5268DF97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7800" y="3276600"/>
            <a:ext cx="0" cy="1219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383" name="Line 47">
            <a:extLst>
              <a:ext uri="{FF2B5EF4-FFF2-40B4-BE49-F238E27FC236}">
                <a16:creationId xmlns:a16="http://schemas.microsoft.com/office/drawing/2014/main" id="{36E73322-43DD-8A4A-B827-467D13C73306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2743200"/>
            <a:ext cx="914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384" name="Oval 48">
            <a:extLst>
              <a:ext uri="{FF2B5EF4-FFF2-40B4-BE49-F238E27FC236}">
                <a16:creationId xmlns:a16="http://schemas.microsoft.com/office/drawing/2014/main" id="{97D37986-A58F-6C4C-BB2F-BD7050DB4B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385" name="Oval 49">
            <a:extLst>
              <a:ext uri="{FF2B5EF4-FFF2-40B4-BE49-F238E27FC236}">
                <a16:creationId xmlns:a16="http://schemas.microsoft.com/office/drawing/2014/main" id="{2F851742-68EC-A74D-A1CC-C9167E62EF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34290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386" name="Oval 50">
            <a:extLst>
              <a:ext uri="{FF2B5EF4-FFF2-40B4-BE49-F238E27FC236}">
                <a16:creationId xmlns:a16="http://schemas.microsoft.com/office/drawing/2014/main" id="{98E03C5C-49EC-2244-B4EF-EC8903D975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387" name="Oval 51">
            <a:extLst>
              <a:ext uri="{FF2B5EF4-FFF2-40B4-BE49-F238E27FC236}">
                <a16:creationId xmlns:a16="http://schemas.microsoft.com/office/drawing/2014/main" id="{4C417FC8-6D7C-A244-B11F-5E2936F1DF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388" name="Line 52">
            <a:extLst>
              <a:ext uri="{FF2B5EF4-FFF2-40B4-BE49-F238E27FC236}">
                <a16:creationId xmlns:a16="http://schemas.microsoft.com/office/drawing/2014/main" id="{C42D43C8-9C68-0C4D-8499-0041C0C12F5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388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389" name="Line 53">
            <a:extLst>
              <a:ext uri="{FF2B5EF4-FFF2-40B4-BE49-F238E27FC236}">
                <a16:creationId xmlns:a16="http://schemas.microsoft.com/office/drawing/2014/main" id="{DE859062-6913-9B47-802B-D35ADDD6A2DC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390" name="Oval 54">
            <a:extLst>
              <a:ext uri="{FF2B5EF4-FFF2-40B4-BE49-F238E27FC236}">
                <a16:creationId xmlns:a16="http://schemas.microsoft.com/office/drawing/2014/main" id="{527DB252-B702-8242-B1F8-DADF6151C8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34290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391" name="Oval 55">
            <a:extLst>
              <a:ext uri="{FF2B5EF4-FFF2-40B4-BE49-F238E27FC236}">
                <a16:creationId xmlns:a16="http://schemas.microsoft.com/office/drawing/2014/main" id="{D3A15495-A1F4-904A-8773-380F993441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392" name="Oval 56">
            <a:extLst>
              <a:ext uri="{FF2B5EF4-FFF2-40B4-BE49-F238E27FC236}">
                <a16:creationId xmlns:a16="http://schemas.microsoft.com/office/drawing/2014/main" id="{B964FEDC-7540-FF45-8D6E-1C75AB2B1A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393" name="Line 57">
            <a:extLst>
              <a:ext uri="{FF2B5EF4-FFF2-40B4-BE49-F238E27FC236}">
                <a16:creationId xmlns:a16="http://schemas.microsoft.com/office/drawing/2014/main" id="{9C19C648-F7C9-844E-8596-43DAA953D1D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914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394" name="Line 58">
            <a:extLst>
              <a:ext uri="{FF2B5EF4-FFF2-40B4-BE49-F238E27FC236}">
                <a16:creationId xmlns:a16="http://schemas.microsoft.com/office/drawing/2014/main" id="{5A3442CC-77AA-FC4F-B572-36F3D0AD6294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62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395" name="Oval 59">
            <a:extLst>
              <a:ext uri="{FF2B5EF4-FFF2-40B4-BE49-F238E27FC236}">
                <a16:creationId xmlns:a16="http://schemas.microsoft.com/office/drawing/2014/main" id="{A35D3099-C5F6-1345-BB8F-65D8E511F2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34290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396" name="Oval 60">
            <a:extLst>
              <a:ext uri="{FF2B5EF4-FFF2-40B4-BE49-F238E27FC236}">
                <a16:creationId xmlns:a16="http://schemas.microsoft.com/office/drawing/2014/main" id="{386C5793-FFFB-B447-AD23-7CFD0A63F6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2895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397" name="Line 61">
            <a:extLst>
              <a:ext uri="{FF2B5EF4-FFF2-40B4-BE49-F238E27FC236}">
                <a16:creationId xmlns:a16="http://schemas.microsoft.com/office/drawing/2014/main" id="{6449B008-0E37-A749-A66D-67FAF7247EB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29200" y="3048000"/>
            <a:ext cx="3810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398" name="Line 62">
            <a:extLst>
              <a:ext uri="{FF2B5EF4-FFF2-40B4-BE49-F238E27FC236}">
                <a16:creationId xmlns:a16="http://schemas.microsoft.com/office/drawing/2014/main" id="{6A2F10E8-B5AD-274B-8340-86434741A8EA}"/>
              </a:ext>
            </a:extLst>
          </p:cNvPr>
          <p:cNvSpPr>
            <a:spLocks noChangeShapeType="1"/>
          </p:cNvSpPr>
          <p:nvPr/>
        </p:nvSpPr>
        <p:spPr bwMode="auto">
          <a:xfrm>
            <a:off x="5562600" y="3048000"/>
            <a:ext cx="3048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399" name="Oval 63">
            <a:extLst>
              <a:ext uri="{FF2B5EF4-FFF2-40B4-BE49-F238E27FC236}">
                <a16:creationId xmlns:a16="http://schemas.microsoft.com/office/drawing/2014/main" id="{FC3282FC-956D-8642-AC1D-479CD01068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2895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400" name="Line 64">
            <a:extLst>
              <a:ext uri="{FF2B5EF4-FFF2-40B4-BE49-F238E27FC236}">
                <a16:creationId xmlns:a16="http://schemas.microsoft.com/office/drawing/2014/main" id="{99B515C6-E6B8-644F-B5A8-6AA58B6DED8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81800" y="3048000"/>
            <a:ext cx="3048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401" name="Line 65">
            <a:extLst>
              <a:ext uri="{FF2B5EF4-FFF2-40B4-BE49-F238E27FC236}">
                <a16:creationId xmlns:a16="http://schemas.microsoft.com/office/drawing/2014/main" id="{47E483C2-5A0A-EC47-A52C-3AA19FA1294F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9000" y="3048000"/>
            <a:ext cx="3048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402" name="Oval 66">
            <a:extLst>
              <a:ext uri="{FF2B5EF4-FFF2-40B4-BE49-F238E27FC236}">
                <a16:creationId xmlns:a16="http://schemas.microsoft.com/office/drawing/2014/main" id="{FE2D5467-5B2D-3B45-B667-D3D36C6C1C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2133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403" name="Line 67">
            <a:extLst>
              <a:ext uri="{FF2B5EF4-FFF2-40B4-BE49-F238E27FC236}">
                <a16:creationId xmlns:a16="http://schemas.microsoft.com/office/drawing/2014/main" id="{C3CADC8F-034F-C547-8AEB-AF84646F76B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62600" y="2286000"/>
            <a:ext cx="6858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404" name="Line 68">
            <a:extLst>
              <a:ext uri="{FF2B5EF4-FFF2-40B4-BE49-F238E27FC236}">
                <a16:creationId xmlns:a16="http://schemas.microsoft.com/office/drawing/2014/main" id="{C80266FA-D0A3-A047-A07D-108476ECF7BA}"/>
              </a:ext>
            </a:extLst>
          </p:cNvPr>
          <p:cNvSpPr>
            <a:spLocks noChangeShapeType="1"/>
          </p:cNvSpPr>
          <p:nvPr/>
        </p:nvSpPr>
        <p:spPr bwMode="auto">
          <a:xfrm>
            <a:off x="6400800" y="2286000"/>
            <a:ext cx="6858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405" name="Oval 69">
            <a:extLst>
              <a:ext uri="{FF2B5EF4-FFF2-40B4-BE49-F238E27FC236}">
                <a16:creationId xmlns:a16="http://schemas.microsoft.com/office/drawing/2014/main" id="{4C7D76CA-EB8F-B945-A293-A3D2CCA290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406" name="Oval 70">
            <a:extLst>
              <a:ext uri="{FF2B5EF4-FFF2-40B4-BE49-F238E27FC236}">
                <a16:creationId xmlns:a16="http://schemas.microsoft.com/office/drawing/2014/main" id="{46A53BBE-6635-E342-BA4C-5D1BEBDBA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407" name="Line 71">
            <a:extLst>
              <a:ext uri="{FF2B5EF4-FFF2-40B4-BE49-F238E27FC236}">
                <a16:creationId xmlns:a16="http://schemas.microsoft.com/office/drawing/2014/main" id="{4690A052-6527-D144-A6A6-1D100BBFE12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102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408" name="Line 72">
            <a:extLst>
              <a:ext uri="{FF2B5EF4-FFF2-40B4-BE49-F238E27FC236}">
                <a16:creationId xmlns:a16="http://schemas.microsoft.com/office/drawing/2014/main" id="{B202C240-4705-8A41-B21B-63ACB72B7EC5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409" name="Oval 73">
            <a:extLst>
              <a:ext uri="{FF2B5EF4-FFF2-40B4-BE49-F238E27FC236}">
                <a16:creationId xmlns:a16="http://schemas.microsoft.com/office/drawing/2014/main" id="{C123C75F-5119-9B41-935F-1E60F8756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410" name="Oval 74">
            <a:extLst>
              <a:ext uri="{FF2B5EF4-FFF2-40B4-BE49-F238E27FC236}">
                <a16:creationId xmlns:a16="http://schemas.microsoft.com/office/drawing/2014/main" id="{743B12BF-FA10-264F-A156-2360EF48EA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411" name="Line 75">
            <a:extLst>
              <a:ext uri="{FF2B5EF4-FFF2-40B4-BE49-F238E27FC236}">
                <a16:creationId xmlns:a16="http://schemas.microsoft.com/office/drawing/2014/main" id="{9AD361C5-EE1C-E84C-9E41-FC368BE7DB1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770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412" name="Line 76">
            <a:extLst>
              <a:ext uri="{FF2B5EF4-FFF2-40B4-BE49-F238E27FC236}">
                <a16:creationId xmlns:a16="http://schemas.microsoft.com/office/drawing/2014/main" id="{B76ABDD8-91E8-194D-8520-78A70FD58EBE}"/>
              </a:ext>
            </a:extLst>
          </p:cNvPr>
          <p:cNvSpPr>
            <a:spLocks noChangeShapeType="1"/>
          </p:cNvSpPr>
          <p:nvPr/>
        </p:nvSpPr>
        <p:spPr bwMode="auto">
          <a:xfrm>
            <a:off x="67818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413" name="Oval 77">
            <a:extLst>
              <a:ext uri="{FF2B5EF4-FFF2-40B4-BE49-F238E27FC236}">
                <a16:creationId xmlns:a16="http://schemas.microsoft.com/office/drawing/2014/main" id="{1A22F897-4405-7942-ACA2-68F4126496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414" name="Oval 78">
            <a:extLst>
              <a:ext uri="{FF2B5EF4-FFF2-40B4-BE49-F238E27FC236}">
                <a16:creationId xmlns:a16="http://schemas.microsoft.com/office/drawing/2014/main" id="{ACD07046-D328-F24E-A454-B90872284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415" name="Line 79">
            <a:extLst>
              <a:ext uri="{FF2B5EF4-FFF2-40B4-BE49-F238E27FC236}">
                <a16:creationId xmlns:a16="http://schemas.microsoft.com/office/drawing/2014/main" id="{30E10751-0518-FE4F-BF1C-1E3500847AE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484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416" name="Line 80">
            <a:extLst>
              <a:ext uri="{FF2B5EF4-FFF2-40B4-BE49-F238E27FC236}">
                <a16:creationId xmlns:a16="http://schemas.microsoft.com/office/drawing/2014/main" id="{5E2D8C21-32CB-A94F-8FFE-9EB7FA31239D}"/>
              </a:ext>
            </a:extLst>
          </p:cNvPr>
          <p:cNvSpPr>
            <a:spLocks noChangeShapeType="1"/>
          </p:cNvSpPr>
          <p:nvPr/>
        </p:nvSpPr>
        <p:spPr bwMode="auto">
          <a:xfrm>
            <a:off x="65532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417" name="Oval 81">
            <a:extLst>
              <a:ext uri="{FF2B5EF4-FFF2-40B4-BE49-F238E27FC236}">
                <a16:creationId xmlns:a16="http://schemas.microsoft.com/office/drawing/2014/main" id="{C10B7DAE-04E6-6F4D-B842-1B04DBB229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418" name="Oval 82">
            <a:extLst>
              <a:ext uri="{FF2B5EF4-FFF2-40B4-BE49-F238E27FC236}">
                <a16:creationId xmlns:a16="http://schemas.microsoft.com/office/drawing/2014/main" id="{0E56100D-34FC-B04C-AB4C-9238AA5261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419" name="Line 83">
            <a:extLst>
              <a:ext uri="{FF2B5EF4-FFF2-40B4-BE49-F238E27FC236}">
                <a16:creationId xmlns:a16="http://schemas.microsoft.com/office/drawing/2014/main" id="{E8F0373C-A4B4-DE48-8954-27496C6F50E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200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420" name="Line 84">
            <a:extLst>
              <a:ext uri="{FF2B5EF4-FFF2-40B4-BE49-F238E27FC236}">
                <a16:creationId xmlns:a16="http://schemas.microsoft.com/office/drawing/2014/main" id="{98AAB2FC-2547-FC4C-9FFE-DCA28D8C54AD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48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421" name="Oval 85">
            <a:extLst>
              <a:ext uri="{FF2B5EF4-FFF2-40B4-BE49-F238E27FC236}">
                <a16:creationId xmlns:a16="http://schemas.microsoft.com/office/drawing/2014/main" id="{BD910BD2-DED9-C040-91B7-5D4C8CE397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422" name="Oval 86">
            <a:extLst>
              <a:ext uri="{FF2B5EF4-FFF2-40B4-BE49-F238E27FC236}">
                <a16:creationId xmlns:a16="http://schemas.microsoft.com/office/drawing/2014/main" id="{3FC0782E-4F5B-864D-892E-3465895423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423" name="Line 87">
            <a:extLst>
              <a:ext uri="{FF2B5EF4-FFF2-40B4-BE49-F238E27FC236}">
                <a16:creationId xmlns:a16="http://schemas.microsoft.com/office/drawing/2014/main" id="{4BC2C7A9-A672-3C4A-A171-C1DB072A447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006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424" name="Line 88">
            <a:extLst>
              <a:ext uri="{FF2B5EF4-FFF2-40B4-BE49-F238E27FC236}">
                <a16:creationId xmlns:a16="http://schemas.microsoft.com/office/drawing/2014/main" id="{EE11BF5A-1675-AC4C-A455-E7ABCFB55C3A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54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425" name="Rectangle 89">
            <a:extLst>
              <a:ext uri="{FF2B5EF4-FFF2-40B4-BE49-F238E27FC236}">
                <a16:creationId xmlns:a16="http://schemas.microsoft.com/office/drawing/2014/main" id="{B94DA7BE-9531-0240-906D-736AC88190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038" y="4767535"/>
            <a:ext cx="848836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e-DE" altLang="de-DE" sz="2400">
                <a:latin typeface="+mn-lt"/>
              </a:rPr>
              <a:t>Exploriere Zweig, der dem Anfragepunkt am nächsten kommt</a:t>
            </a:r>
          </a:p>
        </p:txBody>
      </p:sp>
      <p:sp>
        <p:nvSpPr>
          <p:cNvPr id="270426" name="Oval 90">
            <a:extLst>
              <a:ext uri="{FF2B5EF4-FFF2-40B4-BE49-F238E27FC236}">
                <a16:creationId xmlns:a16="http://schemas.microsoft.com/office/drawing/2014/main" id="{0792BFE0-6E07-C84A-8F13-15FA43199E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438400"/>
            <a:ext cx="76200" cy="76200"/>
          </a:xfrm>
          <a:prstGeom prst="ellipse">
            <a:avLst/>
          </a:prstGeom>
          <a:solidFill>
            <a:srgbClr val="FF06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427" name="Rectangle 91">
            <a:extLst>
              <a:ext uri="{FF2B5EF4-FFF2-40B4-BE49-F238E27FC236}">
                <a16:creationId xmlns:a16="http://schemas.microsoft.com/office/drawing/2014/main" id="{24CBF7C4-A65E-6443-B769-B70C98C0FA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1600200"/>
            <a:ext cx="1600200" cy="28956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428" name="Rectangle 92">
            <a:extLst>
              <a:ext uri="{FF2B5EF4-FFF2-40B4-BE49-F238E27FC236}">
                <a16:creationId xmlns:a16="http://schemas.microsoft.com/office/drawing/2014/main" id="{E349ED28-DE37-1B41-A8B7-6BA3529EC4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2743200"/>
            <a:ext cx="2057400" cy="17526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429" name="AutoShape 93">
            <a:extLst>
              <a:ext uri="{FF2B5EF4-FFF2-40B4-BE49-F238E27FC236}">
                <a16:creationId xmlns:a16="http://schemas.microsoft.com/office/drawing/2014/main" id="{09558FD7-A008-7847-B93B-7BBC2E2BEE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2667000"/>
            <a:ext cx="85725" cy="85725"/>
          </a:xfrm>
          <a:prstGeom prst="octagon">
            <a:avLst>
              <a:gd name="adj" fmla="val 2928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431" name="Rectangle 95">
            <a:extLst>
              <a:ext uri="{FF2B5EF4-FFF2-40B4-BE49-F238E27FC236}">
                <a16:creationId xmlns:a16="http://schemas.microsoft.com/office/drawing/2014/main" id="{00725566-8127-BD41-BCCE-DDABAF17D2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1950" y="247744"/>
            <a:ext cx="8486775" cy="576036"/>
          </a:xfrm>
          <a:noFill/>
          <a:ln/>
        </p:spPr>
        <p:txBody>
          <a:bodyPr/>
          <a:lstStyle/>
          <a:p>
            <a:r>
              <a:rPr lang="de-DE" altLang="de-DE" dirty="0"/>
              <a:t>Nächster Nachbar mit </a:t>
            </a:r>
            <a:r>
              <a:rPr lang="de-DE" altLang="de-DE" dirty="0" err="1"/>
              <a:t>k</a:t>
            </a:r>
            <a:r>
              <a:rPr lang="de-DE" altLang="de-DE" dirty="0"/>
              <a:t>-d-Bäumen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51524A76-7E23-8C42-9D40-7701D079579C}"/>
              </a:ext>
            </a:extLst>
          </p:cNvPr>
          <p:cNvSpPr/>
          <p:nvPr/>
        </p:nvSpPr>
        <p:spPr>
          <a:xfrm>
            <a:off x="3342005" y="6647805"/>
            <a:ext cx="206819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900" dirty="0" err="1">
                <a:solidFill>
                  <a:schemeClr val="bg1"/>
                </a:solidFill>
              </a:rPr>
              <a:t>Geometria</a:t>
            </a:r>
            <a:r>
              <a:rPr lang="de-DE" sz="900" dirty="0">
                <a:solidFill>
                  <a:schemeClr val="bg1"/>
                </a:solidFill>
              </a:rPr>
              <a:t> </a:t>
            </a:r>
            <a:r>
              <a:rPr lang="de-DE" sz="900" dirty="0" err="1">
                <a:solidFill>
                  <a:schemeClr val="bg1"/>
                </a:solidFill>
              </a:rPr>
              <a:t>Computacional</a:t>
            </a:r>
            <a:r>
              <a:rPr lang="de-DE" sz="900" dirty="0">
                <a:solidFill>
                  <a:schemeClr val="bg1"/>
                </a:solidFill>
              </a:rPr>
              <a:t>, Toni </a:t>
            </a:r>
            <a:r>
              <a:rPr lang="de-DE" sz="900" dirty="0" err="1">
                <a:solidFill>
                  <a:schemeClr val="bg1"/>
                </a:solidFill>
              </a:rPr>
              <a:t>Sellarès</a:t>
            </a:r>
            <a:endParaRPr lang="de-DE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68725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lide Number Placeholder 5">
            <a:extLst>
              <a:ext uri="{FF2B5EF4-FFF2-40B4-BE49-F238E27FC236}">
                <a16:creationId xmlns:a16="http://schemas.microsoft.com/office/drawing/2014/main" id="{90DF270B-26CE-444B-AE41-D49B573AF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0D0D2-A134-934B-A243-1DCE1C22DC11}" type="slidenum">
              <a:rPr lang="en-US" altLang="de-DE"/>
              <a:pPr/>
              <a:t>77</a:t>
            </a:fld>
            <a:endParaRPr lang="en-US" altLang="de-DE"/>
          </a:p>
        </p:txBody>
      </p:sp>
      <p:grpSp>
        <p:nvGrpSpPr>
          <p:cNvPr id="271363" name="Group 3">
            <a:extLst>
              <a:ext uri="{FF2B5EF4-FFF2-40B4-BE49-F238E27FC236}">
                <a16:creationId xmlns:a16="http://schemas.microsoft.com/office/drawing/2014/main" id="{5D83E20F-659A-0C4E-A6A3-3AE257142342}"/>
              </a:ext>
            </a:extLst>
          </p:cNvPr>
          <p:cNvGrpSpPr>
            <a:grpSpLocks/>
          </p:cNvGrpSpPr>
          <p:nvPr/>
        </p:nvGrpSpPr>
        <p:grpSpPr bwMode="auto">
          <a:xfrm>
            <a:off x="685800" y="1600200"/>
            <a:ext cx="3263900" cy="2916238"/>
            <a:chOff x="1344" y="1056"/>
            <a:chExt cx="1824" cy="1632"/>
          </a:xfrm>
        </p:grpSpPr>
        <p:sp>
          <p:nvSpPr>
            <p:cNvPr id="271364" name="AutoShape 4">
              <a:extLst>
                <a:ext uri="{FF2B5EF4-FFF2-40B4-BE49-F238E27FC236}">
                  <a16:creationId xmlns:a16="http://schemas.microsoft.com/office/drawing/2014/main" id="{121C9118-D9ED-7A42-A538-3992746285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168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1365" name="AutoShape 5">
              <a:extLst>
                <a:ext uri="{FF2B5EF4-FFF2-40B4-BE49-F238E27FC236}">
                  <a16:creationId xmlns:a16="http://schemas.microsoft.com/office/drawing/2014/main" id="{107D2DA3-08D1-D642-999D-614397A619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" y="1776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1366" name="AutoShape 6">
              <a:extLst>
                <a:ext uri="{FF2B5EF4-FFF2-40B4-BE49-F238E27FC236}">
                  <a16:creationId xmlns:a16="http://schemas.microsoft.com/office/drawing/2014/main" id="{9CA6850A-734E-684A-AF62-132A9EE0AB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776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1367" name="AutoShape 7">
              <a:extLst>
                <a:ext uri="{FF2B5EF4-FFF2-40B4-BE49-F238E27FC236}">
                  <a16:creationId xmlns:a16="http://schemas.microsoft.com/office/drawing/2014/main" id="{E181C525-DFC5-B648-9711-22C5977329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139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1368" name="AutoShape 8">
              <a:extLst>
                <a:ext uri="{FF2B5EF4-FFF2-40B4-BE49-F238E27FC236}">
                  <a16:creationId xmlns:a16="http://schemas.microsoft.com/office/drawing/2014/main" id="{63BF2FE9-0B69-7A44-9F1A-A68E95A7D4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1776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1369" name="AutoShape 9">
              <a:extLst>
                <a:ext uri="{FF2B5EF4-FFF2-40B4-BE49-F238E27FC236}">
                  <a16:creationId xmlns:a16="http://schemas.microsoft.com/office/drawing/2014/main" id="{B1ED1FC0-8494-2E48-B62D-45F7E74498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2304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1370" name="AutoShape 10">
              <a:extLst>
                <a:ext uri="{FF2B5EF4-FFF2-40B4-BE49-F238E27FC236}">
                  <a16:creationId xmlns:a16="http://schemas.microsoft.com/office/drawing/2014/main" id="{EA075F16-8CED-7A4A-9987-77E3A228E2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235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1371" name="AutoShape 11">
              <a:extLst>
                <a:ext uri="{FF2B5EF4-FFF2-40B4-BE49-F238E27FC236}">
                  <a16:creationId xmlns:a16="http://schemas.microsoft.com/office/drawing/2014/main" id="{7D914FB9-4CA1-9648-A344-7ED50028B9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" y="1536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1372" name="AutoShape 12">
              <a:extLst>
                <a:ext uri="{FF2B5EF4-FFF2-40B4-BE49-F238E27FC236}">
                  <a16:creationId xmlns:a16="http://schemas.microsoft.com/office/drawing/2014/main" id="{5A8193C9-2C8D-7040-BE50-8031087BDD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144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1373" name="AutoShape 13">
              <a:extLst>
                <a:ext uri="{FF2B5EF4-FFF2-40B4-BE49-F238E27FC236}">
                  <a16:creationId xmlns:a16="http://schemas.microsoft.com/office/drawing/2014/main" id="{C7360C7A-7612-9A4C-950A-9228F95A69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8" y="235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1374" name="AutoShape 14">
              <a:extLst>
                <a:ext uri="{FF2B5EF4-FFF2-40B4-BE49-F238E27FC236}">
                  <a16:creationId xmlns:a16="http://schemas.microsoft.com/office/drawing/2014/main" id="{7EFBCB11-3315-7640-8D92-25D46D8960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244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1375" name="AutoShape 15">
              <a:extLst>
                <a:ext uri="{FF2B5EF4-FFF2-40B4-BE49-F238E27FC236}">
                  <a16:creationId xmlns:a16="http://schemas.microsoft.com/office/drawing/2014/main" id="{068E7628-9FC6-204B-9D98-E047C8B3CC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544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1376" name="AutoShape 16">
              <a:extLst>
                <a:ext uri="{FF2B5EF4-FFF2-40B4-BE49-F238E27FC236}">
                  <a16:creationId xmlns:a16="http://schemas.microsoft.com/office/drawing/2014/main" id="{E6286662-2208-AB41-9CFC-8BC9707D5E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40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1377" name="AutoShape 17">
              <a:extLst>
                <a:ext uri="{FF2B5EF4-FFF2-40B4-BE49-F238E27FC236}">
                  <a16:creationId xmlns:a16="http://schemas.microsoft.com/office/drawing/2014/main" id="{56C43465-F406-5348-9F41-95B418D53C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196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1378" name="AutoShape 18">
              <a:extLst>
                <a:ext uri="{FF2B5EF4-FFF2-40B4-BE49-F238E27FC236}">
                  <a16:creationId xmlns:a16="http://schemas.microsoft.com/office/drawing/2014/main" id="{8C0DFF7E-8147-D842-A53B-8839A786DC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172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1379" name="AutoShape 19">
              <a:extLst>
                <a:ext uri="{FF2B5EF4-FFF2-40B4-BE49-F238E27FC236}">
                  <a16:creationId xmlns:a16="http://schemas.microsoft.com/office/drawing/2014/main" id="{CE04C9E6-9E95-AE42-B61E-A3FB9501ED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2064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1380" name="AutoShape 20">
              <a:extLst>
                <a:ext uri="{FF2B5EF4-FFF2-40B4-BE49-F238E27FC236}">
                  <a16:creationId xmlns:a16="http://schemas.microsoft.com/office/drawing/2014/main" id="{1FAA4AE6-3629-3C42-B4E0-E20803E376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196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1381" name="AutoShape 21">
              <a:extLst>
                <a:ext uri="{FF2B5EF4-FFF2-40B4-BE49-F238E27FC236}">
                  <a16:creationId xmlns:a16="http://schemas.microsoft.com/office/drawing/2014/main" id="{94CD4DD3-98FA-0844-AC19-0D5654347D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2496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1382" name="AutoShape 22">
              <a:extLst>
                <a:ext uri="{FF2B5EF4-FFF2-40B4-BE49-F238E27FC236}">
                  <a16:creationId xmlns:a16="http://schemas.microsoft.com/office/drawing/2014/main" id="{6DF68262-2E27-1A49-92D9-0252C5B68A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8" y="2064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1383" name="AutoShape 23">
              <a:extLst>
                <a:ext uri="{FF2B5EF4-FFF2-40B4-BE49-F238E27FC236}">
                  <a16:creationId xmlns:a16="http://schemas.microsoft.com/office/drawing/2014/main" id="{3BAE1D53-781E-B445-A4BC-538EE3F77C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1344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1384" name="AutoShape 24">
              <a:extLst>
                <a:ext uri="{FF2B5EF4-FFF2-40B4-BE49-F238E27FC236}">
                  <a16:creationId xmlns:a16="http://schemas.microsoft.com/office/drawing/2014/main" id="{E2AA083A-3C84-8A46-89A3-9141F32871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144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1385" name="AutoShape 25">
              <a:extLst>
                <a:ext uri="{FF2B5EF4-FFF2-40B4-BE49-F238E27FC236}">
                  <a16:creationId xmlns:a16="http://schemas.microsoft.com/office/drawing/2014/main" id="{E79CD74E-8535-6244-B202-FDE27BCCB7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139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1386" name="AutoShape 26">
              <a:extLst>
                <a:ext uri="{FF2B5EF4-FFF2-40B4-BE49-F238E27FC236}">
                  <a16:creationId xmlns:a16="http://schemas.microsoft.com/office/drawing/2014/main" id="{CDE282A2-3B71-8546-A6F1-F56E3DE7B1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8" y="235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1387" name="AutoShape 27">
              <a:extLst>
                <a:ext uri="{FF2B5EF4-FFF2-40B4-BE49-F238E27FC236}">
                  <a16:creationId xmlns:a16="http://schemas.microsoft.com/office/drawing/2014/main" id="{B94DCB2B-2413-7C40-880A-B13ECE3578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44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1388" name="AutoShape 28">
              <a:extLst>
                <a:ext uri="{FF2B5EF4-FFF2-40B4-BE49-F238E27FC236}">
                  <a16:creationId xmlns:a16="http://schemas.microsoft.com/office/drawing/2014/main" id="{BF90DCEC-F214-C940-972D-0BEC163CFD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196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1389" name="AutoShape 29">
              <a:extLst>
                <a:ext uri="{FF2B5EF4-FFF2-40B4-BE49-F238E27FC236}">
                  <a16:creationId xmlns:a16="http://schemas.microsoft.com/office/drawing/2014/main" id="{3E189B56-20A9-694B-8931-E2F35B02FB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163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1390" name="AutoShape 30">
              <a:extLst>
                <a:ext uri="{FF2B5EF4-FFF2-40B4-BE49-F238E27FC236}">
                  <a16:creationId xmlns:a16="http://schemas.microsoft.com/office/drawing/2014/main" id="{149C8A10-D2E3-0D4F-B5F9-3A3468938F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216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1391" name="AutoShape 31">
              <a:extLst>
                <a:ext uri="{FF2B5EF4-FFF2-40B4-BE49-F238E27FC236}">
                  <a16:creationId xmlns:a16="http://schemas.microsoft.com/office/drawing/2014/main" id="{45B69729-009D-714B-B924-0735A0745C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120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1392" name="AutoShape 32">
              <a:extLst>
                <a:ext uri="{FF2B5EF4-FFF2-40B4-BE49-F238E27FC236}">
                  <a16:creationId xmlns:a16="http://schemas.microsoft.com/office/drawing/2014/main" id="{ECFE7D16-0D44-6140-9454-6668A2A545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15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1393" name="AutoShape 33">
              <a:extLst>
                <a:ext uri="{FF2B5EF4-FFF2-40B4-BE49-F238E27FC236}">
                  <a16:creationId xmlns:a16="http://schemas.microsoft.com/office/drawing/2014/main" id="{9ED607FA-60FF-AE49-8141-B036DCA6EB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20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1394" name="AutoShape 34">
              <a:extLst>
                <a:ext uri="{FF2B5EF4-FFF2-40B4-BE49-F238E27FC236}">
                  <a16:creationId xmlns:a16="http://schemas.microsoft.com/office/drawing/2014/main" id="{31C38202-FC0E-A146-9108-67FD6B4252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115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1395" name="AutoShape 35">
              <a:extLst>
                <a:ext uri="{FF2B5EF4-FFF2-40B4-BE49-F238E27FC236}">
                  <a16:creationId xmlns:a16="http://schemas.microsoft.com/office/drawing/2014/main" id="{4AD71FF6-9615-9B4D-91F8-78D1E3EA42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120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1396" name="AutoShape 36">
              <a:extLst>
                <a:ext uri="{FF2B5EF4-FFF2-40B4-BE49-F238E27FC236}">
                  <a16:creationId xmlns:a16="http://schemas.microsoft.com/office/drawing/2014/main" id="{C092604A-E213-744E-A0F1-DF0F5FC48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244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1397" name="Rectangle 37">
              <a:extLst>
                <a:ext uri="{FF2B5EF4-FFF2-40B4-BE49-F238E27FC236}">
                  <a16:creationId xmlns:a16="http://schemas.microsoft.com/office/drawing/2014/main" id="{697A3D2B-2612-D043-9B9D-F3440724B8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1056"/>
              <a:ext cx="1824" cy="163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271398" name="Line 38">
            <a:extLst>
              <a:ext uri="{FF2B5EF4-FFF2-40B4-BE49-F238E27FC236}">
                <a16:creationId xmlns:a16="http://schemas.microsoft.com/office/drawing/2014/main" id="{B0621520-1E90-8B44-92C0-A274D81DDFEF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1600200"/>
            <a:ext cx="0" cy="2895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399" name="Line 39">
            <a:extLst>
              <a:ext uri="{FF2B5EF4-FFF2-40B4-BE49-F238E27FC236}">
                <a16:creationId xmlns:a16="http://schemas.microsoft.com/office/drawing/2014/main" id="{BE55F05F-E2A3-AB48-B707-C8AD8D91AC7D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2971800"/>
            <a:ext cx="1600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00" name="Line 40">
            <a:extLst>
              <a:ext uri="{FF2B5EF4-FFF2-40B4-BE49-F238E27FC236}">
                <a16:creationId xmlns:a16="http://schemas.microsoft.com/office/drawing/2014/main" id="{67B94572-1E65-CC44-B059-F217DE752657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0400" y="2971800"/>
            <a:ext cx="0" cy="1524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01" name="Line 41">
            <a:extLst>
              <a:ext uri="{FF2B5EF4-FFF2-40B4-BE49-F238E27FC236}">
                <a16:creationId xmlns:a16="http://schemas.microsoft.com/office/drawing/2014/main" id="{5BE5C0F3-2668-A84E-A13E-9D9DAD107DA5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3962400"/>
            <a:ext cx="838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02" name="Line 42">
            <a:extLst>
              <a:ext uri="{FF2B5EF4-FFF2-40B4-BE49-F238E27FC236}">
                <a16:creationId xmlns:a16="http://schemas.microsoft.com/office/drawing/2014/main" id="{43762C8A-66F5-0645-9832-00CDC5596620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3276600"/>
            <a:ext cx="1676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03" name="Line 43">
            <a:extLst>
              <a:ext uri="{FF2B5EF4-FFF2-40B4-BE49-F238E27FC236}">
                <a16:creationId xmlns:a16="http://schemas.microsoft.com/office/drawing/2014/main" id="{D2167A6E-E13E-4C4D-9867-81BD25C3350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00200" y="1600200"/>
            <a:ext cx="0" cy="1676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04" name="Line 44">
            <a:extLst>
              <a:ext uri="{FF2B5EF4-FFF2-40B4-BE49-F238E27FC236}">
                <a16:creationId xmlns:a16="http://schemas.microsoft.com/office/drawing/2014/main" id="{8AC9ACA4-3C2B-084A-938D-5243BFCF3647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2362200"/>
            <a:ext cx="1600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05" name="Line 45">
            <a:extLst>
              <a:ext uri="{FF2B5EF4-FFF2-40B4-BE49-F238E27FC236}">
                <a16:creationId xmlns:a16="http://schemas.microsoft.com/office/drawing/2014/main" id="{865FC2B8-21A8-7448-B569-6CDA758A990B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1800" y="1600200"/>
            <a:ext cx="0" cy="762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06" name="Line 46">
            <a:extLst>
              <a:ext uri="{FF2B5EF4-FFF2-40B4-BE49-F238E27FC236}">
                <a16:creationId xmlns:a16="http://schemas.microsoft.com/office/drawing/2014/main" id="{B77F0246-C14A-BB49-9FF2-C85DAEAB8860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7800" y="3276600"/>
            <a:ext cx="0" cy="1219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07" name="Line 47">
            <a:extLst>
              <a:ext uri="{FF2B5EF4-FFF2-40B4-BE49-F238E27FC236}">
                <a16:creationId xmlns:a16="http://schemas.microsoft.com/office/drawing/2014/main" id="{8A5595B4-E412-9F42-9137-01469A342504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2743200"/>
            <a:ext cx="914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08" name="Oval 48">
            <a:extLst>
              <a:ext uri="{FF2B5EF4-FFF2-40B4-BE49-F238E27FC236}">
                <a16:creationId xmlns:a16="http://schemas.microsoft.com/office/drawing/2014/main" id="{2E80CD80-4DA5-1D4E-B933-929ED73F7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09" name="Oval 49">
            <a:extLst>
              <a:ext uri="{FF2B5EF4-FFF2-40B4-BE49-F238E27FC236}">
                <a16:creationId xmlns:a16="http://schemas.microsoft.com/office/drawing/2014/main" id="{95A36C4F-4940-FC43-8248-1C5EEECACA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34290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10" name="Oval 50">
            <a:extLst>
              <a:ext uri="{FF2B5EF4-FFF2-40B4-BE49-F238E27FC236}">
                <a16:creationId xmlns:a16="http://schemas.microsoft.com/office/drawing/2014/main" id="{005D4602-89A5-F64E-A4DB-3F2B0BC411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11" name="Oval 51">
            <a:extLst>
              <a:ext uri="{FF2B5EF4-FFF2-40B4-BE49-F238E27FC236}">
                <a16:creationId xmlns:a16="http://schemas.microsoft.com/office/drawing/2014/main" id="{989BF325-68F5-1C43-8B7B-E76729D135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12" name="Line 52">
            <a:extLst>
              <a:ext uri="{FF2B5EF4-FFF2-40B4-BE49-F238E27FC236}">
                <a16:creationId xmlns:a16="http://schemas.microsoft.com/office/drawing/2014/main" id="{499B6EEC-3193-D941-9D63-268B64ABA5B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388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13" name="Line 53">
            <a:extLst>
              <a:ext uri="{FF2B5EF4-FFF2-40B4-BE49-F238E27FC236}">
                <a16:creationId xmlns:a16="http://schemas.microsoft.com/office/drawing/2014/main" id="{2EE7FF52-1766-9648-88CA-A13FF6C65B2F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14" name="Oval 54">
            <a:extLst>
              <a:ext uri="{FF2B5EF4-FFF2-40B4-BE49-F238E27FC236}">
                <a16:creationId xmlns:a16="http://schemas.microsoft.com/office/drawing/2014/main" id="{4899FFF0-F970-BD4C-8A23-708143FDD1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34290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15" name="Oval 55">
            <a:extLst>
              <a:ext uri="{FF2B5EF4-FFF2-40B4-BE49-F238E27FC236}">
                <a16:creationId xmlns:a16="http://schemas.microsoft.com/office/drawing/2014/main" id="{EB9917DC-2E0E-C642-809B-09EDFABF95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16" name="Oval 56">
            <a:extLst>
              <a:ext uri="{FF2B5EF4-FFF2-40B4-BE49-F238E27FC236}">
                <a16:creationId xmlns:a16="http://schemas.microsoft.com/office/drawing/2014/main" id="{CCEA1BFB-3C70-1C47-8D8C-4476443560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17" name="Line 57">
            <a:extLst>
              <a:ext uri="{FF2B5EF4-FFF2-40B4-BE49-F238E27FC236}">
                <a16:creationId xmlns:a16="http://schemas.microsoft.com/office/drawing/2014/main" id="{63D46A14-8C02-6C4A-AAE5-2AAB493EF11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914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18" name="Line 58">
            <a:extLst>
              <a:ext uri="{FF2B5EF4-FFF2-40B4-BE49-F238E27FC236}">
                <a16:creationId xmlns:a16="http://schemas.microsoft.com/office/drawing/2014/main" id="{2FE3B310-4976-4248-933B-749A5CD3AC93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62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19" name="Oval 59">
            <a:extLst>
              <a:ext uri="{FF2B5EF4-FFF2-40B4-BE49-F238E27FC236}">
                <a16:creationId xmlns:a16="http://schemas.microsoft.com/office/drawing/2014/main" id="{97F8D8EB-23BD-364B-9D03-9A32209BF5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34290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20" name="Oval 60">
            <a:extLst>
              <a:ext uri="{FF2B5EF4-FFF2-40B4-BE49-F238E27FC236}">
                <a16:creationId xmlns:a16="http://schemas.microsoft.com/office/drawing/2014/main" id="{1AA4A389-F83C-534F-A9FE-390482FB72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2895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21" name="Line 61">
            <a:extLst>
              <a:ext uri="{FF2B5EF4-FFF2-40B4-BE49-F238E27FC236}">
                <a16:creationId xmlns:a16="http://schemas.microsoft.com/office/drawing/2014/main" id="{13864B48-4FA5-3F4B-823B-75E04E661FA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29200" y="3048000"/>
            <a:ext cx="3810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22" name="Line 62">
            <a:extLst>
              <a:ext uri="{FF2B5EF4-FFF2-40B4-BE49-F238E27FC236}">
                <a16:creationId xmlns:a16="http://schemas.microsoft.com/office/drawing/2014/main" id="{0644E00C-3DAC-CC4F-85A1-A1BBFEBA2973}"/>
              </a:ext>
            </a:extLst>
          </p:cNvPr>
          <p:cNvSpPr>
            <a:spLocks noChangeShapeType="1"/>
          </p:cNvSpPr>
          <p:nvPr/>
        </p:nvSpPr>
        <p:spPr bwMode="auto">
          <a:xfrm>
            <a:off x="5562600" y="3048000"/>
            <a:ext cx="3048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23" name="Oval 63">
            <a:extLst>
              <a:ext uri="{FF2B5EF4-FFF2-40B4-BE49-F238E27FC236}">
                <a16:creationId xmlns:a16="http://schemas.microsoft.com/office/drawing/2014/main" id="{F5B80471-A7CB-3542-A3E8-E23E8C1D20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2895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24" name="Line 64">
            <a:extLst>
              <a:ext uri="{FF2B5EF4-FFF2-40B4-BE49-F238E27FC236}">
                <a16:creationId xmlns:a16="http://schemas.microsoft.com/office/drawing/2014/main" id="{BA348C57-C589-3249-B4BB-93F0696C407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81800" y="3048000"/>
            <a:ext cx="3048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25" name="Line 65">
            <a:extLst>
              <a:ext uri="{FF2B5EF4-FFF2-40B4-BE49-F238E27FC236}">
                <a16:creationId xmlns:a16="http://schemas.microsoft.com/office/drawing/2014/main" id="{500C9E44-D013-1046-8D8B-4DF341EB11A5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9000" y="3048000"/>
            <a:ext cx="3048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26" name="Oval 66">
            <a:extLst>
              <a:ext uri="{FF2B5EF4-FFF2-40B4-BE49-F238E27FC236}">
                <a16:creationId xmlns:a16="http://schemas.microsoft.com/office/drawing/2014/main" id="{E32EC027-7C71-A249-84A5-A48894DFBE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2133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27" name="Line 67">
            <a:extLst>
              <a:ext uri="{FF2B5EF4-FFF2-40B4-BE49-F238E27FC236}">
                <a16:creationId xmlns:a16="http://schemas.microsoft.com/office/drawing/2014/main" id="{1FA34969-38A7-994A-8E2C-C0B67CABD96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62600" y="2286000"/>
            <a:ext cx="6858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28" name="Line 68">
            <a:extLst>
              <a:ext uri="{FF2B5EF4-FFF2-40B4-BE49-F238E27FC236}">
                <a16:creationId xmlns:a16="http://schemas.microsoft.com/office/drawing/2014/main" id="{9E63EE6C-CE80-DB4C-9831-3680E1429DD0}"/>
              </a:ext>
            </a:extLst>
          </p:cNvPr>
          <p:cNvSpPr>
            <a:spLocks noChangeShapeType="1"/>
          </p:cNvSpPr>
          <p:nvPr/>
        </p:nvSpPr>
        <p:spPr bwMode="auto">
          <a:xfrm>
            <a:off x="6400800" y="2286000"/>
            <a:ext cx="6858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29" name="Oval 69">
            <a:extLst>
              <a:ext uri="{FF2B5EF4-FFF2-40B4-BE49-F238E27FC236}">
                <a16:creationId xmlns:a16="http://schemas.microsoft.com/office/drawing/2014/main" id="{269A6FA7-29D3-734F-BD9C-1B41999673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30" name="Oval 70">
            <a:extLst>
              <a:ext uri="{FF2B5EF4-FFF2-40B4-BE49-F238E27FC236}">
                <a16:creationId xmlns:a16="http://schemas.microsoft.com/office/drawing/2014/main" id="{FE0C26E9-A397-0B4E-A049-3FD0B0D929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31" name="Line 71">
            <a:extLst>
              <a:ext uri="{FF2B5EF4-FFF2-40B4-BE49-F238E27FC236}">
                <a16:creationId xmlns:a16="http://schemas.microsoft.com/office/drawing/2014/main" id="{D6549EAB-3E1B-BD49-8C46-FBE80F879D2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102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32" name="Line 72">
            <a:extLst>
              <a:ext uri="{FF2B5EF4-FFF2-40B4-BE49-F238E27FC236}">
                <a16:creationId xmlns:a16="http://schemas.microsoft.com/office/drawing/2014/main" id="{26BCB3E4-66C5-2D4E-95CB-A59E5142FBCF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33" name="Oval 73">
            <a:extLst>
              <a:ext uri="{FF2B5EF4-FFF2-40B4-BE49-F238E27FC236}">
                <a16:creationId xmlns:a16="http://schemas.microsoft.com/office/drawing/2014/main" id="{DC719B27-CFA3-0044-B885-5BA4AB0E96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34" name="Oval 74">
            <a:extLst>
              <a:ext uri="{FF2B5EF4-FFF2-40B4-BE49-F238E27FC236}">
                <a16:creationId xmlns:a16="http://schemas.microsoft.com/office/drawing/2014/main" id="{A6FD12FC-35CF-EA4C-A414-2745738200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35" name="Line 75">
            <a:extLst>
              <a:ext uri="{FF2B5EF4-FFF2-40B4-BE49-F238E27FC236}">
                <a16:creationId xmlns:a16="http://schemas.microsoft.com/office/drawing/2014/main" id="{C979BCCE-D594-A440-9C08-666E7AED40F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770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36" name="Line 76">
            <a:extLst>
              <a:ext uri="{FF2B5EF4-FFF2-40B4-BE49-F238E27FC236}">
                <a16:creationId xmlns:a16="http://schemas.microsoft.com/office/drawing/2014/main" id="{4C6629E1-CF07-5F4C-844E-106C515DBF59}"/>
              </a:ext>
            </a:extLst>
          </p:cNvPr>
          <p:cNvSpPr>
            <a:spLocks noChangeShapeType="1"/>
          </p:cNvSpPr>
          <p:nvPr/>
        </p:nvSpPr>
        <p:spPr bwMode="auto">
          <a:xfrm>
            <a:off x="67818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37" name="Oval 77">
            <a:extLst>
              <a:ext uri="{FF2B5EF4-FFF2-40B4-BE49-F238E27FC236}">
                <a16:creationId xmlns:a16="http://schemas.microsoft.com/office/drawing/2014/main" id="{0361FBCA-F92B-9048-871F-B328BB5A17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38" name="Oval 78">
            <a:extLst>
              <a:ext uri="{FF2B5EF4-FFF2-40B4-BE49-F238E27FC236}">
                <a16:creationId xmlns:a16="http://schemas.microsoft.com/office/drawing/2014/main" id="{2EC2EF1B-8C92-A041-B13A-755F9CA704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39" name="Line 79">
            <a:extLst>
              <a:ext uri="{FF2B5EF4-FFF2-40B4-BE49-F238E27FC236}">
                <a16:creationId xmlns:a16="http://schemas.microsoft.com/office/drawing/2014/main" id="{6F4A8C60-31E3-6546-9BEE-37AB9056071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484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40" name="Line 80">
            <a:extLst>
              <a:ext uri="{FF2B5EF4-FFF2-40B4-BE49-F238E27FC236}">
                <a16:creationId xmlns:a16="http://schemas.microsoft.com/office/drawing/2014/main" id="{323ADDE7-5139-6A48-8603-E48A91FED1F6}"/>
              </a:ext>
            </a:extLst>
          </p:cNvPr>
          <p:cNvSpPr>
            <a:spLocks noChangeShapeType="1"/>
          </p:cNvSpPr>
          <p:nvPr/>
        </p:nvSpPr>
        <p:spPr bwMode="auto">
          <a:xfrm>
            <a:off x="65532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41" name="Oval 81">
            <a:extLst>
              <a:ext uri="{FF2B5EF4-FFF2-40B4-BE49-F238E27FC236}">
                <a16:creationId xmlns:a16="http://schemas.microsoft.com/office/drawing/2014/main" id="{D6255729-351B-4944-90CA-699F02B557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42" name="Oval 82">
            <a:extLst>
              <a:ext uri="{FF2B5EF4-FFF2-40B4-BE49-F238E27FC236}">
                <a16:creationId xmlns:a16="http://schemas.microsoft.com/office/drawing/2014/main" id="{52C5FEB3-EF62-8F4D-9AA8-51E25AADA9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43" name="Line 83">
            <a:extLst>
              <a:ext uri="{FF2B5EF4-FFF2-40B4-BE49-F238E27FC236}">
                <a16:creationId xmlns:a16="http://schemas.microsoft.com/office/drawing/2014/main" id="{E214196D-23CF-3B43-921A-57EA6E3DC02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200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44" name="Line 84">
            <a:extLst>
              <a:ext uri="{FF2B5EF4-FFF2-40B4-BE49-F238E27FC236}">
                <a16:creationId xmlns:a16="http://schemas.microsoft.com/office/drawing/2014/main" id="{AC3BBB65-6918-9D4B-B7E2-A214E3F80356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48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45" name="Oval 85">
            <a:extLst>
              <a:ext uri="{FF2B5EF4-FFF2-40B4-BE49-F238E27FC236}">
                <a16:creationId xmlns:a16="http://schemas.microsoft.com/office/drawing/2014/main" id="{52116388-2F94-AB46-BCBF-C0E37AEDC7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46" name="Oval 86">
            <a:extLst>
              <a:ext uri="{FF2B5EF4-FFF2-40B4-BE49-F238E27FC236}">
                <a16:creationId xmlns:a16="http://schemas.microsoft.com/office/drawing/2014/main" id="{B119D212-A4D0-1346-BA91-132934BC54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47" name="Line 87">
            <a:extLst>
              <a:ext uri="{FF2B5EF4-FFF2-40B4-BE49-F238E27FC236}">
                <a16:creationId xmlns:a16="http://schemas.microsoft.com/office/drawing/2014/main" id="{C069E32E-AA62-B446-BADB-EF11B70B958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006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48" name="Line 88">
            <a:extLst>
              <a:ext uri="{FF2B5EF4-FFF2-40B4-BE49-F238E27FC236}">
                <a16:creationId xmlns:a16="http://schemas.microsoft.com/office/drawing/2014/main" id="{8C6F09A4-7AEA-DD4C-8C29-1F1101BD8135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54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50" name="Oval 90">
            <a:extLst>
              <a:ext uri="{FF2B5EF4-FFF2-40B4-BE49-F238E27FC236}">
                <a16:creationId xmlns:a16="http://schemas.microsoft.com/office/drawing/2014/main" id="{3617A0F4-CDE7-EE4C-BBB8-5A188C11E4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438400"/>
            <a:ext cx="76200" cy="76200"/>
          </a:xfrm>
          <a:prstGeom prst="ellipse">
            <a:avLst/>
          </a:prstGeom>
          <a:solidFill>
            <a:srgbClr val="FF06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51" name="Rectangle 91">
            <a:extLst>
              <a:ext uri="{FF2B5EF4-FFF2-40B4-BE49-F238E27FC236}">
                <a16:creationId xmlns:a16="http://schemas.microsoft.com/office/drawing/2014/main" id="{C51A89F3-923F-774B-AA18-F3E756F325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1600200"/>
            <a:ext cx="1600200" cy="13716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52" name="Rectangle 92">
            <a:extLst>
              <a:ext uri="{FF2B5EF4-FFF2-40B4-BE49-F238E27FC236}">
                <a16:creationId xmlns:a16="http://schemas.microsoft.com/office/drawing/2014/main" id="{F1276F40-629E-2B48-B898-4FD8B81960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3200400"/>
            <a:ext cx="990600" cy="12954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53" name="AutoShape 93">
            <a:extLst>
              <a:ext uri="{FF2B5EF4-FFF2-40B4-BE49-F238E27FC236}">
                <a16:creationId xmlns:a16="http://schemas.microsoft.com/office/drawing/2014/main" id="{A8F7BA8A-C9E0-6F47-93CD-3C673B75E0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2667000"/>
            <a:ext cx="85725" cy="85725"/>
          </a:xfrm>
          <a:prstGeom prst="octagon">
            <a:avLst>
              <a:gd name="adj" fmla="val 2928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55" name="Rectangle 95">
            <a:extLst>
              <a:ext uri="{FF2B5EF4-FFF2-40B4-BE49-F238E27FC236}">
                <a16:creationId xmlns:a16="http://schemas.microsoft.com/office/drawing/2014/main" id="{05D0A651-A4CC-3640-B0C0-F4971F06FC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1950" y="227106"/>
            <a:ext cx="8486775" cy="554037"/>
          </a:xfrm>
          <a:noFill/>
          <a:ln/>
        </p:spPr>
        <p:txBody>
          <a:bodyPr/>
          <a:lstStyle/>
          <a:p>
            <a:r>
              <a:rPr lang="de-DE" altLang="de-DE" dirty="0"/>
              <a:t>Nächster Nachbar mit </a:t>
            </a:r>
            <a:r>
              <a:rPr lang="de-DE" altLang="de-DE" dirty="0" err="1"/>
              <a:t>k</a:t>
            </a:r>
            <a:r>
              <a:rPr lang="de-DE" altLang="de-DE" dirty="0"/>
              <a:t>-d-Bäumen</a:t>
            </a:r>
          </a:p>
        </p:txBody>
      </p:sp>
      <p:sp>
        <p:nvSpPr>
          <p:cNvPr id="95" name="Rectangle 89">
            <a:extLst>
              <a:ext uri="{FF2B5EF4-FFF2-40B4-BE49-F238E27FC236}">
                <a16:creationId xmlns:a16="http://schemas.microsoft.com/office/drawing/2014/main" id="{F43A58C1-A1A5-F24B-A304-F075AC8D96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038" y="4767535"/>
            <a:ext cx="848836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e-DE" altLang="de-DE" sz="2400">
                <a:latin typeface="+mn-lt"/>
              </a:rPr>
              <a:t>Exploriere Zweig, der dem Anfragepunkt am nächsten kommt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D56E6826-5D88-D94F-8BF1-8952A93A3C55}"/>
              </a:ext>
            </a:extLst>
          </p:cNvPr>
          <p:cNvSpPr/>
          <p:nvPr/>
        </p:nvSpPr>
        <p:spPr>
          <a:xfrm>
            <a:off x="3342005" y="6647805"/>
            <a:ext cx="206819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900" dirty="0" err="1">
                <a:solidFill>
                  <a:schemeClr val="bg1"/>
                </a:solidFill>
              </a:rPr>
              <a:t>Geometria</a:t>
            </a:r>
            <a:r>
              <a:rPr lang="de-DE" sz="900" dirty="0">
                <a:solidFill>
                  <a:schemeClr val="bg1"/>
                </a:solidFill>
              </a:rPr>
              <a:t> </a:t>
            </a:r>
            <a:r>
              <a:rPr lang="de-DE" sz="900" dirty="0" err="1">
                <a:solidFill>
                  <a:schemeClr val="bg1"/>
                </a:solidFill>
              </a:rPr>
              <a:t>Computacional</a:t>
            </a:r>
            <a:r>
              <a:rPr lang="de-DE" sz="900" dirty="0">
                <a:solidFill>
                  <a:schemeClr val="bg1"/>
                </a:solidFill>
              </a:rPr>
              <a:t>, Toni </a:t>
            </a:r>
            <a:r>
              <a:rPr lang="de-DE" sz="900" dirty="0" err="1">
                <a:solidFill>
                  <a:schemeClr val="bg1"/>
                </a:solidFill>
              </a:rPr>
              <a:t>Sellarès</a:t>
            </a:r>
            <a:endParaRPr lang="de-DE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83233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lide Number Placeholder 5">
            <a:extLst>
              <a:ext uri="{FF2B5EF4-FFF2-40B4-BE49-F238E27FC236}">
                <a16:creationId xmlns:a16="http://schemas.microsoft.com/office/drawing/2014/main" id="{6E162C16-6756-C246-801D-E09104409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76EB1-05F5-5F48-8B7B-1BAF99E8557D}" type="slidenum">
              <a:rPr lang="en-US" altLang="de-DE"/>
              <a:pPr/>
              <a:t>78</a:t>
            </a:fld>
            <a:endParaRPr lang="en-US" altLang="de-DE"/>
          </a:p>
        </p:txBody>
      </p:sp>
      <p:sp>
        <p:nvSpPr>
          <p:cNvPr id="272387" name="AutoShape 3">
            <a:extLst>
              <a:ext uri="{FF2B5EF4-FFF2-40B4-BE49-F238E27FC236}">
                <a16:creationId xmlns:a16="http://schemas.microsoft.com/office/drawing/2014/main" id="{EDFD3272-0D65-EB47-889E-B8C8F02819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00" y="2714625"/>
            <a:ext cx="87313" cy="85725"/>
          </a:xfrm>
          <a:prstGeom prst="octagon">
            <a:avLst>
              <a:gd name="adj" fmla="val 2928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388" name="AutoShape 4">
            <a:extLst>
              <a:ext uri="{FF2B5EF4-FFF2-40B4-BE49-F238E27FC236}">
                <a16:creationId xmlns:a16="http://schemas.microsoft.com/office/drawing/2014/main" id="{B4B5E347-5761-AB46-B334-393C93F2D3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738" y="2886075"/>
            <a:ext cx="85725" cy="85725"/>
          </a:xfrm>
          <a:prstGeom prst="octagon">
            <a:avLst>
              <a:gd name="adj" fmla="val 2928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389" name="AutoShape 5">
            <a:extLst>
              <a:ext uri="{FF2B5EF4-FFF2-40B4-BE49-F238E27FC236}">
                <a16:creationId xmlns:a16="http://schemas.microsoft.com/office/drawing/2014/main" id="{7B542AE9-626E-5D40-A5B6-93DA02086C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975" y="2886075"/>
            <a:ext cx="85725" cy="85725"/>
          </a:xfrm>
          <a:prstGeom prst="octagon">
            <a:avLst>
              <a:gd name="adj" fmla="val 2928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390" name="AutoShape 6">
            <a:extLst>
              <a:ext uri="{FF2B5EF4-FFF2-40B4-BE49-F238E27FC236}">
                <a16:creationId xmlns:a16="http://schemas.microsoft.com/office/drawing/2014/main" id="{4FA7346C-FC64-334C-9873-9CE84EDD93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4925" y="2200275"/>
            <a:ext cx="85725" cy="85725"/>
          </a:xfrm>
          <a:prstGeom prst="octagon">
            <a:avLst>
              <a:gd name="adj" fmla="val 2928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391" name="AutoShape 7">
            <a:extLst>
              <a:ext uri="{FF2B5EF4-FFF2-40B4-BE49-F238E27FC236}">
                <a16:creationId xmlns:a16="http://schemas.microsoft.com/office/drawing/2014/main" id="{331C03D3-7EA5-BA49-A182-F7886F0BF9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25" y="2886075"/>
            <a:ext cx="85725" cy="85725"/>
          </a:xfrm>
          <a:prstGeom prst="octagon">
            <a:avLst>
              <a:gd name="adj" fmla="val 2928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392" name="AutoShape 8">
            <a:extLst>
              <a:ext uri="{FF2B5EF4-FFF2-40B4-BE49-F238E27FC236}">
                <a16:creationId xmlns:a16="http://schemas.microsoft.com/office/drawing/2014/main" id="{DC73B1AB-FDF1-9548-9E06-D60B7DA692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9200" y="3830638"/>
            <a:ext cx="85725" cy="85725"/>
          </a:xfrm>
          <a:prstGeom prst="octagon">
            <a:avLst>
              <a:gd name="adj" fmla="val 2928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393" name="AutoShape 9">
            <a:extLst>
              <a:ext uri="{FF2B5EF4-FFF2-40B4-BE49-F238E27FC236}">
                <a16:creationId xmlns:a16="http://schemas.microsoft.com/office/drawing/2014/main" id="{BB9624E9-1094-854C-8157-0395B49182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3475" y="3916363"/>
            <a:ext cx="85725" cy="85725"/>
          </a:xfrm>
          <a:prstGeom prst="octagon">
            <a:avLst>
              <a:gd name="adj" fmla="val 2928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394" name="AutoShape 10">
            <a:extLst>
              <a:ext uri="{FF2B5EF4-FFF2-40B4-BE49-F238E27FC236}">
                <a16:creationId xmlns:a16="http://schemas.microsoft.com/office/drawing/2014/main" id="{16A79BE5-9F71-214F-B471-36FDC1C089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6588" y="2457450"/>
            <a:ext cx="85725" cy="85725"/>
          </a:xfrm>
          <a:prstGeom prst="octagon">
            <a:avLst>
              <a:gd name="adj" fmla="val 2928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395" name="AutoShape 11">
            <a:extLst>
              <a:ext uri="{FF2B5EF4-FFF2-40B4-BE49-F238E27FC236}">
                <a16:creationId xmlns:a16="http://schemas.microsoft.com/office/drawing/2014/main" id="{38C39443-4EBE-384D-956B-8AB214B76B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7963" y="2286000"/>
            <a:ext cx="85725" cy="85725"/>
          </a:xfrm>
          <a:prstGeom prst="octagon">
            <a:avLst>
              <a:gd name="adj" fmla="val 2928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396" name="AutoShape 12">
            <a:extLst>
              <a:ext uri="{FF2B5EF4-FFF2-40B4-BE49-F238E27FC236}">
                <a16:creationId xmlns:a16="http://schemas.microsoft.com/office/drawing/2014/main" id="{709C6962-3589-A144-8CCC-504ED0613E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2025" y="3916363"/>
            <a:ext cx="85725" cy="85725"/>
          </a:xfrm>
          <a:prstGeom prst="octagon">
            <a:avLst>
              <a:gd name="adj" fmla="val 2928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397" name="AutoShape 13">
            <a:extLst>
              <a:ext uri="{FF2B5EF4-FFF2-40B4-BE49-F238E27FC236}">
                <a16:creationId xmlns:a16="http://schemas.microsoft.com/office/drawing/2014/main" id="{EA3DE1CE-790E-D741-921A-011319CD2A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3475" y="4087813"/>
            <a:ext cx="85725" cy="85725"/>
          </a:xfrm>
          <a:prstGeom prst="octagon">
            <a:avLst>
              <a:gd name="adj" fmla="val 2928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398" name="AutoShape 14">
            <a:extLst>
              <a:ext uri="{FF2B5EF4-FFF2-40B4-BE49-F238E27FC236}">
                <a16:creationId xmlns:a16="http://schemas.microsoft.com/office/drawing/2014/main" id="{D9E47E81-F6CB-7C4F-A041-FD88FEEF91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4925" y="4259263"/>
            <a:ext cx="85725" cy="85725"/>
          </a:xfrm>
          <a:prstGeom prst="octagon">
            <a:avLst>
              <a:gd name="adj" fmla="val 2928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399" name="AutoShape 15">
            <a:extLst>
              <a:ext uri="{FF2B5EF4-FFF2-40B4-BE49-F238E27FC236}">
                <a16:creationId xmlns:a16="http://schemas.microsoft.com/office/drawing/2014/main" id="{7D86DFC7-2FAE-F84F-8102-5302BF8D44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4925" y="4002088"/>
            <a:ext cx="85725" cy="85725"/>
          </a:xfrm>
          <a:prstGeom prst="octagon">
            <a:avLst>
              <a:gd name="adj" fmla="val 2928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00" name="AutoShape 16">
            <a:extLst>
              <a:ext uri="{FF2B5EF4-FFF2-40B4-BE49-F238E27FC236}">
                <a16:creationId xmlns:a16="http://schemas.microsoft.com/office/drawing/2014/main" id="{65C250D7-A1D2-7745-96B5-2F46F38508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6800" y="3230563"/>
            <a:ext cx="85725" cy="85725"/>
          </a:xfrm>
          <a:prstGeom prst="octagon">
            <a:avLst>
              <a:gd name="adj" fmla="val 2928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01" name="AutoShape 17">
            <a:extLst>
              <a:ext uri="{FF2B5EF4-FFF2-40B4-BE49-F238E27FC236}">
                <a16:creationId xmlns:a16="http://schemas.microsoft.com/office/drawing/2014/main" id="{41E41D84-5D0A-D543-A5C3-1CEFAE803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4850" y="2800350"/>
            <a:ext cx="85725" cy="85725"/>
          </a:xfrm>
          <a:prstGeom prst="octagon">
            <a:avLst>
              <a:gd name="adj" fmla="val 2928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02" name="AutoShape 18">
            <a:extLst>
              <a:ext uri="{FF2B5EF4-FFF2-40B4-BE49-F238E27FC236}">
                <a16:creationId xmlns:a16="http://schemas.microsoft.com/office/drawing/2014/main" id="{6DB0AB3F-6A9E-B04F-9504-8C628A05BC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0575" y="3402013"/>
            <a:ext cx="85725" cy="85725"/>
          </a:xfrm>
          <a:prstGeom prst="octagon">
            <a:avLst>
              <a:gd name="adj" fmla="val 2928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03" name="AutoShape 19">
            <a:extLst>
              <a:ext uri="{FF2B5EF4-FFF2-40B4-BE49-F238E27FC236}">
                <a16:creationId xmlns:a16="http://schemas.microsoft.com/office/drawing/2014/main" id="{2D980376-AF4A-4942-9231-F2CAA828FA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3688" y="3230563"/>
            <a:ext cx="85725" cy="85725"/>
          </a:xfrm>
          <a:prstGeom prst="octagon">
            <a:avLst>
              <a:gd name="adj" fmla="val 2928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04" name="AutoShape 20">
            <a:extLst>
              <a:ext uri="{FF2B5EF4-FFF2-40B4-BE49-F238E27FC236}">
                <a16:creationId xmlns:a16="http://schemas.microsoft.com/office/drawing/2014/main" id="{9DDA92AB-316F-DE47-986A-47599A7E8F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7463" y="4173538"/>
            <a:ext cx="85725" cy="85725"/>
          </a:xfrm>
          <a:prstGeom prst="octagon">
            <a:avLst>
              <a:gd name="adj" fmla="val 2928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05" name="AutoShape 21">
            <a:extLst>
              <a:ext uri="{FF2B5EF4-FFF2-40B4-BE49-F238E27FC236}">
                <a16:creationId xmlns:a16="http://schemas.microsoft.com/office/drawing/2014/main" id="{E429257D-A9F7-A24B-9D64-D046E5D981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3188" y="3402013"/>
            <a:ext cx="85725" cy="85725"/>
          </a:xfrm>
          <a:prstGeom prst="octagon">
            <a:avLst>
              <a:gd name="adj" fmla="val 2928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06" name="AutoShape 22">
            <a:extLst>
              <a:ext uri="{FF2B5EF4-FFF2-40B4-BE49-F238E27FC236}">
                <a16:creationId xmlns:a16="http://schemas.microsoft.com/office/drawing/2014/main" id="{4342F338-A24B-DA42-9448-EDF7652D6B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7963" y="2114550"/>
            <a:ext cx="85725" cy="85725"/>
          </a:xfrm>
          <a:prstGeom prst="octagon">
            <a:avLst>
              <a:gd name="adj" fmla="val 2928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07" name="AutoShape 23">
            <a:extLst>
              <a:ext uri="{FF2B5EF4-FFF2-40B4-BE49-F238E27FC236}">
                <a16:creationId xmlns:a16="http://schemas.microsoft.com/office/drawing/2014/main" id="{C57F68E6-DC3C-7F48-B1FB-D01D98C4F4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9413" y="2286000"/>
            <a:ext cx="85725" cy="85725"/>
          </a:xfrm>
          <a:prstGeom prst="octagon">
            <a:avLst>
              <a:gd name="adj" fmla="val 2928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08" name="AutoShape 24">
            <a:extLst>
              <a:ext uri="{FF2B5EF4-FFF2-40B4-BE49-F238E27FC236}">
                <a16:creationId xmlns:a16="http://schemas.microsoft.com/office/drawing/2014/main" id="{B967A316-CE77-4647-8A15-81A449ACE9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5138" y="2200275"/>
            <a:ext cx="85725" cy="85725"/>
          </a:xfrm>
          <a:prstGeom prst="octagon">
            <a:avLst>
              <a:gd name="adj" fmla="val 2928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09" name="AutoShape 25">
            <a:extLst>
              <a:ext uri="{FF2B5EF4-FFF2-40B4-BE49-F238E27FC236}">
                <a16:creationId xmlns:a16="http://schemas.microsoft.com/office/drawing/2014/main" id="{3AD42DBA-F4F8-B44B-88FC-47760877AD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0863" y="3916363"/>
            <a:ext cx="85725" cy="85725"/>
          </a:xfrm>
          <a:prstGeom prst="octagon">
            <a:avLst>
              <a:gd name="adj" fmla="val 2928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10" name="AutoShape 26">
            <a:extLst>
              <a:ext uri="{FF2B5EF4-FFF2-40B4-BE49-F238E27FC236}">
                <a16:creationId xmlns:a16="http://schemas.microsoft.com/office/drawing/2014/main" id="{F27E6309-4D53-1A49-A46E-F42CEBFC10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4087813"/>
            <a:ext cx="85725" cy="85725"/>
          </a:xfrm>
          <a:prstGeom prst="octagon">
            <a:avLst>
              <a:gd name="adj" fmla="val 2928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11" name="AutoShape 27">
            <a:extLst>
              <a:ext uri="{FF2B5EF4-FFF2-40B4-BE49-F238E27FC236}">
                <a16:creationId xmlns:a16="http://schemas.microsoft.com/office/drawing/2014/main" id="{67379E7E-8A59-1E46-A400-B1A713AD5D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4638" y="3230563"/>
            <a:ext cx="85725" cy="85725"/>
          </a:xfrm>
          <a:prstGeom prst="octagon">
            <a:avLst>
              <a:gd name="adj" fmla="val 2928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12" name="AutoShape 28">
            <a:extLst>
              <a:ext uri="{FF2B5EF4-FFF2-40B4-BE49-F238E27FC236}">
                <a16:creationId xmlns:a16="http://schemas.microsoft.com/office/drawing/2014/main" id="{E7419AEB-D9C8-5A48-97A0-5F9380E77D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6300" y="2628900"/>
            <a:ext cx="85725" cy="85725"/>
          </a:xfrm>
          <a:prstGeom prst="octagon">
            <a:avLst>
              <a:gd name="adj" fmla="val 2928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13" name="AutoShape 29">
            <a:extLst>
              <a:ext uri="{FF2B5EF4-FFF2-40B4-BE49-F238E27FC236}">
                <a16:creationId xmlns:a16="http://schemas.microsoft.com/office/drawing/2014/main" id="{3483FB11-64DE-0D42-83A6-FDEFFBB07B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7538" y="3573463"/>
            <a:ext cx="87312" cy="85725"/>
          </a:xfrm>
          <a:prstGeom prst="octagon">
            <a:avLst>
              <a:gd name="adj" fmla="val 2928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14" name="AutoShape 30">
            <a:extLst>
              <a:ext uri="{FF2B5EF4-FFF2-40B4-BE49-F238E27FC236}">
                <a16:creationId xmlns:a16="http://schemas.microsoft.com/office/drawing/2014/main" id="{E585162A-6CFE-7A4A-9923-7E0867123A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7463" y="1857375"/>
            <a:ext cx="85725" cy="85725"/>
          </a:xfrm>
          <a:prstGeom prst="octagon">
            <a:avLst>
              <a:gd name="adj" fmla="val 2928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15" name="AutoShape 31">
            <a:extLst>
              <a:ext uri="{FF2B5EF4-FFF2-40B4-BE49-F238E27FC236}">
                <a16:creationId xmlns:a16="http://schemas.microsoft.com/office/drawing/2014/main" id="{79AC50A1-40D1-2645-8E95-6736D69905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1771650"/>
            <a:ext cx="85725" cy="85725"/>
          </a:xfrm>
          <a:prstGeom prst="octagon">
            <a:avLst>
              <a:gd name="adj" fmla="val 2928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16" name="AutoShape 32">
            <a:extLst>
              <a:ext uri="{FF2B5EF4-FFF2-40B4-BE49-F238E27FC236}">
                <a16:creationId xmlns:a16="http://schemas.microsoft.com/office/drawing/2014/main" id="{FC130325-4AAE-F74E-A119-79DDF3A01E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975" y="1857375"/>
            <a:ext cx="85725" cy="85725"/>
          </a:xfrm>
          <a:prstGeom prst="octagon">
            <a:avLst>
              <a:gd name="adj" fmla="val 2928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17" name="AutoShape 33">
            <a:extLst>
              <a:ext uri="{FF2B5EF4-FFF2-40B4-BE49-F238E27FC236}">
                <a16:creationId xmlns:a16="http://schemas.microsoft.com/office/drawing/2014/main" id="{B228B49D-7E7F-4E43-99E5-8BD70D107D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4850" y="1771650"/>
            <a:ext cx="85725" cy="85725"/>
          </a:xfrm>
          <a:prstGeom prst="octagon">
            <a:avLst>
              <a:gd name="adj" fmla="val 2928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18" name="AutoShape 34">
            <a:extLst>
              <a:ext uri="{FF2B5EF4-FFF2-40B4-BE49-F238E27FC236}">
                <a16:creationId xmlns:a16="http://schemas.microsoft.com/office/drawing/2014/main" id="{5EB39145-B197-114D-835E-1D3EAE8842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6800" y="1857375"/>
            <a:ext cx="85725" cy="85725"/>
          </a:xfrm>
          <a:prstGeom prst="octagon">
            <a:avLst>
              <a:gd name="adj" fmla="val 2928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19" name="AutoShape 35">
            <a:extLst>
              <a:ext uri="{FF2B5EF4-FFF2-40B4-BE49-F238E27FC236}">
                <a16:creationId xmlns:a16="http://schemas.microsoft.com/office/drawing/2014/main" id="{F4974276-994A-1846-A78D-44D16B0FD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2525" y="4087813"/>
            <a:ext cx="85725" cy="85725"/>
          </a:xfrm>
          <a:prstGeom prst="octagon">
            <a:avLst>
              <a:gd name="adj" fmla="val 2928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20" name="Rectangle 36">
            <a:extLst>
              <a:ext uri="{FF2B5EF4-FFF2-40B4-BE49-F238E27FC236}">
                <a16:creationId xmlns:a16="http://schemas.microsoft.com/office/drawing/2014/main" id="{1F3111B4-2152-634C-9512-EE6ED9CE55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600200"/>
            <a:ext cx="3263900" cy="29162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21" name="Line 37">
            <a:extLst>
              <a:ext uri="{FF2B5EF4-FFF2-40B4-BE49-F238E27FC236}">
                <a16:creationId xmlns:a16="http://schemas.microsoft.com/office/drawing/2014/main" id="{C9A9309B-48AF-7146-9663-51EB36ADC2A7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1600200"/>
            <a:ext cx="0" cy="2895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22" name="Line 38">
            <a:extLst>
              <a:ext uri="{FF2B5EF4-FFF2-40B4-BE49-F238E27FC236}">
                <a16:creationId xmlns:a16="http://schemas.microsoft.com/office/drawing/2014/main" id="{2A90E7A6-BC92-7F4D-ABD7-CA587278CACC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2971800"/>
            <a:ext cx="1600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23" name="Line 39">
            <a:extLst>
              <a:ext uri="{FF2B5EF4-FFF2-40B4-BE49-F238E27FC236}">
                <a16:creationId xmlns:a16="http://schemas.microsoft.com/office/drawing/2014/main" id="{51C14B61-56B4-8942-8A9E-12A8C6CD393D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0400" y="2971800"/>
            <a:ext cx="0" cy="1524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24" name="Line 40">
            <a:extLst>
              <a:ext uri="{FF2B5EF4-FFF2-40B4-BE49-F238E27FC236}">
                <a16:creationId xmlns:a16="http://schemas.microsoft.com/office/drawing/2014/main" id="{86C7EC40-0403-7746-9590-04C039DDAED2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3962400"/>
            <a:ext cx="838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25" name="Line 41">
            <a:extLst>
              <a:ext uri="{FF2B5EF4-FFF2-40B4-BE49-F238E27FC236}">
                <a16:creationId xmlns:a16="http://schemas.microsoft.com/office/drawing/2014/main" id="{93F07D4E-1814-9044-8E8D-E0DEB6C0F46B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3276600"/>
            <a:ext cx="1676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26" name="Line 42">
            <a:extLst>
              <a:ext uri="{FF2B5EF4-FFF2-40B4-BE49-F238E27FC236}">
                <a16:creationId xmlns:a16="http://schemas.microsoft.com/office/drawing/2014/main" id="{D4E116CA-3A02-D24C-90DA-8338D64ECCE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00200" y="1600200"/>
            <a:ext cx="0" cy="1676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27" name="Line 43">
            <a:extLst>
              <a:ext uri="{FF2B5EF4-FFF2-40B4-BE49-F238E27FC236}">
                <a16:creationId xmlns:a16="http://schemas.microsoft.com/office/drawing/2014/main" id="{698CB58D-C8E8-BF42-A895-7951862ED4D4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2362200"/>
            <a:ext cx="1600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28" name="Line 44">
            <a:extLst>
              <a:ext uri="{FF2B5EF4-FFF2-40B4-BE49-F238E27FC236}">
                <a16:creationId xmlns:a16="http://schemas.microsoft.com/office/drawing/2014/main" id="{54091BCB-9BAE-D941-B504-6BF9088A8DE3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1800" y="1600200"/>
            <a:ext cx="0" cy="762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29" name="Line 45">
            <a:extLst>
              <a:ext uri="{FF2B5EF4-FFF2-40B4-BE49-F238E27FC236}">
                <a16:creationId xmlns:a16="http://schemas.microsoft.com/office/drawing/2014/main" id="{AD2DE326-88EA-BC49-9980-25BE453753D7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7800" y="3276600"/>
            <a:ext cx="0" cy="1219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30" name="Line 46">
            <a:extLst>
              <a:ext uri="{FF2B5EF4-FFF2-40B4-BE49-F238E27FC236}">
                <a16:creationId xmlns:a16="http://schemas.microsoft.com/office/drawing/2014/main" id="{EF6A6656-C824-CB49-920D-D295402409C8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2743200"/>
            <a:ext cx="914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31" name="Oval 47">
            <a:extLst>
              <a:ext uri="{FF2B5EF4-FFF2-40B4-BE49-F238E27FC236}">
                <a16:creationId xmlns:a16="http://schemas.microsoft.com/office/drawing/2014/main" id="{E7B56E73-DB92-7740-BF5B-8070BC4007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32" name="Oval 48">
            <a:extLst>
              <a:ext uri="{FF2B5EF4-FFF2-40B4-BE49-F238E27FC236}">
                <a16:creationId xmlns:a16="http://schemas.microsoft.com/office/drawing/2014/main" id="{93EDB240-3767-A644-BC91-33A68FA5A1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34290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33" name="Oval 49">
            <a:extLst>
              <a:ext uri="{FF2B5EF4-FFF2-40B4-BE49-F238E27FC236}">
                <a16:creationId xmlns:a16="http://schemas.microsoft.com/office/drawing/2014/main" id="{80EFF61E-6EB4-0D4D-A8E5-CE2D3CC743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34" name="Oval 50">
            <a:extLst>
              <a:ext uri="{FF2B5EF4-FFF2-40B4-BE49-F238E27FC236}">
                <a16:creationId xmlns:a16="http://schemas.microsoft.com/office/drawing/2014/main" id="{9D10C60A-9C70-B540-A4A9-8D634F5615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35" name="Line 51">
            <a:extLst>
              <a:ext uri="{FF2B5EF4-FFF2-40B4-BE49-F238E27FC236}">
                <a16:creationId xmlns:a16="http://schemas.microsoft.com/office/drawing/2014/main" id="{94CD2832-6B05-7F49-96A7-1A15C90FEDC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388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36" name="Line 52">
            <a:extLst>
              <a:ext uri="{FF2B5EF4-FFF2-40B4-BE49-F238E27FC236}">
                <a16:creationId xmlns:a16="http://schemas.microsoft.com/office/drawing/2014/main" id="{EE544B20-B696-A24F-8FE0-23D6B5C933C5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37" name="Oval 53">
            <a:extLst>
              <a:ext uri="{FF2B5EF4-FFF2-40B4-BE49-F238E27FC236}">
                <a16:creationId xmlns:a16="http://schemas.microsoft.com/office/drawing/2014/main" id="{2D1B39CB-98FE-3547-90DF-988FC0CA00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34290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38" name="Oval 54">
            <a:extLst>
              <a:ext uri="{FF2B5EF4-FFF2-40B4-BE49-F238E27FC236}">
                <a16:creationId xmlns:a16="http://schemas.microsoft.com/office/drawing/2014/main" id="{9A0B0B3B-E4CC-1F4B-868A-CDE7039AB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39" name="Oval 55">
            <a:extLst>
              <a:ext uri="{FF2B5EF4-FFF2-40B4-BE49-F238E27FC236}">
                <a16:creationId xmlns:a16="http://schemas.microsoft.com/office/drawing/2014/main" id="{1106AEA9-56B1-8B45-899F-DCF198DA5F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40" name="Line 56">
            <a:extLst>
              <a:ext uri="{FF2B5EF4-FFF2-40B4-BE49-F238E27FC236}">
                <a16:creationId xmlns:a16="http://schemas.microsoft.com/office/drawing/2014/main" id="{C942D2B8-32CC-5844-9EB3-3FF71404717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914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41" name="Line 57">
            <a:extLst>
              <a:ext uri="{FF2B5EF4-FFF2-40B4-BE49-F238E27FC236}">
                <a16:creationId xmlns:a16="http://schemas.microsoft.com/office/drawing/2014/main" id="{AAC72C96-848F-A044-B0D9-4DBF7FBC1156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62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42" name="Oval 58">
            <a:extLst>
              <a:ext uri="{FF2B5EF4-FFF2-40B4-BE49-F238E27FC236}">
                <a16:creationId xmlns:a16="http://schemas.microsoft.com/office/drawing/2014/main" id="{4A33DF01-C66D-6F43-94D5-64F222382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34290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43" name="Oval 59">
            <a:extLst>
              <a:ext uri="{FF2B5EF4-FFF2-40B4-BE49-F238E27FC236}">
                <a16:creationId xmlns:a16="http://schemas.microsoft.com/office/drawing/2014/main" id="{66CA6BD1-18B8-0F43-8ECF-13DFA23959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2895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44" name="Line 60">
            <a:extLst>
              <a:ext uri="{FF2B5EF4-FFF2-40B4-BE49-F238E27FC236}">
                <a16:creationId xmlns:a16="http://schemas.microsoft.com/office/drawing/2014/main" id="{C23EE1CC-E3CC-684E-BC2C-69069E84016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29200" y="3048000"/>
            <a:ext cx="3810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45" name="Line 61">
            <a:extLst>
              <a:ext uri="{FF2B5EF4-FFF2-40B4-BE49-F238E27FC236}">
                <a16:creationId xmlns:a16="http://schemas.microsoft.com/office/drawing/2014/main" id="{5676C9E6-4BB0-3F45-9CB0-A857AF78E1B4}"/>
              </a:ext>
            </a:extLst>
          </p:cNvPr>
          <p:cNvSpPr>
            <a:spLocks noChangeShapeType="1"/>
          </p:cNvSpPr>
          <p:nvPr/>
        </p:nvSpPr>
        <p:spPr bwMode="auto">
          <a:xfrm>
            <a:off x="5562600" y="3048000"/>
            <a:ext cx="3048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46" name="Oval 62">
            <a:extLst>
              <a:ext uri="{FF2B5EF4-FFF2-40B4-BE49-F238E27FC236}">
                <a16:creationId xmlns:a16="http://schemas.microsoft.com/office/drawing/2014/main" id="{5F19D640-1C10-8A4F-9166-216E2609EA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2895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47" name="Line 63">
            <a:extLst>
              <a:ext uri="{FF2B5EF4-FFF2-40B4-BE49-F238E27FC236}">
                <a16:creationId xmlns:a16="http://schemas.microsoft.com/office/drawing/2014/main" id="{8392B771-1EE7-DC4C-AC5F-78ECE0469D7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81800" y="3048000"/>
            <a:ext cx="3048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48" name="Line 64">
            <a:extLst>
              <a:ext uri="{FF2B5EF4-FFF2-40B4-BE49-F238E27FC236}">
                <a16:creationId xmlns:a16="http://schemas.microsoft.com/office/drawing/2014/main" id="{FFB72C71-5C46-DA40-9A0A-64DDF6B309DF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9000" y="3048000"/>
            <a:ext cx="3048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49" name="Oval 65">
            <a:extLst>
              <a:ext uri="{FF2B5EF4-FFF2-40B4-BE49-F238E27FC236}">
                <a16:creationId xmlns:a16="http://schemas.microsoft.com/office/drawing/2014/main" id="{D02E6BE2-9795-D24A-AA4F-8ACD9E536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2133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50" name="Line 66">
            <a:extLst>
              <a:ext uri="{FF2B5EF4-FFF2-40B4-BE49-F238E27FC236}">
                <a16:creationId xmlns:a16="http://schemas.microsoft.com/office/drawing/2014/main" id="{D760EEA3-E5E0-FF49-8B8A-69CA9171F8F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62600" y="2286000"/>
            <a:ext cx="6858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51" name="Line 67">
            <a:extLst>
              <a:ext uri="{FF2B5EF4-FFF2-40B4-BE49-F238E27FC236}">
                <a16:creationId xmlns:a16="http://schemas.microsoft.com/office/drawing/2014/main" id="{BA740F93-F189-7B43-A69B-10244A27B5A9}"/>
              </a:ext>
            </a:extLst>
          </p:cNvPr>
          <p:cNvSpPr>
            <a:spLocks noChangeShapeType="1"/>
          </p:cNvSpPr>
          <p:nvPr/>
        </p:nvSpPr>
        <p:spPr bwMode="auto">
          <a:xfrm>
            <a:off x="6400800" y="2286000"/>
            <a:ext cx="6858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52" name="Oval 68">
            <a:extLst>
              <a:ext uri="{FF2B5EF4-FFF2-40B4-BE49-F238E27FC236}">
                <a16:creationId xmlns:a16="http://schemas.microsoft.com/office/drawing/2014/main" id="{7C1FF828-CB6C-C145-89CB-1B5938EB8C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53" name="Oval 69">
            <a:extLst>
              <a:ext uri="{FF2B5EF4-FFF2-40B4-BE49-F238E27FC236}">
                <a16:creationId xmlns:a16="http://schemas.microsoft.com/office/drawing/2014/main" id="{2A7B1698-5751-C544-8F46-A0B9BCC478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54" name="Line 70">
            <a:extLst>
              <a:ext uri="{FF2B5EF4-FFF2-40B4-BE49-F238E27FC236}">
                <a16:creationId xmlns:a16="http://schemas.microsoft.com/office/drawing/2014/main" id="{25BB699C-A5E1-AE41-BC9B-E88F65ABDA4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102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55" name="Line 71">
            <a:extLst>
              <a:ext uri="{FF2B5EF4-FFF2-40B4-BE49-F238E27FC236}">
                <a16:creationId xmlns:a16="http://schemas.microsoft.com/office/drawing/2014/main" id="{2F912D93-4892-5640-9B70-52AFB6E5B208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56" name="Oval 72">
            <a:extLst>
              <a:ext uri="{FF2B5EF4-FFF2-40B4-BE49-F238E27FC236}">
                <a16:creationId xmlns:a16="http://schemas.microsoft.com/office/drawing/2014/main" id="{FE7EC4CB-5311-8242-8E65-1C75E649CD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57" name="Oval 73">
            <a:extLst>
              <a:ext uri="{FF2B5EF4-FFF2-40B4-BE49-F238E27FC236}">
                <a16:creationId xmlns:a16="http://schemas.microsoft.com/office/drawing/2014/main" id="{A10A27E7-6E43-7649-BF7B-F2DA1EED4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58" name="Line 74">
            <a:extLst>
              <a:ext uri="{FF2B5EF4-FFF2-40B4-BE49-F238E27FC236}">
                <a16:creationId xmlns:a16="http://schemas.microsoft.com/office/drawing/2014/main" id="{0DF6EFE1-B783-7F45-85BD-8BA567DA980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770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59" name="Line 75">
            <a:extLst>
              <a:ext uri="{FF2B5EF4-FFF2-40B4-BE49-F238E27FC236}">
                <a16:creationId xmlns:a16="http://schemas.microsoft.com/office/drawing/2014/main" id="{D2CDD470-41FE-E046-903E-034FECDF2E9C}"/>
              </a:ext>
            </a:extLst>
          </p:cNvPr>
          <p:cNvSpPr>
            <a:spLocks noChangeShapeType="1"/>
          </p:cNvSpPr>
          <p:nvPr/>
        </p:nvSpPr>
        <p:spPr bwMode="auto">
          <a:xfrm>
            <a:off x="67818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60" name="Oval 76">
            <a:extLst>
              <a:ext uri="{FF2B5EF4-FFF2-40B4-BE49-F238E27FC236}">
                <a16:creationId xmlns:a16="http://schemas.microsoft.com/office/drawing/2014/main" id="{8045C1A9-CFB9-3745-A513-B3841528C9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61" name="Oval 77">
            <a:extLst>
              <a:ext uri="{FF2B5EF4-FFF2-40B4-BE49-F238E27FC236}">
                <a16:creationId xmlns:a16="http://schemas.microsoft.com/office/drawing/2014/main" id="{C68418B6-6F57-E94A-9E1D-BC1EAC80F1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62" name="Line 78">
            <a:extLst>
              <a:ext uri="{FF2B5EF4-FFF2-40B4-BE49-F238E27FC236}">
                <a16:creationId xmlns:a16="http://schemas.microsoft.com/office/drawing/2014/main" id="{52CD05FB-F1A8-DC4F-822B-0BFC5E201CF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484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63" name="Line 79">
            <a:extLst>
              <a:ext uri="{FF2B5EF4-FFF2-40B4-BE49-F238E27FC236}">
                <a16:creationId xmlns:a16="http://schemas.microsoft.com/office/drawing/2014/main" id="{3A321DC6-5360-5146-9B97-00EABD8F0DC8}"/>
              </a:ext>
            </a:extLst>
          </p:cNvPr>
          <p:cNvSpPr>
            <a:spLocks noChangeShapeType="1"/>
          </p:cNvSpPr>
          <p:nvPr/>
        </p:nvSpPr>
        <p:spPr bwMode="auto">
          <a:xfrm>
            <a:off x="65532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64" name="Oval 80">
            <a:extLst>
              <a:ext uri="{FF2B5EF4-FFF2-40B4-BE49-F238E27FC236}">
                <a16:creationId xmlns:a16="http://schemas.microsoft.com/office/drawing/2014/main" id="{BA50C69B-2747-EC4C-8207-496DC36C0A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65" name="Oval 81">
            <a:extLst>
              <a:ext uri="{FF2B5EF4-FFF2-40B4-BE49-F238E27FC236}">
                <a16:creationId xmlns:a16="http://schemas.microsoft.com/office/drawing/2014/main" id="{FA76173F-AC56-634E-9BFE-4FB8D2552C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66" name="Line 82">
            <a:extLst>
              <a:ext uri="{FF2B5EF4-FFF2-40B4-BE49-F238E27FC236}">
                <a16:creationId xmlns:a16="http://schemas.microsoft.com/office/drawing/2014/main" id="{01C0918C-7301-284C-9027-8FE889289B9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200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67" name="Line 83">
            <a:extLst>
              <a:ext uri="{FF2B5EF4-FFF2-40B4-BE49-F238E27FC236}">
                <a16:creationId xmlns:a16="http://schemas.microsoft.com/office/drawing/2014/main" id="{19F0A4A8-610C-3D4D-987B-DA3B518CC838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48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68" name="Oval 84">
            <a:extLst>
              <a:ext uri="{FF2B5EF4-FFF2-40B4-BE49-F238E27FC236}">
                <a16:creationId xmlns:a16="http://schemas.microsoft.com/office/drawing/2014/main" id="{08E123F6-6104-0D45-B344-8FDEAF8237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69" name="Oval 85">
            <a:extLst>
              <a:ext uri="{FF2B5EF4-FFF2-40B4-BE49-F238E27FC236}">
                <a16:creationId xmlns:a16="http://schemas.microsoft.com/office/drawing/2014/main" id="{6A489734-F306-5746-8BB8-F29E5EC853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70" name="Line 86">
            <a:extLst>
              <a:ext uri="{FF2B5EF4-FFF2-40B4-BE49-F238E27FC236}">
                <a16:creationId xmlns:a16="http://schemas.microsoft.com/office/drawing/2014/main" id="{EDF4A607-5EB5-4A48-826F-59C898532AC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006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71" name="Line 87">
            <a:extLst>
              <a:ext uri="{FF2B5EF4-FFF2-40B4-BE49-F238E27FC236}">
                <a16:creationId xmlns:a16="http://schemas.microsoft.com/office/drawing/2014/main" id="{634F6C09-C795-E445-A87E-EEDCB5FEC635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54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72" name="Rectangle 88">
            <a:extLst>
              <a:ext uri="{FF2B5EF4-FFF2-40B4-BE49-F238E27FC236}">
                <a16:creationId xmlns:a16="http://schemas.microsoft.com/office/drawing/2014/main" id="{F295D689-18B5-8E4E-89EB-62498E9E6E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038" y="4724400"/>
            <a:ext cx="848836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e-DE" altLang="de-DE" sz="2400"/>
              <a:t>Wenn Blattknoten erreicht, </a:t>
            </a:r>
            <a:br>
              <a:rPr lang="de-DE" altLang="de-DE" sz="2400"/>
            </a:br>
            <a:r>
              <a:rPr lang="de-DE" altLang="de-DE" sz="2400"/>
              <a:t>berechne Distanz zu jedem Punkt im Knoten</a:t>
            </a:r>
          </a:p>
        </p:txBody>
      </p:sp>
      <p:sp>
        <p:nvSpPr>
          <p:cNvPr id="272473" name="Oval 89">
            <a:extLst>
              <a:ext uri="{FF2B5EF4-FFF2-40B4-BE49-F238E27FC236}">
                <a16:creationId xmlns:a16="http://schemas.microsoft.com/office/drawing/2014/main" id="{A312BB47-B426-B14F-AE3A-F8E61C0D32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438400"/>
            <a:ext cx="76200" cy="76200"/>
          </a:xfrm>
          <a:prstGeom prst="ellipse">
            <a:avLst/>
          </a:prstGeom>
          <a:solidFill>
            <a:srgbClr val="FF06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74" name="Rectangle 90">
            <a:extLst>
              <a:ext uri="{FF2B5EF4-FFF2-40B4-BE49-F238E27FC236}">
                <a16:creationId xmlns:a16="http://schemas.microsoft.com/office/drawing/2014/main" id="{DF833D6C-EDCB-8847-A63B-BC94353E85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2362200"/>
            <a:ext cx="1600200" cy="6096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75" name="Rectangle 91">
            <a:extLst>
              <a:ext uri="{FF2B5EF4-FFF2-40B4-BE49-F238E27FC236}">
                <a16:creationId xmlns:a16="http://schemas.microsoft.com/office/drawing/2014/main" id="{69C4BE7E-077F-0944-9A04-FA4B44F0CF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3657600"/>
            <a:ext cx="304800" cy="3048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76" name="Line 92">
            <a:extLst>
              <a:ext uri="{FF2B5EF4-FFF2-40B4-BE49-F238E27FC236}">
                <a16:creationId xmlns:a16="http://schemas.microsoft.com/office/drawing/2014/main" id="{1EF6BDE3-21AA-6148-BB38-6E2920183203}"/>
              </a:ext>
            </a:extLst>
          </p:cNvPr>
          <p:cNvSpPr>
            <a:spLocks noChangeShapeType="1"/>
          </p:cNvSpPr>
          <p:nvPr/>
        </p:nvSpPr>
        <p:spPr bwMode="auto">
          <a:xfrm>
            <a:off x="2743200" y="2438400"/>
            <a:ext cx="457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77" name="AutoShape 93">
            <a:extLst>
              <a:ext uri="{FF2B5EF4-FFF2-40B4-BE49-F238E27FC236}">
                <a16:creationId xmlns:a16="http://schemas.microsoft.com/office/drawing/2014/main" id="{9863E42D-B02C-0E4C-8D06-9FF63E62C3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2667000"/>
            <a:ext cx="85725" cy="85725"/>
          </a:xfrm>
          <a:prstGeom prst="octagon">
            <a:avLst>
              <a:gd name="adj" fmla="val 2928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78" name="Line 94">
            <a:extLst>
              <a:ext uri="{FF2B5EF4-FFF2-40B4-BE49-F238E27FC236}">
                <a16:creationId xmlns:a16="http://schemas.microsoft.com/office/drawing/2014/main" id="{544470B1-EFCF-F746-8AC2-7356FC412867}"/>
              </a:ext>
            </a:extLst>
          </p:cNvPr>
          <p:cNvSpPr>
            <a:spLocks noChangeShapeType="1"/>
          </p:cNvSpPr>
          <p:nvPr/>
        </p:nvSpPr>
        <p:spPr bwMode="auto">
          <a:xfrm>
            <a:off x="2743200" y="2438400"/>
            <a:ext cx="762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80" name="Rectangle 96">
            <a:extLst>
              <a:ext uri="{FF2B5EF4-FFF2-40B4-BE49-F238E27FC236}">
                <a16:creationId xmlns:a16="http://schemas.microsoft.com/office/drawing/2014/main" id="{BF073130-8F9D-BA47-9DF9-752D85D10D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1950" y="227013"/>
            <a:ext cx="8486775" cy="458788"/>
          </a:xfrm>
          <a:noFill/>
          <a:ln/>
        </p:spPr>
        <p:txBody>
          <a:bodyPr/>
          <a:lstStyle/>
          <a:p>
            <a:r>
              <a:rPr lang="de-DE" altLang="de-DE" dirty="0"/>
              <a:t>Nächster Nachbar mit </a:t>
            </a:r>
            <a:r>
              <a:rPr lang="de-DE" altLang="de-DE" dirty="0" err="1"/>
              <a:t>k</a:t>
            </a:r>
            <a:r>
              <a:rPr lang="de-DE" altLang="de-DE" dirty="0"/>
              <a:t>-d-Bäumen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12C70C97-B40E-A74E-A30B-4AF20C637A17}"/>
              </a:ext>
            </a:extLst>
          </p:cNvPr>
          <p:cNvSpPr/>
          <p:nvPr/>
        </p:nvSpPr>
        <p:spPr>
          <a:xfrm>
            <a:off x="3342005" y="6647805"/>
            <a:ext cx="206819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900" dirty="0" err="1">
                <a:solidFill>
                  <a:schemeClr val="bg1"/>
                </a:solidFill>
              </a:rPr>
              <a:t>Geometria</a:t>
            </a:r>
            <a:r>
              <a:rPr lang="de-DE" sz="900" dirty="0">
                <a:solidFill>
                  <a:schemeClr val="bg1"/>
                </a:solidFill>
              </a:rPr>
              <a:t> </a:t>
            </a:r>
            <a:r>
              <a:rPr lang="de-DE" sz="900" dirty="0" err="1">
                <a:solidFill>
                  <a:schemeClr val="bg1"/>
                </a:solidFill>
              </a:rPr>
              <a:t>Computacional</a:t>
            </a:r>
            <a:r>
              <a:rPr lang="de-DE" sz="900" dirty="0">
                <a:solidFill>
                  <a:schemeClr val="bg1"/>
                </a:solidFill>
              </a:rPr>
              <a:t>, Toni </a:t>
            </a:r>
            <a:r>
              <a:rPr lang="de-DE" sz="900" dirty="0" err="1">
                <a:solidFill>
                  <a:schemeClr val="bg1"/>
                </a:solidFill>
              </a:rPr>
              <a:t>Sellarès</a:t>
            </a:r>
            <a:endParaRPr lang="de-DE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42693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lide Number Placeholder 5">
            <a:extLst>
              <a:ext uri="{FF2B5EF4-FFF2-40B4-BE49-F238E27FC236}">
                <a16:creationId xmlns:a16="http://schemas.microsoft.com/office/drawing/2014/main" id="{C3D7B4AF-CB2D-A745-A7D1-4CE7E5183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64C4B-A7E1-DF40-834A-22EE531BFA76}" type="slidenum">
              <a:rPr lang="en-US" altLang="de-DE"/>
              <a:pPr/>
              <a:t>79</a:t>
            </a:fld>
            <a:endParaRPr lang="en-US" altLang="de-DE"/>
          </a:p>
        </p:txBody>
      </p:sp>
      <p:grpSp>
        <p:nvGrpSpPr>
          <p:cNvPr id="273411" name="Group 3">
            <a:extLst>
              <a:ext uri="{FF2B5EF4-FFF2-40B4-BE49-F238E27FC236}">
                <a16:creationId xmlns:a16="http://schemas.microsoft.com/office/drawing/2014/main" id="{30FC5194-107F-1E44-9F46-CB7E5F4E42E4}"/>
              </a:ext>
            </a:extLst>
          </p:cNvPr>
          <p:cNvGrpSpPr>
            <a:grpSpLocks/>
          </p:cNvGrpSpPr>
          <p:nvPr/>
        </p:nvGrpSpPr>
        <p:grpSpPr bwMode="auto">
          <a:xfrm>
            <a:off x="685800" y="1600200"/>
            <a:ext cx="3263900" cy="2916238"/>
            <a:chOff x="1344" y="1056"/>
            <a:chExt cx="1824" cy="1632"/>
          </a:xfrm>
        </p:grpSpPr>
        <p:sp>
          <p:nvSpPr>
            <p:cNvPr id="273412" name="AutoShape 4">
              <a:extLst>
                <a:ext uri="{FF2B5EF4-FFF2-40B4-BE49-F238E27FC236}">
                  <a16:creationId xmlns:a16="http://schemas.microsoft.com/office/drawing/2014/main" id="{9C0E353D-E5EE-F04A-B2B1-7599CF1738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168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3413" name="AutoShape 5">
              <a:extLst>
                <a:ext uri="{FF2B5EF4-FFF2-40B4-BE49-F238E27FC236}">
                  <a16:creationId xmlns:a16="http://schemas.microsoft.com/office/drawing/2014/main" id="{B4229C28-1377-0D4B-B1C4-420DEC32CE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" y="1776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3414" name="AutoShape 6">
              <a:extLst>
                <a:ext uri="{FF2B5EF4-FFF2-40B4-BE49-F238E27FC236}">
                  <a16:creationId xmlns:a16="http://schemas.microsoft.com/office/drawing/2014/main" id="{705E4C3E-2B24-D04C-A1F9-040BAA032F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776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3415" name="AutoShape 7">
              <a:extLst>
                <a:ext uri="{FF2B5EF4-FFF2-40B4-BE49-F238E27FC236}">
                  <a16:creationId xmlns:a16="http://schemas.microsoft.com/office/drawing/2014/main" id="{187C47E8-8716-454D-9A29-7A1A477330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139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3416" name="AutoShape 8">
              <a:extLst>
                <a:ext uri="{FF2B5EF4-FFF2-40B4-BE49-F238E27FC236}">
                  <a16:creationId xmlns:a16="http://schemas.microsoft.com/office/drawing/2014/main" id="{CCFF8852-923D-5F43-B19B-1F5D311FC5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1776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3417" name="AutoShape 9">
              <a:extLst>
                <a:ext uri="{FF2B5EF4-FFF2-40B4-BE49-F238E27FC236}">
                  <a16:creationId xmlns:a16="http://schemas.microsoft.com/office/drawing/2014/main" id="{E81BDC44-AA5E-1C4E-9BA6-AACC3024CE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2304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3418" name="AutoShape 10">
              <a:extLst>
                <a:ext uri="{FF2B5EF4-FFF2-40B4-BE49-F238E27FC236}">
                  <a16:creationId xmlns:a16="http://schemas.microsoft.com/office/drawing/2014/main" id="{EC77C81C-94A8-1E40-A1FB-3F56A3A0EA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235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3419" name="AutoShape 11">
              <a:extLst>
                <a:ext uri="{FF2B5EF4-FFF2-40B4-BE49-F238E27FC236}">
                  <a16:creationId xmlns:a16="http://schemas.microsoft.com/office/drawing/2014/main" id="{90D2BD61-3012-1D41-9FBE-630A84FC06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" y="1536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3420" name="AutoShape 12">
              <a:extLst>
                <a:ext uri="{FF2B5EF4-FFF2-40B4-BE49-F238E27FC236}">
                  <a16:creationId xmlns:a16="http://schemas.microsoft.com/office/drawing/2014/main" id="{85E2D5FC-DB7C-314C-A7CE-D8FA8B8A92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144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3421" name="AutoShape 13">
              <a:extLst>
                <a:ext uri="{FF2B5EF4-FFF2-40B4-BE49-F238E27FC236}">
                  <a16:creationId xmlns:a16="http://schemas.microsoft.com/office/drawing/2014/main" id="{CE07E2DC-C7C0-284C-83DC-BD6E11B6F0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8" y="235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3422" name="AutoShape 14">
              <a:extLst>
                <a:ext uri="{FF2B5EF4-FFF2-40B4-BE49-F238E27FC236}">
                  <a16:creationId xmlns:a16="http://schemas.microsoft.com/office/drawing/2014/main" id="{B7E61A1E-4123-9045-8A67-D07369CEE6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244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3423" name="AutoShape 15">
              <a:extLst>
                <a:ext uri="{FF2B5EF4-FFF2-40B4-BE49-F238E27FC236}">
                  <a16:creationId xmlns:a16="http://schemas.microsoft.com/office/drawing/2014/main" id="{78E7A8D2-3A7D-D342-8E7D-DEC80FC38E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544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3424" name="AutoShape 16">
              <a:extLst>
                <a:ext uri="{FF2B5EF4-FFF2-40B4-BE49-F238E27FC236}">
                  <a16:creationId xmlns:a16="http://schemas.microsoft.com/office/drawing/2014/main" id="{25C5A804-4131-FF42-974C-E61B8A547A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40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3425" name="AutoShape 17">
              <a:extLst>
                <a:ext uri="{FF2B5EF4-FFF2-40B4-BE49-F238E27FC236}">
                  <a16:creationId xmlns:a16="http://schemas.microsoft.com/office/drawing/2014/main" id="{F40E12B2-0D82-B541-A72B-1C9F76F5BE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196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3426" name="AutoShape 18">
              <a:extLst>
                <a:ext uri="{FF2B5EF4-FFF2-40B4-BE49-F238E27FC236}">
                  <a16:creationId xmlns:a16="http://schemas.microsoft.com/office/drawing/2014/main" id="{2BC11829-DB61-D948-89E7-AB3229BF78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172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3427" name="AutoShape 19">
              <a:extLst>
                <a:ext uri="{FF2B5EF4-FFF2-40B4-BE49-F238E27FC236}">
                  <a16:creationId xmlns:a16="http://schemas.microsoft.com/office/drawing/2014/main" id="{513B9E62-97A3-5747-B741-91A19DAF27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2064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3428" name="AutoShape 20">
              <a:extLst>
                <a:ext uri="{FF2B5EF4-FFF2-40B4-BE49-F238E27FC236}">
                  <a16:creationId xmlns:a16="http://schemas.microsoft.com/office/drawing/2014/main" id="{AA7325E7-08BC-294A-8D16-BB8A745525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196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3429" name="AutoShape 21">
              <a:extLst>
                <a:ext uri="{FF2B5EF4-FFF2-40B4-BE49-F238E27FC236}">
                  <a16:creationId xmlns:a16="http://schemas.microsoft.com/office/drawing/2014/main" id="{FC685DC9-C082-2B42-A74C-2A7C6A31BD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2496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3430" name="AutoShape 22">
              <a:extLst>
                <a:ext uri="{FF2B5EF4-FFF2-40B4-BE49-F238E27FC236}">
                  <a16:creationId xmlns:a16="http://schemas.microsoft.com/office/drawing/2014/main" id="{6249F4EA-49B0-1D4C-9B1C-66DD4DD6FA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8" y="2064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3431" name="AutoShape 23">
              <a:extLst>
                <a:ext uri="{FF2B5EF4-FFF2-40B4-BE49-F238E27FC236}">
                  <a16:creationId xmlns:a16="http://schemas.microsoft.com/office/drawing/2014/main" id="{B8999A63-1A9E-3C4D-A3C4-64DAC3FEE9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1344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3432" name="AutoShape 24">
              <a:extLst>
                <a:ext uri="{FF2B5EF4-FFF2-40B4-BE49-F238E27FC236}">
                  <a16:creationId xmlns:a16="http://schemas.microsoft.com/office/drawing/2014/main" id="{D5028606-0C9D-4846-BAC5-2BEEA9985F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144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3433" name="AutoShape 25">
              <a:extLst>
                <a:ext uri="{FF2B5EF4-FFF2-40B4-BE49-F238E27FC236}">
                  <a16:creationId xmlns:a16="http://schemas.microsoft.com/office/drawing/2014/main" id="{32E4CD5A-95FE-2348-8F48-310A8AF226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139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3434" name="AutoShape 26">
              <a:extLst>
                <a:ext uri="{FF2B5EF4-FFF2-40B4-BE49-F238E27FC236}">
                  <a16:creationId xmlns:a16="http://schemas.microsoft.com/office/drawing/2014/main" id="{E711B991-7CAC-2844-B08C-FAE333A45A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8" y="235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3435" name="AutoShape 27">
              <a:extLst>
                <a:ext uri="{FF2B5EF4-FFF2-40B4-BE49-F238E27FC236}">
                  <a16:creationId xmlns:a16="http://schemas.microsoft.com/office/drawing/2014/main" id="{4422EED7-B85C-6D48-8C27-9367DCA0F8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44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3436" name="AutoShape 28">
              <a:extLst>
                <a:ext uri="{FF2B5EF4-FFF2-40B4-BE49-F238E27FC236}">
                  <a16:creationId xmlns:a16="http://schemas.microsoft.com/office/drawing/2014/main" id="{F9862C08-65E8-004C-9A5F-E57D1B9A82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196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3437" name="AutoShape 29">
              <a:extLst>
                <a:ext uri="{FF2B5EF4-FFF2-40B4-BE49-F238E27FC236}">
                  <a16:creationId xmlns:a16="http://schemas.microsoft.com/office/drawing/2014/main" id="{A7F95F36-2A6A-C44C-9988-639A1A4E11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163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3438" name="AutoShape 30">
              <a:extLst>
                <a:ext uri="{FF2B5EF4-FFF2-40B4-BE49-F238E27FC236}">
                  <a16:creationId xmlns:a16="http://schemas.microsoft.com/office/drawing/2014/main" id="{596A2F11-5C66-1C43-BE53-8000604A2F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216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3439" name="AutoShape 31">
              <a:extLst>
                <a:ext uri="{FF2B5EF4-FFF2-40B4-BE49-F238E27FC236}">
                  <a16:creationId xmlns:a16="http://schemas.microsoft.com/office/drawing/2014/main" id="{F4449C0B-ECAD-3042-AC6B-A41273EB95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120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3440" name="AutoShape 32">
              <a:extLst>
                <a:ext uri="{FF2B5EF4-FFF2-40B4-BE49-F238E27FC236}">
                  <a16:creationId xmlns:a16="http://schemas.microsoft.com/office/drawing/2014/main" id="{A923CFE4-BA8E-7E42-A362-9BDF07D7D4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15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3441" name="AutoShape 33">
              <a:extLst>
                <a:ext uri="{FF2B5EF4-FFF2-40B4-BE49-F238E27FC236}">
                  <a16:creationId xmlns:a16="http://schemas.microsoft.com/office/drawing/2014/main" id="{687AF10C-E6EE-D948-AADC-F0D77DFD8F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20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3442" name="AutoShape 34">
              <a:extLst>
                <a:ext uri="{FF2B5EF4-FFF2-40B4-BE49-F238E27FC236}">
                  <a16:creationId xmlns:a16="http://schemas.microsoft.com/office/drawing/2014/main" id="{80D8C79D-0732-144B-92FB-D60B21351C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115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3443" name="AutoShape 35">
              <a:extLst>
                <a:ext uri="{FF2B5EF4-FFF2-40B4-BE49-F238E27FC236}">
                  <a16:creationId xmlns:a16="http://schemas.microsoft.com/office/drawing/2014/main" id="{DDB91BE8-B8D8-4B43-BBCD-3DA681AEB8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120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3444" name="AutoShape 36">
              <a:extLst>
                <a:ext uri="{FF2B5EF4-FFF2-40B4-BE49-F238E27FC236}">
                  <a16:creationId xmlns:a16="http://schemas.microsoft.com/office/drawing/2014/main" id="{1912A24C-E253-3940-BB94-24B0B940E2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244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3445" name="Rectangle 37">
              <a:extLst>
                <a:ext uri="{FF2B5EF4-FFF2-40B4-BE49-F238E27FC236}">
                  <a16:creationId xmlns:a16="http://schemas.microsoft.com/office/drawing/2014/main" id="{F694B2BB-89CE-0B45-9DB0-9A07FF086D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1056"/>
              <a:ext cx="1824" cy="163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273446" name="Line 38">
            <a:extLst>
              <a:ext uri="{FF2B5EF4-FFF2-40B4-BE49-F238E27FC236}">
                <a16:creationId xmlns:a16="http://schemas.microsoft.com/office/drawing/2014/main" id="{609F090C-9855-A840-94F3-A6862972CE52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1600200"/>
            <a:ext cx="0" cy="2895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47" name="Line 39">
            <a:extLst>
              <a:ext uri="{FF2B5EF4-FFF2-40B4-BE49-F238E27FC236}">
                <a16:creationId xmlns:a16="http://schemas.microsoft.com/office/drawing/2014/main" id="{B2108EAB-9C39-C848-A76E-E8F498060AF8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2971800"/>
            <a:ext cx="1600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48" name="Line 40">
            <a:extLst>
              <a:ext uri="{FF2B5EF4-FFF2-40B4-BE49-F238E27FC236}">
                <a16:creationId xmlns:a16="http://schemas.microsoft.com/office/drawing/2014/main" id="{2EF36054-624B-AC4A-AA13-84B8FC1A49A7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0400" y="2971800"/>
            <a:ext cx="0" cy="1524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49" name="Line 41">
            <a:extLst>
              <a:ext uri="{FF2B5EF4-FFF2-40B4-BE49-F238E27FC236}">
                <a16:creationId xmlns:a16="http://schemas.microsoft.com/office/drawing/2014/main" id="{E58C83E2-8CA9-AF4D-95DA-068CABC84A16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3962400"/>
            <a:ext cx="838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50" name="Line 42">
            <a:extLst>
              <a:ext uri="{FF2B5EF4-FFF2-40B4-BE49-F238E27FC236}">
                <a16:creationId xmlns:a16="http://schemas.microsoft.com/office/drawing/2014/main" id="{3E6BF515-494C-B048-B604-952C2B2C9B8E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3276600"/>
            <a:ext cx="1676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51" name="Line 43">
            <a:extLst>
              <a:ext uri="{FF2B5EF4-FFF2-40B4-BE49-F238E27FC236}">
                <a16:creationId xmlns:a16="http://schemas.microsoft.com/office/drawing/2014/main" id="{2B283D00-855D-5840-808B-246DC1570B2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00200" y="1600200"/>
            <a:ext cx="0" cy="1676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52" name="Line 44">
            <a:extLst>
              <a:ext uri="{FF2B5EF4-FFF2-40B4-BE49-F238E27FC236}">
                <a16:creationId xmlns:a16="http://schemas.microsoft.com/office/drawing/2014/main" id="{9A02E046-815B-7848-8929-D54F7751B8F1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2362200"/>
            <a:ext cx="1600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53" name="Line 45">
            <a:extLst>
              <a:ext uri="{FF2B5EF4-FFF2-40B4-BE49-F238E27FC236}">
                <a16:creationId xmlns:a16="http://schemas.microsoft.com/office/drawing/2014/main" id="{462F5366-8363-3A48-BA05-CF5B9C4CB6B6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1800" y="1600200"/>
            <a:ext cx="0" cy="762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54" name="Line 46">
            <a:extLst>
              <a:ext uri="{FF2B5EF4-FFF2-40B4-BE49-F238E27FC236}">
                <a16:creationId xmlns:a16="http://schemas.microsoft.com/office/drawing/2014/main" id="{98DD5F3A-DEB2-CC4B-830A-D8688F8F924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7800" y="3276600"/>
            <a:ext cx="0" cy="1219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55" name="Line 47">
            <a:extLst>
              <a:ext uri="{FF2B5EF4-FFF2-40B4-BE49-F238E27FC236}">
                <a16:creationId xmlns:a16="http://schemas.microsoft.com/office/drawing/2014/main" id="{4D4DBE72-F153-F842-BB24-AE19B9343480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2743200"/>
            <a:ext cx="914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56" name="Oval 48">
            <a:extLst>
              <a:ext uri="{FF2B5EF4-FFF2-40B4-BE49-F238E27FC236}">
                <a16:creationId xmlns:a16="http://schemas.microsoft.com/office/drawing/2014/main" id="{8AA6BB5B-BF6A-854F-9140-8D24C983A3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57" name="Oval 49">
            <a:extLst>
              <a:ext uri="{FF2B5EF4-FFF2-40B4-BE49-F238E27FC236}">
                <a16:creationId xmlns:a16="http://schemas.microsoft.com/office/drawing/2014/main" id="{9CFFE0EE-6BE9-5441-9EE2-4C470A882C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34290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58" name="Oval 50">
            <a:extLst>
              <a:ext uri="{FF2B5EF4-FFF2-40B4-BE49-F238E27FC236}">
                <a16:creationId xmlns:a16="http://schemas.microsoft.com/office/drawing/2014/main" id="{72C2DE29-1EB1-B64F-875C-05E6BED219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59" name="Oval 51">
            <a:extLst>
              <a:ext uri="{FF2B5EF4-FFF2-40B4-BE49-F238E27FC236}">
                <a16:creationId xmlns:a16="http://schemas.microsoft.com/office/drawing/2014/main" id="{1AB26EBC-C8BB-C14D-B3A5-307432F8A3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60" name="Line 52">
            <a:extLst>
              <a:ext uri="{FF2B5EF4-FFF2-40B4-BE49-F238E27FC236}">
                <a16:creationId xmlns:a16="http://schemas.microsoft.com/office/drawing/2014/main" id="{1DB9ECDC-B182-9143-9D94-96DEB1C34B3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388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61" name="Line 53">
            <a:extLst>
              <a:ext uri="{FF2B5EF4-FFF2-40B4-BE49-F238E27FC236}">
                <a16:creationId xmlns:a16="http://schemas.microsoft.com/office/drawing/2014/main" id="{F3F7539C-8F76-6C45-8CAC-9A0C7B47C9C3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62" name="Oval 54">
            <a:extLst>
              <a:ext uri="{FF2B5EF4-FFF2-40B4-BE49-F238E27FC236}">
                <a16:creationId xmlns:a16="http://schemas.microsoft.com/office/drawing/2014/main" id="{14AD64DE-120B-CC47-9588-4FC8E59615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34290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63" name="Oval 55">
            <a:extLst>
              <a:ext uri="{FF2B5EF4-FFF2-40B4-BE49-F238E27FC236}">
                <a16:creationId xmlns:a16="http://schemas.microsoft.com/office/drawing/2014/main" id="{04ADEB32-09BE-3D47-B44F-A423AA8D58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64" name="Oval 56">
            <a:extLst>
              <a:ext uri="{FF2B5EF4-FFF2-40B4-BE49-F238E27FC236}">
                <a16:creationId xmlns:a16="http://schemas.microsoft.com/office/drawing/2014/main" id="{D7F94B75-3B16-4842-B0F8-D3EFBA769A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65" name="Line 57">
            <a:extLst>
              <a:ext uri="{FF2B5EF4-FFF2-40B4-BE49-F238E27FC236}">
                <a16:creationId xmlns:a16="http://schemas.microsoft.com/office/drawing/2014/main" id="{CA242FA4-7690-374C-A25B-5351E47A7D7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914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66" name="Line 58">
            <a:extLst>
              <a:ext uri="{FF2B5EF4-FFF2-40B4-BE49-F238E27FC236}">
                <a16:creationId xmlns:a16="http://schemas.microsoft.com/office/drawing/2014/main" id="{201EA5CB-1098-424C-ADF0-3E6FAA2A6EDF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62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67" name="Oval 59">
            <a:extLst>
              <a:ext uri="{FF2B5EF4-FFF2-40B4-BE49-F238E27FC236}">
                <a16:creationId xmlns:a16="http://schemas.microsoft.com/office/drawing/2014/main" id="{77C90E63-821D-0044-AD21-A99865F9F3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34290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68" name="Oval 60">
            <a:extLst>
              <a:ext uri="{FF2B5EF4-FFF2-40B4-BE49-F238E27FC236}">
                <a16:creationId xmlns:a16="http://schemas.microsoft.com/office/drawing/2014/main" id="{EA1B5570-EE7A-AC4A-8C60-C82AEB44E7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2895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69" name="Line 61">
            <a:extLst>
              <a:ext uri="{FF2B5EF4-FFF2-40B4-BE49-F238E27FC236}">
                <a16:creationId xmlns:a16="http://schemas.microsoft.com/office/drawing/2014/main" id="{CD62129A-2272-0D42-BFED-D2F3C6573B4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29200" y="3048000"/>
            <a:ext cx="3810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70" name="Line 62">
            <a:extLst>
              <a:ext uri="{FF2B5EF4-FFF2-40B4-BE49-F238E27FC236}">
                <a16:creationId xmlns:a16="http://schemas.microsoft.com/office/drawing/2014/main" id="{6B9318D2-F7E7-DA4E-B874-3E10183319E8}"/>
              </a:ext>
            </a:extLst>
          </p:cNvPr>
          <p:cNvSpPr>
            <a:spLocks noChangeShapeType="1"/>
          </p:cNvSpPr>
          <p:nvPr/>
        </p:nvSpPr>
        <p:spPr bwMode="auto">
          <a:xfrm>
            <a:off x="5562600" y="3048000"/>
            <a:ext cx="3048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71" name="Oval 63">
            <a:extLst>
              <a:ext uri="{FF2B5EF4-FFF2-40B4-BE49-F238E27FC236}">
                <a16:creationId xmlns:a16="http://schemas.microsoft.com/office/drawing/2014/main" id="{44E3BF4D-8EAB-654E-9CB9-C11F5E1C4D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2895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72" name="Line 64">
            <a:extLst>
              <a:ext uri="{FF2B5EF4-FFF2-40B4-BE49-F238E27FC236}">
                <a16:creationId xmlns:a16="http://schemas.microsoft.com/office/drawing/2014/main" id="{FB25456E-C0D6-E048-AE73-B2E22188775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81800" y="3048000"/>
            <a:ext cx="3048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73" name="Line 65">
            <a:extLst>
              <a:ext uri="{FF2B5EF4-FFF2-40B4-BE49-F238E27FC236}">
                <a16:creationId xmlns:a16="http://schemas.microsoft.com/office/drawing/2014/main" id="{C4E0B94F-5FB3-E441-BC54-3E900EDE4341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9000" y="3048000"/>
            <a:ext cx="3048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74" name="Oval 66">
            <a:extLst>
              <a:ext uri="{FF2B5EF4-FFF2-40B4-BE49-F238E27FC236}">
                <a16:creationId xmlns:a16="http://schemas.microsoft.com/office/drawing/2014/main" id="{EB4BF9C3-9B2B-DF4F-858B-6E4024AFF5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2133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75" name="Line 67">
            <a:extLst>
              <a:ext uri="{FF2B5EF4-FFF2-40B4-BE49-F238E27FC236}">
                <a16:creationId xmlns:a16="http://schemas.microsoft.com/office/drawing/2014/main" id="{245E2F4D-1624-2B42-9528-86C11376F77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62600" y="2286000"/>
            <a:ext cx="6858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76" name="Line 68">
            <a:extLst>
              <a:ext uri="{FF2B5EF4-FFF2-40B4-BE49-F238E27FC236}">
                <a16:creationId xmlns:a16="http://schemas.microsoft.com/office/drawing/2014/main" id="{6ED48EC1-4B9E-EA4C-8BF5-8FA145FCCFC9}"/>
              </a:ext>
            </a:extLst>
          </p:cNvPr>
          <p:cNvSpPr>
            <a:spLocks noChangeShapeType="1"/>
          </p:cNvSpPr>
          <p:nvPr/>
        </p:nvSpPr>
        <p:spPr bwMode="auto">
          <a:xfrm>
            <a:off x="6400800" y="2286000"/>
            <a:ext cx="6858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77" name="Oval 69">
            <a:extLst>
              <a:ext uri="{FF2B5EF4-FFF2-40B4-BE49-F238E27FC236}">
                <a16:creationId xmlns:a16="http://schemas.microsoft.com/office/drawing/2014/main" id="{27C5F4C2-6FFF-A640-8278-D2B8BD1C7A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78" name="Oval 70">
            <a:extLst>
              <a:ext uri="{FF2B5EF4-FFF2-40B4-BE49-F238E27FC236}">
                <a16:creationId xmlns:a16="http://schemas.microsoft.com/office/drawing/2014/main" id="{63DDE74B-4118-D44D-9C26-717E09CB7F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79" name="Line 71">
            <a:extLst>
              <a:ext uri="{FF2B5EF4-FFF2-40B4-BE49-F238E27FC236}">
                <a16:creationId xmlns:a16="http://schemas.microsoft.com/office/drawing/2014/main" id="{1F9D8B3C-4C76-324D-94D0-F2877FA2640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102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80" name="Line 72">
            <a:extLst>
              <a:ext uri="{FF2B5EF4-FFF2-40B4-BE49-F238E27FC236}">
                <a16:creationId xmlns:a16="http://schemas.microsoft.com/office/drawing/2014/main" id="{2BE9EE22-DE6C-8441-9745-B87BEA17B637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81" name="Oval 73">
            <a:extLst>
              <a:ext uri="{FF2B5EF4-FFF2-40B4-BE49-F238E27FC236}">
                <a16:creationId xmlns:a16="http://schemas.microsoft.com/office/drawing/2014/main" id="{1A4304A5-B155-334C-BE7D-84537E92E2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82" name="Oval 74">
            <a:extLst>
              <a:ext uri="{FF2B5EF4-FFF2-40B4-BE49-F238E27FC236}">
                <a16:creationId xmlns:a16="http://schemas.microsoft.com/office/drawing/2014/main" id="{D6E3A1CB-C63E-2348-9AD1-5E447A6E67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83" name="Line 75">
            <a:extLst>
              <a:ext uri="{FF2B5EF4-FFF2-40B4-BE49-F238E27FC236}">
                <a16:creationId xmlns:a16="http://schemas.microsoft.com/office/drawing/2014/main" id="{103FFE4E-CCFF-1F49-918D-993C429C027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770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84" name="Line 76">
            <a:extLst>
              <a:ext uri="{FF2B5EF4-FFF2-40B4-BE49-F238E27FC236}">
                <a16:creationId xmlns:a16="http://schemas.microsoft.com/office/drawing/2014/main" id="{D72B77A9-6AF9-6D4B-948B-B949C04CBEA5}"/>
              </a:ext>
            </a:extLst>
          </p:cNvPr>
          <p:cNvSpPr>
            <a:spLocks noChangeShapeType="1"/>
          </p:cNvSpPr>
          <p:nvPr/>
        </p:nvSpPr>
        <p:spPr bwMode="auto">
          <a:xfrm>
            <a:off x="67818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85" name="Oval 77">
            <a:extLst>
              <a:ext uri="{FF2B5EF4-FFF2-40B4-BE49-F238E27FC236}">
                <a16:creationId xmlns:a16="http://schemas.microsoft.com/office/drawing/2014/main" id="{4B39BF84-C3F7-364D-8A67-18EF39C112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86" name="Oval 78">
            <a:extLst>
              <a:ext uri="{FF2B5EF4-FFF2-40B4-BE49-F238E27FC236}">
                <a16:creationId xmlns:a16="http://schemas.microsoft.com/office/drawing/2014/main" id="{46F91F6E-80ED-FF48-982E-C17A30E650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87" name="Line 79">
            <a:extLst>
              <a:ext uri="{FF2B5EF4-FFF2-40B4-BE49-F238E27FC236}">
                <a16:creationId xmlns:a16="http://schemas.microsoft.com/office/drawing/2014/main" id="{7D0EF881-7E5F-354D-AD0C-9C290B01933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484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88" name="Line 80">
            <a:extLst>
              <a:ext uri="{FF2B5EF4-FFF2-40B4-BE49-F238E27FC236}">
                <a16:creationId xmlns:a16="http://schemas.microsoft.com/office/drawing/2014/main" id="{ECCD9426-395E-744A-8FA0-2A352C10E352}"/>
              </a:ext>
            </a:extLst>
          </p:cNvPr>
          <p:cNvSpPr>
            <a:spLocks noChangeShapeType="1"/>
          </p:cNvSpPr>
          <p:nvPr/>
        </p:nvSpPr>
        <p:spPr bwMode="auto">
          <a:xfrm>
            <a:off x="65532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89" name="Oval 81">
            <a:extLst>
              <a:ext uri="{FF2B5EF4-FFF2-40B4-BE49-F238E27FC236}">
                <a16:creationId xmlns:a16="http://schemas.microsoft.com/office/drawing/2014/main" id="{5C7CE89B-F66D-6B45-8F2C-12533D1685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90" name="Oval 82">
            <a:extLst>
              <a:ext uri="{FF2B5EF4-FFF2-40B4-BE49-F238E27FC236}">
                <a16:creationId xmlns:a16="http://schemas.microsoft.com/office/drawing/2014/main" id="{B2ED05EC-0878-E64E-9971-0EDC49EA6A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91" name="Line 83">
            <a:extLst>
              <a:ext uri="{FF2B5EF4-FFF2-40B4-BE49-F238E27FC236}">
                <a16:creationId xmlns:a16="http://schemas.microsoft.com/office/drawing/2014/main" id="{A5C252FE-BFE2-EC45-A8E8-B7DB9E7EA19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200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92" name="Line 84">
            <a:extLst>
              <a:ext uri="{FF2B5EF4-FFF2-40B4-BE49-F238E27FC236}">
                <a16:creationId xmlns:a16="http://schemas.microsoft.com/office/drawing/2014/main" id="{991B17F1-C76C-6C4A-81E3-6AF88E632B1E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48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93" name="Oval 85">
            <a:extLst>
              <a:ext uri="{FF2B5EF4-FFF2-40B4-BE49-F238E27FC236}">
                <a16:creationId xmlns:a16="http://schemas.microsoft.com/office/drawing/2014/main" id="{6CEE1529-68F3-3447-A18B-E54135F3FF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94" name="Oval 86">
            <a:extLst>
              <a:ext uri="{FF2B5EF4-FFF2-40B4-BE49-F238E27FC236}">
                <a16:creationId xmlns:a16="http://schemas.microsoft.com/office/drawing/2014/main" id="{AF365905-CE6E-3746-BAAA-4B07890C3F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95" name="Line 87">
            <a:extLst>
              <a:ext uri="{FF2B5EF4-FFF2-40B4-BE49-F238E27FC236}">
                <a16:creationId xmlns:a16="http://schemas.microsoft.com/office/drawing/2014/main" id="{DE621A05-61B3-6748-A9B2-B22DD48F4A0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006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96" name="Line 88">
            <a:extLst>
              <a:ext uri="{FF2B5EF4-FFF2-40B4-BE49-F238E27FC236}">
                <a16:creationId xmlns:a16="http://schemas.microsoft.com/office/drawing/2014/main" id="{B1C5B2F0-F89E-4948-8DF9-ECC41CBAADE2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54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97" name="Rectangle 89">
            <a:extLst>
              <a:ext uri="{FF2B5EF4-FFF2-40B4-BE49-F238E27FC236}">
                <a16:creationId xmlns:a16="http://schemas.microsoft.com/office/drawing/2014/main" id="{48020D5C-6BA6-764A-BF37-8790B92AE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038" y="4724400"/>
            <a:ext cx="848836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e-DE" altLang="de-DE" sz="2000">
                <a:latin typeface="+mn-lt"/>
              </a:rPr>
              <a:t>Bestimme Distanzgrenze (rot)</a:t>
            </a:r>
          </a:p>
        </p:txBody>
      </p:sp>
      <p:sp>
        <p:nvSpPr>
          <p:cNvPr id="273498" name="Oval 90">
            <a:extLst>
              <a:ext uri="{FF2B5EF4-FFF2-40B4-BE49-F238E27FC236}">
                <a16:creationId xmlns:a16="http://schemas.microsoft.com/office/drawing/2014/main" id="{F94291AD-E552-A749-B0D4-A4908887DA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438400"/>
            <a:ext cx="76200" cy="76200"/>
          </a:xfrm>
          <a:prstGeom prst="ellipse">
            <a:avLst/>
          </a:prstGeom>
          <a:solidFill>
            <a:srgbClr val="FF06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99" name="Rectangle 91">
            <a:extLst>
              <a:ext uri="{FF2B5EF4-FFF2-40B4-BE49-F238E27FC236}">
                <a16:creationId xmlns:a16="http://schemas.microsoft.com/office/drawing/2014/main" id="{67B34281-C6A8-1742-B7D7-72E8F38345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2362200"/>
            <a:ext cx="1600200" cy="6096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500" name="Rectangle 92">
            <a:extLst>
              <a:ext uri="{FF2B5EF4-FFF2-40B4-BE49-F238E27FC236}">
                <a16:creationId xmlns:a16="http://schemas.microsoft.com/office/drawing/2014/main" id="{D6846310-FC70-4D43-A794-2FD9E420C4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3657600"/>
            <a:ext cx="304800" cy="3048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501" name="Oval 93">
            <a:extLst>
              <a:ext uri="{FF2B5EF4-FFF2-40B4-BE49-F238E27FC236}">
                <a16:creationId xmlns:a16="http://schemas.microsoft.com/office/drawing/2014/main" id="{0930BE31-75B9-7B46-BEF8-AFBA18CE9F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1981200"/>
            <a:ext cx="1066800" cy="990600"/>
          </a:xfrm>
          <a:prstGeom prst="ellipse">
            <a:avLst/>
          </a:prstGeom>
          <a:noFill/>
          <a:ln w="19050">
            <a:solidFill>
              <a:srgbClr val="FF0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502" name="AutoShape 94">
            <a:extLst>
              <a:ext uri="{FF2B5EF4-FFF2-40B4-BE49-F238E27FC236}">
                <a16:creationId xmlns:a16="http://schemas.microsoft.com/office/drawing/2014/main" id="{4E79C1E2-7D66-694E-A33A-2707DB137A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2667000"/>
            <a:ext cx="85725" cy="85725"/>
          </a:xfrm>
          <a:prstGeom prst="octagon">
            <a:avLst>
              <a:gd name="adj" fmla="val 2928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504" name="Rectangle 96">
            <a:extLst>
              <a:ext uri="{FF2B5EF4-FFF2-40B4-BE49-F238E27FC236}">
                <a16:creationId xmlns:a16="http://schemas.microsoft.com/office/drawing/2014/main" id="{4D033ED1-90E2-F44A-B9C2-E9433833E3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1950" y="227106"/>
            <a:ext cx="8486775" cy="487408"/>
          </a:xfrm>
          <a:noFill/>
          <a:ln/>
        </p:spPr>
        <p:txBody>
          <a:bodyPr/>
          <a:lstStyle/>
          <a:p>
            <a:r>
              <a:rPr lang="de-DE" altLang="de-DE" dirty="0"/>
              <a:t>Nächster Nachbar mit </a:t>
            </a:r>
            <a:r>
              <a:rPr lang="de-DE" altLang="de-DE" dirty="0" err="1"/>
              <a:t>k</a:t>
            </a:r>
            <a:r>
              <a:rPr lang="de-DE" altLang="de-DE" dirty="0"/>
              <a:t>-d-Bäumen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52A186CD-8817-9643-9FA2-E50243E9C4D5}"/>
              </a:ext>
            </a:extLst>
          </p:cNvPr>
          <p:cNvSpPr/>
          <p:nvPr/>
        </p:nvSpPr>
        <p:spPr>
          <a:xfrm>
            <a:off x="3342005" y="6647805"/>
            <a:ext cx="206819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900" dirty="0" err="1">
                <a:solidFill>
                  <a:schemeClr val="bg1"/>
                </a:solidFill>
              </a:rPr>
              <a:t>Geometria</a:t>
            </a:r>
            <a:r>
              <a:rPr lang="de-DE" sz="900" dirty="0">
                <a:solidFill>
                  <a:schemeClr val="bg1"/>
                </a:solidFill>
              </a:rPr>
              <a:t> </a:t>
            </a:r>
            <a:r>
              <a:rPr lang="de-DE" sz="900" dirty="0" err="1">
                <a:solidFill>
                  <a:schemeClr val="bg1"/>
                </a:solidFill>
              </a:rPr>
              <a:t>Computacional</a:t>
            </a:r>
            <a:r>
              <a:rPr lang="de-DE" sz="900" dirty="0">
                <a:solidFill>
                  <a:schemeClr val="bg1"/>
                </a:solidFill>
              </a:rPr>
              <a:t>, Toni </a:t>
            </a:r>
            <a:r>
              <a:rPr lang="de-DE" sz="900" dirty="0" err="1">
                <a:solidFill>
                  <a:schemeClr val="bg1"/>
                </a:solidFill>
              </a:rPr>
              <a:t>Sellarès</a:t>
            </a:r>
            <a:endParaRPr lang="de-DE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6695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838200"/>
            <a:ext cx="9144000" cy="3603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74" name="Rectangle 69"/>
          <p:cNvSpPr>
            <a:spLocks noChangeArrowheads="1"/>
          </p:cNvSpPr>
          <p:nvPr/>
        </p:nvSpPr>
        <p:spPr bwMode="auto">
          <a:xfrm>
            <a:off x="2071688" y="1465263"/>
            <a:ext cx="5867400" cy="40767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de-DE"/>
          </a:p>
        </p:txBody>
      </p:sp>
      <p:sp>
        <p:nvSpPr>
          <p:cNvPr id="28675" name="Line 70"/>
          <p:cNvSpPr>
            <a:spLocks noChangeShapeType="1"/>
          </p:cNvSpPr>
          <p:nvPr/>
        </p:nvSpPr>
        <p:spPr bwMode="auto">
          <a:xfrm>
            <a:off x="2071688" y="4724400"/>
            <a:ext cx="58674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8676" name="Line 71"/>
          <p:cNvSpPr>
            <a:spLocks noChangeShapeType="1"/>
          </p:cNvSpPr>
          <p:nvPr/>
        </p:nvSpPr>
        <p:spPr bwMode="auto">
          <a:xfrm>
            <a:off x="2071688" y="3908425"/>
            <a:ext cx="58674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8677" name="Line 72"/>
          <p:cNvSpPr>
            <a:spLocks noChangeShapeType="1"/>
          </p:cNvSpPr>
          <p:nvPr/>
        </p:nvSpPr>
        <p:spPr bwMode="auto">
          <a:xfrm>
            <a:off x="2071688" y="3098800"/>
            <a:ext cx="58674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8678" name="Line 73"/>
          <p:cNvSpPr>
            <a:spLocks noChangeShapeType="1"/>
          </p:cNvSpPr>
          <p:nvPr/>
        </p:nvSpPr>
        <p:spPr bwMode="auto">
          <a:xfrm>
            <a:off x="2071688" y="2281238"/>
            <a:ext cx="58674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8679" name="Line 74"/>
          <p:cNvSpPr>
            <a:spLocks noChangeShapeType="1"/>
          </p:cNvSpPr>
          <p:nvPr/>
        </p:nvSpPr>
        <p:spPr bwMode="auto">
          <a:xfrm>
            <a:off x="2071688" y="1465263"/>
            <a:ext cx="58674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8680" name="Rectangle 75"/>
          <p:cNvSpPr>
            <a:spLocks noChangeArrowheads="1"/>
          </p:cNvSpPr>
          <p:nvPr/>
        </p:nvSpPr>
        <p:spPr bwMode="auto">
          <a:xfrm>
            <a:off x="2071688" y="1465263"/>
            <a:ext cx="5867400" cy="4076700"/>
          </a:xfrm>
          <a:prstGeom prst="rect">
            <a:avLst/>
          </a:prstGeom>
          <a:noFill/>
          <a:ln w="7938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de-DE"/>
          </a:p>
        </p:txBody>
      </p:sp>
      <p:sp>
        <p:nvSpPr>
          <p:cNvPr id="28681" name="Line 76"/>
          <p:cNvSpPr>
            <a:spLocks noChangeShapeType="1"/>
          </p:cNvSpPr>
          <p:nvPr/>
        </p:nvSpPr>
        <p:spPr bwMode="auto">
          <a:xfrm>
            <a:off x="2071688" y="1465263"/>
            <a:ext cx="1587" cy="40767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8682" name="Line 77"/>
          <p:cNvSpPr>
            <a:spLocks noChangeShapeType="1"/>
          </p:cNvSpPr>
          <p:nvPr/>
        </p:nvSpPr>
        <p:spPr bwMode="auto">
          <a:xfrm>
            <a:off x="2001838" y="5541963"/>
            <a:ext cx="698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8683" name="Line 78"/>
          <p:cNvSpPr>
            <a:spLocks noChangeShapeType="1"/>
          </p:cNvSpPr>
          <p:nvPr/>
        </p:nvSpPr>
        <p:spPr bwMode="auto">
          <a:xfrm>
            <a:off x="2001838" y="4724400"/>
            <a:ext cx="698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8684" name="Line 79"/>
          <p:cNvSpPr>
            <a:spLocks noChangeShapeType="1"/>
          </p:cNvSpPr>
          <p:nvPr/>
        </p:nvSpPr>
        <p:spPr bwMode="auto">
          <a:xfrm>
            <a:off x="2001838" y="3908425"/>
            <a:ext cx="698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8685" name="Line 80"/>
          <p:cNvSpPr>
            <a:spLocks noChangeShapeType="1"/>
          </p:cNvSpPr>
          <p:nvPr/>
        </p:nvSpPr>
        <p:spPr bwMode="auto">
          <a:xfrm>
            <a:off x="2001838" y="3098800"/>
            <a:ext cx="698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8686" name="Line 81"/>
          <p:cNvSpPr>
            <a:spLocks noChangeShapeType="1"/>
          </p:cNvSpPr>
          <p:nvPr/>
        </p:nvSpPr>
        <p:spPr bwMode="auto">
          <a:xfrm>
            <a:off x="2001838" y="2281238"/>
            <a:ext cx="698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8687" name="Line 82"/>
          <p:cNvSpPr>
            <a:spLocks noChangeShapeType="1"/>
          </p:cNvSpPr>
          <p:nvPr/>
        </p:nvSpPr>
        <p:spPr bwMode="auto">
          <a:xfrm>
            <a:off x="2001838" y="1465263"/>
            <a:ext cx="698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8688" name="Line 83"/>
          <p:cNvSpPr>
            <a:spLocks noChangeShapeType="1"/>
          </p:cNvSpPr>
          <p:nvPr/>
        </p:nvSpPr>
        <p:spPr bwMode="auto">
          <a:xfrm>
            <a:off x="2071688" y="5541963"/>
            <a:ext cx="58674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8689" name="Line 84"/>
          <p:cNvSpPr>
            <a:spLocks noChangeShapeType="1"/>
          </p:cNvSpPr>
          <p:nvPr/>
        </p:nvSpPr>
        <p:spPr bwMode="auto">
          <a:xfrm flipV="1">
            <a:off x="2071688" y="5541963"/>
            <a:ext cx="1587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8690" name="Line 85"/>
          <p:cNvSpPr>
            <a:spLocks noChangeShapeType="1"/>
          </p:cNvSpPr>
          <p:nvPr/>
        </p:nvSpPr>
        <p:spPr bwMode="auto">
          <a:xfrm flipV="1">
            <a:off x="3243263" y="5541963"/>
            <a:ext cx="1587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8691" name="Line 86"/>
          <p:cNvSpPr>
            <a:spLocks noChangeShapeType="1"/>
          </p:cNvSpPr>
          <p:nvPr/>
        </p:nvSpPr>
        <p:spPr bwMode="auto">
          <a:xfrm flipV="1">
            <a:off x="4421188" y="5541963"/>
            <a:ext cx="1587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8692" name="Line 87"/>
          <p:cNvSpPr>
            <a:spLocks noChangeShapeType="1"/>
          </p:cNvSpPr>
          <p:nvPr/>
        </p:nvSpPr>
        <p:spPr bwMode="auto">
          <a:xfrm flipV="1">
            <a:off x="5591175" y="5541963"/>
            <a:ext cx="1588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8693" name="Line 88"/>
          <p:cNvSpPr>
            <a:spLocks noChangeShapeType="1"/>
          </p:cNvSpPr>
          <p:nvPr/>
        </p:nvSpPr>
        <p:spPr bwMode="auto">
          <a:xfrm flipV="1">
            <a:off x="6769100" y="5541963"/>
            <a:ext cx="1588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8694" name="Line 89"/>
          <p:cNvSpPr>
            <a:spLocks noChangeShapeType="1"/>
          </p:cNvSpPr>
          <p:nvPr/>
        </p:nvSpPr>
        <p:spPr bwMode="auto">
          <a:xfrm flipV="1">
            <a:off x="7939088" y="5541963"/>
            <a:ext cx="1587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8696" name="Rectangle 91"/>
          <p:cNvSpPr>
            <a:spLocks noChangeArrowheads="1"/>
          </p:cNvSpPr>
          <p:nvPr/>
        </p:nvSpPr>
        <p:spPr bwMode="auto">
          <a:xfrm>
            <a:off x="1781175" y="5416550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0</a:t>
            </a:r>
            <a:endParaRPr lang="en-US"/>
          </a:p>
        </p:txBody>
      </p:sp>
      <p:sp>
        <p:nvSpPr>
          <p:cNvPr id="28697" name="Rectangle 92"/>
          <p:cNvSpPr>
            <a:spLocks noChangeArrowheads="1"/>
          </p:cNvSpPr>
          <p:nvPr/>
        </p:nvSpPr>
        <p:spPr bwMode="auto">
          <a:xfrm>
            <a:off x="1781175" y="4598988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1</a:t>
            </a:r>
            <a:endParaRPr lang="en-US"/>
          </a:p>
        </p:txBody>
      </p:sp>
      <p:sp>
        <p:nvSpPr>
          <p:cNvPr id="28698" name="Rectangle 93"/>
          <p:cNvSpPr>
            <a:spLocks noChangeArrowheads="1"/>
          </p:cNvSpPr>
          <p:nvPr/>
        </p:nvSpPr>
        <p:spPr bwMode="auto">
          <a:xfrm>
            <a:off x="1781175" y="3783013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2</a:t>
            </a:r>
            <a:endParaRPr lang="en-US"/>
          </a:p>
        </p:txBody>
      </p:sp>
      <p:sp>
        <p:nvSpPr>
          <p:cNvPr id="28699" name="Rectangle 94"/>
          <p:cNvSpPr>
            <a:spLocks noChangeArrowheads="1"/>
          </p:cNvSpPr>
          <p:nvPr/>
        </p:nvSpPr>
        <p:spPr bwMode="auto">
          <a:xfrm>
            <a:off x="1781175" y="2973388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3</a:t>
            </a:r>
            <a:endParaRPr lang="en-US"/>
          </a:p>
        </p:txBody>
      </p:sp>
      <p:sp>
        <p:nvSpPr>
          <p:cNvPr id="28700" name="Rectangle 95"/>
          <p:cNvSpPr>
            <a:spLocks noChangeArrowheads="1"/>
          </p:cNvSpPr>
          <p:nvPr/>
        </p:nvSpPr>
        <p:spPr bwMode="auto">
          <a:xfrm>
            <a:off x="1781175" y="2155825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4</a:t>
            </a:r>
            <a:endParaRPr lang="en-US"/>
          </a:p>
        </p:txBody>
      </p:sp>
      <p:sp>
        <p:nvSpPr>
          <p:cNvPr id="28701" name="Rectangle 96"/>
          <p:cNvSpPr>
            <a:spLocks noChangeArrowheads="1"/>
          </p:cNvSpPr>
          <p:nvPr/>
        </p:nvSpPr>
        <p:spPr bwMode="auto">
          <a:xfrm>
            <a:off x="1781175" y="1339850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5</a:t>
            </a:r>
            <a:endParaRPr lang="en-US"/>
          </a:p>
        </p:txBody>
      </p:sp>
      <p:sp>
        <p:nvSpPr>
          <p:cNvPr id="26624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5334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de-DE" sz="3600">
                <a:latin typeface="Calibri" charset="0"/>
                <a:ea typeface="ＭＳ Ｐゴシック" charset="0"/>
                <a:cs typeface="ＭＳ Ｐゴシック" charset="0"/>
              </a:rPr>
              <a:t>K-means Clusterbildung</a:t>
            </a:r>
          </a:p>
        </p:txBody>
      </p:sp>
      <p:sp>
        <p:nvSpPr>
          <p:cNvPr id="28709" name="Text Box 4"/>
          <p:cNvSpPr txBox="1">
            <a:spLocks noChangeArrowheads="1"/>
          </p:cNvSpPr>
          <p:nvPr/>
        </p:nvSpPr>
        <p:spPr bwMode="auto">
          <a:xfrm>
            <a:off x="2472309" y="838200"/>
            <a:ext cx="42819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de-DE">
                <a:latin typeface="+mn-lt"/>
              </a:rPr>
              <a:t>Distanzmaß: Euklidische Distanz</a:t>
            </a:r>
          </a:p>
        </p:txBody>
      </p:sp>
      <p:grpSp>
        <p:nvGrpSpPr>
          <p:cNvPr id="28710" name="Group 5"/>
          <p:cNvGrpSpPr>
            <a:grpSpLocks/>
          </p:cNvGrpSpPr>
          <p:nvPr/>
        </p:nvGrpSpPr>
        <p:grpSpPr bwMode="auto">
          <a:xfrm>
            <a:off x="6172200" y="2133600"/>
            <a:ext cx="685800" cy="533400"/>
            <a:chOff x="192" y="1824"/>
            <a:chExt cx="432" cy="336"/>
          </a:xfrm>
        </p:grpSpPr>
        <p:sp>
          <p:nvSpPr>
            <p:cNvPr id="28772" name="Oval 6"/>
            <p:cNvSpPr>
              <a:spLocks noChangeArrowheads="1"/>
            </p:cNvSpPr>
            <p:nvPr/>
          </p:nvSpPr>
          <p:spPr bwMode="auto">
            <a:xfrm>
              <a:off x="192" y="1824"/>
              <a:ext cx="144" cy="144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8773" name="Text Box 7"/>
            <p:cNvSpPr txBox="1">
              <a:spLocks noChangeArrowheads="1"/>
            </p:cNvSpPr>
            <p:nvPr/>
          </p:nvSpPr>
          <p:spPr bwMode="auto">
            <a:xfrm>
              <a:off x="288" y="1872"/>
              <a:ext cx="33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dirty="0"/>
                <a:t>c</a:t>
              </a:r>
              <a:r>
                <a:rPr lang="en-US" baseline="-25000" dirty="0"/>
                <a:t>1</a:t>
              </a:r>
            </a:p>
          </p:txBody>
        </p:sp>
      </p:grpSp>
      <p:grpSp>
        <p:nvGrpSpPr>
          <p:cNvPr id="28711" name="Group 8"/>
          <p:cNvGrpSpPr>
            <a:grpSpLocks/>
          </p:cNvGrpSpPr>
          <p:nvPr/>
        </p:nvGrpSpPr>
        <p:grpSpPr bwMode="auto">
          <a:xfrm>
            <a:off x="3124200" y="4343400"/>
            <a:ext cx="685800" cy="533400"/>
            <a:chOff x="192" y="1824"/>
            <a:chExt cx="432" cy="336"/>
          </a:xfrm>
        </p:grpSpPr>
        <p:sp>
          <p:nvSpPr>
            <p:cNvPr id="28770" name="Oval 9"/>
            <p:cNvSpPr>
              <a:spLocks noChangeArrowheads="1"/>
            </p:cNvSpPr>
            <p:nvPr/>
          </p:nvSpPr>
          <p:spPr bwMode="auto">
            <a:xfrm>
              <a:off x="192" y="1824"/>
              <a:ext cx="144" cy="144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8771" name="Text Box 10"/>
            <p:cNvSpPr txBox="1">
              <a:spLocks noChangeArrowheads="1"/>
            </p:cNvSpPr>
            <p:nvPr/>
          </p:nvSpPr>
          <p:spPr bwMode="auto">
            <a:xfrm>
              <a:off x="288" y="1872"/>
              <a:ext cx="33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dirty="0"/>
                <a:t>c</a:t>
              </a:r>
              <a:r>
                <a:rPr lang="en-US" baseline="-25000" dirty="0"/>
                <a:t>2</a:t>
              </a:r>
            </a:p>
          </p:txBody>
        </p:sp>
      </p:grpSp>
      <p:grpSp>
        <p:nvGrpSpPr>
          <p:cNvPr id="28712" name="Group 11"/>
          <p:cNvGrpSpPr>
            <a:grpSpLocks/>
          </p:cNvGrpSpPr>
          <p:nvPr/>
        </p:nvGrpSpPr>
        <p:grpSpPr bwMode="auto">
          <a:xfrm>
            <a:off x="6248400" y="4038600"/>
            <a:ext cx="685800" cy="533400"/>
            <a:chOff x="192" y="1824"/>
            <a:chExt cx="432" cy="336"/>
          </a:xfrm>
        </p:grpSpPr>
        <p:sp>
          <p:nvSpPr>
            <p:cNvPr id="28768" name="Oval 12"/>
            <p:cNvSpPr>
              <a:spLocks noChangeArrowheads="1"/>
            </p:cNvSpPr>
            <p:nvPr/>
          </p:nvSpPr>
          <p:spPr bwMode="auto">
            <a:xfrm>
              <a:off x="192" y="1824"/>
              <a:ext cx="144" cy="144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8769" name="Text Box 13"/>
            <p:cNvSpPr txBox="1">
              <a:spLocks noChangeArrowheads="1"/>
            </p:cNvSpPr>
            <p:nvPr/>
          </p:nvSpPr>
          <p:spPr bwMode="auto">
            <a:xfrm>
              <a:off x="288" y="1872"/>
              <a:ext cx="33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dirty="0"/>
                <a:t>c</a:t>
              </a:r>
              <a:r>
                <a:rPr lang="en-US" baseline="-25000" dirty="0"/>
                <a:t>3</a:t>
              </a:r>
            </a:p>
          </p:txBody>
        </p:sp>
      </p:grpSp>
      <p:sp>
        <p:nvSpPr>
          <p:cNvPr id="28714" name="AutoShape 15"/>
          <p:cNvSpPr>
            <a:spLocks noChangeArrowheads="1"/>
          </p:cNvSpPr>
          <p:nvPr/>
        </p:nvSpPr>
        <p:spPr bwMode="auto">
          <a:xfrm>
            <a:off x="3352800" y="4876800"/>
            <a:ext cx="152400" cy="152400"/>
          </a:xfrm>
          <a:prstGeom prst="diamond">
            <a:avLst/>
          </a:prstGeom>
          <a:solidFill>
            <a:srgbClr val="66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15" name="AutoShape 16"/>
          <p:cNvSpPr>
            <a:spLocks noChangeArrowheads="1"/>
          </p:cNvSpPr>
          <p:nvPr/>
        </p:nvSpPr>
        <p:spPr bwMode="auto">
          <a:xfrm>
            <a:off x="3124200" y="5105400"/>
            <a:ext cx="152400" cy="152400"/>
          </a:xfrm>
          <a:prstGeom prst="diamond">
            <a:avLst/>
          </a:prstGeom>
          <a:solidFill>
            <a:srgbClr val="66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16" name="AutoShape 17"/>
          <p:cNvSpPr>
            <a:spLocks noChangeArrowheads="1"/>
          </p:cNvSpPr>
          <p:nvPr/>
        </p:nvSpPr>
        <p:spPr bwMode="auto">
          <a:xfrm>
            <a:off x="2895600" y="4419600"/>
            <a:ext cx="152400" cy="152400"/>
          </a:xfrm>
          <a:prstGeom prst="diamond">
            <a:avLst/>
          </a:prstGeom>
          <a:solidFill>
            <a:srgbClr val="66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17" name="AutoShape 18"/>
          <p:cNvSpPr>
            <a:spLocks noChangeArrowheads="1"/>
          </p:cNvSpPr>
          <p:nvPr/>
        </p:nvSpPr>
        <p:spPr bwMode="auto">
          <a:xfrm>
            <a:off x="2895600" y="2057400"/>
            <a:ext cx="152400" cy="152400"/>
          </a:xfrm>
          <a:prstGeom prst="diamond">
            <a:avLst/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18" name="AutoShape 1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diamond">
            <a:avLst/>
          </a:prstGeom>
          <a:solidFill>
            <a:srgbClr val="66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19" name="AutoShape 20"/>
          <p:cNvSpPr>
            <a:spLocks noChangeArrowheads="1"/>
          </p:cNvSpPr>
          <p:nvPr/>
        </p:nvSpPr>
        <p:spPr bwMode="auto">
          <a:xfrm>
            <a:off x="2895600" y="5105400"/>
            <a:ext cx="152400" cy="152400"/>
          </a:xfrm>
          <a:prstGeom prst="diamond">
            <a:avLst/>
          </a:prstGeom>
          <a:solidFill>
            <a:srgbClr val="66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20" name="AutoShape 21"/>
          <p:cNvSpPr>
            <a:spLocks noChangeArrowheads="1"/>
          </p:cNvSpPr>
          <p:nvPr/>
        </p:nvSpPr>
        <p:spPr bwMode="auto">
          <a:xfrm>
            <a:off x="2438400" y="4114800"/>
            <a:ext cx="152400" cy="152400"/>
          </a:xfrm>
          <a:prstGeom prst="diamond">
            <a:avLst/>
          </a:prstGeom>
          <a:solidFill>
            <a:srgbClr val="66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21" name="AutoShape 22"/>
          <p:cNvSpPr>
            <a:spLocks noChangeArrowheads="1"/>
          </p:cNvSpPr>
          <p:nvPr/>
        </p:nvSpPr>
        <p:spPr bwMode="auto">
          <a:xfrm>
            <a:off x="4572000" y="3810000"/>
            <a:ext cx="152400" cy="152400"/>
          </a:xfrm>
          <a:prstGeom prst="diamond">
            <a:avLst/>
          </a:prstGeom>
          <a:solidFill>
            <a:srgbClr val="66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22" name="AutoShape 23"/>
          <p:cNvSpPr>
            <a:spLocks noChangeArrowheads="1"/>
          </p:cNvSpPr>
          <p:nvPr/>
        </p:nvSpPr>
        <p:spPr bwMode="auto">
          <a:xfrm>
            <a:off x="6705600" y="1828800"/>
            <a:ext cx="152400" cy="152400"/>
          </a:xfrm>
          <a:prstGeom prst="diamond">
            <a:avLst/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23" name="AutoShape 24"/>
          <p:cNvSpPr>
            <a:spLocks noChangeArrowheads="1"/>
          </p:cNvSpPr>
          <p:nvPr/>
        </p:nvSpPr>
        <p:spPr bwMode="auto">
          <a:xfrm>
            <a:off x="7162800" y="1905000"/>
            <a:ext cx="152400" cy="152400"/>
          </a:xfrm>
          <a:prstGeom prst="diamond">
            <a:avLst/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24" name="AutoShape 25"/>
          <p:cNvSpPr>
            <a:spLocks noChangeArrowheads="1"/>
          </p:cNvSpPr>
          <p:nvPr/>
        </p:nvSpPr>
        <p:spPr bwMode="auto">
          <a:xfrm>
            <a:off x="7010400" y="2057400"/>
            <a:ext cx="152400" cy="152400"/>
          </a:xfrm>
          <a:prstGeom prst="diamond">
            <a:avLst/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25" name="AutoShape 26"/>
          <p:cNvSpPr>
            <a:spLocks noChangeArrowheads="1"/>
          </p:cNvSpPr>
          <p:nvPr/>
        </p:nvSpPr>
        <p:spPr bwMode="auto">
          <a:xfrm>
            <a:off x="6858000" y="2209800"/>
            <a:ext cx="152400" cy="152400"/>
          </a:xfrm>
          <a:prstGeom prst="diamond">
            <a:avLst/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26" name="AutoShape 27"/>
          <p:cNvSpPr>
            <a:spLocks noChangeArrowheads="1"/>
          </p:cNvSpPr>
          <p:nvPr/>
        </p:nvSpPr>
        <p:spPr bwMode="auto">
          <a:xfrm>
            <a:off x="7162800" y="2362200"/>
            <a:ext cx="152400" cy="152400"/>
          </a:xfrm>
          <a:prstGeom prst="diamond">
            <a:avLst/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27" name="AutoShape 28"/>
          <p:cNvSpPr>
            <a:spLocks noChangeArrowheads="1"/>
          </p:cNvSpPr>
          <p:nvPr/>
        </p:nvSpPr>
        <p:spPr bwMode="auto">
          <a:xfrm>
            <a:off x="7467600" y="2743200"/>
            <a:ext cx="152400" cy="152400"/>
          </a:xfrm>
          <a:prstGeom prst="diamond">
            <a:avLst/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28" name="AutoShape 29"/>
          <p:cNvSpPr>
            <a:spLocks noChangeArrowheads="1"/>
          </p:cNvSpPr>
          <p:nvPr/>
        </p:nvSpPr>
        <p:spPr bwMode="auto">
          <a:xfrm>
            <a:off x="5715000" y="1828800"/>
            <a:ext cx="152400" cy="152400"/>
          </a:xfrm>
          <a:prstGeom prst="diamond">
            <a:avLst/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29" name="AutoShape 30"/>
          <p:cNvSpPr>
            <a:spLocks noChangeArrowheads="1"/>
          </p:cNvSpPr>
          <p:nvPr/>
        </p:nvSpPr>
        <p:spPr bwMode="auto">
          <a:xfrm>
            <a:off x="6019800" y="3276600"/>
            <a:ext cx="152400" cy="152400"/>
          </a:xfrm>
          <a:prstGeom prst="diamond">
            <a:avLst/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30" name="AutoShape 31"/>
          <p:cNvSpPr>
            <a:spLocks noChangeArrowheads="1"/>
          </p:cNvSpPr>
          <p:nvPr/>
        </p:nvSpPr>
        <p:spPr bwMode="auto">
          <a:xfrm>
            <a:off x="6019800" y="48006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31" name="AutoShape 32"/>
          <p:cNvSpPr>
            <a:spLocks noChangeArrowheads="1"/>
          </p:cNvSpPr>
          <p:nvPr/>
        </p:nvSpPr>
        <p:spPr bwMode="auto">
          <a:xfrm>
            <a:off x="6400800" y="51054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32" name="AutoShape 33"/>
          <p:cNvSpPr>
            <a:spLocks noChangeArrowheads="1"/>
          </p:cNvSpPr>
          <p:nvPr/>
        </p:nvSpPr>
        <p:spPr bwMode="auto">
          <a:xfrm>
            <a:off x="6781800" y="43434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33" name="AutoShape 34"/>
          <p:cNvSpPr>
            <a:spLocks noChangeArrowheads="1"/>
          </p:cNvSpPr>
          <p:nvPr/>
        </p:nvSpPr>
        <p:spPr bwMode="auto">
          <a:xfrm>
            <a:off x="5943600" y="37338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34" name="AutoShape 35"/>
          <p:cNvSpPr>
            <a:spLocks noChangeArrowheads="1"/>
          </p:cNvSpPr>
          <p:nvPr/>
        </p:nvSpPr>
        <p:spPr bwMode="auto">
          <a:xfrm>
            <a:off x="5181600" y="41910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35" name="AutoShape 36"/>
          <p:cNvSpPr>
            <a:spLocks noChangeArrowheads="1"/>
          </p:cNvSpPr>
          <p:nvPr/>
        </p:nvSpPr>
        <p:spPr bwMode="auto">
          <a:xfrm>
            <a:off x="7162800" y="46482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36" name="AutoShape 37"/>
          <p:cNvSpPr>
            <a:spLocks noChangeArrowheads="1"/>
          </p:cNvSpPr>
          <p:nvPr/>
        </p:nvSpPr>
        <p:spPr bwMode="auto">
          <a:xfrm>
            <a:off x="7010400" y="50292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37" name="AutoShape 38"/>
          <p:cNvSpPr>
            <a:spLocks noChangeArrowheads="1"/>
          </p:cNvSpPr>
          <p:nvPr/>
        </p:nvSpPr>
        <p:spPr bwMode="auto">
          <a:xfrm>
            <a:off x="6858000" y="40386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38" name="AutoShape 39"/>
          <p:cNvSpPr>
            <a:spLocks noChangeArrowheads="1"/>
          </p:cNvSpPr>
          <p:nvPr/>
        </p:nvSpPr>
        <p:spPr bwMode="auto">
          <a:xfrm>
            <a:off x="7467600" y="52578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39" name="AutoShape 40"/>
          <p:cNvSpPr>
            <a:spLocks noChangeArrowheads="1"/>
          </p:cNvSpPr>
          <p:nvPr/>
        </p:nvSpPr>
        <p:spPr bwMode="auto">
          <a:xfrm>
            <a:off x="6629400" y="2590800"/>
            <a:ext cx="152400" cy="152400"/>
          </a:xfrm>
          <a:prstGeom prst="diamond">
            <a:avLst/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41" name="AutoShape 42"/>
          <p:cNvSpPr>
            <a:spLocks noChangeArrowheads="1"/>
          </p:cNvSpPr>
          <p:nvPr/>
        </p:nvSpPr>
        <p:spPr bwMode="auto">
          <a:xfrm>
            <a:off x="3352800" y="4876800"/>
            <a:ext cx="152400" cy="152400"/>
          </a:xfrm>
          <a:prstGeom prst="diamond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42" name="AutoShape 43"/>
          <p:cNvSpPr>
            <a:spLocks noChangeArrowheads="1"/>
          </p:cNvSpPr>
          <p:nvPr/>
        </p:nvSpPr>
        <p:spPr bwMode="auto">
          <a:xfrm>
            <a:off x="3124200" y="5105400"/>
            <a:ext cx="152400" cy="152400"/>
          </a:xfrm>
          <a:prstGeom prst="diamond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43" name="AutoShape 44"/>
          <p:cNvSpPr>
            <a:spLocks noChangeArrowheads="1"/>
          </p:cNvSpPr>
          <p:nvPr/>
        </p:nvSpPr>
        <p:spPr bwMode="auto">
          <a:xfrm>
            <a:off x="2895600" y="4419600"/>
            <a:ext cx="152400" cy="152400"/>
          </a:xfrm>
          <a:prstGeom prst="diamond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44" name="AutoShape 45"/>
          <p:cNvSpPr>
            <a:spLocks noChangeArrowheads="1"/>
          </p:cNvSpPr>
          <p:nvPr/>
        </p:nvSpPr>
        <p:spPr bwMode="auto">
          <a:xfrm>
            <a:off x="2895600" y="20574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45" name="AutoShape 46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diamond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46" name="AutoShape 47"/>
          <p:cNvSpPr>
            <a:spLocks noChangeArrowheads="1"/>
          </p:cNvSpPr>
          <p:nvPr/>
        </p:nvSpPr>
        <p:spPr bwMode="auto">
          <a:xfrm>
            <a:off x="2895600" y="5105400"/>
            <a:ext cx="152400" cy="152400"/>
          </a:xfrm>
          <a:prstGeom prst="diamond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47" name="AutoShape 48"/>
          <p:cNvSpPr>
            <a:spLocks noChangeArrowheads="1"/>
          </p:cNvSpPr>
          <p:nvPr/>
        </p:nvSpPr>
        <p:spPr bwMode="auto">
          <a:xfrm>
            <a:off x="2438400" y="4114800"/>
            <a:ext cx="152400" cy="152400"/>
          </a:xfrm>
          <a:prstGeom prst="diamond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48" name="AutoShape 49"/>
          <p:cNvSpPr>
            <a:spLocks noChangeArrowheads="1"/>
          </p:cNvSpPr>
          <p:nvPr/>
        </p:nvSpPr>
        <p:spPr bwMode="auto">
          <a:xfrm>
            <a:off x="4572000" y="3810000"/>
            <a:ext cx="152400" cy="152400"/>
          </a:xfrm>
          <a:prstGeom prst="diamond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49" name="AutoShape 50"/>
          <p:cNvSpPr>
            <a:spLocks noChangeArrowheads="1"/>
          </p:cNvSpPr>
          <p:nvPr/>
        </p:nvSpPr>
        <p:spPr bwMode="auto">
          <a:xfrm>
            <a:off x="6705600" y="18288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50" name="AutoShape 51"/>
          <p:cNvSpPr>
            <a:spLocks noChangeArrowheads="1"/>
          </p:cNvSpPr>
          <p:nvPr/>
        </p:nvSpPr>
        <p:spPr bwMode="auto">
          <a:xfrm>
            <a:off x="7162800" y="19050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51" name="AutoShape 52"/>
          <p:cNvSpPr>
            <a:spLocks noChangeArrowheads="1"/>
          </p:cNvSpPr>
          <p:nvPr/>
        </p:nvSpPr>
        <p:spPr bwMode="auto">
          <a:xfrm>
            <a:off x="7010400" y="20574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52" name="AutoShape 53"/>
          <p:cNvSpPr>
            <a:spLocks noChangeArrowheads="1"/>
          </p:cNvSpPr>
          <p:nvPr/>
        </p:nvSpPr>
        <p:spPr bwMode="auto">
          <a:xfrm>
            <a:off x="6858000" y="22098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53" name="AutoShape 54"/>
          <p:cNvSpPr>
            <a:spLocks noChangeArrowheads="1"/>
          </p:cNvSpPr>
          <p:nvPr/>
        </p:nvSpPr>
        <p:spPr bwMode="auto">
          <a:xfrm>
            <a:off x="7162800" y="23622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54" name="AutoShape 55"/>
          <p:cNvSpPr>
            <a:spLocks noChangeArrowheads="1"/>
          </p:cNvSpPr>
          <p:nvPr/>
        </p:nvSpPr>
        <p:spPr bwMode="auto">
          <a:xfrm>
            <a:off x="7467600" y="27432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55" name="AutoShape 56"/>
          <p:cNvSpPr>
            <a:spLocks noChangeArrowheads="1"/>
          </p:cNvSpPr>
          <p:nvPr/>
        </p:nvSpPr>
        <p:spPr bwMode="auto">
          <a:xfrm>
            <a:off x="5715000" y="18288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56" name="AutoShape 57"/>
          <p:cNvSpPr>
            <a:spLocks noChangeArrowheads="1"/>
          </p:cNvSpPr>
          <p:nvPr/>
        </p:nvSpPr>
        <p:spPr bwMode="auto">
          <a:xfrm>
            <a:off x="6019800" y="32766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57" name="AutoShape 58"/>
          <p:cNvSpPr>
            <a:spLocks noChangeArrowheads="1"/>
          </p:cNvSpPr>
          <p:nvPr/>
        </p:nvSpPr>
        <p:spPr bwMode="auto">
          <a:xfrm>
            <a:off x="6019800" y="48006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58" name="AutoShape 59"/>
          <p:cNvSpPr>
            <a:spLocks noChangeArrowheads="1"/>
          </p:cNvSpPr>
          <p:nvPr/>
        </p:nvSpPr>
        <p:spPr bwMode="auto">
          <a:xfrm>
            <a:off x="6400800" y="51054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59" name="AutoShape 60"/>
          <p:cNvSpPr>
            <a:spLocks noChangeArrowheads="1"/>
          </p:cNvSpPr>
          <p:nvPr/>
        </p:nvSpPr>
        <p:spPr bwMode="auto">
          <a:xfrm>
            <a:off x="6781800" y="43434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60" name="AutoShape 61"/>
          <p:cNvSpPr>
            <a:spLocks noChangeArrowheads="1"/>
          </p:cNvSpPr>
          <p:nvPr/>
        </p:nvSpPr>
        <p:spPr bwMode="auto">
          <a:xfrm>
            <a:off x="5943600" y="37338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61" name="AutoShape 62"/>
          <p:cNvSpPr>
            <a:spLocks noChangeArrowheads="1"/>
          </p:cNvSpPr>
          <p:nvPr/>
        </p:nvSpPr>
        <p:spPr bwMode="auto">
          <a:xfrm>
            <a:off x="5181600" y="41910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62" name="AutoShape 63"/>
          <p:cNvSpPr>
            <a:spLocks noChangeArrowheads="1"/>
          </p:cNvSpPr>
          <p:nvPr/>
        </p:nvSpPr>
        <p:spPr bwMode="auto">
          <a:xfrm>
            <a:off x="7162800" y="46482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63" name="AutoShape 64"/>
          <p:cNvSpPr>
            <a:spLocks noChangeArrowheads="1"/>
          </p:cNvSpPr>
          <p:nvPr/>
        </p:nvSpPr>
        <p:spPr bwMode="auto">
          <a:xfrm>
            <a:off x="7010400" y="50292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64" name="AutoShape 65"/>
          <p:cNvSpPr>
            <a:spLocks noChangeArrowheads="1"/>
          </p:cNvSpPr>
          <p:nvPr/>
        </p:nvSpPr>
        <p:spPr bwMode="auto">
          <a:xfrm>
            <a:off x="6858000" y="40386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65" name="AutoShape 66"/>
          <p:cNvSpPr>
            <a:spLocks noChangeArrowheads="1"/>
          </p:cNvSpPr>
          <p:nvPr/>
        </p:nvSpPr>
        <p:spPr bwMode="auto">
          <a:xfrm>
            <a:off x="7467600" y="52578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66" name="AutoShape 67"/>
          <p:cNvSpPr>
            <a:spLocks noChangeArrowheads="1"/>
          </p:cNvSpPr>
          <p:nvPr/>
        </p:nvSpPr>
        <p:spPr bwMode="auto">
          <a:xfrm>
            <a:off x="6629400" y="25908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104" name="AutoShape 41">
            <a:extLst>
              <a:ext uri="{FF2B5EF4-FFF2-40B4-BE49-F238E27FC236}">
                <a16:creationId xmlns:a16="http://schemas.microsoft.com/office/drawing/2014/main" id="{52A123AF-88D7-4748-915E-D967A08EA2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4648200"/>
            <a:ext cx="152400" cy="152400"/>
          </a:xfrm>
          <a:prstGeom prst="diamond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108" name="Rectangle 71">
            <a:extLst>
              <a:ext uri="{FF2B5EF4-FFF2-40B4-BE49-F238E27FC236}">
                <a16:creationId xmlns:a16="http://schemas.microsoft.com/office/drawing/2014/main" id="{FA8FE5C1-9585-504E-8C8A-DCB70E389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712" y="5589240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 dirty="0">
                <a:solidFill>
                  <a:srgbClr val="000000"/>
                </a:solidFill>
                <a:latin typeface="Arial" charset="0"/>
              </a:rPr>
              <a:t>0</a:t>
            </a:r>
            <a:endParaRPr lang="en-US" dirty="0"/>
          </a:p>
        </p:txBody>
      </p:sp>
      <p:sp>
        <p:nvSpPr>
          <p:cNvPr id="109" name="Rectangle 72">
            <a:extLst>
              <a:ext uri="{FF2B5EF4-FFF2-40B4-BE49-F238E27FC236}">
                <a16:creationId xmlns:a16="http://schemas.microsoft.com/office/drawing/2014/main" id="{B84A41CA-D0E9-244E-AF41-1BED448432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9699" y="5589240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1</a:t>
            </a:r>
            <a:endParaRPr lang="en-US"/>
          </a:p>
        </p:txBody>
      </p:sp>
      <p:sp>
        <p:nvSpPr>
          <p:cNvPr id="110" name="Rectangle 73">
            <a:extLst>
              <a:ext uri="{FF2B5EF4-FFF2-40B4-BE49-F238E27FC236}">
                <a16:creationId xmlns:a16="http://schemas.microsoft.com/office/drawing/2014/main" id="{AF6575F4-C00C-1C43-9409-592F0C179B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7624" y="5589240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2</a:t>
            </a:r>
            <a:endParaRPr lang="en-US"/>
          </a:p>
        </p:txBody>
      </p:sp>
      <p:sp>
        <p:nvSpPr>
          <p:cNvPr id="111" name="Rectangle 74">
            <a:extLst>
              <a:ext uri="{FF2B5EF4-FFF2-40B4-BE49-F238E27FC236}">
                <a16:creationId xmlns:a16="http://schemas.microsoft.com/office/drawing/2014/main" id="{1C7CD66D-D36A-564E-A538-ED89179E77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7612" y="5589240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3</a:t>
            </a:r>
            <a:endParaRPr lang="en-US"/>
          </a:p>
        </p:txBody>
      </p:sp>
      <p:sp>
        <p:nvSpPr>
          <p:cNvPr id="112" name="Rectangle 75">
            <a:extLst>
              <a:ext uri="{FF2B5EF4-FFF2-40B4-BE49-F238E27FC236}">
                <a16:creationId xmlns:a16="http://schemas.microsoft.com/office/drawing/2014/main" id="{1D2F3820-2146-AF44-981D-124FFE1962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7124" y="5589240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4</a:t>
            </a:r>
            <a:endParaRPr lang="en-US"/>
          </a:p>
        </p:txBody>
      </p:sp>
      <p:sp>
        <p:nvSpPr>
          <p:cNvPr id="113" name="Rectangle 76">
            <a:extLst>
              <a:ext uri="{FF2B5EF4-FFF2-40B4-BE49-F238E27FC236}">
                <a16:creationId xmlns:a16="http://schemas.microsoft.com/office/drawing/2014/main" id="{87C38349-79B2-5943-9C1B-AD07DF7B43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7112" y="5589240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5</a:t>
            </a:r>
            <a:endParaRPr lang="en-US"/>
          </a:p>
        </p:txBody>
      </p:sp>
      <p:sp>
        <p:nvSpPr>
          <p:cNvPr id="100" name="Line 82">
            <a:extLst>
              <a:ext uri="{FF2B5EF4-FFF2-40B4-BE49-F238E27FC236}">
                <a16:creationId xmlns:a16="http://schemas.microsoft.com/office/drawing/2014/main" id="{C2CC686A-12AD-004A-8FF5-B48801F6808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047999" y="1482726"/>
            <a:ext cx="1763711" cy="1793874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1" name="Line 83">
            <a:extLst>
              <a:ext uri="{FF2B5EF4-FFF2-40B4-BE49-F238E27FC236}">
                <a16:creationId xmlns:a16="http://schemas.microsoft.com/office/drawing/2014/main" id="{74DEC2D5-E52A-164E-B58E-93BC7300D4E5}"/>
              </a:ext>
            </a:extLst>
          </p:cNvPr>
          <p:cNvSpPr>
            <a:spLocks noChangeShapeType="1"/>
          </p:cNvSpPr>
          <p:nvPr/>
        </p:nvSpPr>
        <p:spPr bwMode="auto">
          <a:xfrm>
            <a:off x="4811711" y="3255963"/>
            <a:ext cx="250728" cy="2298701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2" name="Line 84">
            <a:extLst>
              <a:ext uri="{FF2B5EF4-FFF2-40B4-BE49-F238E27FC236}">
                <a16:creationId xmlns:a16="http://schemas.microsoft.com/office/drawing/2014/main" id="{6AD60958-EF91-3E48-9E5E-5DB5A947790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11711" y="3198811"/>
            <a:ext cx="3127378" cy="106364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3" name="Slide Number Placeholder 5">
            <a:extLst>
              <a:ext uri="{FF2B5EF4-FFF2-40B4-BE49-F238E27FC236}">
                <a16:creationId xmlns:a16="http://schemas.microsoft.com/office/drawing/2014/main" id="{93E8C0D1-6770-534E-99D4-154E1D206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502"/>
            <a:ext cx="1008063" cy="196850"/>
          </a:xfrm>
        </p:spPr>
        <p:txBody>
          <a:bodyPr/>
          <a:lstStyle/>
          <a:p>
            <a:fld id="{BB33B7EA-002B-4067-950B-AC4932BA8F44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05" name="Footer Placeholder 5">
            <a:extLst>
              <a:ext uri="{FF2B5EF4-FFF2-40B4-BE49-F238E27FC236}">
                <a16:creationId xmlns:a16="http://schemas.microsoft.com/office/drawing/2014/main" id="{413683F9-236F-0C46-B226-9F7FA4C2CBBA}"/>
              </a:ext>
            </a:extLst>
          </p:cNvPr>
          <p:cNvSpPr txBox="1">
            <a:spLocks/>
          </p:cNvSpPr>
          <p:nvPr/>
        </p:nvSpPr>
        <p:spPr>
          <a:xfrm>
            <a:off x="4117057" y="6615336"/>
            <a:ext cx="1031007" cy="24266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000" dirty="0" err="1">
                <a:solidFill>
                  <a:schemeClr val="bg1"/>
                </a:solidFill>
              </a:rPr>
              <a:t>Eamonn</a:t>
            </a:r>
            <a:r>
              <a:rPr lang="en-US" sz="1000" dirty="0">
                <a:solidFill>
                  <a:schemeClr val="bg1"/>
                </a:solidFill>
              </a:rPr>
              <a:t> Keogh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7E12E3A9-C069-DA45-A542-35F30126C73B}"/>
              </a:ext>
            </a:extLst>
          </p:cNvPr>
          <p:cNvSpPr/>
          <p:nvPr/>
        </p:nvSpPr>
        <p:spPr>
          <a:xfrm>
            <a:off x="2071688" y="5997188"/>
            <a:ext cx="528230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de-DE" sz="1100" dirty="0">
                <a:solidFill>
                  <a:srgbClr val="0B05FF"/>
                </a:solidFill>
                <a:latin typeface="+mn-lt"/>
              </a:rPr>
              <a:t>J. B. </a:t>
            </a:r>
            <a:r>
              <a:rPr lang="de-DE" sz="1100" dirty="0" err="1">
                <a:solidFill>
                  <a:srgbClr val="0B05FF"/>
                </a:solidFill>
                <a:latin typeface="+mn-lt"/>
              </a:rPr>
              <a:t>MacQueen</a:t>
            </a:r>
            <a:r>
              <a:rPr lang="de-DE" sz="1100" dirty="0">
                <a:solidFill>
                  <a:srgbClr val="0B05FF"/>
                </a:solidFill>
                <a:latin typeface="+mn-lt"/>
              </a:rPr>
              <a:t>: "</a:t>
            </a:r>
            <a:r>
              <a:rPr lang="de-DE" sz="1100" dirty="0" err="1">
                <a:solidFill>
                  <a:srgbClr val="0B05FF"/>
                </a:solidFill>
                <a:latin typeface="+mn-lt"/>
              </a:rPr>
              <a:t>Some</a:t>
            </a:r>
            <a:r>
              <a:rPr lang="de-DE" sz="1100" dirty="0">
                <a:solidFill>
                  <a:srgbClr val="0B05FF"/>
                </a:solidFill>
                <a:latin typeface="+mn-lt"/>
              </a:rPr>
              <a:t> </a:t>
            </a:r>
            <a:r>
              <a:rPr lang="de-DE" sz="1100" dirty="0" err="1">
                <a:solidFill>
                  <a:srgbClr val="0B05FF"/>
                </a:solidFill>
                <a:latin typeface="+mn-lt"/>
              </a:rPr>
              <a:t>Methods</a:t>
            </a:r>
            <a:r>
              <a:rPr lang="de-DE" sz="1100" dirty="0">
                <a:solidFill>
                  <a:srgbClr val="0B05FF"/>
                </a:solidFill>
                <a:latin typeface="+mn-lt"/>
              </a:rPr>
              <a:t> </a:t>
            </a:r>
            <a:r>
              <a:rPr lang="de-DE" sz="1100" dirty="0" err="1">
                <a:solidFill>
                  <a:srgbClr val="0B05FF"/>
                </a:solidFill>
                <a:latin typeface="+mn-lt"/>
              </a:rPr>
              <a:t>for</a:t>
            </a:r>
            <a:r>
              <a:rPr lang="de-DE" sz="1100" dirty="0">
                <a:solidFill>
                  <a:srgbClr val="0B05FF"/>
                </a:solidFill>
                <a:latin typeface="+mn-lt"/>
              </a:rPr>
              <a:t> </a:t>
            </a:r>
            <a:r>
              <a:rPr lang="de-DE" sz="1100" dirty="0" err="1">
                <a:solidFill>
                  <a:srgbClr val="0B05FF"/>
                </a:solidFill>
                <a:latin typeface="+mn-lt"/>
              </a:rPr>
              <a:t>classification</a:t>
            </a:r>
            <a:r>
              <a:rPr lang="de-DE" sz="1100" dirty="0">
                <a:solidFill>
                  <a:srgbClr val="0B05FF"/>
                </a:solidFill>
                <a:latin typeface="+mn-lt"/>
              </a:rPr>
              <a:t> </a:t>
            </a:r>
            <a:r>
              <a:rPr lang="de-DE" sz="1100" dirty="0" err="1">
                <a:solidFill>
                  <a:srgbClr val="0B05FF"/>
                </a:solidFill>
                <a:latin typeface="+mn-lt"/>
              </a:rPr>
              <a:t>and</a:t>
            </a:r>
            <a:r>
              <a:rPr lang="de-DE" sz="1100" dirty="0">
                <a:solidFill>
                  <a:srgbClr val="0B05FF"/>
                </a:solidFill>
                <a:latin typeface="+mn-lt"/>
              </a:rPr>
              <a:t> Analysis </a:t>
            </a:r>
            <a:r>
              <a:rPr lang="de-DE" sz="1100" dirty="0" err="1">
                <a:solidFill>
                  <a:srgbClr val="0B05FF"/>
                </a:solidFill>
                <a:latin typeface="+mn-lt"/>
              </a:rPr>
              <a:t>of</a:t>
            </a:r>
            <a:r>
              <a:rPr lang="de-DE" sz="1100" dirty="0">
                <a:solidFill>
                  <a:srgbClr val="0B05FF"/>
                </a:solidFill>
                <a:latin typeface="+mn-lt"/>
              </a:rPr>
              <a:t> Multivariate </a:t>
            </a:r>
            <a:r>
              <a:rPr lang="de-DE" sz="1100" dirty="0" err="1">
                <a:solidFill>
                  <a:srgbClr val="0B05FF"/>
                </a:solidFill>
                <a:latin typeface="+mn-lt"/>
              </a:rPr>
              <a:t>Observations</a:t>
            </a:r>
            <a:r>
              <a:rPr lang="de-DE" sz="1100" dirty="0">
                <a:solidFill>
                  <a:srgbClr val="0B05FF"/>
                </a:solidFill>
                <a:latin typeface="+mn-lt"/>
              </a:rPr>
              <a:t>, </a:t>
            </a:r>
            <a:r>
              <a:rPr lang="de-DE" sz="1100" i="1" dirty="0" err="1">
                <a:solidFill>
                  <a:srgbClr val="0B05FF"/>
                </a:solidFill>
                <a:latin typeface="+mn-lt"/>
              </a:rPr>
              <a:t>Proceedings</a:t>
            </a:r>
            <a:r>
              <a:rPr lang="de-DE" sz="1100" i="1" dirty="0">
                <a:solidFill>
                  <a:srgbClr val="0B05FF"/>
                </a:solidFill>
                <a:latin typeface="+mn-lt"/>
              </a:rPr>
              <a:t> </a:t>
            </a:r>
            <a:r>
              <a:rPr lang="de-DE" sz="1100" i="1" dirty="0" err="1">
                <a:solidFill>
                  <a:srgbClr val="0B05FF"/>
                </a:solidFill>
                <a:latin typeface="+mn-lt"/>
              </a:rPr>
              <a:t>of</a:t>
            </a:r>
            <a:r>
              <a:rPr lang="de-DE" sz="1100" i="1" dirty="0">
                <a:solidFill>
                  <a:srgbClr val="0B05FF"/>
                </a:solidFill>
                <a:latin typeface="+mn-lt"/>
              </a:rPr>
              <a:t> 5-th Berkeley Symposium on </a:t>
            </a:r>
            <a:r>
              <a:rPr lang="de-DE" sz="1100" i="1" dirty="0" err="1">
                <a:solidFill>
                  <a:srgbClr val="0B05FF"/>
                </a:solidFill>
                <a:latin typeface="+mn-lt"/>
              </a:rPr>
              <a:t>Mathematical</a:t>
            </a:r>
            <a:r>
              <a:rPr lang="de-DE" sz="1100" i="1" dirty="0">
                <a:solidFill>
                  <a:srgbClr val="0B05FF"/>
                </a:solidFill>
                <a:latin typeface="+mn-lt"/>
              </a:rPr>
              <a:t> </a:t>
            </a:r>
            <a:r>
              <a:rPr lang="de-DE" sz="1100" i="1" dirty="0" err="1">
                <a:solidFill>
                  <a:srgbClr val="0B05FF"/>
                </a:solidFill>
                <a:latin typeface="+mn-lt"/>
              </a:rPr>
              <a:t>Statistics</a:t>
            </a:r>
            <a:r>
              <a:rPr lang="de-DE" sz="1100" i="1" dirty="0">
                <a:solidFill>
                  <a:srgbClr val="0B05FF"/>
                </a:solidFill>
                <a:latin typeface="+mn-lt"/>
              </a:rPr>
              <a:t> </a:t>
            </a:r>
            <a:r>
              <a:rPr lang="de-DE" sz="1100" i="1" dirty="0" err="1">
                <a:solidFill>
                  <a:srgbClr val="0B05FF"/>
                </a:solidFill>
                <a:latin typeface="+mn-lt"/>
              </a:rPr>
              <a:t>and</a:t>
            </a:r>
            <a:r>
              <a:rPr lang="de-DE" sz="1100" i="1" dirty="0">
                <a:solidFill>
                  <a:srgbClr val="0B05FF"/>
                </a:solidFill>
                <a:latin typeface="+mn-lt"/>
              </a:rPr>
              <a:t> </a:t>
            </a:r>
            <a:r>
              <a:rPr lang="de-DE" sz="1100" i="1" dirty="0" err="1">
                <a:solidFill>
                  <a:srgbClr val="0B05FF"/>
                </a:solidFill>
                <a:latin typeface="+mn-lt"/>
              </a:rPr>
              <a:t>Probability</a:t>
            </a:r>
            <a:r>
              <a:rPr lang="de-DE" sz="1100" i="1" dirty="0">
                <a:solidFill>
                  <a:srgbClr val="0B05FF"/>
                </a:solidFill>
                <a:latin typeface="+mn-lt"/>
              </a:rPr>
              <a:t>"</a:t>
            </a:r>
            <a:r>
              <a:rPr lang="de-DE" sz="1100" dirty="0">
                <a:solidFill>
                  <a:srgbClr val="0B05FF"/>
                </a:solidFill>
                <a:latin typeface="+mn-lt"/>
              </a:rPr>
              <a:t>, Berkeley, University </a:t>
            </a:r>
            <a:r>
              <a:rPr lang="de-DE" sz="1100" dirty="0" err="1">
                <a:solidFill>
                  <a:srgbClr val="0B05FF"/>
                </a:solidFill>
                <a:latin typeface="+mn-lt"/>
              </a:rPr>
              <a:t>of</a:t>
            </a:r>
            <a:r>
              <a:rPr lang="de-DE" sz="1100" dirty="0">
                <a:solidFill>
                  <a:srgbClr val="0B05FF"/>
                </a:solidFill>
                <a:latin typeface="+mn-lt"/>
              </a:rPr>
              <a:t> California Press, 1:281-297, </a:t>
            </a:r>
            <a:r>
              <a:rPr lang="de-DE" sz="1100" b="1" dirty="0">
                <a:solidFill>
                  <a:srgbClr val="FF0000"/>
                </a:solidFill>
              </a:rPr>
              <a:t>1967</a:t>
            </a:r>
            <a:endParaRPr lang="de-DE" sz="11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8962108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lide Number Placeholder 5">
            <a:extLst>
              <a:ext uri="{FF2B5EF4-FFF2-40B4-BE49-F238E27FC236}">
                <a16:creationId xmlns:a16="http://schemas.microsoft.com/office/drawing/2014/main" id="{0FB2C544-5A70-9342-8237-C0E7A669B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BFA33-D2AE-7444-96DF-667CB8583263}" type="slidenum">
              <a:rPr lang="en-US" altLang="de-DE"/>
              <a:pPr/>
              <a:t>80</a:t>
            </a:fld>
            <a:endParaRPr lang="en-US" altLang="de-DE"/>
          </a:p>
        </p:txBody>
      </p:sp>
      <p:grpSp>
        <p:nvGrpSpPr>
          <p:cNvPr id="274435" name="Group 3">
            <a:extLst>
              <a:ext uri="{FF2B5EF4-FFF2-40B4-BE49-F238E27FC236}">
                <a16:creationId xmlns:a16="http://schemas.microsoft.com/office/drawing/2014/main" id="{5C43D7CA-8AD4-624D-899B-FA7497B08ED9}"/>
              </a:ext>
            </a:extLst>
          </p:cNvPr>
          <p:cNvGrpSpPr>
            <a:grpSpLocks/>
          </p:cNvGrpSpPr>
          <p:nvPr/>
        </p:nvGrpSpPr>
        <p:grpSpPr bwMode="auto">
          <a:xfrm>
            <a:off x="685800" y="1600200"/>
            <a:ext cx="3263900" cy="2916238"/>
            <a:chOff x="1344" y="1056"/>
            <a:chExt cx="1824" cy="1632"/>
          </a:xfrm>
        </p:grpSpPr>
        <p:sp>
          <p:nvSpPr>
            <p:cNvPr id="274436" name="AutoShape 4">
              <a:extLst>
                <a:ext uri="{FF2B5EF4-FFF2-40B4-BE49-F238E27FC236}">
                  <a16:creationId xmlns:a16="http://schemas.microsoft.com/office/drawing/2014/main" id="{AAF2FBC3-4F63-344D-8975-E952BAB3F3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168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4437" name="AutoShape 5">
              <a:extLst>
                <a:ext uri="{FF2B5EF4-FFF2-40B4-BE49-F238E27FC236}">
                  <a16:creationId xmlns:a16="http://schemas.microsoft.com/office/drawing/2014/main" id="{E19651FF-E731-D44F-8863-585DE81EF2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" y="1776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4438" name="AutoShape 6">
              <a:extLst>
                <a:ext uri="{FF2B5EF4-FFF2-40B4-BE49-F238E27FC236}">
                  <a16:creationId xmlns:a16="http://schemas.microsoft.com/office/drawing/2014/main" id="{07C83622-506E-E549-AC66-58589EFA41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776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4439" name="AutoShape 7">
              <a:extLst>
                <a:ext uri="{FF2B5EF4-FFF2-40B4-BE49-F238E27FC236}">
                  <a16:creationId xmlns:a16="http://schemas.microsoft.com/office/drawing/2014/main" id="{CEAAEB39-080F-9E49-8C8B-23B4987C43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139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4440" name="AutoShape 8">
              <a:extLst>
                <a:ext uri="{FF2B5EF4-FFF2-40B4-BE49-F238E27FC236}">
                  <a16:creationId xmlns:a16="http://schemas.microsoft.com/office/drawing/2014/main" id="{E76FFDB1-D7D6-3B4B-9DB4-76345D0FA1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1776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4441" name="AutoShape 9">
              <a:extLst>
                <a:ext uri="{FF2B5EF4-FFF2-40B4-BE49-F238E27FC236}">
                  <a16:creationId xmlns:a16="http://schemas.microsoft.com/office/drawing/2014/main" id="{34CA570D-5A1B-3345-A0D9-CC94F539AE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2304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4442" name="AutoShape 10">
              <a:extLst>
                <a:ext uri="{FF2B5EF4-FFF2-40B4-BE49-F238E27FC236}">
                  <a16:creationId xmlns:a16="http://schemas.microsoft.com/office/drawing/2014/main" id="{F65A088A-624C-4445-A229-4265D842CE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235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4443" name="AutoShape 11">
              <a:extLst>
                <a:ext uri="{FF2B5EF4-FFF2-40B4-BE49-F238E27FC236}">
                  <a16:creationId xmlns:a16="http://schemas.microsoft.com/office/drawing/2014/main" id="{26B8798B-50A6-EB4A-8382-0F7C7BD4AB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" y="1536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4444" name="AutoShape 12">
              <a:extLst>
                <a:ext uri="{FF2B5EF4-FFF2-40B4-BE49-F238E27FC236}">
                  <a16:creationId xmlns:a16="http://schemas.microsoft.com/office/drawing/2014/main" id="{051FB038-AD31-3749-9FE9-95CDA7077E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144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4445" name="AutoShape 13">
              <a:extLst>
                <a:ext uri="{FF2B5EF4-FFF2-40B4-BE49-F238E27FC236}">
                  <a16:creationId xmlns:a16="http://schemas.microsoft.com/office/drawing/2014/main" id="{D66BDDA6-42B2-844F-9F79-B576090D17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8" y="235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4446" name="AutoShape 14">
              <a:extLst>
                <a:ext uri="{FF2B5EF4-FFF2-40B4-BE49-F238E27FC236}">
                  <a16:creationId xmlns:a16="http://schemas.microsoft.com/office/drawing/2014/main" id="{6DC4B328-58ED-DE4B-9DA7-AF255C65A1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244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4447" name="AutoShape 15">
              <a:extLst>
                <a:ext uri="{FF2B5EF4-FFF2-40B4-BE49-F238E27FC236}">
                  <a16:creationId xmlns:a16="http://schemas.microsoft.com/office/drawing/2014/main" id="{F37F913A-CDA7-674D-B37C-D10CC007AB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544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4448" name="AutoShape 16">
              <a:extLst>
                <a:ext uri="{FF2B5EF4-FFF2-40B4-BE49-F238E27FC236}">
                  <a16:creationId xmlns:a16="http://schemas.microsoft.com/office/drawing/2014/main" id="{2812156E-2C17-C149-BFE4-D8852CE8AB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40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4449" name="AutoShape 17">
              <a:extLst>
                <a:ext uri="{FF2B5EF4-FFF2-40B4-BE49-F238E27FC236}">
                  <a16:creationId xmlns:a16="http://schemas.microsoft.com/office/drawing/2014/main" id="{B34EF80B-30C2-0D49-B35B-3173013A45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196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4450" name="AutoShape 18">
              <a:extLst>
                <a:ext uri="{FF2B5EF4-FFF2-40B4-BE49-F238E27FC236}">
                  <a16:creationId xmlns:a16="http://schemas.microsoft.com/office/drawing/2014/main" id="{30A05546-8C2F-EE40-8423-B036D66EAD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172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4451" name="AutoShape 19">
              <a:extLst>
                <a:ext uri="{FF2B5EF4-FFF2-40B4-BE49-F238E27FC236}">
                  <a16:creationId xmlns:a16="http://schemas.microsoft.com/office/drawing/2014/main" id="{2C2EC43E-CF93-DD44-B816-43821535C1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2064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4452" name="AutoShape 20">
              <a:extLst>
                <a:ext uri="{FF2B5EF4-FFF2-40B4-BE49-F238E27FC236}">
                  <a16:creationId xmlns:a16="http://schemas.microsoft.com/office/drawing/2014/main" id="{3B7EDDBE-8907-6D4C-A692-DC928FC96B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196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4453" name="AutoShape 21">
              <a:extLst>
                <a:ext uri="{FF2B5EF4-FFF2-40B4-BE49-F238E27FC236}">
                  <a16:creationId xmlns:a16="http://schemas.microsoft.com/office/drawing/2014/main" id="{059FB0C7-4D7B-FB4B-B962-86E5C9E908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2496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4454" name="AutoShape 22">
              <a:extLst>
                <a:ext uri="{FF2B5EF4-FFF2-40B4-BE49-F238E27FC236}">
                  <a16:creationId xmlns:a16="http://schemas.microsoft.com/office/drawing/2014/main" id="{D28BA211-D4B5-B249-AAFD-CFB2545217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8" y="2064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4455" name="AutoShape 23">
              <a:extLst>
                <a:ext uri="{FF2B5EF4-FFF2-40B4-BE49-F238E27FC236}">
                  <a16:creationId xmlns:a16="http://schemas.microsoft.com/office/drawing/2014/main" id="{9420C859-90CB-8B4A-B7BB-5B956F9DE2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1344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4456" name="AutoShape 24">
              <a:extLst>
                <a:ext uri="{FF2B5EF4-FFF2-40B4-BE49-F238E27FC236}">
                  <a16:creationId xmlns:a16="http://schemas.microsoft.com/office/drawing/2014/main" id="{C581CA50-F000-6442-BD01-D4BD642075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144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4457" name="AutoShape 25">
              <a:extLst>
                <a:ext uri="{FF2B5EF4-FFF2-40B4-BE49-F238E27FC236}">
                  <a16:creationId xmlns:a16="http://schemas.microsoft.com/office/drawing/2014/main" id="{D36E733E-DDA0-574C-9FD4-9AAEA64020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139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4458" name="AutoShape 26">
              <a:extLst>
                <a:ext uri="{FF2B5EF4-FFF2-40B4-BE49-F238E27FC236}">
                  <a16:creationId xmlns:a16="http://schemas.microsoft.com/office/drawing/2014/main" id="{A9935087-7FEA-3D49-BA3E-9C0ECB20C3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8" y="235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4459" name="AutoShape 27">
              <a:extLst>
                <a:ext uri="{FF2B5EF4-FFF2-40B4-BE49-F238E27FC236}">
                  <a16:creationId xmlns:a16="http://schemas.microsoft.com/office/drawing/2014/main" id="{9A7007EF-77CA-7B4C-BBBD-3155FBAA2D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44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4460" name="AutoShape 28">
              <a:extLst>
                <a:ext uri="{FF2B5EF4-FFF2-40B4-BE49-F238E27FC236}">
                  <a16:creationId xmlns:a16="http://schemas.microsoft.com/office/drawing/2014/main" id="{EAD87476-5000-0B42-AE42-F5BE6E2A66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196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4461" name="AutoShape 29">
              <a:extLst>
                <a:ext uri="{FF2B5EF4-FFF2-40B4-BE49-F238E27FC236}">
                  <a16:creationId xmlns:a16="http://schemas.microsoft.com/office/drawing/2014/main" id="{2735F6B9-52A8-3943-8885-3ACCF243ED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163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4462" name="AutoShape 30">
              <a:extLst>
                <a:ext uri="{FF2B5EF4-FFF2-40B4-BE49-F238E27FC236}">
                  <a16:creationId xmlns:a16="http://schemas.microsoft.com/office/drawing/2014/main" id="{7F823FBD-02E1-7247-A6E1-507B671458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216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4463" name="AutoShape 31">
              <a:extLst>
                <a:ext uri="{FF2B5EF4-FFF2-40B4-BE49-F238E27FC236}">
                  <a16:creationId xmlns:a16="http://schemas.microsoft.com/office/drawing/2014/main" id="{74718737-D79B-4647-9720-9D467E141D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120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4464" name="AutoShape 32">
              <a:extLst>
                <a:ext uri="{FF2B5EF4-FFF2-40B4-BE49-F238E27FC236}">
                  <a16:creationId xmlns:a16="http://schemas.microsoft.com/office/drawing/2014/main" id="{1FF078A3-76B3-2C40-856F-2A750F263E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15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4465" name="AutoShape 33">
              <a:extLst>
                <a:ext uri="{FF2B5EF4-FFF2-40B4-BE49-F238E27FC236}">
                  <a16:creationId xmlns:a16="http://schemas.microsoft.com/office/drawing/2014/main" id="{7D4BCE05-CF52-944C-835D-69B82131A2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20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4466" name="AutoShape 34">
              <a:extLst>
                <a:ext uri="{FF2B5EF4-FFF2-40B4-BE49-F238E27FC236}">
                  <a16:creationId xmlns:a16="http://schemas.microsoft.com/office/drawing/2014/main" id="{98FAC4AD-FEAE-FC4D-8AE2-FDF13B096B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115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4467" name="AutoShape 35">
              <a:extLst>
                <a:ext uri="{FF2B5EF4-FFF2-40B4-BE49-F238E27FC236}">
                  <a16:creationId xmlns:a16="http://schemas.microsoft.com/office/drawing/2014/main" id="{41388D39-F758-AE48-9E70-D4B30D3FB4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120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4468" name="AutoShape 36">
              <a:extLst>
                <a:ext uri="{FF2B5EF4-FFF2-40B4-BE49-F238E27FC236}">
                  <a16:creationId xmlns:a16="http://schemas.microsoft.com/office/drawing/2014/main" id="{8F312E9D-FA2B-D542-9620-0B42038885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244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4469" name="Rectangle 37">
              <a:extLst>
                <a:ext uri="{FF2B5EF4-FFF2-40B4-BE49-F238E27FC236}">
                  <a16:creationId xmlns:a16="http://schemas.microsoft.com/office/drawing/2014/main" id="{D847671D-F6F0-104F-BA9F-2F179CC7F7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1056"/>
              <a:ext cx="1824" cy="163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274470" name="Line 38">
            <a:extLst>
              <a:ext uri="{FF2B5EF4-FFF2-40B4-BE49-F238E27FC236}">
                <a16:creationId xmlns:a16="http://schemas.microsoft.com/office/drawing/2014/main" id="{2A7E53B9-109F-AF4A-804D-D1C7533A3226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1600200"/>
            <a:ext cx="0" cy="2895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471" name="Line 39">
            <a:extLst>
              <a:ext uri="{FF2B5EF4-FFF2-40B4-BE49-F238E27FC236}">
                <a16:creationId xmlns:a16="http://schemas.microsoft.com/office/drawing/2014/main" id="{5DDBBB42-A66B-5B44-8A6E-053BC3774802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2971800"/>
            <a:ext cx="1600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472" name="Line 40">
            <a:extLst>
              <a:ext uri="{FF2B5EF4-FFF2-40B4-BE49-F238E27FC236}">
                <a16:creationId xmlns:a16="http://schemas.microsoft.com/office/drawing/2014/main" id="{F3CD4174-FC64-474F-B6EE-AEA8F156D377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0400" y="2971800"/>
            <a:ext cx="0" cy="1524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473" name="Line 41">
            <a:extLst>
              <a:ext uri="{FF2B5EF4-FFF2-40B4-BE49-F238E27FC236}">
                <a16:creationId xmlns:a16="http://schemas.microsoft.com/office/drawing/2014/main" id="{785F459A-1626-314E-B711-B0E144E6989D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3962400"/>
            <a:ext cx="838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474" name="Line 42">
            <a:extLst>
              <a:ext uri="{FF2B5EF4-FFF2-40B4-BE49-F238E27FC236}">
                <a16:creationId xmlns:a16="http://schemas.microsoft.com/office/drawing/2014/main" id="{AD687F61-DA6E-4C43-ACF8-FA3769AD076B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3276600"/>
            <a:ext cx="1676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475" name="Line 43">
            <a:extLst>
              <a:ext uri="{FF2B5EF4-FFF2-40B4-BE49-F238E27FC236}">
                <a16:creationId xmlns:a16="http://schemas.microsoft.com/office/drawing/2014/main" id="{3D61289A-1EBB-004E-8867-F4019B2FEDF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00200" y="1600200"/>
            <a:ext cx="0" cy="1676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476" name="Line 44">
            <a:extLst>
              <a:ext uri="{FF2B5EF4-FFF2-40B4-BE49-F238E27FC236}">
                <a16:creationId xmlns:a16="http://schemas.microsoft.com/office/drawing/2014/main" id="{D62FD6BD-07FC-4E47-899E-C4F8F46B6D08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2362200"/>
            <a:ext cx="1600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477" name="Line 45">
            <a:extLst>
              <a:ext uri="{FF2B5EF4-FFF2-40B4-BE49-F238E27FC236}">
                <a16:creationId xmlns:a16="http://schemas.microsoft.com/office/drawing/2014/main" id="{C239EB0A-C42F-C14A-8C59-2122666CE770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1800" y="1600200"/>
            <a:ext cx="0" cy="762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478" name="Line 46">
            <a:extLst>
              <a:ext uri="{FF2B5EF4-FFF2-40B4-BE49-F238E27FC236}">
                <a16:creationId xmlns:a16="http://schemas.microsoft.com/office/drawing/2014/main" id="{BC6EBF70-8461-A847-8A4A-D8296765BFA8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7800" y="3276600"/>
            <a:ext cx="0" cy="1219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479" name="Line 47">
            <a:extLst>
              <a:ext uri="{FF2B5EF4-FFF2-40B4-BE49-F238E27FC236}">
                <a16:creationId xmlns:a16="http://schemas.microsoft.com/office/drawing/2014/main" id="{869BACB2-366F-1F4D-828E-D504CAE34AC8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2743200"/>
            <a:ext cx="914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480" name="Oval 48">
            <a:extLst>
              <a:ext uri="{FF2B5EF4-FFF2-40B4-BE49-F238E27FC236}">
                <a16:creationId xmlns:a16="http://schemas.microsoft.com/office/drawing/2014/main" id="{91BB312F-4666-7B4F-95FB-210CEB7D2E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481" name="Oval 49">
            <a:extLst>
              <a:ext uri="{FF2B5EF4-FFF2-40B4-BE49-F238E27FC236}">
                <a16:creationId xmlns:a16="http://schemas.microsoft.com/office/drawing/2014/main" id="{225EA5BE-1CF3-2644-8D7C-988E169EBE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34290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482" name="Oval 50">
            <a:extLst>
              <a:ext uri="{FF2B5EF4-FFF2-40B4-BE49-F238E27FC236}">
                <a16:creationId xmlns:a16="http://schemas.microsoft.com/office/drawing/2014/main" id="{AD6AD4E8-71AC-F24A-91A7-884E87F7A0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483" name="Oval 51">
            <a:extLst>
              <a:ext uri="{FF2B5EF4-FFF2-40B4-BE49-F238E27FC236}">
                <a16:creationId xmlns:a16="http://schemas.microsoft.com/office/drawing/2014/main" id="{2193CD26-5C88-9241-9B3A-8311FB9BEC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484" name="Line 52">
            <a:extLst>
              <a:ext uri="{FF2B5EF4-FFF2-40B4-BE49-F238E27FC236}">
                <a16:creationId xmlns:a16="http://schemas.microsoft.com/office/drawing/2014/main" id="{AED840F8-AF31-154B-9911-2DBCA64B2C3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388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485" name="Line 53">
            <a:extLst>
              <a:ext uri="{FF2B5EF4-FFF2-40B4-BE49-F238E27FC236}">
                <a16:creationId xmlns:a16="http://schemas.microsoft.com/office/drawing/2014/main" id="{F51BE225-029D-F946-B644-69126A8C3DD9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486" name="Oval 54">
            <a:extLst>
              <a:ext uri="{FF2B5EF4-FFF2-40B4-BE49-F238E27FC236}">
                <a16:creationId xmlns:a16="http://schemas.microsoft.com/office/drawing/2014/main" id="{68169D18-0507-A345-886F-01CD5E9121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34290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487" name="Oval 55">
            <a:extLst>
              <a:ext uri="{FF2B5EF4-FFF2-40B4-BE49-F238E27FC236}">
                <a16:creationId xmlns:a16="http://schemas.microsoft.com/office/drawing/2014/main" id="{4A3B179B-58E0-B441-ACFC-4540D73F31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488" name="Oval 56">
            <a:extLst>
              <a:ext uri="{FF2B5EF4-FFF2-40B4-BE49-F238E27FC236}">
                <a16:creationId xmlns:a16="http://schemas.microsoft.com/office/drawing/2014/main" id="{CDD7DB93-5AAC-5A49-BAE6-6AD89A8808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489" name="Line 57">
            <a:extLst>
              <a:ext uri="{FF2B5EF4-FFF2-40B4-BE49-F238E27FC236}">
                <a16:creationId xmlns:a16="http://schemas.microsoft.com/office/drawing/2014/main" id="{E793DE33-8964-2848-B6BD-5DC16973AF9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914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490" name="Line 58">
            <a:extLst>
              <a:ext uri="{FF2B5EF4-FFF2-40B4-BE49-F238E27FC236}">
                <a16:creationId xmlns:a16="http://schemas.microsoft.com/office/drawing/2014/main" id="{B1254518-AB90-FF4B-BE97-39F656DC8EFF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62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491" name="Oval 59">
            <a:extLst>
              <a:ext uri="{FF2B5EF4-FFF2-40B4-BE49-F238E27FC236}">
                <a16:creationId xmlns:a16="http://schemas.microsoft.com/office/drawing/2014/main" id="{B6811D75-66A7-B54E-8A61-2511F43D5B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34290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492" name="Oval 60">
            <a:extLst>
              <a:ext uri="{FF2B5EF4-FFF2-40B4-BE49-F238E27FC236}">
                <a16:creationId xmlns:a16="http://schemas.microsoft.com/office/drawing/2014/main" id="{AF3FEE99-18AF-3247-917F-44A86BEA20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2895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493" name="Line 61">
            <a:extLst>
              <a:ext uri="{FF2B5EF4-FFF2-40B4-BE49-F238E27FC236}">
                <a16:creationId xmlns:a16="http://schemas.microsoft.com/office/drawing/2014/main" id="{C540809D-A05F-534D-9192-9B1633B5B8A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29200" y="3048000"/>
            <a:ext cx="3810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494" name="Line 62">
            <a:extLst>
              <a:ext uri="{FF2B5EF4-FFF2-40B4-BE49-F238E27FC236}">
                <a16:creationId xmlns:a16="http://schemas.microsoft.com/office/drawing/2014/main" id="{D3498B2A-2AB9-D046-8A3C-8C6F449078EF}"/>
              </a:ext>
            </a:extLst>
          </p:cNvPr>
          <p:cNvSpPr>
            <a:spLocks noChangeShapeType="1"/>
          </p:cNvSpPr>
          <p:nvPr/>
        </p:nvSpPr>
        <p:spPr bwMode="auto">
          <a:xfrm>
            <a:off x="5562600" y="3048000"/>
            <a:ext cx="3048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495" name="Oval 63">
            <a:extLst>
              <a:ext uri="{FF2B5EF4-FFF2-40B4-BE49-F238E27FC236}">
                <a16:creationId xmlns:a16="http://schemas.microsoft.com/office/drawing/2014/main" id="{B636EDD4-7214-D746-96A1-A461617EBD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2895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496" name="Line 64">
            <a:extLst>
              <a:ext uri="{FF2B5EF4-FFF2-40B4-BE49-F238E27FC236}">
                <a16:creationId xmlns:a16="http://schemas.microsoft.com/office/drawing/2014/main" id="{9676FAED-492C-5E46-AF73-B4739137913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81800" y="3048000"/>
            <a:ext cx="3048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497" name="Line 65">
            <a:extLst>
              <a:ext uri="{FF2B5EF4-FFF2-40B4-BE49-F238E27FC236}">
                <a16:creationId xmlns:a16="http://schemas.microsoft.com/office/drawing/2014/main" id="{9AC31E78-F6A7-C64D-9823-FE9662F8267E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9000" y="3048000"/>
            <a:ext cx="3048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498" name="Oval 66">
            <a:extLst>
              <a:ext uri="{FF2B5EF4-FFF2-40B4-BE49-F238E27FC236}">
                <a16:creationId xmlns:a16="http://schemas.microsoft.com/office/drawing/2014/main" id="{36968E3E-9EEE-4940-9EE1-B4B17D8A48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2133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499" name="Line 67">
            <a:extLst>
              <a:ext uri="{FF2B5EF4-FFF2-40B4-BE49-F238E27FC236}">
                <a16:creationId xmlns:a16="http://schemas.microsoft.com/office/drawing/2014/main" id="{A1291BF3-F706-7945-9BE3-7E8DA323730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62600" y="2286000"/>
            <a:ext cx="6858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500" name="Line 68">
            <a:extLst>
              <a:ext uri="{FF2B5EF4-FFF2-40B4-BE49-F238E27FC236}">
                <a16:creationId xmlns:a16="http://schemas.microsoft.com/office/drawing/2014/main" id="{73629A80-73E0-5840-9A38-3C08E88B5242}"/>
              </a:ext>
            </a:extLst>
          </p:cNvPr>
          <p:cNvSpPr>
            <a:spLocks noChangeShapeType="1"/>
          </p:cNvSpPr>
          <p:nvPr/>
        </p:nvSpPr>
        <p:spPr bwMode="auto">
          <a:xfrm>
            <a:off x="6400800" y="2286000"/>
            <a:ext cx="6858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501" name="Oval 69">
            <a:extLst>
              <a:ext uri="{FF2B5EF4-FFF2-40B4-BE49-F238E27FC236}">
                <a16:creationId xmlns:a16="http://schemas.microsoft.com/office/drawing/2014/main" id="{EA556193-2D43-A34D-871C-D547451999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502" name="Oval 70">
            <a:extLst>
              <a:ext uri="{FF2B5EF4-FFF2-40B4-BE49-F238E27FC236}">
                <a16:creationId xmlns:a16="http://schemas.microsoft.com/office/drawing/2014/main" id="{09171DDF-0BB7-1342-B25E-9B5CA10B49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503" name="Line 71">
            <a:extLst>
              <a:ext uri="{FF2B5EF4-FFF2-40B4-BE49-F238E27FC236}">
                <a16:creationId xmlns:a16="http://schemas.microsoft.com/office/drawing/2014/main" id="{13FF4729-097E-BB47-8BFB-343788B3A73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102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504" name="Line 72">
            <a:extLst>
              <a:ext uri="{FF2B5EF4-FFF2-40B4-BE49-F238E27FC236}">
                <a16:creationId xmlns:a16="http://schemas.microsoft.com/office/drawing/2014/main" id="{EF27D427-3B83-8948-8266-44D116C5781F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505" name="Oval 73">
            <a:extLst>
              <a:ext uri="{FF2B5EF4-FFF2-40B4-BE49-F238E27FC236}">
                <a16:creationId xmlns:a16="http://schemas.microsoft.com/office/drawing/2014/main" id="{2FAB76E4-E3DE-2547-B41C-76314E087E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506" name="Oval 74">
            <a:extLst>
              <a:ext uri="{FF2B5EF4-FFF2-40B4-BE49-F238E27FC236}">
                <a16:creationId xmlns:a16="http://schemas.microsoft.com/office/drawing/2014/main" id="{42B9A1AB-0DD4-2340-8149-8BED5690E0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507" name="Line 75">
            <a:extLst>
              <a:ext uri="{FF2B5EF4-FFF2-40B4-BE49-F238E27FC236}">
                <a16:creationId xmlns:a16="http://schemas.microsoft.com/office/drawing/2014/main" id="{91A99BAD-A526-EE4B-BC0C-D9F50212A38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770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508" name="Line 76">
            <a:extLst>
              <a:ext uri="{FF2B5EF4-FFF2-40B4-BE49-F238E27FC236}">
                <a16:creationId xmlns:a16="http://schemas.microsoft.com/office/drawing/2014/main" id="{9FE569C2-02B2-854B-992D-EF9A3C7AF519}"/>
              </a:ext>
            </a:extLst>
          </p:cNvPr>
          <p:cNvSpPr>
            <a:spLocks noChangeShapeType="1"/>
          </p:cNvSpPr>
          <p:nvPr/>
        </p:nvSpPr>
        <p:spPr bwMode="auto">
          <a:xfrm>
            <a:off x="67818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509" name="Oval 77">
            <a:extLst>
              <a:ext uri="{FF2B5EF4-FFF2-40B4-BE49-F238E27FC236}">
                <a16:creationId xmlns:a16="http://schemas.microsoft.com/office/drawing/2014/main" id="{5713F3EE-2561-C44E-93EE-2DD112216C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510" name="Oval 78">
            <a:extLst>
              <a:ext uri="{FF2B5EF4-FFF2-40B4-BE49-F238E27FC236}">
                <a16:creationId xmlns:a16="http://schemas.microsoft.com/office/drawing/2014/main" id="{0D2ED975-A82A-2A41-8C99-6B5B50EC1D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511" name="Line 79">
            <a:extLst>
              <a:ext uri="{FF2B5EF4-FFF2-40B4-BE49-F238E27FC236}">
                <a16:creationId xmlns:a16="http://schemas.microsoft.com/office/drawing/2014/main" id="{F9EA1ED7-D7DE-4344-AEFA-69DD78E196B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484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512" name="Line 80">
            <a:extLst>
              <a:ext uri="{FF2B5EF4-FFF2-40B4-BE49-F238E27FC236}">
                <a16:creationId xmlns:a16="http://schemas.microsoft.com/office/drawing/2014/main" id="{4AA38724-2756-474C-9AB0-E27863710059}"/>
              </a:ext>
            </a:extLst>
          </p:cNvPr>
          <p:cNvSpPr>
            <a:spLocks noChangeShapeType="1"/>
          </p:cNvSpPr>
          <p:nvPr/>
        </p:nvSpPr>
        <p:spPr bwMode="auto">
          <a:xfrm>
            <a:off x="65532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513" name="Oval 81">
            <a:extLst>
              <a:ext uri="{FF2B5EF4-FFF2-40B4-BE49-F238E27FC236}">
                <a16:creationId xmlns:a16="http://schemas.microsoft.com/office/drawing/2014/main" id="{13D6738B-FBEA-0E4E-9690-D2463374B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514" name="Oval 82">
            <a:extLst>
              <a:ext uri="{FF2B5EF4-FFF2-40B4-BE49-F238E27FC236}">
                <a16:creationId xmlns:a16="http://schemas.microsoft.com/office/drawing/2014/main" id="{004A6753-9F39-5846-90A0-837F7A5840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515" name="Line 83">
            <a:extLst>
              <a:ext uri="{FF2B5EF4-FFF2-40B4-BE49-F238E27FC236}">
                <a16:creationId xmlns:a16="http://schemas.microsoft.com/office/drawing/2014/main" id="{C1554B45-B3E8-BB48-B75C-5B11325ACF7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200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516" name="Line 84">
            <a:extLst>
              <a:ext uri="{FF2B5EF4-FFF2-40B4-BE49-F238E27FC236}">
                <a16:creationId xmlns:a16="http://schemas.microsoft.com/office/drawing/2014/main" id="{109901F4-F80A-CA4F-A8A7-50035C421587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48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517" name="Oval 85">
            <a:extLst>
              <a:ext uri="{FF2B5EF4-FFF2-40B4-BE49-F238E27FC236}">
                <a16:creationId xmlns:a16="http://schemas.microsoft.com/office/drawing/2014/main" id="{9FF0F66E-895B-0D41-B9E6-E5E051F37B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518" name="Oval 86">
            <a:extLst>
              <a:ext uri="{FF2B5EF4-FFF2-40B4-BE49-F238E27FC236}">
                <a16:creationId xmlns:a16="http://schemas.microsoft.com/office/drawing/2014/main" id="{02BB3E7E-643B-644B-8DE1-CB5FEEDCE2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519" name="Line 87">
            <a:extLst>
              <a:ext uri="{FF2B5EF4-FFF2-40B4-BE49-F238E27FC236}">
                <a16:creationId xmlns:a16="http://schemas.microsoft.com/office/drawing/2014/main" id="{8FF3C941-5A6B-2148-91C2-59EADDF3843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006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520" name="Line 88">
            <a:extLst>
              <a:ext uri="{FF2B5EF4-FFF2-40B4-BE49-F238E27FC236}">
                <a16:creationId xmlns:a16="http://schemas.microsoft.com/office/drawing/2014/main" id="{3804B8A3-8888-4A4F-8C53-DB7AC2E83853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54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521" name="Rectangle 89">
            <a:extLst>
              <a:ext uri="{FF2B5EF4-FFF2-40B4-BE49-F238E27FC236}">
                <a16:creationId xmlns:a16="http://schemas.microsoft.com/office/drawing/2014/main" id="{3B73ABC7-5B5E-2F4F-8699-2F4DB38D93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038" y="4724400"/>
            <a:ext cx="848836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e-DE" altLang="de-DE" sz="2400">
                <a:latin typeface="+mn-lt"/>
              </a:rPr>
              <a:t>Backtracking: Versuche anderen Zweig bei jedem erreichten Knoten</a:t>
            </a:r>
          </a:p>
        </p:txBody>
      </p:sp>
      <p:sp>
        <p:nvSpPr>
          <p:cNvPr id="274522" name="Oval 90">
            <a:extLst>
              <a:ext uri="{FF2B5EF4-FFF2-40B4-BE49-F238E27FC236}">
                <a16:creationId xmlns:a16="http://schemas.microsoft.com/office/drawing/2014/main" id="{1FCE1695-31F7-EC48-A76F-D3FA3D0960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438400"/>
            <a:ext cx="76200" cy="76200"/>
          </a:xfrm>
          <a:prstGeom prst="ellipse">
            <a:avLst/>
          </a:prstGeom>
          <a:solidFill>
            <a:srgbClr val="FF06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523" name="Rectangle 91">
            <a:extLst>
              <a:ext uri="{FF2B5EF4-FFF2-40B4-BE49-F238E27FC236}">
                <a16:creationId xmlns:a16="http://schemas.microsoft.com/office/drawing/2014/main" id="{543E3F42-02D5-7141-A7AF-D83D035939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1600200"/>
            <a:ext cx="1600200" cy="7620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524" name="Rectangle 92">
            <a:extLst>
              <a:ext uri="{FF2B5EF4-FFF2-40B4-BE49-F238E27FC236}">
                <a16:creationId xmlns:a16="http://schemas.microsoft.com/office/drawing/2014/main" id="{1DECA46F-7985-724F-8A86-77A04819AF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3657600"/>
            <a:ext cx="609600" cy="6096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525" name="Oval 93">
            <a:extLst>
              <a:ext uri="{FF2B5EF4-FFF2-40B4-BE49-F238E27FC236}">
                <a16:creationId xmlns:a16="http://schemas.microsoft.com/office/drawing/2014/main" id="{BE9301E4-4187-764F-B262-22D6B55553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1981200"/>
            <a:ext cx="1066800" cy="990600"/>
          </a:xfrm>
          <a:prstGeom prst="ellipse">
            <a:avLst/>
          </a:prstGeom>
          <a:noFill/>
          <a:ln w="19050">
            <a:solidFill>
              <a:srgbClr val="FF0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526" name="AutoShape 94">
            <a:extLst>
              <a:ext uri="{FF2B5EF4-FFF2-40B4-BE49-F238E27FC236}">
                <a16:creationId xmlns:a16="http://schemas.microsoft.com/office/drawing/2014/main" id="{F1420F73-D7FE-0340-BEA0-32C220C83B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2667000"/>
            <a:ext cx="85725" cy="85725"/>
          </a:xfrm>
          <a:prstGeom prst="octagon">
            <a:avLst>
              <a:gd name="adj" fmla="val 2928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528" name="Rectangle 96">
            <a:extLst>
              <a:ext uri="{FF2B5EF4-FFF2-40B4-BE49-F238E27FC236}">
                <a16:creationId xmlns:a16="http://schemas.microsoft.com/office/drawing/2014/main" id="{A1AAB237-045F-964C-87C0-DB60EE83CF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1950" y="227106"/>
            <a:ext cx="8486775" cy="647887"/>
          </a:xfrm>
          <a:noFill/>
          <a:ln/>
        </p:spPr>
        <p:txBody>
          <a:bodyPr/>
          <a:lstStyle/>
          <a:p>
            <a:r>
              <a:rPr lang="de-DE" altLang="de-DE" dirty="0"/>
              <a:t>Nächster Nachbar mit </a:t>
            </a:r>
            <a:r>
              <a:rPr lang="de-DE" altLang="de-DE" dirty="0" err="1"/>
              <a:t>k</a:t>
            </a:r>
            <a:r>
              <a:rPr lang="de-DE" altLang="de-DE" dirty="0"/>
              <a:t>-d-Bäumen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BFFD374D-F985-F44A-AB55-83FC604B95A2}"/>
              </a:ext>
            </a:extLst>
          </p:cNvPr>
          <p:cNvSpPr/>
          <p:nvPr/>
        </p:nvSpPr>
        <p:spPr>
          <a:xfrm>
            <a:off x="3342005" y="6647805"/>
            <a:ext cx="206819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900" dirty="0" err="1">
                <a:solidFill>
                  <a:schemeClr val="bg1"/>
                </a:solidFill>
              </a:rPr>
              <a:t>Geometria</a:t>
            </a:r>
            <a:r>
              <a:rPr lang="de-DE" sz="900" dirty="0">
                <a:solidFill>
                  <a:schemeClr val="bg1"/>
                </a:solidFill>
              </a:rPr>
              <a:t> </a:t>
            </a:r>
            <a:r>
              <a:rPr lang="de-DE" sz="900" dirty="0" err="1">
                <a:solidFill>
                  <a:schemeClr val="bg1"/>
                </a:solidFill>
              </a:rPr>
              <a:t>Computacional</a:t>
            </a:r>
            <a:r>
              <a:rPr lang="de-DE" sz="900" dirty="0">
                <a:solidFill>
                  <a:schemeClr val="bg1"/>
                </a:solidFill>
              </a:rPr>
              <a:t>, Toni </a:t>
            </a:r>
            <a:r>
              <a:rPr lang="de-DE" sz="900" dirty="0" err="1">
                <a:solidFill>
                  <a:schemeClr val="bg1"/>
                </a:solidFill>
              </a:rPr>
              <a:t>Sellarès</a:t>
            </a:r>
            <a:endParaRPr lang="de-DE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24197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Number Placeholder 5">
            <a:extLst>
              <a:ext uri="{FF2B5EF4-FFF2-40B4-BE49-F238E27FC236}">
                <a16:creationId xmlns:a16="http://schemas.microsoft.com/office/drawing/2014/main" id="{7CB58A07-7656-9C40-935C-65A9F051B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B63D4-DADA-DB4E-8E80-DECC4DD38ED5}" type="slidenum">
              <a:rPr lang="en-US" altLang="de-DE"/>
              <a:pPr/>
              <a:t>81</a:t>
            </a:fld>
            <a:endParaRPr lang="en-US" altLang="de-DE"/>
          </a:p>
        </p:txBody>
      </p:sp>
      <p:grpSp>
        <p:nvGrpSpPr>
          <p:cNvPr id="275459" name="Group 3">
            <a:extLst>
              <a:ext uri="{FF2B5EF4-FFF2-40B4-BE49-F238E27FC236}">
                <a16:creationId xmlns:a16="http://schemas.microsoft.com/office/drawing/2014/main" id="{F55E0DA6-4D38-C040-994D-F35182AF8251}"/>
              </a:ext>
            </a:extLst>
          </p:cNvPr>
          <p:cNvGrpSpPr>
            <a:grpSpLocks/>
          </p:cNvGrpSpPr>
          <p:nvPr/>
        </p:nvGrpSpPr>
        <p:grpSpPr bwMode="auto">
          <a:xfrm>
            <a:off x="685800" y="1600200"/>
            <a:ext cx="3263900" cy="2916238"/>
            <a:chOff x="1344" y="1056"/>
            <a:chExt cx="1824" cy="1632"/>
          </a:xfrm>
        </p:grpSpPr>
        <p:sp>
          <p:nvSpPr>
            <p:cNvPr id="275460" name="AutoShape 4">
              <a:extLst>
                <a:ext uri="{FF2B5EF4-FFF2-40B4-BE49-F238E27FC236}">
                  <a16:creationId xmlns:a16="http://schemas.microsoft.com/office/drawing/2014/main" id="{3BCBA4D8-DBB4-154C-950D-B8C13FB302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168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5461" name="AutoShape 5">
              <a:extLst>
                <a:ext uri="{FF2B5EF4-FFF2-40B4-BE49-F238E27FC236}">
                  <a16:creationId xmlns:a16="http://schemas.microsoft.com/office/drawing/2014/main" id="{73240F86-4AA2-4F4E-9C62-D6930939D3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" y="1776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5462" name="AutoShape 6">
              <a:extLst>
                <a:ext uri="{FF2B5EF4-FFF2-40B4-BE49-F238E27FC236}">
                  <a16:creationId xmlns:a16="http://schemas.microsoft.com/office/drawing/2014/main" id="{AB8F51EF-167F-5F4A-AA52-94A82FB2EE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776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5463" name="AutoShape 7">
              <a:extLst>
                <a:ext uri="{FF2B5EF4-FFF2-40B4-BE49-F238E27FC236}">
                  <a16:creationId xmlns:a16="http://schemas.microsoft.com/office/drawing/2014/main" id="{EDCE12B3-E7DA-FE42-92FA-C27A3AA792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139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5464" name="AutoShape 8">
              <a:extLst>
                <a:ext uri="{FF2B5EF4-FFF2-40B4-BE49-F238E27FC236}">
                  <a16:creationId xmlns:a16="http://schemas.microsoft.com/office/drawing/2014/main" id="{9FB838F3-2D3B-7346-BBC3-9603BE8460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1776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5465" name="AutoShape 9">
              <a:extLst>
                <a:ext uri="{FF2B5EF4-FFF2-40B4-BE49-F238E27FC236}">
                  <a16:creationId xmlns:a16="http://schemas.microsoft.com/office/drawing/2014/main" id="{A5358A59-C6EB-0245-8116-314D3D7924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2304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5466" name="AutoShape 10">
              <a:extLst>
                <a:ext uri="{FF2B5EF4-FFF2-40B4-BE49-F238E27FC236}">
                  <a16:creationId xmlns:a16="http://schemas.microsoft.com/office/drawing/2014/main" id="{2B564A0C-698C-C740-84C7-997E116BF1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235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5467" name="AutoShape 11">
              <a:extLst>
                <a:ext uri="{FF2B5EF4-FFF2-40B4-BE49-F238E27FC236}">
                  <a16:creationId xmlns:a16="http://schemas.microsoft.com/office/drawing/2014/main" id="{B4E233AD-4FDD-D14D-8A29-D01D8EAABD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" y="1536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5468" name="AutoShape 12">
              <a:extLst>
                <a:ext uri="{FF2B5EF4-FFF2-40B4-BE49-F238E27FC236}">
                  <a16:creationId xmlns:a16="http://schemas.microsoft.com/office/drawing/2014/main" id="{9086650F-1C7D-164A-B41E-EC6DE5E6E3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144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5469" name="AutoShape 13">
              <a:extLst>
                <a:ext uri="{FF2B5EF4-FFF2-40B4-BE49-F238E27FC236}">
                  <a16:creationId xmlns:a16="http://schemas.microsoft.com/office/drawing/2014/main" id="{C54D2689-DD3B-3E49-A931-ED8A3C1003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8" y="235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5470" name="AutoShape 14">
              <a:extLst>
                <a:ext uri="{FF2B5EF4-FFF2-40B4-BE49-F238E27FC236}">
                  <a16:creationId xmlns:a16="http://schemas.microsoft.com/office/drawing/2014/main" id="{A758A25E-52B4-6A4B-BC1D-545F74591C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244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5471" name="AutoShape 15">
              <a:extLst>
                <a:ext uri="{FF2B5EF4-FFF2-40B4-BE49-F238E27FC236}">
                  <a16:creationId xmlns:a16="http://schemas.microsoft.com/office/drawing/2014/main" id="{68D255E2-B403-C543-B1F6-CADA7FA567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544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5472" name="AutoShape 16">
              <a:extLst>
                <a:ext uri="{FF2B5EF4-FFF2-40B4-BE49-F238E27FC236}">
                  <a16:creationId xmlns:a16="http://schemas.microsoft.com/office/drawing/2014/main" id="{D0E943CB-5626-8544-8BAB-0E52FFBCD8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40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5473" name="AutoShape 17">
              <a:extLst>
                <a:ext uri="{FF2B5EF4-FFF2-40B4-BE49-F238E27FC236}">
                  <a16:creationId xmlns:a16="http://schemas.microsoft.com/office/drawing/2014/main" id="{A9C227E5-696B-7042-87B2-6C43183AF5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196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5474" name="AutoShape 18">
              <a:extLst>
                <a:ext uri="{FF2B5EF4-FFF2-40B4-BE49-F238E27FC236}">
                  <a16:creationId xmlns:a16="http://schemas.microsoft.com/office/drawing/2014/main" id="{1ECB396E-3366-E345-B3D0-B3CFDCC639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172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5475" name="AutoShape 19">
              <a:extLst>
                <a:ext uri="{FF2B5EF4-FFF2-40B4-BE49-F238E27FC236}">
                  <a16:creationId xmlns:a16="http://schemas.microsoft.com/office/drawing/2014/main" id="{B7086E5F-FFC0-5546-9F1B-28D7A796B3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2064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5476" name="AutoShape 20">
              <a:extLst>
                <a:ext uri="{FF2B5EF4-FFF2-40B4-BE49-F238E27FC236}">
                  <a16:creationId xmlns:a16="http://schemas.microsoft.com/office/drawing/2014/main" id="{45DD814D-11A4-7447-BB52-E7C1347155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196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5477" name="AutoShape 21">
              <a:extLst>
                <a:ext uri="{FF2B5EF4-FFF2-40B4-BE49-F238E27FC236}">
                  <a16:creationId xmlns:a16="http://schemas.microsoft.com/office/drawing/2014/main" id="{D15C252E-43FC-7742-A58A-22C49A6BDD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2496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5478" name="AutoShape 22">
              <a:extLst>
                <a:ext uri="{FF2B5EF4-FFF2-40B4-BE49-F238E27FC236}">
                  <a16:creationId xmlns:a16="http://schemas.microsoft.com/office/drawing/2014/main" id="{1F4C0A24-0E79-3244-82E5-427D659BED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8" y="2064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5479" name="AutoShape 23">
              <a:extLst>
                <a:ext uri="{FF2B5EF4-FFF2-40B4-BE49-F238E27FC236}">
                  <a16:creationId xmlns:a16="http://schemas.microsoft.com/office/drawing/2014/main" id="{E08FF180-9711-594C-8C4D-09A4AEBC27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1344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5480" name="AutoShape 24">
              <a:extLst>
                <a:ext uri="{FF2B5EF4-FFF2-40B4-BE49-F238E27FC236}">
                  <a16:creationId xmlns:a16="http://schemas.microsoft.com/office/drawing/2014/main" id="{36BAE2E9-0D54-4745-A2A0-EE4FE5716F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144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5481" name="AutoShape 25">
              <a:extLst>
                <a:ext uri="{FF2B5EF4-FFF2-40B4-BE49-F238E27FC236}">
                  <a16:creationId xmlns:a16="http://schemas.microsoft.com/office/drawing/2014/main" id="{93C641F7-AAF2-5E48-8C3C-1ACC0C40E7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139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5482" name="AutoShape 26">
              <a:extLst>
                <a:ext uri="{FF2B5EF4-FFF2-40B4-BE49-F238E27FC236}">
                  <a16:creationId xmlns:a16="http://schemas.microsoft.com/office/drawing/2014/main" id="{84A1C845-4E2A-0849-B7CB-3E660393D8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8" y="235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5483" name="AutoShape 27">
              <a:extLst>
                <a:ext uri="{FF2B5EF4-FFF2-40B4-BE49-F238E27FC236}">
                  <a16:creationId xmlns:a16="http://schemas.microsoft.com/office/drawing/2014/main" id="{D3DC8BEA-6ECA-9A4C-8C30-4065CE7E48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44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5484" name="AutoShape 28">
              <a:extLst>
                <a:ext uri="{FF2B5EF4-FFF2-40B4-BE49-F238E27FC236}">
                  <a16:creationId xmlns:a16="http://schemas.microsoft.com/office/drawing/2014/main" id="{5C0F0C01-A343-1048-8E68-0DB530D282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196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5485" name="AutoShape 29">
              <a:extLst>
                <a:ext uri="{FF2B5EF4-FFF2-40B4-BE49-F238E27FC236}">
                  <a16:creationId xmlns:a16="http://schemas.microsoft.com/office/drawing/2014/main" id="{A0BA655D-6ACB-1F4E-9EA4-B3805C07B2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163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5486" name="AutoShape 30">
              <a:extLst>
                <a:ext uri="{FF2B5EF4-FFF2-40B4-BE49-F238E27FC236}">
                  <a16:creationId xmlns:a16="http://schemas.microsoft.com/office/drawing/2014/main" id="{87902D9B-9DEA-3541-AAAB-0C3C1836E4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216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5487" name="AutoShape 31">
              <a:extLst>
                <a:ext uri="{FF2B5EF4-FFF2-40B4-BE49-F238E27FC236}">
                  <a16:creationId xmlns:a16="http://schemas.microsoft.com/office/drawing/2014/main" id="{04704E6F-9218-0B4D-AB8F-5CC05869BC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120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5488" name="AutoShape 32">
              <a:extLst>
                <a:ext uri="{FF2B5EF4-FFF2-40B4-BE49-F238E27FC236}">
                  <a16:creationId xmlns:a16="http://schemas.microsoft.com/office/drawing/2014/main" id="{C030D669-6727-4741-B32E-A6F7C6C410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15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5489" name="AutoShape 33">
              <a:extLst>
                <a:ext uri="{FF2B5EF4-FFF2-40B4-BE49-F238E27FC236}">
                  <a16:creationId xmlns:a16="http://schemas.microsoft.com/office/drawing/2014/main" id="{B3CEB585-6BD5-284E-818D-047CF602F2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20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5490" name="AutoShape 34">
              <a:extLst>
                <a:ext uri="{FF2B5EF4-FFF2-40B4-BE49-F238E27FC236}">
                  <a16:creationId xmlns:a16="http://schemas.microsoft.com/office/drawing/2014/main" id="{165B7319-2520-4244-8780-99FE70B21C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115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5491" name="AutoShape 35">
              <a:extLst>
                <a:ext uri="{FF2B5EF4-FFF2-40B4-BE49-F238E27FC236}">
                  <a16:creationId xmlns:a16="http://schemas.microsoft.com/office/drawing/2014/main" id="{D31CDAAC-0DDE-5047-B75F-BE4E136099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120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5492" name="AutoShape 36">
              <a:extLst>
                <a:ext uri="{FF2B5EF4-FFF2-40B4-BE49-F238E27FC236}">
                  <a16:creationId xmlns:a16="http://schemas.microsoft.com/office/drawing/2014/main" id="{8C22D6A2-0C88-644B-A463-36D5309F04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244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5493" name="Rectangle 37">
              <a:extLst>
                <a:ext uri="{FF2B5EF4-FFF2-40B4-BE49-F238E27FC236}">
                  <a16:creationId xmlns:a16="http://schemas.microsoft.com/office/drawing/2014/main" id="{33F3AB90-1E28-1045-99A0-BBA9D7381B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1056"/>
              <a:ext cx="1824" cy="163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275494" name="Line 38">
            <a:extLst>
              <a:ext uri="{FF2B5EF4-FFF2-40B4-BE49-F238E27FC236}">
                <a16:creationId xmlns:a16="http://schemas.microsoft.com/office/drawing/2014/main" id="{32A73F14-37E4-8F49-A74B-6E2394DC2A3C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1600200"/>
            <a:ext cx="0" cy="2895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495" name="Line 39">
            <a:extLst>
              <a:ext uri="{FF2B5EF4-FFF2-40B4-BE49-F238E27FC236}">
                <a16:creationId xmlns:a16="http://schemas.microsoft.com/office/drawing/2014/main" id="{F105A85C-2DDF-3A47-97CE-097FEB78A7C9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2971800"/>
            <a:ext cx="1600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496" name="Line 40">
            <a:extLst>
              <a:ext uri="{FF2B5EF4-FFF2-40B4-BE49-F238E27FC236}">
                <a16:creationId xmlns:a16="http://schemas.microsoft.com/office/drawing/2014/main" id="{0DA9CB1C-BBBC-6641-B19E-A3D1754BF1CF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0400" y="2971800"/>
            <a:ext cx="0" cy="1524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497" name="Line 41">
            <a:extLst>
              <a:ext uri="{FF2B5EF4-FFF2-40B4-BE49-F238E27FC236}">
                <a16:creationId xmlns:a16="http://schemas.microsoft.com/office/drawing/2014/main" id="{76595739-DE21-D944-B4B9-7CE99404C21C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3962400"/>
            <a:ext cx="838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498" name="Line 42">
            <a:extLst>
              <a:ext uri="{FF2B5EF4-FFF2-40B4-BE49-F238E27FC236}">
                <a16:creationId xmlns:a16="http://schemas.microsoft.com/office/drawing/2014/main" id="{E1E1F18B-EA1B-EA4B-A27F-5757E60B3965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3276600"/>
            <a:ext cx="1676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499" name="Line 43">
            <a:extLst>
              <a:ext uri="{FF2B5EF4-FFF2-40B4-BE49-F238E27FC236}">
                <a16:creationId xmlns:a16="http://schemas.microsoft.com/office/drawing/2014/main" id="{171029FD-E12E-1849-B314-B7C2A8CA14C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00200" y="1600200"/>
            <a:ext cx="0" cy="1676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00" name="Line 44">
            <a:extLst>
              <a:ext uri="{FF2B5EF4-FFF2-40B4-BE49-F238E27FC236}">
                <a16:creationId xmlns:a16="http://schemas.microsoft.com/office/drawing/2014/main" id="{B9B4C0C9-711B-544E-B8E7-869A23E96AB9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2362200"/>
            <a:ext cx="1600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01" name="Line 45">
            <a:extLst>
              <a:ext uri="{FF2B5EF4-FFF2-40B4-BE49-F238E27FC236}">
                <a16:creationId xmlns:a16="http://schemas.microsoft.com/office/drawing/2014/main" id="{79597699-E288-444F-8FBC-74043AEAED22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1800" y="1600200"/>
            <a:ext cx="0" cy="762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02" name="Line 46">
            <a:extLst>
              <a:ext uri="{FF2B5EF4-FFF2-40B4-BE49-F238E27FC236}">
                <a16:creationId xmlns:a16="http://schemas.microsoft.com/office/drawing/2014/main" id="{B789369F-5959-5940-8D1E-1C3293B808DA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7800" y="3276600"/>
            <a:ext cx="0" cy="1219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03" name="Line 47">
            <a:extLst>
              <a:ext uri="{FF2B5EF4-FFF2-40B4-BE49-F238E27FC236}">
                <a16:creationId xmlns:a16="http://schemas.microsoft.com/office/drawing/2014/main" id="{62713BE6-A0EE-3844-88F1-6A01F3D9738B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2743200"/>
            <a:ext cx="914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04" name="Oval 48">
            <a:extLst>
              <a:ext uri="{FF2B5EF4-FFF2-40B4-BE49-F238E27FC236}">
                <a16:creationId xmlns:a16="http://schemas.microsoft.com/office/drawing/2014/main" id="{DFBCDEC1-B7E2-4340-AAC5-2564537EBA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05" name="Oval 49">
            <a:extLst>
              <a:ext uri="{FF2B5EF4-FFF2-40B4-BE49-F238E27FC236}">
                <a16:creationId xmlns:a16="http://schemas.microsoft.com/office/drawing/2014/main" id="{9E288AB8-3187-484D-A42E-F5B4E95641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34290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06" name="Oval 50">
            <a:extLst>
              <a:ext uri="{FF2B5EF4-FFF2-40B4-BE49-F238E27FC236}">
                <a16:creationId xmlns:a16="http://schemas.microsoft.com/office/drawing/2014/main" id="{D4061E89-AD8B-5A44-8244-8630B4920A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07" name="Oval 51">
            <a:extLst>
              <a:ext uri="{FF2B5EF4-FFF2-40B4-BE49-F238E27FC236}">
                <a16:creationId xmlns:a16="http://schemas.microsoft.com/office/drawing/2014/main" id="{05A34959-95EA-9C40-A605-C550C1B748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08" name="Line 52">
            <a:extLst>
              <a:ext uri="{FF2B5EF4-FFF2-40B4-BE49-F238E27FC236}">
                <a16:creationId xmlns:a16="http://schemas.microsoft.com/office/drawing/2014/main" id="{7636F2BF-3290-184E-9F31-E8AFB15ABCD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388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09" name="Line 53">
            <a:extLst>
              <a:ext uri="{FF2B5EF4-FFF2-40B4-BE49-F238E27FC236}">
                <a16:creationId xmlns:a16="http://schemas.microsoft.com/office/drawing/2014/main" id="{353A57F0-D33D-B946-BF8E-C3BD8CCD2579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10" name="Oval 54">
            <a:extLst>
              <a:ext uri="{FF2B5EF4-FFF2-40B4-BE49-F238E27FC236}">
                <a16:creationId xmlns:a16="http://schemas.microsoft.com/office/drawing/2014/main" id="{B0A49497-EFC4-9C4C-B1C0-804EF3EAF0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34290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11" name="Oval 55">
            <a:extLst>
              <a:ext uri="{FF2B5EF4-FFF2-40B4-BE49-F238E27FC236}">
                <a16:creationId xmlns:a16="http://schemas.microsoft.com/office/drawing/2014/main" id="{2EF78DED-781B-1240-98A1-698A36E53F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12" name="Oval 56">
            <a:extLst>
              <a:ext uri="{FF2B5EF4-FFF2-40B4-BE49-F238E27FC236}">
                <a16:creationId xmlns:a16="http://schemas.microsoft.com/office/drawing/2014/main" id="{5A7E299B-537B-5043-9DBC-9672A41EDF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13" name="Line 57">
            <a:extLst>
              <a:ext uri="{FF2B5EF4-FFF2-40B4-BE49-F238E27FC236}">
                <a16:creationId xmlns:a16="http://schemas.microsoft.com/office/drawing/2014/main" id="{5B12A729-C9D8-EE4E-A6A2-0EA94609B0C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914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14" name="Line 58">
            <a:extLst>
              <a:ext uri="{FF2B5EF4-FFF2-40B4-BE49-F238E27FC236}">
                <a16:creationId xmlns:a16="http://schemas.microsoft.com/office/drawing/2014/main" id="{B39E28AB-30E0-0B46-8137-74B6D8C0D454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62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15" name="Oval 59">
            <a:extLst>
              <a:ext uri="{FF2B5EF4-FFF2-40B4-BE49-F238E27FC236}">
                <a16:creationId xmlns:a16="http://schemas.microsoft.com/office/drawing/2014/main" id="{7A09B1AF-1065-DB41-B79A-7B72E738AF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34290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16" name="Oval 60">
            <a:extLst>
              <a:ext uri="{FF2B5EF4-FFF2-40B4-BE49-F238E27FC236}">
                <a16:creationId xmlns:a16="http://schemas.microsoft.com/office/drawing/2014/main" id="{6603B4D2-3684-6246-B018-BA0ECC9378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2895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17" name="Line 61">
            <a:extLst>
              <a:ext uri="{FF2B5EF4-FFF2-40B4-BE49-F238E27FC236}">
                <a16:creationId xmlns:a16="http://schemas.microsoft.com/office/drawing/2014/main" id="{8E03B3CE-8D8E-364C-A02A-9C0C94C8492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29200" y="3048000"/>
            <a:ext cx="3810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18" name="Line 62">
            <a:extLst>
              <a:ext uri="{FF2B5EF4-FFF2-40B4-BE49-F238E27FC236}">
                <a16:creationId xmlns:a16="http://schemas.microsoft.com/office/drawing/2014/main" id="{958B63EC-09BA-9E47-821D-4C09EB12CCC0}"/>
              </a:ext>
            </a:extLst>
          </p:cNvPr>
          <p:cNvSpPr>
            <a:spLocks noChangeShapeType="1"/>
          </p:cNvSpPr>
          <p:nvPr/>
        </p:nvSpPr>
        <p:spPr bwMode="auto">
          <a:xfrm>
            <a:off x="5562600" y="3048000"/>
            <a:ext cx="3048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19" name="Oval 63">
            <a:extLst>
              <a:ext uri="{FF2B5EF4-FFF2-40B4-BE49-F238E27FC236}">
                <a16:creationId xmlns:a16="http://schemas.microsoft.com/office/drawing/2014/main" id="{C3328F6D-781D-B54F-8F63-14D5D49E08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2895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20" name="Line 64">
            <a:extLst>
              <a:ext uri="{FF2B5EF4-FFF2-40B4-BE49-F238E27FC236}">
                <a16:creationId xmlns:a16="http://schemas.microsoft.com/office/drawing/2014/main" id="{D1F4799D-6B2F-CA4D-8E90-F531A0F21E3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81800" y="3048000"/>
            <a:ext cx="3048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21" name="Line 65">
            <a:extLst>
              <a:ext uri="{FF2B5EF4-FFF2-40B4-BE49-F238E27FC236}">
                <a16:creationId xmlns:a16="http://schemas.microsoft.com/office/drawing/2014/main" id="{99145D7A-BCF4-A748-A8F4-358AACF36C00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9000" y="3048000"/>
            <a:ext cx="3048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22" name="Oval 66">
            <a:extLst>
              <a:ext uri="{FF2B5EF4-FFF2-40B4-BE49-F238E27FC236}">
                <a16:creationId xmlns:a16="http://schemas.microsoft.com/office/drawing/2014/main" id="{08206F22-95D4-6F47-89E9-5B5C38E671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2133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23" name="Line 67">
            <a:extLst>
              <a:ext uri="{FF2B5EF4-FFF2-40B4-BE49-F238E27FC236}">
                <a16:creationId xmlns:a16="http://schemas.microsoft.com/office/drawing/2014/main" id="{D0EA5AAE-8DFB-7844-B1D9-A7E55FA1E65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62600" y="2286000"/>
            <a:ext cx="6858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24" name="Line 68">
            <a:extLst>
              <a:ext uri="{FF2B5EF4-FFF2-40B4-BE49-F238E27FC236}">
                <a16:creationId xmlns:a16="http://schemas.microsoft.com/office/drawing/2014/main" id="{9408AC0C-D9C5-C24B-9679-A038F5D86572}"/>
              </a:ext>
            </a:extLst>
          </p:cNvPr>
          <p:cNvSpPr>
            <a:spLocks noChangeShapeType="1"/>
          </p:cNvSpPr>
          <p:nvPr/>
        </p:nvSpPr>
        <p:spPr bwMode="auto">
          <a:xfrm>
            <a:off x="6400800" y="2286000"/>
            <a:ext cx="6858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25" name="Oval 69">
            <a:extLst>
              <a:ext uri="{FF2B5EF4-FFF2-40B4-BE49-F238E27FC236}">
                <a16:creationId xmlns:a16="http://schemas.microsoft.com/office/drawing/2014/main" id="{C620B9A4-9A95-EE4A-83EB-0A36805FBC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26" name="Oval 70">
            <a:extLst>
              <a:ext uri="{FF2B5EF4-FFF2-40B4-BE49-F238E27FC236}">
                <a16:creationId xmlns:a16="http://schemas.microsoft.com/office/drawing/2014/main" id="{216722D1-BAAD-1247-A1FE-5CF097B385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27" name="Line 71">
            <a:extLst>
              <a:ext uri="{FF2B5EF4-FFF2-40B4-BE49-F238E27FC236}">
                <a16:creationId xmlns:a16="http://schemas.microsoft.com/office/drawing/2014/main" id="{8C5D85DA-9E36-E149-A1A3-58A455C59AF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102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28" name="Line 72">
            <a:extLst>
              <a:ext uri="{FF2B5EF4-FFF2-40B4-BE49-F238E27FC236}">
                <a16:creationId xmlns:a16="http://schemas.microsoft.com/office/drawing/2014/main" id="{F22448AB-868D-674A-9624-9470F9635F65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29" name="Oval 73">
            <a:extLst>
              <a:ext uri="{FF2B5EF4-FFF2-40B4-BE49-F238E27FC236}">
                <a16:creationId xmlns:a16="http://schemas.microsoft.com/office/drawing/2014/main" id="{1C283B71-8A37-AA4B-9DE4-BD62C98EC7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30" name="Oval 74">
            <a:extLst>
              <a:ext uri="{FF2B5EF4-FFF2-40B4-BE49-F238E27FC236}">
                <a16:creationId xmlns:a16="http://schemas.microsoft.com/office/drawing/2014/main" id="{3BCF09C5-9F3F-2249-B978-C9A815F0EF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31" name="Line 75">
            <a:extLst>
              <a:ext uri="{FF2B5EF4-FFF2-40B4-BE49-F238E27FC236}">
                <a16:creationId xmlns:a16="http://schemas.microsoft.com/office/drawing/2014/main" id="{2E04C959-F4DE-E742-9532-2B863AE4207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770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32" name="Line 76">
            <a:extLst>
              <a:ext uri="{FF2B5EF4-FFF2-40B4-BE49-F238E27FC236}">
                <a16:creationId xmlns:a16="http://schemas.microsoft.com/office/drawing/2014/main" id="{5436AE45-90CB-4946-B491-6FCF71CBF593}"/>
              </a:ext>
            </a:extLst>
          </p:cNvPr>
          <p:cNvSpPr>
            <a:spLocks noChangeShapeType="1"/>
          </p:cNvSpPr>
          <p:nvPr/>
        </p:nvSpPr>
        <p:spPr bwMode="auto">
          <a:xfrm>
            <a:off x="67818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33" name="Oval 77">
            <a:extLst>
              <a:ext uri="{FF2B5EF4-FFF2-40B4-BE49-F238E27FC236}">
                <a16:creationId xmlns:a16="http://schemas.microsoft.com/office/drawing/2014/main" id="{AF93AEF6-3990-7046-8272-A9E07A3F4D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34" name="Oval 78">
            <a:extLst>
              <a:ext uri="{FF2B5EF4-FFF2-40B4-BE49-F238E27FC236}">
                <a16:creationId xmlns:a16="http://schemas.microsoft.com/office/drawing/2014/main" id="{797B1B5A-7FE1-AA49-92B1-EE3F0B2CBF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35" name="Line 79">
            <a:extLst>
              <a:ext uri="{FF2B5EF4-FFF2-40B4-BE49-F238E27FC236}">
                <a16:creationId xmlns:a16="http://schemas.microsoft.com/office/drawing/2014/main" id="{CDF11EAD-0D83-8540-9D20-C3DF009249E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484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36" name="Line 80">
            <a:extLst>
              <a:ext uri="{FF2B5EF4-FFF2-40B4-BE49-F238E27FC236}">
                <a16:creationId xmlns:a16="http://schemas.microsoft.com/office/drawing/2014/main" id="{924C5A33-8A5B-7F40-A21B-CCEB2BED61ED}"/>
              </a:ext>
            </a:extLst>
          </p:cNvPr>
          <p:cNvSpPr>
            <a:spLocks noChangeShapeType="1"/>
          </p:cNvSpPr>
          <p:nvPr/>
        </p:nvSpPr>
        <p:spPr bwMode="auto">
          <a:xfrm>
            <a:off x="65532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37" name="Oval 81">
            <a:extLst>
              <a:ext uri="{FF2B5EF4-FFF2-40B4-BE49-F238E27FC236}">
                <a16:creationId xmlns:a16="http://schemas.microsoft.com/office/drawing/2014/main" id="{54629A12-3BC7-9744-9283-82A8162228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38" name="Oval 82">
            <a:extLst>
              <a:ext uri="{FF2B5EF4-FFF2-40B4-BE49-F238E27FC236}">
                <a16:creationId xmlns:a16="http://schemas.microsoft.com/office/drawing/2014/main" id="{98C8BB15-3CB4-E349-9FDE-4DB082930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39" name="Line 83">
            <a:extLst>
              <a:ext uri="{FF2B5EF4-FFF2-40B4-BE49-F238E27FC236}">
                <a16:creationId xmlns:a16="http://schemas.microsoft.com/office/drawing/2014/main" id="{387553C3-7DB0-FE40-B129-621B9B74C2D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200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40" name="Line 84">
            <a:extLst>
              <a:ext uri="{FF2B5EF4-FFF2-40B4-BE49-F238E27FC236}">
                <a16:creationId xmlns:a16="http://schemas.microsoft.com/office/drawing/2014/main" id="{5A4ECDB9-C951-184C-8988-2A6F90B304FF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48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41" name="Oval 85">
            <a:extLst>
              <a:ext uri="{FF2B5EF4-FFF2-40B4-BE49-F238E27FC236}">
                <a16:creationId xmlns:a16="http://schemas.microsoft.com/office/drawing/2014/main" id="{30CBA7D3-86CC-8343-ADBE-DE15E2BC1D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42" name="Oval 86">
            <a:extLst>
              <a:ext uri="{FF2B5EF4-FFF2-40B4-BE49-F238E27FC236}">
                <a16:creationId xmlns:a16="http://schemas.microsoft.com/office/drawing/2014/main" id="{CCA370F5-E78D-834D-89A0-3322CE1FE4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43" name="Line 87">
            <a:extLst>
              <a:ext uri="{FF2B5EF4-FFF2-40B4-BE49-F238E27FC236}">
                <a16:creationId xmlns:a16="http://schemas.microsoft.com/office/drawing/2014/main" id="{8DF96D71-A99D-7E44-B163-271D3BDBDDB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006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44" name="Line 88">
            <a:extLst>
              <a:ext uri="{FF2B5EF4-FFF2-40B4-BE49-F238E27FC236}">
                <a16:creationId xmlns:a16="http://schemas.microsoft.com/office/drawing/2014/main" id="{B3523312-FB2D-F34D-8E3B-9BB64F39E281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54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45" name="Rectangle 89">
            <a:extLst>
              <a:ext uri="{FF2B5EF4-FFF2-40B4-BE49-F238E27FC236}">
                <a16:creationId xmlns:a16="http://schemas.microsoft.com/office/drawing/2014/main" id="{0A4B759A-AE40-5540-9CF8-97A2ED3F2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038" y="4724400"/>
            <a:ext cx="848836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e-DE" altLang="de-DE" sz="2400">
                <a:latin typeface="+mn-lt"/>
              </a:rPr>
              <a:t>Wenn ein neuer Knoten gefunden wird, </a:t>
            </a:r>
            <a:br>
              <a:rPr lang="de-DE" altLang="de-DE" sz="2400">
                <a:latin typeface="+mn-lt"/>
              </a:rPr>
            </a:br>
            <a:r>
              <a:rPr lang="de-DE" altLang="de-DE" sz="2400">
                <a:latin typeface="+mn-lt"/>
              </a:rPr>
              <a:t>kann Distanzgrenze neu bestimmt werden</a:t>
            </a:r>
          </a:p>
        </p:txBody>
      </p:sp>
      <p:sp>
        <p:nvSpPr>
          <p:cNvPr id="275546" name="Oval 90">
            <a:extLst>
              <a:ext uri="{FF2B5EF4-FFF2-40B4-BE49-F238E27FC236}">
                <a16:creationId xmlns:a16="http://schemas.microsoft.com/office/drawing/2014/main" id="{685DEABC-45C5-E04F-91E3-FB407B65CF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438400"/>
            <a:ext cx="76200" cy="76200"/>
          </a:xfrm>
          <a:prstGeom prst="ellipse">
            <a:avLst/>
          </a:prstGeom>
          <a:solidFill>
            <a:srgbClr val="FF06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47" name="Rectangle 91">
            <a:extLst>
              <a:ext uri="{FF2B5EF4-FFF2-40B4-BE49-F238E27FC236}">
                <a16:creationId xmlns:a16="http://schemas.microsoft.com/office/drawing/2014/main" id="{A523862B-7E10-8C4E-B0FA-E501A10857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1600200"/>
            <a:ext cx="609600" cy="7620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48" name="Rectangle 92">
            <a:extLst>
              <a:ext uri="{FF2B5EF4-FFF2-40B4-BE49-F238E27FC236}">
                <a16:creationId xmlns:a16="http://schemas.microsoft.com/office/drawing/2014/main" id="{2645D6A0-D91C-0345-9D4D-C81EAA3F58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7600" y="3962400"/>
            <a:ext cx="304800" cy="3048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49" name="Oval 93">
            <a:extLst>
              <a:ext uri="{FF2B5EF4-FFF2-40B4-BE49-F238E27FC236}">
                <a16:creationId xmlns:a16="http://schemas.microsoft.com/office/drawing/2014/main" id="{E8F96141-F851-4E4E-9FC1-F326BDAD69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2286000"/>
            <a:ext cx="381000" cy="381000"/>
          </a:xfrm>
          <a:prstGeom prst="ellipse">
            <a:avLst/>
          </a:prstGeom>
          <a:noFill/>
          <a:ln w="19050">
            <a:solidFill>
              <a:srgbClr val="FF0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50" name="AutoShape 94">
            <a:extLst>
              <a:ext uri="{FF2B5EF4-FFF2-40B4-BE49-F238E27FC236}">
                <a16:creationId xmlns:a16="http://schemas.microsoft.com/office/drawing/2014/main" id="{E2E2A8FA-7CE7-2B43-B7B1-9A79F512AC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2667000"/>
            <a:ext cx="85725" cy="85725"/>
          </a:xfrm>
          <a:prstGeom prst="octagon">
            <a:avLst>
              <a:gd name="adj" fmla="val 2928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51" name="Line 95">
            <a:extLst>
              <a:ext uri="{FF2B5EF4-FFF2-40B4-BE49-F238E27FC236}">
                <a16:creationId xmlns:a16="http://schemas.microsoft.com/office/drawing/2014/main" id="{A5BED4BB-C721-3B42-97D6-CE2225B4BA5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667000" y="2286000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52" name="Line 96">
            <a:extLst>
              <a:ext uri="{FF2B5EF4-FFF2-40B4-BE49-F238E27FC236}">
                <a16:creationId xmlns:a16="http://schemas.microsoft.com/office/drawing/2014/main" id="{ED3D7C25-D8DE-0044-B5D6-C4726C6654D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43200" y="2362200"/>
            <a:ext cx="76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53" name="Line 97">
            <a:extLst>
              <a:ext uri="{FF2B5EF4-FFF2-40B4-BE49-F238E27FC236}">
                <a16:creationId xmlns:a16="http://schemas.microsoft.com/office/drawing/2014/main" id="{E0A74875-985F-7640-81ED-A3FDAE5F5CE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43200" y="2209800"/>
            <a:ext cx="76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54" name="Line 98">
            <a:extLst>
              <a:ext uri="{FF2B5EF4-FFF2-40B4-BE49-F238E27FC236}">
                <a16:creationId xmlns:a16="http://schemas.microsoft.com/office/drawing/2014/main" id="{848948B6-38BA-5F4E-AB52-33155A992C4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43200" y="2362200"/>
            <a:ext cx="2286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56" name="Rectangle 100">
            <a:extLst>
              <a:ext uri="{FF2B5EF4-FFF2-40B4-BE49-F238E27FC236}">
                <a16:creationId xmlns:a16="http://schemas.microsoft.com/office/drawing/2014/main" id="{39656B52-3901-7D4C-895B-B90E86E635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1950" y="247744"/>
            <a:ext cx="8486775" cy="514256"/>
          </a:xfrm>
          <a:noFill/>
          <a:ln/>
        </p:spPr>
        <p:txBody>
          <a:bodyPr/>
          <a:lstStyle/>
          <a:p>
            <a:r>
              <a:rPr lang="de-DE" altLang="de-DE" dirty="0"/>
              <a:t>Nächster Nachbar mit </a:t>
            </a:r>
            <a:r>
              <a:rPr lang="de-DE" altLang="de-DE" dirty="0" err="1"/>
              <a:t>k</a:t>
            </a:r>
            <a:r>
              <a:rPr lang="de-DE" altLang="de-DE" dirty="0"/>
              <a:t>-d-Bäumen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1FF4B81E-3498-AC4A-9385-9ED6A6D751A6}"/>
              </a:ext>
            </a:extLst>
          </p:cNvPr>
          <p:cNvSpPr/>
          <p:nvPr/>
        </p:nvSpPr>
        <p:spPr>
          <a:xfrm>
            <a:off x="3342005" y="6647805"/>
            <a:ext cx="206819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900" dirty="0" err="1">
                <a:solidFill>
                  <a:schemeClr val="bg1"/>
                </a:solidFill>
              </a:rPr>
              <a:t>Geometria</a:t>
            </a:r>
            <a:r>
              <a:rPr lang="de-DE" sz="900" dirty="0">
                <a:solidFill>
                  <a:schemeClr val="bg1"/>
                </a:solidFill>
              </a:rPr>
              <a:t> </a:t>
            </a:r>
            <a:r>
              <a:rPr lang="de-DE" sz="900" dirty="0" err="1">
                <a:solidFill>
                  <a:schemeClr val="bg1"/>
                </a:solidFill>
              </a:rPr>
              <a:t>Computacional</a:t>
            </a:r>
            <a:r>
              <a:rPr lang="de-DE" sz="900" dirty="0">
                <a:solidFill>
                  <a:schemeClr val="bg1"/>
                </a:solidFill>
              </a:rPr>
              <a:t>, Toni </a:t>
            </a:r>
            <a:r>
              <a:rPr lang="de-DE" sz="900" dirty="0" err="1">
                <a:solidFill>
                  <a:schemeClr val="bg1"/>
                </a:solidFill>
              </a:rPr>
              <a:t>Sellarès</a:t>
            </a:r>
            <a:endParaRPr lang="de-DE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31614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lide Number Placeholder 5">
            <a:extLst>
              <a:ext uri="{FF2B5EF4-FFF2-40B4-BE49-F238E27FC236}">
                <a16:creationId xmlns:a16="http://schemas.microsoft.com/office/drawing/2014/main" id="{855FE51A-58EC-2343-A999-E1E2DD108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57CC2-CF1E-104B-887E-FD6C232D1FDB}" type="slidenum">
              <a:rPr lang="en-US" altLang="de-DE"/>
              <a:pPr/>
              <a:t>82</a:t>
            </a:fld>
            <a:endParaRPr lang="en-US" altLang="de-DE"/>
          </a:p>
        </p:txBody>
      </p:sp>
      <p:grpSp>
        <p:nvGrpSpPr>
          <p:cNvPr id="276483" name="Group 3">
            <a:extLst>
              <a:ext uri="{FF2B5EF4-FFF2-40B4-BE49-F238E27FC236}">
                <a16:creationId xmlns:a16="http://schemas.microsoft.com/office/drawing/2014/main" id="{8BB706F9-BA7D-304E-B45C-327014C42DD1}"/>
              </a:ext>
            </a:extLst>
          </p:cNvPr>
          <p:cNvGrpSpPr>
            <a:grpSpLocks/>
          </p:cNvGrpSpPr>
          <p:nvPr/>
        </p:nvGrpSpPr>
        <p:grpSpPr bwMode="auto">
          <a:xfrm>
            <a:off x="685800" y="1600200"/>
            <a:ext cx="3263900" cy="2916238"/>
            <a:chOff x="1344" y="1056"/>
            <a:chExt cx="1824" cy="1632"/>
          </a:xfrm>
        </p:grpSpPr>
        <p:sp>
          <p:nvSpPr>
            <p:cNvPr id="276484" name="AutoShape 4">
              <a:extLst>
                <a:ext uri="{FF2B5EF4-FFF2-40B4-BE49-F238E27FC236}">
                  <a16:creationId xmlns:a16="http://schemas.microsoft.com/office/drawing/2014/main" id="{90617575-FD3D-3B4F-B2D1-597B63ADC3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168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6485" name="AutoShape 5">
              <a:extLst>
                <a:ext uri="{FF2B5EF4-FFF2-40B4-BE49-F238E27FC236}">
                  <a16:creationId xmlns:a16="http://schemas.microsoft.com/office/drawing/2014/main" id="{BE7C2839-1287-B04F-87D9-AFDAD02B8E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" y="1776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6486" name="AutoShape 6">
              <a:extLst>
                <a:ext uri="{FF2B5EF4-FFF2-40B4-BE49-F238E27FC236}">
                  <a16:creationId xmlns:a16="http://schemas.microsoft.com/office/drawing/2014/main" id="{5AF7566C-AEB9-DD4F-A143-F57E21C50E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776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6487" name="AutoShape 7">
              <a:extLst>
                <a:ext uri="{FF2B5EF4-FFF2-40B4-BE49-F238E27FC236}">
                  <a16:creationId xmlns:a16="http://schemas.microsoft.com/office/drawing/2014/main" id="{A40B70F2-503A-8247-9B7F-0CDC59E9B4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139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6488" name="AutoShape 8">
              <a:extLst>
                <a:ext uri="{FF2B5EF4-FFF2-40B4-BE49-F238E27FC236}">
                  <a16:creationId xmlns:a16="http://schemas.microsoft.com/office/drawing/2014/main" id="{AE5134CB-FE03-B34E-A206-4144BDBB36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1776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6489" name="AutoShape 9">
              <a:extLst>
                <a:ext uri="{FF2B5EF4-FFF2-40B4-BE49-F238E27FC236}">
                  <a16:creationId xmlns:a16="http://schemas.microsoft.com/office/drawing/2014/main" id="{92FD48BC-90E5-C649-A222-7DD2E1C0B6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2304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6490" name="AutoShape 10">
              <a:extLst>
                <a:ext uri="{FF2B5EF4-FFF2-40B4-BE49-F238E27FC236}">
                  <a16:creationId xmlns:a16="http://schemas.microsoft.com/office/drawing/2014/main" id="{A66CAF31-2D9E-2842-A6CE-C224C41B9C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235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6491" name="AutoShape 11">
              <a:extLst>
                <a:ext uri="{FF2B5EF4-FFF2-40B4-BE49-F238E27FC236}">
                  <a16:creationId xmlns:a16="http://schemas.microsoft.com/office/drawing/2014/main" id="{AFF5BA0B-5E87-5048-8A17-8C0E37AF4E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" y="1536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6492" name="AutoShape 12">
              <a:extLst>
                <a:ext uri="{FF2B5EF4-FFF2-40B4-BE49-F238E27FC236}">
                  <a16:creationId xmlns:a16="http://schemas.microsoft.com/office/drawing/2014/main" id="{A080C23B-4F41-2941-8DD2-7C6C15919D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144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6493" name="AutoShape 13">
              <a:extLst>
                <a:ext uri="{FF2B5EF4-FFF2-40B4-BE49-F238E27FC236}">
                  <a16:creationId xmlns:a16="http://schemas.microsoft.com/office/drawing/2014/main" id="{98EB0960-AA2F-4B4C-885E-D6DFD8CE1B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8" y="235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6494" name="AutoShape 14">
              <a:extLst>
                <a:ext uri="{FF2B5EF4-FFF2-40B4-BE49-F238E27FC236}">
                  <a16:creationId xmlns:a16="http://schemas.microsoft.com/office/drawing/2014/main" id="{77CE9281-5339-AD47-B6A2-3440053DB1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244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6495" name="AutoShape 15">
              <a:extLst>
                <a:ext uri="{FF2B5EF4-FFF2-40B4-BE49-F238E27FC236}">
                  <a16:creationId xmlns:a16="http://schemas.microsoft.com/office/drawing/2014/main" id="{F6397BC8-013A-F94F-93EC-D1EBE6FB25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544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6496" name="AutoShape 16">
              <a:extLst>
                <a:ext uri="{FF2B5EF4-FFF2-40B4-BE49-F238E27FC236}">
                  <a16:creationId xmlns:a16="http://schemas.microsoft.com/office/drawing/2014/main" id="{8FA0DD57-BA69-FB46-902C-735EF8F240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40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6497" name="AutoShape 17">
              <a:extLst>
                <a:ext uri="{FF2B5EF4-FFF2-40B4-BE49-F238E27FC236}">
                  <a16:creationId xmlns:a16="http://schemas.microsoft.com/office/drawing/2014/main" id="{5BA72863-7166-9B45-8BAD-E7D1BECC15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196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6498" name="AutoShape 18">
              <a:extLst>
                <a:ext uri="{FF2B5EF4-FFF2-40B4-BE49-F238E27FC236}">
                  <a16:creationId xmlns:a16="http://schemas.microsoft.com/office/drawing/2014/main" id="{417D8BD1-5E8A-B444-B62C-5E2E010037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172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6499" name="AutoShape 19">
              <a:extLst>
                <a:ext uri="{FF2B5EF4-FFF2-40B4-BE49-F238E27FC236}">
                  <a16:creationId xmlns:a16="http://schemas.microsoft.com/office/drawing/2014/main" id="{393A1F8D-82FC-C849-BA8F-F477568E3E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2064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6500" name="AutoShape 20">
              <a:extLst>
                <a:ext uri="{FF2B5EF4-FFF2-40B4-BE49-F238E27FC236}">
                  <a16:creationId xmlns:a16="http://schemas.microsoft.com/office/drawing/2014/main" id="{B52E9C12-0E05-B340-AE28-482085E80D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196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6501" name="AutoShape 21">
              <a:extLst>
                <a:ext uri="{FF2B5EF4-FFF2-40B4-BE49-F238E27FC236}">
                  <a16:creationId xmlns:a16="http://schemas.microsoft.com/office/drawing/2014/main" id="{AAB5D139-38D4-874A-85E6-DDCB45E835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2496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6502" name="AutoShape 22">
              <a:extLst>
                <a:ext uri="{FF2B5EF4-FFF2-40B4-BE49-F238E27FC236}">
                  <a16:creationId xmlns:a16="http://schemas.microsoft.com/office/drawing/2014/main" id="{4E07E1A6-D40C-D24E-9DA6-E95C7B7816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8" y="2064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6503" name="AutoShape 23">
              <a:extLst>
                <a:ext uri="{FF2B5EF4-FFF2-40B4-BE49-F238E27FC236}">
                  <a16:creationId xmlns:a16="http://schemas.microsoft.com/office/drawing/2014/main" id="{ECEB6C26-275B-6347-A059-B552595DAA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1344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6504" name="AutoShape 24">
              <a:extLst>
                <a:ext uri="{FF2B5EF4-FFF2-40B4-BE49-F238E27FC236}">
                  <a16:creationId xmlns:a16="http://schemas.microsoft.com/office/drawing/2014/main" id="{CE641376-38E6-144F-90DE-A07D95BC06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144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6505" name="AutoShape 25">
              <a:extLst>
                <a:ext uri="{FF2B5EF4-FFF2-40B4-BE49-F238E27FC236}">
                  <a16:creationId xmlns:a16="http://schemas.microsoft.com/office/drawing/2014/main" id="{8EDB81E0-97AD-8940-B404-6689F5A8BB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139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6506" name="AutoShape 26">
              <a:extLst>
                <a:ext uri="{FF2B5EF4-FFF2-40B4-BE49-F238E27FC236}">
                  <a16:creationId xmlns:a16="http://schemas.microsoft.com/office/drawing/2014/main" id="{DBDA28DE-2758-5B48-A748-166E36AAEE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8" y="235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6507" name="AutoShape 27">
              <a:extLst>
                <a:ext uri="{FF2B5EF4-FFF2-40B4-BE49-F238E27FC236}">
                  <a16:creationId xmlns:a16="http://schemas.microsoft.com/office/drawing/2014/main" id="{DCD27F53-3840-FC46-9DC9-9823DD1302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44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6508" name="AutoShape 28">
              <a:extLst>
                <a:ext uri="{FF2B5EF4-FFF2-40B4-BE49-F238E27FC236}">
                  <a16:creationId xmlns:a16="http://schemas.microsoft.com/office/drawing/2014/main" id="{68F821D7-FCA0-704F-8D2B-B3AE70E927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196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6509" name="AutoShape 29">
              <a:extLst>
                <a:ext uri="{FF2B5EF4-FFF2-40B4-BE49-F238E27FC236}">
                  <a16:creationId xmlns:a16="http://schemas.microsoft.com/office/drawing/2014/main" id="{5770260B-F437-BD49-9A10-6EF828FB8C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163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6510" name="AutoShape 30">
              <a:extLst>
                <a:ext uri="{FF2B5EF4-FFF2-40B4-BE49-F238E27FC236}">
                  <a16:creationId xmlns:a16="http://schemas.microsoft.com/office/drawing/2014/main" id="{E29F9D36-758B-464F-9334-C1DA565861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216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6511" name="AutoShape 31">
              <a:extLst>
                <a:ext uri="{FF2B5EF4-FFF2-40B4-BE49-F238E27FC236}">
                  <a16:creationId xmlns:a16="http://schemas.microsoft.com/office/drawing/2014/main" id="{D71C3D50-A363-C84A-A652-568864530F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120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6512" name="AutoShape 32">
              <a:extLst>
                <a:ext uri="{FF2B5EF4-FFF2-40B4-BE49-F238E27FC236}">
                  <a16:creationId xmlns:a16="http://schemas.microsoft.com/office/drawing/2014/main" id="{494E9EA3-5D5A-654D-9E66-6490DAF8E9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15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6513" name="AutoShape 33">
              <a:extLst>
                <a:ext uri="{FF2B5EF4-FFF2-40B4-BE49-F238E27FC236}">
                  <a16:creationId xmlns:a16="http://schemas.microsoft.com/office/drawing/2014/main" id="{445A0B2D-AEEE-D649-B24F-0ED2AAB636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20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6514" name="AutoShape 34">
              <a:extLst>
                <a:ext uri="{FF2B5EF4-FFF2-40B4-BE49-F238E27FC236}">
                  <a16:creationId xmlns:a16="http://schemas.microsoft.com/office/drawing/2014/main" id="{E04BA856-B7C0-5341-8708-1C6EC1D620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115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6515" name="AutoShape 35">
              <a:extLst>
                <a:ext uri="{FF2B5EF4-FFF2-40B4-BE49-F238E27FC236}">
                  <a16:creationId xmlns:a16="http://schemas.microsoft.com/office/drawing/2014/main" id="{6D778EE6-F88A-4B44-B14E-BDD726F2B1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120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6516" name="AutoShape 36">
              <a:extLst>
                <a:ext uri="{FF2B5EF4-FFF2-40B4-BE49-F238E27FC236}">
                  <a16:creationId xmlns:a16="http://schemas.microsoft.com/office/drawing/2014/main" id="{8C08D0EB-EDB2-5948-802D-484C76E8F1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244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6517" name="Rectangle 37">
              <a:extLst>
                <a:ext uri="{FF2B5EF4-FFF2-40B4-BE49-F238E27FC236}">
                  <a16:creationId xmlns:a16="http://schemas.microsoft.com/office/drawing/2014/main" id="{0D63D5BB-3E56-E74E-B931-7B4446E067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1056"/>
              <a:ext cx="1824" cy="163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276518" name="Line 38">
            <a:extLst>
              <a:ext uri="{FF2B5EF4-FFF2-40B4-BE49-F238E27FC236}">
                <a16:creationId xmlns:a16="http://schemas.microsoft.com/office/drawing/2014/main" id="{DCD7BC36-5229-1243-A271-7E0EEFABF178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1600200"/>
            <a:ext cx="0" cy="2895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19" name="Line 39">
            <a:extLst>
              <a:ext uri="{FF2B5EF4-FFF2-40B4-BE49-F238E27FC236}">
                <a16:creationId xmlns:a16="http://schemas.microsoft.com/office/drawing/2014/main" id="{CCF5105B-04E9-5046-B520-C485128521B8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2971800"/>
            <a:ext cx="1600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20" name="Line 40">
            <a:extLst>
              <a:ext uri="{FF2B5EF4-FFF2-40B4-BE49-F238E27FC236}">
                <a16:creationId xmlns:a16="http://schemas.microsoft.com/office/drawing/2014/main" id="{45B13FE9-09D9-634A-A3C0-12D15741A93B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0400" y="2971800"/>
            <a:ext cx="0" cy="1524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21" name="Line 41">
            <a:extLst>
              <a:ext uri="{FF2B5EF4-FFF2-40B4-BE49-F238E27FC236}">
                <a16:creationId xmlns:a16="http://schemas.microsoft.com/office/drawing/2014/main" id="{6C9D72D9-5C2A-524E-8FB8-73F07564DE0C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3962400"/>
            <a:ext cx="838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22" name="Line 42">
            <a:extLst>
              <a:ext uri="{FF2B5EF4-FFF2-40B4-BE49-F238E27FC236}">
                <a16:creationId xmlns:a16="http://schemas.microsoft.com/office/drawing/2014/main" id="{58B5DE2A-741F-F149-86D4-C8E31FEE15E5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3276600"/>
            <a:ext cx="1676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23" name="Line 43">
            <a:extLst>
              <a:ext uri="{FF2B5EF4-FFF2-40B4-BE49-F238E27FC236}">
                <a16:creationId xmlns:a16="http://schemas.microsoft.com/office/drawing/2014/main" id="{28602325-73FA-5340-82AC-E77183E5AC5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00200" y="1600200"/>
            <a:ext cx="0" cy="1676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24" name="Line 44">
            <a:extLst>
              <a:ext uri="{FF2B5EF4-FFF2-40B4-BE49-F238E27FC236}">
                <a16:creationId xmlns:a16="http://schemas.microsoft.com/office/drawing/2014/main" id="{48D62506-B396-DC44-BCD5-77C49A88F732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2362200"/>
            <a:ext cx="1600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25" name="Line 45">
            <a:extLst>
              <a:ext uri="{FF2B5EF4-FFF2-40B4-BE49-F238E27FC236}">
                <a16:creationId xmlns:a16="http://schemas.microsoft.com/office/drawing/2014/main" id="{3C11B8A7-01B8-0141-A770-98235171DC23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1800" y="1600200"/>
            <a:ext cx="0" cy="762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26" name="Line 46">
            <a:extLst>
              <a:ext uri="{FF2B5EF4-FFF2-40B4-BE49-F238E27FC236}">
                <a16:creationId xmlns:a16="http://schemas.microsoft.com/office/drawing/2014/main" id="{7C5D67F6-B92F-8A4E-8426-B077A98F84AE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7800" y="3276600"/>
            <a:ext cx="0" cy="1219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27" name="Line 47">
            <a:extLst>
              <a:ext uri="{FF2B5EF4-FFF2-40B4-BE49-F238E27FC236}">
                <a16:creationId xmlns:a16="http://schemas.microsoft.com/office/drawing/2014/main" id="{31408744-0B64-E049-BA4E-847FC73B1EF2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2743200"/>
            <a:ext cx="914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28" name="Oval 48">
            <a:extLst>
              <a:ext uri="{FF2B5EF4-FFF2-40B4-BE49-F238E27FC236}">
                <a16:creationId xmlns:a16="http://schemas.microsoft.com/office/drawing/2014/main" id="{5A8FE59A-F6D9-7449-9621-5899B9438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29" name="Oval 49">
            <a:extLst>
              <a:ext uri="{FF2B5EF4-FFF2-40B4-BE49-F238E27FC236}">
                <a16:creationId xmlns:a16="http://schemas.microsoft.com/office/drawing/2014/main" id="{0FC5E8D9-6DB5-3F46-916A-EB23B28AE8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34290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30" name="Oval 50">
            <a:extLst>
              <a:ext uri="{FF2B5EF4-FFF2-40B4-BE49-F238E27FC236}">
                <a16:creationId xmlns:a16="http://schemas.microsoft.com/office/drawing/2014/main" id="{AA779C70-E947-8F45-AC72-06C3C6FCD4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31" name="Oval 51">
            <a:extLst>
              <a:ext uri="{FF2B5EF4-FFF2-40B4-BE49-F238E27FC236}">
                <a16:creationId xmlns:a16="http://schemas.microsoft.com/office/drawing/2014/main" id="{3B72DFB0-6A33-F543-A080-AF03BBA39D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32" name="Line 52">
            <a:extLst>
              <a:ext uri="{FF2B5EF4-FFF2-40B4-BE49-F238E27FC236}">
                <a16:creationId xmlns:a16="http://schemas.microsoft.com/office/drawing/2014/main" id="{4DCECE0F-7F68-4A40-BDE5-2CFFE6DF099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388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33" name="Line 53">
            <a:extLst>
              <a:ext uri="{FF2B5EF4-FFF2-40B4-BE49-F238E27FC236}">
                <a16:creationId xmlns:a16="http://schemas.microsoft.com/office/drawing/2014/main" id="{78B7468F-A6CA-7C41-9FA9-290EC8A9316A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34" name="Oval 54">
            <a:extLst>
              <a:ext uri="{FF2B5EF4-FFF2-40B4-BE49-F238E27FC236}">
                <a16:creationId xmlns:a16="http://schemas.microsoft.com/office/drawing/2014/main" id="{42BB1F21-60FB-094C-81EE-9E75E6A5F1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34290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35" name="Oval 55">
            <a:extLst>
              <a:ext uri="{FF2B5EF4-FFF2-40B4-BE49-F238E27FC236}">
                <a16:creationId xmlns:a16="http://schemas.microsoft.com/office/drawing/2014/main" id="{65B7A38B-8F4F-FE4A-8446-0F4034570F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36" name="Oval 56">
            <a:extLst>
              <a:ext uri="{FF2B5EF4-FFF2-40B4-BE49-F238E27FC236}">
                <a16:creationId xmlns:a16="http://schemas.microsoft.com/office/drawing/2014/main" id="{97D8A287-4E28-4C43-B812-75336CF657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37" name="Line 57">
            <a:extLst>
              <a:ext uri="{FF2B5EF4-FFF2-40B4-BE49-F238E27FC236}">
                <a16:creationId xmlns:a16="http://schemas.microsoft.com/office/drawing/2014/main" id="{F00C4B4E-4A0E-0049-87BB-BF52E35F1A1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914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38" name="Line 58">
            <a:extLst>
              <a:ext uri="{FF2B5EF4-FFF2-40B4-BE49-F238E27FC236}">
                <a16:creationId xmlns:a16="http://schemas.microsoft.com/office/drawing/2014/main" id="{C6B667A6-33F6-4B4E-A1FD-B8A950CE0307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62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39" name="Oval 59">
            <a:extLst>
              <a:ext uri="{FF2B5EF4-FFF2-40B4-BE49-F238E27FC236}">
                <a16:creationId xmlns:a16="http://schemas.microsoft.com/office/drawing/2014/main" id="{A4414896-898A-9245-AA5C-0A19A5441A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34290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40" name="Oval 60">
            <a:extLst>
              <a:ext uri="{FF2B5EF4-FFF2-40B4-BE49-F238E27FC236}">
                <a16:creationId xmlns:a16="http://schemas.microsoft.com/office/drawing/2014/main" id="{EDF373D4-29CD-A849-AD07-36E7E151B0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2895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41" name="Line 61">
            <a:extLst>
              <a:ext uri="{FF2B5EF4-FFF2-40B4-BE49-F238E27FC236}">
                <a16:creationId xmlns:a16="http://schemas.microsoft.com/office/drawing/2014/main" id="{83656D44-A2DC-0D48-AD13-B12EF1D7900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29200" y="3048000"/>
            <a:ext cx="3810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42" name="Line 62">
            <a:extLst>
              <a:ext uri="{FF2B5EF4-FFF2-40B4-BE49-F238E27FC236}">
                <a16:creationId xmlns:a16="http://schemas.microsoft.com/office/drawing/2014/main" id="{1BFA3C38-109F-BF44-B350-90C314D2E278}"/>
              </a:ext>
            </a:extLst>
          </p:cNvPr>
          <p:cNvSpPr>
            <a:spLocks noChangeShapeType="1"/>
          </p:cNvSpPr>
          <p:nvPr/>
        </p:nvSpPr>
        <p:spPr bwMode="auto">
          <a:xfrm>
            <a:off x="5562600" y="3048000"/>
            <a:ext cx="3048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43" name="Oval 63">
            <a:extLst>
              <a:ext uri="{FF2B5EF4-FFF2-40B4-BE49-F238E27FC236}">
                <a16:creationId xmlns:a16="http://schemas.microsoft.com/office/drawing/2014/main" id="{FC0677FA-B3FD-A64B-99F4-7E93C40E0D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2895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44" name="Line 64">
            <a:extLst>
              <a:ext uri="{FF2B5EF4-FFF2-40B4-BE49-F238E27FC236}">
                <a16:creationId xmlns:a16="http://schemas.microsoft.com/office/drawing/2014/main" id="{CC9515B3-29BC-7340-A576-98796E526DE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81800" y="3048000"/>
            <a:ext cx="3048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45" name="Line 65">
            <a:extLst>
              <a:ext uri="{FF2B5EF4-FFF2-40B4-BE49-F238E27FC236}">
                <a16:creationId xmlns:a16="http://schemas.microsoft.com/office/drawing/2014/main" id="{E5F7B211-F394-ED4D-9EA8-D3F6E9724E26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9000" y="3048000"/>
            <a:ext cx="3048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46" name="Oval 66">
            <a:extLst>
              <a:ext uri="{FF2B5EF4-FFF2-40B4-BE49-F238E27FC236}">
                <a16:creationId xmlns:a16="http://schemas.microsoft.com/office/drawing/2014/main" id="{47F22ADE-33BC-CB43-B42E-8CBF90B47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2133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47" name="Line 67">
            <a:extLst>
              <a:ext uri="{FF2B5EF4-FFF2-40B4-BE49-F238E27FC236}">
                <a16:creationId xmlns:a16="http://schemas.microsoft.com/office/drawing/2014/main" id="{09D39E4F-34BB-9944-AB6D-BA663EAD0DB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62600" y="2286000"/>
            <a:ext cx="6858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48" name="Line 68">
            <a:extLst>
              <a:ext uri="{FF2B5EF4-FFF2-40B4-BE49-F238E27FC236}">
                <a16:creationId xmlns:a16="http://schemas.microsoft.com/office/drawing/2014/main" id="{CEC215D5-2CF2-E74F-8EE9-3421C6439C51}"/>
              </a:ext>
            </a:extLst>
          </p:cNvPr>
          <p:cNvSpPr>
            <a:spLocks noChangeShapeType="1"/>
          </p:cNvSpPr>
          <p:nvPr/>
        </p:nvSpPr>
        <p:spPr bwMode="auto">
          <a:xfrm>
            <a:off x="6400800" y="2286000"/>
            <a:ext cx="6858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49" name="Oval 69">
            <a:extLst>
              <a:ext uri="{FF2B5EF4-FFF2-40B4-BE49-F238E27FC236}">
                <a16:creationId xmlns:a16="http://schemas.microsoft.com/office/drawing/2014/main" id="{6F1313BF-AE88-AF49-9C4C-25F305964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50" name="Oval 70">
            <a:extLst>
              <a:ext uri="{FF2B5EF4-FFF2-40B4-BE49-F238E27FC236}">
                <a16:creationId xmlns:a16="http://schemas.microsoft.com/office/drawing/2014/main" id="{E0207AC2-7C2B-CA48-B245-EF53CCABD1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51" name="Line 71">
            <a:extLst>
              <a:ext uri="{FF2B5EF4-FFF2-40B4-BE49-F238E27FC236}">
                <a16:creationId xmlns:a16="http://schemas.microsoft.com/office/drawing/2014/main" id="{132A64E1-7324-2142-869E-0C84ED92B2D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102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52" name="Line 72">
            <a:extLst>
              <a:ext uri="{FF2B5EF4-FFF2-40B4-BE49-F238E27FC236}">
                <a16:creationId xmlns:a16="http://schemas.microsoft.com/office/drawing/2014/main" id="{5112651D-ECBC-0244-AAAA-C5ED86ED6F77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53" name="Oval 73">
            <a:extLst>
              <a:ext uri="{FF2B5EF4-FFF2-40B4-BE49-F238E27FC236}">
                <a16:creationId xmlns:a16="http://schemas.microsoft.com/office/drawing/2014/main" id="{70647F6C-042D-C846-8BDC-E9F60987D4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54" name="Oval 74">
            <a:extLst>
              <a:ext uri="{FF2B5EF4-FFF2-40B4-BE49-F238E27FC236}">
                <a16:creationId xmlns:a16="http://schemas.microsoft.com/office/drawing/2014/main" id="{C595DE62-8AB0-1142-9F07-A924BCB87D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55" name="Line 75">
            <a:extLst>
              <a:ext uri="{FF2B5EF4-FFF2-40B4-BE49-F238E27FC236}">
                <a16:creationId xmlns:a16="http://schemas.microsoft.com/office/drawing/2014/main" id="{D3AC36AC-AFAA-164C-BE6D-8AE1537D8BB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770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56" name="Line 76">
            <a:extLst>
              <a:ext uri="{FF2B5EF4-FFF2-40B4-BE49-F238E27FC236}">
                <a16:creationId xmlns:a16="http://schemas.microsoft.com/office/drawing/2014/main" id="{8300063B-CB02-814B-AEFC-6706045C0FF0}"/>
              </a:ext>
            </a:extLst>
          </p:cNvPr>
          <p:cNvSpPr>
            <a:spLocks noChangeShapeType="1"/>
          </p:cNvSpPr>
          <p:nvPr/>
        </p:nvSpPr>
        <p:spPr bwMode="auto">
          <a:xfrm>
            <a:off x="67818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57" name="Oval 77">
            <a:extLst>
              <a:ext uri="{FF2B5EF4-FFF2-40B4-BE49-F238E27FC236}">
                <a16:creationId xmlns:a16="http://schemas.microsoft.com/office/drawing/2014/main" id="{1D352630-BF9A-0F4C-A591-724FAB944C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58" name="Oval 78">
            <a:extLst>
              <a:ext uri="{FF2B5EF4-FFF2-40B4-BE49-F238E27FC236}">
                <a16:creationId xmlns:a16="http://schemas.microsoft.com/office/drawing/2014/main" id="{05996BE6-366D-CD42-9D0E-0032E98757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59" name="Line 79">
            <a:extLst>
              <a:ext uri="{FF2B5EF4-FFF2-40B4-BE49-F238E27FC236}">
                <a16:creationId xmlns:a16="http://schemas.microsoft.com/office/drawing/2014/main" id="{6E0B88F4-1643-F74D-B74A-2558BF18784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484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60" name="Line 80">
            <a:extLst>
              <a:ext uri="{FF2B5EF4-FFF2-40B4-BE49-F238E27FC236}">
                <a16:creationId xmlns:a16="http://schemas.microsoft.com/office/drawing/2014/main" id="{2D672EEF-8E2D-FB4E-B3F8-3F78C6E30B5A}"/>
              </a:ext>
            </a:extLst>
          </p:cNvPr>
          <p:cNvSpPr>
            <a:spLocks noChangeShapeType="1"/>
          </p:cNvSpPr>
          <p:nvPr/>
        </p:nvSpPr>
        <p:spPr bwMode="auto">
          <a:xfrm>
            <a:off x="65532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61" name="Oval 81">
            <a:extLst>
              <a:ext uri="{FF2B5EF4-FFF2-40B4-BE49-F238E27FC236}">
                <a16:creationId xmlns:a16="http://schemas.microsoft.com/office/drawing/2014/main" id="{4817C334-8BBD-7847-91A7-2DA20F955F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62" name="Oval 82">
            <a:extLst>
              <a:ext uri="{FF2B5EF4-FFF2-40B4-BE49-F238E27FC236}">
                <a16:creationId xmlns:a16="http://schemas.microsoft.com/office/drawing/2014/main" id="{43CA8023-52F9-7B4C-9310-EE82AA744B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63" name="Line 83">
            <a:extLst>
              <a:ext uri="{FF2B5EF4-FFF2-40B4-BE49-F238E27FC236}">
                <a16:creationId xmlns:a16="http://schemas.microsoft.com/office/drawing/2014/main" id="{B9474DC8-3A35-724C-834D-63B56A948CF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200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64" name="Line 84">
            <a:extLst>
              <a:ext uri="{FF2B5EF4-FFF2-40B4-BE49-F238E27FC236}">
                <a16:creationId xmlns:a16="http://schemas.microsoft.com/office/drawing/2014/main" id="{8309A1D4-68D9-1349-8FC9-3DEDC5A7B6BE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48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65" name="Oval 85">
            <a:extLst>
              <a:ext uri="{FF2B5EF4-FFF2-40B4-BE49-F238E27FC236}">
                <a16:creationId xmlns:a16="http://schemas.microsoft.com/office/drawing/2014/main" id="{1FD6A95F-4E5E-CD45-B954-A7A972528F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66" name="Oval 86">
            <a:extLst>
              <a:ext uri="{FF2B5EF4-FFF2-40B4-BE49-F238E27FC236}">
                <a16:creationId xmlns:a16="http://schemas.microsoft.com/office/drawing/2014/main" id="{3F99FDE0-8874-204B-B445-6FCEBB5C3D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67" name="Line 87">
            <a:extLst>
              <a:ext uri="{FF2B5EF4-FFF2-40B4-BE49-F238E27FC236}">
                <a16:creationId xmlns:a16="http://schemas.microsoft.com/office/drawing/2014/main" id="{760A4648-6256-B044-A248-B102BBAC5B7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006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68" name="Line 88">
            <a:extLst>
              <a:ext uri="{FF2B5EF4-FFF2-40B4-BE49-F238E27FC236}">
                <a16:creationId xmlns:a16="http://schemas.microsoft.com/office/drawing/2014/main" id="{355533CF-9755-3A4E-83C9-4E0B49A63301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54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69" name="Rectangle 89">
            <a:extLst>
              <a:ext uri="{FF2B5EF4-FFF2-40B4-BE49-F238E27FC236}">
                <a16:creationId xmlns:a16="http://schemas.microsoft.com/office/drawing/2014/main" id="{92C0016B-6829-ED43-B726-DBD9D6FEA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038" y="4724400"/>
            <a:ext cx="848836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e-DE" altLang="de-DE" sz="2400">
                <a:latin typeface="+mn-lt"/>
              </a:rPr>
              <a:t>Mit der Distanzgrenze und der Grenze der Daten unter einem Knoten, können Teilbäume ausgeschlossen werden</a:t>
            </a:r>
          </a:p>
        </p:txBody>
      </p:sp>
      <p:sp>
        <p:nvSpPr>
          <p:cNvPr id="276570" name="Oval 90">
            <a:extLst>
              <a:ext uri="{FF2B5EF4-FFF2-40B4-BE49-F238E27FC236}">
                <a16:creationId xmlns:a16="http://schemas.microsoft.com/office/drawing/2014/main" id="{42D5A2D0-44DA-8D48-B11A-B57FC964D7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438400"/>
            <a:ext cx="76200" cy="76200"/>
          </a:xfrm>
          <a:prstGeom prst="ellipse">
            <a:avLst/>
          </a:prstGeom>
          <a:solidFill>
            <a:srgbClr val="FF06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71" name="Rectangle 91">
            <a:extLst>
              <a:ext uri="{FF2B5EF4-FFF2-40B4-BE49-F238E27FC236}">
                <a16:creationId xmlns:a16="http://schemas.microsoft.com/office/drawing/2014/main" id="{B5C28A0E-8EE6-0A42-B623-F55B2FC3DC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1905000"/>
            <a:ext cx="685800" cy="4572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72" name="Rectangle 92">
            <a:extLst>
              <a:ext uri="{FF2B5EF4-FFF2-40B4-BE49-F238E27FC236}">
                <a16:creationId xmlns:a16="http://schemas.microsoft.com/office/drawing/2014/main" id="{22B00283-5AD7-BC4C-9FD5-EEE7E536F0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0" y="3962400"/>
            <a:ext cx="304800" cy="3048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73" name="Oval 93">
            <a:extLst>
              <a:ext uri="{FF2B5EF4-FFF2-40B4-BE49-F238E27FC236}">
                <a16:creationId xmlns:a16="http://schemas.microsoft.com/office/drawing/2014/main" id="{2DD1BBC0-D3E1-A644-B0C6-4CB29A190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2286000"/>
            <a:ext cx="381000" cy="381000"/>
          </a:xfrm>
          <a:prstGeom prst="ellipse">
            <a:avLst/>
          </a:prstGeom>
          <a:noFill/>
          <a:ln w="19050">
            <a:solidFill>
              <a:srgbClr val="FF0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74" name="AutoShape 94">
            <a:extLst>
              <a:ext uri="{FF2B5EF4-FFF2-40B4-BE49-F238E27FC236}">
                <a16:creationId xmlns:a16="http://schemas.microsoft.com/office/drawing/2014/main" id="{9631D4B8-A988-9D4F-9349-CDAB88F5D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2667000"/>
            <a:ext cx="85725" cy="85725"/>
          </a:xfrm>
          <a:prstGeom prst="octagon">
            <a:avLst>
              <a:gd name="adj" fmla="val 2928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75" name="Line 95">
            <a:extLst>
              <a:ext uri="{FF2B5EF4-FFF2-40B4-BE49-F238E27FC236}">
                <a16:creationId xmlns:a16="http://schemas.microsoft.com/office/drawing/2014/main" id="{04AABA87-1660-ED46-BA54-31A68FADD46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43200" y="2362200"/>
            <a:ext cx="2286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77" name="Rectangle 97">
            <a:extLst>
              <a:ext uri="{FF2B5EF4-FFF2-40B4-BE49-F238E27FC236}">
                <a16:creationId xmlns:a16="http://schemas.microsoft.com/office/drawing/2014/main" id="{B4F7F68D-2E8F-F149-AB25-6C873E9D9E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1950" y="227106"/>
            <a:ext cx="8486775" cy="527690"/>
          </a:xfrm>
          <a:noFill/>
          <a:ln/>
        </p:spPr>
        <p:txBody>
          <a:bodyPr/>
          <a:lstStyle/>
          <a:p>
            <a:r>
              <a:rPr lang="de-DE" altLang="de-DE" dirty="0"/>
              <a:t>Nächster Nachbar mit </a:t>
            </a:r>
            <a:r>
              <a:rPr lang="de-DE" altLang="de-DE" dirty="0" err="1"/>
              <a:t>k</a:t>
            </a:r>
            <a:r>
              <a:rPr lang="de-DE" altLang="de-DE" dirty="0"/>
              <a:t>-d-Bäumen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2FA1CBA7-9475-5247-B914-00E51EAF7D1B}"/>
              </a:ext>
            </a:extLst>
          </p:cNvPr>
          <p:cNvSpPr/>
          <p:nvPr/>
        </p:nvSpPr>
        <p:spPr>
          <a:xfrm>
            <a:off x="3342005" y="6647805"/>
            <a:ext cx="206819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900" dirty="0" err="1">
                <a:solidFill>
                  <a:schemeClr val="bg1"/>
                </a:solidFill>
              </a:rPr>
              <a:t>Geometria</a:t>
            </a:r>
            <a:r>
              <a:rPr lang="de-DE" sz="900" dirty="0">
                <a:solidFill>
                  <a:schemeClr val="bg1"/>
                </a:solidFill>
              </a:rPr>
              <a:t> </a:t>
            </a:r>
            <a:r>
              <a:rPr lang="de-DE" sz="900" dirty="0" err="1">
                <a:solidFill>
                  <a:schemeClr val="bg1"/>
                </a:solidFill>
              </a:rPr>
              <a:t>Computacional</a:t>
            </a:r>
            <a:r>
              <a:rPr lang="de-DE" sz="900" dirty="0">
                <a:solidFill>
                  <a:schemeClr val="bg1"/>
                </a:solidFill>
              </a:rPr>
              <a:t>, Toni </a:t>
            </a:r>
            <a:r>
              <a:rPr lang="de-DE" sz="900" dirty="0" err="1">
                <a:solidFill>
                  <a:schemeClr val="bg1"/>
                </a:solidFill>
              </a:rPr>
              <a:t>Sellarès</a:t>
            </a:r>
            <a:endParaRPr lang="de-DE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73799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lide Number Placeholder 5">
            <a:extLst>
              <a:ext uri="{FF2B5EF4-FFF2-40B4-BE49-F238E27FC236}">
                <a16:creationId xmlns:a16="http://schemas.microsoft.com/office/drawing/2014/main" id="{4D740F47-E1BE-2042-A9DA-137091C47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73CB9-C08D-4144-A318-8C84D13B05F4}" type="slidenum">
              <a:rPr lang="en-US" altLang="de-DE"/>
              <a:pPr/>
              <a:t>83</a:t>
            </a:fld>
            <a:endParaRPr lang="en-US" altLang="de-DE"/>
          </a:p>
        </p:txBody>
      </p:sp>
      <p:grpSp>
        <p:nvGrpSpPr>
          <p:cNvPr id="277507" name="Group 3">
            <a:extLst>
              <a:ext uri="{FF2B5EF4-FFF2-40B4-BE49-F238E27FC236}">
                <a16:creationId xmlns:a16="http://schemas.microsoft.com/office/drawing/2014/main" id="{EE8949F5-1BF1-6E4E-ACED-4D360936E7E9}"/>
              </a:ext>
            </a:extLst>
          </p:cNvPr>
          <p:cNvGrpSpPr>
            <a:grpSpLocks/>
          </p:cNvGrpSpPr>
          <p:nvPr/>
        </p:nvGrpSpPr>
        <p:grpSpPr bwMode="auto">
          <a:xfrm>
            <a:off x="685800" y="1600200"/>
            <a:ext cx="3263900" cy="2916238"/>
            <a:chOff x="1344" y="1056"/>
            <a:chExt cx="1824" cy="1632"/>
          </a:xfrm>
        </p:grpSpPr>
        <p:sp>
          <p:nvSpPr>
            <p:cNvPr id="277508" name="AutoShape 4">
              <a:extLst>
                <a:ext uri="{FF2B5EF4-FFF2-40B4-BE49-F238E27FC236}">
                  <a16:creationId xmlns:a16="http://schemas.microsoft.com/office/drawing/2014/main" id="{B9DD4373-D808-2B44-8F8D-A4A680172F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168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7509" name="AutoShape 5">
              <a:extLst>
                <a:ext uri="{FF2B5EF4-FFF2-40B4-BE49-F238E27FC236}">
                  <a16:creationId xmlns:a16="http://schemas.microsoft.com/office/drawing/2014/main" id="{DA81F39C-BD63-0747-8855-2A864A567F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" y="1776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7510" name="AutoShape 6">
              <a:extLst>
                <a:ext uri="{FF2B5EF4-FFF2-40B4-BE49-F238E27FC236}">
                  <a16:creationId xmlns:a16="http://schemas.microsoft.com/office/drawing/2014/main" id="{5080988F-E2E4-394E-98EC-94D2B5B97C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776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7511" name="AutoShape 7">
              <a:extLst>
                <a:ext uri="{FF2B5EF4-FFF2-40B4-BE49-F238E27FC236}">
                  <a16:creationId xmlns:a16="http://schemas.microsoft.com/office/drawing/2014/main" id="{A5E9BF65-99FB-A341-B820-02E9B22409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139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7512" name="AutoShape 8">
              <a:extLst>
                <a:ext uri="{FF2B5EF4-FFF2-40B4-BE49-F238E27FC236}">
                  <a16:creationId xmlns:a16="http://schemas.microsoft.com/office/drawing/2014/main" id="{AD8A5AA0-C3EE-CB4F-A390-C8E5663CA2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1776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7513" name="AutoShape 9">
              <a:extLst>
                <a:ext uri="{FF2B5EF4-FFF2-40B4-BE49-F238E27FC236}">
                  <a16:creationId xmlns:a16="http://schemas.microsoft.com/office/drawing/2014/main" id="{F9B3DD38-BBDD-0C47-AE1B-66B60894DD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2304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7514" name="AutoShape 10">
              <a:extLst>
                <a:ext uri="{FF2B5EF4-FFF2-40B4-BE49-F238E27FC236}">
                  <a16:creationId xmlns:a16="http://schemas.microsoft.com/office/drawing/2014/main" id="{40FE226C-5991-FD45-AFED-DF529E2345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235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7515" name="AutoShape 11">
              <a:extLst>
                <a:ext uri="{FF2B5EF4-FFF2-40B4-BE49-F238E27FC236}">
                  <a16:creationId xmlns:a16="http://schemas.microsoft.com/office/drawing/2014/main" id="{14E7EF07-CE28-6E41-BA1C-E23B37116C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" y="1536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7516" name="AutoShape 12">
              <a:extLst>
                <a:ext uri="{FF2B5EF4-FFF2-40B4-BE49-F238E27FC236}">
                  <a16:creationId xmlns:a16="http://schemas.microsoft.com/office/drawing/2014/main" id="{7D99F139-2352-504C-B570-41925505EC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144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7517" name="AutoShape 13">
              <a:extLst>
                <a:ext uri="{FF2B5EF4-FFF2-40B4-BE49-F238E27FC236}">
                  <a16:creationId xmlns:a16="http://schemas.microsoft.com/office/drawing/2014/main" id="{1951A1EE-4B71-664D-8B6F-2BE1DC4F73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8" y="235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7518" name="AutoShape 14">
              <a:extLst>
                <a:ext uri="{FF2B5EF4-FFF2-40B4-BE49-F238E27FC236}">
                  <a16:creationId xmlns:a16="http://schemas.microsoft.com/office/drawing/2014/main" id="{0982C215-72A6-424B-B5BA-F100D784CB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244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7519" name="AutoShape 15">
              <a:extLst>
                <a:ext uri="{FF2B5EF4-FFF2-40B4-BE49-F238E27FC236}">
                  <a16:creationId xmlns:a16="http://schemas.microsoft.com/office/drawing/2014/main" id="{C14FB2BD-E2F2-0B46-B648-9EF778941B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544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7520" name="AutoShape 16">
              <a:extLst>
                <a:ext uri="{FF2B5EF4-FFF2-40B4-BE49-F238E27FC236}">
                  <a16:creationId xmlns:a16="http://schemas.microsoft.com/office/drawing/2014/main" id="{F0632693-E489-7940-A1E2-88BCC24DD4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40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7521" name="AutoShape 17">
              <a:extLst>
                <a:ext uri="{FF2B5EF4-FFF2-40B4-BE49-F238E27FC236}">
                  <a16:creationId xmlns:a16="http://schemas.microsoft.com/office/drawing/2014/main" id="{32776E6B-E89A-784C-B7FA-99331B0459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196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7522" name="AutoShape 18">
              <a:extLst>
                <a:ext uri="{FF2B5EF4-FFF2-40B4-BE49-F238E27FC236}">
                  <a16:creationId xmlns:a16="http://schemas.microsoft.com/office/drawing/2014/main" id="{5637B51E-392C-2547-A6D5-026A963231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172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7523" name="AutoShape 19">
              <a:extLst>
                <a:ext uri="{FF2B5EF4-FFF2-40B4-BE49-F238E27FC236}">
                  <a16:creationId xmlns:a16="http://schemas.microsoft.com/office/drawing/2014/main" id="{2A07D03B-2D5D-924E-AD51-966B20BF86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2064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7524" name="AutoShape 20">
              <a:extLst>
                <a:ext uri="{FF2B5EF4-FFF2-40B4-BE49-F238E27FC236}">
                  <a16:creationId xmlns:a16="http://schemas.microsoft.com/office/drawing/2014/main" id="{3CCB7883-748F-6746-8ADD-8FFBAC6510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196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7525" name="AutoShape 21">
              <a:extLst>
                <a:ext uri="{FF2B5EF4-FFF2-40B4-BE49-F238E27FC236}">
                  <a16:creationId xmlns:a16="http://schemas.microsoft.com/office/drawing/2014/main" id="{D6E78DD5-D488-4F4A-84E4-61B596A740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2496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7526" name="AutoShape 22">
              <a:extLst>
                <a:ext uri="{FF2B5EF4-FFF2-40B4-BE49-F238E27FC236}">
                  <a16:creationId xmlns:a16="http://schemas.microsoft.com/office/drawing/2014/main" id="{3A873262-D308-7F46-8B35-720B4686BB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8" y="2064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7527" name="AutoShape 23">
              <a:extLst>
                <a:ext uri="{FF2B5EF4-FFF2-40B4-BE49-F238E27FC236}">
                  <a16:creationId xmlns:a16="http://schemas.microsoft.com/office/drawing/2014/main" id="{7107EC98-07FF-AF4F-BB45-BF28B52664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1344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7528" name="AutoShape 24">
              <a:extLst>
                <a:ext uri="{FF2B5EF4-FFF2-40B4-BE49-F238E27FC236}">
                  <a16:creationId xmlns:a16="http://schemas.microsoft.com/office/drawing/2014/main" id="{F4026F9A-5907-164C-81D2-614AFECC7B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144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7529" name="AutoShape 25">
              <a:extLst>
                <a:ext uri="{FF2B5EF4-FFF2-40B4-BE49-F238E27FC236}">
                  <a16:creationId xmlns:a16="http://schemas.microsoft.com/office/drawing/2014/main" id="{C16605C7-914B-B54E-9F68-DD3F0B170D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139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7530" name="AutoShape 26">
              <a:extLst>
                <a:ext uri="{FF2B5EF4-FFF2-40B4-BE49-F238E27FC236}">
                  <a16:creationId xmlns:a16="http://schemas.microsoft.com/office/drawing/2014/main" id="{C9C4778A-A69E-3242-9059-07248E5F0E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8" y="235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7531" name="AutoShape 27">
              <a:extLst>
                <a:ext uri="{FF2B5EF4-FFF2-40B4-BE49-F238E27FC236}">
                  <a16:creationId xmlns:a16="http://schemas.microsoft.com/office/drawing/2014/main" id="{C04F6F9E-CF9C-B044-B890-4685AC7B88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44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7532" name="AutoShape 28">
              <a:extLst>
                <a:ext uri="{FF2B5EF4-FFF2-40B4-BE49-F238E27FC236}">
                  <a16:creationId xmlns:a16="http://schemas.microsoft.com/office/drawing/2014/main" id="{50A1126F-BF85-9748-AB8C-82F8E04F89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196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7533" name="AutoShape 29">
              <a:extLst>
                <a:ext uri="{FF2B5EF4-FFF2-40B4-BE49-F238E27FC236}">
                  <a16:creationId xmlns:a16="http://schemas.microsoft.com/office/drawing/2014/main" id="{10326032-15D3-3444-A6CA-62DE1EF3C2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163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7534" name="AutoShape 30">
              <a:extLst>
                <a:ext uri="{FF2B5EF4-FFF2-40B4-BE49-F238E27FC236}">
                  <a16:creationId xmlns:a16="http://schemas.microsoft.com/office/drawing/2014/main" id="{05C983EA-9487-A24E-8459-FACA7C109E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216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7535" name="AutoShape 31">
              <a:extLst>
                <a:ext uri="{FF2B5EF4-FFF2-40B4-BE49-F238E27FC236}">
                  <a16:creationId xmlns:a16="http://schemas.microsoft.com/office/drawing/2014/main" id="{09036F41-0B0B-E349-96E1-57EB7EEE31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120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7536" name="AutoShape 32">
              <a:extLst>
                <a:ext uri="{FF2B5EF4-FFF2-40B4-BE49-F238E27FC236}">
                  <a16:creationId xmlns:a16="http://schemas.microsoft.com/office/drawing/2014/main" id="{6215FD66-3C8C-E247-8EFC-E8B8B035AA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15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7537" name="AutoShape 33">
              <a:extLst>
                <a:ext uri="{FF2B5EF4-FFF2-40B4-BE49-F238E27FC236}">
                  <a16:creationId xmlns:a16="http://schemas.microsoft.com/office/drawing/2014/main" id="{E8D11C6C-CC0B-2643-BE90-E9E720EA52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20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7538" name="AutoShape 34">
              <a:extLst>
                <a:ext uri="{FF2B5EF4-FFF2-40B4-BE49-F238E27FC236}">
                  <a16:creationId xmlns:a16="http://schemas.microsoft.com/office/drawing/2014/main" id="{4A770738-3EB8-A143-90D6-7CF29F8881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115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7539" name="AutoShape 35">
              <a:extLst>
                <a:ext uri="{FF2B5EF4-FFF2-40B4-BE49-F238E27FC236}">
                  <a16:creationId xmlns:a16="http://schemas.microsoft.com/office/drawing/2014/main" id="{448F7081-5314-E946-98B1-7C287CE941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120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7540" name="AutoShape 36">
              <a:extLst>
                <a:ext uri="{FF2B5EF4-FFF2-40B4-BE49-F238E27FC236}">
                  <a16:creationId xmlns:a16="http://schemas.microsoft.com/office/drawing/2014/main" id="{C198AC46-7D1A-4D46-8D90-E7D6491A6F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244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7541" name="Rectangle 37">
              <a:extLst>
                <a:ext uri="{FF2B5EF4-FFF2-40B4-BE49-F238E27FC236}">
                  <a16:creationId xmlns:a16="http://schemas.microsoft.com/office/drawing/2014/main" id="{A0CE4985-8BBE-9348-87A0-216ECE2C9C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1056"/>
              <a:ext cx="1824" cy="163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277542" name="Line 38">
            <a:extLst>
              <a:ext uri="{FF2B5EF4-FFF2-40B4-BE49-F238E27FC236}">
                <a16:creationId xmlns:a16="http://schemas.microsoft.com/office/drawing/2014/main" id="{C4FA6F06-12A5-6845-B4CA-7738ACD30389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1600200"/>
            <a:ext cx="0" cy="2895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43" name="Line 39">
            <a:extLst>
              <a:ext uri="{FF2B5EF4-FFF2-40B4-BE49-F238E27FC236}">
                <a16:creationId xmlns:a16="http://schemas.microsoft.com/office/drawing/2014/main" id="{B1F80262-2002-A943-B701-8A52862E49D3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2971800"/>
            <a:ext cx="1600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44" name="Line 40">
            <a:extLst>
              <a:ext uri="{FF2B5EF4-FFF2-40B4-BE49-F238E27FC236}">
                <a16:creationId xmlns:a16="http://schemas.microsoft.com/office/drawing/2014/main" id="{3430EDAD-5E4B-6E4A-BE0F-143D9FAEE2D5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0400" y="2971800"/>
            <a:ext cx="0" cy="1524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45" name="Line 41">
            <a:extLst>
              <a:ext uri="{FF2B5EF4-FFF2-40B4-BE49-F238E27FC236}">
                <a16:creationId xmlns:a16="http://schemas.microsoft.com/office/drawing/2014/main" id="{8D38CBA8-5CAB-A744-8289-ECE587408ECC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3962400"/>
            <a:ext cx="838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46" name="Line 42">
            <a:extLst>
              <a:ext uri="{FF2B5EF4-FFF2-40B4-BE49-F238E27FC236}">
                <a16:creationId xmlns:a16="http://schemas.microsoft.com/office/drawing/2014/main" id="{3302DF3C-68D5-F549-84A6-4E8F5DA4C793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3276600"/>
            <a:ext cx="1676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47" name="Line 43">
            <a:extLst>
              <a:ext uri="{FF2B5EF4-FFF2-40B4-BE49-F238E27FC236}">
                <a16:creationId xmlns:a16="http://schemas.microsoft.com/office/drawing/2014/main" id="{4BBDAFD1-B732-AB45-A452-10A8AA5EED3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00200" y="1600200"/>
            <a:ext cx="0" cy="1676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48" name="Line 44">
            <a:extLst>
              <a:ext uri="{FF2B5EF4-FFF2-40B4-BE49-F238E27FC236}">
                <a16:creationId xmlns:a16="http://schemas.microsoft.com/office/drawing/2014/main" id="{C395DEF8-5E2E-E642-AFA2-E4E75042F4CB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2362200"/>
            <a:ext cx="1600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49" name="Line 45">
            <a:extLst>
              <a:ext uri="{FF2B5EF4-FFF2-40B4-BE49-F238E27FC236}">
                <a16:creationId xmlns:a16="http://schemas.microsoft.com/office/drawing/2014/main" id="{3B5B4C87-4D8D-5549-B40C-8725457DD1A2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1800" y="1600200"/>
            <a:ext cx="0" cy="762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50" name="Line 46">
            <a:extLst>
              <a:ext uri="{FF2B5EF4-FFF2-40B4-BE49-F238E27FC236}">
                <a16:creationId xmlns:a16="http://schemas.microsoft.com/office/drawing/2014/main" id="{AB2BB130-7747-2346-A757-9D82D056CD2F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7800" y="3276600"/>
            <a:ext cx="0" cy="1219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51" name="Line 47">
            <a:extLst>
              <a:ext uri="{FF2B5EF4-FFF2-40B4-BE49-F238E27FC236}">
                <a16:creationId xmlns:a16="http://schemas.microsoft.com/office/drawing/2014/main" id="{C76EEDC3-8354-D84F-9AC9-9DEAE2312EB4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2743200"/>
            <a:ext cx="914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52" name="Oval 48">
            <a:extLst>
              <a:ext uri="{FF2B5EF4-FFF2-40B4-BE49-F238E27FC236}">
                <a16:creationId xmlns:a16="http://schemas.microsoft.com/office/drawing/2014/main" id="{A20362AA-72D9-7642-ACD6-AFA14EDD4E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53" name="Oval 49">
            <a:extLst>
              <a:ext uri="{FF2B5EF4-FFF2-40B4-BE49-F238E27FC236}">
                <a16:creationId xmlns:a16="http://schemas.microsoft.com/office/drawing/2014/main" id="{1AD406E0-B503-A048-ADCE-4C2A2A6590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34290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54" name="Oval 50">
            <a:extLst>
              <a:ext uri="{FF2B5EF4-FFF2-40B4-BE49-F238E27FC236}">
                <a16:creationId xmlns:a16="http://schemas.microsoft.com/office/drawing/2014/main" id="{C30ED9BE-6887-A445-A79E-E9D355567D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55" name="Oval 51">
            <a:extLst>
              <a:ext uri="{FF2B5EF4-FFF2-40B4-BE49-F238E27FC236}">
                <a16:creationId xmlns:a16="http://schemas.microsoft.com/office/drawing/2014/main" id="{F4FBB69F-988B-A64B-B9E3-AD883AC56E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56" name="Line 52">
            <a:extLst>
              <a:ext uri="{FF2B5EF4-FFF2-40B4-BE49-F238E27FC236}">
                <a16:creationId xmlns:a16="http://schemas.microsoft.com/office/drawing/2014/main" id="{3132C8B6-03AC-ED49-955E-48EB61D5BB5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388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57" name="Line 53">
            <a:extLst>
              <a:ext uri="{FF2B5EF4-FFF2-40B4-BE49-F238E27FC236}">
                <a16:creationId xmlns:a16="http://schemas.microsoft.com/office/drawing/2014/main" id="{3472E507-F579-9042-B090-5DEAF5C50FB6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58" name="Oval 54">
            <a:extLst>
              <a:ext uri="{FF2B5EF4-FFF2-40B4-BE49-F238E27FC236}">
                <a16:creationId xmlns:a16="http://schemas.microsoft.com/office/drawing/2014/main" id="{4CC94DCC-08B7-6C4E-8FFD-C382841F90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34290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59" name="Oval 55">
            <a:extLst>
              <a:ext uri="{FF2B5EF4-FFF2-40B4-BE49-F238E27FC236}">
                <a16:creationId xmlns:a16="http://schemas.microsoft.com/office/drawing/2014/main" id="{1E5A2C2D-C4E3-C74A-A579-EB09A754B9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60" name="Oval 56">
            <a:extLst>
              <a:ext uri="{FF2B5EF4-FFF2-40B4-BE49-F238E27FC236}">
                <a16:creationId xmlns:a16="http://schemas.microsoft.com/office/drawing/2014/main" id="{6A48F5EA-A4C8-3148-A63B-102119B583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61" name="Line 57">
            <a:extLst>
              <a:ext uri="{FF2B5EF4-FFF2-40B4-BE49-F238E27FC236}">
                <a16:creationId xmlns:a16="http://schemas.microsoft.com/office/drawing/2014/main" id="{9215028C-D9C1-3B46-A595-74102A57994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914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62" name="Line 58">
            <a:extLst>
              <a:ext uri="{FF2B5EF4-FFF2-40B4-BE49-F238E27FC236}">
                <a16:creationId xmlns:a16="http://schemas.microsoft.com/office/drawing/2014/main" id="{CFB27A37-F97F-A741-831D-50326265EC64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62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63" name="Oval 59">
            <a:extLst>
              <a:ext uri="{FF2B5EF4-FFF2-40B4-BE49-F238E27FC236}">
                <a16:creationId xmlns:a16="http://schemas.microsoft.com/office/drawing/2014/main" id="{F878B039-4C66-034D-AA57-F7B4B7421B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34290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64" name="Oval 60">
            <a:extLst>
              <a:ext uri="{FF2B5EF4-FFF2-40B4-BE49-F238E27FC236}">
                <a16:creationId xmlns:a16="http://schemas.microsoft.com/office/drawing/2014/main" id="{D919E7A3-F49C-304D-9004-73F1BAE17B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2895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65" name="Line 61">
            <a:extLst>
              <a:ext uri="{FF2B5EF4-FFF2-40B4-BE49-F238E27FC236}">
                <a16:creationId xmlns:a16="http://schemas.microsoft.com/office/drawing/2014/main" id="{60241576-6235-EE46-8987-A948FDC3D66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29200" y="3048000"/>
            <a:ext cx="3810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66" name="Line 62">
            <a:extLst>
              <a:ext uri="{FF2B5EF4-FFF2-40B4-BE49-F238E27FC236}">
                <a16:creationId xmlns:a16="http://schemas.microsoft.com/office/drawing/2014/main" id="{60D396C5-AA21-BF42-86C2-68BBA235FC2F}"/>
              </a:ext>
            </a:extLst>
          </p:cNvPr>
          <p:cNvSpPr>
            <a:spLocks noChangeShapeType="1"/>
          </p:cNvSpPr>
          <p:nvPr/>
        </p:nvSpPr>
        <p:spPr bwMode="auto">
          <a:xfrm>
            <a:off x="5562600" y="3048000"/>
            <a:ext cx="3048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67" name="Oval 63">
            <a:extLst>
              <a:ext uri="{FF2B5EF4-FFF2-40B4-BE49-F238E27FC236}">
                <a16:creationId xmlns:a16="http://schemas.microsoft.com/office/drawing/2014/main" id="{F3DF08AB-0538-5444-94E9-29B6197D1D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2895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68" name="Line 64">
            <a:extLst>
              <a:ext uri="{FF2B5EF4-FFF2-40B4-BE49-F238E27FC236}">
                <a16:creationId xmlns:a16="http://schemas.microsoft.com/office/drawing/2014/main" id="{A398A82C-6962-3F46-922E-8AE551DFAA0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81800" y="3048000"/>
            <a:ext cx="3048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69" name="Line 65">
            <a:extLst>
              <a:ext uri="{FF2B5EF4-FFF2-40B4-BE49-F238E27FC236}">
                <a16:creationId xmlns:a16="http://schemas.microsoft.com/office/drawing/2014/main" id="{58C464E3-1B29-0340-B6BC-ACD6C24B5F23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9000" y="3048000"/>
            <a:ext cx="3048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70" name="Oval 66">
            <a:extLst>
              <a:ext uri="{FF2B5EF4-FFF2-40B4-BE49-F238E27FC236}">
                <a16:creationId xmlns:a16="http://schemas.microsoft.com/office/drawing/2014/main" id="{AB1145C1-1E06-074D-B5DB-5B03B8954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2133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71" name="Line 67">
            <a:extLst>
              <a:ext uri="{FF2B5EF4-FFF2-40B4-BE49-F238E27FC236}">
                <a16:creationId xmlns:a16="http://schemas.microsoft.com/office/drawing/2014/main" id="{AA69A88D-BC50-6D4E-8622-BE4E5C6FDBA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62600" y="2286000"/>
            <a:ext cx="6858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72" name="Line 68">
            <a:extLst>
              <a:ext uri="{FF2B5EF4-FFF2-40B4-BE49-F238E27FC236}">
                <a16:creationId xmlns:a16="http://schemas.microsoft.com/office/drawing/2014/main" id="{0CA72CF8-8F60-D144-B384-D4E0942A501A}"/>
              </a:ext>
            </a:extLst>
          </p:cNvPr>
          <p:cNvSpPr>
            <a:spLocks noChangeShapeType="1"/>
          </p:cNvSpPr>
          <p:nvPr/>
        </p:nvSpPr>
        <p:spPr bwMode="auto">
          <a:xfrm>
            <a:off x="6400800" y="2286000"/>
            <a:ext cx="6858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73" name="Oval 69">
            <a:extLst>
              <a:ext uri="{FF2B5EF4-FFF2-40B4-BE49-F238E27FC236}">
                <a16:creationId xmlns:a16="http://schemas.microsoft.com/office/drawing/2014/main" id="{DDEDA46C-6753-9E4C-9E17-01408E18BC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74" name="Oval 70">
            <a:extLst>
              <a:ext uri="{FF2B5EF4-FFF2-40B4-BE49-F238E27FC236}">
                <a16:creationId xmlns:a16="http://schemas.microsoft.com/office/drawing/2014/main" id="{E9AA05E7-E3B1-8944-9318-D34E723CA2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75" name="Line 71">
            <a:extLst>
              <a:ext uri="{FF2B5EF4-FFF2-40B4-BE49-F238E27FC236}">
                <a16:creationId xmlns:a16="http://schemas.microsoft.com/office/drawing/2014/main" id="{280A2945-EA6D-AB42-9A55-A3E6C82545E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102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76" name="Line 72">
            <a:extLst>
              <a:ext uri="{FF2B5EF4-FFF2-40B4-BE49-F238E27FC236}">
                <a16:creationId xmlns:a16="http://schemas.microsoft.com/office/drawing/2014/main" id="{DDF3F0B4-900B-584A-A424-5931D4ED2F0E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77" name="Oval 73">
            <a:extLst>
              <a:ext uri="{FF2B5EF4-FFF2-40B4-BE49-F238E27FC236}">
                <a16:creationId xmlns:a16="http://schemas.microsoft.com/office/drawing/2014/main" id="{C9E8D2B4-6C7E-4F4C-B66F-9189A4ED3F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78" name="Oval 74">
            <a:extLst>
              <a:ext uri="{FF2B5EF4-FFF2-40B4-BE49-F238E27FC236}">
                <a16:creationId xmlns:a16="http://schemas.microsoft.com/office/drawing/2014/main" id="{CB215A94-7831-D446-BF5A-16D83F1305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79" name="Line 75">
            <a:extLst>
              <a:ext uri="{FF2B5EF4-FFF2-40B4-BE49-F238E27FC236}">
                <a16:creationId xmlns:a16="http://schemas.microsoft.com/office/drawing/2014/main" id="{66BC1935-F5AE-5041-A02C-970C2261844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770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80" name="Line 76">
            <a:extLst>
              <a:ext uri="{FF2B5EF4-FFF2-40B4-BE49-F238E27FC236}">
                <a16:creationId xmlns:a16="http://schemas.microsoft.com/office/drawing/2014/main" id="{ED7EBADD-5EDF-B149-BA7B-68443908EF8B}"/>
              </a:ext>
            </a:extLst>
          </p:cNvPr>
          <p:cNvSpPr>
            <a:spLocks noChangeShapeType="1"/>
          </p:cNvSpPr>
          <p:nvPr/>
        </p:nvSpPr>
        <p:spPr bwMode="auto">
          <a:xfrm>
            <a:off x="67818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81" name="Oval 77">
            <a:extLst>
              <a:ext uri="{FF2B5EF4-FFF2-40B4-BE49-F238E27FC236}">
                <a16:creationId xmlns:a16="http://schemas.microsoft.com/office/drawing/2014/main" id="{CFF4FB1C-8938-2943-B286-BB27FB0F44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82" name="Oval 78">
            <a:extLst>
              <a:ext uri="{FF2B5EF4-FFF2-40B4-BE49-F238E27FC236}">
                <a16:creationId xmlns:a16="http://schemas.microsoft.com/office/drawing/2014/main" id="{F8EA9729-49C3-9348-A5B3-FA0D9C218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83" name="Line 79">
            <a:extLst>
              <a:ext uri="{FF2B5EF4-FFF2-40B4-BE49-F238E27FC236}">
                <a16:creationId xmlns:a16="http://schemas.microsoft.com/office/drawing/2014/main" id="{2AF2C1A7-5732-3B42-A1A1-9DD0257AE67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484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84" name="Line 80">
            <a:extLst>
              <a:ext uri="{FF2B5EF4-FFF2-40B4-BE49-F238E27FC236}">
                <a16:creationId xmlns:a16="http://schemas.microsoft.com/office/drawing/2014/main" id="{193C4065-AF0E-C843-BBF1-8E6162D24082}"/>
              </a:ext>
            </a:extLst>
          </p:cNvPr>
          <p:cNvSpPr>
            <a:spLocks noChangeShapeType="1"/>
          </p:cNvSpPr>
          <p:nvPr/>
        </p:nvSpPr>
        <p:spPr bwMode="auto">
          <a:xfrm>
            <a:off x="65532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85" name="Oval 81">
            <a:extLst>
              <a:ext uri="{FF2B5EF4-FFF2-40B4-BE49-F238E27FC236}">
                <a16:creationId xmlns:a16="http://schemas.microsoft.com/office/drawing/2014/main" id="{C13D9174-15E7-FB4C-BBAB-EC445E43E4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86" name="Oval 82">
            <a:extLst>
              <a:ext uri="{FF2B5EF4-FFF2-40B4-BE49-F238E27FC236}">
                <a16:creationId xmlns:a16="http://schemas.microsoft.com/office/drawing/2014/main" id="{4A07CEA1-7B80-1949-8B5E-2BB2FF9ADC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87" name="Line 83">
            <a:extLst>
              <a:ext uri="{FF2B5EF4-FFF2-40B4-BE49-F238E27FC236}">
                <a16:creationId xmlns:a16="http://schemas.microsoft.com/office/drawing/2014/main" id="{97E1441F-3059-2C4D-84F7-FB3164732B7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200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88" name="Line 84">
            <a:extLst>
              <a:ext uri="{FF2B5EF4-FFF2-40B4-BE49-F238E27FC236}">
                <a16:creationId xmlns:a16="http://schemas.microsoft.com/office/drawing/2014/main" id="{C8D1A1DB-204D-8845-A311-118744D8D14D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48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89" name="Oval 85">
            <a:extLst>
              <a:ext uri="{FF2B5EF4-FFF2-40B4-BE49-F238E27FC236}">
                <a16:creationId xmlns:a16="http://schemas.microsoft.com/office/drawing/2014/main" id="{B2664CD4-F883-794C-A465-9C5A284A7B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90" name="Oval 86">
            <a:extLst>
              <a:ext uri="{FF2B5EF4-FFF2-40B4-BE49-F238E27FC236}">
                <a16:creationId xmlns:a16="http://schemas.microsoft.com/office/drawing/2014/main" id="{45570B1C-FEB1-1D4A-BD43-48044E1F9A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91" name="Line 87">
            <a:extLst>
              <a:ext uri="{FF2B5EF4-FFF2-40B4-BE49-F238E27FC236}">
                <a16:creationId xmlns:a16="http://schemas.microsoft.com/office/drawing/2014/main" id="{3A27A3EB-E818-7C4B-8408-BCD87A38503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006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92" name="Line 88">
            <a:extLst>
              <a:ext uri="{FF2B5EF4-FFF2-40B4-BE49-F238E27FC236}">
                <a16:creationId xmlns:a16="http://schemas.microsoft.com/office/drawing/2014/main" id="{C2C0AF35-EF4A-CD48-BD7B-E01EEE659BC8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54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94" name="Oval 90">
            <a:extLst>
              <a:ext uri="{FF2B5EF4-FFF2-40B4-BE49-F238E27FC236}">
                <a16:creationId xmlns:a16="http://schemas.microsoft.com/office/drawing/2014/main" id="{CD20CE9D-515D-7844-B9FB-C038CB4B3E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438400"/>
            <a:ext cx="76200" cy="76200"/>
          </a:xfrm>
          <a:prstGeom prst="ellipse">
            <a:avLst/>
          </a:prstGeom>
          <a:solidFill>
            <a:srgbClr val="FF06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95" name="Rectangle 91">
            <a:extLst>
              <a:ext uri="{FF2B5EF4-FFF2-40B4-BE49-F238E27FC236}">
                <a16:creationId xmlns:a16="http://schemas.microsoft.com/office/drawing/2014/main" id="{C8EE7875-89E3-1E4D-8B43-BD2E361961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3276600"/>
            <a:ext cx="1371600" cy="10668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96" name="Rectangle 92">
            <a:extLst>
              <a:ext uri="{FF2B5EF4-FFF2-40B4-BE49-F238E27FC236}">
                <a16:creationId xmlns:a16="http://schemas.microsoft.com/office/drawing/2014/main" id="{8CBA007D-F8FA-8040-B94E-6447B6C3DE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3352800"/>
            <a:ext cx="914400" cy="9144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97" name="Oval 93">
            <a:extLst>
              <a:ext uri="{FF2B5EF4-FFF2-40B4-BE49-F238E27FC236}">
                <a16:creationId xmlns:a16="http://schemas.microsoft.com/office/drawing/2014/main" id="{01AA7640-DCC0-4643-890D-E2A589BABB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2286000"/>
            <a:ext cx="381000" cy="381000"/>
          </a:xfrm>
          <a:prstGeom prst="ellipse">
            <a:avLst/>
          </a:prstGeom>
          <a:noFill/>
          <a:ln w="19050">
            <a:solidFill>
              <a:srgbClr val="FF0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98" name="AutoShape 94">
            <a:extLst>
              <a:ext uri="{FF2B5EF4-FFF2-40B4-BE49-F238E27FC236}">
                <a16:creationId xmlns:a16="http://schemas.microsoft.com/office/drawing/2014/main" id="{D6BF2C41-AA3F-3A43-B79A-2120F9A07C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2667000"/>
            <a:ext cx="85725" cy="85725"/>
          </a:xfrm>
          <a:prstGeom prst="octagon">
            <a:avLst>
              <a:gd name="adj" fmla="val 2928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99" name="Line 95">
            <a:extLst>
              <a:ext uri="{FF2B5EF4-FFF2-40B4-BE49-F238E27FC236}">
                <a16:creationId xmlns:a16="http://schemas.microsoft.com/office/drawing/2014/main" id="{04994CAB-9C72-D34F-864A-BC9AAFBE1398}"/>
              </a:ext>
            </a:extLst>
          </p:cNvPr>
          <p:cNvSpPr>
            <a:spLocks noChangeShapeType="1"/>
          </p:cNvSpPr>
          <p:nvPr/>
        </p:nvSpPr>
        <p:spPr bwMode="auto">
          <a:xfrm>
            <a:off x="2743200" y="25146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601" name="Rectangle 97">
            <a:extLst>
              <a:ext uri="{FF2B5EF4-FFF2-40B4-BE49-F238E27FC236}">
                <a16:creationId xmlns:a16="http://schemas.microsoft.com/office/drawing/2014/main" id="{947D2900-5CC9-6649-8A39-1F99EE6360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528" y="188640"/>
            <a:ext cx="8486775" cy="520793"/>
          </a:xfrm>
          <a:noFill/>
          <a:ln/>
        </p:spPr>
        <p:txBody>
          <a:bodyPr/>
          <a:lstStyle/>
          <a:p>
            <a:r>
              <a:rPr lang="de-DE" altLang="de-DE" dirty="0"/>
              <a:t>Nächster Nachbar mit </a:t>
            </a:r>
            <a:r>
              <a:rPr lang="de-DE" altLang="de-DE" dirty="0" err="1"/>
              <a:t>k</a:t>
            </a:r>
            <a:r>
              <a:rPr lang="de-DE" altLang="de-DE" dirty="0"/>
              <a:t>-d-Bäumen</a:t>
            </a:r>
          </a:p>
        </p:txBody>
      </p:sp>
      <p:sp>
        <p:nvSpPr>
          <p:cNvPr id="97" name="Rectangle 89">
            <a:extLst>
              <a:ext uri="{FF2B5EF4-FFF2-40B4-BE49-F238E27FC236}">
                <a16:creationId xmlns:a16="http://schemas.microsoft.com/office/drawing/2014/main" id="{08270505-83AE-C74B-AF56-A68EDE6E53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038" y="4724400"/>
            <a:ext cx="848836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e-DE" altLang="de-DE" sz="2400">
                <a:latin typeface="+mn-lt"/>
              </a:rPr>
              <a:t>Mit der Distanzgrenze und der Grenze der Daten unter einem Knoten, können Teilbäume ausgeschlossen werden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D0DDC5EE-3D8E-114F-81BF-8443F98BC87A}"/>
              </a:ext>
            </a:extLst>
          </p:cNvPr>
          <p:cNvSpPr/>
          <p:nvPr/>
        </p:nvSpPr>
        <p:spPr>
          <a:xfrm>
            <a:off x="3342005" y="6647805"/>
            <a:ext cx="206819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900" dirty="0" err="1">
                <a:solidFill>
                  <a:schemeClr val="bg1"/>
                </a:solidFill>
              </a:rPr>
              <a:t>Geometria</a:t>
            </a:r>
            <a:r>
              <a:rPr lang="de-DE" sz="900" dirty="0">
                <a:solidFill>
                  <a:schemeClr val="bg1"/>
                </a:solidFill>
              </a:rPr>
              <a:t> </a:t>
            </a:r>
            <a:r>
              <a:rPr lang="de-DE" sz="900" dirty="0" err="1">
                <a:solidFill>
                  <a:schemeClr val="bg1"/>
                </a:solidFill>
              </a:rPr>
              <a:t>Computacional</a:t>
            </a:r>
            <a:r>
              <a:rPr lang="de-DE" sz="900" dirty="0">
                <a:solidFill>
                  <a:schemeClr val="bg1"/>
                </a:solidFill>
              </a:rPr>
              <a:t>, Toni </a:t>
            </a:r>
            <a:r>
              <a:rPr lang="de-DE" sz="900" dirty="0" err="1">
                <a:solidFill>
                  <a:schemeClr val="bg1"/>
                </a:solidFill>
              </a:rPr>
              <a:t>Sellarès</a:t>
            </a:r>
            <a:endParaRPr lang="de-DE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57006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Number Placeholder 5">
            <a:extLst>
              <a:ext uri="{FF2B5EF4-FFF2-40B4-BE49-F238E27FC236}">
                <a16:creationId xmlns:a16="http://schemas.microsoft.com/office/drawing/2014/main" id="{3C26E0F3-8565-094A-BEB6-F701CCC01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FF43C-051E-AF42-8A89-014468392DE6}" type="slidenum">
              <a:rPr lang="en-US" altLang="de-DE"/>
              <a:pPr/>
              <a:t>84</a:t>
            </a:fld>
            <a:endParaRPr lang="en-US" altLang="de-DE"/>
          </a:p>
        </p:txBody>
      </p:sp>
      <p:grpSp>
        <p:nvGrpSpPr>
          <p:cNvPr id="278531" name="Group 3">
            <a:extLst>
              <a:ext uri="{FF2B5EF4-FFF2-40B4-BE49-F238E27FC236}">
                <a16:creationId xmlns:a16="http://schemas.microsoft.com/office/drawing/2014/main" id="{CA984BE3-04EA-0748-8E9F-8F02269B5689}"/>
              </a:ext>
            </a:extLst>
          </p:cNvPr>
          <p:cNvGrpSpPr>
            <a:grpSpLocks/>
          </p:cNvGrpSpPr>
          <p:nvPr/>
        </p:nvGrpSpPr>
        <p:grpSpPr bwMode="auto">
          <a:xfrm>
            <a:off x="685800" y="1600200"/>
            <a:ext cx="3263900" cy="2916238"/>
            <a:chOff x="1344" y="1056"/>
            <a:chExt cx="1824" cy="1632"/>
          </a:xfrm>
        </p:grpSpPr>
        <p:sp>
          <p:nvSpPr>
            <p:cNvPr id="278532" name="AutoShape 4">
              <a:extLst>
                <a:ext uri="{FF2B5EF4-FFF2-40B4-BE49-F238E27FC236}">
                  <a16:creationId xmlns:a16="http://schemas.microsoft.com/office/drawing/2014/main" id="{F8D81455-2292-EC46-9F15-2D9B6DD732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168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8533" name="AutoShape 5">
              <a:extLst>
                <a:ext uri="{FF2B5EF4-FFF2-40B4-BE49-F238E27FC236}">
                  <a16:creationId xmlns:a16="http://schemas.microsoft.com/office/drawing/2014/main" id="{8CE3DCDF-C3FD-AF43-A8ED-B0A29F6367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" y="1776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8534" name="AutoShape 6">
              <a:extLst>
                <a:ext uri="{FF2B5EF4-FFF2-40B4-BE49-F238E27FC236}">
                  <a16:creationId xmlns:a16="http://schemas.microsoft.com/office/drawing/2014/main" id="{D8912D84-5322-1E40-BF8F-41F74E2B76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776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8535" name="AutoShape 7">
              <a:extLst>
                <a:ext uri="{FF2B5EF4-FFF2-40B4-BE49-F238E27FC236}">
                  <a16:creationId xmlns:a16="http://schemas.microsoft.com/office/drawing/2014/main" id="{7A8DEDF7-3E5E-984E-9854-DE02CD2D59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139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8536" name="AutoShape 8">
              <a:extLst>
                <a:ext uri="{FF2B5EF4-FFF2-40B4-BE49-F238E27FC236}">
                  <a16:creationId xmlns:a16="http://schemas.microsoft.com/office/drawing/2014/main" id="{EE6228DF-224E-6544-92DB-08EEF5B591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1776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8537" name="AutoShape 9">
              <a:extLst>
                <a:ext uri="{FF2B5EF4-FFF2-40B4-BE49-F238E27FC236}">
                  <a16:creationId xmlns:a16="http://schemas.microsoft.com/office/drawing/2014/main" id="{A605E667-A0BC-DE4C-814E-3DDFC65846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2304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8538" name="AutoShape 10">
              <a:extLst>
                <a:ext uri="{FF2B5EF4-FFF2-40B4-BE49-F238E27FC236}">
                  <a16:creationId xmlns:a16="http://schemas.microsoft.com/office/drawing/2014/main" id="{0B7F65B4-53E4-3B47-8772-6C150F69B2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235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8539" name="AutoShape 11">
              <a:extLst>
                <a:ext uri="{FF2B5EF4-FFF2-40B4-BE49-F238E27FC236}">
                  <a16:creationId xmlns:a16="http://schemas.microsoft.com/office/drawing/2014/main" id="{6A9DC949-918F-B645-8231-B0FF50071F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" y="1536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8540" name="AutoShape 12">
              <a:extLst>
                <a:ext uri="{FF2B5EF4-FFF2-40B4-BE49-F238E27FC236}">
                  <a16:creationId xmlns:a16="http://schemas.microsoft.com/office/drawing/2014/main" id="{6AE14EDE-B743-0144-A989-D67204B35E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144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8541" name="AutoShape 13">
              <a:extLst>
                <a:ext uri="{FF2B5EF4-FFF2-40B4-BE49-F238E27FC236}">
                  <a16:creationId xmlns:a16="http://schemas.microsoft.com/office/drawing/2014/main" id="{CDC99E21-E618-464F-B4E8-A0B74C740F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8" y="235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8542" name="AutoShape 14">
              <a:extLst>
                <a:ext uri="{FF2B5EF4-FFF2-40B4-BE49-F238E27FC236}">
                  <a16:creationId xmlns:a16="http://schemas.microsoft.com/office/drawing/2014/main" id="{21C786AA-7ADE-5C46-ACAC-8FC9D0A679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244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8543" name="AutoShape 15">
              <a:extLst>
                <a:ext uri="{FF2B5EF4-FFF2-40B4-BE49-F238E27FC236}">
                  <a16:creationId xmlns:a16="http://schemas.microsoft.com/office/drawing/2014/main" id="{F8BD47F2-9624-0341-B983-AD811AA3A2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544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8544" name="AutoShape 16">
              <a:extLst>
                <a:ext uri="{FF2B5EF4-FFF2-40B4-BE49-F238E27FC236}">
                  <a16:creationId xmlns:a16="http://schemas.microsoft.com/office/drawing/2014/main" id="{F785741A-FC14-6E4B-B625-67850A0725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40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8545" name="AutoShape 17">
              <a:extLst>
                <a:ext uri="{FF2B5EF4-FFF2-40B4-BE49-F238E27FC236}">
                  <a16:creationId xmlns:a16="http://schemas.microsoft.com/office/drawing/2014/main" id="{652B2CB8-1078-A248-828A-414BB07CF2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196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8546" name="AutoShape 18">
              <a:extLst>
                <a:ext uri="{FF2B5EF4-FFF2-40B4-BE49-F238E27FC236}">
                  <a16:creationId xmlns:a16="http://schemas.microsoft.com/office/drawing/2014/main" id="{EEC7E39D-4D8B-8748-B17D-5963B23C4D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172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8547" name="AutoShape 19">
              <a:extLst>
                <a:ext uri="{FF2B5EF4-FFF2-40B4-BE49-F238E27FC236}">
                  <a16:creationId xmlns:a16="http://schemas.microsoft.com/office/drawing/2014/main" id="{AD1BD8E8-3E9D-F14A-8E2A-6F8B05DADA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2064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8548" name="AutoShape 20">
              <a:extLst>
                <a:ext uri="{FF2B5EF4-FFF2-40B4-BE49-F238E27FC236}">
                  <a16:creationId xmlns:a16="http://schemas.microsoft.com/office/drawing/2014/main" id="{9336EE84-46C7-9A43-8F07-861B2E096F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196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8549" name="AutoShape 21">
              <a:extLst>
                <a:ext uri="{FF2B5EF4-FFF2-40B4-BE49-F238E27FC236}">
                  <a16:creationId xmlns:a16="http://schemas.microsoft.com/office/drawing/2014/main" id="{D84ADD0D-A521-084B-8B19-4BD4F6AD82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2496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8550" name="AutoShape 22">
              <a:extLst>
                <a:ext uri="{FF2B5EF4-FFF2-40B4-BE49-F238E27FC236}">
                  <a16:creationId xmlns:a16="http://schemas.microsoft.com/office/drawing/2014/main" id="{DE003A83-C5B1-CB41-BD63-1BCCC22876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8" y="2064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8551" name="AutoShape 23">
              <a:extLst>
                <a:ext uri="{FF2B5EF4-FFF2-40B4-BE49-F238E27FC236}">
                  <a16:creationId xmlns:a16="http://schemas.microsoft.com/office/drawing/2014/main" id="{5820E0B6-19BE-E04E-8F42-8AE05E561F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1344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8552" name="AutoShape 24">
              <a:extLst>
                <a:ext uri="{FF2B5EF4-FFF2-40B4-BE49-F238E27FC236}">
                  <a16:creationId xmlns:a16="http://schemas.microsoft.com/office/drawing/2014/main" id="{16C2C0A6-018A-FE43-9A9F-E66124D711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144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8553" name="AutoShape 25">
              <a:extLst>
                <a:ext uri="{FF2B5EF4-FFF2-40B4-BE49-F238E27FC236}">
                  <a16:creationId xmlns:a16="http://schemas.microsoft.com/office/drawing/2014/main" id="{2F972EDC-0EA6-DA4A-B73B-F605B38869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139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8554" name="AutoShape 26">
              <a:extLst>
                <a:ext uri="{FF2B5EF4-FFF2-40B4-BE49-F238E27FC236}">
                  <a16:creationId xmlns:a16="http://schemas.microsoft.com/office/drawing/2014/main" id="{2F6DEC16-7A80-AC41-9D53-D09BFAF320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8" y="235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8555" name="AutoShape 27">
              <a:extLst>
                <a:ext uri="{FF2B5EF4-FFF2-40B4-BE49-F238E27FC236}">
                  <a16:creationId xmlns:a16="http://schemas.microsoft.com/office/drawing/2014/main" id="{6FB8E2AE-D2EA-AD44-8553-61B7ACE75F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44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8556" name="AutoShape 28">
              <a:extLst>
                <a:ext uri="{FF2B5EF4-FFF2-40B4-BE49-F238E27FC236}">
                  <a16:creationId xmlns:a16="http://schemas.microsoft.com/office/drawing/2014/main" id="{E87CC057-FEB9-6740-9D3E-317D694E5E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196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8557" name="AutoShape 29">
              <a:extLst>
                <a:ext uri="{FF2B5EF4-FFF2-40B4-BE49-F238E27FC236}">
                  <a16:creationId xmlns:a16="http://schemas.microsoft.com/office/drawing/2014/main" id="{2DA95DEA-B13A-5347-8DEF-299E8CF471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163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8558" name="AutoShape 30">
              <a:extLst>
                <a:ext uri="{FF2B5EF4-FFF2-40B4-BE49-F238E27FC236}">
                  <a16:creationId xmlns:a16="http://schemas.microsoft.com/office/drawing/2014/main" id="{6B9DB057-CD3E-FC4A-B7C1-72B23799C7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216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8559" name="AutoShape 31">
              <a:extLst>
                <a:ext uri="{FF2B5EF4-FFF2-40B4-BE49-F238E27FC236}">
                  <a16:creationId xmlns:a16="http://schemas.microsoft.com/office/drawing/2014/main" id="{2445E257-7A88-5548-B6B2-CE7F45C632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120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8560" name="AutoShape 32">
              <a:extLst>
                <a:ext uri="{FF2B5EF4-FFF2-40B4-BE49-F238E27FC236}">
                  <a16:creationId xmlns:a16="http://schemas.microsoft.com/office/drawing/2014/main" id="{AE29FC9E-7F5B-134A-9B21-559342CD04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15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8561" name="AutoShape 33">
              <a:extLst>
                <a:ext uri="{FF2B5EF4-FFF2-40B4-BE49-F238E27FC236}">
                  <a16:creationId xmlns:a16="http://schemas.microsoft.com/office/drawing/2014/main" id="{5DED177A-0B32-9746-991C-BEB08E7E9F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20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8562" name="AutoShape 34">
              <a:extLst>
                <a:ext uri="{FF2B5EF4-FFF2-40B4-BE49-F238E27FC236}">
                  <a16:creationId xmlns:a16="http://schemas.microsoft.com/office/drawing/2014/main" id="{B082377B-5063-3A4F-AF58-356D0E633E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115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8563" name="AutoShape 35">
              <a:extLst>
                <a:ext uri="{FF2B5EF4-FFF2-40B4-BE49-F238E27FC236}">
                  <a16:creationId xmlns:a16="http://schemas.microsoft.com/office/drawing/2014/main" id="{D7CE570C-A3E1-6A4F-AC48-AD6D5819B8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120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8564" name="AutoShape 36">
              <a:extLst>
                <a:ext uri="{FF2B5EF4-FFF2-40B4-BE49-F238E27FC236}">
                  <a16:creationId xmlns:a16="http://schemas.microsoft.com/office/drawing/2014/main" id="{27385B32-4F3D-D54D-A65F-16AB753B3F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244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8565" name="Rectangle 37">
              <a:extLst>
                <a:ext uri="{FF2B5EF4-FFF2-40B4-BE49-F238E27FC236}">
                  <a16:creationId xmlns:a16="http://schemas.microsoft.com/office/drawing/2014/main" id="{400E267F-4BBF-8746-882B-48B058F202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1056"/>
              <a:ext cx="1824" cy="163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278566" name="Line 38">
            <a:extLst>
              <a:ext uri="{FF2B5EF4-FFF2-40B4-BE49-F238E27FC236}">
                <a16:creationId xmlns:a16="http://schemas.microsoft.com/office/drawing/2014/main" id="{B11367F2-5C74-D641-99A6-03A28D70CE86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1600200"/>
            <a:ext cx="0" cy="2895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567" name="Line 39">
            <a:extLst>
              <a:ext uri="{FF2B5EF4-FFF2-40B4-BE49-F238E27FC236}">
                <a16:creationId xmlns:a16="http://schemas.microsoft.com/office/drawing/2014/main" id="{DDE4B7EA-BDA3-6747-8379-DF5B0CFAB69F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2971800"/>
            <a:ext cx="1600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568" name="Line 40">
            <a:extLst>
              <a:ext uri="{FF2B5EF4-FFF2-40B4-BE49-F238E27FC236}">
                <a16:creationId xmlns:a16="http://schemas.microsoft.com/office/drawing/2014/main" id="{93EF3828-FF3A-304C-B4D9-A765B835085F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0400" y="2971800"/>
            <a:ext cx="0" cy="1524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569" name="Line 41">
            <a:extLst>
              <a:ext uri="{FF2B5EF4-FFF2-40B4-BE49-F238E27FC236}">
                <a16:creationId xmlns:a16="http://schemas.microsoft.com/office/drawing/2014/main" id="{231FD415-41ED-A443-A454-497419D4D24E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3962400"/>
            <a:ext cx="838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570" name="Line 42">
            <a:extLst>
              <a:ext uri="{FF2B5EF4-FFF2-40B4-BE49-F238E27FC236}">
                <a16:creationId xmlns:a16="http://schemas.microsoft.com/office/drawing/2014/main" id="{738B5FD4-A0DF-BE40-942C-FC003B7063AE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3276600"/>
            <a:ext cx="1676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571" name="Line 43">
            <a:extLst>
              <a:ext uri="{FF2B5EF4-FFF2-40B4-BE49-F238E27FC236}">
                <a16:creationId xmlns:a16="http://schemas.microsoft.com/office/drawing/2014/main" id="{01BC4142-A389-5542-803D-EABE07BBC80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00200" y="1600200"/>
            <a:ext cx="0" cy="1676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572" name="Line 44">
            <a:extLst>
              <a:ext uri="{FF2B5EF4-FFF2-40B4-BE49-F238E27FC236}">
                <a16:creationId xmlns:a16="http://schemas.microsoft.com/office/drawing/2014/main" id="{EB66702A-62A4-0340-BBCD-A018DFFFE37D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2362200"/>
            <a:ext cx="1600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573" name="Line 45">
            <a:extLst>
              <a:ext uri="{FF2B5EF4-FFF2-40B4-BE49-F238E27FC236}">
                <a16:creationId xmlns:a16="http://schemas.microsoft.com/office/drawing/2014/main" id="{B1B66320-165A-7E45-A9ED-380F0A3A18E6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1800" y="1600200"/>
            <a:ext cx="0" cy="762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574" name="Line 46">
            <a:extLst>
              <a:ext uri="{FF2B5EF4-FFF2-40B4-BE49-F238E27FC236}">
                <a16:creationId xmlns:a16="http://schemas.microsoft.com/office/drawing/2014/main" id="{12B73455-3DB7-5E41-999F-D346A0760FB8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7800" y="3276600"/>
            <a:ext cx="0" cy="1219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575" name="Line 47">
            <a:extLst>
              <a:ext uri="{FF2B5EF4-FFF2-40B4-BE49-F238E27FC236}">
                <a16:creationId xmlns:a16="http://schemas.microsoft.com/office/drawing/2014/main" id="{C2559D3B-A1CC-2B4F-8EE0-6E06C0229271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2743200"/>
            <a:ext cx="914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576" name="Oval 48">
            <a:extLst>
              <a:ext uri="{FF2B5EF4-FFF2-40B4-BE49-F238E27FC236}">
                <a16:creationId xmlns:a16="http://schemas.microsoft.com/office/drawing/2014/main" id="{844F4D32-A030-694A-BC11-229D2CA886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577" name="Oval 49">
            <a:extLst>
              <a:ext uri="{FF2B5EF4-FFF2-40B4-BE49-F238E27FC236}">
                <a16:creationId xmlns:a16="http://schemas.microsoft.com/office/drawing/2014/main" id="{881A8922-20A1-E040-B179-4DE4B013CF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34290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578" name="Oval 50">
            <a:extLst>
              <a:ext uri="{FF2B5EF4-FFF2-40B4-BE49-F238E27FC236}">
                <a16:creationId xmlns:a16="http://schemas.microsoft.com/office/drawing/2014/main" id="{4C5B6315-6D91-2549-8BE2-9B8A3077A2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579" name="Oval 51">
            <a:extLst>
              <a:ext uri="{FF2B5EF4-FFF2-40B4-BE49-F238E27FC236}">
                <a16:creationId xmlns:a16="http://schemas.microsoft.com/office/drawing/2014/main" id="{B315EB9C-24E4-EF45-BBC8-92DFEEF8B7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580" name="Line 52">
            <a:extLst>
              <a:ext uri="{FF2B5EF4-FFF2-40B4-BE49-F238E27FC236}">
                <a16:creationId xmlns:a16="http://schemas.microsoft.com/office/drawing/2014/main" id="{6EDBE643-710E-3C4F-854F-011938B8825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388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581" name="Line 53">
            <a:extLst>
              <a:ext uri="{FF2B5EF4-FFF2-40B4-BE49-F238E27FC236}">
                <a16:creationId xmlns:a16="http://schemas.microsoft.com/office/drawing/2014/main" id="{DAC4E528-23CD-C54A-852E-C8EAD866E595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582" name="Oval 54">
            <a:extLst>
              <a:ext uri="{FF2B5EF4-FFF2-40B4-BE49-F238E27FC236}">
                <a16:creationId xmlns:a16="http://schemas.microsoft.com/office/drawing/2014/main" id="{58E1AA22-85C8-AB4A-A77D-6B963A1491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34290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583" name="Oval 55">
            <a:extLst>
              <a:ext uri="{FF2B5EF4-FFF2-40B4-BE49-F238E27FC236}">
                <a16:creationId xmlns:a16="http://schemas.microsoft.com/office/drawing/2014/main" id="{160E8C63-7F70-7A4E-A486-395108EC2E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584" name="Oval 56">
            <a:extLst>
              <a:ext uri="{FF2B5EF4-FFF2-40B4-BE49-F238E27FC236}">
                <a16:creationId xmlns:a16="http://schemas.microsoft.com/office/drawing/2014/main" id="{B59DE073-B722-EA42-9087-81CA54EF4D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585" name="Line 57">
            <a:extLst>
              <a:ext uri="{FF2B5EF4-FFF2-40B4-BE49-F238E27FC236}">
                <a16:creationId xmlns:a16="http://schemas.microsoft.com/office/drawing/2014/main" id="{6D183E1B-9483-DE45-A428-15A208FADF8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914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586" name="Line 58">
            <a:extLst>
              <a:ext uri="{FF2B5EF4-FFF2-40B4-BE49-F238E27FC236}">
                <a16:creationId xmlns:a16="http://schemas.microsoft.com/office/drawing/2014/main" id="{9DDAE1E8-94F7-EB4E-A3E7-875E462E6BDC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62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587" name="Oval 59">
            <a:extLst>
              <a:ext uri="{FF2B5EF4-FFF2-40B4-BE49-F238E27FC236}">
                <a16:creationId xmlns:a16="http://schemas.microsoft.com/office/drawing/2014/main" id="{45B1AA56-79F6-474B-9E00-4523FF3295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34290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588" name="Oval 60">
            <a:extLst>
              <a:ext uri="{FF2B5EF4-FFF2-40B4-BE49-F238E27FC236}">
                <a16:creationId xmlns:a16="http://schemas.microsoft.com/office/drawing/2014/main" id="{8F8D5B3A-B9A9-0D4B-A230-C147951CCB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2895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589" name="Line 61">
            <a:extLst>
              <a:ext uri="{FF2B5EF4-FFF2-40B4-BE49-F238E27FC236}">
                <a16:creationId xmlns:a16="http://schemas.microsoft.com/office/drawing/2014/main" id="{2A66AB4A-C084-D248-BD9C-B5A9EE5DFBE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29200" y="3048000"/>
            <a:ext cx="3810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590" name="Line 62">
            <a:extLst>
              <a:ext uri="{FF2B5EF4-FFF2-40B4-BE49-F238E27FC236}">
                <a16:creationId xmlns:a16="http://schemas.microsoft.com/office/drawing/2014/main" id="{42493134-B97C-C146-8DC0-6FD9A6623540}"/>
              </a:ext>
            </a:extLst>
          </p:cNvPr>
          <p:cNvSpPr>
            <a:spLocks noChangeShapeType="1"/>
          </p:cNvSpPr>
          <p:nvPr/>
        </p:nvSpPr>
        <p:spPr bwMode="auto">
          <a:xfrm>
            <a:off x="5562600" y="3048000"/>
            <a:ext cx="3048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591" name="Oval 63">
            <a:extLst>
              <a:ext uri="{FF2B5EF4-FFF2-40B4-BE49-F238E27FC236}">
                <a16:creationId xmlns:a16="http://schemas.microsoft.com/office/drawing/2014/main" id="{B272A347-E2D7-8E4E-BE9E-B6C902D53D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2895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592" name="Line 64">
            <a:extLst>
              <a:ext uri="{FF2B5EF4-FFF2-40B4-BE49-F238E27FC236}">
                <a16:creationId xmlns:a16="http://schemas.microsoft.com/office/drawing/2014/main" id="{9FDB80DC-EBC1-2B41-8253-776593AA532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81800" y="3048000"/>
            <a:ext cx="3048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593" name="Line 65">
            <a:extLst>
              <a:ext uri="{FF2B5EF4-FFF2-40B4-BE49-F238E27FC236}">
                <a16:creationId xmlns:a16="http://schemas.microsoft.com/office/drawing/2014/main" id="{DAF90BB7-157E-844E-A741-09699C7A9401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9000" y="3048000"/>
            <a:ext cx="3048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594" name="Oval 66">
            <a:extLst>
              <a:ext uri="{FF2B5EF4-FFF2-40B4-BE49-F238E27FC236}">
                <a16:creationId xmlns:a16="http://schemas.microsoft.com/office/drawing/2014/main" id="{E38808F8-A498-3949-AA88-07492F3449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2133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595" name="Line 67">
            <a:extLst>
              <a:ext uri="{FF2B5EF4-FFF2-40B4-BE49-F238E27FC236}">
                <a16:creationId xmlns:a16="http://schemas.microsoft.com/office/drawing/2014/main" id="{E210AEFD-1895-8448-BCE1-7584404C213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62600" y="2286000"/>
            <a:ext cx="6858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596" name="Line 68">
            <a:extLst>
              <a:ext uri="{FF2B5EF4-FFF2-40B4-BE49-F238E27FC236}">
                <a16:creationId xmlns:a16="http://schemas.microsoft.com/office/drawing/2014/main" id="{B9972DB2-AC2E-0546-9EEA-C7F50B50B413}"/>
              </a:ext>
            </a:extLst>
          </p:cNvPr>
          <p:cNvSpPr>
            <a:spLocks noChangeShapeType="1"/>
          </p:cNvSpPr>
          <p:nvPr/>
        </p:nvSpPr>
        <p:spPr bwMode="auto">
          <a:xfrm>
            <a:off x="6400800" y="2286000"/>
            <a:ext cx="6858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597" name="Oval 69">
            <a:extLst>
              <a:ext uri="{FF2B5EF4-FFF2-40B4-BE49-F238E27FC236}">
                <a16:creationId xmlns:a16="http://schemas.microsoft.com/office/drawing/2014/main" id="{5DC68551-0C5E-A346-8525-765042DE0C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598" name="Oval 70">
            <a:extLst>
              <a:ext uri="{FF2B5EF4-FFF2-40B4-BE49-F238E27FC236}">
                <a16:creationId xmlns:a16="http://schemas.microsoft.com/office/drawing/2014/main" id="{930444B6-0C6A-E940-93DE-42E76E5912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599" name="Line 71">
            <a:extLst>
              <a:ext uri="{FF2B5EF4-FFF2-40B4-BE49-F238E27FC236}">
                <a16:creationId xmlns:a16="http://schemas.microsoft.com/office/drawing/2014/main" id="{2D3A1DF6-90E7-1748-9040-6D3070AD7A2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102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600" name="Line 72">
            <a:extLst>
              <a:ext uri="{FF2B5EF4-FFF2-40B4-BE49-F238E27FC236}">
                <a16:creationId xmlns:a16="http://schemas.microsoft.com/office/drawing/2014/main" id="{1335F54D-2A87-FF47-BEFB-49EDA170B04C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601" name="Oval 73">
            <a:extLst>
              <a:ext uri="{FF2B5EF4-FFF2-40B4-BE49-F238E27FC236}">
                <a16:creationId xmlns:a16="http://schemas.microsoft.com/office/drawing/2014/main" id="{F7D3EAA2-E143-884B-A354-4FF1E247BC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602" name="Oval 74">
            <a:extLst>
              <a:ext uri="{FF2B5EF4-FFF2-40B4-BE49-F238E27FC236}">
                <a16:creationId xmlns:a16="http://schemas.microsoft.com/office/drawing/2014/main" id="{235BD939-0FF4-614B-8822-0C7807B5F4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603" name="Line 75">
            <a:extLst>
              <a:ext uri="{FF2B5EF4-FFF2-40B4-BE49-F238E27FC236}">
                <a16:creationId xmlns:a16="http://schemas.microsoft.com/office/drawing/2014/main" id="{E988E8B0-4369-6746-9764-28744F544D4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770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604" name="Line 76">
            <a:extLst>
              <a:ext uri="{FF2B5EF4-FFF2-40B4-BE49-F238E27FC236}">
                <a16:creationId xmlns:a16="http://schemas.microsoft.com/office/drawing/2014/main" id="{52D125B9-86C6-6843-8CA8-8E0C3E5FC087}"/>
              </a:ext>
            </a:extLst>
          </p:cNvPr>
          <p:cNvSpPr>
            <a:spLocks noChangeShapeType="1"/>
          </p:cNvSpPr>
          <p:nvPr/>
        </p:nvSpPr>
        <p:spPr bwMode="auto">
          <a:xfrm>
            <a:off x="67818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605" name="Oval 77">
            <a:extLst>
              <a:ext uri="{FF2B5EF4-FFF2-40B4-BE49-F238E27FC236}">
                <a16:creationId xmlns:a16="http://schemas.microsoft.com/office/drawing/2014/main" id="{E45D8FCE-DF86-3148-8D90-CA70DA93C5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606" name="Oval 78">
            <a:extLst>
              <a:ext uri="{FF2B5EF4-FFF2-40B4-BE49-F238E27FC236}">
                <a16:creationId xmlns:a16="http://schemas.microsoft.com/office/drawing/2014/main" id="{3C26EA84-8CA9-FA44-AEEB-A1D7338A70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607" name="Line 79">
            <a:extLst>
              <a:ext uri="{FF2B5EF4-FFF2-40B4-BE49-F238E27FC236}">
                <a16:creationId xmlns:a16="http://schemas.microsoft.com/office/drawing/2014/main" id="{13BE523E-EC45-C241-8FF5-37DF9F94570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484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608" name="Line 80">
            <a:extLst>
              <a:ext uri="{FF2B5EF4-FFF2-40B4-BE49-F238E27FC236}">
                <a16:creationId xmlns:a16="http://schemas.microsoft.com/office/drawing/2014/main" id="{93167B19-4BE3-554D-B967-D62B45A454A8}"/>
              </a:ext>
            </a:extLst>
          </p:cNvPr>
          <p:cNvSpPr>
            <a:spLocks noChangeShapeType="1"/>
          </p:cNvSpPr>
          <p:nvPr/>
        </p:nvSpPr>
        <p:spPr bwMode="auto">
          <a:xfrm>
            <a:off x="65532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609" name="Oval 81">
            <a:extLst>
              <a:ext uri="{FF2B5EF4-FFF2-40B4-BE49-F238E27FC236}">
                <a16:creationId xmlns:a16="http://schemas.microsoft.com/office/drawing/2014/main" id="{91A0ADF7-545F-514F-96B3-F24A9EF74A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610" name="Oval 82">
            <a:extLst>
              <a:ext uri="{FF2B5EF4-FFF2-40B4-BE49-F238E27FC236}">
                <a16:creationId xmlns:a16="http://schemas.microsoft.com/office/drawing/2014/main" id="{218BD6C5-46DA-284C-930B-ABF5F969F0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611" name="Line 83">
            <a:extLst>
              <a:ext uri="{FF2B5EF4-FFF2-40B4-BE49-F238E27FC236}">
                <a16:creationId xmlns:a16="http://schemas.microsoft.com/office/drawing/2014/main" id="{E0729674-B3EA-7743-A902-3160DF576F3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200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612" name="Line 84">
            <a:extLst>
              <a:ext uri="{FF2B5EF4-FFF2-40B4-BE49-F238E27FC236}">
                <a16:creationId xmlns:a16="http://schemas.microsoft.com/office/drawing/2014/main" id="{118ABC3D-9EC6-8B44-B833-886CBD2B8A2A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48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613" name="Oval 85">
            <a:extLst>
              <a:ext uri="{FF2B5EF4-FFF2-40B4-BE49-F238E27FC236}">
                <a16:creationId xmlns:a16="http://schemas.microsoft.com/office/drawing/2014/main" id="{44CA9BA7-A3F1-BC47-967A-D776EB8D59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614" name="Oval 86">
            <a:extLst>
              <a:ext uri="{FF2B5EF4-FFF2-40B4-BE49-F238E27FC236}">
                <a16:creationId xmlns:a16="http://schemas.microsoft.com/office/drawing/2014/main" id="{244A91C4-9077-2845-B8E0-F27B994457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615" name="Line 87">
            <a:extLst>
              <a:ext uri="{FF2B5EF4-FFF2-40B4-BE49-F238E27FC236}">
                <a16:creationId xmlns:a16="http://schemas.microsoft.com/office/drawing/2014/main" id="{77B4ED03-4C24-0E42-A6D7-F1E44FFAAFE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006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616" name="Line 88">
            <a:extLst>
              <a:ext uri="{FF2B5EF4-FFF2-40B4-BE49-F238E27FC236}">
                <a16:creationId xmlns:a16="http://schemas.microsoft.com/office/drawing/2014/main" id="{D350CAFB-2243-8A43-AF01-DE8A913104B6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54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618" name="Oval 90">
            <a:extLst>
              <a:ext uri="{FF2B5EF4-FFF2-40B4-BE49-F238E27FC236}">
                <a16:creationId xmlns:a16="http://schemas.microsoft.com/office/drawing/2014/main" id="{AFE49E91-1AC7-FA40-B879-B27B4329C6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438400"/>
            <a:ext cx="76200" cy="76200"/>
          </a:xfrm>
          <a:prstGeom prst="ellipse">
            <a:avLst/>
          </a:prstGeom>
          <a:solidFill>
            <a:srgbClr val="FF06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619" name="Oval 91">
            <a:extLst>
              <a:ext uri="{FF2B5EF4-FFF2-40B4-BE49-F238E27FC236}">
                <a16:creationId xmlns:a16="http://schemas.microsoft.com/office/drawing/2014/main" id="{1EB66818-89E2-F94F-B48A-1CD1C089DC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2286000"/>
            <a:ext cx="381000" cy="381000"/>
          </a:xfrm>
          <a:prstGeom prst="ellipse">
            <a:avLst/>
          </a:prstGeom>
          <a:noFill/>
          <a:ln w="19050">
            <a:solidFill>
              <a:srgbClr val="FF0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620" name="Rectangle 92">
            <a:extLst>
              <a:ext uri="{FF2B5EF4-FFF2-40B4-BE49-F238E27FC236}">
                <a16:creationId xmlns:a16="http://schemas.microsoft.com/office/drawing/2014/main" id="{87C07CE3-45DD-884A-AF16-F54FE5404D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600200"/>
            <a:ext cx="1676400" cy="2895600"/>
          </a:xfrm>
          <a:prstGeom prst="rect">
            <a:avLst/>
          </a:prstGeom>
          <a:solidFill>
            <a:srgbClr val="808080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621" name="Rectangle 93">
            <a:extLst>
              <a:ext uri="{FF2B5EF4-FFF2-40B4-BE49-F238E27FC236}">
                <a16:creationId xmlns:a16="http://schemas.microsoft.com/office/drawing/2014/main" id="{C5E8084B-730B-5B4D-B3D5-AA7E13AD11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2971800"/>
            <a:ext cx="1600200" cy="1524000"/>
          </a:xfrm>
          <a:prstGeom prst="rect">
            <a:avLst/>
          </a:prstGeom>
          <a:solidFill>
            <a:srgbClr val="808080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622" name="Rectangle 94">
            <a:extLst>
              <a:ext uri="{FF2B5EF4-FFF2-40B4-BE49-F238E27FC236}">
                <a16:creationId xmlns:a16="http://schemas.microsoft.com/office/drawing/2014/main" id="{9218C3F5-8D4C-9745-801D-EAF7A462DB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1600200"/>
            <a:ext cx="990600" cy="762000"/>
          </a:xfrm>
          <a:prstGeom prst="rect">
            <a:avLst/>
          </a:prstGeom>
          <a:solidFill>
            <a:srgbClr val="808080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623" name="Rectangle 95">
            <a:extLst>
              <a:ext uri="{FF2B5EF4-FFF2-40B4-BE49-F238E27FC236}">
                <a16:creationId xmlns:a16="http://schemas.microsoft.com/office/drawing/2014/main" id="{D1C3455A-26BA-FD45-B6E5-515AFC64C0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0" y="4038600"/>
            <a:ext cx="304800" cy="228600"/>
          </a:xfrm>
          <a:prstGeom prst="rect">
            <a:avLst/>
          </a:prstGeom>
          <a:solidFill>
            <a:srgbClr val="808080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624" name="Rectangle 96">
            <a:extLst>
              <a:ext uri="{FF2B5EF4-FFF2-40B4-BE49-F238E27FC236}">
                <a16:creationId xmlns:a16="http://schemas.microsoft.com/office/drawing/2014/main" id="{A1E3F9DA-2C27-D84B-9AB6-E81AC9C27C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3429000"/>
            <a:ext cx="990600" cy="762000"/>
          </a:xfrm>
          <a:prstGeom prst="rect">
            <a:avLst/>
          </a:prstGeom>
          <a:solidFill>
            <a:srgbClr val="808080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625" name="Rectangle 97">
            <a:extLst>
              <a:ext uri="{FF2B5EF4-FFF2-40B4-BE49-F238E27FC236}">
                <a16:creationId xmlns:a16="http://schemas.microsoft.com/office/drawing/2014/main" id="{4F1AC4FC-76CB-F948-967F-6ECD954CE3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2895600"/>
            <a:ext cx="1524000" cy="1371600"/>
          </a:xfrm>
          <a:prstGeom prst="rect">
            <a:avLst/>
          </a:prstGeom>
          <a:solidFill>
            <a:srgbClr val="808080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626" name="AutoShape 98">
            <a:extLst>
              <a:ext uri="{FF2B5EF4-FFF2-40B4-BE49-F238E27FC236}">
                <a16:creationId xmlns:a16="http://schemas.microsoft.com/office/drawing/2014/main" id="{54E6B865-A4B8-174A-9B56-9F2A7B088A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2667000"/>
            <a:ext cx="85725" cy="85725"/>
          </a:xfrm>
          <a:prstGeom prst="octagon">
            <a:avLst>
              <a:gd name="adj" fmla="val 2928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628" name="Rectangle 100">
            <a:extLst>
              <a:ext uri="{FF2B5EF4-FFF2-40B4-BE49-F238E27FC236}">
                <a16:creationId xmlns:a16="http://schemas.microsoft.com/office/drawing/2014/main" id="{BC227A43-6839-9045-A9A3-8FD6431577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1950" y="247744"/>
            <a:ext cx="8486775" cy="514256"/>
          </a:xfrm>
          <a:noFill/>
          <a:ln/>
        </p:spPr>
        <p:txBody>
          <a:bodyPr/>
          <a:lstStyle/>
          <a:p>
            <a:r>
              <a:rPr lang="de-DE" altLang="de-DE" dirty="0"/>
              <a:t>Nächster Nachbar mit </a:t>
            </a:r>
            <a:r>
              <a:rPr lang="de-DE" altLang="de-DE" dirty="0" err="1"/>
              <a:t>k</a:t>
            </a:r>
            <a:r>
              <a:rPr lang="de-DE" altLang="de-DE" dirty="0"/>
              <a:t>-d-Bäumen</a:t>
            </a:r>
          </a:p>
        </p:txBody>
      </p:sp>
      <p:sp>
        <p:nvSpPr>
          <p:cNvPr id="100" name="Rectangle 89">
            <a:extLst>
              <a:ext uri="{FF2B5EF4-FFF2-40B4-BE49-F238E27FC236}">
                <a16:creationId xmlns:a16="http://schemas.microsoft.com/office/drawing/2014/main" id="{F3818072-C97E-AE42-945E-E0F1B904B3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038" y="4724400"/>
            <a:ext cx="848836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e-DE" altLang="de-DE" sz="2400">
                <a:latin typeface="+mn-lt"/>
              </a:rPr>
              <a:t>Mit der Distanzgrenze und der Grenze der Daten unter einem Knoten, können Teilbäume ausgeschlossen werden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256D9FF2-C7A2-D545-AF0B-D1EC64D07966}"/>
              </a:ext>
            </a:extLst>
          </p:cNvPr>
          <p:cNvSpPr/>
          <p:nvPr/>
        </p:nvSpPr>
        <p:spPr>
          <a:xfrm>
            <a:off x="3342005" y="6647805"/>
            <a:ext cx="206819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900" dirty="0" err="1">
                <a:solidFill>
                  <a:schemeClr val="bg1"/>
                </a:solidFill>
              </a:rPr>
              <a:t>Geometria</a:t>
            </a:r>
            <a:r>
              <a:rPr lang="de-DE" sz="900" dirty="0">
                <a:solidFill>
                  <a:schemeClr val="bg1"/>
                </a:solidFill>
              </a:rPr>
              <a:t> </a:t>
            </a:r>
            <a:r>
              <a:rPr lang="de-DE" sz="900" dirty="0" err="1">
                <a:solidFill>
                  <a:schemeClr val="bg1"/>
                </a:solidFill>
              </a:rPr>
              <a:t>Computacional</a:t>
            </a:r>
            <a:r>
              <a:rPr lang="de-DE" sz="900" dirty="0">
                <a:solidFill>
                  <a:schemeClr val="bg1"/>
                </a:solidFill>
              </a:rPr>
              <a:t>, Toni </a:t>
            </a:r>
            <a:r>
              <a:rPr lang="de-DE" sz="900" dirty="0" err="1">
                <a:solidFill>
                  <a:schemeClr val="bg1"/>
                </a:solidFill>
              </a:rPr>
              <a:t>Sellarès</a:t>
            </a:r>
            <a:endParaRPr lang="de-DE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13121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3E5D5-2C36-3B41-9304-65C489349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Nächste-Nachbarn-Algorithmen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679C2-27E6-2D43-8D17-E9A9BCC712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 dirty="0" err="1"/>
              <a:t>Orchards</a:t>
            </a:r>
            <a:r>
              <a:rPr lang="de-DE" sz="2400" dirty="0"/>
              <a:t> Algorithmus (1991)</a:t>
            </a:r>
          </a:p>
          <a:p>
            <a:pPr lvl="1"/>
            <a:r>
              <a:rPr lang="de-DE" sz="2000" dirty="0"/>
              <a:t>Verwendet O(n</a:t>
            </a:r>
            <a:r>
              <a:rPr lang="de-DE" sz="2000" baseline="30000" dirty="0"/>
              <a:t>2</a:t>
            </a:r>
            <a:r>
              <a:rPr lang="de-DE" sz="2000" dirty="0"/>
              <a:t>) Speicher, ist aber schnell</a:t>
            </a:r>
          </a:p>
          <a:p>
            <a:pPr marL="0" indent="0">
              <a:buNone/>
            </a:pPr>
            <a:endParaRPr lang="de-DE" sz="2400" dirty="0"/>
          </a:p>
          <a:p>
            <a:r>
              <a:rPr lang="de-DE" sz="2400" dirty="0" err="1"/>
              <a:t>Annulus</a:t>
            </a:r>
            <a:r>
              <a:rPr lang="de-DE" sz="2400" dirty="0"/>
              <a:t> Algorithmus</a:t>
            </a:r>
          </a:p>
          <a:p>
            <a:pPr lvl="1"/>
            <a:r>
              <a:rPr lang="de-DE" sz="2000" dirty="0"/>
              <a:t>Ähnlich zu </a:t>
            </a:r>
            <a:r>
              <a:rPr lang="de-DE" sz="2000" dirty="0" err="1"/>
              <a:t>Orchard</a:t>
            </a:r>
            <a:r>
              <a:rPr lang="de-DE" sz="2000" dirty="0"/>
              <a:t>, verwendet O(</a:t>
            </a:r>
            <a:r>
              <a:rPr lang="de-DE" sz="2000" dirty="0" err="1"/>
              <a:t>n</a:t>
            </a:r>
            <a:r>
              <a:rPr lang="de-DE" sz="2000" dirty="0"/>
              <a:t>) Speicher nutzt aber</a:t>
            </a:r>
            <a:br>
              <a:rPr lang="de-DE" sz="2000" dirty="0"/>
            </a:br>
            <a:r>
              <a:rPr lang="de-DE" sz="2000" dirty="0"/>
              <a:t>wesentlich mehr Distanzberechnungen</a:t>
            </a:r>
          </a:p>
          <a:p>
            <a:endParaRPr lang="de-DE" sz="2400" dirty="0"/>
          </a:p>
          <a:p>
            <a:endParaRPr lang="de-DE" sz="2400" dirty="0"/>
          </a:p>
          <a:p>
            <a:r>
              <a:rPr lang="de-DE" sz="2400" dirty="0" err="1"/>
              <a:t>Principal</a:t>
            </a:r>
            <a:r>
              <a:rPr lang="de-DE" sz="2400" dirty="0"/>
              <a:t> </a:t>
            </a:r>
            <a:r>
              <a:rPr lang="de-DE" sz="2400" dirty="0" err="1"/>
              <a:t>Component</a:t>
            </a:r>
            <a:r>
              <a:rPr lang="de-DE" sz="2400" dirty="0"/>
              <a:t> </a:t>
            </a:r>
            <a:r>
              <a:rPr lang="de-DE" sz="2400" dirty="0" err="1"/>
              <a:t>Partitioning</a:t>
            </a:r>
            <a:r>
              <a:rPr lang="de-DE" sz="2400" dirty="0"/>
              <a:t> (PCP) </a:t>
            </a:r>
          </a:p>
          <a:p>
            <a:pPr lvl="1"/>
            <a:r>
              <a:rPr lang="de-DE" sz="2000" dirty="0" err="1"/>
              <a:t>Zatloukal</a:t>
            </a:r>
            <a:r>
              <a:rPr lang="de-DE" sz="2000" dirty="0"/>
              <a:t>, Johnson, Ladner (1999)</a:t>
            </a:r>
            <a:br>
              <a:rPr lang="de-DE" sz="2000" dirty="0"/>
            </a:br>
            <a:r>
              <a:rPr lang="de-DE" sz="2000" dirty="0"/>
              <a:t>Ähnlich zu </a:t>
            </a:r>
            <a:r>
              <a:rPr lang="de-DE" sz="2000" dirty="0" err="1"/>
              <a:t>k</a:t>
            </a:r>
            <a:r>
              <a:rPr lang="de-DE" sz="2000" dirty="0"/>
              <a:t>-d-Bäumen, schnell</a:t>
            </a:r>
          </a:p>
          <a:p>
            <a:endParaRPr lang="de-DE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572818-5A0F-B841-8881-E816E7C07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85</a:t>
            </a:fld>
            <a:endParaRPr lang="de-D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3A8D0D-34A0-2E4E-B1B7-0A0919F020BC}"/>
              </a:ext>
            </a:extLst>
          </p:cNvPr>
          <p:cNvSpPr txBox="1"/>
          <p:nvPr/>
        </p:nvSpPr>
        <p:spPr>
          <a:xfrm>
            <a:off x="1187624" y="2010326"/>
            <a:ext cx="5390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81BFF"/>
                </a:solidFill>
              </a:rPr>
              <a:t>M.T. </a:t>
            </a:r>
            <a:r>
              <a:rPr lang="de-DE" sz="1400" dirty="0" err="1">
                <a:solidFill>
                  <a:srgbClr val="081BFF"/>
                </a:solidFill>
              </a:rPr>
              <a:t>Orchard</a:t>
            </a:r>
            <a:r>
              <a:rPr lang="de-DE" sz="1400" dirty="0">
                <a:solidFill>
                  <a:srgbClr val="081BFF"/>
                </a:solidFill>
              </a:rPr>
              <a:t>, A fast </a:t>
            </a:r>
            <a:r>
              <a:rPr lang="de-DE" sz="1400" dirty="0" err="1">
                <a:solidFill>
                  <a:srgbClr val="081BFF"/>
                </a:solidFill>
              </a:rPr>
              <a:t>nearest-neighbor</a:t>
            </a:r>
            <a:r>
              <a:rPr lang="de-DE" sz="1400" dirty="0">
                <a:solidFill>
                  <a:srgbClr val="081BFF"/>
                </a:solidFill>
              </a:rPr>
              <a:t> </a:t>
            </a:r>
            <a:r>
              <a:rPr lang="de-DE" sz="1400" dirty="0" err="1">
                <a:solidFill>
                  <a:srgbClr val="081BFF"/>
                </a:solidFill>
              </a:rPr>
              <a:t>search</a:t>
            </a:r>
            <a:r>
              <a:rPr lang="de-DE" sz="1400" dirty="0">
                <a:solidFill>
                  <a:srgbClr val="081BFF"/>
                </a:solidFill>
              </a:rPr>
              <a:t> </a:t>
            </a:r>
            <a:r>
              <a:rPr lang="de-DE" sz="1400" dirty="0" err="1">
                <a:solidFill>
                  <a:srgbClr val="081BFF"/>
                </a:solidFill>
              </a:rPr>
              <a:t>algorithm</a:t>
            </a:r>
            <a:r>
              <a:rPr lang="de-DE" sz="1400" dirty="0">
                <a:solidFill>
                  <a:srgbClr val="081BFF"/>
                </a:solidFill>
              </a:rPr>
              <a:t>, </a:t>
            </a:r>
            <a:r>
              <a:rPr lang="de-DE" sz="1400" dirty="0" err="1">
                <a:solidFill>
                  <a:srgbClr val="081BFF"/>
                </a:solidFill>
              </a:rPr>
              <a:t>Proc</a:t>
            </a:r>
            <a:r>
              <a:rPr lang="de-DE" sz="1400" dirty="0">
                <a:solidFill>
                  <a:srgbClr val="081BFF"/>
                </a:solidFill>
              </a:rPr>
              <a:t>. ICASSP'</a:t>
            </a:r>
            <a:r>
              <a:rPr lang="de-DE" sz="1400" b="1" dirty="0">
                <a:solidFill>
                  <a:srgbClr val="FF0000"/>
                </a:solidFill>
              </a:rPr>
              <a:t>91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7F5838-02B2-5447-A8CA-62B694ADE2E1}"/>
              </a:ext>
            </a:extLst>
          </p:cNvPr>
          <p:cNvSpPr/>
          <p:nvPr/>
        </p:nvSpPr>
        <p:spPr>
          <a:xfrm>
            <a:off x="2552044" y="6234070"/>
            <a:ext cx="40621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http://</a:t>
            </a:r>
            <a:r>
              <a:rPr lang="de-DE" dirty="0" err="1"/>
              <a:t>simsearch.yury.name</a:t>
            </a:r>
            <a:r>
              <a:rPr lang="de-DE" dirty="0"/>
              <a:t>/</a:t>
            </a:r>
            <a:r>
              <a:rPr lang="de-DE" dirty="0" err="1"/>
              <a:t>tutorial.html</a:t>
            </a:r>
            <a:endParaRPr lang="de-D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981015-F7E7-AC49-8571-6073A1213A67}"/>
              </a:ext>
            </a:extLst>
          </p:cNvPr>
          <p:cNvSpPr/>
          <p:nvPr/>
        </p:nvSpPr>
        <p:spPr>
          <a:xfrm>
            <a:off x="1187624" y="5593375"/>
            <a:ext cx="68757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rgbClr val="081BFF"/>
                </a:solidFill>
                <a:latin typeface="-webkit-standard"/>
              </a:rPr>
              <a:t>K. </a:t>
            </a:r>
            <a:r>
              <a:rPr lang="de-DE" sz="1400" dirty="0" err="1">
                <a:solidFill>
                  <a:srgbClr val="081BFF"/>
                </a:solidFill>
                <a:latin typeface="-webkit-standard"/>
              </a:rPr>
              <a:t>Zatloukal</a:t>
            </a:r>
            <a:r>
              <a:rPr lang="de-DE" sz="1400" dirty="0">
                <a:solidFill>
                  <a:srgbClr val="081BFF"/>
                </a:solidFill>
                <a:latin typeface="-webkit-standard"/>
              </a:rPr>
              <a:t>, R.E. Ladner </a:t>
            </a:r>
            <a:r>
              <a:rPr lang="de-DE" sz="1400" dirty="0" err="1">
                <a:solidFill>
                  <a:srgbClr val="081BFF"/>
                </a:solidFill>
                <a:latin typeface="-webkit-standard"/>
              </a:rPr>
              <a:t>and</a:t>
            </a:r>
            <a:r>
              <a:rPr lang="de-DE" sz="1400" dirty="0">
                <a:solidFill>
                  <a:srgbClr val="081BFF"/>
                </a:solidFill>
                <a:latin typeface="-webkit-standard"/>
              </a:rPr>
              <a:t> M.H. Johnson. </a:t>
            </a:r>
            <a:r>
              <a:rPr lang="de-DE" sz="1400" dirty="0" err="1">
                <a:solidFill>
                  <a:srgbClr val="081BFF"/>
                </a:solidFill>
                <a:latin typeface="-webkit-standard"/>
              </a:rPr>
              <a:t>Nearest</a:t>
            </a:r>
            <a:r>
              <a:rPr lang="de-DE" sz="1400" dirty="0">
                <a:solidFill>
                  <a:srgbClr val="081BFF"/>
                </a:solidFill>
                <a:latin typeface="-webkit-standard"/>
              </a:rPr>
              <a:t> </a:t>
            </a:r>
            <a:r>
              <a:rPr lang="de-DE" sz="1400" dirty="0" err="1">
                <a:solidFill>
                  <a:srgbClr val="081BFF"/>
                </a:solidFill>
                <a:latin typeface="-webkit-standard"/>
              </a:rPr>
              <a:t>Neighbor</a:t>
            </a:r>
            <a:r>
              <a:rPr lang="de-DE" sz="1400" dirty="0">
                <a:solidFill>
                  <a:srgbClr val="081BFF"/>
                </a:solidFill>
                <a:latin typeface="-webkit-standard"/>
              </a:rPr>
              <a:t> Search in </a:t>
            </a:r>
            <a:r>
              <a:rPr lang="de-DE" sz="1400" dirty="0" err="1">
                <a:solidFill>
                  <a:srgbClr val="081BFF"/>
                </a:solidFill>
                <a:latin typeface="-webkit-standard"/>
              </a:rPr>
              <a:t>Vector</a:t>
            </a:r>
            <a:r>
              <a:rPr lang="de-DE" sz="1400" dirty="0">
                <a:solidFill>
                  <a:srgbClr val="081BFF"/>
                </a:solidFill>
                <a:latin typeface="-webkit-standard"/>
              </a:rPr>
              <a:t> </a:t>
            </a:r>
            <a:r>
              <a:rPr lang="de-DE" sz="1400" dirty="0" err="1">
                <a:solidFill>
                  <a:srgbClr val="081BFF"/>
                </a:solidFill>
                <a:latin typeface="-webkit-standard"/>
              </a:rPr>
              <a:t>Quantization</a:t>
            </a:r>
            <a:r>
              <a:rPr lang="de-DE" sz="1400" dirty="0">
                <a:solidFill>
                  <a:srgbClr val="081BFF"/>
                </a:solidFill>
                <a:latin typeface="-webkit-standard"/>
              </a:rPr>
              <a:t>. Workshop on </a:t>
            </a:r>
            <a:r>
              <a:rPr lang="de-DE" sz="1400" dirty="0" err="1">
                <a:solidFill>
                  <a:srgbClr val="081BFF"/>
                </a:solidFill>
                <a:latin typeface="-webkit-standard"/>
              </a:rPr>
              <a:t>Algorithm</a:t>
            </a:r>
            <a:r>
              <a:rPr lang="de-DE" sz="1400" dirty="0">
                <a:solidFill>
                  <a:srgbClr val="081BFF"/>
                </a:solidFill>
                <a:latin typeface="-webkit-standard"/>
              </a:rPr>
              <a:t> Engineering </a:t>
            </a:r>
            <a:r>
              <a:rPr lang="de-DE" sz="1400" dirty="0" err="1">
                <a:solidFill>
                  <a:srgbClr val="081BFF"/>
                </a:solidFill>
                <a:latin typeface="-webkit-standard"/>
              </a:rPr>
              <a:t>and</a:t>
            </a:r>
            <a:r>
              <a:rPr lang="de-DE" sz="1400" dirty="0">
                <a:solidFill>
                  <a:srgbClr val="081BFF"/>
                </a:solidFill>
                <a:latin typeface="-webkit-standard"/>
              </a:rPr>
              <a:t> </a:t>
            </a:r>
            <a:r>
              <a:rPr lang="de-DE" sz="1400" dirty="0" err="1">
                <a:solidFill>
                  <a:srgbClr val="081BFF"/>
                </a:solidFill>
                <a:latin typeface="-webkit-standard"/>
              </a:rPr>
              <a:t>Experimentation</a:t>
            </a:r>
            <a:r>
              <a:rPr lang="de-DE" sz="1400" dirty="0">
                <a:solidFill>
                  <a:srgbClr val="081BFF"/>
                </a:solidFill>
                <a:latin typeface="-webkit-standard"/>
              </a:rPr>
              <a:t>, </a:t>
            </a:r>
            <a:r>
              <a:rPr lang="de-DE" sz="1400" dirty="0" err="1">
                <a:solidFill>
                  <a:srgbClr val="081BFF"/>
                </a:solidFill>
                <a:latin typeface="-webkit-standard"/>
              </a:rPr>
              <a:t>January</a:t>
            </a:r>
            <a:r>
              <a:rPr lang="de-DE" sz="1400" dirty="0">
                <a:solidFill>
                  <a:srgbClr val="081BFF"/>
                </a:solidFill>
                <a:latin typeface="-webkit-standard"/>
              </a:rPr>
              <a:t> </a:t>
            </a:r>
            <a:r>
              <a:rPr lang="de-DE" sz="1400" b="1" dirty="0">
                <a:solidFill>
                  <a:srgbClr val="FF0000"/>
                </a:solidFill>
                <a:latin typeface="-webkit-standard"/>
              </a:rPr>
              <a:t>1999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C9D69EA-9524-494D-ACD4-5497B31D9540}"/>
              </a:ext>
            </a:extLst>
          </p:cNvPr>
          <p:cNvSpPr/>
          <p:nvPr/>
        </p:nvSpPr>
        <p:spPr>
          <a:xfrm>
            <a:off x="1187624" y="3570106"/>
            <a:ext cx="64119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 err="1">
                <a:solidFill>
                  <a:srgbClr val="081BFF"/>
                </a:solidFill>
              </a:rPr>
              <a:t>Clarkson</a:t>
            </a:r>
            <a:r>
              <a:rPr lang="de-DE" sz="1400" dirty="0">
                <a:solidFill>
                  <a:srgbClr val="081BFF"/>
                </a:solidFill>
              </a:rPr>
              <a:t>, Kenneth L. ”</a:t>
            </a:r>
            <a:r>
              <a:rPr lang="de-DE" sz="1400" dirty="0" err="1">
                <a:solidFill>
                  <a:srgbClr val="081BFF"/>
                </a:solidFill>
              </a:rPr>
              <a:t>Nearest-neighbor</a:t>
            </a:r>
            <a:r>
              <a:rPr lang="de-DE" sz="1400" dirty="0">
                <a:solidFill>
                  <a:srgbClr val="081BFF"/>
                </a:solidFill>
              </a:rPr>
              <a:t> </a:t>
            </a:r>
            <a:r>
              <a:rPr lang="de-DE" sz="1400" dirty="0" err="1">
                <a:solidFill>
                  <a:srgbClr val="081BFF"/>
                </a:solidFill>
              </a:rPr>
              <a:t>searching</a:t>
            </a:r>
            <a:r>
              <a:rPr lang="de-DE" sz="1400" dirty="0">
                <a:solidFill>
                  <a:srgbClr val="081BFF"/>
                </a:solidFill>
              </a:rPr>
              <a:t> </a:t>
            </a:r>
            <a:r>
              <a:rPr lang="de-DE" sz="1400" dirty="0" err="1">
                <a:solidFill>
                  <a:srgbClr val="081BFF"/>
                </a:solidFill>
              </a:rPr>
              <a:t>and</a:t>
            </a:r>
            <a:r>
              <a:rPr lang="de-DE" sz="1400" dirty="0">
                <a:solidFill>
                  <a:srgbClr val="081BFF"/>
                </a:solidFill>
              </a:rPr>
              <a:t> </a:t>
            </a:r>
            <a:r>
              <a:rPr lang="de-DE" sz="1400" dirty="0" err="1">
                <a:solidFill>
                  <a:srgbClr val="081BFF"/>
                </a:solidFill>
              </a:rPr>
              <a:t>metric</a:t>
            </a:r>
            <a:r>
              <a:rPr lang="de-DE" sz="1400" dirty="0">
                <a:solidFill>
                  <a:srgbClr val="081BFF"/>
                </a:solidFill>
              </a:rPr>
              <a:t> </a:t>
            </a:r>
            <a:r>
              <a:rPr lang="de-DE" sz="1400" dirty="0" err="1">
                <a:solidFill>
                  <a:srgbClr val="081BFF"/>
                </a:solidFill>
              </a:rPr>
              <a:t>space</a:t>
            </a:r>
            <a:r>
              <a:rPr lang="de-DE" sz="1400" dirty="0">
                <a:solidFill>
                  <a:srgbClr val="081BFF"/>
                </a:solidFill>
              </a:rPr>
              <a:t> </a:t>
            </a:r>
            <a:r>
              <a:rPr lang="de-DE" sz="1400" dirty="0" err="1">
                <a:solidFill>
                  <a:srgbClr val="081BFF"/>
                </a:solidFill>
              </a:rPr>
              <a:t>dimensions</a:t>
            </a:r>
            <a:r>
              <a:rPr lang="de-DE" sz="1400" dirty="0">
                <a:solidFill>
                  <a:srgbClr val="081BFF"/>
                </a:solidFill>
              </a:rPr>
              <a:t>.” In: </a:t>
            </a:r>
            <a:r>
              <a:rPr lang="de-DE" sz="1400" dirty="0" err="1">
                <a:solidFill>
                  <a:srgbClr val="081BFF"/>
                </a:solidFill>
              </a:rPr>
              <a:t>Nearest-neighbor</a:t>
            </a:r>
            <a:r>
              <a:rPr lang="de-DE" sz="1400" dirty="0">
                <a:solidFill>
                  <a:srgbClr val="081BFF"/>
                </a:solidFill>
              </a:rPr>
              <a:t> </a:t>
            </a:r>
            <a:r>
              <a:rPr lang="de-DE" sz="1400" dirty="0" err="1">
                <a:solidFill>
                  <a:srgbClr val="081BFF"/>
                </a:solidFill>
              </a:rPr>
              <a:t>methods</a:t>
            </a:r>
            <a:r>
              <a:rPr lang="de-DE" sz="1400" dirty="0">
                <a:solidFill>
                  <a:srgbClr val="081BFF"/>
                </a:solidFill>
              </a:rPr>
              <a:t> </a:t>
            </a:r>
            <a:r>
              <a:rPr lang="de-DE" sz="1400" dirty="0" err="1">
                <a:solidFill>
                  <a:srgbClr val="081BFF"/>
                </a:solidFill>
              </a:rPr>
              <a:t>for</a:t>
            </a:r>
            <a:r>
              <a:rPr lang="de-DE" sz="1400" dirty="0">
                <a:solidFill>
                  <a:srgbClr val="081BFF"/>
                </a:solidFill>
              </a:rPr>
              <a:t> </a:t>
            </a:r>
            <a:r>
              <a:rPr lang="de-DE" sz="1400" dirty="0" err="1">
                <a:solidFill>
                  <a:srgbClr val="081BFF"/>
                </a:solidFill>
              </a:rPr>
              <a:t>learning</a:t>
            </a:r>
            <a:r>
              <a:rPr lang="de-DE" sz="1400" dirty="0">
                <a:solidFill>
                  <a:srgbClr val="081BFF"/>
                </a:solidFill>
              </a:rPr>
              <a:t> </a:t>
            </a:r>
            <a:r>
              <a:rPr lang="de-DE" sz="1400" dirty="0" err="1">
                <a:solidFill>
                  <a:srgbClr val="081BFF"/>
                </a:solidFill>
              </a:rPr>
              <a:t>and</a:t>
            </a:r>
            <a:r>
              <a:rPr lang="de-DE" sz="1400" dirty="0">
                <a:solidFill>
                  <a:srgbClr val="081BFF"/>
                </a:solidFill>
              </a:rPr>
              <a:t> </a:t>
            </a:r>
            <a:r>
              <a:rPr lang="de-DE" sz="1400" dirty="0" err="1">
                <a:solidFill>
                  <a:srgbClr val="081BFF"/>
                </a:solidFill>
              </a:rPr>
              <a:t>vision</a:t>
            </a:r>
            <a:r>
              <a:rPr lang="de-DE" sz="1400" dirty="0">
                <a:solidFill>
                  <a:srgbClr val="081BFF"/>
                </a:solidFill>
              </a:rPr>
              <a:t>: </a:t>
            </a:r>
            <a:r>
              <a:rPr lang="de-DE" sz="1400" dirty="0" err="1">
                <a:solidFill>
                  <a:srgbClr val="081BFF"/>
                </a:solidFill>
              </a:rPr>
              <a:t>theory</a:t>
            </a:r>
            <a:r>
              <a:rPr lang="de-DE" sz="1400" dirty="0">
                <a:solidFill>
                  <a:srgbClr val="081BFF"/>
                </a:solidFill>
              </a:rPr>
              <a:t> </a:t>
            </a:r>
            <a:r>
              <a:rPr lang="de-DE" sz="1400" dirty="0" err="1">
                <a:solidFill>
                  <a:srgbClr val="081BFF"/>
                </a:solidFill>
              </a:rPr>
              <a:t>and</a:t>
            </a:r>
            <a:r>
              <a:rPr lang="de-DE" sz="1400" dirty="0">
                <a:solidFill>
                  <a:srgbClr val="081BFF"/>
                </a:solidFill>
              </a:rPr>
              <a:t> </a:t>
            </a:r>
            <a:r>
              <a:rPr lang="de-DE" sz="1400" dirty="0" err="1">
                <a:solidFill>
                  <a:srgbClr val="081BFF"/>
                </a:solidFill>
              </a:rPr>
              <a:t>practice</a:t>
            </a:r>
            <a:r>
              <a:rPr lang="de-DE" sz="1400" dirty="0">
                <a:solidFill>
                  <a:srgbClr val="081BFF"/>
                </a:solidFill>
              </a:rPr>
              <a:t>: 15-59, </a:t>
            </a:r>
            <a:r>
              <a:rPr lang="de-DE" sz="1400" b="1" dirty="0">
                <a:solidFill>
                  <a:srgbClr val="FF0000"/>
                </a:solidFill>
              </a:rPr>
              <a:t>2006</a:t>
            </a:r>
          </a:p>
        </p:txBody>
      </p:sp>
    </p:spTree>
    <p:extLst>
      <p:ext uri="{BB962C8B-B14F-4D97-AF65-F5344CB8AC3E}">
        <p14:creationId xmlns:p14="http://schemas.microsoft.com/office/powerpoint/2010/main" val="24258963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9CFD4-7CC2-7741-B0EE-67E687C62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CURE: Datenstrukturen und Komplexität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68534-25A1-6D45-A5D7-ADFE4F7E5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196752"/>
            <a:ext cx="8507413" cy="4680520"/>
          </a:xfrm>
        </p:spPr>
        <p:txBody>
          <a:bodyPr/>
          <a:lstStyle/>
          <a:p>
            <a:r>
              <a:rPr lang="de-DE" sz="2400" dirty="0" err="1">
                <a:solidFill>
                  <a:srgbClr val="081BFF"/>
                </a:solidFill>
              </a:rPr>
              <a:t>kd</a:t>
            </a:r>
            <a:r>
              <a:rPr lang="de-DE" sz="2400" dirty="0">
                <a:solidFill>
                  <a:srgbClr val="081BFF"/>
                </a:solidFill>
              </a:rPr>
              <a:t>-Baum</a:t>
            </a:r>
            <a:r>
              <a:rPr lang="de-DE" sz="2400" dirty="0"/>
              <a:t>, um Repräsentanten zu speichern: </a:t>
            </a:r>
          </a:p>
          <a:p>
            <a:pPr lvl="1"/>
            <a:r>
              <a:rPr lang="de-DE" sz="1600" dirty="0" err="1">
                <a:latin typeface="Courier" pitchFamily="2" charset="0"/>
              </a:rPr>
              <a:t>nn_kd_tree</a:t>
            </a:r>
            <a:r>
              <a:rPr lang="de-DE" sz="1600" dirty="0">
                <a:latin typeface="Courier" pitchFamily="2" charset="0"/>
              </a:rPr>
              <a:t>(</a:t>
            </a:r>
            <a:r>
              <a:rPr lang="de-DE" sz="1600" i="1" dirty="0">
                <a:latin typeface="Courier" pitchFamily="2" charset="0"/>
              </a:rPr>
              <a:t>p</a:t>
            </a:r>
            <a:r>
              <a:rPr lang="de-DE" sz="1600" dirty="0">
                <a:latin typeface="Courier" pitchFamily="2" charset="0"/>
              </a:rPr>
              <a:t>, </a:t>
            </a:r>
            <a:r>
              <a:rPr lang="de-DE" sz="1600" i="1" dirty="0">
                <a:latin typeface="Courier" pitchFamily="2" charset="0"/>
              </a:rPr>
              <a:t>T,</a:t>
            </a:r>
            <a:r>
              <a:rPr lang="de-DE" sz="1600" dirty="0">
                <a:latin typeface="Courier" pitchFamily="2" charset="0"/>
              </a:rPr>
              <a:t> </a:t>
            </a:r>
            <a:r>
              <a:rPr lang="de-DE" sz="1600" i="1" dirty="0" err="1">
                <a:latin typeface="Courier" pitchFamily="2" charset="0"/>
              </a:rPr>
              <a:t>max_dist</a:t>
            </a:r>
            <a:r>
              <a:rPr lang="de-DE" sz="1600" dirty="0">
                <a:latin typeface="Courier" pitchFamily="2" charset="0"/>
              </a:rPr>
              <a:t>, </a:t>
            </a:r>
            <a:r>
              <a:rPr lang="de-DE" sz="1600" i="1" dirty="0" err="1">
                <a:latin typeface="Courier" pitchFamily="2" charset="0"/>
              </a:rPr>
              <a:t>filter</a:t>
            </a:r>
            <a:r>
              <a:rPr lang="de-DE" sz="1600" dirty="0">
                <a:latin typeface="Courier" pitchFamily="2" charset="0"/>
              </a:rPr>
              <a:t>)  </a:t>
            </a:r>
            <a:br>
              <a:rPr lang="de-DE" sz="1600" dirty="0">
                <a:latin typeface="Courier" pitchFamily="2" charset="0"/>
              </a:rPr>
            </a:br>
            <a:r>
              <a:rPr lang="de-DE" sz="1600" dirty="0">
                <a:latin typeface="Courier" pitchFamily="2" charset="0"/>
              </a:rPr>
              <a:t>                 </a:t>
            </a:r>
            <a:r>
              <a:rPr lang="de-DE" sz="1600" dirty="0">
                <a:solidFill>
                  <a:srgbClr val="FF0000"/>
                </a:solidFill>
              </a:rPr>
              <a:t>// </a:t>
            </a:r>
            <a:r>
              <a:rPr lang="de-DE" sz="1600" dirty="0" err="1">
                <a:solidFill>
                  <a:srgbClr val="FF0000"/>
                </a:solidFill>
              </a:rPr>
              <a:t>max_dist</a:t>
            </a:r>
            <a:r>
              <a:rPr lang="de-DE" sz="1600" dirty="0">
                <a:solidFill>
                  <a:srgbClr val="FF0000"/>
                </a:solidFill>
              </a:rPr>
              <a:t> und </a:t>
            </a:r>
            <a:r>
              <a:rPr lang="de-DE" sz="1600" dirty="0" err="1">
                <a:solidFill>
                  <a:srgbClr val="FF0000"/>
                </a:solidFill>
              </a:rPr>
              <a:t>filter</a:t>
            </a:r>
            <a:r>
              <a:rPr lang="de-DE" sz="1600" dirty="0">
                <a:solidFill>
                  <a:srgbClr val="FF0000"/>
                </a:solidFill>
              </a:rPr>
              <a:t> in obiges Verfahren leicht integrierbar</a:t>
            </a:r>
            <a:endParaRPr lang="de-DE" sz="2200" dirty="0">
              <a:solidFill>
                <a:srgbClr val="FF0000"/>
              </a:solidFill>
            </a:endParaRPr>
          </a:p>
          <a:p>
            <a:pPr marL="741363" lvl="1" indent="-341313" defTabSz="457200"/>
            <a:r>
              <a:rPr lang="de-DE" altLang="de-DE" sz="1800" dirty="0"/>
              <a:t>Vorverarbeitungszeit zum Aufbau:</a:t>
            </a:r>
            <a:r>
              <a:rPr lang="de-DE" altLang="de-DE" sz="1800" dirty="0">
                <a:solidFill>
                  <a:schemeClr val="accent2"/>
                </a:solidFill>
              </a:rPr>
              <a:t> </a:t>
            </a:r>
            <a:r>
              <a:rPr lang="de-DE" altLang="de-DE" sz="1800" dirty="0">
                <a:solidFill>
                  <a:schemeClr val="accent1">
                    <a:lumMod val="50000"/>
                  </a:schemeClr>
                </a:solidFill>
              </a:rPr>
              <a:t>O(</a:t>
            </a:r>
            <a:r>
              <a:rPr lang="de-DE" altLang="de-DE" sz="1800" dirty="0" err="1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de-DE" altLang="de-DE" sz="1800" dirty="0">
                <a:solidFill>
                  <a:schemeClr val="accent1">
                    <a:lumMod val="50000"/>
                  </a:schemeClr>
                </a:solidFill>
              </a:rPr>
              <a:t> ∙ log </a:t>
            </a:r>
            <a:r>
              <a:rPr lang="de-DE" altLang="de-DE" sz="1800" dirty="0" err="1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de-DE" altLang="de-DE" sz="1800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  <a:p>
            <a:pPr marL="741363" lvl="1" indent="-341313" defTabSz="457200"/>
            <a:r>
              <a:rPr lang="de-DE" altLang="de-DE" sz="1800" dirty="0"/>
              <a:t>Platzkomplexität: </a:t>
            </a:r>
            <a:r>
              <a:rPr lang="de-DE" altLang="de-DE" sz="1800" dirty="0">
                <a:solidFill>
                  <a:schemeClr val="accent1">
                    <a:lumMod val="50000"/>
                  </a:schemeClr>
                </a:solidFill>
              </a:rPr>
              <a:t>O(</a:t>
            </a:r>
            <a:r>
              <a:rPr lang="de-DE" altLang="de-DE" sz="1800" dirty="0" err="1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de-DE" altLang="de-DE" sz="1800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  <a:p>
            <a:pPr marL="741363" lvl="1" indent="-341313" defTabSz="457200"/>
            <a:r>
              <a:rPr lang="de-DE" altLang="de-DE" sz="1800" dirty="0" err="1"/>
              <a:t>k</a:t>
            </a:r>
            <a:r>
              <a:rPr lang="de-DE" altLang="de-DE" sz="1800" dirty="0"/>
              <a:t>-NN Anfragezeit:</a:t>
            </a:r>
            <a:r>
              <a:rPr lang="de-DE" altLang="de-DE" sz="1800" b="1" dirty="0">
                <a:solidFill>
                  <a:schemeClr val="accent2"/>
                </a:solidFill>
              </a:rPr>
              <a:t> </a:t>
            </a:r>
            <a:r>
              <a:rPr lang="de-DE" altLang="de-DE" sz="1800" dirty="0">
                <a:solidFill>
                  <a:schemeClr val="accent1">
                    <a:lumMod val="50000"/>
                  </a:schemeClr>
                </a:solidFill>
              </a:rPr>
              <a:t>O(n</a:t>
            </a:r>
            <a:r>
              <a:rPr lang="de-DE" altLang="de-DE" sz="1800" baseline="30000" dirty="0">
                <a:solidFill>
                  <a:schemeClr val="accent1">
                    <a:lumMod val="50000"/>
                  </a:schemeClr>
                </a:solidFill>
              </a:rPr>
              <a:t>1-1/d </a:t>
            </a:r>
            <a:r>
              <a:rPr lang="de-DE" altLang="de-DE" sz="1800" dirty="0">
                <a:solidFill>
                  <a:schemeClr val="accent1">
                    <a:lumMod val="50000"/>
                  </a:schemeClr>
                </a:solidFill>
              </a:rPr>
              <a:t>+ </a:t>
            </a:r>
            <a:r>
              <a:rPr lang="de-DE" altLang="de-DE" sz="1800" dirty="0" err="1">
                <a:solidFill>
                  <a:schemeClr val="accent1">
                    <a:lumMod val="50000"/>
                  </a:schemeClr>
                </a:solidFill>
              </a:rPr>
              <a:t>k</a:t>
            </a:r>
            <a:r>
              <a:rPr lang="de-DE" altLang="de-DE" sz="1800" dirty="0">
                <a:solidFill>
                  <a:schemeClr val="accent1">
                    <a:lumMod val="50000"/>
                  </a:schemeClr>
                </a:solidFill>
              </a:rPr>
              <a:t>)     </a:t>
            </a:r>
            <a:r>
              <a:rPr lang="de-DE" sz="1800" dirty="0">
                <a:solidFill>
                  <a:srgbClr val="FF0000"/>
                </a:solidFill>
              </a:rPr>
              <a:t>// ohne Beweis</a:t>
            </a:r>
            <a:endParaRPr lang="de-DE" sz="22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e-DE" sz="2400" dirty="0">
                <a:solidFill>
                  <a:srgbClr val="081BFF"/>
                </a:solidFill>
              </a:rPr>
              <a:t>Min-</a:t>
            </a:r>
            <a:r>
              <a:rPr lang="de-DE" sz="2400" dirty="0" err="1">
                <a:solidFill>
                  <a:srgbClr val="081BFF"/>
                </a:solidFill>
              </a:rPr>
              <a:t>Priority</a:t>
            </a:r>
            <a:r>
              <a:rPr lang="de-DE" sz="2400" dirty="0">
                <a:solidFill>
                  <a:srgbClr val="081BFF"/>
                </a:solidFill>
              </a:rPr>
              <a:t>-Queue</a:t>
            </a:r>
            <a:endParaRPr lang="de-DE" sz="2400" dirty="0"/>
          </a:p>
          <a:p>
            <a:r>
              <a:rPr lang="de-DE" altLang="x-none" sz="2400" dirty="0"/>
              <a:t>Im Vergleich zu  einfachen </a:t>
            </a:r>
            <a:br>
              <a:rPr lang="de-DE" altLang="x-none" sz="2400" dirty="0"/>
            </a:br>
            <a:r>
              <a:rPr lang="de-DE" altLang="x-none" sz="2400" dirty="0"/>
              <a:t>hierarchischen </a:t>
            </a:r>
            <a:br>
              <a:rPr lang="de-DE" altLang="x-none" sz="2400" dirty="0"/>
            </a:br>
            <a:r>
              <a:rPr lang="de-DE" altLang="x-none" sz="2400" dirty="0"/>
              <a:t>Clusterverfahren bei CURE </a:t>
            </a:r>
            <a:br>
              <a:rPr lang="de-DE" altLang="x-none" sz="2400" dirty="0"/>
            </a:br>
            <a:r>
              <a:rPr lang="de-DE" altLang="x-none" sz="2400" dirty="0">
                <a:solidFill>
                  <a:srgbClr val="FF0000"/>
                </a:solidFill>
              </a:rPr>
              <a:t>empirische </a:t>
            </a:r>
            <a:r>
              <a:rPr lang="de-DE" altLang="x-none" sz="2400" dirty="0">
                <a:solidFill>
                  <a:srgbClr val="081BFF"/>
                </a:solidFill>
              </a:rPr>
              <a:t>Reduktion </a:t>
            </a:r>
            <a:br>
              <a:rPr lang="de-DE" altLang="x-none" sz="2400" dirty="0">
                <a:solidFill>
                  <a:srgbClr val="081BFF"/>
                </a:solidFill>
              </a:rPr>
            </a:br>
            <a:r>
              <a:rPr lang="de-DE" altLang="x-none" sz="2400" dirty="0">
                <a:solidFill>
                  <a:srgbClr val="081BFF"/>
                </a:solidFill>
              </a:rPr>
              <a:t>der Zeitkomplexität </a:t>
            </a:r>
            <a:br>
              <a:rPr lang="de-DE" altLang="x-none" sz="2400" dirty="0">
                <a:solidFill>
                  <a:srgbClr val="081BFF"/>
                </a:solidFill>
              </a:rPr>
            </a:br>
            <a:r>
              <a:rPr lang="de-DE" altLang="x-none" sz="2400" dirty="0"/>
              <a:t>von </a:t>
            </a:r>
            <a:r>
              <a:rPr lang="de-DE" altLang="x-none" sz="2400" dirty="0">
                <a:solidFill>
                  <a:schemeClr val="accent1">
                    <a:lumMod val="50000"/>
                  </a:schemeClr>
                </a:solidFill>
              </a:rPr>
              <a:t>O(n</a:t>
            </a:r>
            <a:r>
              <a:rPr lang="de-DE" altLang="x-none" sz="2400" baseline="30000" dirty="0">
                <a:solidFill>
                  <a:schemeClr val="accent1">
                    <a:lumMod val="50000"/>
                  </a:schemeClr>
                </a:solidFill>
              </a:rPr>
              <a:t>2 </a:t>
            </a:r>
            <a:r>
              <a:rPr lang="de-DE" altLang="x-none" sz="2400" dirty="0">
                <a:solidFill>
                  <a:schemeClr val="accent1">
                    <a:lumMod val="50000"/>
                  </a:schemeClr>
                </a:solidFill>
              </a:rPr>
              <a:t>∙ log </a:t>
            </a:r>
            <a:r>
              <a:rPr lang="de-DE" altLang="x-none" sz="2400" dirty="0" err="1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de-DE" altLang="x-none" sz="2400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r>
              <a:rPr lang="de-DE" altLang="x-none" sz="2400" dirty="0">
                <a:solidFill>
                  <a:schemeClr val="accent1">
                    <a:lumMod val="50000"/>
                  </a:schemeClr>
                </a:solidFill>
                <a:ea typeface="Arial" charset="0"/>
                <a:cs typeface="Arial" charset="0"/>
              </a:rPr>
              <a:t>‏</a:t>
            </a:r>
            <a:r>
              <a:rPr lang="de-DE" altLang="x-none" sz="2400" dirty="0"/>
              <a:t> auf </a:t>
            </a:r>
            <a:r>
              <a:rPr lang="de-DE" altLang="x-none" sz="2400" dirty="0">
                <a:solidFill>
                  <a:schemeClr val="accent1">
                    <a:lumMod val="50000"/>
                  </a:schemeClr>
                </a:solidFill>
              </a:rPr>
              <a:t>O(n</a:t>
            </a:r>
            <a:r>
              <a:rPr lang="de-DE" altLang="x-none" sz="2400" baseline="30000" dirty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de-DE" altLang="x-none" sz="2400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endParaRPr lang="de-DE" sz="2400" dirty="0"/>
          </a:p>
          <a:p>
            <a:r>
              <a:rPr lang="de-DE" sz="2400" dirty="0">
                <a:solidFill>
                  <a:schemeClr val="accent1">
                    <a:lumMod val="50000"/>
                  </a:schemeClr>
                </a:solidFill>
              </a:rPr>
              <a:t>O(</a:t>
            </a:r>
            <a:r>
              <a:rPr lang="de-DE" sz="2400" dirty="0" err="1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de-DE" sz="2400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r>
              <a:rPr lang="de-DE" sz="2400" dirty="0"/>
              <a:t> Platzkomplexität gesamt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39F389-4CC2-8A43-B735-69D5277AF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86</a:t>
            </a:fld>
            <a:endParaRPr lang="de-DE"/>
          </a:p>
        </p:txBody>
      </p:sp>
      <p:graphicFrame>
        <p:nvGraphicFramePr>
          <p:cNvPr id="8" name="Tabelle 1">
            <a:extLst>
              <a:ext uri="{FF2B5EF4-FFF2-40B4-BE49-F238E27FC236}">
                <a16:creationId xmlns:a16="http://schemas.microsoft.com/office/drawing/2014/main" id="{78C58601-C173-A14C-A53D-C6739D8D42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4241617"/>
              </p:ext>
            </p:extLst>
          </p:nvPr>
        </p:nvGraphicFramePr>
        <p:xfrm>
          <a:off x="4499992" y="3415662"/>
          <a:ext cx="4248471" cy="24684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1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70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75276">
                  <a:extLst>
                    <a:ext uri="{9D8B030D-6E8A-4147-A177-3AD203B41FA5}">
                      <a16:colId xmlns:a16="http://schemas.microsoft.com/office/drawing/2014/main" val="748916143"/>
                    </a:ext>
                  </a:extLst>
                </a:gridCol>
              </a:tblGrid>
              <a:tr h="4880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Laufzeit</a:t>
                      </a:r>
                    </a:p>
                  </a:txBody>
                  <a:tcPr marL="65148" marR="65148" marT="32575" marB="32575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Fib. Heap </a:t>
                      </a:r>
                      <a:r>
                        <a:rPr kumimoji="0" lang="en-US" sz="1400" b="0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oder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Brodal</a:t>
                      </a:r>
                      <a:r>
                        <a:rPr kumimoji="0" lang="en-US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 Queue</a:t>
                      </a:r>
                    </a:p>
                  </a:txBody>
                  <a:tcPr marL="65148" marR="65148" marT="32575" marB="3257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Radix-Heap</a:t>
                      </a:r>
                    </a:p>
                  </a:txBody>
                  <a:tcPr marL="58395" marR="58395" marT="29197" marB="29197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78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insert</a:t>
                      </a:r>
                    </a:p>
                  </a:txBody>
                  <a:tcPr marL="65148" marR="65148" marT="32575" marB="32575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O(1)</a:t>
                      </a:r>
                    </a:p>
                  </a:txBody>
                  <a:tcPr marL="65148" marR="65148" marT="32575" marB="32575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O(log C)</a:t>
                      </a:r>
                    </a:p>
                  </a:txBody>
                  <a:tcPr marL="58395" marR="58395" marT="29197" marB="29197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78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next</a:t>
                      </a:r>
                    </a:p>
                  </a:txBody>
                  <a:tcPr marL="65148" marR="65148" marT="32575" marB="32575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O(1)</a:t>
                      </a:r>
                    </a:p>
                  </a:txBody>
                  <a:tcPr marL="65148" marR="65148" marT="32575" marB="32575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O(1)</a:t>
                      </a:r>
                    </a:p>
                  </a:txBody>
                  <a:tcPr marL="58395" marR="58395" marT="29197" marB="29197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78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delete_next</a:t>
                      </a:r>
                      <a:endParaRPr kumimoji="0" lang="en-US" sz="13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65148" marR="65148" marT="32575" marB="32575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O(log n)</a:t>
                      </a:r>
                      <a:endParaRPr kumimoji="0" lang="en-US" sz="17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65148" marR="65148" marT="32575" marB="32575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O(1)</a:t>
                      </a:r>
                    </a:p>
                  </a:txBody>
                  <a:tcPr marL="58395" marR="58395" marT="29197" marB="29197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78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delete</a:t>
                      </a:r>
                    </a:p>
                  </a:txBody>
                  <a:tcPr marL="65148" marR="65148" marT="32575" marB="32575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O(log n)</a:t>
                      </a:r>
                      <a:endParaRPr kumimoji="0" lang="en-US" sz="17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65148" marR="65148" marT="32575" marB="32575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A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O(1)</a:t>
                      </a:r>
                    </a:p>
                  </a:txBody>
                  <a:tcPr marL="58395" marR="58395" marT="29197" marB="29197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A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08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merge</a:t>
                      </a:r>
                    </a:p>
                  </a:txBody>
                  <a:tcPr marL="65148" marR="65148" marT="32575" marB="32575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O(1)</a:t>
                      </a:r>
                    </a:p>
                  </a:txBody>
                  <a:tcPr marL="65148" marR="65148" marT="32575" marB="32575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n/a</a:t>
                      </a:r>
                    </a:p>
                  </a:txBody>
                  <a:tcPr marL="58395" marR="58395" marT="29197" marB="29197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65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decrease_key</a:t>
                      </a:r>
                    </a:p>
                  </a:txBody>
                  <a:tcPr marL="65148" marR="65148" marT="32575" marB="32575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O(1)</a:t>
                      </a:r>
                      <a:endParaRPr kumimoji="0" lang="en-US" sz="17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65148" marR="65148" marT="32575" marB="32575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O(1)</a:t>
                      </a:r>
                    </a:p>
                  </a:txBody>
                  <a:tcPr marL="58395" marR="58395" marT="29197" marB="29197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129675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Clusterbildung: Übersicht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421"/>
            <a:ext cx="8229600" cy="5328915"/>
          </a:xfrm>
        </p:spPr>
        <p:txBody>
          <a:bodyPr/>
          <a:lstStyle/>
          <a:p>
            <a:r>
              <a:rPr lang="de-DE" dirty="0"/>
              <a:t>Partitionierungsbasiert</a:t>
            </a:r>
          </a:p>
          <a:p>
            <a:pPr lvl="1"/>
            <a:r>
              <a:rPr lang="de-DE" dirty="0"/>
              <a:t>K-</a:t>
            </a:r>
            <a:r>
              <a:rPr lang="de-DE" dirty="0" err="1"/>
              <a:t>Means</a:t>
            </a:r>
            <a:endParaRPr lang="de-DE" dirty="0"/>
          </a:p>
          <a:p>
            <a:pPr lvl="1"/>
            <a:r>
              <a:rPr lang="de-DE" dirty="0"/>
              <a:t>K-</a:t>
            </a:r>
            <a:r>
              <a:rPr lang="de-DE" dirty="0" err="1"/>
              <a:t>Medoids</a:t>
            </a:r>
            <a:endParaRPr lang="de-DE" dirty="0"/>
          </a:p>
          <a:p>
            <a:pPr lvl="1"/>
            <a:r>
              <a:rPr lang="de-DE" dirty="0"/>
              <a:t>BFR</a:t>
            </a:r>
          </a:p>
          <a:p>
            <a:pPr lvl="1"/>
            <a:r>
              <a:rPr lang="de-DE" dirty="0"/>
              <a:t>DBSCAN</a:t>
            </a:r>
          </a:p>
          <a:p>
            <a:r>
              <a:rPr lang="de-DE" dirty="0">
                <a:solidFill>
                  <a:srgbClr val="0B05FF"/>
                </a:solidFill>
              </a:rPr>
              <a:t>Hierarchisch</a:t>
            </a:r>
          </a:p>
          <a:p>
            <a:pPr lvl="1"/>
            <a:r>
              <a:rPr lang="de-DE" dirty="0"/>
              <a:t>Zusammenballende Clusterbildung</a:t>
            </a:r>
          </a:p>
          <a:p>
            <a:pPr lvl="1"/>
            <a:r>
              <a:rPr lang="de-DE" dirty="0"/>
              <a:t>CURE</a:t>
            </a:r>
          </a:p>
          <a:p>
            <a:pPr lvl="1"/>
            <a:r>
              <a:rPr lang="de-DE" dirty="0">
                <a:solidFill>
                  <a:srgbClr val="0B05FF"/>
                </a:solidFill>
              </a:rPr>
              <a:t>BIRCH</a:t>
            </a:r>
          </a:p>
          <a:p>
            <a:pPr lvl="1"/>
            <a:r>
              <a:rPr lang="de-DE" dirty="0"/>
              <a:t>Spektrale Clusterbildung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1004719-48E5-F743-92ED-3772ACE93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53336"/>
            <a:ext cx="1008063" cy="196850"/>
          </a:xfrm>
        </p:spPr>
        <p:txBody>
          <a:bodyPr/>
          <a:lstStyle/>
          <a:p>
            <a:fld id="{BB33B7EA-002B-4067-950B-AC4932BA8F44}" type="slidenum">
              <a:rPr lang="en-US" smtClean="0"/>
              <a:pPr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932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1">
            <a:extLst>
              <a:ext uri="{FF2B5EF4-FFF2-40B4-BE49-F238E27FC236}">
                <a16:creationId xmlns:a16="http://schemas.microsoft.com/office/drawing/2014/main" id="{DC0AE20E-7CDE-DC4A-A8BE-BC2B628293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tabLst>
                <a:tab pos="1081570" algn="l"/>
              </a:tabLst>
            </a:pPr>
            <a:r>
              <a:rPr lang="de-DE" altLang="zh-CN" dirty="0">
                <a:ea typeface="宋体" panose="02010600030101010101" pitchFamily="2" charset="-122"/>
              </a:rPr>
              <a:t>BIRCH</a:t>
            </a:r>
          </a:p>
        </p:txBody>
      </p:sp>
      <p:sp>
        <p:nvSpPr>
          <p:cNvPr id="19461" name="Rectangle 2">
            <a:extLst>
              <a:ext uri="{FF2B5EF4-FFF2-40B4-BE49-F238E27FC236}">
                <a16:creationId xmlns:a16="http://schemas.microsoft.com/office/drawing/2014/main" id="{7CA69D1E-4D3F-4740-836A-D90C17F22D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277503"/>
            <a:ext cx="7743156" cy="4302994"/>
          </a:xfrm>
        </p:spPr>
        <p:txBody>
          <a:bodyPr anchor="t"/>
          <a:lstStyle/>
          <a:p>
            <a:pPr eaLnBrk="1" hangingPunct="1">
              <a:lnSpc>
                <a:spcPct val="80000"/>
              </a:lnSpc>
              <a:tabLst>
                <a:tab pos="767926" algn="l"/>
              </a:tabLst>
            </a:pPr>
            <a:r>
              <a:rPr lang="de-DE" altLang="zh-CN" sz="2531" dirty="0">
                <a:ea typeface="宋体" panose="02010600030101010101" pitchFamily="2" charset="-122"/>
              </a:rPr>
              <a:t>Entwickelt für sehr große Datenmengen</a:t>
            </a:r>
          </a:p>
          <a:p>
            <a:pPr lvl="1" eaLnBrk="1" hangingPunct="1">
              <a:lnSpc>
                <a:spcPct val="80000"/>
              </a:lnSpc>
              <a:tabLst>
                <a:tab pos="767926" algn="l"/>
              </a:tabLst>
            </a:pPr>
            <a:r>
              <a:rPr lang="de-DE" altLang="zh-CN" sz="2250" dirty="0">
                <a:ea typeface="宋体" panose="02010600030101010101" pitchFamily="2" charset="-122"/>
              </a:rPr>
              <a:t>Zeit und Speicher stark begrenzt (lineare IO-Kosten)</a:t>
            </a:r>
          </a:p>
          <a:p>
            <a:pPr lvl="1" eaLnBrk="1" hangingPunct="1">
              <a:lnSpc>
                <a:spcPct val="80000"/>
              </a:lnSpc>
              <a:tabLst>
                <a:tab pos="767926" algn="l"/>
              </a:tabLst>
            </a:pPr>
            <a:r>
              <a:rPr lang="de-DE" altLang="zh-CN" sz="2250" dirty="0">
                <a:ea typeface="宋体" panose="02010600030101010101" pitchFamily="2" charset="-122"/>
              </a:rPr>
              <a:t>Gesamtdatensatz muss nicht a priori vorliegen</a:t>
            </a:r>
          </a:p>
          <a:p>
            <a:pPr lvl="1" eaLnBrk="1" hangingPunct="1">
              <a:lnSpc>
                <a:spcPct val="80000"/>
              </a:lnSpc>
              <a:tabLst>
                <a:tab pos="767926" algn="l"/>
              </a:tabLst>
            </a:pPr>
            <a:r>
              <a:rPr lang="de-DE" altLang="zh-CN" sz="2250" dirty="0">
                <a:ea typeface="宋体" panose="02010600030101010101" pitchFamily="2" charset="-122"/>
              </a:rPr>
              <a:t>Inkrementelle und dynamische Clusterbildung für eingehende Objekte</a:t>
            </a:r>
          </a:p>
          <a:p>
            <a:pPr lvl="1" eaLnBrk="1" hangingPunct="1">
              <a:lnSpc>
                <a:spcPct val="80000"/>
              </a:lnSpc>
              <a:tabLst>
                <a:tab pos="767926" algn="l"/>
              </a:tabLst>
            </a:pPr>
            <a:r>
              <a:rPr lang="de-DE" altLang="zh-CN" sz="2250" dirty="0">
                <a:ea typeface="宋体" panose="02010600030101010101" pitchFamily="2" charset="-122"/>
              </a:rPr>
              <a:t>Nur einmalige Betrachtung von Daten</a:t>
            </a:r>
          </a:p>
          <a:p>
            <a:pPr lvl="1" eaLnBrk="1" hangingPunct="1">
              <a:lnSpc>
                <a:spcPct val="80000"/>
              </a:lnSpc>
              <a:tabLst>
                <a:tab pos="767926" algn="l"/>
              </a:tabLst>
            </a:pPr>
            <a:endParaRPr lang="de-DE" altLang="zh-CN" sz="2250" dirty="0">
              <a:ea typeface="宋体" panose="02010600030101010101" pitchFamily="2" charset="-122"/>
            </a:endParaRPr>
          </a:p>
          <a:p>
            <a:pPr eaLnBrk="1" hangingPunct="1">
              <a:lnSpc>
                <a:spcPct val="80000"/>
              </a:lnSpc>
              <a:tabLst>
                <a:tab pos="767926" algn="l"/>
              </a:tabLst>
            </a:pPr>
            <a:r>
              <a:rPr lang="de-DE" altLang="zh-CN" sz="2531" dirty="0">
                <a:ea typeface="宋体" panose="02010600030101010101" pitchFamily="2" charset="-122"/>
              </a:rPr>
              <a:t>Zwei Phasen:</a:t>
            </a:r>
          </a:p>
          <a:p>
            <a:pPr lvl="1" eaLnBrk="1" hangingPunct="1">
              <a:lnSpc>
                <a:spcPct val="80000"/>
              </a:lnSpc>
              <a:tabLst>
                <a:tab pos="767926" algn="l"/>
              </a:tabLst>
            </a:pPr>
            <a:r>
              <a:rPr lang="de-DE" altLang="zh-CN" sz="2250" dirty="0">
                <a:ea typeface="宋体" panose="02010600030101010101" pitchFamily="2" charset="-122"/>
              </a:rPr>
              <a:t>Scan der DB, um In-Memory-Baum aufzubauen</a:t>
            </a:r>
          </a:p>
          <a:p>
            <a:pPr lvl="1" eaLnBrk="1" hangingPunct="1">
              <a:lnSpc>
                <a:spcPct val="80000"/>
              </a:lnSpc>
              <a:tabLst>
                <a:tab pos="767926" algn="l"/>
              </a:tabLst>
            </a:pPr>
            <a:r>
              <a:rPr lang="de-DE" altLang="zh-CN" sz="2250" dirty="0">
                <a:ea typeface="宋体" panose="02010600030101010101" pitchFamily="2" charset="-122"/>
              </a:rPr>
              <a:t>Clustering-Algorithmus, um Blattknoten zusammenzufassen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06E2AE51-17D9-7048-820D-ED95D16E4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88</a:t>
            </a:fld>
            <a:endParaRPr lang="de-DE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C2D00A7-0C73-F142-96BD-DE331EF63537}"/>
              </a:ext>
            </a:extLst>
          </p:cNvPr>
          <p:cNvSpPr/>
          <p:nvPr/>
        </p:nvSpPr>
        <p:spPr>
          <a:xfrm>
            <a:off x="2339752" y="5951319"/>
            <a:ext cx="47525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>
                <a:solidFill>
                  <a:srgbClr val="0B05FF"/>
                </a:solidFill>
              </a:rPr>
              <a:t>Zhang, T.; </a:t>
            </a:r>
            <a:r>
              <a:rPr lang="de-DE" sz="1200" dirty="0" err="1">
                <a:solidFill>
                  <a:srgbClr val="0B05FF"/>
                </a:solidFill>
              </a:rPr>
              <a:t>Ramakrishnan</a:t>
            </a:r>
            <a:r>
              <a:rPr lang="de-DE" sz="1200" dirty="0">
                <a:solidFill>
                  <a:srgbClr val="0B05FF"/>
                </a:solidFill>
              </a:rPr>
              <a:t>, R.; </a:t>
            </a:r>
            <a:r>
              <a:rPr lang="de-DE" sz="1200" dirty="0" err="1">
                <a:solidFill>
                  <a:srgbClr val="0B05FF"/>
                </a:solidFill>
              </a:rPr>
              <a:t>Livny</a:t>
            </a:r>
            <a:r>
              <a:rPr lang="de-DE" sz="1200" dirty="0">
                <a:solidFill>
                  <a:srgbClr val="0B05FF"/>
                </a:solidFill>
              </a:rPr>
              <a:t>, M. (1996). "BIRCH: An </a:t>
            </a:r>
            <a:r>
              <a:rPr lang="de-DE" sz="1200" dirty="0" err="1">
                <a:solidFill>
                  <a:srgbClr val="0B05FF"/>
                </a:solidFill>
              </a:rPr>
              <a:t>Efficient</a:t>
            </a:r>
            <a:r>
              <a:rPr lang="de-DE" sz="1200" dirty="0">
                <a:solidFill>
                  <a:srgbClr val="0B05FF"/>
                </a:solidFill>
              </a:rPr>
              <a:t> Data Clustering </a:t>
            </a:r>
            <a:r>
              <a:rPr lang="de-DE" sz="1200" dirty="0" err="1">
                <a:solidFill>
                  <a:srgbClr val="0B05FF"/>
                </a:solidFill>
              </a:rPr>
              <a:t>Method</a:t>
            </a:r>
            <a:r>
              <a:rPr lang="de-DE" sz="1200" dirty="0">
                <a:solidFill>
                  <a:srgbClr val="0B05FF"/>
                </a:solidFill>
              </a:rPr>
              <a:t> </a:t>
            </a:r>
            <a:r>
              <a:rPr lang="de-DE" sz="1200" dirty="0" err="1">
                <a:solidFill>
                  <a:srgbClr val="0B05FF"/>
                </a:solidFill>
              </a:rPr>
              <a:t>for</a:t>
            </a:r>
            <a:r>
              <a:rPr lang="de-DE" sz="1200" dirty="0">
                <a:solidFill>
                  <a:srgbClr val="0B05FF"/>
                </a:solidFill>
              </a:rPr>
              <a:t> </a:t>
            </a:r>
            <a:r>
              <a:rPr lang="de-DE" sz="1200" dirty="0" err="1">
                <a:solidFill>
                  <a:srgbClr val="0B05FF"/>
                </a:solidFill>
              </a:rPr>
              <a:t>Very</a:t>
            </a:r>
            <a:r>
              <a:rPr lang="de-DE" sz="1200" dirty="0">
                <a:solidFill>
                  <a:srgbClr val="0B05FF"/>
                </a:solidFill>
              </a:rPr>
              <a:t> Large Databases". </a:t>
            </a:r>
            <a:r>
              <a:rPr lang="de-DE" sz="1200" dirty="0" err="1">
                <a:solidFill>
                  <a:srgbClr val="0B05FF"/>
                </a:solidFill>
              </a:rPr>
              <a:t>Proc</a:t>
            </a:r>
            <a:r>
              <a:rPr lang="de-DE" sz="1200" dirty="0">
                <a:solidFill>
                  <a:srgbClr val="0B05FF"/>
                </a:solidFill>
              </a:rPr>
              <a:t>. ACM SIGMOD International Conference on Management </a:t>
            </a:r>
            <a:r>
              <a:rPr lang="de-DE" sz="1200" dirty="0" err="1">
                <a:solidFill>
                  <a:srgbClr val="0B05FF"/>
                </a:solidFill>
              </a:rPr>
              <a:t>of</a:t>
            </a:r>
            <a:r>
              <a:rPr lang="de-DE" sz="1200" dirty="0">
                <a:solidFill>
                  <a:srgbClr val="0B05FF"/>
                </a:solidFill>
              </a:rPr>
              <a:t> Data,. pp. 103–114, </a:t>
            </a:r>
            <a:r>
              <a:rPr lang="de-DE" sz="1200" b="1" dirty="0">
                <a:solidFill>
                  <a:srgbClr val="FF0000"/>
                </a:solidFill>
              </a:rPr>
              <a:t>1996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4289B34-61EE-FF48-9CCA-C0C802FABC12}"/>
              </a:ext>
            </a:extLst>
          </p:cNvPr>
          <p:cNvSpPr/>
          <p:nvPr/>
        </p:nvSpPr>
        <p:spPr>
          <a:xfrm>
            <a:off x="2194718" y="382559"/>
            <a:ext cx="6246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ea typeface="宋体" panose="02010600030101010101" pitchFamily="2" charset="-122"/>
              </a:rPr>
              <a:t>Balanced Iterative Reducing and Clustering using Hierarchies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6131077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1">
            <a:extLst>
              <a:ext uri="{FF2B5EF4-FFF2-40B4-BE49-F238E27FC236}">
                <a16:creationId xmlns:a16="http://schemas.microsoft.com/office/drawing/2014/main" id="{233AF9EB-EC28-C445-82BE-1BB055C865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261466"/>
            <a:ext cx="8229600" cy="503238"/>
          </a:xfrm>
        </p:spPr>
        <p:txBody>
          <a:bodyPr/>
          <a:lstStyle/>
          <a:p>
            <a:pPr eaLnBrk="1" hangingPunct="1">
              <a:tabLst>
                <a:tab pos="1081570" algn="l"/>
              </a:tabLst>
            </a:pPr>
            <a:r>
              <a:rPr lang="de-DE" altLang="zh-CN" dirty="0">
                <a:ea typeface="宋体" panose="02010600030101010101" pitchFamily="2" charset="-122"/>
              </a:rPr>
              <a:t>Beschreibung von Clustern</a:t>
            </a:r>
          </a:p>
        </p:txBody>
      </p:sp>
      <p:pic>
        <p:nvPicPr>
          <p:cNvPr id="20485" name="Picture 2">
            <a:extLst>
              <a:ext uri="{FF2B5EF4-FFF2-40B4-BE49-F238E27FC236}">
                <a16:creationId xmlns:a16="http://schemas.microsoft.com/office/drawing/2014/main" id="{26A534A9-EA29-EF40-ACDE-BA9AFF84D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807" y="3376737"/>
            <a:ext cx="3322960" cy="730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3">
            <a:extLst>
              <a:ext uri="{FF2B5EF4-FFF2-40B4-BE49-F238E27FC236}">
                <a16:creationId xmlns:a16="http://schemas.microsoft.com/office/drawing/2014/main" id="{2D84FDFF-E7CC-3249-8C46-B5CD9EEDA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229" y="4769769"/>
            <a:ext cx="4125516" cy="851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Text Box 4">
            <a:extLst>
              <a:ext uri="{FF2B5EF4-FFF2-40B4-BE49-F238E27FC236}">
                <a16:creationId xmlns:a16="http://schemas.microsoft.com/office/drawing/2014/main" id="{993BF366-CEB8-F547-8278-DAA6EA8ABF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448" y="1340768"/>
            <a:ext cx="8001000" cy="476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tabLst>
                <a:tab pos="1268413" algn="l"/>
              </a:tabLst>
              <a:defRPr sz="4800" i="1">
                <a:solidFill>
                  <a:srgbClr val="000000"/>
                </a:solidFill>
                <a:latin typeface="Times" pitchFamily="2" charset="0"/>
              </a:defRPr>
            </a:lvl1pPr>
            <a:lvl2pPr marL="742950" indent="-285750" eaLnBrk="0" hangingPunct="0">
              <a:tabLst>
                <a:tab pos="1268413" algn="l"/>
              </a:tabLst>
              <a:defRPr sz="4800" i="1">
                <a:solidFill>
                  <a:srgbClr val="000000"/>
                </a:solidFill>
                <a:latin typeface="Times" pitchFamily="2" charset="0"/>
              </a:defRPr>
            </a:lvl2pPr>
            <a:lvl3pPr marL="1143000" indent="-228600" eaLnBrk="0" hangingPunct="0">
              <a:tabLst>
                <a:tab pos="1268413" algn="l"/>
              </a:tabLst>
              <a:defRPr sz="4800" i="1">
                <a:solidFill>
                  <a:srgbClr val="000000"/>
                </a:solidFill>
                <a:latin typeface="Times" pitchFamily="2" charset="0"/>
              </a:defRPr>
            </a:lvl3pPr>
            <a:lvl4pPr marL="1600200" indent="-228600" eaLnBrk="0" hangingPunct="0">
              <a:tabLst>
                <a:tab pos="1268413" algn="l"/>
              </a:tabLst>
              <a:defRPr sz="4800" i="1">
                <a:solidFill>
                  <a:srgbClr val="000000"/>
                </a:solidFill>
                <a:latin typeface="Times" pitchFamily="2" charset="0"/>
              </a:defRPr>
            </a:lvl4pPr>
            <a:lvl5pPr marL="2057400" indent="-228600" eaLnBrk="0" hangingPunct="0">
              <a:tabLst>
                <a:tab pos="1268413" algn="l"/>
              </a:tabLst>
              <a:defRPr sz="4800" i="1">
                <a:solidFill>
                  <a:srgbClr val="000000"/>
                </a:solidFill>
                <a:latin typeface="Times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268413" algn="l"/>
              </a:tabLst>
              <a:defRPr sz="4800" i="1">
                <a:solidFill>
                  <a:srgbClr val="000000"/>
                </a:solidFill>
                <a:latin typeface="Times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268413" algn="l"/>
              </a:tabLst>
              <a:defRPr sz="4800" i="1">
                <a:solidFill>
                  <a:srgbClr val="000000"/>
                </a:solidFill>
                <a:latin typeface="Times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268413" algn="l"/>
              </a:tabLst>
              <a:defRPr sz="4800" i="1">
                <a:solidFill>
                  <a:srgbClr val="000000"/>
                </a:solidFill>
                <a:latin typeface="Times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268413" algn="l"/>
              </a:tabLst>
              <a:defRPr sz="4800" i="1">
                <a:solidFill>
                  <a:srgbClr val="000000"/>
                </a:solidFill>
                <a:latin typeface="Times" pitchFamily="2" charset="0"/>
              </a:defRPr>
            </a:lvl9pPr>
          </a:lstStyle>
          <a:p>
            <a:pPr algn="l" eaLnBrk="1" hangingPunct="1"/>
            <a:r>
              <a:rPr lang="de-DE" altLang="zh-CN" sz="3094" i="0">
                <a:solidFill>
                  <a:schemeClr val="tx1"/>
                </a:solidFill>
                <a:latin typeface="+mn-lt"/>
                <a:ea typeface="宋体" panose="02010600030101010101" pitchFamily="2" charset="-122"/>
              </a:rPr>
              <a:t>Für ein Cluster von Punkten           definieren wir:</a:t>
            </a:r>
          </a:p>
        </p:txBody>
      </p:sp>
      <p:pic>
        <p:nvPicPr>
          <p:cNvPr id="20488" name="Picture 5">
            <a:extLst>
              <a:ext uri="{FF2B5EF4-FFF2-40B4-BE49-F238E27FC236}">
                <a16:creationId xmlns:a16="http://schemas.microsoft.com/office/drawing/2014/main" id="{DDFBE788-3824-7244-BB18-CF508BAF6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385" y="1983706"/>
            <a:ext cx="1875234" cy="679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6">
            <a:extLst>
              <a:ext uri="{FF2B5EF4-FFF2-40B4-BE49-F238E27FC236}">
                <a16:creationId xmlns:a16="http://schemas.microsoft.com/office/drawing/2014/main" id="{6066F34D-AF24-0D4F-83DF-9F1D75094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367769"/>
            <a:ext cx="794742" cy="410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8">
            <a:extLst>
              <a:ext uri="{FF2B5EF4-FFF2-40B4-BE49-F238E27FC236}">
                <a16:creationId xmlns:a16="http://schemas.microsoft.com/office/drawing/2014/main" id="{C227B35A-097B-BF40-B7A8-F84D03B37C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041" y="2133278"/>
            <a:ext cx="1982391" cy="389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1268413" algn="l"/>
              </a:tabLst>
              <a:defRPr sz="4800" i="1">
                <a:solidFill>
                  <a:srgbClr val="000000"/>
                </a:solidFill>
                <a:latin typeface="Times" pitchFamily="2" charset="0"/>
              </a:defRPr>
            </a:lvl1pPr>
            <a:lvl2pPr marL="742950" indent="-285750" eaLnBrk="0" hangingPunct="0">
              <a:tabLst>
                <a:tab pos="1268413" algn="l"/>
              </a:tabLst>
              <a:defRPr sz="4800" i="1">
                <a:solidFill>
                  <a:srgbClr val="000000"/>
                </a:solidFill>
                <a:latin typeface="Times" pitchFamily="2" charset="0"/>
              </a:defRPr>
            </a:lvl2pPr>
            <a:lvl3pPr marL="1143000" indent="-228600" eaLnBrk="0" hangingPunct="0">
              <a:tabLst>
                <a:tab pos="1268413" algn="l"/>
              </a:tabLst>
              <a:defRPr sz="4800" i="1">
                <a:solidFill>
                  <a:srgbClr val="000000"/>
                </a:solidFill>
                <a:latin typeface="Times" pitchFamily="2" charset="0"/>
              </a:defRPr>
            </a:lvl3pPr>
            <a:lvl4pPr marL="1600200" indent="-228600" eaLnBrk="0" hangingPunct="0">
              <a:tabLst>
                <a:tab pos="1268413" algn="l"/>
              </a:tabLst>
              <a:defRPr sz="4800" i="1">
                <a:solidFill>
                  <a:srgbClr val="000000"/>
                </a:solidFill>
                <a:latin typeface="Times" pitchFamily="2" charset="0"/>
              </a:defRPr>
            </a:lvl4pPr>
            <a:lvl5pPr marL="2057400" indent="-228600" eaLnBrk="0" hangingPunct="0">
              <a:tabLst>
                <a:tab pos="1268413" algn="l"/>
              </a:tabLst>
              <a:defRPr sz="4800" i="1">
                <a:solidFill>
                  <a:srgbClr val="000000"/>
                </a:solidFill>
                <a:latin typeface="Times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268413" algn="l"/>
              </a:tabLst>
              <a:defRPr sz="4800" i="1">
                <a:solidFill>
                  <a:srgbClr val="000000"/>
                </a:solidFill>
                <a:latin typeface="Times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268413" algn="l"/>
              </a:tabLst>
              <a:defRPr sz="4800" i="1">
                <a:solidFill>
                  <a:srgbClr val="000000"/>
                </a:solidFill>
                <a:latin typeface="Times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268413" algn="l"/>
              </a:tabLst>
              <a:defRPr sz="4800" i="1">
                <a:solidFill>
                  <a:srgbClr val="000000"/>
                </a:solidFill>
                <a:latin typeface="Times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268413" algn="l"/>
              </a:tabLst>
              <a:defRPr sz="4800" i="1">
                <a:solidFill>
                  <a:srgbClr val="000000"/>
                </a:solidFill>
                <a:latin typeface="Times" pitchFamily="2" charset="0"/>
              </a:defRPr>
            </a:lvl9pPr>
          </a:lstStyle>
          <a:p>
            <a:pPr algn="l" eaLnBrk="1" hangingPunct="1"/>
            <a:r>
              <a:rPr lang="de-DE" altLang="zh-CN" sz="2531" b="1" i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Zentroid:</a:t>
            </a:r>
            <a:endParaRPr lang="de-DE" altLang="zh-CN" sz="2531" i="0">
              <a:solidFill>
                <a:schemeClr val="tx1"/>
              </a:solidFill>
              <a:latin typeface="+mn-lt"/>
              <a:ea typeface="宋体" panose="02010600030101010101" pitchFamily="2" charset="-122"/>
            </a:endParaRPr>
          </a:p>
        </p:txBody>
      </p:sp>
      <p:sp>
        <p:nvSpPr>
          <p:cNvPr id="20491" name="Text Box 9">
            <a:extLst>
              <a:ext uri="{FF2B5EF4-FFF2-40B4-BE49-F238E27FC236}">
                <a16:creationId xmlns:a16="http://schemas.microsoft.com/office/drawing/2014/main" id="{6C930C60-FAA1-3B4B-9F08-03BED2D20D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041" y="2882256"/>
            <a:ext cx="7554516" cy="389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1268413" algn="l"/>
              </a:tabLst>
              <a:defRPr sz="4800" i="1">
                <a:solidFill>
                  <a:srgbClr val="000000"/>
                </a:solidFill>
                <a:latin typeface="Times" pitchFamily="2" charset="0"/>
              </a:defRPr>
            </a:lvl1pPr>
            <a:lvl2pPr marL="742950" indent="-285750" eaLnBrk="0" hangingPunct="0">
              <a:tabLst>
                <a:tab pos="1268413" algn="l"/>
              </a:tabLst>
              <a:defRPr sz="4800" i="1">
                <a:solidFill>
                  <a:srgbClr val="000000"/>
                </a:solidFill>
                <a:latin typeface="Times" pitchFamily="2" charset="0"/>
              </a:defRPr>
            </a:lvl2pPr>
            <a:lvl3pPr marL="1143000" indent="-228600" eaLnBrk="0" hangingPunct="0">
              <a:tabLst>
                <a:tab pos="1268413" algn="l"/>
              </a:tabLst>
              <a:defRPr sz="4800" i="1">
                <a:solidFill>
                  <a:srgbClr val="000000"/>
                </a:solidFill>
                <a:latin typeface="Times" pitchFamily="2" charset="0"/>
              </a:defRPr>
            </a:lvl3pPr>
            <a:lvl4pPr marL="1600200" indent="-228600" eaLnBrk="0" hangingPunct="0">
              <a:tabLst>
                <a:tab pos="1268413" algn="l"/>
              </a:tabLst>
              <a:defRPr sz="4800" i="1">
                <a:solidFill>
                  <a:srgbClr val="000000"/>
                </a:solidFill>
                <a:latin typeface="Times" pitchFamily="2" charset="0"/>
              </a:defRPr>
            </a:lvl4pPr>
            <a:lvl5pPr marL="2057400" indent="-228600" eaLnBrk="0" hangingPunct="0">
              <a:tabLst>
                <a:tab pos="1268413" algn="l"/>
              </a:tabLst>
              <a:defRPr sz="4800" i="1">
                <a:solidFill>
                  <a:srgbClr val="000000"/>
                </a:solidFill>
                <a:latin typeface="Times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268413" algn="l"/>
              </a:tabLst>
              <a:defRPr sz="4800" i="1">
                <a:solidFill>
                  <a:srgbClr val="000000"/>
                </a:solidFill>
                <a:latin typeface="Times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268413" algn="l"/>
              </a:tabLst>
              <a:defRPr sz="4800" i="1">
                <a:solidFill>
                  <a:srgbClr val="000000"/>
                </a:solidFill>
                <a:latin typeface="Times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268413" algn="l"/>
              </a:tabLst>
              <a:defRPr sz="4800" i="1">
                <a:solidFill>
                  <a:srgbClr val="000000"/>
                </a:solidFill>
                <a:latin typeface="Times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268413" algn="l"/>
              </a:tabLst>
              <a:defRPr sz="4800" i="1">
                <a:solidFill>
                  <a:srgbClr val="000000"/>
                </a:solidFill>
                <a:latin typeface="Times" pitchFamily="2" charset="0"/>
              </a:defRPr>
            </a:lvl9pPr>
          </a:lstStyle>
          <a:p>
            <a:pPr algn="l" eaLnBrk="1" hangingPunct="1"/>
            <a:r>
              <a:rPr lang="de-DE" altLang="zh-CN" sz="2531" b="1" i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Radius: </a:t>
            </a:r>
            <a:r>
              <a:rPr lang="de-DE" altLang="zh-CN" sz="2531" i="0">
                <a:solidFill>
                  <a:schemeClr val="tx1"/>
                </a:solidFill>
                <a:latin typeface="+mn-lt"/>
                <a:ea typeface="宋体" panose="02010600030101010101" pitchFamily="2" charset="-122"/>
              </a:rPr>
              <a:t>mittlere Distanz zum Zentroiden</a:t>
            </a:r>
          </a:p>
        </p:txBody>
      </p:sp>
      <p:sp>
        <p:nvSpPr>
          <p:cNvPr id="20492" name="Text Box 10">
            <a:extLst>
              <a:ext uri="{FF2B5EF4-FFF2-40B4-BE49-F238E27FC236}">
                <a16:creationId xmlns:a16="http://schemas.microsoft.com/office/drawing/2014/main" id="{390E3ED0-2A30-9241-A717-5A5B407A56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042" y="4287565"/>
            <a:ext cx="7822406" cy="389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1268413" algn="l"/>
              </a:tabLst>
              <a:defRPr sz="4800" i="1">
                <a:solidFill>
                  <a:srgbClr val="000000"/>
                </a:solidFill>
                <a:latin typeface="Times" pitchFamily="2" charset="0"/>
              </a:defRPr>
            </a:lvl1pPr>
            <a:lvl2pPr marL="742950" indent="-285750" eaLnBrk="0" hangingPunct="0">
              <a:tabLst>
                <a:tab pos="1268413" algn="l"/>
              </a:tabLst>
              <a:defRPr sz="4800" i="1">
                <a:solidFill>
                  <a:srgbClr val="000000"/>
                </a:solidFill>
                <a:latin typeface="Times" pitchFamily="2" charset="0"/>
              </a:defRPr>
            </a:lvl2pPr>
            <a:lvl3pPr marL="1143000" indent="-228600" eaLnBrk="0" hangingPunct="0">
              <a:tabLst>
                <a:tab pos="1268413" algn="l"/>
              </a:tabLst>
              <a:defRPr sz="4800" i="1">
                <a:solidFill>
                  <a:srgbClr val="000000"/>
                </a:solidFill>
                <a:latin typeface="Times" pitchFamily="2" charset="0"/>
              </a:defRPr>
            </a:lvl3pPr>
            <a:lvl4pPr marL="1600200" indent="-228600" eaLnBrk="0" hangingPunct="0">
              <a:tabLst>
                <a:tab pos="1268413" algn="l"/>
              </a:tabLst>
              <a:defRPr sz="4800" i="1">
                <a:solidFill>
                  <a:srgbClr val="000000"/>
                </a:solidFill>
                <a:latin typeface="Times" pitchFamily="2" charset="0"/>
              </a:defRPr>
            </a:lvl4pPr>
            <a:lvl5pPr marL="2057400" indent="-228600" eaLnBrk="0" hangingPunct="0">
              <a:tabLst>
                <a:tab pos="1268413" algn="l"/>
              </a:tabLst>
              <a:defRPr sz="4800" i="1">
                <a:solidFill>
                  <a:srgbClr val="000000"/>
                </a:solidFill>
                <a:latin typeface="Times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268413" algn="l"/>
              </a:tabLst>
              <a:defRPr sz="4800" i="1">
                <a:solidFill>
                  <a:srgbClr val="000000"/>
                </a:solidFill>
                <a:latin typeface="Times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268413" algn="l"/>
              </a:tabLst>
              <a:defRPr sz="4800" i="1">
                <a:solidFill>
                  <a:srgbClr val="000000"/>
                </a:solidFill>
                <a:latin typeface="Times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268413" algn="l"/>
              </a:tabLst>
              <a:defRPr sz="4800" i="1">
                <a:solidFill>
                  <a:srgbClr val="000000"/>
                </a:solidFill>
                <a:latin typeface="Times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268413" algn="l"/>
              </a:tabLst>
              <a:defRPr sz="4800" i="1">
                <a:solidFill>
                  <a:srgbClr val="000000"/>
                </a:solidFill>
                <a:latin typeface="Times" pitchFamily="2" charset="0"/>
              </a:defRPr>
            </a:lvl9pPr>
          </a:lstStyle>
          <a:p>
            <a:pPr algn="l" eaLnBrk="1" hangingPunct="1"/>
            <a:r>
              <a:rPr lang="de-DE" altLang="zh-CN" sz="2531" b="1" i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Durchmesser: </a:t>
            </a:r>
            <a:r>
              <a:rPr lang="de-DE" altLang="zh-CN" sz="2531" i="0">
                <a:solidFill>
                  <a:schemeClr val="tx1"/>
                </a:solidFill>
                <a:latin typeface="+mn-lt"/>
                <a:ea typeface="宋体" panose="02010600030101010101" pitchFamily="2" charset="-122"/>
              </a:rPr>
              <a:t>mittlere paarweise Distanz in einem Cluster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839D369C-EA4A-2145-9740-9C4B5D362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8BB5D3AC-AFB8-B347-AA2D-D599BB9283FD}" type="slidenum">
              <a:rPr lang="de-DE" smtClean="0">
                <a:latin typeface="+mn-lt"/>
              </a:rPr>
              <a:pPr>
                <a:defRPr/>
              </a:pPr>
              <a:t>89</a:t>
            </a:fld>
            <a:endParaRPr lang="de-DE"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02B0DB-4E43-9644-BB5B-D9D65EE0BE66}"/>
              </a:ext>
            </a:extLst>
          </p:cNvPr>
          <p:cNvSpPr txBox="1"/>
          <p:nvPr/>
        </p:nvSpPr>
        <p:spPr>
          <a:xfrm>
            <a:off x="2389385" y="6031468"/>
            <a:ext cx="4529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Durchmesser und Radius alternativ verwendet</a:t>
            </a:r>
          </a:p>
        </p:txBody>
      </p:sp>
    </p:spTree>
    <p:extLst>
      <p:ext uri="{BB962C8B-B14F-4D97-AF65-F5344CB8AC3E}">
        <p14:creationId xmlns:p14="http://schemas.microsoft.com/office/powerpoint/2010/main" val="7964035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6"/>
          <p:cNvSpPr>
            <a:spLocks noChangeArrowheads="1"/>
          </p:cNvSpPr>
          <p:nvPr/>
        </p:nvSpPr>
        <p:spPr bwMode="auto">
          <a:xfrm>
            <a:off x="2071688" y="1465263"/>
            <a:ext cx="5867400" cy="40767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de-DE" dirty="0"/>
          </a:p>
        </p:txBody>
      </p:sp>
      <p:sp>
        <p:nvSpPr>
          <p:cNvPr id="29699" name="Line 47"/>
          <p:cNvSpPr>
            <a:spLocks noChangeShapeType="1"/>
          </p:cNvSpPr>
          <p:nvPr/>
        </p:nvSpPr>
        <p:spPr bwMode="auto">
          <a:xfrm>
            <a:off x="2071688" y="4724400"/>
            <a:ext cx="58674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9700" name="Line 48"/>
          <p:cNvSpPr>
            <a:spLocks noChangeShapeType="1"/>
          </p:cNvSpPr>
          <p:nvPr/>
        </p:nvSpPr>
        <p:spPr bwMode="auto">
          <a:xfrm>
            <a:off x="2071688" y="3908425"/>
            <a:ext cx="58674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9701" name="Line 49"/>
          <p:cNvSpPr>
            <a:spLocks noChangeShapeType="1"/>
          </p:cNvSpPr>
          <p:nvPr/>
        </p:nvSpPr>
        <p:spPr bwMode="auto">
          <a:xfrm>
            <a:off x="2071688" y="3098800"/>
            <a:ext cx="58674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9702" name="Line 50"/>
          <p:cNvSpPr>
            <a:spLocks noChangeShapeType="1"/>
          </p:cNvSpPr>
          <p:nvPr/>
        </p:nvSpPr>
        <p:spPr bwMode="auto">
          <a:xfrm>
            <a:off x="2071688" y="2281238"/>
            <a:ext cx="58674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9703" name="Line 51"/>
          <p:cNvSpPr>
            <a:spLocks noChangeShapeType="1"/>
          </p:cNvSpPr>
          <p:nvPr/>
        </p:nvSpPr>
        <p:spPr bwMode="auto">
          <a:xfrm>
            <a:off x="2071688" y="1465263"/>
            <a:ext cx="58674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9704" name="Rectangle 52"/>
          <p:cNvSpPr>
            <a:spLocks noChangeArrowheads="1"/>
          </p:cNvSpPr>
          <p:nvPr/>
        </p:nvSpPr>
        <p:spPr bwMode="auto">
          <a:xfrm>
            <a:off x="2071688" y="1465263"/>
            <a:ext cx="5867400" cy="4076700"/>
          </a:xfrm>
          <a:prstGeom prst="rect">
            <a:avLst/>
          </a:prstGeom>
          <a:noFill/>
          <a:ln w="7938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de-DE"/>
          </a:p>
        </p:txBody>
      </p:sp>
      <p:sp>
        <p:nvSpPr>
          <p:cNvPr id="29705" name="Line 53"/>
          <p:cNvSpPr>
            <a:spLocks noChangeShapeType="1"/>
          </p:cNvSpPr>
          <p:nvPr/>
        </p:nvSpPr>
        <p:spPr bwMode="auto">
          <a:xfrm>
            <a:off x="2071688" y="1465263"/>
            <a:ext cx="1587" cy="40767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9706" name="Line 54"/>
          <p:cNvSpPr>
            <a:spLocks noChangeShapeType="1"/>
          </p:cNvSpPr>
          <p:nvPr/>
        </p:nvSpPr>
        <p:spPr bwMode="auto">
          <a:xfrm>
            <a:off x="2001838" y="5541963"/>
            <a:ext cx="698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9707" name="Line 55"/>
          <p:cNvSpPr>
            <a:spLocks noChangeShapeType="1"/>
          </p:cNvSpPr>
          <p:nvPr/>
        </p:nvSpPr>
        <p:spPr bwMode="auto">
          <a:xfrm>
            <a:off x="2001838" y="4724400"/>
            <a:ext cx="698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9708" name="Line 56"/>
          <p:cNvSpPr>
            <a:spLocks noChangeShapeType="1"/>
          </p:cNvSpPr>
          <p:nvPr/>
        </p:nvSpPr>
        <p:spPr bwMode="auto">
          <a:xfrm>
            <a:off x="2001838" y="3908425"/>
            <a:ext cx="698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9709" name="Line 57"/>
          <p:cNvSpPr>
            <a:spLocks noChangeShapeType="1"/>
          </p:cNvSpPr>
          <p:nvPr/>
        </p:nvSpPr>
        <p:spPr bwMode="auto">
          <a:xfrm>
            <a:off x="2001838" y="3098800"/>
            <a:ext cx="698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9710" name="Line 58"/>
          <p:cNvSpPr>
            <a:spLocks noChangeShapeType="1"/>
          </p:cNvSpPr>
          <p:nvPr/>
        </p:nvSpPr>
        <p:spPr bwMode="auto">
          <a:xfrm>
            <a:off x="2001838" y="2281238"/>
            <a:ext cx="698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9711" name="Line 59"/>
          <p:cNvSpPr>
            <a:spLocks noChangeShapeType="1"/>
          </p:cNvSpPr>
          <p:nvPr/>
        </p:nvSpPr>
        <p:spPr bwMode="auto">
          <a:xfrm>
            <a:off x="2001838" y="1465263"/>
            <a:ext cx="698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9712" name="Line 60"/>
          <p:cNvSpPr>
            <a:spLocks noChangeShapeType="1"/>
          </p:cNvSpPr>
          <p:nvPr/>
        </p:nvSpPr>
        <p:spPr bwMode="auto">
          <a:xfrm>
            <a:off x="2071688" y="5541963"/>
            <a:ext cx="58674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9713" name="Line 61"/>
          <p:cNvSpPr>
            <a:spLocks noChangeShapeType="1"/>
          </p:cNvSpPr>
          <p:nvPr/>
        </p:nvSpPr>
        <p:spPr bwMode="auto">
          <a:xfrm flipV="1">
            <a:off x="2071688" y="5541963"/>
            <a:ext cx="1587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9714" name="Line 62"/>
          <p:cNvSpPr>
            <a:spLocks noChangeShapeType="1"/>
          </p:cNvSpPr>
          <p:nvPr/>
        </p:nvSpPr>
        <p:spPr bwMode="auto">
          <a:xfrm flipV="1">
            <a:off x="3243263" y="5541963"/>
            <a:ext cx="1587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9715" name="Line 63"/>
          <p:cNvSpPr>
            <a:spLocks noChangeShapeType="1"/>
          </p:cNvSpPr>
          <p:nvPr/>
        </p:nvSpPr>
        <p:spPr bwMode="auto">
          <a:xfrm flipV="1">
            <a:off x="4421188" y="5541963"/>
            <a:ext cx="1587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9716" name="Line 64"/>
          <p:cNvSpPr>
            <a:spLocks noChangeShapeType="1"/>
          </p:cNvSpPr>
          <p:nvPr/>
        </p:nvSpPr>
        <p:spPr bwMode="auto">
          <a:xfrm flipV="1">
            <a:off x="5591175" y="5541963"/>
            <a:ext cx="1588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9717" name="Line 65"/>
          <p:cNvSpPr>
            <a:spLocks noChangeShapeType="1"/>
          </p:cNvSpPr>
          <p:nvPr/>
        </p:nvSpPr>
        <p:spPr bwMode="auto">
          <a:xfrm flipV="1">
            <a:off x="6769100" y="5541963"/>
            <a:ext cx="1588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9718" name="Line 66"/>
          <p:cNvSpPr>
            <a:spLocks noChangeShapeType="1"/>
          </p:cNvSpPr>
          <p:nvPr/>
        </p:nvSpPr>
        <p:spPr bwMode="auto">
          <a:xfrm flipV="1">
            <a:off x="7939088" y="5541963"/>
            <a:ext cx="1587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9720" name="Rectangle 68"/>
          <p:cNvSpPr>
            <a:spLocks noChangeArrowheads="1"/>
          </p:cNvSpPr>
          <p:nvPr/>
        </p:nvSpPr>
        <p:spPr bwMode="auto">
          <a:xfrm>
            <a:off x="1781175" y="5416550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0</a:t>
            </a:r>
            <a:endParaRPr lang="en-US"/>
          </a:p>
        </p:txBody>
      </p:sp>
      <p:sp>
        <p:nvSpPr>
          <p:cNvPr id="29721" name="Rectangle 69"/>
          <p:cNvSpPr>
            <a:spLocks noChangeArrowheads="1"/>
          </p:cNvSpPr>
          <p:nvPr/>
        </p:nvSpPr>
        <p:spPr bwMode="auto">
          <a:xfrm>
            <a:off x="1781175" y="4598988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1</a:t>
            </a:r>
            <a:endParaRPr lang="en-US"/>
          </a:p>
        </p:txBody>
      </p:sp>
      <p:sp>
        <p:nvSpPr>
          <p:cNvPr id="29722" name="Rectangle 70"/>
          <p:cNvSpPr>
            <a:spLocks noChangeArrowheads="1"/>
          </p:cNvSpPr>
          <p:nvPr/>
        </p:nvSpPr>
        <p:spPr bwMode="auto">
          <a:xfrm>
            <a:off x="1781175" y="3783013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2</a:t>
            </a:r>
            <a:endParaRPr lang="en-US"/>
          </a:p>
        </p:txBody>
      </p:sp>
      <p:sp>
        <p:nvSpPr>
          <p:cNvPr id="29723" name="Rectangle 71"/>
          <p:cNvSpPr>
            <a:spLocks noChangeArrowheads="1"/>
          </p:cNvSpPr>
          <p:nvPr/>
        </p:nvSpPr>
        <p:spPr bwMode="auto">
          <a:xfrm>
            <a:off x="1781175" y="2973388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3</a:t>
            </a:r>
            <a:endParaRPr lang="en-US"/>
          </a:p>
        </p:txBody>
      </p:sp>
      <p:sp>
        <p:nvSpPr>
          <p:cNvPr id="29724" name="Rectangle 72"/>
          <p:cNvSpPr>
            <a:spLocks noChangeArrowheads="1"/>
          </p:cNvSpPr>
          <p:nvPr/>
        </p:nvSpPr>
        <p:spPr bwMode="auto">
          <a:xfrm>
            <a:off x="1781175" y="2155825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4</a:t>
            </a:r>
            <a:endParaRPr lang="en-US"/>
          </a:p>
        </p:txBody>
      </p:sp>
      <p:sp>
        <p:nvSpPr>
          <p:cNvPr id="29725" name="Rectangle 73"/>
          <p:cNvSpPr>
            <a:spLocks noChangeArrowheads="1"/>
          </p:cNvSpPr>
          <p:nvPr/>
        </p:nvSpPr>
        <p:spPr bwMode="auto">
          <a:xfrm>
            <a:off x="1781175" y="1339850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5</a:t>
            </a:r>
            <a:endParaRPr lang="en-US"/>
          </a:p>
        </p:txBody>
      </p:sp>
      <p:sp>
        <p:nvSpPr>
          <p:cNvPr id="267267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8206680" cy="5334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de-DE" sz="3600" dirty="0">
                <a:latin typeface="Calibri" charset="0"/>
                <a:ea typeface="ＭＳ Ｐゴシック" charset="0"/>
                <a:cs typeface="ＭＳ Ｐゴシック" charset="0"/>
              </a:rPr>
              <a:t>K-</a:t>
            </a:r>
            <a:r>
              <a:rPr lang="de-DE" sz="3600" dirty="0" err="1">
                <a:latin typeface="Calibri" charset="0"/>
                <a:ea typeface="ＭＳ Ｐゴシック" charset="0"/>
                <a:cs typeface="ＭＳ Ｐゴシック" charset="0"/>
              </a:rPr>
              <a:t>means</a:t>
            </a:r>
            <a:r>
              <a:rPr lang="de-DE" sz="3600" dirty="0">
                <a:latin typeface="Calibri" charset="0"/>
                <a:ea typeface="ＭＳ Ｐゴシック" charset="0"/>
                <a:cs typeface="ＭＳ Ｐゴシック" charset="0"/>
              </a:rPr>
              <a:t> Clusterbildung: </a:t>
            </a:r>
            <a:r>
              <a:rPr lang="de-DE" sz="3600" dirty="0" err="1">
                <a:latin typeface="Calibri" charset="0"/>
                <a:ea typeface="ＭＳ Ｐゴシック" charset="0"/>
                <a:cs typeface="ＭＳ Ｐゴシック" charset="0"/>
              </a:rPr>
              <a:t>Voronoi</a:t>
            </a:r>
            <a:r>
              <a:rPr lang="de-DE" sz="3600" dirty="0">
                <a:latin typeface="Calibri" charset="0"/>
                <a:ea typeface="ＭＳ Ｐゴシック" charset="0"/>
                <a:cs typeface="ＭＳ Ｐゴシック" charset="0"/>
              </a:rPr>
              <a:t>-Iteration</a:t>
            </a:r>
          </a:p>
        </p:txBody>
      </p:sp>
      <p:grpSp>
        <p:nvGrpSpPr>
          <p:cNvPr id="29734" name="Group 5"/>
          <p:cNvGrpSpPr>
            <a:grpSpLocks/>
          </p:cNvGrpSpPr>
          <p:nvPr/>
        </p:nvGrpSpPr>
        <p:grpSpPr bwMode="auto">
          <a:xfrm>
            <a:off x="6172200" y="2133600"/>
            <a:ext cx="685800" cy="533400"/>
            <a:chOff x="192" y="1824"/>
            <a:chExt cx="432" cy="336"/>
          </a:xfrm>
        </p:grpSpPr>
        <p:sp>
          <p:nvSpPr>
            <p:cNvPr id="29772" name="Oval 6"/>
            <p:cNvSpPr>
              <a:spLocks noChangeArrowheads="1"/>
            </p:cNvSpPr>
            <p:nvPr/>
          </p:nvSpPr>
          <p:spPr bwMode="auto">
            <a:xfrm>
              <a:off x="192" y="1824"/>
              <a:ext cx="144" cy="144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9773" name="Text Box 7"/>
            <p:cNvSpPr txBox="1">
              <a:spLocks noChangeArrowheads="1"/>
            </p:cNvSpPr>
            <p:nvPr/>
          </p:nvSpPr>
          <p:spPr bwMode="auto">
            <a:xfrm>
              <a:off x="288" y="1872"/>
              <a:ext cx="33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dirty="0"/>
                <a:t>c</a:t>
              </a:r>
              <a:r>
                <a:rPr lang="en-US" baseline="-25000" dirty="0"/>
                <a:t>1</a:t>
              </a:r>
            </a:p>
          </p:txBody>
        </p:sp>
      </p:grpSp>
      <p:grpSp>
        <p:nvGrpSpPr>
          <p:cNvPr id="29735" name="Group 8"/>
          <p:cNvGrpSpPr>
            <a:grpSpLocks/>
          </p:cNvGrpSpPr>
          <p:nvPr/>
        </p:nvGrpSpPr>
        <p:grpSpPr bwMode="auto">
          <a:xfrm>
            <a:off x="3124200" y="4343400"/>
            <a:ext cx="685800" cy="533400"/>
            <a:chOff x="192" y="1824"/>
            <a:chExt cx="432" cy="336"/>
          </a:xfrm>
        </p:grpSpPr>
        <p:sp>
          <p:nvSpPr>
            <p:cNvPr id="29770" name="Oval 9"/>
            <p:cNvSpPr>
              <a:spLocks noChangeArrowheads="1"/>
            </p:cNvSpPr>
            <p:nvPr/>
          </p:nvSpPr>
          <p:spPr bwMode="auto">
            <a:xfrm>
              <a:off x="192" y="1824"/>
              <a:ext cx="144" cy="144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9771" name="Text Box 10"/>
            <p:cNvSpPr txBox="1">
              <a:spLocks noChangeArrowheads="1"/>
            </p:cNvSpPr>
            <p:nvPr/>
          </p:nvSpPr>
          <p:spPr bwMode="auto">
            <a:xfrm>
              <a:off x="288" y="1872"/>
              <a:ext cx="33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dirty="0"/>
                <a:t>c</a:t>
              </a:r>
              <a:r>
                <a:rPr lang="en-US" baseline="-25000" dirty="0"/>
                <a:t>2</a:t>
              </a:r>
            </a:p>
          </p:txBody>
        </p:sp>
      </p:grpSp>
      <p:grpSp>
        <p:nvGrpSpPr>
          <p:cNvPr id="29736" name="Group 11"/>
          <p:cNvGrpSpPr>
            <a:grpSpLocks/>
          </p:cNvGrpSpPr>
          <p:nvPr/>
        </p:nvGrpSpPr>
        <p:grpSpPr bwMode="auto">
          <a:xfrm>
            <a:off x="6248400" y="4038600"/>
            <a:ext cx="685800" cy="533400"/>
            <a:chOff x="192" y="1824"/>
            <a:chExt cx="432" cy="336"/>
          </a:xfrm>
        </p:grpSpPr>
        <p:sp>
          <p:nvSpPr>
            <p:cNvPr id="29768" name="Oval 12"/>
            <p:cNvSpPr>
              <a:spLocks noChangeArrowheads="1"/>
            </p:cNvSpPr>
            <p:nvPr/>
          </p:nvSpPr>
          <p:spPr bwMode="auto">
            <a:xfrm>
              <a:off x="192" y="1824"/>
              <a:ext cx="144" cy="144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9769" name="Text Box 13"/>
            <p:cNvSpPr txBox="1">
              <a:spLocks noChangeArrowheads="1"/>
            </p:cNvSpPr>
            <p:nvPr/>
          </p:nvSpPr>
          <p:spPr bwMode="auto">
            <a:xfrm>
              <a:off x="288" y="1872"/>
              <a:ext cx="33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dirty="0"/>
                <a:t>c</a:t>
              </a:r>
              <a:r>
                <a:rPr lang="en-US" baseline="-25000" dirty="0"/>
                <a:t>3</a:t>
              </a:r>
            </a:p>
          </p:txBody>
        </p:sp>
      </p:grpSp>
      <p:sp>
        <p:nvSpPr>
          <p:cNvPr id="29738" name="AutoShape 15"/>
          <p:cNvSpPr>
            <a:spLocks noChangeArrowheads="1"/>
          </p:cNvSpPr>
          <p:nvPr/>
        </p:nvSpPr>
        <p:spPr bwMode="auto">
          <a:xfrm>
            <a:off x="3352800" y="4876800"/>
            <a:ext cx="152400" cy="152400"/>
          </a:xfrm>
          <a:prstGeom prst="diamond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9739" name="AutoShape 16"/>
          <p:cNvSpPr>
            <a:spLocks noChangeArrowheads="1"/>
          </p:cNvSpPr>
          <p:nvPr/>
        </p:nvSpPr>
        <p:spPr bwMode="auto">
          <a:xfrm>
            <a:off x="3124200" y="5105400"/>
            <a:ext cx="152400" cy="152400"/>
          </a:xfrm>
          <a:prstGeom prst="diamond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9740" name="AutoShape 17"/>
          <p:cNvSpPr>
            <a:spLocks noChangeArrowheads="1"/>
          </p:cNvSpPr>
          <p:nvPr/>
        </p:nvSpPr>
        <p:spPr bwMode="auto">
          <a:xfrm>
            <a:off x="2895600" y="4419600"/>
            <a:ext cx="152400" cy="152400"/>
          </a:xfrm>
          <a:prstGeom prst="diamond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9741" name="AutoShape 18"/>
          <p:cNvSpPr>
            <a:spLocks noChangeArrowheads="1"/>
          </p:cNvSpPr>
          <p:nvPr/>
        </p:nvSpPr>
        <p:spPr bwMode="auto">
          <a:xfrm>
            <a:off x="2895600" y="2057400"/>
            <a:ext cx="152400" cy="152400"/>
          </a:xfrm>
          <a:prstGeom prst="diamond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9742" name="AutoShape 1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diamond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9743" name="AutoShape 20"/>
          <p:cNvSpPr>
            <a:spLocks noChangeArrowheads="1"/>
          </p:cNvSpPr>
          <p:nvPr/>
        </p:nvSpPr>
        <p:spPr bwMode="auto">
          <a:xfrm>
            <a:off x="2895600" y="5105400"/>
            <a:ext cx="152400" cy="152400"/>
          </a:xfrm>
          <a:prstGeom prst="diamond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9744" name="AutoShape 21"/>
          <p:cNvSpPr>
            <a:spLocks noChangeArrowheads="1"/>
          </p:cNvSpPr>
          <p:nvPr/>
        </p:nvSpPr>
        <p:spPr bwMode="auto">
          <a:xfrm>
            <a:off x="2438400" y="4114800"/>
            <a:ext cx="152400" cy="152400"/>
          </a:xfrm>
          <a:prstGeom prst="diamond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9745" name="AutoShape 22"/>
          <p:cNvSpPr>
            <a:spLocks noChangeArrowheads="1"/>
          </p:cNvSpPr>
          <p:nvPr/>
        </p:nvSpPr>
        <p:spPr bwMode="auto">
          <a:xfrm>
            <a:off x="4572000" y="3810000"/>
            <a:ext cx="152400" cy="152400"/>
          </a:xfrm>
          <a:prstGeom prst="diamond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9746" name="AutoShape 23"/>
          <p:cNvSpPr>
            <a:spLocks noChangeArrowheads="1"/>
          </p:cNvSpPr>
          <p:nvPr/>
        </p:nvSpPr>
        <p:spPr bwMode="auto">
          <a:xfrm>
            <a:off x="6705600" y="18288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9747" name="AutoShape 24"/>
          <p:cNvSpPr>
            <a:spLocks noChangeArrowheads="1"/>
          </p:cNvSpPr>
          <p:nvPr/>
        </p:nvSpPr>
        <p:spPr bwMode="auto">
          <a:xfrm>
            <a:off x="7162800" y="19050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9748" name="AutoShape 25"/>
          <p:cNvSpPr>
            <a:spLocks noChangeArrowheads="1"/>
          </p:cNvSpPr>
          <p:nvPr/>
        </p:nvSpPr>
        <p:spPr bwMode="auto">
          <a:xfrm>
            <a:off x="7010400" y="20574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9749" name="AutoShape 26"/>
          <p:cNvSpPr>
            <a:spLocks noChangeArrowheads="1"/>
          </p:cNvSpPr>
          <p:nvPr/>
        </p:nvSpPr>
        <p:spPr bwMode="auto">
          <a:xfrm>
            <a:off x="6858000" y="22098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9750" name="AutoShape 27"/>
          <p:cNvSpPr>
            <a:spLocks noChangeArrowheads="1"/>
          </p:cNvSpPr>
          <p:nvPr/>
        </p:nvSpPr>
        <p:spPr bwMode="auto">
          <a:xfrm>
            <a:off x="7162800" y="23622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9751" name="AutoShape 28"/>
          <p:cNvSpPr>
            <a:spLocks noChangeArrowheads="1"/>
          </p:cNvSpPr>
          <p:nvPr/>
        </p:nvSpPr>
        <p:spPr bwMode="auto">
          <a:xfrm>
            <a:off x="7467600" y="27432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9752" name="AutoShape 29"/>
          <p:cNvSpPr>
            <a:spLocks noChangeArrowheads="1"/>
          </p:cNvSpPr>
          <p:nvPr/>
        </p:nvSpPr>
        <p:spPr bwMode="auto">
          <a:xfrm>
            <a:off x="5715000" y="18288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9753" name="AutoShape 30"/>
          <p:cNvSpPr>
            <a:spLocks noChangeArrowheads="1"/>
          </p:cNvSpPr>
          <p:nvPr/>
        </p:nvSpPr>
        <p:spPr bwMode="auto">
          <a:xfrm>
            <a:off x="6019800" y="32766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9754" name="AutoShape 31"/>
          <p:cNvSpPr>
            <a:spLocks noChangeArrowheads="1"/>
          </p:cNvSpPr>
          <p:nvPr/>
        </p:nvSpPr>
        <p:spPr bwMode="auto">
          <a:xfrm>
            <a:off x="6019800" y="48006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9755" name="AutoShape 32"/>
          <p:cNvSpPr>
            <a:spLocks noChangeArrowheads="1"/>
          </p:cNvSpPr>
          <p:nvPr/>
        </p:nvSpPr>
        <p:spPr bwMode="auto">
          <a:xfrm>
            <a:off x="6400800" y="51054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9756" name="AutoShape 33"/>
          <p:cNvSpPr>
            <a:spLocks noChangeArrowheads="1"/>
          </p:cNvSpPr>
          <p:nvPr/>
        </p:nvSpPr>
        <p:spPr bwMode="auto">
          <a:xfrm>
            <a:off x="6781800" y="43434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9757" name="AutoShape 34"/>
          <p:cNvSpPr>
            <a:spLocks noChangeArrowheads="1"/>
          </p:cNvSpPr>
          <p:nvPr/>
        </p:nvSpPr>
        <p:spPr bwMode="auto">
          <a:xfrm>
            <a:off x="5943600" y="37338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9758" name="AutoShape 35"/>
          <p:cNvSpPr>
            <a:spLocks noChangeArrowheads="1"/>
          </p:cNvSpPr>
          <p:nvPr/>
        </p:nvSpPr>
        <p:spPr bwMode="auto">
          <a:xfrm>
            <a:off x="5181600" y="41910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9759" name="AutoShape 36"/>
          <p:cNvSpPr>
            <a:spLocks noChangeArrowheads="1"/>
          </p:cNvSpPr>
          <p:nvPr/>
        </p:nvSpPr>
        <p:spPr bwMode="auto">
          <a:xfrm>
            <a:off x="7162800" y="46482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9760" name="AutoShape 37"/>
          <p:cNvSpPr>
            <a:spLocks noChangeArrowheads="1"/>
          </p:cNvSpPr>
          <p:nvPr/>
        </p:nvSpPr>
        <p:spPr bwMode="auto">
          <a:xfrm>
            <a:off x="7010400" y="50292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9761" name="AutoShape 38"/>
          <p:cNvSpPr>
            <a:spLocks noChangeArrowheads="1"/>
          </p:cNvSpPr>
          <p:nvPr/>
        </p:nvSpPr>
        <p:spPr bwMode="auto">
          <a:xfrm>
            <a:off x="6858000" y="40386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9762" name="AutoShape 39"/>
          <p:cNvSpPr>
            <a:spLocks noChangeArrowheads="1"/>
          </p:cNvSpPr>
          <p:nvPr/>
        </p:nvSpPr>
        <p:spPr bwMode="auto">
          <a:xfrm>
            <a:off x="7467600" y="52578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9763" name="AutoShape 40"/>
          <p:cNvSpPr>
            <a:spLocks noChangeArrowheads="1"/>
          </p:cNvSpPr>
          <p:nvPr/>
        </p:nvSpPr>
        <p:spPr bwMode="auto">
          <a:xfrm>
            <a:off x="6629400" y="25908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grpSp>
        <p:nvGrpSpPr>
          <p:cNvPr id="5" name="Group 41"/>
          <p:cNvGrpSpPr>
            <a:grpSpLocks/>
          </p:cNvGrpSpPr>
          <p:nvPr/>
        </p:nvGrpSpPr>
        <p:grpSpPr bwMode="auto">
          <a:xfrm>
            <a:off x="2819400" y="2209800"/>
            <a:ext cx="3962400" cy="2514600"/>
            <a:chOff x="1776" y="1392"/>
            <a:chExt cx="2496" cy="1584"/>
          </a:xfrm>
        </p:grpSpPr>
        <p:sp>
          <p:nvSpPr>
            <p:cNvPr id="29765" name="Line 42"/>
            <p:cNvSpPr>
              <a:spLocks noChangeShapeType="1"/>
            </p:cNvSpPr>
            <p:nvPr/>
          </p:nvSpPr>
          <p:spPr bwMode="auto">
            <a:xfrm flipH="1" flipV="1">
              <a:off x="1776" y="2592"/>
              <a:ext cx="192" cy="14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9766" name="Line 43"/>
            <p:cNvSpPr>
              <a:spLocks noChangeShapeType="1"/>
            </p:cNvSpPr>
            <p:nvPr/>
          </p:nvSpPr>
          <p:spPr bwMode="auto">
            <a:xfrm flipH="1">
              <a:off x="3840" y="2736"/>
              <a:ext cx="96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9767" name="Line 44"/>
            <p:cNvSpPr>
              <a:spLocks noChangeShapeType="1"/>
            </p:cNvSpPr>
            <p:nvPr/>
          </p:nvSpPr>
          <p:spPr bwMode="auto">
            <a:xfrm>
              <a:off x="4080" y="1392"/>
              <a:ext cx="192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78" name="AutoShape 14">
            <a:extLst>
              <a:ext uri="{FF2B5EF4-FFF2-40B4-BE49-F238E27FC236}">
                <a16:creationId xmlns:a16="http://schemas.microsoft.com/office/drawing/2014/main" id="{86336F6D-E0BA-534D-A094-55D7F8BF8D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4648200"/>
            <a:ext cx="152400" cy="152400"/>
          </a:xfrm>
          <a:prstGeom prst="diamond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933F9925-91E3-B941-9112-EAF6253D3BB7}"/>
              </a:ext>
            </a:extLst>
          </p:cNvPr>
          <p:cNvSpPr/>
          <p:nvPr/>
        </p:nvSpPr>
        <p:spPr>
          <a:xfrm>
            <a:off x="0" y="838200"/>
            <a:ext cx="9144000" cy="3603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ext Box 4">
            <a:extLst>
              <a:ext uri="{FF2B5EF4-FFF2-40B4-BE49-F238E27FC236}">
                <a16:creationId xmlns:a16="http://schemas.microsoft.com/office/drawing/2014/main" id="{BDDB219A-EFC1-634E-A974-69D4FEC782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2309" y="838200"/>
            <a:ext cx="42819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de-DE">
                <a:latin typeface="+mn-lt"/>
              </a:rPr>
              <a:t>Distanzmaß: Euklidische Distanz</a:t>
            </a:r>
          </a:p>
        </p:txBody>
      </p:sp>
      <p:sp>
        <p:nvSpPr>
          <p:cNvPr id="81" name="Rectangle 71">
            <a:extLst>
              <a:ext uri="{FF2B5EF4-FFF2-40B4-BE49-F238E27FC236}">
                <a16:creationId xmlns:a16="http://schemas.microsoft.com/office/drawing/2014/main" id="{2795ECEA-FEC5-9C4E-8436-E0DACE8E8D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712" y="5589240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 dirty="0">
                <a:solidFill>
                  <a:srgbClr val="000000"/>
                </a:solidFill>
                <a:latin typeface="Arial" charset="0"/>
              </a:rPr>
              <a:t>0</a:t>
            </a:r>
            <a:endParaRPr lang="en-US" dirty="0"/>
          </a:p>
        </p:txBody>
      </p:sp>
      <p:sp>
        <p:nvSpPr>
          <p:cNvPr id="82" name="Rectangle 72">
            <a:extLst>
              <a:ext uri="{FF2B5EF4-FFF2-40B4-BE49-F238E27FC236}">
                <a16:creationId xmlns:a16="http://schemas.microsoft.com/office/drawing/2014/main" id="{91BA4FB9-1C2C-394B-85DA-0A55F57602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9699" y="5589240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1</a:t>
            </a:r>
            <a:endParaRPr lang="en-US"/>
          </a:p>
        </p:txBody>
      </p:sp>
      <p:sp>
        <p:nvSpPr>
          <p:cNvPr id="83" name="Rectangle 73">
            <a:extLst>
              <a:ext uri="{FF2B5EF4-FFF2-40B4-BE49-F238E27FC236}">
                <a16:creationId xmlns:a16="http://schemas.microsoft.com/office/drawing/2014/main" id="{01797FEB-37E5-EA42-BF32-90540ACFDC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7624" y="5589240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2</a:t>
            </a:r>
            <a:endParaRPr lang="en-US"/>
          </a:p>
        </p:txBody>
      </p:sp>
      <p:sp>
        <p:nvSpPr>
          <p:cNvPr id="84" name="Rectangle 74">
            <a:extLst>
              <a:ext uri="{FF2B5EF4-FFF2-40B4-BE49-F238E27FC236}">
                <a16:creationId xmlns:a16="http://schemas.microsoft.com/office/drawing/2014/main" id="{7D21D037-D522-6D4E-8B40-7594D9665C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7612" y="5589240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3</a:t>
            </a:r>
            <a:endParaRPr lang="en-US"/>
          </a:p>
        </p:txBody>
      </p:sp>
      <p:sp>
        <p:nvSpPr>
          <p:cNvPr id="85" name="Rectangle 75">
            <a:extLst>
              <a:ext uri="{FF2B5EF4-FFF2-40B4-BE49-F238E27FC236}">
                <a16:creationId xmlns:a16="http://schemas.microsoft.com/office/drawing/2014/main" id="{B32B3AB6-B77C-B747-8E15-073E40B7B2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7124" y="5589240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4</a:t>
            </a:r>
            <a:endParaRPr lang="en-US"/>
          </a:p>
        </p:txBody>
      </p:sp>
      <p:sp>
        <p:nvSpPr>
          <p:cNvPr id="86" name="Rectangle 76">
            <a:extLst>
              <a:ext uri="{FF2B5EF4-FFF2-40B4-BE49-F238E27FC236}">
                <a16:creationId xmlns:a16="http://schemas.microsoft.com/office/drawing/2014/main" id="{491964C3-A282-2E41-906C-8693A3B45A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7112" y="5589240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5</a:t>
            </a:r>
            <a:endParaRPr lang="en-US"/>
          </a:p>
        </p:txBody>
      </p:sp>
      <p:sp>
        <p:nvSpPr>
          <p:cNvPr id="87" name="Line 82">
            <a:extLst>
              <a:ext uri="{FF2B5EF4-FFF2-40B4-BE49-F238E27FC236}">
                <a16:creationId xmlns:a16="http://schemas.microsoft.com/office/drawing/2014/main" id="{9B4532F8-8928-D143-8331-F5F2D8C103C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047999" y="1482726"/>
            <a:ext cx="1763711" cy="1793874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8" name="Line 83">
            <a:extLst>
              <a:ext uri="{FF2B5EF4-FFF2-40B4-BE49-F238E27FC236}">
                <a16:creationId xmlns:a16="http://schemas.microsoft.com/office/drawing/2014/main" id="{253CA3FA-6119-684A-B759-0053E1BD663D}"/>
              </a:ext>
            </a:extLst>
          </p:cNvPr>
          <p:cNvSpPr>
            <a:spLocks noChangeShapeType="1"/>
          </p:cNvSpPr>
          <p:nvPr/>
        </p:nvSpPr>
        <p:spPr bwMode="auto">
          <a:xfrm>
            <a:off x="4811711" y="3255963"/>
            <a:ext cx="250728" cy="2298701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9" name="Line 84">
            <a:extLst>
              <a:ext uri="{FF2B5EF4-FFF2-40B4-BE49-F238E27FC236}">
                <a16:creationId xmlns:a16="http://schemas.microsoft.com/office/drawing/2014/main" id="{1783D6C0-38A5-8448-A7E3-D9E89D56A10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11711" y="3198811"/>
            <a:ext cx="3127378" cy="106364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0" name="Slide Number Placeholder 5">
            <a:extLst>
              <a:ext uri="{FF2B5EF4-FFF2-40B4-BE49-F238E27FC236}">
                <a16:creationId xmlns:a16="http://schemas.microsoft.com/office/drawing/2014/main" id="{0C6FBC40-2E54-2341-BF27-7520587A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502"/>
            <a:ext cx="1008063" cy="196850"/>
          </a:xfrm>
        </p:spPr>
        <p:txBody>
          <a:bodyPr/>
          <a:lstStyle/>
          <a:p>
            <a:fld id="{BB33B7EA-002B-4067-950B-AC4932BA8F44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91" name="Footer Placeholder 5">
            <a:extLst>
              <a:ext uri="{FF2B5EF4-FFF2-40B4-BE49-F238E27FC236}">
                <a16:creationId xmlns:a16="http://schemas.microsoft.com/office/drawing/2014/main" id="{DF7EB3EA-9299-4043-AD21-6ADF4029E7F1}"/>
              </a:ext>
            </a:extLst>
          </p:cNvPr>
          <p:cNvSpPr txBox="1">
            <a:spLocks/>
          </p:cNvSpPr>
          <p:nvPr/>
        </p:nvSpPr>
        <p:spPr>
          <a:xfrm>
            <a:off x="4117057" y="6615336"/>
            <a:ext cx="1031007" cy="24266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000" dirty="0" err="1">
                <a:solidFill>
                  <a:schemeClr val="bg1"/>
                </a:solidFill>
              </a:rPr>
              <a:t>Eamonn</a:t>
            </a:r>
            <a:r>
              <a:rPr lang="en-US" sz="1000" dirty="0">
                <a:solidFill>
                  <a:schemeClr val="bg1"/>
                </a:solidFill>
              </a:rPr>
              <a:t> Keogh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C22D2108-3CE6-C849-81BC-0B4530BCAE9A}"/>
              </a:ext>
            </a:extLst>
          </p:cNvPr>
          <p:cNvSpPr/>
          <p:nvPr/>
        </p:nvSpPr>
        <p:spPr>
          <a:xfrm>
            <a:off x="2071688" y="5997188"/>
            <a:ext cx="528230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de-DE" sz="1100" dirty="0">
                <a:solidFill>
                  <a:srgbClr val="0B05FF"/>
                </a:solidFill>
                <a:latin typeface="+mn-lt"/>
              </a:rPr>
              <a:t>J. B. </a:t>
            </a:r>
            <a:r>
              <a:rPr lang="de-DE" sz="1100" dirty="0" err="1">
                <a:solidFill>
                  <a:srgbClr val="0B05FF"/>
                </a:solidFill>
                <a:latin typeface="+mn-lt"/>
              </a:rPr>
              <a:t>MacQueen</a:t>
            </a:r>
            <a:r>
              <a:rPr lang="de-DE" sz="1100" dirty="0">
                <a:solidFill>
                  <a:srgbClr val="0B05FF"/>
                </a:solidFill>
                <a:latin typeface="+mn-lt"/>
              </a:rPr>
              <a:t>: "</a:t>
            </a:r>
            <a:r>
              <a:rPr lang="de-DE" sz="1100" dirty="0" err="1">
                <a:solidFill>
                  <a:srgbClr val="0B05FF"/>
                </a:solidFill>
                <a:latin typeface="+mn-lt"/>
              </a:rPr>
              <a:t>Some</a:t>
            </a:r>
            <a:r>
              <a:rPr lang="de-DE" sz="1100" dirty="0">
                <a:solidFill>
                  <a:srgbClr val="0B05FF"/>
                </a:solidFill>
                <a:latin typeface="+mn-lt"/>
              </a:rPr>
              <a:t> </a:t>
            </a:r>
            <a:r>
              <a:rPr lang="de-DE" sz="1100" dirty="0" err="1">
                <a:solidFill>
                  <a:srgbClr val="0B05FF"/>
                </a:solidFill>
                <a:latin typeface="+mn-lt"/>
              </a:rPr>
              <a:t>Methods</a:t>
            </a:r>
            <a:r>
              <a:rPr lang="de-DE" sz="1100" dirty="0">
                <a:solidFill>
                  <a:srgbClr val="0B05FF"/>
                </a:solidFill>
                <a:latin typeface="+mn-lt"/>
              </a:rPr>
              <a:t> </a:t>
            </a:r>
            <a:r>
              <a:rPr lang="de-DE" sz="1100" dirty="0" err="1">
                <a:solidFill>
                  <a:srgbClr val="0B05FF"/>
                </a:solidFill>
                <a:latin typeface="+mn-lt"/>
              </a:rPr>
              <a:t>for</a:t>
            </a:r>
            <a:r>
              <a:rPr lang="de-DE" sz="1100" dirty="0">
                <a:solidFill>
                  <a:srgbClr val="0B05FF"/>
                </a:solidFill>
                <a:latin typeface="+mn-lt"/>
              </a:rPr>
              <a:t> </a:t>
            </a:r>
            <a:r>
              <a:rPr lang="de-DE" sz="1100" dirty="0" err="1">
                <a:solidFill>
                  <a:srgbClr val="0B05FF"/>
                </a:solidFill>
                <a:latin typeface="+mn-lt"/>
              </a:rPr>
              <a:t>classification</a:t>
            </a:r>
            <a:r>
              <a:rPr lang="de-DE" sz="1100" dirty="0">
                <a:solidFill>
                  <a:srgbClr val="0B05FF"/>
                </a:solidFill>
                <a:latin typeface="+mn-lt"/>
              </a:rPr>
              <a:t> </a:t>
            </a:r>
            <a:r>
              <a:rPr lang="de-DE" sz="1100" dirty="0" err="1">
                <a:solidFill>
                  <a:srgbClr val="0B05FF"/>
                </a:solidFill>
                <a:latin typeface="+mn-lt"/>
              </a:rPr>
              <a:t>and</a:t>
            </a:r>
            <a:r>
              <a:rPr lang="de-DE" sz="1100" dirty="0">
                <a:solidFill>
                  <a:srgbClr val="0B05FF"/>
                </a:solidFill>
                <a:latin typeface="+mn-lt"/>
              </a:rPr>
              <a:t> Analysis </a:t>
            </a:r>
            <a:r>
              <a:rPr lang="de-DE" sz="1100" dirty="0" err="1">
                <a:solidFill>
                  <a:srgbClr val="0B05FF"/>
                </a:solidFill>
                <a:latin typeface="+mn-lt"/>
              </a:rPr>
              <a:t>of</a:t>
            </a:r>
            <a:r>
              <a:rPr lang="de-DE" sz="1100" dirty="0">
                <a:solidFill>
                  <a:srgbClr val="0B05FF"/>
                </a:solidFill>
                <a:latin typeface="+mn-lt"/>
              </a:rPr>
              <a:t> Multivariate </a:t>
            </a:r>
            <a:r>
              <a:rPr lang="de-DE" sz="1100" dirty="0" err="1">
                <a:solidFill>
                  <a:srgbClr val="0B05FF"/>
                </a:solidFill>
                <a:latin typeface="+mn-lt"/>
              </a:rPr>
              <a:t>Observations</a:t>
            </a:r>
            <a:r>
              <a:rPr lang="de-DE" sz="1100" dirty="0">
                <a:solidFill>
                  <a:srgbClr val="0B05FF"/>
                </a:solidFill>
                <a:latin typeface="+mn-lt"/>
              </a:rPr>
              <a:t>, </a:t>
            </a:r>
            <a:r>
              <a:rPr lang="de-DE" sz="1100" i="1" dirty="0" err="1">
                <a:solidFill>
                  <a:srgbClr val="0B05FF"/>
                </a:solidFill>
                <a:latin typeface="+mn-lt"/>
              </a:rPr>
              <a:t>Proceedings</a:t>
            </a:r>
            <a:r>
              <a:rPr lang="de-DE" sz="1100" i="1" dirty="0">
                <a:solidFill>
                  <a:srgbClr val="0B05FF"/>
                </a:solidFill>
                <a:latin typeface="+mn-lt"/>
              </a:rPr>
              <a:t> </a:t>
            </a:r>
            <a:r>
              <a:rPr lang="de-DE" sz="1100" i="1" dirty="0" err="1">
                <a:solidFill>
                  <a:srgbClr val="0B05FF"/>
                </a:solidFill>
                <a:latin typeface="+mn-lt"/>
              </a:rPr>
              <a:t>of</a:t>
            </a:r>
            <a:r>
              <a:rPr lang="de-DE" sz="1100" i="1" dirty="0">
                <a:solidFill>
                  <a:srgbClr val="0B05FF"/>
                </a:solidFill>
                <a:latin typeface="+mn-lt"/>
              </a:rPr>
              <a:t> 5-th Berkeley Symposium on </a:t>
            </a:r>
            <a:r>
              <a:rPr lang="de-DE" sz="1100" i="1" dirty="0" err="1">
                <a:solidFill>
                  <a:srgbClr val="0B05FF"/>
                </a:solidFill>
                <a:latin typeface="+mn-lt"/>
              </a:rPr>
              <a:t>Mathematical</a:t>
            </a:r>
            <a:r>
              <a:rPr lang="de-DE" sz="1100" i="1" dirty="0">
                <a:solidFill>
                  <a:srgbClr val="0B05FF"/>
                </a:solidFill>
                <a:latin typeface="+mn-lt"/>
              </a:rPr>
              <a:t> </a:t>
            </a:r>
            <a:r>
              <a:rPr lang="de-DE" sz="1100" i="1" dirty="0" err="1">
                <a:solidFill>
                  <a:srgbClr val="0B05FF"/>
                </a:solidFill>
                <a:latin typeface="+mn-lt"/>
              </a:rPr>
              <a:t>Statistics</a:t>
            </a:r>
            <a:r>
              <a:rPr lang="de-DE" sz="1100" i="1" dirty="0">
                <a:solidFill>
                  <a:srgbClr val="0B05FF"/>
                </a:solidFill>
                <a:latin typeface="+mn-lt"/>
              </a:rPr>
              <a:t> </a:t>
            </a:r>
            <a:r>
              <a:rPr lang="de-DE" sz="1100" i="1" dirty="0" err="1">
                <a:solidFill>
                  <a:srgbClr val="0B05FF"/>
                </a:solidFill>
                <a:latin typeface="+mn-lt"/>
              </a:rPr>
              <a:t>and</a:t>
            </a:r>
            <a:r>
              <a:rPr lang="de-DE" sz="1100" i="1" dirty="0">
                <a:solidFill>
                  <a:srgbClr val="0B05FF"/>
                </a:solidFill>
                <a:latin typeface="+mn-lt"/>
              </a:rPr>
              <a:t> </a:t>
            </a:r>
            <a:r>
              <a:rPr lang="de-DE" sz="1100" i="1" dirty="0" err="1">
                <a:solidFill>
                  <a:srgbClr val="0B05FF"/>
                </a:solidFill>
                <a:latin typeface="+mn-lt"/>
              </a:rPr>
              <a:t>Probability</a:t>
            </a:r>
            <a:r>
              <a:rPr lang="de-DE" sz="1100" i="1" dirty="0">
                <a:solidFill>
                  <a:srgbClr val="0B05FF"/>
                </a:solidFill>
                <a:latin typeface="+mn-lt"/>
              </a:rPr>
              <a:t>"</a:t>
            </a:r>
            <a:r>
              <a:rPr lang="de-DE" sz="1100" dirty="0">
                <a:solidFill>
                  <a:srgbClr val="0B05FF"/>
                </a:solidFill>
                <a:latin typeface="+mn-lt"/>
              </a:rPr>
              <a:t>, Berkeley, University </a:t>
            </a:r>
            <a:r>
              <a:rPr lang="de-DE" sz="1100" dirty="0" err="1">
                <a:solidFill>
                  <a:srgbClr val="0B05FF"/>
                </a:solidFill>
                <a:latin typeface="+mn-lt"/>
              </a:rPr>
              <a:t>of</a:t>
            </a:r>
            <a:r>
              <a:rPr lang="de-DE" sz="1100" dirty="0">
                <a:solidFill>
                  <a:srgbClr val="0B05FF"/>
                </a:solidFill>
                <a:latin typeface="+mn-lt"/>
              </a:rPr>
              <a:t> California Press, 1:281-297, </a:t>
            </a:r>
            <a:r>
              <a:rPr lang="de-DE" sz="1100" b="1" dirty="0">
                <a:solidFill>
                  <a:srgbClr val="FF0000"/>
                </a:solidFill>
              </a:rPr>
              <a:t>1967</a:t>
            </a:r>
            <a:endParaRPr lang="de-DE" sz="11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38083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标题 1">
            <a:extLst>
              <a:ext uri="{FF2B5EF4-FFF2-40B4-BE49-F238E27FC236}">
                <a16:creationId xmlns:a16="http://schemas.microsoft.com/office/drawing/2014/main" id="{7FC3F468-FA59-BD49-BDC5-D2D47F77C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2" y="261466"/>
            <a:ext cx="8568183" cy="503238"/>
          </a:xfrm>
        </p:spPr>
        <p:txBody>
          <a:bodyPr/>
          <a:lstStyle/>
          <a:p>
            <a:r>
              <a:rPr lang="de-DE" altLang="zh-CN" dirty="0">
                <a:ea typeface="宋体" panose="02010600030101010101" pitchFamily="2" charset="-122"/>
              </a:rPr>
              <a:t>Alternative </a:t>
            </a:r>
            <a:r>
              <a:rPr lang="de-DE" altLang="zh-CN" dirty="0" err="1">
                <a:ea typeface="宋体" panose="02010600030101010101" pitchFamily="2" charset="-122"/>
              </a:rPr>
              <a:t>Ähnlichkeitsmetriken</a:t>
            </a:r>
            <a:r>
              <a:rPr lang="de-DE" altLang="zh-CN" dirty="0">
                <a:ea typeface="宋体" panose="02010600030101010101" pitchFamily="2" charset="-122"/>
              </a:rPr>
              <a:t> (Cluster-Cluster)</a:t>
            </a:r>
            <a:endParaRPr lang="de-DE" altLang="zh-CN" sz="1800" dirty="0">
              <a:ea typeface="宋体" panose="02010600030101010101" pitchFamily="2" charset="-122"/>
            </a:endParaRPr>
          </a:p>
        </p:txBody>
      </p:sp>
      <p:sp>
        <p:nvSpPr>
          <p:cNvPr id="21507" name="内容占位符 2">
            <a:extLst>
              <a:ext uri="{FF2B5EF4-FFF2-40B4-BE49-F238E27FC236}">
                <a16:creationId xmlns:a16="http://schemas.microsoft.com/office/drawing/2014/main" id="{F7E0E6E2-86EB-514D-B8B5-C23CC6557A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236" y="1268760"/>
            <a:ext cx="7743156" cy="3927947"/>
          </a:xfrm>
        </p:spPr>
        <p:txBody>
          <a:bodyPr/>
          <a:lstStyle/>
          <a:p>
            <a:pPr>
              <a:buFontTx/>
              <a:buNone/>
            </a:pPr>
            <a:r>
              <a:rPr lang="de-DE" altLang="zh-CN" sz="2812" dirty="0">
                <a:ea typeface="宋体" panose="02010600030101010101" pitchFamily="2" charset="-122"/>
              </a:rPr>
              <a:t>Euklidische </a:t>
            </a:r>
            <a:r>
              <a:rPr lang="de-DE" altLang="zh-CN" sz="2812" dirty="0" err="1">
                <a:ea typeface="宋体" panose="02010600030101010101" pitchFamily="2" charset="-122"/>
              </a:rPr>
              <a:t>Zentroidendistanz</a:t>
            </a:r>
            <a:r>
              <a:rPr lang="de-DE" altLang="zh-CN" sz="2812" dirty="0">
                <a:ea typeface="宋体" panose="02010600030101010101" pitchFamily="2" charset="-122"/>
              </a:rPr>
              <a:t>:</a:t>
            </a:r>
          </a:p>
          <a:p>
            <a:pPr>
              <a:buFontTx/>
              <a:buNone/>
            </a:pPr>
            <a:endParaRPr lang="de-DE" altLang="zh-CN" sz="2812" dirty="0">
              <a:ea typeface="宋体" panose="02010600030101010101" pitchFamily="2" charset="-122"/>
            </a:endParaRPr>
          </a:p>
          <a:p>
            <a:pPr>
              <a:buFontTx/>
              <a:buNone/>
            </a:pPr>
            <a:r>
              <a:rPr lang="de-DE" altLang="zh-CN" sz="2812" dirty="0">
                <a:ea typeface="宋体" panose="02010600030101010101" pitchFamily="2" charset="-122"/>
              </a:rPr>
              <a:t>Manhattan </a:t>
            </a:r>
            <a:r>
              <a:rPr lang="de-DE" altLang="zh-CN" sz="2812" dirty="0" err="1">
                <a:ea typeface="宋体" panose="02010600030101010101" pitchFamily="2" charset="-122"/>
              </a:rPr>
              <a:t>Zentroidendistanz</a:t>
            </a:r>
            <a:r>
              <a:rPr lang="de-DE" altLang="zh-CN" sz="2812" dirty="0">
                <a:ea typeface="宋体" panose="02010600030101010101" pitchFamily="2" charset="-122"/>
              </a:rPr>
              <a:t>:</a:t>
            </a:r>
          </a:p>
          <a:p>
            <a:pPr>
              <a:buFontTx/>
              <a:buNone/>
            </a:pPr>
            <a:endParaRPr lang="de-DE" altLang="zh-CN" sz="2812" dirty="0">
              <a:ea typeface="宋体" panose="02010600030101010101" pitchFamily="2" charset="-122"/>
            </a:endParaRPr>
          </a:p>
          <a:p>
            <a:pPr>
              <a:buFontTx/>
              <a:buNone/>
            </a:pPr>
            <a:r>
              <a:rPr lang="de-DE" altLang="zh-CN" sz="2812" dirty="0">
                <a:ea typeface="宋体" panose="02010600030101010101" pitchFamily="2" charset="-122"/>
              </a:rPr>
              <a:t>Mittlere Inter-Cluster-</a:t>
            </a:r>
            <a:r>
              <a:rPr lang="de-DE" altLang="zh-CN" sz="2812" dirty="0" err="1">
                <a:ea typeface="宋体" panose="02010600030101010101" pitchFamily="2" charset="-122"/>
              </a:rPr>
              <a:t>Dist</a:t>
            </a:r>
            <a:r>
              <a:rPr lang="de-DE" altLang="zh-CN" sz="2812" dirty="0">
                <a:ea typeface="宋体" panose="02010600030101010101" pitchFamily="2" charset="-122"/>
              </a:rPr>
              <a:t>.:</a:t>
            </a:r>
          </a:p>
          <a:p>
            <a:pPr>
              <a:buFontTx/>
              <a:buNone/>
            </a:pPr>
            <a:endParaRPr lang="de-DE" altLang="zh-CN" sz="2812" dirty="0">
              <a:ea typeface="宋体" panose="02010600030101010101" pitchFamily="2" charset="-122"/>
            </a:endParaRPr>
          </a:p>
          <a:p>
            <a:pPr>
              <a:buFontTx/>
              <a:buNone/>
            </a:pPr>
            <a:r>
              <a:rPr lang="de-DE" altLang="zh-CN" sz="2812" dirty="0">
                <a:ea typeface="宋体" panose="02010600030101010101" pitchFamily="2" charset="-122"/>
              </a:rPr>
              <a:t>Mittlere Intra-Cluster-</a:t>
            </a:r>
            <a:r>
              <a:rPr lang="de-DE" altLang="zh-CN" sz="2812" dirty="0" err="1">
                <a:ea typeface="宋体" panose="02010600030101010101" pitchFamily="2" charset="-122"/>
              </a:rPr>
              <a:t>Dist</a:t>
            </a:r>
            <a:r>
              <a:rPr lang="de-DE" altLang="zh-CN" sz="2812" dirty="0">
                <a:ea typeface="宋体" panose="02010600030101010101" pitchFamily="2" charset="-122"/>
              </a:rPr>
              <a:t>.:</a:t>
            </a:r>
          </a:p>
          <a:p>
            <a:pPr>
              <a:buFontTx/>
              <a:buNone/>
            </a:pPr>
            <a:r>
              <a:rPr lang="de-DE" altLang="zh-CN" sz="2812" dirty="0">
                <a:ea typeface="宋体" panose="02010600030101010101" pitchFamily="2" charset="-122"/>
              </a:rPr>
              <a:t>Varianzanstieg </a:t>
            </a:r>
            <a:br>
              <a:rPr lang="de-DE" altLang="zh-CN" sz="2812" dirty="0">
                <a:ea typeface="宋体" panose="02010600030101010101" pitchFamily="2" charset="-122"/>
              </a:rPr>
            </a:br>
            <a:r>
              <a:rPr lang="de-DE" altLang="zh-CN" sz="2812" dirty="0">
                <a:ea typeface="宋体" panose="02010600030101010101" pitchFamily="2" charset="-122"/>
              </a:rPr>
              <a:t>(Ward)</a:t>
            </a:r>
            <a:r>
              <a:rPr lang="de-DE" altLang="zh-CN" sz="2812" b="1" dirty="0">
                <a:ea typeface="宋体" panose="02010600030101010101" pitchFamily="2" charset="-122"/>
              </a:rPr>
              <a:t>:</a:t>
            </a:r>
            <a:endParaRPr lang="de-DE" altLang="zh-CN" sz="2812" dirty="0">
              <a:ea typeface="宋体" panose="02010600030101010101" pitchFamily="2" charset="-122"/>
            </a:endParaRPr>
          </a:p>
        </p:txBody>
      </p:sp>
      <p:pic>
        <p:nvPicPr>
          <p:cNvPr id="21510" name="Picture 3">
            <a:extLst>
              <a:ext uri="{FF2B5EF4-FFF2-40B4-BE49-F238E27FC236}">
                <a16:creationId xmlns:a16="http://schemas.microsoft.com/office/drawing/2014/main" id="{FE921751-E6B3-FD4C-95D3-7AA9662ED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651" y="1353121"/>
            <a:ext cx="3000375" cy="419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4">
            <a:extLst>
              <a:ext uri="{FF2B5EF4-FFF2-40B4-BE49-F238E27FC236}">
                <a16:creationId xmlns:a16="http://schemas.microsoft.com/office/drawing/2014/main" id="{1B6D97E3-5A54-6B47-90E0-A265F860F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113483"/>
            <a:ext cx="3750469" cy="955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2">
            <a:extLst>
              <a:ext uri="{FF2B5EF4-FFF2-40B4-BE49-F238E27FC236}">
                <a16:creationId xmlns:a16="http://schemas.microsoft.com/office/drawing/2014/main" id="{AB99B24B-AA1B-2848-8FB0-FD3512BC4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74" y="3212976"/>
            <a:ext cx="3882182" cy="6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3">
            <a:extLst>
              <a:ext uri="{FF2B5EF4-FFF2-40B4-BE49-F238E27FC236}">
                <a16:creationId xmlns:a16="http://schemas.microsoft.com/office/drawing/2014/main" id="{7526509E-2A73-F041-AE1D-4FB818FBE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806" y="4246885"/>
            <a:ext cx="4133329" cy="694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5">
            <a:extLst>
              <a:ext uri="{FF2B5EF4-FFF2-40B4-BE49-F238E27FC236}">
                <a16:creationId xmlns:a16="http://schemas.microsoft.com/office/drawing/2014/main" id="{E9530EB2-EB11-834B-A278-6F5F21A80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6" t="-4944"/>
          <a:stretch>
            <a:fillRect/>
          </a:stretch>
        </p:blipFill>
        <p:spPr bwMode="auto">
          <a:xfrm>
            <a:off x="2796877" y="5102832"/>
            <a:ext cx="6239619" cy="1136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F3650EA7-0D57-7247-AB7B-12BD2955D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90</a:t>
            </a:fld>
            <a:endParaRPr lang="de-DE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B70596-C814-DB4E-A6A1-ED1BB52A1FC0}"/>
              </a:ext>
            </a:extLst>
          </p:cNvPr>
          <p:cNvSpPr txBox="1"/>
          <p:nvPr/>
        </p:nvSpPr>
        <p:spPr>
          <a:xfrm>
            <a:off x="3275856" y="5301651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D4 =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D1E60E-0B09-844F-B655-B2202322C1F3}"/>
              </a:ext>
            </a:extLst>
          </p:cNvPr>
          <p:cNvSpPr txBox="1"/>
          <p:nvPr/>
        </p:nvSpPr>
        <p:spPr>
          <a:xfrm>
            <a:off x="2882905" y="6413569"/>
            <a:ext cx="31292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Bei kategorialen Variablen andere Distanzmaße</a:t>
            </a:r>
          </a:p>
        </p:txBody>
      </p:sp>
    </p:spTree>
    <p:extLst>
      <p:ext uri="{BB962C8B-B14F-4D97-AF65-F5344CB8AC3E}">
        <p14:creationId xmlns:p14="http://schemas.microsoft.com/office/powerpoint/2010/main" val="204391027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B0280-9F8E-C74B-9D32-8F5A291A1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zh-CN" dirty="0">
                <a:ea typeface="宋体" panose="02010600030101010101" pitchFamily="2" charset="-122"/>
              </a:rPr>
              <a:t>Clusterbeschreibung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F9636-81B9-D948-BA9B-751F8515E5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BIRCH baut beim Lesen </a:t>
            </a:r>
            <a:br>
              <a:rPr lang="de-DE" dirty="0"/>
            </a:br>
            <a:r>
              <a:rPr lang="de-DE" dirty="0"/>
              <a:t>der Daten ein </a:t>
            </a:r>
            <a:r>
              <a:rPr lang="de-DE" dirty="0" err="1"/>
              <a:t>Dendrogramm</a:t>
            </a:r>
            <a:r>
              <a:rPr lang="de-DE" dirty="0"/>
              <a:t>, </a:t>
            </a:r>
            <a:br>
              <a:rPr lang="de-DE" dirty="0"/>
            </a:br>
            <a:r>
              <a:rPr lang="de-DE" dirty="0"/>
              <a:t>genannt </a:t>
            </a:r>
            <a:r>
              <a:rPr lang="de-DE" dirty="0">
                <a:solidFill>
                  <a:srgbClr val="081BFF"/>
                </a:solidFill>
              </a:rPr>
              <a:t>Cluster-Funktions- </a:t>
            </a:r>
            <a:br>
              <a:rPr lang="de-DE" dirty="0">
                <a:solidFill>
                  <a:srgbClr val="081BFF"/>
                </a:solidFill>
              </a:rPr>
            </a:br>
            <a:r>
              <a:rPr lang="de-DE" dirty="0">
                <a:solidFill>
                  <a:srgbClr val="081BFF"/>
                </a:solidFill>
              </a:rPr>
              <a:t>Baum </a:t>
            </a:r>
            <a:r>
              <a:rPr lang="de-DE" dirty="0"/>
              <a:t>(</a:t>
            </a:r>
            <a:r>
              <a:rPr lang="de-DE" dirty="0">
                <a:solidFill>
                  <a:srgbClr val="081BFF"/>
                </a:solidFill>
              </a:rPr>
              <a:t>CF-Baum</a:t>
            </a:r>
            <a:r>
              <a:rPr lang="de-DE" dirty="0"/>
              <a:t>)</a:t>
            </a:r>
          </a:p>
          <a:p>
            <a:r>
              <a:rPr lang="de-DE" dirty="0"/>
              <a:t>Eintrag im CF-Baum </a:t>
            </a:r>
            <a:br>
              <a:rPr lang="de-DE" dirty="0"/>
            </a:br>
            <a:r>
              <a:rPr lang="de-DE" dirty="0"/>
              <a:t>repräsentiert Cluster </a:t>
            </a:r>
            <a:br>
              <a:rPr lang="de-DE" dirty="0"/>
            </a:br>
            <a:r>
              <a:rPr lang="de-DE" dirty="0"/>
              <a:t>von Objekten </a:t>
            </a:r>
          </a:p>
          <a:p>
            <a:pPr lvl="1"/>
            <a:r>
              <a:rPr lang="de-DE" dirty="0"/>
              <a:t>charakterisiert durch 3-Tupel (N, LS, SS): Cluster-Funktion</a:t>
            </a:r>
          </a:p>
          <a:p>
            <a:pPr lvl="1"/>
            <a:r>
              <a:rPr lang="de-DE" dirty="0"/>
              <a:t>N ist die Anzahl der der Objekte  im Cluster {</a:t>
            </a:r>
            <a:r>
              <a:rPr lang="de-DE" b="1" dirty="0"/>
              <a:t>P</a:t>
            </a:r>
            <a:r>
              <a:rPr lang="de-DE" baseline="-25000" dirty="0"/>
              <a:t>i</a:t>
            </a:r>
            <a:r>
              <a:rPr lang="de-DE" dirty="0"/>
              <a:t>}</a:t>
            </a:r>
            <a:r>
              <a:rPr lang="de-DE" baseline="-25000" dirty="0"/>
              <a:t>i ∈N</a:t>
            </a:r>
          </a:p>
          <a:p>
            <a:pPr lvl="1"/>
            <a:r>
              <a:rPr lang="de-DE" dirty="0"/>
              <a:t>LS (linear </a:t>
            </a:r>
            <a:r>
              <a:rPr lang="de-DE" dirty="0" err="1"/>
              <a:t>sum</a:t>
            </a:r>
            <a:r>
              <a:rPr lang="de-DE" dirty="0"/>
              <a:t>) und SS (</a:t>
            </a:r>
            <a:r>
              <a:rPr lang="de-DE" dirty="0" err="1"/>
              <a:t>square</a:t>
            </a:r>
            <a:r>
              <a:rPr lang="de-DE" dirty="0"/>
              <a:t> </a:t>
            </a:r>
            <a:r>
              <a:rPr lang="de-DE" dirty="0" err="1"/>
              <a:t>sum</a:t>
            </a:r>
            <a:r>
              <a:rPr lang="de-DE" dirty="0"/>
              <a:t>) sind wie folgt definiert:       LS = ∑</a:t>
            </a:r>
            <a:r>
              <a:rPr lang="de-DE" baseline="30000" dirty="0" err="1"/>
              <a:t>N</a:t>
            </a:r>
            <a:r>
              <a:rPr lang="de-DE" baseline="-25000" dirty="0" err="1"/>
              <a:t>i</a:t>
            </a:r>
            <a:r>
              <a:rPr lang="de-DE" baseline="-25000" dirty="0"/>
              <a:t>= 1</a:t>
            </a:r>
            <a:r>
              <a:rPr lang="de-DE" dirty="0"/>
              <a:t> </a:t>
            </a:r>
            <a:r>
              <a:rPr lang="de-DE" b="1" dirty="0"/>
              <a:t>P</a:t>
            </a:r>
            <a:r>
              <a:rPr lang="de-DE" baseline="-25000" dirty="0"/>
              <a:t>i  </a:t>
            </a:r>
          </a:p>
          <a:p>
            <a:pPr marL="457200" lvl="1" indent="0">
              <a:buNone/>
            </a:pPr>
            <a:r>
              <a:rPr lang="de-DE" baseline="-25000" dirty="0"/>
              <a:t>                                           </a:t>
            </a:r>
            <a:r>
              <a:rPr lang="de-DE" dirty="0"/>
              <a:t>SS = ∑</a:t>
            </a:r>
            <a:r>
              <a:rPr lang="de-DE" baseline="30000" dirty="0" err="1"/>
              <a:t>N</a:t>
            </a:r>
            <a:r>
              <a:rPr lang="de-DE" baseline="-25000" dirty="0" err="1"/>
              <a:t>i</a:t>
            </a:r>
            <a:r>
              <a:rPr lang="de-DE" baseline="-25000" dirty="0"/>
              <a:t>= 1</a:t>
            </a:r>
            <a:r>
              <a:rPr lang="de-DE" dirty="0"/>
              <a:t> (</a:t>
            </a:r>
            <a:r>
              <a:rPr lang="de-DE" b="1" dirty="0"/>
              <a:t>P</a:t>
            </a:r>
            <a:r>
              <a:rPr lang="de-DE" baseline="-25000" dirty="0"/>
              <a:t>i</a:t>
            </a:r>
            <a:r>
              <a:rPr lang="de-DE" dirty="0"/>
              <a:t>)</a:t>
            </a:r>
            <a:r>
              <a:rPr lang="de-DE" baseline="30000" dirty="0"/>
              <a:t>2</a:t>
            </a:r>
            <a:r>
              <a:rPr lang="de-DE" baseline="-25000" dirty="0"/>
              <a:t>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7E1CB3-83AD-DB44-80CF-D4C03503C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91</a:t>
            </a:fld>
            <a:endParaRPr lang="de-D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236FB0-BC87-4548-9F66-77E9D3671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1507982"/>
            <a:ext cx="2889869" cy="22589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0513A8-B1EA-5743-9EF1-D38E60DCB323}"/>
              </a:ext>
            </a:extLst>
          </p:cNvPr>
          <p:cNvSpPr txBox="1"/>
          <p:nvPr/>
        </p:nvSpPr>
        <p:spPr>
          <a:xfrm>
            <a:off x="2428638" y="6314559"/>
            <a:ext cx="4418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P</a:t>
            </a:r>
            <a:r>
              <a:rPr lang="de-DE" baseline="-25000" dirty="0"/>
              <a:t>i</a:t>
            </a:r>
            <a:r>
              <a:rPr lang="de-DE" dirty="0"/>
              <a:t> sind d-dimensionale Punkte, dito LS und 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7519DE-099F-A840-8E13-AB29294859BF}"/>
              </a:ext>
            </a:extLst>
          </p:cNvPr>
          <p:cNvSpPr txBox="1"/>
          <p:nvPr/>
        </p:nvSpPr>
        <p:spPr>
          <a:xfrm>
            <a:off x="5162499" y="5870873"/>
            <a:ext cx="3298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Komponentenweise </a:t>
            </a:r>
            <a:r>
              <a:rPr lang="de-DE" dirty="0" err="1"/>
              <a:t>Quadrierung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5796689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1">
            <a:extLst>
              <a:ext uri="{FF2B5EF4-FFF2-40B4-BE49-F238E27FC236}">
                <a16:creationId xmlns:a16="http://schemas.microsoft.com/office/drawing/2014/main" id="{1819EBA2-7E1A-044F-A149-41812971F8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tabLst>
                <a:tab pos="1081570" algn="l"/>
              </a:tabLst>
            </a:pPr>
            <a:r>
              <a:rPr lang="de-DE" altLang="zh-CN">
                <a:ea typeface="宋体" panose="02010600030101010101" pitchFamily="2" charset="-122"/>
              </a:rPr>
              <a:t>Eigenschaften von CF</a:t>
            </a:r>
          </a:p>
        </p:txBody>
      </p:sp>
      <p:sp>
        <p:nvSpPr>
          <p:cNvPr id="22533" name="Rectangle 2">
            <a:extLst>
              <a:ext uri="{FF2B5EF4-FFF2-40B4-BE49-F238E27FC236}">
                <a16:creationId xmlns:a16="http://schemas.microsoft.com/office/drawing/2014/main" id="{CC18F0B6-5726-884E-98DA-CC8D8FDAAD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 anchor="t"/>
          <a:lstStyle/>
          <a:p>
            <a:pPr eaLnBrk="1" hangingPunct="1">
              <a:tabLst>
                <a:tab pos="767926" algn="l"/>
              </a:tabLst>
            </a:pPr>
            <a:r>
              <a:rPr lang="de-DE" altLang="zh-CN" sz="2531" dirty="0">
                <a:ea typeface="宋体" panose="02010600030101010101" pitchFamily="2" charset="-122"/>
              </a:rPr>
              <a:t>CF-Einträge sind kompakt</a:t>
            </a:r>
          </a:p>
          <a:p>
            <a:pPr lvl="1" eaLnBrk="1" hangingPunct="1">
              <a:tabLst>
                <a:tab pos="767926" algn="l"/>
              </a:tabLst>
            </a:pPr>
            <a:r>
              <a:rPr lang="de-DE" altLang="zh-CN" sz="2531" dirty="0">
                <a:ea typeface="宋体" panose="02010600030101010101" pitchFamily="2" charset="-122"/>
              </a:rPr>
              <a:t>Signifikant weniger Speicher nötig als wenn man alle Datenpunkte der Untercluster speichern würde</a:t>
            </a:r>
          </a:p>
          <a:p>
            <a:pPr eaLnBrk="1" hangingPunct="1">
              <a:tabLst>
                <a:tab pos="767926" algn="l"/>
              </a:tabLst>
            </a:pPr>
            <a:r>
              <a:rPr lang="de-DE" altLang="zh-CN" sz="2531" dirty="0">
                <a:ea typeface="宋体" panose="02010600030101010101" pitchFamily="2" charset="-122"/>
              </a:rPr>
              <a:t>Ein CF-Eintrag enthält genügend Info </a:t>
            </a:r>
            <a:br>
              <a:rPr lang="de-DE" altLang="zh-CN" sz="2531" dirty="0">
                <a:ea typeface="宋体" panose="02010600030101010101" pitchFamily="2" charset="-122"/>
              </a:rPr>
            </a:br>
            <a:r>
              <a:rPr lang="de-DE" altLang="zh-CN" sz="2531" dirty="0">
                <a:ea typeface="宋体" panose="02010600030101010101" pitchFamily="2" charset="-122"/>
              </a:rPr>
              <a:t>zur Berechnung von D0-D4 (Lance/Williams Formel)</a:t>
            </a:r>
          </a:p>
          <a:p>
            <a:pPr eaLnBrk="1" hangingPunct="1">
              <a:tabLst>
                <a:tab pos="767926" algn="l"/>
              </a:tabLst>
            </a:pPr>
            <a:r>
              <a:rPr lang="de-DE" altLang="zh-CN" sz="2531" dirty="0" err="1">
                <a:ea typeface="宋体" panose="02010600030101010101" pitchFamily="2" charset="-122"/>
              </a:rPr>
              <a:t>Additivitätstheorem</a:t>
            </a:r>
            <a:r>
              <a:rPr lang="de-DE" altLang="zh-CN" sz="2531" dirty="0">
                <a:ea typeface="宋体" panose="02010600030101010101" pitchFamily="2" charset="-122"/>
              </a:rPr>
              <a:t> gestattet, Untercluster inkrementell und konsistent zusammenzufassen </a:t>
            </a:r>
            <a:br>
              <a:rPr lang="de-DE" altLang="zh-CN" sz="2531" dirty="0">
                <a:ea typeface="宋体" panose="02010600030101010101" pitchFamily="2" charset="-122"/>
              </a:rPr>
            </a:br>
            <a:r>
              <a:rPr lang="de-DE" altLang="zh-CN" sz="2531" dirty="0">
                <a:ea typeface="宋体" panose="02010600030101010101" pitchFamily="2" charset="-122"/>
              </a:rPr>
              <a:t>(für disjunktes CF1, CF2):</a:t>
            </a:r>
          </a:p>
          <a:p>
            <a:pPr eaLnBrk="1" hangingPunct="1">
              <a:tabLst>
                <a:tab pos="767926" algn="l"/>
              </a:tabLst>
            </a:pPr>
            <a:endParaRPr lang="de-DE" altLang="zh-CN" sz="2531" dirty="0">
              <a:ea typeface="宋体" panose="02010600030101010101" pitchFamily="2" charset="-122"/>
            </a:endParaRPr>
          </a:p>
          <a:p>
            <a:pPr eaLnBrk="1" hangingPunct="1">
              <a:tabLst>
                <a:tab pos="767926" algn="l"/>
              </a:tabLst>
            </a:pPr>
            <a:endParaRPr lang="de-DE" altLang="zh-CN" sz="2531" dirty="0">
              <a:ea typeface="宋体" panose="02010600030101010101" pitchFamily="2" charset="-122"/>
            </a:endParaRPr>
          </a:p>
          <a:p>
            <a:pPr eaLnBrk="1" hangingPunct="1">
              <a:tabLst>
                <a:tab pos="767926" algn="l"/>
              </a:tabLst>
            </a:pPr>
            <a:r>
              <a:rPr lang="de-DE" altLang="zh-CN" sz="2531" dirty="0">
                <a:solidFill>
                  <a:srgbClr val="0B05FF"/>
                </a:solidFill>
                <a:ea typeface="宋体" panose="02010600030101010101" pitchFamily="2" charset="-122"/>
              </a:rPr>
              <a:t>CFs können gemäß Di sortiert werden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2B0B4D39-0632-A54B-8CBB-41B01A3BF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92</a:t>
            </a:fld>
            <a:endParaRPr lang="de-DE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348E55A3-2D2F-AA49-80BA-033549367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55006" y="4805337"/>
            <a:ext cx="5256213" cy="423863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117481074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1">
            <a:extLst>
              <a:ext uri="{FF2B5EF4-FFF2-40B4-BE49-F238E27FC236}">
                <a16:creationId xmlns:a16="http://schemas.microsoft.com/office/drawing/2014/main" id="{B2635F45-7ACC-1843-A096-CFF55C41DC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tabLst>
                <a:tab pos="1081570" algn="l"/>
              </a:tabLst>
            </a:pPr>
            <a:r>
              <a:rPr lang="en-US" altLang="zh-CN" dirty="0">
                <a:ea typeface="宋体" panose="02010600030101010101" pitchFamily="2" charset="-122"/>
              </a:rPr>
              <a:t>CF-Baum (</a:t>
            </a:r>
            <a:r>
              <a:rPr lang="en-US" altLang="zh-CN" dirty="0" err="1">
                <a:ea typeface="宋体" panose="02010600030101010101" pitchFamily="2" charset="-122"/>
              </a:rPr>
              <a:t>vgl</a:t>
            </a:r>
            <a:r>
              <a:rPr lang="en-US" altLang="zh-CN" dirty="0">
                <a:ea typeface="宋体" panose="02010600030101010101" pitchFamily="2" charset="-122"/>
              </a:rPr>
              <a:t>. B-Baum)</a:t>
            </a:r>
          </a:p>
        </p:txBody>
      </p:sp>
      <p:pic>
        <p:nvPicPr>
          <p:cNvPr id="23557" name="Picture 2">
            <a:extLst>
              <a:ext uri="{FF2B5EF4-FFF2-40B4-BE49-F238E27FC236}">
                <a16:creationId xmlns:a16="http://schemas.microsoft.com/office/drawing/2014/main" id="{99AE93A7-8313-C341-9EA4-7E6A2AFFA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329" y="1536651"/>
            <a:ext cx="5181451" cy="3936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Oval 4">
            <a:extLst>
              <a:ext uri="{FF2B5EF4-FFF2-40B4-BE49-F238E27FC236}">
                <a16:creationId xmlns:a16="http://schemas.microsoft.com/office/drawing/2014/main" id="{D68F3CC0-A9D5-BB4E-8E36-EBF4FE48890D}"/>
              </a:ext>
            </a:extLst>
          </p:cNvPr>
          <p:cNvSpPr>
            <a:spLocks/>
          </p:cNvSpPr>
          <p:nvPr/>
        </p:nvSpPr>
        <p:spPr bwMode="auto">
          <a:xfrm>
            <a:off x="6072187" y="3090416"/>
            <a:ext cx="321469" cy="214313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1pPr>
            <a:lvl2pPr marL="742950" indent="-285750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2pPr>
            <a:lvl3pPr marL="1143000" indent="-228600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3pPr>
            <a:lvl4pPr marL="1600200" indent="-228600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4pPr>
            <a:lvl5pPr marL="2057400" indent="-228600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9pPr>
          </a:lstStyle>
          <a:p>
            <a:pPr eaLnBrk="1" hangingPunct="1"/>
            <a:endParaRPr lang="zh-CN" altLang="en-US" sz="3375">
              <a:ea typeface="宋体" panose="02010600030101010101" pitchFamily="2" charset="-122"/>
            </a:endParaRPr>
          </a:p>
        </p:txBody>
      </p:sp>
      <p:sp>
        <p:nvSpPr>
          <p:cNvPr id="35845" name="Oval 5">
            <a:extLst>
              <a:ext uri="{FF2B5EF4-FFF2-40B4-BE49-F238E27FC236}">
                <a16:creationId xmlns:a16="http://schemas.microsoft.com/office/drawing/2014/main" id="{45E6E57F-F504-4848-9AF4-5584357ED8E2}"/>
              </a:ext>
            </a:extLst>
          </p:cNvPr>
          <p:cNvSpPr>
            <a:spLocks/>
          </p:cNvSpPr>
          <p:nvPr/>
        </p:nvSpPr>
        <p:spPr bwMode="auto">
          <a:xfrm>
            <a:off x="4196953" y="5233541"/>
            <a:ext cx="321469" cy="214313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1pPr>
            <a:lvl2pPr marL="742950" indent="-285750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2pPr>
            <a:lvl3pPr marL="1143000" indent="-228600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3pPr>
            <a:lvl4pPr marL="1600200" indent="-228600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4pPr>
            <a:lvl5pPr marL="2057400" indent="-228600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9pPr>
          </a:lstStyle>
          <a:p>
            <a:pPr eaLnBrk="1" hangingPunct="1"/>
            <a:endParaRPr lang="zh-CN" altLang="en-US" sz="3375">
              <a:ea typeface="宋体" panose="02010600030101010101" pitchFamily="2" charset="-122"/>
            </a:endParaRPr>
          </a:p>
        </p:txBody>
      </p:sp>
      <p:sp>
        <p:nvSpPr>
          <p:cNvPr id="35846" name="Oval 6">
            <a:extLst>
              <a:ext uri="{FF2B5EF4-FFF2-40B4-BE49-F238E27FC236}">
                <a16:creationId xmlns:a16="http://schemas.microsoft.com/office/drawing/2014/main" id="{10E82133-FB37-2C40-8C68-80ED93F61ABD}"/>
              </a:ext>
            </a:extLst>
          </p:cNvPr>
          <p:cNvSpPr>
            <a:spLocks/>
          </p:cNvSpPr>
          <p:nvPr/>
        </p:nvSpPr>
        <p:spPr bwMode="auto">
          <a:xfrm>
            <a:off x="4411266" y="4697760"/>
            <a:ext cx="750094" cy="214313"/>
          </a:xfrm>
          <a:prstGeom prst="ellips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1pPr>
            <a:lvl2pPr marL="742950" indent="-285750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2pPr>
            <a:lvl3pPr marL="1143000" indent="-228600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3pPr>
            <a:lvl4pPr marL="1600200" indent="-228600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4pPr>
            <a:lvl5pPr marL="2057400" indent="-228600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9pPr>
          </a:lstStyle>
          <a:p>
            <a:pPr eaLnBrk="1" hangingPunct="1"/>
            <a:endParaRPr lang="zh-CN" altLang="en-US" sz="3375">
              <a:ea typeface="宋体" panose="02010600030101010101" pitchFamily="2" charset="-122"/>
            </a:endParaRPr>
          </a:p>
        </p:txBody>
      </p:sp>
      <p:sp>
        <p:nvSpPr>
          <p:cNvPr id="35847" name="Oval 7">
            <a:extLst>
              <a:ext uri="{FF2B5EF4-FFF2-40B4-BE49-F238E27FC236}">
                <a16:creationId xmlns:a16="http://schemas.microsoft.com/office/drawing/2014/main" id="{EE672951-2C68-E441-9F6F-A77BB0331E70}"/>
              </a:ext>
            </a:extLst>
          </p:cNvPr>
          <p:cNvSpPr>
            <a:spLocks/>
          </p:cNvSpPr>
          <p:nvPr/>
        </p:nvSpPr>
        <p:spPr bwMode="auto">
          <a:xfrm>
            <a:off x="5750719" y="4697760"/>
            <a:ext cx="750094" cy="214313"/>
          </a:xfrm>
          <a:prstGeom prst="ellips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1pPr>
            <a:lvl2pPr marL="742950" indent="-285750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2pPr>
            <a:lvl3pPr marL="1143000" indent="-228600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3pPr>
            <a:lvl4pPr marL="1600200" indent="-228600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4pPr>
            <a:lvl5pPr marL="2057400" indent="-228600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9pPr>
          </a:lstStyle>
          <a:p>
            <a:pPr eaLnBrk="1" hangingPunct="1"/>
            <a:endParaRPr lang="zh-CN" altLang="en-US" sz="3375">
              <a:ea typeface="宋体" panose="02010600030101010101" pitchFamily="2" charset="-122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E066251A-AB1A-E64E-B631-4ED16C5588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1052736"/>
            <a:ext cx="3660825" cy="532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64260" tIns="32129" rIns="64260" bIns="32129" anchor="ctr"/>
          <a:lstStyle/>
          <a:p>
            <a:pPr marL="476605" indent="-370569">
              <a:lnSpc>
                <a:spcPct val="80000"/>
              </a:lnSpc>
              <a:spcAft>
                <a:spcPts val="1547"/>
              </a:spcAft>
              <a:buSzPct val="38000"/>
              <a:buBlip>
                <a:blip r:embed="rId4"/>
              </a:buBlip>
              <a:tabLst>
                <a:tab pos="714350" algn="l"/>
              </a:tabLst>
              <a:defRPr/>
            </a:pPr>
            <a:r>
              <a:rPr lang="de-DE" altLang="zh-CN" sz="2000" kern="0" dirty="0">
                <a:latin typeface="+mn-lt"/>
                <a:ea typeface="宋体" pitchFamily="2" charset="-122"/>
              </a:rPr>
              <a:t>Jeder Nicht-Blatt-Knoten hat </a:t>
            </a:r>
            <a:br>
              <a:rPr lang="de-DE" altLang="zh-CN" sz="2000" kern="0" dirty="0">
                <a:latin typeface="+mn-lt"/>
                <a:ea typeface="宋体" pitchFamily="2" charset="-122"/>
              </a:rPr>
            </a:br>
            <a:r>
              <a:rPr lang="de-DE" altLang="zh-CN" sz="2000" kern="0" dirty="0">
                <a:latin typeface="+mn-lt"/>
                <a:ea typeface="宋体" pitchFamily="2" charset="-122"/>
              </a:rPr>
              <a:t>höchstens </a:t>
            </a:r>
            <a:r>
              <a:rPr lang="de-DE" altLang="zh-CN" sz="2000" kern="0" dirty="0">
                <a:solidFill>
                  <a:srgbClr val="FF0000"/>
                </a:solidFill>
                <a:latin typeface="+mn-lt"/>
                <a:ea typeface="宋体" pitchFamily="2" charset="-122"/>
              </a:rPr>
              <a:t>B</a:t>
            </a:r>
            <a:r>
              <a:rPr lang="de-DE" altLang="zh-CN" sz="2000" kern="0" dirty="0">
                <a:latin typeface="+mn-lt"/>
                <a:ea typeface="宋体" pitchFamily="2" charset="-122"/>
              </a:rPr>
              <a:t> CF-Einträge </a:t>
            </a:r>
            <a:br>
              <a:rPr lang="de-DE" altLang="zh-CN" sz="2000" kern="0" dirty="0">
                <a:latin typeface="+mn-lt"/>
                <a:ea typeface="宋体" pitchFamily="2" charset="-122"/>
              </a:rPr>
            </a:br>
            <a:r>
              <a:rPr lang="de-DE" altLang="zh-CN" sz="2000" kern="0" dirty="0">
                <a:solidFill>
                  <a:schemeClr val="accent1">
                    <a:lumMod val="50000"/>
                  </a:schemeClr>
                </a:solidFill>
                <a:ea typeface="宋体" pitchFamily="2" charset="-122"/>
              </a:rPr>
              <a:t>(</a:t>
            </a:r>
            <a:r>
              <a:rPr lang="de-DE" altLang="zh-CN" sz="2000" kern="0" dirty="0" err="1">
                <a:solidFill>
                  <a:schemeClr val="accent1">
                    <a:lumMod val="50000"/>
                  </a:schemeClr>
                </a:solidFill>
                <a:ea typeface="宋体" pitchFamily="2" charset="-122"/>
              </a:rPr>
              <a:t>CF</a:t>
            </a:r>
            <a:r>
              <a:rPr lang="de-DE" altLang="zh-CN" sz="2000" kern="0" baseline="-25000" dirty="0" err="1">
                <a:solidFill>
                  <a:schemeClr val="accent1">
                    <a:lumMod val="50000"/>
                  </a:schemeClr>
                </a:solidFill>
                <a:ea typeface="宋体" pitchFamily="2" charset="-122"/>
              </a:rPr>
              <a:t>i</a:t>
            </a:r>
            <a:r>
              <a:rPr lang="de-DE" altLang="zh-CN" sz="2000" kern="0" dirty="0">
                <a:solidFill>
                  <a:schemeClr val="accent1">
                    <a:lumMod val="50000"/>
                  </a:schemeClr>
                </a:solidFill>
                <a:ea typeface="宋体" pitchFamily="2" charset="-122"/>
              </a:rPr>
              <a:t>, </a:t>
            </a:r>
            <a:r>
              <a:rPr lang="de-DE" altLang="zh-CN" sz="2000" kern="0" dirty="0" err="1">
                <a:solidFill>
                  <a:schemeClr val="accent1">
                    <a:lumMod val="50000"/>
                  </a:schemeClr>
                </a:solidFill>
                <a:ea typeface="宋体" pitchFamily="2" charset="-122"/>
              </a:rPr>
              <a:t>child</a:t>
            </a:r>
            <a:r>
              <a:rPr lang="de-DE" altLang="zh-CN" sz="2000" kern="0" baseline="-25000" dirty="0" err="1">
                <a:solidFill>
                  <a:schemeClr val="accent1">
                    <a:lumMod val="50000"/>
                  </a:schemeClr>
                </a:solidFill>
                <a:ea typeface="宋体" pitchFamily="2" charset="-122"/>
              </a:rPr>
              <a:t>i</a:t>
            </a:r>
            <a:r>
              <a:rPr lang="de-DE" altLang="zh-CN" sz="2000" kern="0" dirty="0">
                <a:solidFill>
                  <a:schemeClr val="accent1">
                    <a:lumMod val="50000"/>
                  </a:schemeClr>
                </a:solidFill>
                <a:ea typeface="宋体" pitchFamily="2" charset="-122"/>
              </a:rPr>
              <a:t>)</a:t>
            </a:r>
            <a:endParaRPr lang="de-DE" altLang="zh-CN" sz="2000" kern="0" dirty="0">
              <a:solidFill>
                <a:schemeClr val="accent1">
                  <a:lumMod val="50000"/>
                </a:schemeClr>
              </a:solidFill>
              <a:latin typeface="+mn-lt"/>
              <a:ea typeface="宋体" pitchFamily="2" charset="-122"/>
            </a:endParaRPr>
          </a:p>
          <a:p>
            <a:pPr marL="476605" indent="-370569">
              <a:lnSpc>
                <a:spcPct val="80000"/>
              </a:lnSpc>
              <a:spcAft>
                <a:spcPts val="1547"/>
              </a:spcAft>
              <a:buSzPct val="38000"/>
              <a:buBlip>
                <a:blip r:embed="rId4"/>
              </a:buBlip>
              <a:tabLst>
                <a:tab pos="714350" algn="l"/>
              </a:tabLst>
              <a:defRPr/>
            </a:pPr>
            <a:r>
              <a:rPr lang="de-DE" altLang="zh-CN" sz="2000" kern="0" dirty="0">
                <a:latin typeface="+mn-lt"/>
                <a:ea typeface="宋体" pitchFamily="2" charset="-122"/>
              </a:rPr>
              <a:t>Jeder Blattknoten hat höchstens </a:t>
            </a:r>
            <a:r>
              <a:rPr lang="de-DE" altLang="zh-CN" sz="2000" kern="0" dirty="0">
                <a:solidFill>
                  <a:srgbClr val="FF0000"/>
                </a:solidFill>
                <a:latin typeface="+mn-lt"/>
                <a:ea typeface="宋体" pitchFamily="2" charset="-122"/>
              </a:rPr>
              <a:t>L</a:t>
            </a:r>
            <a:r>
              <a:rPr lang="de-DE" altLang="zh-CN" sz="2000" kern="0" dirty="0">
                <a:latin typeface="+mn-lt"/>
                <a:ea typeface="宋体" pitchFamily="2" charset="-122"/>
              </a:rPr>
              <a:t> CF-Einträge</a:t>
            </a:r>
          </a:p>
          <a:p>
            <a:pPr marL="476605" indent="-370569">
              <a:lnSpc>
                <a:spcPct val="80000"/>
              </a:lnSpc>
              <a:spcAft>
                <a:spcPts val="1547"/>
              </a:spcAft>
              <a:buSzPct val="38000"/>
              <a:buBlip>
                <a:blip r:embed="rId4"/>
              </a:buBlip>
              <a:tabLst>
                <a:tab pos="714350" algn="l"/>
              </a:tabLst>
              <a:defRPr/>
            </a:pPr>
            <a:r>
              <a:rPr lang="de-DE" altLang="zh-CN" sz="2000" i="1" kern="0" dirty="0">
                <a:latin typeface="+mn-lt"/>
                <a:ea typeface="宋体" pitchFamily="2" charset="-122"/>
              </a:rPr>
              <a:t>Durchmesser</a:t>
            </a:r>
            <a:r>
              <a:rPr lang="de-DE" altLang="zh-CN" sz="2000" kern="0" dirty="0">
                <a:latin typeface="+mn-lt"/>
                <a:ea typeface="宋体" pitchFamily="2" charset="-122"/>
              </a:rPr>
              <a:t> oder alternativ </a:t>
            </a:r>
            <a:r>
              <a:rPr lang="de-DE" altLang="zh-CN" sz="2000" i="1" kern="0" dirty="0">
                <a:latin typeface="+mn-lt"/>
                <a:ea typeface="宋体" pitchFamily="2" charset="-122"/>
              </a:rPr>
              <a:t>Radius</a:t>
            </a:r>
            <a:r>
              <a:rPr lang="de-DE" altLang="zh-CN" sz="2000" kern="0" dirty="0">
                <a:latin typeface="+mn-lt"/>
                <a:ea typeface="宋体" pitchFamily="2" charset="-122"/>
              </a:rPr>
              <a:t> eines jeden Unterclusters zu einem  Eintrag </a:t>
            </a:r>
            <a:r>
              <a:rPr lang="de-DE" altLang="zh-CN" sz="2000" i="1" kern="0" dirty="0">
                <a:latin typeface="+mn-lt"/>
                <a:ea typeface="宋体" pitchFamily="2" charset="-122"/>
              </a:rPr>
              <a:t>&lt; Schwellwert </a:t>
            </a:r>
            <a:r>
              <a:rPr lang="de-DE" altLang="zh-CN" sz="2000" kern="0" dirty="0">
                <a:solidFill>
                  <a:srgbClr val="FF0000"/>
                </a:solidFill>
                <a:latin typeface="+mn-lt"/>
                <a:ea typeface="宋体" pitchFamily="2" charset="-122"/>
              </a:rPr>
              <a:t>T</a:t>
            </a:r>
          </a:p>
          <a:p>
            <a:pPr marL="476605" indent="-370569">
              <a:lnSpc>
                <a:spcPct val="80000"/>
              </a:lnSpc>
              <a:spcAft>
                <a:spcPts val="1547"/>
              </a:spcAft>
              <a:buSzPct val="38000"/>
              <a:buBlip>
                <a:blip r:embed="rId4"/>
              </a:buBlip>
              <a:tabLst>
                <a:tab pos="714350" algn="l"/>
              </a:tabLst>
              <a:defRPr/>
            </a:pPr>
            <a:r>
              <a:rPr lang="de-DE" altLang="zh-CN" sz="2000" kern="0" dirty="0">
                <a:latin typeface="+mn-lt"/>
                <a:ea typeface="宋体" pitchFamily="2" charset="-122"/>
              </a:rPr>
              <a:t>Knotengröße durch die Dimension des Datenraums und durch Inputparameter </a:t>
            </a:r>
            <a:r>
              <a:rPr lang="de-DE" altLang="zh-CN" sz="2000" kern="0" dirty="0">
                <a:solidFill>
                  <a:srgbClr val="FF0000"/>
                </a:solidFill>
                <a:latin typeface="+mn-lt"/>
                <a:ea typeface="宋体" pitchFamily="2" charset="-122"/>
              </a:rPr>
              <a:t>P</a:t>
            </a:r>
            <a:r>
              <a:rPr lang="de-DE" altLang="zh-CN" sz="2000" kern="0" dirty="0">
                <a:latin typeface="+mn-lt"/>
                <a:ea typeface="宋体" pitchFamily="2" charset="-122"/>
              </a:rPr>
              <a:t> (Seitengröße) festgelegt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5B987627-3570-954D-8C9A-1C150C40A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93</a:t>
            </a:fld>
            <a:endParaRPr lang="de-DE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DA18BEC-9562-9A42-BE25-8B63F803D7BC}"/>
              </a:ext>
            </a:extLst>
          </p:cNvPr>
          <p:cNvSpPr/>
          <p:nvPr/>
        </p:nvSpPr>
        <p:spPr>
          <a:xfrm>
            <a:off x="3376052" y="6400800"/>
            <a:ext cx="2505494" cy="3194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6036">
              <a:lnSpc>
                <a:spcPct val="80000"/>
              </a:lnSpc>
              <a:spcAft>
                <a:spcPts val="1547"/>
              </a:spcAft>
              <a:buSzPct val="38000"/>
              <a:tabLst>
                <a:tab pos="714350" algn="l"/>
              </a:tabLst>
              <a:defRPr/>
            </a:pPr>
            <a:r>
              <a:rPr lang="de-DE" altLang="zh-CN" kern="0" dirty="0">
                <a:ea typeface="宋体" pitchFamily="2" charset="-122"/>
              </a:rPr>
              <a:t>B = Verzweigungsfaktor</a:t>
            </a:r>
          </a:p>
        </p:txBody>
      </p:sp>
    </p:spTree>
    <p:extLst>
      <p:ext uri="{BB962C8B-B14F-4D97-AF65-F5344CB8AC3E}">
        <p14:creationId xmlns:p14="http://schemas.microsoft.com/office/powerpoint/2010/main" val="369128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4" grpId="0" animBg="1"/>
      <p:bldP spid="35845" grpId="0" animBg="1"/>
      <p:bldP spid="35846" grpId="0" animBg="1"/>
      <p:bldP spid="35847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1">
            <a:extLst>
              <a:ext uri="{FF2B5EF4-FFF2-40B4-BE49-F238E27FC236}">
                <a16:creationId xmlns:a16="http://schemas.microsoft.com/office/drawing/2014/main" id="{B3C68D47-EF6F-064E-B33E-34C41C8358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tabLst>
                <a:tab pos="1081570" algn="l"/>
              </a:tabLst>
            </a:pPr>
            <a:r>
              <a:rPr lang="de-DE" altLang="zh-CN">
                <a:ea typeface="宋体" panose="02010600030101010101" pitchFamily="2" charset="-122"/>
              </a:rPr>
              <a:t>Einfügeoperation im CF-Baum</a:t>
            </a:r>
          </a:p>
        </p:txBody>
      </p:sp>
      <p:sp>
        <p:nvSpPr>
          <p:cNvPr id="24581" name="Rectangle 2">
            <a:extLst>
              <a:ext uri="{FF2B5EF4-FFF2-40B4-BE49-F238E27FC236}">
                <a16:creationId xmlns:a16="http://schemas.microsoft.com/office/drawing/2014/main" id="{65E11756-4829-F544-B233-9F8B767226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277503"/>
            <a:ext cx="7893844" cy="4743785"/>
          </a:xfrm>
        </p:spPr>
        <p:txBody>
          <a:bodyPr anchor="t"/>
          <a:lstStyle/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tabLst>
                <a:tab pos="767926" algn="l"/>
              </a:tabLst>
            </a:pPr>
            <a:r>
              <a:rPr lang="de-DE" altLang="zh-CN" sz="2531" dirty="0">
                <a:ea typeface="宋体" panose="02010600030101010101" pitchFamily="2" charset="-122"/>
              </a:rPr>
              <a:t>Steige hinab von Wurzel, bis richtiger Blattknoten gefunden</a:t>
            </a:r>
          </a:p>
          <a:p>
            <a:pPr lvl="1" eaLnBrk="1" hangingPunct="1">
              <a:lnSpc>
                <a:spcPct val="90000"/>
              </a:lnSpc>
              <a:tabLst>
                <a:tab pos="767926" algn="l"/>
              </a:tabLst>
            </a:pPr>
            <a:r>
              <a:rPr lang="de-DE" altLang="zh-CN" sz="2531" dirty="0">
                <a:ea typeface="宋体" panose="02010600030101010101" pitchFamily="2" charset="-122"/>
              </a:rPr>
              <a:t>Folge dem ”D</a:t>
            </a:r>
            <a:r>
              <a:rPr lang="de-DE" altLang="zh-CN" sz="2531" baseline="-25000" dirty="0">
                <a:ea typeface="宋体" panose="02010600030101010101" pitchFamily="2" charset="-122"/>
              </a:rPr>
              <a:t>i-</a:t>
            </a:r>
            <a:r>
              <a:rPr lang="de-DE" altLang="zh-CN" sz="2531" dirty="0">
                <a:ea typeface="宋体" panose="02010600030101010101" pitchFamily="2" charset="-122"/>
              </a:rPr>
              <a:t>nächster"-CF-Pfad für Di =  D0 / … / D4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tabLst>
                <a:tab pos="767926" algn="l"/>
              </a:tabLst>
            </a:pPr>
            <a:r>
              <a:rPr lang="de-DE" altLang="zh-CN" sz="2531" dirty="0">
                <a:ea typeface="宋体" panose="02010600030101010101" pitchFamily="2" charset="-122"/>
              </a:rPr>
              <a:t>Modifiziere den Blattknoten</a:t>
            </a:r>
          </a:p>
          <a:p>
            <a:pPr lvl="1" eaLnBrk="1" hangingPunct="1">
              <a:lnSpc>
                <a:spcPct val="90000"/>
              </a:lnSpc>
              <a:tabLst>
                <a:tab pos="767926" algn="l"/>
              </a:tabLst>
            </a:pPr>
            <a:r>
              <a:rPr lang="de-DE" altLang="zh-CN" sz="2531" dirty="0">
                <a:ea typeface="宋体" panose="02010600030101010101" pitchFamily="2" charset="-122"/>
              </a:rPr>
              <a:t>Integration in alten Cluster, wenn Durchmesser oder Radius  &lt; T, sonst neuen Cluster beginnen</a:t>
            </a:r>
          </a:p>
          <a:p>
            <a:pPr lvl="1" eaLnBrk="1" hangingPunct="1">
              <a:lnSpc>
                <a:spcPct val="90000"/>
              </a:lnSpc>
              <a:tabLst>
                <a:tab pos="767926" algn="l"/>
              </a:tabLst>
            </a:pPr>
            <a:r>
              <a:rPr lang="de-DE" altLang="zh-CN" sz="2531" dirty="0">
                <a:ea typeface="宋体" panose="02010600030101010101" pitchFamily="2" charset="-122"/>
              </a:rPr>
              <a:t>Falls das “D</a:t>
            </a:r>
            <a:r>
              <a:rPr lang="de-DE" altLang="zh-CN" sz="2531" baseline="-25000" dirty="0">
                <a:ea typeface="宋体" panose="02010600030101010101" pitchFamily="2" charset="-122"/>
              </a:rPr>
              <a:t>i</a:t>
            </a:r>
            <a:r>
              <a:rPr lang="de-DE" altLang="zh-CN" sz="2531" dirty="0">
                <a:ea typeface="宋体" panose="02010600030101010101" pitchFamily="2" charset="-122"/>
              </a:rPr>
              <a:t>-nächste”-CF-Blatt voll,  erstelle neuen CF-Eintrag. Falls kein Platz für neuen Blattknoten, splitte Elternknoten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tabLst>
                <a:tab pos="767926" algn="l"/>
              </a:tabLst>
            </a:pPr>
            <a:r>
              <a:rPr lang="de-DE" altLang="zh-CN" sz="2531" dirty="0">
                <a:ea typeface="宋体" panose="02010600030101010101" pitchFamily="2" charset="-122"/>
              </a:rPr>
              <a:t>Traversiere zurück (wie beim B-Baum)</a:t>
            </a:r>
          </a:p>
          <a:p>
            <a:pPr lvl="1" eaLnBrk="1" hangingPunct="1">
              <a:lnSpc>
                <a:spcPct val="90000"/>
              </a:lnSpc>
              <a:tabLst>
                <a:tab pos="767926" algn="l"/>
              </a:tabLst>
            </a:pPr>
            <a:r>
              <a:rPr lang="de-DE" altLang="zh-CN" sz="2531" dirty="0">
                <a:ea typeface="宋体" panose="02010600030101010101" pitchFamily="2" charset="-122"/>
              </a:rPr>
              <a:t>und aktualisiere dabei CFs auf dem Pfad </a:t>
            </a:r>
            <a:br>
              <a:rPr lang="de-DE" altLang="zh-CN" sz="2531" dirty="0">
                <a:ea typeface="宋体" panose="02010600030101010101" pitchFamily="2" charset="-122"/>
              </a:rPr>
            </a:br>
            <a:r>
              <a:rPr lang="de-DE" altLang="zh-CN" sz="2531" dirty="0">
                <a:ea typeface="宋体" panose="02010600030101010101" pitchFamily="2" charset="-122"/>
              </a:rPr>
              <a:t>oder spalte Knoten auf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85432AEF-D0BF-A64E-AD4E-7687D1ECD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94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19790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1">
            <a:extLst>
              <a:ext uri="{FF2B5EF4-FFF2-40B4-BE49-F238E27FC236}">
                <a16:creationId xmlns:a16="http://schemas.microsoft.com/office/drawing/2014/main" id="{96323216-9F8C-0B4B-B8F9-C97D614F5C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tabLst>
                <a:tab pos="1081570" algn="l"/>
              </a:tabLst>
            </a:pPr>
            <a:r>
              <a:rPr lang="de-DE" altLang="zh-CN">
                <a:ea typeface="宋体" panose="02010600030101010101" pitchFamily="2" charset="-122"/>
              </a:rPr>
              <a:t>CF-Baum-Umstrukturierung</a:t>
            </a:r>
          </a:p>
        </p:txBody>
      </p:sp>
      <p:sp>
        <p:nvSpPr>
          <p:cNvPr id="25605" name="Rectangle 2">
            <a:extLst>
              <a:ext uri="{FF2B5EF4-FFF2-40B4-BE49-F238E27FC236}">
                <a16:creationId xmlns:a16="http://schemas.microsoft.com/office/drawing/2014/main" id="{879F0D8E-A9F1-EB4A-9C53-90424FF475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 anchor="t"/>
          <a:lstStyle/>
          <a:p>
            <a:pPr eaLnBrk="1" hangingPunct="1">
              <a:lnSpc>
                <a:spcPct val="80000"/>
              </a:lnSpc>
              <a:tabLst>
                <a:tab pos="767926" algn="l"/>
              </a:tabLst>
            </a:pPr>
            <a:r>
              <a:rPr lang="de-DE" altLang="zh-CN" sz="2250" dirty="0">
                <a:ea typeface="宋体" panose="02010600030101010101" pitchFamily="2" charset="-122"/>
              </a:rPr>
              <a:t>Falls kein Speicherplatz, heb Schwellwert T an </a:t>
            </a:r>
          </a:p>
          <a:p>
            <a:pPr lvl="1" eaLnBrk="1" hangingPunct="1">
              <a:lnSpc>
                <a:spcPct val="80000"/>
              </a:lnSpc>
              <a:tabLst>
                <a:tab pos="767926" algn="l"/>
              </a:tabLst>
            </a:pPr>
            <a:r>
              <a:rPr lang="de-DE" altLang="zh-CN" sz="2250" dirty="0">
                <a:ea typeface="宋体" panose="02010600030101010101" pitchFamily="2" charset="-122"/>
              </a:rPr>
              <a:t>Dadurch können CFs mehr Daten aufnehmen</a:t>
            </a:r>
          </a:p>
          <a:p>
            <a:pPr eaLnBrk="1" hangingPunct="1">
              <a:lnSpc>
                <a:spcPct val="80000"/>
              </a:lnSpc>
              <a:tabLst>
                <a:tab pos="767926" algn="l"/>
              </a:tabLst>
            </a:pPr>
            <a:r>
              <a:rPr lang="de-DE" altLang="zh-CN" sz="2250" dirty="0">
                <a:ea typeface="宋体" panose="02010600030101010101" pitchFamily="2" charset="-122"/>
              </a:rPr>
              <a:t>Umstrukturierung durch </a:t>
            </a:r>
            <a:r>
              <a:rPr lang="de-DE" altLang="zh-CN" sz="2050" dirty="0">
                <a:ea typeface="宋体" panose="02010600030101010101" pitchFamily="2" charset="-122"/>
              </a:rPr>
              <a:t>höhere </a:t>
            </a:r>
            <a:r>
              <a:rPr lang="de-DE" altLang="zh-CN" sz="2050" dirty="0" err="1">
                <a:ea typeface="宋体" panose="02010600030101010101" pitchFamily="2" charset="-122"/>
              </a:rPr>
              <a:t>Ts</a:t>
            </a:r>
            <a:r>
              <a:rPr lang="de-DE" altLang="zh-CN" sz="2050" dirty="0">
                <a:ea typeface="宋体" panose="02010600030101010101" pitchFamily="2" charset="-122"/>
              </a:rPr>
              <a:t> erlauben es, CFs zu gruppieren </a:t>
            </a:r>
          </a:p>
          <a:p>
            <a:pPr eaLnBrk="1" hangingPunct="1">
              <a:lnSpc>
                <a:spcPct val="80000"/>
              </a:lnSpc>
              <a:tabLst>
                <a:tab pos="767926" algn="l"/>
              </a:tabLst>
            </a:pPr>
            <a:r>
              <a:rPr lang="de-DE" altLang="zh-CN" sz="2250" dirty="0">
                <a:ea typeface="宋体" panose="02010600030101010101" pitchFamily="2" charset="-122"/>
              </a:rPr>
              <a:t>Reduzierbarkeitstheorem</a:t>
            </a:r>
          </a:p>
          <a:p>
            <a:pPr lvl="1" eaLnBrk="1" hangingPunct="1">
              <a:lnSpc>
                <a:spcPct val="80000"/>
              </a:lnSpc>
              <a:tabLst>
                <a:tab pos="767926" algn="l"/>
              </a:tabLst>
            </a:pPr>
            <a:r>
              <a:rPr lang="de-DE" altLang="zh-CN" sz="2250" dirty="0">
                <a:ea typeface="宋体" panose="02010600030101010101" pitchFamily="2" charset="-122"/>
              </a:rPr>
              <a:t>Anhebung von T resultiert in kleinerem CF-Baum</a:t>
            </a:r>
          </a:p>
          <a:p>
            <a:pPr lvl="1" eaLnBrk="1" hangingPunct="1">
              <a:lnSpc>
                <a:spcPct val="80000"/>
              </a:lnSpc>
              <a:tabLst>
                <a:tab pos="767926" algn="l"/>
              </a:tabLst>
            </a:pPr>
            <a:r>
              <a:rPr lang="de-DE" altLang="zh-CN" sz="2250" dirty="0">
                <a:ea typeface="宋体" panose="02010600030101010101" pitchFamily="2" charset="-122"/>
              </a:rPr>
              <a:t>Umstrukturierung benötigt höchstens h extra Speicherseiten</a:t>
            </a:r>
            <a:br>
              <a:rPr lang="de-DE" altLang="zh-CN" sz="2250" dirty="0">
                <a:ea typeface="宋体" panose="02010600030101010101" pitchFamily="2" charset="-122"/>
              </a:rPr>
            </a:br>
            <a:r>
              <a:rPr lang="de-DE" altLang="zh-CN" sz="2250" dirty="0">
                <a:ea typeface="宋体" panose="02010600030101010101" pitchFamily="2" charset="-122"/>
              </a:rPr>
              <a:t>(h ist die Höhe des CF-Baums, abhängig von T)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A7366ED6-E4F1-E04B-8FF3-8C68C7DE1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95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30385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标题 1">
            <a:extLst>
              <a:ext uri="{FF2B5EF4-FFF2-40B4-BE49-F238E27FC236}">
                <a16:creationId xmlns:a16="http://schemas.microsoft.com/office/drawing/2014/main" id="{A1890BBC-80C4-C94B-9CE2-1A4547B7F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zh-CN">
                <a:ea typeface="宋体" panose="02010600030101010101" pitchFamily="2" charset="-122"/>
              </a:rPr>
              <a:t>BIRCH: Beispiel</a:t>
            </a:r>
          </a:p>
        </p:txBody>
      </p:sp>
      <p:grpSp>
        <p:nvGrpSpPr>
          <p:cNvPr id="26629" name="组合 206">
            <a:extLst>
              <a:ext uri="{FF2B5EF4-FFF2-40B4-BE49-F238E27FC236}">
                <a16:creationId xmlns:a16="http://schemas.microsoft.com/office/drawing/2014/main" id="{CCAC61D9-1450-9C49-A4B2-45977BE7BE09}"/>
              </a:ext>
            </a:extLst>
          </p:cNvPr>
          <p:cNvGrpSpPr>
            <a:grpSpLocks/>
          </p:cNvGrpSpPr>
          <p:nvPr/>
        </p:nvGrpSpPr>
        <p:grpSpPr bwMode="auto">
          <a:xfrm>
            <a:off x="1089422" y="1628800"/>
            <a:ext cx="6911578" cy="4336889"/>
            <a:chOff x="2159000" y="2743293"/>
            <a:chExt cx="8464550" cy="5362384"/>
          </a:xfrm>
        </p:grpSpPr>
        <p:sp>
          <p:nvSpPr>
            <p:cNvPr id="26630" name="Oval 4">
              <a:extLst>
                <a:ext uri="{FF2B5EF4-FFF2-40B4-BE49-F238E27FC236}">
                  <a16:creationId xmlns:a16="http://schemas.microsoft.com/office/drawing/2014/main" id="{E647C4B3-22EC-7E4A-B428-71942984B0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3950" y="3425825"/>
              <a:ext cx="2743200" cy="2667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31" name="Oval 5">
              <a:extLst>
                <a:ext uri="{FF2B5EF4-FFF2-40B4-BE49-F238E27FC236}">
                  <a16:creationId xmlns:a16="http://schemas.microsoft.com/office/drawing/2014/main" id="{4128A73D-7482-5241-87C2-E6887F9BD1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1950" y="3730625"/>
              <a:ext cx="1981200" cy="14478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32" name="Oval 6">
              <a:extLst>
                <a:ext uri="{FF2B5EF4-FFF2-40B4-BE49-F238E27FC236}">
                  <a16:creationId xmlns:a16="http://schemas.microsoft.com/office/drawing/2014/main" id="{FDC11CBA-6B48-5949-BA49-08AE67C199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0350" y="3349625"/>
              <a:ext cx="2743200" cy="17526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33" name="Oval 7">
              <a:extLst>
                <a:ext uri="{FF2B5EF4-FFF2-40B4-BE49-F238E27FC236}">
                  <a16:creationId xmlns:a16="http://schemas.microsoft.com/office/drawing/2014/main" id="{D1923ADF-EA75-054D-8B5F-61F2ADB2B1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8750" y="4111625"/>
              <a:ext cx="685800" cy="6858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6634" name="Oval 8">
              <a:extLst>
                <a:ext uri="{FF2B5EF4-FFF2-40B4-BE49-F238E27FC236}">
                  <a16:creationId xmlns:a16="http://schemas.microsoft.com/office/drawing/2014/main" id="{283D59D2-59A9-D84D-8D10-EC3EEE295F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9750" y="4340225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35" name="Oval 9">
              <a:extLst>
                <a:ext uri="{FF2B5EF4-FFF2-40B4-BE49-F238E27FC236}">
                  <a16:creationId xmlns:a16="http://schemas.microsoft.com/office/drawing/2014/main" id="{547251D3-0445-CD4F-A1E5-7B6B2A078B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9750" y="4492625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36" name="Oval 10">
              <a:extLst>
                <a:ext uri="{FF2B5EF4-FFF2-40B4-BE49-F238E27FC236}">
                  <a16:creationId xmlns:a16="http://schemas.microsoft.com/office/drawing/2014/main" id="{45D4D96E-E132-D544-8F36-24CF5F3ECE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1150" y="4416425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37" name="Oval 11">
              <a:extLst>
                <a:ext uri="{FF2B5EF4-FFF2-40B4-BE49-F238E27FC236}">
                  <a16:creationId xmlns:a16="http://schemas.microsoft.com/office/drawing/2014/main" id="{01C3313F-6140-074E-99FC-E251381253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3550" y="4645025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38" name="Oval 12">
              <a:extLst>
                <a:ext uri="{FF2B5EF4-FFF2-40B4-BE49-F238E27FC236}">
                  <a16:creationId xmlns:a16="http://schemas.microsoft.com/office/drawing/2014/main" id="{11CF91CD-2C0D-CE42-9BA5-F01F7E10C0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7350" y="4416425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39" name="Oval 13">
              <a:extLst>
                <a:ext uri="{FF2B5EF4-FFF2-40B4-BE49-F238E27FC236}">
                  <a16:creationId xmlns:a16="http://schemas.microsoft.com/office/drawing/2014/main" id="{CDED5FAF-90EC-9449-A6E9-B4F4A4DB09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7350" y="4187825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40" name="Oval 14">
              <a:extLst>
                <a:ext uri="{FF2B5EF4-FFF2-40B4-BE49-F238E27FC236}">
                  <a16:creationId xmlns:a16="http://schemas.microsoft.com/office/drawing/2014/main" id="{1089E4F7-255B-6E41-8000-8A33CB7336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0350" y="4949825"/>
              <a:ext cx="685800" cy="6858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6641" name="Oval 15">
              <a:extLst>
                <a:ext uri="{FF2B5EF4-FFF2-40B4-BE49-F238E27FC236}">
                  <a16:creationId xmlns:a16="http://schemas.microsoft.com/office/drawing/2014/main" id="{87916DE6-9EEF-9348-9213-2C638B73AF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1350" y="5178425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42" name="Oval 16">
              <a:extLst>
                <a:ext uri="{FF2B5EF4-FFF2-40B4-BE49-F238E27FC236}">
                  <a16:creationId xmlns:a16="http://schemas.microsoft.com/office/drawing/2014/main" id="{27372C8C-47A7-2540-A923-04D0D2E915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1350" y="5330825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43" name="Oval 17">
              <a:extLst>
                <a:ext uri="{FF2B5EF4-FFF2-40B4-BE49-F238E27FC236}">
                  <a16:creationId xmlns:a16="http://schemas.microsoft.com/office/drawing/2014/main" id="{3902F627-D09B-E04C-BE00-02FA1CD67A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2750" y="5254625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44" name="Oval 18">
              <a:extLst>
                <a:ext uri="{FF2B5EF4-FFF2-40B4-BE49-F238E27FC236}">
                  <a16:creationId xmlns:a16="http://schemas.microsoft.com/office/drawing/2014/main" id="{C15903F6-5443-A84E-96C9-FFF99612FE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5150" y="5483225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45" name="Oval 19">
              <a:extLst>
                <a:ext uri="{FF2B5EF4-FFF2-40B4-BE49-F238E27FC236}">
                  <a16:creationId xmlns:a16="http://schemas.microsoft.com/office/drawing/2014/main" id="{1C31F986-4240-794B-954E-EEC626EE8A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98950" y="5254625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46" name="Oval 20">
              <a:extLst>
                <a:ext uri="{FF2B5EF4-FFF2-40B4-BE49-F238E27FC236}">
                  <a16:creationId xmlns:a16="http://schemas.microsoft.com/office/drawing/2014/main" id="{A7051892-6614-C140-9C4C-EDCFF27EA0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98950" y="5026025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47" name="Oval 21">
              <a:extLst>
                <a:ext uri="{FF2B5EF4-FFF2-40B4-BE49-F238E27FC236}">
                  <a16:creationId xmlns:a16="http://schemas.microsoft.com/office/drawing/2014/main" id="{2A35A251-1934-9347-B9B9-D09B038110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2750" y="4035425"/>
              <a:ext cx="685800" cy="6858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6648" name="Oval 22">
              <a:extLst>
                <a:ext uri="{FF2B5EF4-FFF2-40B4-BE49-F238E27FC236}">
                  <a16:creationId xmlns:a16="http://schemas.microsoft.com/office/drawing/2014/main" id="{C9D73638-A04E-1B40-8DB4-9AB6969F7C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3750" y="4264025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49" name="Oval 23">
              <a:extLst>
                <a:ext uri="{FF2B5EF4-FFF2-40B4-BE49-F238E27FC236}">
                  <a16:creationId xmlns:a16="http://schemas.microsoft.com/office/drawing/2014/main" id="{4E41426E-016E-454B-857E-12FCEEE3A5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3750" y="4416425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50" name="Oval 24">
              <a:extLst>
                <a:ext uri="{FF2B5EF4-FFF2-40B4-BE49-F238E27FC236}">
                  <a16:creationId xmlns:a16="http://schemas.microsoft.com/office/drawing/2014/main" id="{D8AD8C3A-8F18-2747-BBD5-928BF703FC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5150" y="4340225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51" name="Oval 25">
              <a:extLst>
                <a:ext uri="{FF2B5EF4-FFF2-40B4-BE49-F238E27FC236}">
                  <a16:creationId xmlns:a16="http://schemas.microsoft.com/office/drawing/2014/main" id="{97742A19-7FE7-624E-A67F-EE2CA380C9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7550" y="4568825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52" name="Oval 26">
              <a:extLst>
                <a:ext uri="{FF2B5EF4-FFF2-40B4-BE49-F238E27FC236}">
                  <a16:creationId xmlns:a16="http://schemas.microsoft.com/office/drawing/2014/main" id="{059C3CC2-7EC0-D241-9529-A36C1A793C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1350" y="4340225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53" name="Oval 27">
              <a:extLst>
                <a:ext uri="{FF2B5EF4-FFF2-40B4-BE49-F238E27FC236}">
                  <a16:creationId xmlns:a16="http://schemas.microsoft.com/office/drawing/2014/main" id="{1B926BEF-2E17-6748-A357-1645ADA77D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1350" y="4111625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54" name="Oval 28">
              <a:extLst>
                <a:ext uri="{FF2B5EF4-FFF2-40B4-BE49-F238E27FC236}">
                  <a16:creationId xmlns:a16="http://schemas.microsoft.com/office/drawing/2014/main" id="{ED00A0EF-05B2-BA48-96A2-50DF0E5225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94350" y="4111625"/>
              <a:ext cx="685800" cy="6858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6655" name="Oval 29">
              <a:extLst>
                <a:ext uri="{FF2B5EF4-FFF2-40B4-BE49-F238E27FC236}">
                  <a16:creationId xmlns:a16="http://schemas.microsoft.com/office/drawing/2014/main" id="{C5B4F1EF-0729-5242-BD11-F19FBF3E21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5350" y="4340225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56" name="Oval 30">
              <a:extLst>
                <a:ext uri="{FF2B5EF4-FFF2-40B4-BE49-F238E27FC236}">
                  <a16:creationId xmlns:a16="http://schemas.microsoft.com/office/drawing/2014/main" id="{18A2B761-80BF-F349-A7E7-9DDB9D110A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5350" y="4492625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57" name="Oval 31">
              <a:extLst>
                <a:ext uri="{FF2B5EF4-FFF2-40B4-BE49-F238E27FC236}">
                  <a16:creationId xmlns:a16="http://schemas.microsoft.com/office/drawing/2014/main" id="{234FD94F-7E87-CF41-9BC4-54F2E189FF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6750" y="4416425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58" name="Oval 32">
              <a:extLst>
                <a:ext uri="{FF2B5EF4-FFF2-40B4-BE49-F238E27FC236}">
                  <a16:creationId xmlns:a16="http://schemas.microsoft.com/office/drawing/2014/main" id="{FDD77806-7B43-1240-ACA1-09D33BEE16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9150" y="4645025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59" name="Oval 33">
              <a:extLst>
                <a:ext uri="{FF2B5EF4-FFF2-40B4-BE49-F238E27FC236}">
                  <a16:creationId xmlns:a16="http://schemas.microsoft.com/office/drawing/2014/main" id="{E3A40F6F-846B-B84E-B3FA-6674F94EE2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2950" y="4416425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60" name="Oval 34">
              <a:extLst>
                <a:ext uri="{FF2B5EF4-FFF2-40B4-BE49-F238E27FC236}">
                  <a16:creationId xmlns:a16="http://schemas.microsoft.com/office/drawing/2014/main" id="{064F14EB-560C-A64B-8B1D-2EE5D7AFEC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2950" y="4187825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61" name="Oval 35">
              <a:extLst>
                <a:ext uri="{FF2B5EF4-FFF2-40B4-BE49-F238E27FC236}">
                  <a16:creationId xmlns:a16="http://schemas.microsoft.com/office/drawing/2014/main" id="{56AB672A-68E3-4B4C-AA62-C511966015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08750" y="4187825"/>
              <a:ext cx="685800" cy="6858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6662" name="Oval 36">
              <a:extLst>
                <a:ext uri="{FF2B5EF4-FFF2-40B4-BE49-F238E27FC236}">
                  <a16:creationId xmlns:a16="http://schemas.microsoft.com/office/drawing/2014/main" id="{4D5A55E2-5473-3843-A9E8-D99E2A1013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89750" y="4416425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63" name="Oval 37">
              <a:extLst>
                <a:ext uri="{FF2B5EF4-FFF2-40B4-BE49-F238E27FC236}">
                  <a16:creationId xmlns:a16="http://schemas.microsoft.com/office/drawing/2014/main" id="{2E10E5F1-7DA6-8D40-ABCF-646C6BBB13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89750" y="4568825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64" name="Oval 38">
              <a:extLst>
                <a:ext uri="{FF2B5EF4-FFF2-40B4-BE49-F238E27FC236}">
                  <a16:creationId xmlns:a16="http://schemas.microsoft.com/office/drawing/2014/main" id="{90477911-CA71-A340-8647-49A93372A0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61150" y="4492625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65" name="Oval 39">
              <a:extLst>
                <a:ext uri="{FF2B5EF4-FFF2-40B4-BE49-F238E27FC236}">
                  <a16:creationId xmlns:a16="http://schemas.microsoft.com/office/drawing/2014/main" id="{AC95F3AD-C90D-8142-9ACF-EE91F61B83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13550" y="4721225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66" name="Oval 40">
              <a:extLst>
                <a:ext uri="{FF2B5EF4-FFF2-40B4-BE49-F238E27FC236}">
                  <a16:creationId xmlns:a16="http://schemas.microsoft.com/office/drawing/2014/main" id="{5BC22096-C636-084A-86F0-E1C6F2AEB3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37350" y="4492625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67" name="Oval 41">
              <a:extLst>
                <a:ext uri="{FF2B5EF4-FFF2-40B4-BE49-F238E27FC236}">
                  <a16:creationId xmlns:a16="http://schemas.microsoft.com/office/drawing/2014/main" id="{E9701DC3-8F2F-4E45-8781-BF761CEC34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37350" y="4264025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68" name="Oval 42">
              <a:extLst>
                <a:ext uri="{FF2B5EF4-FFF2-40B4-BE49-F238E27FC236}">
                  <a16:creationId xmlns:a16="http://schemas.microsoft.com/office/drawing/2014/main" id="{991DBDB1-57B9-C347-B031-02FDC3D8BB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89950" y="3654425"/>
              <a:ext cx="685800" cy="6858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6669" name="Oval 43">
              <a:extLst>
                <a:ext uri="{FF2B5EF4-FFF2-40B4-BE49-F238E27FC236}">
                  <a16:creationId xmlns:a16="http://schemas.microsoft.com/office/drawing/2014/main" id="{E7DEC33F-9D7A-7F49-A43D-661AF019C2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70950" y="3883025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70" name="Oval 44">
              <a:extLst>
                <a:ext uri="{FF2B5EF4-FFF2-40B4-BE49-F238E27FC236}">
                  <a16:creationId xmlns:a16="http://schemas.microsoft.com/office/drawing/2014/main" id="{54F37E39-1466-B942-BFD0-6C7236D174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70950" y="4035425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71" name="Oval 45">
              <a:extLst>
                <a:ext uri="{FF2B5EF4-FFF2-40B4-BE49-F238E27FC236}">
                  <a16:creationId xmlns:a16="http://schemas.microsoft.com/office/drawing/2014/main" id="{B8352836-B26D-0841-A643-D156AE7BC2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2350" y="3959225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72" name="Oval 46">
              <a:extLst>
                <a:ext uri="{FF2B5EF4-FFF2-40B4-BE49-F238E27FC236}">
                  <a16:creationId xmlns:a16="http://schemas.microsoft.com/office/drawing/2014/main" id="{9B44871B-9D20-3944-BDE5-1375BE527E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94750" y="4187825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73" name="Oval 47">
              <a:extLst>
                <a:ext uri="{FF2B5EF4-FFF2-40B4-BE49-F238E27FC236}">
                  <a16:creationId xmlns:a16="http://schemas.microsoft.com/office/drawing/2014/main" id="{5DAEA6AF-98E9-6C4F-B3A3-1600ADB464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18550" y="3959225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74" name="Oval 48">
              <a:extLst>
                <a:ext uri="{FF2B5EF4-FFF2-40B4-BE49-F238E27FC236}">
                  <a16:creationId xmlns:a16="http://schemas.microsoft.com/office/drawing/2014/main" id="{726E9338-BFFF-3440-B2F8-FA1C23A4C4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18550" y="3730625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75" name="Oval 49">
              <a:extLst>
                <a:ext uri="{FF2B5EF4-FFF2-40B4-BE49-F238E27FC236}">
                  <a16:creationId xmlns:a16="http://schemas.microsoft.com/office/drawing/2014/main" id="{B383225E-42B7-074E-9932-685B85F6C0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28150" y="4111625"/>
              <a:ext cx="685800" cy="6858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6676" name="Oval 50">
              <a:extLst>
                <a:ext uri="{FF2B5EF4-FFF2-40B4-BE49-F238E27FC236}">
                  <a16:creationId xmlns:a16="http://schemas.microsoft.com/office/drawing/2014/main" id="{DFABB8A1-19D2-4C4C-8E42-6484A6965F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09150" y="4340225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77" name="Oval 51">
              <a:extLst>
                <a:ext uri="{FF2B5EF4-FFF2-40B4-BE49-F238E27FC236}">
                  <a16:creationId xmlns:a16="http://schemas.microsoft.com/office/drawing/2014/main" id="{9D35339E-937F-8B48-AFB5-8469BE9BC0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09150" y="4492625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78" name="Oval 52">
              <a:extLst>
                <a:ext uri="{FF2B5EF4-FFF2-40B4-BE49-F238E27FC236}">
                  <a16:creationId xmlns:a16="http://schemas.microsoft.com/office/drawing/2014/main" id="{4DFE86D9-6D09-3643-8A4D-FCD8A54239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80550" y="4416425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79" name="Oval 53">
              <a:extLst>
                <a:ext uri="{FF2B5EF4-FFF2-40B4-BE49-F238E27FC236}">
                  <a16:creationId xmlns:a16="http://schemas.microsoft.com/office/drawing/2014/main" id="{105C7359-A35A-7B40-8932-5DA96493E3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32950" y="4645025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80" name="Oval 54">
              <a:extLst>
                <a:ext uri="{FF2B5EF4-FFF2-40B4-BE49-F238E27FC236}">
                  <a16:creationId xmlns:a16="http://schemas.microsoft.com/office/drawing/2014/main" id="{538ABD9E-042E-F64C-BD5D-77EF38D5D0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56750" y="4416425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81" name="Oval 55">
              <a:extLst>
                <a:ext uri="{FF2B5EF4-FFF2-40B4-BE49-F238E27FC236}">
                  <a16:creationId xmlns:a16="http://schemas.microsoft.com/office/drawing/2014/main" id="{3275D6D2-EE0F-A24B-BEC5-987A0E4385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56750" y="4187825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82" name="Oval 56">
              <a:extLst>
                <a:ext uri="{FF2B5EF4-FFF2-40B4-BE49-F238E27FC236}">
                  <a16:creationId xmlns:a16="http://schemas.microsoft.com/office/drawing/2014/main" id="{EFED6CB4-3E55-9C4E-954E-26D123230C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9750" y="3502025"/>
              <a:ext cx="685800" cy="533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83" name="Oval 57">
              <a:extLst>
                <a:ext uri="{FF2B5EF4-FFF2-40B4-BE49-F238E27FC236}">
                  <a16:creationId xmlns:a16="http://schemas.microsoft.com/office/drawing/2014/main" id="{3FA4E152-8C47-6D4C-838F-5C359C6806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7750" y="5788025"/>
              <a:ext cx="228600" cy="2286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84" name="Oval 66">
              <a:extLst>
                <a:ext uri="{FF2B5EF4-FFF2-40B4-BE49-F238E27FC236}">
                  <a16:creationId xmlns:a16="http://schemas.microsoft.com/office/drawing/2014/main" id="{C2C3AB27-D8E7-724C-972E-27EB8B95AE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7750" y="6245225"/>
              <a:ext cx="228600" cy="2286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85" name="Oval 67">
              <a:extLst>
                <a:ext uri="{FF2B5EF4-FFF2-40B4-BE49-F238E27FC236}">
                  <a16:creationId xmlns:a16="http://schemas.microsoft.com/office/drawing/2014/main" id="{EF9D6F0D-8ADD-504F-91BC-AF737406E8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94350" y="6245225"/>
              <a:ext cx="228600" cy="2286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86" name="Oval 68">
              <a:extLst>
                <a:ext uri="{FF2B5EF4-FFF2-40B4-BE49-F238E27FC236}">
                  <a16:creationId xmlns:a16="http://schemas.microsoft.com/office/drawing/2014/main" id="{050E0628-3B97-1242-B811-6B9D1AF843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37350" y="6245225"/>
              <a:ext cx="228600" cy="2286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87" name="Oval 69">
              <a:extLst>
                <a:ext uri="{FF2B5EF4-FFF2-40B4-BE49-F238E27FC236}">
                  <a16:creationId xmlns:a16="http://schemas.microsoft.com/office/drawing/2014/main" id="{DC22D08B-3FA5-104C-85F4-0E2942947E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4750" y="7235825"/>
              <a:ext cx="228600" cy="2286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88" name="Oval 70">
              <a:extLst>
                <a:ext uri="{FF2B5EF4-FFF2-40B4-BE49-F238E27FC236}">
                  <a16:creationId xmlns:a16="http://schemas.microsoft.com/office/drawing/2014/main" id="{9D0646F7-D828-3E4C-9C14-691314D050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9550" y="7235825"/>
              <a:ext cx="228600" cy="2286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89" name="Oval 71">
              <a:extLst>
                <a:ext uri="{FF2B5EF4-FFF2-40B4-BE49-F238E27FC236}">
                  <a16:creationId xmlns:a16="http://schemas.microsoft.com/office/drawing/2014/main" id="{6203DABF-9F7F-4D43-9E82-EB3C2E9124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94350" y="7235825"/>
              <a:ext cx="228600" cy="2286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90" name="Oval 72">
              <a:extLst>
                <a:ext uri="{FF2B5EF4-FFF2-40B4-BE49-F238E27FC236}">
                  <a16:creationId xmlns:a16="http://schemas.microsoft.com/office/drawing/2014/main" id="{3DF0AFF0-D323-AB43-8535-6F314174FD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7750" y="7235825"/>
              <a:ext cx="228600" cy="2286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91" name="Oval 73">
              <a:extLst>
                <a:ext uri="{FF2B5EF4-FFF2-40B4-BE49-F238E27FC236}">
                  <a16:creationId xmlns:a16="http://schemas.microsoft.com/office/drawing/2014/main" id="{4231DE38-27D6-164B-820E-EAAAC47C61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32550" y="7235825"/>
              <a:ext cx="228600" cy="2286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92" name="Oval 74">
              <a:extLst>
                <a:ext uri="{FF2B5EF4-FFF2-40B4-BE49-F238E27FC236}">
                  <a16:creationId xmlns:a16="http://schemas.microsoft.com/office/drawing/2014/main" id="{0AD6CF55-9976-FC48-8A92-E7F955BF1E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42150" y="7235825"/>
              <a:ext cx="228600" cy="2286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93" name="Oval 75">
              <a:extLst>
                <a:ext uri="{FF2B5EF4-FFF2-40B4-BE49-F238E27FC236}">
                  <a16:creationId xmlns:a16="http://schemas.microsoft.com/office/drawing/2014/main" id="{6985FE72-FF4B-004A-978B-8DE64ABE94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46950" y="7235825"/>
              <a:ext cx="228600" cy="2286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94" name="Oval 76">
              <a:extLst>
                <a:ext uri="{FF2B5EF4-FFF2-40B4-BE49-F238E27FC236}">
                  <a16:creationId xmlns:a16="http://schemas.microsoft.com/office/drawing/2014/main" id="{25BB4447-736C-8B4D-97E4-511B5AC182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7550" y="7235825"/>
              <a:ext cx="228600" cy="2286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cxnSp>
          <p:nvCxnSpPr>
            <p:cNvPr id="26695" name="AutoShape 78">
              <a:extLst>
                <a:ext uri="{FF2B5EF4-FFF2-40B4-BE49-F238E27FC236}">
                  <a16:creationId xmlns:a16="http://schemas.microsoft.com/office/drawing/2014/main" id="{EACC7115-89B3-144C-AE32-8F68543F7FEB}"/>
                </a:ext>
              </a:extLst>
            </p:cNvPr>
            <p:cNvCxnSpPr>
              <a:cxnSpLocks noChangeShapeType="1"/>
              <a:stCxn id="26683" idx="4"/>
              <a:endCxn id="26685" idx="7"/>
            </p:cNvCxnSpPr>
            <p:nvPr/>
          </p:nvCxnSpPr>
          <p:spPr bwMode="auto">
            <a:xfrm flipH="1">
              <a:off x="5789613" y="6016625"/>
              <a:ext cx="452437" cy="26193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696" name="AutoShape 79">
              <a:extLst>
                <a:ext uri="{FF2B5EF4-FFF2-40B4-BE49-F238E27FC236}">
                  <a16:creationId xmlns:a16="http://schemas.microsoft.com/office/drawing/2014/main" id="{94EC35C0-B9F1-8043-87BD-CD91C213A2F1}"/>
                </a:ext>
              </a:extLst>
            </p:cNvPr>
            <p:cNvCxnSpPr>
              <a:cxnSpLocks noChangeShapeType="1"/>
              <a:stCxn id="26683" idx="4"/>
              <a:endCxn id="26684" idx="0"/>
            </p:cNvCxnSpPr>
            <p:nvPr/>
          </p:nvCxnSpPr>
          <p:spPr bwMode="auto">
            <a:xfrm>
              <a:off x="6242050" y="6016625"/>
              <a:ext cx="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697" name="AutoShape 80">
              <a:extLst>
                <a:ext uri="{FF2B5EF4-FFF2-40B4-BE49-F238E27FC236}">
                  <a16:creationId xmlns:a16="http://schemas.microsoft.com/office/drawing/2014/main" id="{1EF85286-4F6F-0144-95C1-146484B65E60}"/>
                </a:ext>
              </a:extLst>
            </p:cNvPr>
            <p:cNvCxnSpPr>
              <a:cxnSpLocks noChangeShapeType="1"/>
              <a:stCxn id="26683" idx="4"/>
              <a:endCxn id="26686" idx="1"/>
            </p:cNvCxnSpPr>
            <p:nvPr/>
          </p:nvCxnSpPr>
          <p:spPr bwMode="auto">
            <a:xfrm>
              <a:off x="6242050" y="6016625"/>
              <a:ext cx="528638" cy="26193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698" name="AutoShape 81">
              <a:extLst>
                <a:ext uri="{FF2B5EF4-FFF2-40B4-BE49-F238E27FC236}">
                  <a16:creationId xmlns:a16="http://schemas.microsoft.com/office/drawing/2014/main" id="{F44EAF32-8FCA-0742-A18E-3C36DF1D7CAB}"/>
                </a:ext>
              </a:extLst>
            </p:cNvPr>
            <p:cNvCxnSpPr>
              <a:cxnSpLocks noChangeShapeType="1"/>
              <a:stCxn id="26685" idx="4"/>
              <a:endCxn id="26688" idx="0"/>
            </p:cNvCxnSpPr>
            <p:nvPr/>
          </p:nvCxnSpPr>
          <p:spPr bwMode="auto">
            <a:xfrm flipH="1">
              <a:off x="5403850" y="6473825"/>
              <a:ext cx="304800" cy="7620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699" name="AutoShape 82">
              <a:extLst>
                <a:ext uri="{FF2B5EF4-FFF2-40B4-BE49-F238E27FC236}">
                  <a16:creationId xmlns:a16="http://schemas.microsoft.com/office/drawing/2014/main" id="{B6EDDA5F-03E0-7E42-9263-A78914BC78FB}"/>
                </a:ext>
              </a:extLst>
            </p:cNvPr>
            <p:cNvCxnSpPr>
              <a:cxnSpLocks noChangeShapeType="1"/>
              <a:stCxn id="26685" idx="4"/>
              <a:endCxn id="26687" idx="7"/>
            </p:cNvCxnSpPr>
            <p:nvPr/>
          </p:nvCxnSpPr>
          <p:spPr bwMode="auto">
            <a:xfrm flipH="1">
              <a:off x="5180013" y="6473825"/>
              <a:ext cx="528637" cy="79533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700" name="AutoShape 83">
              <a:extLst>
                <a:ext uri="{FF2B5EF4-FFF2-40B4-BE49-F238E27FC236}">
                  <a16:creationId xmlns:a16="http://schemas.microsoft.com/office/drawing/2014/main" id="{7AC011C4-176E-3E43-8318-61F91A29A778}"/>
                </a:ext>
              </a:extLst>
            </p:cNvPr>
            <p:cNvCxnSpPr>
              <a:cxnSpLocks noChangeShapeType="1"/>
              <a:stCxn id="26685" idx="4"/>
              <a:endCxn id="26689" idx="0"/>
            </p:cNvCxnSpPr>
            <p:nvPr/>
          </p:nvCxnSpPr>
          <p:spPr bwMode="auto">
            <a:xfrm>
              <a:off x="5708650" y="6473825"/>
              <a:ext cx="0" cy="7620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701" name="AutoShape 84">
              <a:extLst>
                <a:ext uri="{FF2B5EF4-FFF2-40B4-BE49-F238E27FC236}">
                  <a16:creationId xmlns:a16="http://schemas.microsoft.com/office/drawing/2014/main" id="{2948ADE7-A79C-764B-B16A-505ABF0B27B3}"/>
                </a:ext>
              </a:extLst>
            </p:cNvPr>
            <p:cNvCxnSpPr>
              <a:cxnSpLocks noChangeShapeType="1"/>
              <a:stCxn id="26684" idx="4"/>
              <a:endCxn id="26690" idx="0"/>
            </p:cNvCxnSpPr>
            <p:nvPr/>
          </p:nvCxnSpPr>
          <p:spPr bwMode="auto">
            <a:xfrm>
              <a:off x="6242050" y="6473825"/>
              <a:ext cx="0" cy="7620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702" name="AutoShape 85">
              <a:extLst>
                <a:ext uri="{FF2B5EF4-FFF2-40B4-BE49-F238E27FC236}">
                  <a16:creationId xmlns:a16="http://schemas.microsoft.com/office/drawing/2014/main" id="{1B0F32B4-C4E3-CF40-ACE7-428EF5006286}"/>
                </a:ext>
              </a:extLst>
            </p:cNvPr>
            <p:cNvCxnSpPr>
              <a:cxnSpLocks noChangeShapeType="1"/>
              <a:stCxn id="26684" idx="4"/>
              <a:endCxn id="26691" idx="0"/>
            </p:cNvCxnSpPr>
            <p:nvPr/>
          </p:nvCxnSpPr>
          <p:spPr bwMode="auto">
            <a:xfrm>
              <a:off x="6242050" y="6473825"/>
              <a:ext cx="304800" cy="7620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703" name="AutoShape 86">
              <a:extLst>
                <a:ext uri="{FF2B5EF4-FFF2-40B4-BE49-F238E27FC236}">
                  <a16:creationId xmlns:a16="http://schemas.microsoft.com/office/drawing/2014/main" id="{62518E10-3B5D-3B44-B604-55D6B807E7CB}"/>
                </a:ext>
              </a:extLst>
            </p:cNvPr>
            <p:cNvCxnSpPr>
              <a:cxnSpLocks noChangeShapeType="1"/>
              <a:stCxn id="26686" idx="4"/>
              <a:endCxn id="26692" idx="0"/>
            </p:cNvCxnSpPr>
            <p:nvPr/>
          </p:nvCxnSpPr>
          <p:spPr bwMode="auto">
            <a:xfrm>
              <a:off x="6851650" y="6473825"/>
              <a:ext cx="304800" cy="7620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704" name="AutoShape 87">
              <a:extLst>
                <a:ext uri="{FF2B5EF4-FFF2-40B4-BE49-F238E27FC236}">
                  <a16:creationId xmlns:a16="http://schemas.microsoft.com/office/drawing/2014/main" id="{2CF22FC3-72B9-E748-A193-F808FA33D2E2}"/>
                </a:ext>
              </a:extLst>
            </p:cNvPr>
            <p:cNvCxnSpPr>
              <a:cxnSpLocks noChangeShapeType="1"/>
              <a:stCxn id="26686" idx="4"/>
              <a:endCxn id="26693" idx="0"/>
            </p:cNvCxnSpPr>
            <p:nvPr/>
          </p:nvCxnSpPr>
          <p:spPr bwMode="auto">
            <a:xfrm>
              <a:off x="6851650" y="6473825"/>
              <a:ext cx="609600" cy="7620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705" name="AutoShape 88">
              <a:extLst>
                <a:ext uri="{FF2B5EF4-FFF2-40B4-BE49-F238E27FC236}">
                  <a16:creationId xmlns:a16="http://schemas.microsoft.com/office/drawing/2014/main" id="{5FD9CA22-3D4B-2E48-A780-0532FF8EB798}"/>
                </a:ext>
              </a:extLst>
            </p:cNvPr>
            <p:cNvCxnSpPr>
              <a:cxnSpLocks noChangeShapeType="1"/>
              <a:stCxn id="26685" idx="4"/>
              <a:endCxn id="26694" idx="7"/>
            </p:cNvCxnSpPr>
            <p:nvPr/>
          </p:nvCxnSpPr>
          <p:spPr bwMode="auto">
            <a:xfrm flipH="1">
              <a:off x="4722813" y="6473825"/>
              <a:ext cx="985837" cy="79533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6706" name="Text Box 89">
              <a:extLst>
                <a:ext uri="{FF2B5EF4-FFF2-40B4-BE49-F238E27FC236}">
                  <a16:creationId xmlns:a16="http://schemas.microsoft.com/office/drawing/2014/main" id="{71FBC381-D1BE-E540-A914-3F6782D82C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56350" y="5711825"/>
              <a:ext cx="1084856" cy="488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 dirty="0" err="1">
                  <a:ea typeface="新細明體" panose="02020500000000000000" pitchFamily="18" charset="-120"/>
                </a:rPr>
                <a:t>Wurzel</a:t>
              </a:r>
              <a:endParaRPr lang="en-US" altLang="zh-TW" sz="1969" dirty="0">
                <a:ea typeface="新細明體" panose="02020500000000000000" pitchFamily="18" charset="-120"/>
              </a:endParaRPr>
            </a:p>
          </p:txBody>
        </p:sp>
        <p:sp>
          <p:nvSpPr>
            <p:cNvPr id="26707" name="Text Box 90">
              <a:extLst>
                <a:ext uri="{FF2B5EF4-FFF2-40B4-BE49-F238E27FC236}">
                  <a16:creationId xmlns:a16="http://schemas.microsoft.com/office/drawing/2014/main" id="{951E94E2-479A-DA47-A898-EB8F460197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32151" y="6245225"/>
              <a:ext cx="760145" cy="488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LN1</a:t>
              </a:r>
            </a:p>
          </p:txBody>
        </p:sp>
        <p:sp>
          <p:nvSpPr>
            <p:cNvPr id="26708" name="Text Box 91">
              <a:extLst>
                <a:ext uri="{FF2B5EF4-FFF2-40B4-BE49-F238E27FC236}">
                  <a16:creationId xmlns:a16="http://schemas.microsoft.com/office/drawing/2014/main" id="{7C2C4162-9B58-B84A-9C91-1C6836AFDE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03950" y="5178426"/>
              <a:ext cx="760145" cy="488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LN2</a:t>
              </a:r>
            </a:p>
          </p:txBody>
        </p:sp>
        <p:sp>
          <p:nvSpPr>
            <p:cNvPr id="26709" name="Text Box 92">
              <a:extLst>
                <a:ext uri="{FF2B5EF4-FFF2-40B4-BE49-F238E27FC236}">
                  <a16:creationId xmlns:a16="http://schemas.microsoft.com/office/drawing/2014/main" id="{6F38A873-4AC0-3C4B-890D-AD7F54356A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75750" y="5102225"/>
              <a:ext cx="760145" cy="488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LN3</a:t>
              </a:r>
            </a:p>
          </p:txBody>
        </p:sp>
        <p:sp>
          <p:nvSpPr>
            <p:cNvPr id="26710" name="Text Box 93">
              <a:extLst>
                <a:ext uri="{FF2B5EF4-FFF2-40B4-BE49-F238E27FC236}">
                  <a16:creationId xmlns:a16="http://schemas.microsoft.com/office/drawing/2014/main" id="{F5814AF5-3BA8-2C43-83EB-C8D677854F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60950" y="6092825"/>
              <a:ext cx="760145" cy="488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LN1</a:t>
              </a:r>
            </a:p>
          </p:txBody>
        </p:sp>
        <p:sp>
          <p:nvSpPr>
            <p:cNvPr id="26711" name="Text Box 94">
              <a:extLst>
                <a:ext uri="{FF2B5EF4-FFF2-40B4-BE49-F238E27FC236}">
                  <a16:creationId xmlns:a16="http://schemas.microsoft.com/office/drawing/2014/main" id="{8D2F0263-8F1B-C74D-97A5-69B9E2BC6E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03950" y="6169026"/>
              <a:ext cx="760145" cy="488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LN2</a:t>
              </a:r>
            </a:p>
          </p:txBody>
        </p:sp>
        <p:sp>
          <p:nvSpPr>
            <p:cNvPr id="26712" name="Text Box 95">
              <a:extLst>
                <a:ext uri="{FF2B5EF4-FFF2-40B4-BE49-F238E27FC236}">
                  <a16:creationId xmlns:a16="http://schemas.microsoft.com/office/drawing/2014/main" id="{9FC4D260-5A5A-1A4E-B32D-D8547C7FE5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65950" y="6169026"/>
              <a:ext cx="760145" cy="488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LN3</a:t>
              </a:r>
            </a:p>
          </p:txBody>
        </p:sp>
        <p:sp>
          <p:nvSpPr>
            <p:cNvPr id="26713" name="Text Box 96">
              <a:extLst>
                <a:ext uri="{FF2B5EF4-FFF2-40B4-BE49-F238E27FC236}">
                  <a16:creationId xmlns:a16="http://schemas.microsoft.com/office/drawing/2014/main" id="{3FE05505-C8C2-1443-9EF9-C3FCE8456C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27300" y="3959225"/>
              <a:ext cx="638428" cy="488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sc1</a:t>
              </a:r>
            </a:p>
          </p:txBody>
        </p:sp>
        <p:sp>
          <p:nvSpPr>
            <p:cNvPr id="26714" name="Text Box 97">
              <a:extLst>
                <a:ext uri="{FF2B5EF4-FFF2-40B4-BE49-F238E27FC236}">
                  <a16:creationId xmlns:a16="http://schemas.microsoft.com/office/drawing/2014/main" id="{2B496062-57F3-DE4D-A3AE-E7430C3E23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36950" y="5178426"/>
              <a:ext cx="638428" cy="488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sc2</a:t>
              </a:r>
            </a:p>
          </p:txBody>
        </p:sp>
        <p:sp>
          <p:nvSpPr>
            <p:cNvPr id="26715" name="Text Box 98">
              <a:extLst>
                <a:ext uri="{FF2B5EF4-FFF2-40B4-BE49-F238E27FC236}">
                  <a16:creationId xmlns:a16="http://schemas.microsoft.com/office/drawing/2014/main" id="{F1A6D773-534A-7341-B8B4-D49B53303A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2749" y="3730625"/>
              <a:ext cx="638428" cy="488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sc3</a:t>
              </a:r>
            </a:p>
          </p:txBody>
        </p:sp>
        <p:sp>
          <p:nvSpPr>
            <p:cNvPr id="26716" name="Text Box 99">
              <a:extLst>
                <a:ext uri="{FF2B5EF4-FFF2-40B4-BE49-F238E27FC236}">
                  <a16:creationId xmlns:a16="http://schemas.microsoft.com/office/drawing/2014/main" id="{98CFCE4B-B85D-7B44-8B75-3A9ED71930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22950" y="3883025"/>
              <a:ext cx="638428" cy="488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sc4</a:t>
              </a:r>
            </a:p>
          </p:txBody>
        </p:sp>
        <p:sp>
          <p:nvSpPr>
            <p:cNvPr id="26717" name="Text Box 100">
              <a:extLst>
                <a:ext uri="{FF2B5EF4-FFF2-40B4-BE49-F238E27FC236}">
                  <a16:creationId xmlns:a16="http://schemas.microsoft.com/office/drawing/2014/main" id="{658FBB42-D19E-9647-8FCD-5C0E65158D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08750" y="4035425"/>
              <a:ext cx="638428" cy="488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sc5</a:t>
              </a:r>
            </a:p>
          </p:txBody>
        </p:sp>
        <p:sp>
          <p:nvSpPr>
            <p:cNvPr id="26718" name="Text Box 101">
              <a:extLst>
                <a:ext uri="{FF2B5EF4-FFF2-40B4-BE49-F238E27FC236}">
                  <a16:creationId xmlns:a16="http://schemas.microsoft.com/office/drawing/2014/main" id="{45150103-B35B-CB45-9BE8-AD7C0F5652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08950" y="4035425"/>
              <a:ext cx="638428" cy="488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sc6</a:t>
              </a:r>
            </a:p>
          </p:txBody>
        </p:sp>
        <p:sp>
          <p:nvSpPr>
            <p:cNvPr id="26719" name="Text Box 102">
              <a:extLst>
                <a:ext uri="{FF2B5EF4-FFF2-40B4-BE49-F238E27FC236}">
                  <a16:creationId xmlns:a16="http://schemas.microsoft.com/office/drawing/2014/main" id="{EDEE9C73-A680-CE43-A79B-AE1A3A17B8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61549" y="3883025"/>
              <a:ext cx="638428" cy="488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sc7</a:t>
              </a:r>
            </a:p>
          </p:txBody>
        </p:sp>
        <p:sp>
          <p:nvSpPr>
            <p:cNvPr id="26720" name="Text Box 103">
              <a:extLst>
                <a:ext uri="{FF2B5EF4-FFF2-40B4-BE49-F238E27FC236}">
                  <a16:creationId xmlns:a16="http://schemas.microsoft.com/office/drawing/2014/main" id="{849C241F-0BA8-A048-BA6E-3E86EABC38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79950" y="7540625"/>
              <a:ext cx="638428" cy="488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sc1</a:t>
              </a:r>
            </a:p>
          </p:txBody>
        </p:sp>
        <p:sp>
          <p:nvSpPr>
            <p:cNvPr id="26721" name="Text Box 104">
              <a:extLst>
                <a:ext uri="{FF2B5EF4-FFF2-40B4-BE49-F238E27FC236}">
                  <a16:creationId xmlns:a16="http://schemas.microsoft.com/office/drawing/2014/main" id="{AF974D18-F546-D549-BAD8-47987A5484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37151" y="7616825"/>
              <a:ext cx="638428" cy="488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sc2</a:t>
              </a:r>
            </a:p>
          </p:txBody>
        </p:sp>
        <p:sp>
          <p:nvSpPr>
            <p:cNvPr id="26722" name="Text Box 105">
              <a:extLst>
                <a:ext uri="{FF2B5EF4-FFF2-40B4-BE49-F238E27FC236}">
                  <a16:creationId xmlns:a16="http://schemas.microsoft.com/office/drawing/2014/main" id="{4D7D6D87-8675-2147-846E-83979EEECD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94350" y="7464425"/>
              <a:ext cx="638428" cy="488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sc3</a:t>
              </a:r>
            </a:p>
          </p:txBody>
        </p:sp>
        <p:sp>
          <p:nvSpPr>
            <p:cNvPr id="26723" name="Text Box 106">
              <a:extLst>
                <a:ext uri="{FF2B5EF4-FFF2-40B4-BE49-F238E27FC236}">
                  <a16:creationId xmlns:a16="http://schemas.microsoft.com/office/drawing/2014/main" id="{D5FEB6B2-A4DB-3842-B790-1C8D938F9A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75350" y="7540625"/>
              <a:ext cx="638428" cy="488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sc4</a:t>
              </a:r>
            </a:p>
          </p:txBody>
        </p:sp>
        <p:sp>
          <p:nvSpPr>
            <p:cNvPr id="26724" name="Text Box 107">
              <a:extLst>
                <a:ext uri="{FF2B5EF4-FFF2-40B4-BE49-F238E27FC236}">
                  <a16:creationId xmlns:a16="http://schemas.microsoft.com/office/drawing/2014/main" id="{B78CB9C6-C89F-0545-8FEC-C396D7F2ED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56350" y="7388226"/>
              <a:ext cx="638428" cy="488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sc5</a:t>
              </a:r>
            </a:p>
          </p:txBody>
        </p:sp>
        <p:sp>
          <p:nvSpPr>
            <p:cNvPr id="26725" name="Text Box 108">
              <a:extLst>
                <a:ext uri="{FF2B5EF4-FFF2-40B4-BE49-F238E27FC236}">
                  <a16:creationId xmlns:a16="http://schemas.microsoft.com/office/drawing/2014/main" id="{FFF5BFA6-17E0-4A4F-A389-C80EE084AF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13550" y="7464425"/>
              <a:ext cx="638428" cy="488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sc6</a:t>
              </a:r>
            </a:p>
          </p:txBody>
        </p:sp>
        <p:sp>
          <p:nvSpPr>
            <p:cNvPr id="26726" name="Text Box 109">
              <a:extLst>
                <a:ext uri="{FF2B5EF4-FFF2-40B4-BE49-F238E27FC236}">
                  <a16:creationId xmlns:a16="http://schemas.microsoft.com/office/drawing/2014/main" id="{6757DC99-E547-5742-9E49-AF8E925E75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99350" y="7464425"/>
              <a:ext cx="638428" cy="488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sc7</a:t>
              </a:r>
            </a:p>
          </p:txBody>
        </p:sp>
        <p:sp>
          <p:nvSpPr>
            <p:cNvPr id="26727" name="Text Box 110">
              <a:extLst>
                <a:ext uri="{FF2B5EF4-FFF2-40B4-BE49-F238E27FC236}">
                  <a16:creationId xmlns:a16="http://schemas.microsoft.com/office/drawing/2014/main" id="{D686078D-6CD6-F440-AD75-E31F0D989B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70350" y="7388226"/>
              <a:ext cx="638428" cy="488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sc8</a:t>
              </a:r>
            </a:p>
          </p:txBody>
        </p:sp>
        <p:sp>
          <p:nvSpPr>
            <p:cNvPr id="26728" name="Text Box 111">
              <a:extLst>
                <a:ext uri="{FF2B5EF4-FFF2-40B4-BE49-F238E27FC236}">
                  <a16:creationId xmlns:a16="http://schemas.microsoft.com/office/drawing/2014/main" id="{FED39CA3-FBA2-014F-B0B2-7077232625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5950" y="3578226"/>
              <a:ext cx="638428" cy="488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sc8</a:t>
              </a:r>
            </a:p>
          </p:txBody>
        </p:sp>
        <p:sp>
          <p:nvSpPr>
            <p:cNvPr id="26729" name="Text Box 112">
              <a:extLst>
                <a:ext uri="{FF2B5EF4-FFF2-40B4-BE49-F238E27FC236}">
                  <a16:creationId xmlns:a16="http://schemas.microsoft.com/office/drawing/2014/main" id="{1DD63D60-56A9-784F-A0D3-50246F6027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59000" y="2743293"/>
              <a:ext cx="2611899" cy="48885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de-DE" altLang="zh-TW" sz="1969">
                  <a:solidFill>
                    <a:schemeClr val="tx1"/>
                  </a:solidFill>
                  <a:ea typeface="新細明體" panose="02020500000000000000" pitchFamily="18" charset="-120"/>
                </a:rPr>
                <a:t>Neues Untercluster</a:t>
              </a:r>
            </a:p>
          </p:txBody>
        </p:sp>
      </p:grpSp>
      <p:sp>
        <p:nvSpPr>
          <p:cNvPr id="106" name="Slide Number Placeholder 3">
            <a:extLst>
              <a:ext uri="{FF2B5EF4-FFF2-40B4-BE49-F238E27FC236}">
                <a16:creationId xmlns:a16="http://schemas.microsoft.com/office/drawing/2014/main" id="{DC9641A7-2D8F-6949-AADA-8797E109C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96</a:t>
            </a:fld>
            <a:endParaRPr lang="de-DE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109E3C-6556-A24F-8F9A-0958B7C7DE7E}"/>
              </a:ext>
            </a:extLst>
          </p:cNvPr>
          <p:cNvSpPr txBox="1"/>
          <p:nvPr/>
        </p:nvSpPr>
        <p:spPr>
          <a:xfrm>
            <a:off x="2586367" y="6309320"/>
            <a:ext cx="1572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sc</a:t>
            </a:r>
            <a:r>
              <a:rPr lang="de-DE" dirty="0"/>
              <a:t> = Subcluster</a:t>
            </a:r>
          </a:p>
        </p:txBody>
      </p:sp>
    </p:spTree>
    <p:extLst>
      <p:ext uri="{BB962C8B-B14F-4D97-AF65-F5344CB8AC3E}">
        <p14:creationId xmlns:p14="http://schemas.microsoft.com/office/powerpoint/2010/main" val="60417519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标题 1">
            <a:extLst>
              <a:ext uri="{FF2B5EF4-FFF2-40B4-BE49-F238E27FC236}">
                <a16:creationId xmlns:a16="http://schemas.microsoft.com/office/drawing/2014/main" id="{08FF58A9-FA2F-E740-9F7D-6FD6D9F1A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zh-TW">
                <a:ea typeface="新細明體" panose="02020500000000000000" pitchFamily="18" charset="-120"/>
              </a:rPr>
              <a:t>Einfüge-Operation in BIRCH</a:t>
            </a:r>
            <a:endParaRPr lang="de-DE" altLang="zh-CN">
              <a:ea typeface="宋体" panose="02010600030101010101" pitchFamily="2" charset="-122"/>
            </a:endParaRPr>
          </a:p>
        </p:txBody>
      </p:sp>
      <p:sp>
        <p:nvSpPr>
          <p:cNvPr id="27653" name="矩形 5">
            <a:extLst>
              <a:ext uri="{FF2B5EF4-FFF2-40B4-BE49-F238E27FC236}">
                <a16:creationId xmlns:a16="http://schemas.microsoft.com/office/drawing/2014/main" id="{B196CBCB-2C4D-7844-9182-E6804428AB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570" y="1116048"/>
            <a:ext cx="7983141" cy="1304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1pPr>
            <a:lvl2pPr marL="742950" indent="-285750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2pPr>
            <a:lvl3pPr marL="1143000" indent="-228600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3pPr>
            <a:lvl4pPr marL="1600200" indent="-228600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4pPr>
            <a:lvl5pPr marL="2057400" indent="-228600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9pPr>
          </a:lstStyle>
          <a:p>
            <a:pPr algn="l" eaLnBrk="1" hangingPunct="1"/>
            <a:r>
              <a:rPr lang="de-DE" altLang="zh-TW" sz="1969" i="0" dirty="0">
                <a:latin typeface="+mn-lt"/>
                <a:ea typeface="新細明體" panose="02020500000000000000" pitchFamily="18" charset="-120"/>
              </a:rPr>
              <a:t>Falls der Verzweigungsfaktor eines Blattes (LN Knoten)  3 nicht übersteigen kann,  wird LN1 aufgespalten   (Beachte: die „Blätter“ im folgenden Baum sind nicht die Blattknoten, sondern Inhalte der Blattknoten, und stellen die eigentlichen Cluster dar</a:t>
            </a:r>
          </a:p>
        </p:txBody>
      </p:sp>
      <p:grpSp>
        <p:nvGrpSpPr>
          <p:cNvPr id="27654" name="组合 6">
            <a:extLst>
              <a:ext uri="{FF2B5EF4-FFF2-40B4-BE49-F238E27FC236}">
                <a16:creationId xmlns:a16="http://schemas.microsoft.com/office/drawing/2014/main" id="{E2E5BA2B-78C9-454C-A2DD-9FEA4C2ADEB6}"/>
              </a:ext>
            </a:extLst>
          </p:cNvPr>
          <p:cNvGrpSpPr>
            <a:grpSpLocks/>
          </p:cNvGrpSpPr>
          <p:nvPr/>
        </p:nvGrpSpPr>
        <p:grpSpPr bwMode="auto">
          <a:xfrm>
            <a:off x="1196578" y="2728608"/>
            <a:ext cx="6804422" cy="3796736"/>
            <a:chOff x="457200" y="1676400"/>
            <a:chExt cx="8153400" cy="4933321"/>
          </a:xfrm>
        </p:grpSpPr>
        <p:sp>
          <p:nvSpPr>
            <p:cNvPr id="27655" name="Oval 4">
              <a:extLst>
                <a:ext uri="{FF2B5EF4-FFF2-40B4-BE49-F238E27FC236}">
                  <a16:creationId xmlns:a16="http://schemas.microsoft.com/office/drawing/2014/main" id="{F8737626-EEFC-4A47-ACD8-5648BD5424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200" y="1676400"/>
              <a:ext cx="1447800" cy="18288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656" name="Oval 5">
              <a:extLst>
                <a:ext uri="{FF2B5EF4-FFF2-40B4-BE49-F238E27FC236}">
                  <a16:creationId xmlns:a16="http://schemas.microsoft.com/office/drawing/2014/main" id="{DBECAEE7-EE3B-A14F-960D-1B26EEDC53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9000" y="2209800"/>
              <a:ext cx="1981200" cy="14478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657" name="Oval 6">
              <a:extLst>
                <a:ext uri="{FF2B5EF4-FFF2-40B4-BE49-F238E27FC236}">
                  <a16:creationId xmlns:a16="http://schemas.microsoft.com/office/drawing/2014/main" id="{4FAB0502-FD42-054C-B33C-2CE2E413EE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7400" y="1828800"/>
              <a:ext cx="2743200" cy="17526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658" name="Oval 7">
              <a:extLst>
                <a:ext uri="{FF2B5EF4-FFF2-40B4-BE49-F238E27FC236}">
                  <a16:creationId xmlns:a16="http://schemas.microsoft.com/office/drawing/2014/main" id="{8E89100B-25A2-514D-976B-414A1D22B4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5800" y="2590800"/>
              <a:ext cx="685800" cy="6858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659" name="Oval 8">
              <a:extLst>
                <a:ext uri="{FF2B5EF4-FFF2-40B4-BE49-F238E27FC236}">
                  <a16:creationId xmlns:a16="http://schemas.microsoft.com/office/drawing/2014/main" id="{883EB58E-AA0F-6E4D-9EE4-E203E47015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6800" y="2819400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660" name="Oval 9">
              <a:extLst>
                <a:ext uri="{FF2B5EF4-FFF2-40B4-BE49-F238E27FC236}">
                  <a16:creationId xmlns:a16="http://schemas.microsoft.com/office/drawing/2014/main" id="{A697133D-D4E3-C247-AE00-B7CF393A58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6800" y="2971800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661" name="Oval 10">
              <a:extLst>
                <a:ext uri="{FF2B5EF4-FFF2-40B4-BE49-F238E27FC236}">
                  <a16:creationId xmlns:a16="http://schemas.microsoft.com/office/drawing/2014/main" id="{4F21DD2E-E378-7046-8153-A4E9C82CDE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200" y="2895600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662" name="Oval 11">
              <a:extLst>
                <a:ext uri="{FF2B5EF4-FFF2-40B4-BE49-F238E27FC236}">
                  <a16:creationId xmlns:a16="http://schemas.microsoft.com/office/drawing/2014/main" id="{103CF68E-96D5-F248-8BC6-CCF76F8566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0600" y="3124200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663" name="Oval 12">
              <a:extLst>
                <a:ext uri="{FF2B5EF4-FFF2-40B4-BE49-F238E27FC236}">
                  <a16:creationId xmlns:a16="http://schemas.microsoft.com/office/drawing/2014/main" id="{9EDA10C6-04FB-DF4B-A726-7669DAC613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4400" y="2895600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664" name="Oval 13">
              <a:extLst>
                <a:ext uri="{FF2B5EF4-FFF2-40B4-BE49-F238E27FC236}">
                  <a16:creationId xmlns:a16="http://schemas.microsoft.com/office/drawing/2014/main" id="{A8A740C5-E9C9-C64A-9631-5DE7D70CA3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4400" y="2667000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665" name="Oval 14">
              <a:extLst>
                <a:ext uri="{FF2B5EF4-FFF2-40B4-BE49-F238E27FC236}">
                  <a16:creationId xmlns:a16="http://schemas.microsoft.com/office/drawing/2014/main" id="{9D5ADE6A-6501-6240-9876-753D550A6F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3600" y="3429000"/>
              <a:ext cx="685800" cy="6858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666" name="Oval 15">
              <a:extLst>
                <a:ext uri="{FF2B5EF4-FFF2-40B4-BE49-F238E27FC236}">
                  <a16:creationId xmlns:a16="http://schemas.microsoft.com/office/drawing/2014/main" id="{08A732C2-201B-AB47-AD82-E815D49F08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4600" y="3657600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667" name="Oval 16">
              <a:extLst>
                <a:ext uri="{FF2B5EF4-FFF2-40B4-BE49-F238E27FC236}">
                  <a16:creationId xmlns:a16="http://schemas.microsoft.com/office/drawing/2014/main" id="{2DDDDE3B-BF18-1346-95D1-AFAD343CAA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4600" y="3810000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668" name="Oval 17">
              <a:extLst>
                <a:ext uri="{FF2B5EF4-FFF2-40B4-BE49-F238E27FC236}">
                  <a16:creationId xmlns:a16="http://schemas.microsoft.com/office/drawing/2014/main" id="{6147DEE5-8E85-5940-90BB-146C2D9EEB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6000" y="3733800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669" name="Oval 18">
              <a:extLst>
                <a:ext uri="{FF2B5EF4-FFF2-40B4-BE49-F238E27FC236}">
                  <a16:creationId xmlns:a16="http://schemas.microsoft.com/office/drawing/2014/main" id="{29053D25-CF3E-084F-BA7F-FCCB72BA03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400" y="3962400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670" name="Oval 19">
              <a:extLst>
                <a:ext uri="{FF2B5EF4-FFF2-40B4-BE49-F238E27FC236}">
                  <a16:creationId xmlns:a16="http://schemas.microsoft.com/office/drawing/2014/main" id="{14538260-AB53-3340-9F62-C424343757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2200" y="3733800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671" name="Oval 20">
              <a:extLst>
                <a:ext uri="{FF2B5EF4-FFF2-40B4-BE49-F238E27FC236}">
                  <a16:creationId xmlns:a16="http://schemas.microsoft.com/office/drawing/2014/main" id="{89109FAB-CE0D-8C45-A8C1-60344588FC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2200" y="3505200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672" name="Oval 21">
              <a:extLst>
                <a:ext uri="{FF2B5EF4-FFF2-40B4-BE49-F238E27FC236}">
                  <a16:creationId xmlns:a16="http://schemas.microsoft.com/office/drawing/2014/main" id="{DFDBB3C9-8C01-B246-9979-E813A8346F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9800" y="2514600"/>
              <a:ext cx="685800" cy="6858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673" name="Oval 22">
              <a:extLst>
                <a:ext uri="{FF2B5EF4-FFF2-40B4-BE49-F238E27FC236}">
                  <a16:creationId xmlns:a16="http://schemas.microsoft.com/office/drawing/2014/main" id="{F1D39660-ED1A-A241-A9FD-6CA0DDC957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0800" y="2743200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674" name="Oval 23">
              <a:extLst>
                <a:ext uri="{FF2B5EF4-FFF2-40B4-BE49-F238E27FC236}">
                  <a16:creationId xmlns:a16="http://schemas.microsoft.com/office/drawing/2014/main" id="{7466D3CF-D971-9F41-A762-2F37EC2E02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0800" y="2895600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675" name="Oval 24">
              <a:extLst>
                <a:ext uri="{FF2B5EF4-FFF2-40B4-BE49-F238E27FC236}">
                  <a16:creationId xmlns:a16="http://schemas.microsoft.com/office/drawing/2014/main" id="{4CC29886-6673-1A4B-8837-AFA2866998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2200" y="2819400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676" name="Oval 25">
              <a:extLst>
                <a:ext uri="{FF2B5EF4-FFF2-40B4-BE49-F238E27FC236}">
                  <a16:creationId xmlns:a16="http://schemas.microsoft.com/office/drawing/2014/main" id="{8160C9BF-3814-0149-8810-BD7E0FDEF0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4600" y="3048000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677" name="Oval 26">
              <a:extLst>
                <a:ext uri="{FF2B5EF4-FFF2-40B4-BE49-F238E27FC236}">
                  <a16:creationId xmlns:a16="http://schemas.microsoft.com/office/drawing/2014/main" id="{8B4ACC36-F493-F643-BDC0-AABE8EDAAB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400" y="2819400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678" name="Oval 27">
              <a:extLst>
                <a:ext uri="{FF2B5EF4-FFF2-40B4-BE49-F238E27FC236}">
                  <a16:creationId xmlns:a16="http://schemas.microsoft.com/office/drawing/2014/main" id="{7626A847-443D-6141-9587-BB815C942B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400" y="2590800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679" name="Oval 28">
              <a:extLst>
                <a:ext uri="{FF2B5EF4-FFF2-40B4-BE49-F238E27FC236}">
                  <a16:creationId xmlns:a16="http://schemas.microsoft.com/office/drawing/2014/main" id="{D7E574E6-7C18-294F-B074-E77A64650F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1400" y="2590800"/>
              <a:ext cx="685800" cy="6858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680" name="Oval 29">
              <a:extLst>
                <a:ext uri="{FF2B5EF4-FFF2-40B4-BE49-F238E27FC236}">
                  <a16:creationId xmlns:a16="http://schemas.microsoft.com/office/drawing/2014/main" id="{4DA6F8D1-2A62-3F44-808C-133D635674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2400" y="2819400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681" name="Oval 30">
              <a:extLst>
                <a:ext uri="{FF2B5EF4-FFF2-40B4-BE49-F238E27FC236}">
                  <a16:creationId xmlns:a16="http://schemas.microsoft.com/office/drawing/2014/main" id="{39ED62AF-FE1A-464E-92BA-355372A79F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2400" y="2971800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682" name="Oval 31">
              <a:extLst>
                <a:ext uri="{FF2B5EF4-FFF2-40B4-BE49-F238E27FC236}">
                  <a16:creationId xmlns:a16="http://schemas.microsoft.com/office/drawing/2014/main" id="{C45FEAF6-5626-B540-881D-EE42D5B2DD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3800" y="2895600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683" name="Oval 32">
              <a:extLst>
                <a:ext uri="{FF2B5EF4-FFF2-40B4-BE49-F238E27FC236}">
                  <a16:creationId xmlns:a16="http://schemas.microsoft.com/office/drawing/2014/main" id="{B332E81F-B722-094E-AD39-0CC3828B73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6200" y="3124200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684" name="Oval 33">
              <a:extLst>
                <a:ext uri="{FF2B5EF4-FFF2-40B4-BE49-F238E27FC236}">
                  <a16:creationId xmlns:a16="http://schemas.microsoft.com/office/drawing/2014/main" id="{D1E805E3-03DA-E044-A7D1-70D14320F6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0000" y="2895600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685" name="Oval 34">
              <a:extLst>
                <a:ext uri="{FF2B5EF4-FFF2-40B4-BE49-F238E27FC236}">
                  <a16:creationId xmlns:a16="http://schemas.microsoft.com/office/drawing/2014/main" id="{A6F3B712-F886-E243-B260-698FC380A4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0000" y="2667000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686" name="Oval 35">
              <a:extLst>
                <a:ext uri="{FF2B5EF4-FFF2-40B4-BE49-F238E27FC236}">
                  <a16:creationId xmlns:a16="http://schemas.microsoft.com/office/drawing/2014/main" id="{5C30F469-8E09-074B-85AB-E01C8013E5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5800" y="2667000"/>
              <a:ext cx="685800" cy="6858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687" name="Oval 36">
              <a:extLst>
                <a:ext uri="{FF2B5EF4-FFF2-40B4-BE49-F238E27FC236}">
                  <a16:creationId xmlns:a16="http://schemas.microsoft.com/office/drawing/2014/main" id="{D1B4316B-5B79-CE40-8CD6-6C3EB8EB7B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6800" y="2895600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688" name="Oval 37">
              <a:extLst>
                <a:ext uri="{FF2B5EF4-FFF2-40B4-BE49-F238E27FC236}">
                  <a16:creationId xmlns:a16="http://schemas.microsoft.com/office/drawing/2014/main" id="{AFB71F65-A38E-8049-B1FF-17B50E02A7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6800" y="3048000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689" name="Oval 38">
              <a:extLst>
                <a:ext uri="{FF2B5EF4-FFF2-40B4-BE49-F238E27FC236}">
                  <a16:creationId xmlns:a16="http://schemas.microsoft.com/office/drawing/2014/main" id="{99702E32-1D38-9445-B43F-37421DF23B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8200" y="2971800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690" name="Oval 39">
              <a:extLst>
                <a:ext uri="{FF2B5EF4-FFF2-40B4-BE49-F238E27FC236}">
                  <a16:creationId xmlns:a16="http://schemas.microsoft.com/office/drawing/2014/main" id="{FA861BD6-8AB2-D548-BB3E-64DBE6E513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0600" y="3200400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691" name="Oval 40">
              <a:extLst>
                <a:ext uri="{FF2B5EF4-FFF2-40B4-BE49-F238E27FC236}">
                  <a16:creationId xmlns:a16="http://schemas.microsoft.com/office/drawing/2014/main" id="{314B4D92-94E9-1C4B-A3A9-0B303269C1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4400" y="2971800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692" name="Oval 41">
              <a:extLst>
                <a:ext uri="{FF2B5EF4-FFF2-40B4-BE49-F238E27FC236}">
                  <a16:creationId xmlns:a16="http://schemas.microsoft.com/office/drawing/2014/main" id="{130383E3-A9E1-DF47-840E-DF28499DEE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4400" y="2743200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693" name="Oval 42">
              <a:extLst>
                <a:ext uri="{FF2B5EF4-FFF2-40B4-BE49-F238E27FC236}">
                  <a16:creationId xmlns:a16="http://schemas.microsoft.com/office/drawing/2014/main" id="{DE2D8AB3-1565-F945-A339-6FD8E4A71B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7000" y="2133600"/>
              <a:ext cx="685800" cy="6858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694" name="Oval 43">
              <a:extLst>
                <a:ext uri="{FF2B5EF4-FFF2-40B4-BE49-F238E27FC236}">
                  <a16:creationId xmlns:a16="http://schemas.microsoft.com/office/drawing/2014/main" id="{C11B4A45-91AF-4745-AC73-AAE172974B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58000" y="2362200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695" name="Oval 44">
              <a:extLst>
                <a:ext uri="{FF2B5EF4-FFF2-40B4-BE49-F238E27FC236}">
                  <a16:creationId xmlns:a16="http://schemas.microsoft.com/office/drawing/2014/main" id="{210E84E0-959B-CE46-960B-0B64CDFE72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58000" y="2514600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696" name="Oval 45">
              <a:extLst>
                <a:ext uri="{FF2B5EF4-FFF2-40B4-BE49-F238E27FC236}">
                  <a16:creationId xmlns:a16="http://schemas.microsoft.com/office/drawing/2014/main" id="{0D53D2BE-BE60-294F-AE43-6BC19FCDF8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29400" y="2438400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697" name="Oval 46">
              <a:extLst>
                <a:ext uri="{FF2B5EF4-FFF2-40B4-BE49-F238E27FC236}">
                  <a16:creationId xmlns:a16="http://schemas.microsoft.com/office/drawing/2014/main" id="{890F7F64-1AAD-0542-B4AB-F7C22D2E58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81800" y="2667000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698" name="Oval 47">
              <a:extLst>
                <a:ext uri="{FF2B5EF4-FFF2-40B4-BE49-F238E27FC236}">
                  <a16:creationId xmlns:a16="http://schemas.microsoft.com/office/drawing/2014/main" id="{A1BBBE2E-F0B7-0F4C-AD56-15470A5B51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05600" y="2438400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699" name="Oval 48">
              <a:extLst>
                <a:ext uri="{FF2B5EF4-FFF2-40B4-BE49-F238E27FC236}">
                  <a16:creationId xmlns:a16="http://schemas.microsoft.com/office/drawing/2014/main" id="{80F4E08A-C095-6944-9A83-A148ED8B9D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05600" y="2209800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700" name="Oval 49">
              <a:extLst>
                <a:ext uri="{FF2B5EF4-FFF2-40B4-BE49-F238E27FC236}">
                  <a16:creationId xmlns:a16="http://schemas.microsoft.com/office/drawing/2014/main" id="{DE7866AE-E026-354F-8E8F-3F2DFE9458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15200" y="2590800"/>
              <a:ext cx="685800" cy="6858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701" name="Oval 50">
              <a:extLst>
                <a:ext uri="{FF2B5EF4-FFF2-40B4-BE49-F238E27FC236}">
                  <a16:creationId xmlns:a16="http://schemas.microsoft.com/office/drawing/2014/main" id="{10850CA5-99AE-A141-BB78-EA1D42376C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96200" y="2819400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702" name="Oval 51">
              <a:extLst>
                <a:ext uri="{FF2B5EF4-FFF2-40B4-BE49-F238E27FC236}">
                  <a16:creationId xmlns:a16="http://schemas.microsoft.com/office/drawing/2014/main" id="{1D991541-048A-6346-B210-EFEEDDAED1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96200" y="2971800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703" name="Oval 52">
              <a:extLst>
                <a:ext uri="{FF2B5EF4-FFF2-40B4-BE49-F238E27FC236}">
                  <a16:creationId xmlns:a16="http://schemas.microsoft.com/office/drawing/2014/main" id="{13943F38-2D76-8040-8329-C7898B7D55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7600" y="2895600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704" name="Oval 53">
              <a:extLst>
                <a:ext uri="{FF2B5EF4-FFF2-40B4-BE49-F238E27FC236}">
                  <a16:creationId xmlns:a16="http://schemas.microsoft.com/office/drawing/2014/main" id="{99CD9D54-067D-BE4A-A1F7-613990925D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20000" y="3124200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705" name="Oval 54">
              <a:extLst>
                <a:ext uri="{FF2B5EF4-FFF2-40B4-BE49-F238E27FC236}">
                  <a16:creationId xmlns:a16="http://schemas.microsoft.com/office/drawing/2014/main" id="{8EDD6147-2B17-174A-9DD3-B0A1970A7C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3800" y="2895600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706" name="Oval 55">
              <a:extLst>
                <a:ext uri="{FF2B5EF4-FFF2-40B4-BE49-F238E27FC236}">
                  <a16:creationId xmlns:a16="http://schemas.microsoft.com/office/drawing/2014/main" id="{44E76FC8-09C4-F743-B6A0-A6DE3FA5F9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3800" y="2667000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707" name="Oval 56">
              <a:extLst>
                <a:ext uri="{FF2B5EF4-FFF2-40B4-BE49-F238E27FC236}">
                  <a16:creationId xmlns:a16="http://schemas.microsoft.com/office/drawing/2014/main" id="{C87D2F1B-5BE9-CA4F-8F8A-C022B04D6B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6800" y="1981200"/>
              <a:ext cx="685800" cy="533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708" name="Oval 57">
              <a:extLst>
                <a:ext uri="{FF2B5EF4-FFF2-40B4-BE49-F238E27FC236}">
                  <a16:creationId xmlns:a16="http://schemas.microsoft.com/office/drawing/2014/main" id="{982FB3D5-7632-5645-A583-E2454441A8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4800" y="4267200"/>
              <a:ext cx="228600" cy="2286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709" name="Oval 58">
              <a:extLst>
                <a:ext uri="{FF2B5EF4-FFF2-40B4-BE49-F238E27FC236}">
                  <a16:creationId xmlns:a16="http://schemas.microsoft.com/office/drawing/2014/main" id="{EEEDD6CD-9D67-1A48-BFBB-9F0E57E942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4800" y="4724400"/>
              <a:ext cx="228600" cy="2286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710" name="Oval 59">
              <a:extLst>
                <a:ext uri="{FF2B5EF4-FFF2-40B4-BE49-F238E27FC236}">
                  <a16:creationId xmlns:a16="http://schemas.microsoft.com/office/drawing/2014/main" id="{CD310F3E-C2F6-7942-9112-1250E61AE2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600" y="4800600"/>
              <a:ext cx="228600" cy="2286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711" name="Oval 60">
              <a:extLst>
                <a:ext uri="{FF2B5EF4-FFF2-40B4-BE49-F238E27FC236}">
                  <a16:creationId xmlns:a16="http://schemas.microsoft.com/office/drawing/2014/main" id="{DB685460-331B-9C49-BF7E-449F1544B1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4400" y="4724400"/>
              <a:ext cx="228600" cy="2286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712" name="Oval 61">
              <a:extLst>
                <a:ext uri="{FF2B5EF4-FFF2-40B4-BE49-F238E27FC236}">
                  <a16:creationId xmlns:a16="http://schemas.microsoft.com/office/drawing/2014/main" id="{7FC17952-3090-2543-B5E4-C77527D6FB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1800" y="5715000"/>
              <a:ext cx="228600" cy="2286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713" name="Oval 62">
              <a:extLst>
                <a:ext uri="{FF2B5EF4-FFF2-40B4-BE49-F238E27FC236}">
                  <a16:creationId xmlns:a16="http://schemas.microsoft.com/office/drawing/2014/main" id="{A93006D8-7669-ED40-A65C-7B2A7A066F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6600" y="5715000"/>
              <a:ext cx="228600" cy="2286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714" name="Oval 63">
              <a:extLst>
                <a:ext uri="{FF2B5EF4-FFF2-40B4-BE49-F238E27FC236}">
                  <a16:creationId xmlns:a16="http://schemas.microsoft.com/office/drawing/2014/main" id="{FA9AEEEE-E2FF-2B43-90CE-F813CDE48A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1400" y="5715000"/>
              <a:ext cx="228600" cy="2286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715" name="Oval 64">
              <a:extLst>
                <a:ext uri="{FF2B5EF4-FFF2-40B4-BE49-F238E27FC236}">
                  <a16:creationId xmlns:a16="http://schemas.microsoft.com/office/drawing/2014/main" id="{B6661946-5533-A94D-982F-2687276EB9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4800" y="5715000"/>
              <a:ext cx="228600" cy="2286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716" name="Oval 65">
              <a:extLst>
                <a:ext uri="{FF2B5EF4-FFF2-40B4-BE49-F238E27FC236}">
                  <a16:creationId xmlns:a16="http://schemas.microsoft.com/office/drawing/2014/main" id="{A8842737-1DD1-0140-A57C-5229F908CD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9600" y="5715000"/>
              <a:ext cx="228600" cy="2286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717" name="Oval 66">
              <a:extLst>
                <a:ext uri="{FF2B5EF4-FFF2-40B4-BE49-F238E27FC236}">
                  <a16:creationId xmlns:a16="http://schemas.microsoft.com/office/drawing/2014/main" id="{4ED287E8-5266-A24E-905C-3FFF98FDE5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9200" y="5715000"/>
              <a:ext cx="228600" cy="2286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718" name="Oval 67">
              <a:extLst>
                <a:ext uri="{FF2B5EF4-FFF2-40B4-BE49-F238E27FC236}">
                  <a16:creationId xmlns:a16="http://schemas.microsoft.com/office/drawing/2014/main" id="{4888B813-FB1A-2F42-AD60-985750B8C9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34000" y="5715000"/>
              <a:ext cx="228600" cy="2286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719" name="Oval 68">
              <a:extLst>
                <a:ext uri="{FF2B5EF4-FFF2-40B4-BE49-F238E27FC236}">
                  <a16:creationId xmlns:a16="http://schemas.microsoft.com/office/drawing/2014/main" id="{7A3516AD-15DB-6D49-B72B-DA09075001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4600" y="5715000"/>
              <a:ext cx="228600" cy="2286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cxnSp>
          <p:nvCxnSpPr>
            <p:cNvPr id="27720" name="AutoShape 69">
              <a:extLst>
                <a:ext uri="{FF2B5EF4-FFF2-40B4-BE49-F238E27FC236}">
                  <a16:creationId xmlns:a16="http://schemas.microsoft.com/office/drawing/2014/main" id="{2EDEF599-D3D3-B943-9412-96C26E70E443}"/>
                </a:ext>
              </a:extLst>
            </p:cNvPr>
            <p:cNvCxnSpPr>
              <a:cxnSpLocks noChangeShapeType="1"/>
              <a:stCxn id="27708" idx="4"/>
              <a:endCxn id="27710" idx="7"/>
            </p:cNvCxnSpPr>
            <p:nvPr/>
          </p:nvCxnSpPr>
          <p:spPr bwMode="auto">
            <a:xfrm flipH="1">
              <a:off x="3090863" y="4495800"/>
              <a:ext cx="1138237" cy="33813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721" name="AutoShape 70">
              <a:extLst>
                <a:ext uri="{FF2B5EF4-FFF2-40B4-BE49-F238E27FC236}">
                  <a16:creationId xmlns:a16="http://schemas.microsoft.com/office/drawing/2014/main" id="{CE326DBC-CCBC-0A48-9F02-94CA1B560AD3}"/>
                </a:ext>
              </a:extLst>
            </p:cNvPr>
            <p:cNvCxnSpPr>
              <a:cxnSpLocks noChangeShapeType="1"/>
              <a:stCxn id="27708" idx="4"/>
              <a:endCxn id="27709" idx="0"/>
            </p:cNvCxnSpPr>
            <p:nvPr/>
          </p:nvCxnSpPr>
          <p:spPr bwMode="auto">
            <a:xfrm>
              <a:off x="4229100" y="4495800"/>
              <a:ext cx="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722" name="AutoShape 71">
              <a:extLst>
                <a:ext uri="{FF2B5EF4-FFF2-40B4-BE49-F238E27FC236}">
                  <a16:creationId xmlns:a16="http://schemas.microsoft.com/office/drawing/2014/main" id="{DECAACC7-FF51-DE4A-A8E7-DF0E5C5B274A}"/>
                </a:ext>
              </a:extLst>
            </p:cNvPr>
            <p:cNvCxnSpPr>
              <a:cxnSpLocks noChangeShapeType="1"/>
              <a:stCxn id="27708" idx="4"/>
              <a:endCxn id="27711" idx="1"/>
            </p:cNvCxnSpPr>
            <p:nvPr/>
          </p:nvCxnSpPr>
          <p:spPr bwMode="auto">
            <a:xfrm>
              <a:off x="4229100" y="4495800"/>
              <a:ext cx="528638" cy="26193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723" name="AutoShape 72">
              <a:extLst>
                <a:ext uri="{FF2B5EF4-FFF2-40B4-BE49-F238E27FC236}">
                  <a16:creationId xmlns:a16="http://schemas.microsoft.com/office/drawing/2014/main" id="{9997E794-A1FD-A543-AF03-BA0B7CAD1297}"/>
                </a:ext>
              </a:extLst>
            </p:cNvPr>
            <p:cNvCxnSpPr>
              <a:cxnSpLocks noChangeShapeType="1"/>
              <a:stCxn id="27756" idx="4"/>
              <a:endCxn id="27713" idx="0"/>
            </p:cNvCxnSpPr>
            <p:nvPr/>
          </p:nvCxnSpPr>
          <p:spPr bwMode="auto">
            <a:xfrm flipH="1">
              <a:off x="3390900" y="5029200"/>
              <a:ext cx="152400" cy="685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724" name="AutoShape 73">
              <a:extLst>
                <a:ext uri="{FF2B5EF4-FFF2-40B4-BE49-F238E27FC236}">
                  <a16:creationId xmlns:a16="http://schemas.microsoft.com/office/drawing/2014/main" id="{2C1F4AC1-61CD-4F47-8C67-D930B3359FA8}"/>
                </a:ext>
              </a:extLst>
            </p:cNvPr>
            <p:cNvCxnSpPr>
              <a:cxnSpLocks noChangeShapeType="1"/>
              <a:stCxn id="27710" idx="4"/>
              <a:endCxn id="27712" idx="7"/>
            </p:cNvCxnSpPr>
            <p:nvPr/>
          </p:nvCxnSpPr>
          <p:spPr bwMode="auto">
            <a:xfrm>
              <a:off x="3009900" y="5029200"/>
              <a:ext cx="157163" cy="71913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725" name="AutoShape 74">
              <a:extLst>
                <a:ext uri="{FF2B5EF4-FFF2-40B4-BE49-F238E27FC236}">
                  <a16:creationId xmlns:a16="http://schemas.microsoft.com/office/drawing/2014/main" id="{42C63CD0-D8F7-8949-AAE7-800785EC1D1E}"/>
                </a:ext>
              </a:extLst>
            </p:cNvPr>
            <p:cNvCxnSpPr>
              <a:cxnSpLocks noChangeShapeType="1"/>
              <a:stCxn id="27756" idx="4"/>
              <a:endCxn id="27714" idx="0"/>
            </p:cNvCxnSpPr>
            <p:nvPr/>
          </p:nvCxnSpPr>
          <p:spPr bwMode="auto">
            <a:xfrm>
              <a:off x="3543300" y="5029200"/>
              <a:ext cx="152400" cy="685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726" name="AutoShape 75">
              <a:extLst>
                <a:ext uri="{FF2B5EF4-FFF2-40B4-BE49-F238E27FC236}">
                  <a16:creationId xmlns:a16="http://schemas.microsoft.com/office/drawing/2014/main" id="{0B3184EF-3ABA-EE4B-8D26-6555D7FB97F6}"/>
                </a:ext>
              </a:extLst>
            </p:cNvPr>
            <p:cNvCxnSpPr>
              <a:cxnSpLocks noChangeShapeType="1"/>
              <a:stCxn id="27709" idx="4"/>
              <a:endCxn id="27715" idx="0"/>
            </p:cNvCxnSpPr>
            <p:nvPr/>
          </p:nvCxnSpPr>
          <p:spPr bwMode="auto">
            <a:xfrm>
              <a:off x="4229100" y="4953000"/>
              <a:ext cx="0" cy="7620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727" name="AutoShape 76">
              <a:extLst>
                <a:ext uri="{FF2B5EF4-FFF2-40B4-BE49-F238E27FC236}">
                  <a16:creationId xmlns:a16="http://schemas.microsoft.com/office/drawing/2014/main" id="{6630DF42-BF8D-A74A-B894-70F0514EAE28}"/>
                </a:ext>
              </a:extLst>
            </p:cNvPr>
            <p:cNvCxnSpPr>
              <a:cxnSpLocks noChangeShapeType="1"/>
              <a:stCxn id="27709" idx="4"/>
              <a:endCxn id="27716" idx="0"/>
            </p:cNvCxnSpPr>
            <p:nvPr/>
          </p:nvCxnSpPr>
          <p:spPr bwMode="auto">
            <a:xfrm>
              <a:off x="4229100" y="4953000"/>
              <a:ext cx="304800" cy="7620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728" name="AutoShape 77">
              <a:extLst>
                <a:ext uri="{FF2B5EF4-FFF2-40B4-BE49-F238E27FC236}">
                  <a16:creationId xmlns:a16="http://schemas.microsoft.com/office/drawing/2014/main" id="{42263710-9CDA-9E41-B151-C09EFCCE7034}"/>
                </a:ext>
              </a:extLst>
            </p:cNvPr>
            <p:cNvCxnSpPr>
              <a:cxnSpLocks noChangeShapeType="1"/>
              <a:stCxn id="27711" idx="4"/>
              <a:endCxn id="27717" idx="0"/>
            </p:cNvCxnSpPr>
            <p:nvPr/>
          </p:nvCxnSpPr>
          <p:spPr bwMode="auto">
            <a:xfrm>
              <a:off x="4838700" y="4953000"/>
              <a:ext cx="304800" cy="7620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729" name="AutoShape 78">
              <a:extLst>
                <a:ext uri="{FF2B5EF4-FFF2-40B4-BE49-F238E27FC236}">
                  <a16:creationId xmlns:a16="http://schemas.microsoft.com/office/drawing/2014/main" id="{CAE1FD08-4A8E-CD41-8CF1-1989BFF23C11}"/>
                </a:ext>
              </a:extLst>
            </p:cNvPr>
            <p:cNvCxnSpPr>
              <a:cxnSpLocks noChangeShapeType="1"/>
              <a:stCxn id="27711" idx="4"/>
              <a:endCxn id="27718" idx="0"/>
            </p:cNvCxnSpPr>
            <p:nvPr/>
          </p:nvCxnSpPr>
          <p:spPr bwMode="auto">
            <a:xfrm>
              <a:off x="4838700" y="4953000"/>
              <a:ext cx="609600" cy="7620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730" name="AutoShape 79">
              <a:extLst>
                <a:ext uri="{FF2B5EF4-FFF2-40B4-BE49-F238E27FC236}">
                  <a16:creationId xmlns:a16="http://schemas.microsoft.com/office/drawing/2014/main" id="{C16B201C-FFB0-004F-9DA6-29B47DB791FD}"/>
                </a:ext>
              </a:extLst>
            </p:cNvPr>
            <p:cNvCxnSpPr>
              <a:cxnSpLocks noChangeShapeType="1"/>
              <a:stCxn id="27710" idx="4"/>
              <a:endCxn id="27719" idx="7"/>
            </p:cNvCxnSpPr>
            <p:nvPr/>
          </p:nvCxnSpPr>
          <p:spPr bwMode="auto">
            <a:xfrm flipH="1">
              <a:off x="2709863" y="5029200"/>
              <a:ext cx="300037" cy="71913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7731" name="Text Box 80">
              <a:extLst>
                <a:ext uri="{FF2B5EF4-FFF2-40B4-BE49-F238E27FC236}">
                  <a16:creationId xmlns:a16="http://schemas.microsoft.com/office/drawing/2014/main" id="{5959A496-6CB8-854D-AA31-B10385788F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05300" y="4191000"/>
              <a:ext cx="793674" cy="513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Root</a:t>
              </a:r>
            </a:p>
          </p:txBody>
        </p:sp>
        <p:sp>
          <p:nvSpPr>
            <p:cNvPr id="27732" name="Text Box 81">
              <a:extLst>
                <a:ext uri="{FF2B5EF4-FFF2-40B4-BE49-F238E27FC236}">
                  <a16:creationId xmlns:a16="http://schemas.microsoft.com/office/drawing/2014/main" id="{2B63FC41-3253-FD41-87B0-C3AC07A52A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03389" y="4343399"/>
              <a:ext cx="912763" cy="513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LN1”</a:t>
              </a:r>
            </a:p>
          </p:txBody>
        </p:sp>
        <p:sp>
          <p:nvSpPr>
            <p:cNvPr id="27733" name="Text Box 82">
              <a:extLst>
                <a:ext uri="{FF2B5EF4-FFF2-40B4-BE49-F238E27FC236}">
                  <a16:creationId xmlns:a16="http://schemas.microsoft.com/office/drawing/2014/main" id="{E9C77AC1-433C-4042-AB31-C2A6E243B3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91000" y="3657599"/>
              <a:ext cx="743734" cy="513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LN2</a:t>
              </a:r>
            </a:p>
          </p:txBody>
        </p:sp>
        <p:sp>
          <p:nvSpPr>
            <p:cNvPr id="27734" name="Text Box 83">
              <a:extLst>
                <a:ext uri="{FF2B5EF4-FFF2-40B4-BE49-F238E27FC236}">
                  <a16:creationId xmlns:a16="http://schemas.microsoft.com/office/drawing/2014/main" id="{581419AF-5339-194F-8A2C-DBCAA6A383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62800" y="3581400"/>
              <a:ext cx="743734" cy="513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LN3</a:t>
              </a:r>
            </a:p>
          </p:txBody>
        </p:sp>
        <p:sp>
          <p:nvSpPr>
            <p:cNvPr id="27735" name="Text Box 84">
              <a:extLst>
                <a:ext uri="{FF2B5EF4-FFF2-40B4-BE49-F238E27FC236}">
                  <a16:creationId xmlns:a16="http://schemas.microsoft.com/office/drawing/2014/main" id="{EBF176E7-3CEC-1E43-AB76-CD437B8FAA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49488" y="4571999"/>
              <a:ext cx="843615" cy="513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LN1’</a:t>
              </a:r>
            </a:p>
          </p:txBody>
        </p:sp>
        <p:sp>
          <p:nvSpPr>
            <p:cNvPr id="27736" name="Text Box 85">
              <a:extLst>
                <a:ext uri="{FF2B5EF4-FFF2-40B4-BE49-F238E27FC236}">
                  <a16:creationId xmlns:a16="http://schemas.microsoft.com/office/drawing/2014/main" id="{4A142B27-7954-BE47-873B-361312A53A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91000" y="4648200"/>
              <a:ext cx="743734" cy="513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LN2</a:t>
              </a:r>
            </a:p>
          </p:txBody>
        </p:sp>
        <p:sp>
          <p:nvSpPr>
            <p:cNvPr id="27737" name="Text Box 86">
              <a:extLst>
                <a:ext uri="{FF2B5EF4-FFF2-40B4-BE49-F238E27FC236}">
                  <a16:creationId xmlns:a16="http://schemas.microsoft.com/office/drawing/2014/main" id="{2E0C2B23-EB4A-8A44-A939-8A03AB2705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0" y="4648200"/>
              <a:ext cx="743734" cy="513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LN3</a:t>
              </a:r>
            </a:p>
          </p:txBody>
        </p:sp>
        <p:sp>
          <p:nvSpPr>
            <p:cNvPr id="27738" name="Text Box 87">
              <a:extLst>
                <a:ext uri="{FF2B5EF4-FFF2-40B4-BE49-F238E27FC236}">
                  <a16:creationId xmlns:a16="http://schemas.microsoft.com/office/drawing/2014/main" id="{A007C89D-6456-7046-ADAB-65A3919CE5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4351" y="2438400"/>
              <a:ext cx="624644" cy="513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sc1</a:t>
              </a:r>
            </a:p>
          </p:txBody>
        </p:sp>
        <p:sp>
          <p:nvSpPr>
            <p:cNvPr id="27739" name="Text Box 88">
              <a:extLst>
                <a:ext uri="{FF2B5EF4-FFF2-40B4-BE49-F238E27FC236}">
                  <a16:creationId xmlns:a16="http://schemas.microsoft.com/office/drawing/2014/main" id="{F8EFBCA3-0436-5A4A-B0B0-1B2231D962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57400" y="3124200"/>
              <a:ext cx="624644" cy="513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sc2</a:t>
              </a:r>
            </a:p>
          </p:txBody>
        </p:sp>
        <p:sp>
          <p:nvSpPr>
            <p:cNvPr id="27740" name="Text Box 89">
              <a:extLst>
                <a:ext uri="{FF2B5EF4-FFF2-40B4-BE49-F238E27FC236}">
                  <a16:creationId xmlns:a16="http://schemas.microsoft.com/office/drawing/2014/main" id="{AAAC0B4B-CD86-984F-891F-D6081DCA80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9800" y="2209800"/>
              <a:ext cx="624644" cy="513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sc3</a:t>
              </a:r>
            </a:p>
          </p:txBody>
        </p:sp>
        <p:sp>
          <p:nvSpPr>
            <p:cNvPr id="27741" name="Text Box 90">
              <a:extLst>
                <a:ext uri="{FF2B5EF4-FFF2-40B4-BE49-F238E27FC236}">
                  <a16:creationId xmlns:a16="http://schemas.microsoft.com/office/drawing/2014/main" id="{CA03730D-EA38-F845-8585-B80B01F49E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10000" y="2362200"/>
              <a:ext cx="624644" cy="513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sc4</a:t>
              </a:r>
            </a:p>
          </p:txBody>
        </p:sp>
        <p:sp>
          <p:nvSpPr>
            <p:cNvPr id="27742" name="Text Box 91">
              <a:extLst>
                <a:ext uri="{FF2B5EF4-FFF2-40B4-BE49-F238E27FC236}">
                  <a16:creationId xmlns:a16="http://schemas.microsoft.com/office/drawing/2014/main" id="{86AE1398-13C8-AB46-B048-A0E7A31B03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95800" y="2514601"/>
              <a:ext cx="624644" cy="513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sc5</a:t>
              </a:r>
            </a:p>
          </p:txBody>
        </p:sp>
        <p:sp>
          <p:nvSpPr>
            <p:cNvPr id="27743" name="Text Box 92">
              <a:extLst>
                <a:ext uri="{FF2B5EF4-FFF2-40B4-BE49-F238E27FC236}">
                  <a16:creationId xmlns:a16="http://schemas.microsoft.com/office/drawing/2014/main" id="{595DA723-CEF9-1A44-9E12-7457864B50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96000" y="2514601"/>
              <a:ext cx="624644" cy="513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sc6</a:t>
              </a:r>
            </a:p>
          </p:txBody>
        </p:sp>
        <p:sp>
          <p:nvSpPr>
            <p:cNvPr id="27744" name="Text Box 93">
              <a:extLst>
                <a:ext uri="{FF2B5EF4-FFF2-40B4-BE49-F238E27FC236}">
                  <a16:creationId xmlns:a16="http://schemas.microsoft.com/office/drawing/2014/main" id="{BC454E9F-8368-BA43-96AA-B215EFCE26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48600" y="2362200"/>
              <a:ext cx="624644" cy="513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sc7</a:t>
              </a:r>
            </a:p>
          </p:txBody>
        </p:sp>
        <p:sp>
          <p:nvSpPr>
            <p:cNvPr id="27745" name="Text Box 94">
              <a:extLst>
                <a:ext uri="{FF2B5EF4-FFF2-40B4-BE49-F238E27FC236}">
                  <a16:creationId xmlns:a16="http://schemas.microsoft.com/office/drawing/2014/main" id="{02C0CC00-902D-1B4A-87B6-993B0CD7AA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67000" y="6019800"/>
              <a:ext cx="624644" cy="513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sc1</a:t>
              </a:r>
            </a:p>
          </p:txBody>
        </p:sp>
        <p:sp>
          <p:nvSpPr>
            <p:cNvPr id="27746" name="Text Box 95">
              <a:extLst>
                <a:ext uri="{FF2B5EF4-FFF2-40B4-BE49-F238E27FC236}">
                  <a16:creationId xmlns:a16="http://schemas.microsoft.com/office/drawing/2014/main" id="{75D5055C-B6FD-6F4A-AA5A-9B0C5D6030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4201" y="6096000"/>
              <a:ext cx="624644" cy="513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sc2</a:t>
              </a:r>
            </a:p>
          </p:txBody>
        </p:sp>
        <p:sp>
          <p:nvSpPr>
            <p:cNvPr id="27747" name="Text Box 96">
              <a:extLst>
                <a:ext uri="{FF2B5EF4-FFF2-40B4-BE49-F238E27FC236}">
                  <a16:creationId xmlns:a16="http://schemas.microsoft.com/office/drawing/2014/main" id="{6282DA37-F11B-474A-8471-20CDB0EA1C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1400" y="5943600"/>
              <a:ext cx="624644" cy="513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sc3</a:t>
              </a:r>
            </a:p>
          </p:txBody>
        </p:sp>
        <p:sp>
          <p:nvSpPr>
            <p:cNvPr id="27748" name="Text Box 97">
              <a:extLst>
                <a:ext uri="{FF2B5EF4-FFF2-40B4-BE49-F238E27FC236}">
                  <a16:creationId xmlns:a16="http://schemas.microsoft.com/office/drawing/2014/main" id="{BE081C14-7BE0-834F-B372-46805A3BB8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62401" y="6019801"/>
              <a:ext cx="624644" cy="513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sc4</a:t>
              </a:r>
            </a:p>
          </p:txBody>
        </p:sp>
        <p:sp>
          <p:nvSpPr>
            <p:cNvPr id="27749" name="Text Box 98">
              <a:extLst>
                <a:ext uri="{FF2B5EF4-FFF2-40B4-BE49-F238E27FC236}">
                  <a16:creationId xmlns:a16="http://schemas.microsoft.com/office/drawing/2014/main" id="{F3AD2E05-C86D-7B4E-8A7E-44F5035ADD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43400" y="5867400"/>
              <a:ext cx="624644" cy="513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sc5</a:t>
              </a:r>
            </a:p>
          </p:txBody>
        </p:sp>
        <p:sp>
          <p:nvSpPr>
            <p:cNvPr id="27750" name="Text Box 99">
              <a:extLst>
                <a:ext uri="{FF2B5EF4-FFF2-40B4-BE49-F238E27FC236}">
                  <a16:creationId xmlns:a16="http://schemas.microsoft.com/office/drawing/2014/main" id="{C12C7AE8-D91B-9447-B3FD-2D25449456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0601" y="5943600"/>
              <a:ext cx="624644" cy="513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sc6</a:t>
              </a:r>
            </a:p>
          </p:txBody>
        </p:sp>
        <p:sp>
          <p:nvSpPr>
            <p:cNvPr id="27751" name="Text Box 100">
              <a:extLst>
                <a:ext uri="{FF2B5EF4-FFF2-40B4-BE49-F238E27FC236}">
                  <a16:creationId xmlns:a16="http://schemas.microsoft.com/office/drawing/2014/main" id="{5E22E3A6-7F61-8F4D-91B5-C39B1DB8C3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86400" y="5943600"/>
              <a:ext cx="624644" cy="513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sc7</a:t>
              </a:r>
            </a:p>
          </p:txBody>
        </p:sp>
        <p:sp>
          <p:nvSpPr>
            <p:cNvPr id="27752" name="Text Box 101">
              <a:extLst>
                <a:ext uri="{FF2B5EF4-FFF2-40B4-BE49-F238E27FC236}">
                  <a16:creationId xmlns:a16="http://schemas.microsoft.com/office/drawing/2014/main" id="{5BD9CDF0-63CC-6A45-9854-2FC80B8496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57400" y="5867400"/>
              <a:ext cx="624644" cy="513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sc8</a:t>
              </a:r>
            </a:p>
          </p:txBody>
        </p:sp>
        <p:sp>
          <p:nvSpPr>
            <p:cNvPr id="27753" name="Text Box 102">
              <a:extLst>
                <a:ext uri="{FF2B5EF4-FFF2-40B4-BE49-F238E27FC236}">
                  <a16:creationId xmlns:a16="http://schemas.microsoft.com/office/drawing/2014/main" id="{824DDF9B-CD81-E34F-BC77-FA2C1D4893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1" y="2057400"/>
              <a:ext cx="624644" cy="513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sc8</a:t>
              </a:r>
            </a:p>
          </p:txBody>
        </p:sp>
        <p:sp>
          <p:nvSpPr>
            <p:cNvPr id="27754" name="Oval 104">
              <a:extLst>
                <a:ext uri="{FF2B5EF4-FFF2-40B4-BE49-F238E27FC236}">
                  <a16:creationId xmlns:a16="http://schemas.microsoft.com/office/drawing/2014/main" id="{EEE9B037-875C-C642-981D-7AB4E89DB1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8800" y="2438400"/>
              <a:ext cx="1447800" cy="18288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755" name="Text Box 105">
              <a:extLst>
                <a:ext uri="{FF2B5EF4-FFF2-40B4-BE49-F238E27FC236}">
                  <a16:creationId xmlns:a16="http://schemas.microsoft.com/office/drawing/2014/main" id="{F05B78BC-F0DA-C142-9016-23C8256478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" y="3657599"/>
              <a:ext cx="843615" cy="513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LN1’</a:t>
              </a:r>
            </a:p>
          </p:txBody>
        </p:sp>
        <p:sp>
          <p:nvSpPr>
            <p:cNvPr id="27756" name="Oval 106">
              <a:extLst>
                <a:ext uri="{FF2B5EF4-FFF2-40B4-BE49-F238E27FC236}">
                  <a16:creationId xmlns:a16="http://schemas.microsoft.com/office/drawing/2014/main" id="{D1BD67E5-789C-7D47-8207-CB14368C03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9000" y="4800600"/>
              <a:ext cx="228600" cy="2286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cxnSp>
          <p:nvCxnSpPr>
            <p:cNvPr id="27757" name="AutoShape 107">
              <a:extLst>
                <a:ext uri="{FF2B5EF4-FFF2-40B4-BE49-F238E27FC236}">
                  <a16:creationId xmlns:a16="http://schemas.microsoft.com/office/drawing/2014/main" id="{76FF593E-45F8-4D44-AB77-1126B0137ECF}"/>
                </a:ext>
              </a:extLst>
            </p:cNvPr>
            <p:cNvCxnSpPr>
              <a:cxnSpLocks noChangeShapeType="1"/>
              <a:stCxn id="27708" idx="4"/>
              <a:endCxn id="27756" idx="0"/>
            </p:cNvCxnSpPr>
            <p:nvPr/>
          </p:nvCxnSpPr>
          <p:spPr bwMode="auto">
            <a:xfrm flipH="1">
              <a:off x="3543300" y="4495800"/>
              <a:ext cx="685800" cy="304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7758" name="Text Box 108">
              <a:extLst>
                <a:ext uri="{FF2B5EF4-FFF2-40B4-BE49-F238E27FC236}">
                  <a16:creationId xmlns:a16="http://schemas.microsoft.com/office/drawing/2014/main" id="{57D0D26C-DD7C-E94A-A0F6-AE32568C2C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94088" y="4800600"/>
              <a:ext cx="912763" cy="513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LN1”</a:t>
              </a:r>
            </a:p>
          </p:txBody>
        </p:sp>
      </p:grpSp>
      <p:sp>
        <p:nvSpPr>
          <p:cNvPr id="111" name="Slide Number Placeholder 3">
            <a:extLst>
              <a:ext uri="{FF2B5EF4-FFF2-40B4-BE49-F238E27FC236}">
                <a16:creationId xmlns:a16="http://schemas.microsoft.com/office/drawing/2014/main" id="{BFA79D2D-2A53-C240-812A-E9DCC52E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97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402835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矩形 5">
            <a:extLst>
              <a:ext uri="{FF2B5EF4-FFF2-40B4-BE49-F238E27FC236}">
                <a16:creationId xmlns:a16="http://schemas.microsoft.com/office/drawing/2014/main" id="{16F5D161-2148-2943-843F-2A1D6070FB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268" y="570140"/>
            <a:ext cx="8964488" cy="7848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1pPr>
            <a:lvl2pPr marL="742950" indent="-285750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2pPr>
            <a:lvl3pPr marL="1143000" indent="-228600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3pPr>
            <a:lvl4pPr marL="1600200" indent="-228600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4pPr>
            <a:lvl5pPr marL="2057400" indent="-228600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9pPr>
          </a:lstStyle>
          <a:p>
            <a:pPr algn="l" eaLnBrk="1" hangingPunct="1"/>
            <a:r>
              <a:rPr lang="de-DE" altLang="zh-TW" sz="2250" i="0">
                <a:latin typeface="+mn-lt"/>
                <a:ea typeface="新細明體" panose="02020500000000000000" pitchFamily="18" charset="-120"/>
              </a:rPr>
              <a:t>Falls der Verzweigungsfaktor eines Nicht-Blattes 3 nicht übersteigen kann, wird die Wurzel aufgespalten und die Höhe des CF-Baums steigt um 1</a:t>
            </a:r>
          </a:p>
        </p:txBody>
      </p:sp>
      <p:grpSp>
        <p:nvGrpSpPr>
          <p:cNvPr id="28677" name="组合 116">
            <a:extLst>
              <a:ext uri="{FF2B5EF4-FFF2-40B4-BE49-F238E27FC236}">
                <a16:creationId xmlns:a16="http://schemas.microsoft.com/office/drawing/2014/main" id="{BCB0EF6D-F4D5-834A-82C7-1710C20FD330}"/>
              </a:ext>
            </a:extLst>
          </p:cNvPr>
          <p:cNvGrpSpPr>
            <a:grpSpLocks/>
          </p:cNvGrpSpPr>
          <p:nvPr/>
        </p:nvGrpSpPr>
        <p:grpSpPr bwMode="auto">
          <a:xfrm>
            <a:off x="821531" y="1875235"/>
            <a:ext cx="7447359" cy="4544745"/>
            <a:chOff x="0" y="1524000"/>
            <a:chExt cx="8839200" cy="5591857"/>
          </a:xfrm>
        </p:grpSpPr>
        <p:sp>
          <p:nvSpPr>
            <p:cNvPr id="28678" name="Oval 2051">
              <a:extLst>
                <a:ext uri="{FF2B5EF4-FFF2-40B4-BE49-F238E27FC236}">
                  <a16:creationId xmlns:a16="http://schemas.microsoft.com/office/drawing/2014/main" id="{9A708D43-5E66-0B45-962A-A2D1927CFF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200" y="2071688"/>
              <a:ext cx="1447800" cy="18288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679" name="Oval 2052">
              <a:extLst>
                <a:ext uri="{FF2B5EF4-FFF2-40B4-BE49-F238E27FC236}">
                  <a16:creationId xmlns:a16="http://schemas.microsoft.com/office/drawing/2014/main" id="{57592DC9-6B81-8E45-9C90-B8453783DA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9000" y="2605088"/>
              <a:ext cx="1981200" cy="14478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680" name="Oval 2053">
              <a:extLst>
                <a:ext uri="{FF2B5EF4-FFF2-40B4-BE49-F238E27FC236}">
                  <a16:creationId xmlns:a16="http://schemas.microsoft.com/office/drawing/2014/main" id="{D3283539-9EF9-8A44-BA4A-C871759E53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7400" y="2224088"/>
              <a:ext cx="2743200" cy="17526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681" name="Oval 2054">
              <a:extLst>
                <a:ext uri="{FF2B5EF4-FFF2-40B4-BE49-F238E27FC236}">
                  <a16:creationId xmlns:a16="http://schemas.microsoft.com/office/drawing/2014/main" id="{9B12114E-9F8F-8E4F-B096-925407ED59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5800" y="2986088"/>
              <a:ext cx="685800" cy="685800"/>
            </a:xfrm>
            <a:prstGeom prst="ellips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682" name="Oval 2055">
              <a:extLst>
                <a:ext uri="{FF2B5EF4-FFF2-40B4-BE49-F238E27FC236}">
                  <a16:creationId xmlns:a16="http://schemas.microsoft.com/office/drawing/2014/main" id="{6E4A8C05-42DC-214A-B1FE-D8F3E8B778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6800" y="3214688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683" name="Oval 2056">
              <a:extLst>
                <a:ext uri="{FF2B5EF4-FFF2-40B4-BE49-F238E27FC236}">
                  <a16:creationId xmlns:a16="http://schemas.microsoft.com/office/drawing/2014/main" id="{CC9F3920-03FA-9742-9657-D4A27D243C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6800" y="3367088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684" name="Oval 2057">
              <a:extLst>
                <a:ext uri="{FF2B5EF4-FFF2-40B4-BE49-F238E27FC236}">
                  <a16:creationId xmlns:a16="http://schemas.microsoft.com/office/drawing/2014/main" id="{CB68B7CA-442A-E84C-94D3-69C2FED396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200" y="3290888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685" name="Oval 2058">
              <a:extLst>
                <a:ext uri="{FF2B5EF4-FFF2-40B4-BE49-F238E27FC236}">
                  <a16:creationId xmlns:a16="http://schemas.microsoft.com/office/drawing/2014/main" id="{3B2B3485-BE44-D84E-86E5-BCF50B32AC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0600" y="3519488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686" name="Oval 2059">
              <a:extLst>
                <a:ext uri="{FF2B5EF4-FFF2-40B4-BE49-F238E27FC236}">
                  <a16:creationId xmlns:a16="http://schemas.microsoft.com/office/drawing/2014/main" id="{8E927802-D63D-4A41-9F3F-47790791C3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4400" y="3290888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687" name="Oval 2060">
              <a:extLst>
                <a:ext uri="{FF2B5EF4-FFF2-40B4-BE49-F238E27FC236}">
                  <a16:creationId xmlns:a16="http://schemas.microsoft.com/office/drawing/2014/main" id="{624859F9-D7D6-1C44-B8F5-23A7DEE13E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4400" y="3062288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688" name="Oval 2061">
              <a:extLst>
                <a:ext uri="{FF2B5EF4-FFF2-40B4-BE49-F238E27FC236}">
                  <a16:creationId xmlns:a16="http://schemas.microsoft.com/office/drawing/2014/main" id="{02B6A50A-0E81-7F4A-9C9F-6C082E3348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3600" y="3824288"/>
              <a:ext cx="685800" cy="6858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8689" name="Oval 2062">
              <a:extLst>
                <a:ext uri="{FF2B5EF4-FFF2-40B4-BE49-F238E27FC236}">
                  <a16:creationId xmlns:a16="http://schemas.microsoft.com/office/drawing/2014/main" id="{9CBA609C-158C-AA46-973C-23B957E3C3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4600" y="4052888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690" name="Oval 2063">
              <a:extLst>
                <a:ext uri="{FF2B5EF4-FFF2-40B4-BE49-F238E27FC236}">
                  <a16:creationId xmlns:a16="http://schemas.microsoft.com/office/drawing/2014/main" id="{0528F846-DA0F-1B47-816A-EEC28DD96D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4600" y="4205288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691" name="Oval 2064">
              <a:extLst>
                <a:ext uri="{FF2B5EF4-FFF2-40B4-BE49-F238E27FC236}">
                  <a16:creationId xmlns:a16="http://schemas.microsoft.com/office/drawing/2014/main" id="{81F2E53A-EC4F-ED43-8C6A-993607B647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6000" y="4129088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692" name="Oval 2065">
              <a:extLst>
                <a:ext uri="{FF2B5EF4-FFF2-40B4-BE49-F238E27FC236}">
                  <a16:creationId xmlns:a16="http://schemas.microsoft.com/office/drawing/2014/main" id="{D14C000A-2DA6-BF49-B751-686D34FA5F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400" y="4357688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693" name="Oval 2066">
              <a:extLst>
                <a:ext uri="{FF2B5EF4-FFF2-40B4-BE49-F238E27FC236}">
                  <a16:creationId xmlns:a16="http://schemas.microsoft.com/office/drawing/2014/main" id="{486D4CCB-CF46-6B4E-9C8B-F526C5C94F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2200" y="4129088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694" name="Oval 2067">
              <a:extLst>
                <a:ext uri="{FF2B5EF4-FFF2-40B4-BE49-F238E27FC236}">
                  <a16:creationId xmlns:a16="http://schemas.microsoft.com/office/drawing/2014/main" id="{21AB2004-9F5E-9447-B0E3-F97838FA70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2200" y="3900488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695" name="Oval 2068">
              <a:extLst>
                <a:ext uri="{FF2B5EF4-FFF2-40B4-BE49-F238E27FC236}">
                  <a16:creationId xmlns:a16="http://schemas.microsoft.com/office/drawing/2014/main" id="{439EDDED-E60E-444D-8811-729CDDF5D5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9800" y="2909888"/>
              <a:ext cx="685800" cy="6858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8696" name="Oval 2069">
              <a:extLst>
                <a:ext uri="{FF2B5EF4-FFF2-40B4-BE49-F238E27FC236}">
                  <a16:creationId xmlns:a16="http://schemas.microsoft.com/office/drawing/2014/main" id="{11E838D8-73C4-B641-9579-64432C3735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0800" y="3138488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697" name="Oval 2070">
              <a:extLst>
                <a:ext uri="{FF2B5EF4-FFF2-40B4-BE49-F238E27FC236}">
                  <a16:creationId xmlns:a16="http://schemas.microsoft.com/office/drawing/2014/main" id="{60E58B88-2151-CD40-A322-19533E879E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0800" y="3290888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698" name="Oval 2071">
              <a:extLst>
                <a:ext uri="{FF2B5EF4-FFF2-40B4-BE49-F238E27FC236}">
                  <a16:creationId xmlns:a16="http://schemas.microsoft.com/office/drawing/2014/main" id="{34E1E6A9-AFC4-E841-BE31-09F1ECC101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2200" y="3214688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699" name="Oval 2072">
              <a:extLst>
                <a:ext uri="{FF2B5EF4-FFF2-40B4-BE49-F238E27FC236}">
                  <a16:creationId xmlns:a16="http://schemas.microsoft.com/office/drawing/2014/main" id="{11E1AB61-38D9-DE40-90F8-614507A312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4600" y="3443288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700" name="Oval 2073">
              <a:extLst>
                <a:ext uri="{FF2B5EF4-FFF2-40B4-BE49-F238E27FC236}">
                  <a16:creationId xmlns:a16="http://schemas.microsoft.com/office/drawing/2014/main" id="{F3C8692A-2A25-0A40-8C74-4A02C0120C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400" y="3214688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701" name="Oval 2074">
              <a:extLst>
                <a:ext uri="{FF2B5EF4-FFF2-40B4-BE49-F238E27FC236}">
                  <a16:creationId xmlns:a16="http://schemas.microsoft.com/office/drawing/2014/main" id="{244ECBA5-9738-2F40-8A97-7BD43BDE38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400" y="2986088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702" name="Oval 2075">
              <a:extLst>
                <a:ext uri="{FF2B5EF4-FFF2-40B4-BE49-F238E27FC236}">
                  <a16:creationId xmlns:a16="http://schemas.microsoft.com/office/drawing/2014/main" id="{F93E46C5-08AF-354B-995C-C4EBE05676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1400" y="2986088"/>
              <a:ext cx="685800" cy="6858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8703" name="Oval 2076">
              <a:extLst>
                <a:ext uri="{FF2B5EF4-FFF2-40B4-BE49-F238E27FC236}">
                  <a16:creationId xmlns:a16="http://schemas.microsoft.com/office/drawing/2014/main" id="{CEB4B9BA-A509-FE47-93A0-CE1E6B220A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2400" y="3214688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704" name="Oval 2077">
              <a:extLst>
                <a:ext uri="{FF2B5EF4-FFF2-40B4-BE49-F238E27FC236}">
                  <a16:creationId xmlns:a16="http://schemas.microsoft.com/office/drawing/2014/main" id="{58E287F1-6331-874B-B833-47BDF638F9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2400" y="3367088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705" name="Oval 2078">
              <a:extLst>
                <a:ext uri="{FF2B5EF4-FFF2-40B4-BE49-F238E27FC236}">
                  <a16:creationId xmlns:a16="http://schemas.microsoft.com/office/drawing/2014/main" id="{AF1A4B21-2B50-F947-845B-29F4220459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3800" y="3290888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706" name="Oval 2079">
              <a:extLst>
                <a:ext uri="{FF2B5EF4-FFF2-40B4-BE49-F238E27FC236}">
                  <a16:creationId xmlns:a16="http://schemas.microsoft.com/office/drawing/2014/main" id="{6D9795EC-66B5-474C-95ED-D4E90D51D5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6200" y="3519488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707" name="Oval 2080">
              <a:extLst>
                <a:ext uri="{FF2B5EF4-FFF2-40B4-BE49-F238E27FC236}">
                  <a16:creationId xmlns:a16="http://schemas.microsoft.com/office/drawing/2014/main" id="{8046C2FD-C687-5D4C-89BF-8FFC6F3CF4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0000" y="3290888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708" name="Oval 2081">
              <a:extLst>
                <a:ext uri="{FF2B5EF4-FFF2-40B4-BE49-F238E27FC236}">
                  <a16:creationId xmlns:a16="http://schemas.microsoft.com/office/drawing/2014/main" id="{9DF14688-33A7-264B-B2AB-6C9CD32802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0000" y="3062288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709" name="Oval 2082">
              <a:extLst>
                <a:ext uri="{FF2B5EF4-FFF2-40B4-BE49-F238E27FC236}">
                  <a16:creationId xmlns:a16="http://schemas.microsoft.com/office/drawing/2014/main" id="{D4AB061E-6DD7-FF42-BF22-9A763262A2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5800" y="3062288"/>
              <a:ext cx="685800" cy="6858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8710" name="Oval 2083">
              <a:extLst>
                <a:ext uri="{FF2B5EF4-FFF2-40B4-BE49-F238E27FC236}">
                  <a16:creationId xmlns:a16="http://schemas.microsoft.com/office/drawing/2014/main" id="{5051C50C-E698-0C4D-A44D-0B6778BA05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6800" y="3290888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711" name="Oval 2084">
              <a:extLst>
                <a:ext uri="{FF2B5EF4-FFF2-40B4-BE49-F238E27FC236}">
                  <a16:creationId xmlns:a16="http://schemas.microsoft.com/office/drawing/2014/main" id="{81EA0580-1839-BC45-8F6C-4BB4898930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6800" y="3443288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712" name="Oval 2085">
              <a:extLst>
                <a:ext uri="{FF2B5EF4-FFF2-40B4-BE49-F238E27FC236}">
                  <a16:creationId xmlns:a16="http://schemas.microsoft.com/office/drawing/2014/main" id="{A0CDBB5A-5E6E-C544-B496-C027CB5BC8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8200" y="3367088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713" name="Oval 2086">
              <a:extLst>
                <a:ext uri="{FF2B5EF4-FFF2-40B4-BE49-F238E27FC236}">
                  <a16:creationId xmlns:a16="http://schemas.microsoft.com/office/drawing/2014/main" id="{2DC4383B-3B61-6A40-8381-D7F36C7E54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0600" y="3595688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714" name="Oval 2087">
              <a:extLst>
                <a:ext uri="{FF2B5EF4-FFF2-40B4-BE49-F238E27FC236}">
                  <a16:creationId xmlns:a16="http://schemas.microsoft.com/office/drawing/2014/main" id="{415C2340-1767-1A4C-8E98-DB55B8F7D0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4400" y="3367088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715" name="Oval 2088">
              <a:extLst>
                <a:ext uri="{FF2B5EF4-FFF2-40B4-BE49-F238E27FC236}">
                  <a16:creationId xmlns:a16="http://schemas.microsoft.com/office/drawing/2014/main" id="{82FE61D4-82FC-F84B-98E5-F5FB16942F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4400" y="3138488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716" name="Oval 2089">
              <a:extLst>
                <a:ext uri="{FF2B5EF4-FFF2-40B4-BE49-F238E27FC236}">
                  <a16:creationId xmlns:a16="http://schemas.microsoft.com/office/drawing/2014/main" id="{AB55F177-7742-4748-8D97-F94CCBB944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7000" y="2528888"/>
              <a:ext cx="685800" cy="6858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8717" name="Oval 2090">
              <a:extLst>
                <a:ext uri="{FF2B5EF4-FFF2-40B4-BE49-F238E27FC236}">
                  <a16:creationId xmlns:a16="http://schemas.microsoft.com/office/drawing/2014/main" id="{E2654EE0-B449-0D41-B5C2-B843D7B71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58000" y="2757488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718" name="Oval 2091">
              <a:extLst>
                <a:ext uri="{FF2B5EF4-FFF2-40B4-BE49-F238E27FC236}">
                  <a16:creationId xmlns:a16="http://schemas.microsoft.com/office/drawing/2014/main" id="{6410D075-5204-1244-B5B5-F488662D59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58000" y="2909888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719" name="Oval 2092">
              <a:extLst>
                <a:ext uri="{FF2B5EF4-FFF2-40B4-BE49-F238E27FC236}">
                  <a16:creationId xmlns:a16="http://schemas.microsoft.com/office/drawing/2014/main" id="{FCABFF66-E700-A542-9531-10D30217C2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29400" y="2833688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720" name="Oval 2093">
              <a:extLst>
                <a:ext uri="{FF2B5EF4-FFF2-40B4-BE49-F238E27FC236}">
                  <a16:creationId xmlns:a16="http://schemas.microsoft.com/office/drawing/2014/main" id="{DDEE62E7-35C9-D447-B5AE-AFE8A90902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81800" y="3062288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721" name="Oval 2094">
              <a:extLst>
                <a:ext uri="{FF2B5EF4-FFF2-40B4-BE49-F238E27FC236}">
                  <a16:creationId xmlns:a16="http://schemas.microsoft.com/office/drawing/2014/main" id="{20A43B3C-168C-D848-B5D4-E95879C23B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05600" y="2833688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722" name="Oval 2095">
              <a:extLst>
                <a:ext uri="{FF2B5EF4-FFF2-40B4-BE49-F238E27FC236}">
                  <a16:creationId xmlns:a16="http://schemas.microsoft.com/office/drawing/2014/main" id="{B71CD494-B88B-8F40-B326-CFECA2E4AE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05600" y="2605088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723" name="Oval 2096">
              <a:extLst>
                <a:ext uri="{FF2B5EF4-FFF2-40B4-BE49-F238E27FC236}">
                  <a16:creationId xmlns:a16="http://schemas.microsoft.com/office/drawing/2014/main" id="{1924C30E-8FDF-BC4A-8045-1FE3ABF6F8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15200" y="2986088"/>
              <a:ext cx="685800" cy="6858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8724" name="Oval 2097">
              <a:extLst>
                <a:ext uri="{FF2B5EF4-FFF2-40B4-BE49-F238E27FC236}">
                  <a16:creationId xmlns:a16="http://schemas.microsoft.com/office/drawing/2014/main" id="{85B023CA-3AA9-AA41-8528-7975545DF1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96200" y="3214688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725" name="Oval 2098">
              <a:extLst>
                <a:ext uri="{FF2B5EF4-FFF2-40B4-BE49-F238E27FC236}">
                  <a16:creationId xmlns:a16="http://schemas.microsoft.com/office/drawing/2014/main" id="{5A9BF963-F71B-3A46-816C-3FA3189D5F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96200" y="3367088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726" name="Oval 2099">
              <a:extLst>
                <a:ext uri="{FF2B5EF4-FFF2-40B4-BE49-F238E27FC236}">
                  <a16:creationId xmlns:a16="http://schemas.microsoft.com/office/drawing/2014/main" id="{EB8351C9-01E2-4F4C-B70C-11FCB73599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7600" y="3290888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727" name="Oval 2100">
              <a:extLst>
                <a:ext uri="{FF2B5EF4-FFF2-40B4-BE49-F238E27FC236}">
                  <a16:creationId xmlns:a16="http://schemas.microsoft.com/office/drawing/2014/main" id="{2D3D3E0A-D0BD-CF4B-B277-B9623F8D87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20000" y="3519488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728" name="Oval 2101">
              <a:extLst>
                <a:ext uri="{FF2B5EF4-FFF2-40B4-BE49-F238E27FC236}">
                  <a16:creationId xmlns:a16="http://schemas.microsoft.com/office/drawing/2014/main" id="{9CCDBCAA-0D41-994B-8119-093D4814E0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3800" y="3290888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729" name="Oval 2102">
              <a:extLst>
                <a:ext uri="{FF2B5EF4-FFF2-40B4-BE49-F238E27FC236}">
                  <a16:creationId xmlns:a16="http://schemas.microsoft.com/office/drawing/2014/main" id="{A741B460-8B86-E24F-9E93-10EE140339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3800" y="3062288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730" name="Oval 2103">
              <a:extLst>
                <a:ext uri="{FF2B5EF4-FFF2-40B4-BE49-F238E27FC236}">
                  <a16:creationId xmlns:a16="http://schemas.microsoft.com/office/drawing/2014/main" id="{D62C94F0-4DC7-074C-8987-4CEE3FE09A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6800" y="2376488"/>
              <a:ext cx="685800" cy="533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731" name="Oval 2104">
              <a:extLst>
                <a:ext uri="{FF2B5EF4-FFF2-40B4-BE49-F238E27FC236}">
                  <a16:creationId xmlns:a16="http://schemas.microsoft.com/office/drawing/2014/main" id="{B7657762-CB8A-2E44-B30B-B98291BD73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7600" y="5181600"/>
              <a:ext cx="228600" cy="2286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732" name="Oval 2105">
              <a:extLst>
                <a:ext uri="{FF2B5EF4-FFF2-40B4-BE49-F238E27FC236}">
                  <a16:creationId xmlns:a16="http://schemas.microsoft.com/office/drawing/2014/main" id="{D52A99F7-BA33-0645-8965-99F6CA57A8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1000" y="5791200"/>
              <a:ext cx="228600" cy="2286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733" name="Oval 2106">
              <a:extLst>
                <a:ext uri="{FF2B5EF4-FFF2-40B4-BE49-F238E27FC236}">
                  <a16:creationId xmlns:a16="http://schemas.microsoft.com/office/drawing/2014/main" id="{306671E4-C70F-7A46-B4F4-7156BBAC6A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600" y="5791200"/>
              <a:ext cx="228600" cy="2286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734" name="Oval 2107">
              <a:extLst>
                <a:ext uri="{FF2B5EF4-FFF2-40B4-BE49-F238E27FC236}">
                  <a16:creationId xmlns:a16="http://schemas.microsoft.com/office/drawing/2014/main" id="{B8C54DF8-6F3D-1444-B157-81CF3C2114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0600" y="5791200"/>
              <a:ext cx="228600" cy="2286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735" name="Oval 2108">
              <a:extLst>
                <a:ext uri="{FF2B5EF4-FFF2-40B4-BE49-F238E27FC236}">
                  <a16:creationId xmlns:a16="http://schemas.microsoft.com/office/drawing/2014/main" id="{677C41B0-1359-A948-AE14-ED25DDC2B6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1800" y="6324600"/>
              <a:ext cx="228600" cy="2286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736" name="Oval 2109">
              <a:extLst>
                <a:ext uri="{FF2B5EF4-FFF2-40B4-BE49-F238E27FC236}">
                  <a16:creationId xmlns:a16="http://schemas.microsoft.com/office/drawing/2014/main" id="{97122558-41DB-1A47-BED0-4DFF9320FF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6600" y="6324600"/>
              <a:ext cx="228600" cy="2286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737" name="Oval 2110">
              <a:extLst>
                <a:ext uri="{FF2B5EF4-FFF2-40B4-BE49-F238E27FC236}">
                  <a16:creationId xmlns:a16="http://schemas.microsoft.com/office/drawing/2014/main" id="{576CCB44-19A4-9B46-9D9C-54240773FD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1400" y="6324600"/>
              <a:ext cx="228600" cy="2286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738" name="Oval 2111">
              <a:extLst>
                <a:ext uri="{FF2B5EF4-FFF2-40B4-BE49-F238E27FC236}">
                  <a16:creationId xmlns:a16="http://schemas.microsoft.com/office/drawing/2014/main" id="{B5A0DCEE-A7CD-0D45-9807-2AAA118751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4800" y="6324600"/>
              <a:ext cx="228600" cy="2286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739" name="Oval 2112">
              <a:extLst>
                <a:ext uri="{FF2B5EF4-FFF2-40B4-BE49-F238E27FC236}">
                  <a16:creationId xmlns:a16="http://schemas.microsoft.com/office/drawing/2014/main" id="{342A3243-5A11-BD45-93A6-DF19E60DEE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9600" y="6324600"/>
              <a:ext cx="228600" cy="2286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740" name="Oval 2113">
              <a:extLst>
                <a:ext uri="{FF2B5EF4-FFF2-40B4-BE49-F238E27FC236}">
                  <a16:creationId xmlns:a16="http://schemas.microsoft.com/office/drawing/2014/main" id="{C26C12EA-7381-1343-BD6C-12E244A289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9200" y="6324600"/>
              <a:ext cx="228600" cy="2286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741" name="Oval 2114">
              <a:extLst>
                <a:ext uri="{FF2B5EF4-FFF2-40B4-BE49-F238E27FC236}">
                  <a16:creationId xmlns:a16="http://schemas.microsoft.com/office/drawing/2014/main" id="{10FBEBA0-D458-2E4D-924F-3EAF836209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34000" y="6324600"/>
              <a:ext cx="228600" cy="2286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742" name="Oval 2115">
              <a:extLst>
                <a:ext uri="{FF2B5EF4-FFF2-40B4-BE49-F238E27FC236}">
                  <a16:creationId xmlns:a16="http://schemas.microsoft.com/office/drawing/2014/main" id="{01991FE4-7307-6B41-A9BC-F0BE5DEAEF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4600" y="6324600"/>
              <a:ext cx="228600" cy="2286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cxnSp>
          <p:nvCxnSpPr>
            <p:cNvPr id="28743" name="AutoShape 2116">
              <a:extLst>
                <a:ext uri="{FF2B5EF4-FFF2-40B4-BE49-F238E27FC236}">
                  <a16:creationId xmlns:a16="http://schemas.microsoft.com/office/drawing/2014/main" id="{FEE5718A-D4DF-504A-9E6B-8D40C390A27A}"/>
                </a:ext>
              </a:extLst>
            </p:cNvPr>
            <p:cNvCxnSpPr>
              <a:cxnSpLocks noChangeShapeType="1"/>
              <a:stCxn id="28731" idx="4"/>
              <a:endCxn id="28733" idx="7"/>
            </p:cNvCxnSpPr>
            <p:nvPr/>
          </p:nvCxnSpPr>
          <p:spPr bwMode="auto">
            <a:xfrm flipH="1">
              <a:off x="3090863" y="5410200"/>
              <a:ext cx="681037" cy="41433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744" name="AutoShape 2117">
              <a:extLst>
                <a:ext uri="{FF2B5EF4-FFF2-40B4-BE49-F238E27FC236}">
                  <a16:creationId xmlns:a16="http://schemas.microsoft.com/office/drawing/2014/main" id="{37264887-199F-5B47-B710-1242AF458B97}"/>
                </a:ext>
              </a:extLst>
            </p:cNvPr>
            <p:cNvCxnSpPr>
              <a:cxnSpLocks noChangeShapeType="1"/>
              <a:stCxn id="28784" idx="4"/>
              <a:endCxn id="28732" idx="0"/>
            </p:cNvCxnSpPr>
            <p:nvPr/>
          </p:nvCxnSpPr>
          <p:spPr bwMode="auto">
            <a:xfrm flipH="1">
              <a:off x="4305300" y="5410200"/>
              <a:ext cx="76200" cy="3810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745" name="AutoShape 2118">
              <a:extLst>
                <a:ext uri="{FF2B5EF4-FFF2-40B4-BE49-F238E27FC236}">
                  <a16:creationId xmlns:a16="http://schemas.microsoft.com/office/drawing/2014/main" id="{5C948A09-1B3B-744B-AC16-5DD7708FD102}"/>
                </a:ext>
              </a:extLst>
            </p:cNvPr>
            <p:cNvCxnSpPr>
              <a:cxnSpLocks noChangeShapeType="1"/>
              <a:stCxn id="28784" idx="4"/>
              <a:endCxn id="28734" idx="1"/>
            </p:cNvCxnSpPr>
            <p:nvPr/>
          </p:nvCxnSpPr>
          <p:spPr bwMode="auto">
            <a:xfrm>
              <a:off x="4381500" y="5410200"/>
              <a:ext cx="452438" cy="41433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746" name="AutoShape 2119">
              <a:extLst>
                <a:ext uri="{FF2B5EF4-FFF2-40B4-BE49-F238E27FC236}">
                  <a16:creationId xmlns:a16="http://schemas.microsoft.com/office/drawing/2014/main" id="{383EA7F2-44FB-2240-9FD4-D02294DDCF47}"/>
                </a:ext>
              </a:extLst>
            </p:cNvPr>
            <p:cNvCxnSpPr>
              <a:cxnSpLocks noChangeShapeType="1"/>
              <a:stCxn id="28779" idx="4"/>
              <a:endCxn id="28736" idx="0"/>
            </p:cNvCxnSpPr>
            <p:nvPr/>
          </p:nvCxnSpPr>
          <p:spPr bwMode="auto">
            <a:xfrm flipH="1">
              <a:off x="3390900" y="6019800"/>
              <a:ext cx="152400" cy="304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747" name="AutoShape 2120">
              <a:extLst>
                <a:ext uri="{FF2B5EF4-FFF2-40B4-BE49-F238E27FC236}">
                  <a16:creationId xmlns:a16="http://schemas.microsoft.com/office/drawing/2014/main" id="{AE463C18-28F9-2644-B67E-B5787BB8547F}"/>
                </a:ext>
              </a:extLst>
            </p:cNvPr>
            <p:cNvCxnSpPr>
              <a:cxnSpLocks noChangeShapeType="1"/>
              <a:stCxn id="28733" idx="4"/>
              <a:endCxn id="28735" idx="7"/>
            </p:cNvCxnSpPr>
            <p:nvPr/>
          </p:nvCxnSpPr>
          <p:spPr bwMode="auto">
            <a:xfrm>
              <a:off x="3009900" y="6019800"/>
              <a:ext cx="157163" cy="33813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748" name="AutoShape 2121">
              <a:extLst>
                <a:ext uri="{FF2B5EF4-FFF2-40B4-BE49-F238E27FC236}">
                  <a16:creationId xmlns:a16="http://schemas.microsoft.com/office/drawing/2014/main" id="{17E2301C-A7E6-444E-98C2-6F11234A88F8}"/>
                </a:ext>
              </a:extLst>
            </p:cNvPr>
            <p:cNvCxnSpPr>
              <a:cxnSpLocks noChangeShapeType="1"/>
              <a:stCxn id="28779" idx="4"/>
              <a:endCxn id="28737" idx="0"/>
            </p:cNvCxnSpPr>
            <p:nvPr/>
          </p:nvCxnSpPr>
          <p:spPr bwMode="auto">
            <a:xfrm>
              <a:off x="3543300" y="6019800"/>
              <a:ext cx="152400" cy="304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749" name="AutoShape 2122">
              <a:extLst>
                <a:ext uri="{FF2B5EF4-FFF2-40B4-BE49-F238E27FC236}">
                  <a16:creationId xmlns:a16="http://schemas.microsoft.com/office/drawing/2014/main" id="{4D1FCE2F-AEB6-1449-9D45-3CF9309CE3B0}"/>
                </a:ext>
              </a:extLst>
            </p:cNvPr>
            <p:cNvCxnSpPr>
              <a:cxnSpLocks noChangeShapeType="1"/>
              <a:stCxn id="28732" idx="4"/>
              <a:endCxn id="28738" idx="0"/>
            </p:cNvCxnSpPr>
            <p:nvPr/>
          </p:nvCxnSpPr>
          <p:spPr bwMode="auto">
            <a:xfrm flipH="1">
              <a:off x="4229100" y="6019800"/>
              <a:ext cx="76200" cy="304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750" name="AutoShape 2123">
              <a:extLst>
                <a:ext uri="{FF2B5EF4-FFF2-40B4-BE49-F238E27FC236}">
                  <a16:creationId xmlns:a16="http://schemas.microsoft.com/office/drawing/2014/main" id="{6F3B5C1E-129E-664E-8C97-5A4A0C94D8AD}"/>
                </a:ext>
              </a:extLst>
            </p:cNvPr>
            <p:cNvCxnSpPr>
              <a:cxnSpLocks noChangeShapeType="1"/>
              <a:stCxn id="28732" idx="4"/>
              <a:endCxn id="28739" idx="0"/>
            </p:cNvCxnSpPr>
            <p:nvPr/>
          </p:nvCxnSpPr>
          <p:spPr bwMode="auto">
            <a:xfrm>
              <a:off x="4305300" y="6019800"/>
              <a:ext cx="228600" cy="304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751" name="AutoShape 2124">
              <a:extLst>
                <a:ext uri="{FF2B5EF4-FFF2-40B4-BE49-F238E27FC236}">
                  <a16:creationId xmlns:a16="http://schemas.microsoft.com/office/drawing/2014/main" id="{8E7AC36E-C68D-FD46-902F-2A2B8515C889}"/>
                </a:ext>
              </a:extLst>
            </p:cNvPr>
            <p:cNvCxnSpPr>
              <a:cxnSpLocks noChangeShapeType="1"/>
              <a:stCxn id="28734" idx="4"/>
              <a:endCxn id="28740" idx="0"/>
            </p:cNvCxnSpPr>
            <p:nvPr/>
          </p:nvCxnSpPr>
          <p:spPr bwMode="auto">
            <a:xfrm>
              <a:off x="4914900" y="6019800"/>
              <a:ext cx="228600" cy="304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752" name="AutoShape 2125">
              <a:extLst>
                <a:ext uri="{FF2B5EF4-FFF2-40B4-BE49-F238E27FC236}">
                  <a16:creationId xmlns:a16="http://schemas.microsoft.com/office/drawing/2014/main" id="{AEE34F34-7ED0-C641-9AF5-1860BC88870C}"/>
                </a:ext>
              </a:extLst>
            </p:cNvPr>
            <p:cNvCxnSpPr>
              <a:cxnSpLocks noChangeShapeType="1"/>
              <a:stCxn id="28734" idx="4"/>
              <a:endCxn id="28741" idx="0"/>
            </p:cNvCxnSpPr>
            <p:nvPr/>
          </p:nvCxnSpPr>
          <p:spPr bwMode="auto">
            <a:xfrm>
              <a:off x="4914900" y="6019800"/>
              <a:ext cx="533400" cy="304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753" name="AutoShape 2126">
              <a:extLst>
                <a:ext uri="{FF2B5EF4-FFF2-40B4-BE49-F238E27FC236}">
                  <a16:creationId xmlns:a16="http://schemas.microsoft.com/office/drawing/2014/main" id="{CA9FE246-C9A3-6949-9305-F3FEDC6F9CC5}"/>
                </a:ext>
              </a:extLst>
            </p:cNvPr>
            <p:cNvCxnSpPr>
              <a:cxnSpLocks noChangeShapeType="1"/>
              <a:stCxn id="28733" idx="4"/>
              <a:endCxn id="28742" idx="7"/>
            </p:cNvCxnSpPr>
            <p:nvPr/>
          </p:nvCxnSpPr>
          <p:spPr bwMode="auto">
            <a:xfrm flipH="1">
              <a:off x="2709863" y="6019800"/>
              <a:ext cx="300037" cy="33813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8754" name="Text Box 2127">
              <a:extLst>
                <a:ext uri="{FF2B5EF4-FFF2-40B4-BE49-F238E27FC236}">
                  <a16:creationId xmlns:a16="http://schemas.microsoft.com/office/drawing/2014/main" id="{9BF088E2-1532-8A4F-ACA0-2A12A6646D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57675" y="4624388"/>
              <a:ext cx="786150" cy="486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Root</a:t>
              </a:r>
            </a:p>
          </p:txBody>
        </p:sp>
        <p:sp>
          <p:nvSpPr>
            <p:cNvPr id="28755" name="Text Box 2128">
              <a:extLst>
                <a:ext uri="{FF2B5EF4-FFF2-40B4-BE49-F238E27FC236}">
                  <a16:creationId xmlns:a16="http://schemas.microsoft.com/office/drawing/2014/main" id="{91C8DBB2-2832-5D4E-A14C-BDDB6CDD63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03389" y="4738689"/>
              <a:ext cx="904110" cy="486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LN1”</a:t>
              </a:r>
            </a:p>
          </p:txBody>
        </p:sp>
        <p:sp>
          <p:nvSpPr>
            <p:cNvPr id="28756" name="Text Box 2129">
              <a:extLst>
                <a:ext uri="{FF2B5EF4-FFF2-40B4-BE49-F238E27FC236}">
                  <a16:creationId xmlns:a16="http://schemas.microsoft.com/office/drawing/2014/main" id="{C170F7FA-5818-FE45-88AC-05CBA038C4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91000" y="4052888"/>
              <a:ext cx="736683" cy="486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LN2</a:t>
              </a:r>
            </a:p>
          </p:txBody>
        </p:sp>
        <p:sp>
          <p:nvSpPr>
            <p:cNvPr id="28757" name="Text Box 2130">
              <a:extLst>
                <a:ext uri="{FF2B5EF4-FFF2-40B4-BE49-F238E27FC236}">
                  <a16:creationId xmlns:a16="http://schemas.microsoft.com/office/drawing/2014/main" id="{CBB10EC6-3A21-C14F-9C12-1674705989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62800" y="3976688"/>
              <a:ext cx="736683" cy="486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LN3</a:t>
              </a:r>
            </a:p>
          </p:txBody>
        </p:sp>
        <p:sp>
          <p:nvSpPr>
            <p:cNvPr id="28758" name="Text Box 2131">
              <a:extLst>
                <a:ext uri="{FF2B5EF4-FFF2-40B4-BE49-F238E27FC236}">
                  <a16:creationId xmlns:a16="http://schemas.microsoft.com/office/drawing/2014/main" id="{23DF1B60-77EF-9148-A21A-2431199857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62199" y="5562601"/>
              <a:ext cx="835617" cy="486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LN1’</a:t>
              </a:r>
            </a:p>
          </p:txBody>
        </p:sp>
        <p:sp>
          <p:nvSpPr>
            <p:cNvPr id="28759" name="Text Box 2132">
              <a:extLst>
                <a:ext uri="{FF2B5EF4-FFF2-40B4-BE49-F238E27FC236}">
                  <a16:creationId xmlns:a16="http://schemas.microsoft.com/office/drawing/2014/main" id="{76A9D390-0E09-8E40-A443-C20270B15B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67200" y="5715000"/>
              <a:ext cx="736683" cy="486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LN2</a:t>
              </a:r>
            </a:p>
          </p:txBody>
        </p:sp>
        <p:sp>
          <p:nvSpPr>
            <p:cNvPr id="28760" name="Text Box 2133">
              <a:extLst>
                <a:ext uri="{FF2B5EF4-FFF2-40B4-BE49-F238E27FC236}">
                  <a16:creationId xmlns:a16="http://schemas.microsoft.com/office/drawing/2014/main" id="{F485FA4D-7CB2-F348-A23D-F86381877F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29199" y="5715000"/>
              <a:ext cx="736683" cy="486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LN3</a:t>
              </a:r>
            </a:p>
          </p:txBody>
        </p:sp>
        <p:sp>
          <p:nvSpPr>
            <p:cNvPr id="28761" name="Text Box 2134">
              <a:extLst>
                <a:ext uri="{FF2B5EF4-FFF2-40B4-BE49-F238E27FC236}">
                  <a16:creationId xmlns:a16="http://schemas.microsoft.com/office/drawing/2014/main" id="{5FC10E01-775F-3246-9252-A08172486D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4350" y="2833688"/>
              <a:ext cx="618722" cy="486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sc1</a:t>
              </a:r>
            </a:p>
          </p:txBody>
        </p:sp>
        <p:sp>
          <p:nvSpPr>
            <p:cNvPr id="28762" name="Text Box 2135">
              <a:extLst>
                <a:ext uri="{FF2B5EF4-FFF2-40B4-BE49-F238E27FC236}">
                  <a16:creationId xmlns:a16="http://schemas.microsoft.com/office/drawing/2014/main" id="{CE4DBD9A-63BB-8640-A78F-D954FBF97D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57400" y="3519488"/>
              <a:ext cx="618722" cy="486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sc2</a:t>
              </a:r>
            </a:p>
          </p:txBody>
        </p:sp>
        <p:sp>
          <p:nvSpPr>
            <p:cNvPr id="28763" name="Text Box 2136">
              <a:extLst>
                <a:ext uri="{FF2B5EF4-FFF2-40B4-BE49-F238E27FC236}">
                  <a16:creationId xmlns:a16="http://schemas.microsoft.com/office/drawing/2014/main" id="{5E063EF4-2F56-114D-B146-A3B2961593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9800" y="2605088"/>
              <a:ext cx="618722" cy="486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sc3</a:t>
              </a:r>
            </a:p>
          </p:txBody>
        </p:sp>
        <p:sp>
          <p:nvSpPr>
            <p:cNvPr id="28764" name="Text Box 2137">
              <a:extLst>
                <a:ext uri="{FF2B5EF4-FFF2-40B4-BE49-F238E27FC236}">
                  <a16:creationId xmlns:a16="http://schemas.microsoft.com/office/drawing/2014/main" id="{E51A63F4-5363-B240-B9E8-81F1BA361A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10001" y="2757488"/>
              <a:ext cx="618722" cy="486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sc4</a:t>
              </a:r>
            </a:p>
          </p:txBody>
        </p:sp>
        <p:sp>
          <p:nvSpPr>
            <p:cNvPr id="28765" name="Text Box 2138">
              <a:extLst>
                <a:ext uri="{FF2B5EF4-FFF2-40B4-BE49-F238E27FC236}">
                  <a16:creationId xmlns:a16="http://schemas.microsoft.com/office/drawing/2014/main" id="{62BA3005-4AB1-CD44-84A4-BE58169AB5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95800" y="2909888"/>
              <a:ext cx="618722" cy="486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sc5</a:t>
              </a:r>
            </a:p>
          </p:txBody>
        </p:sp>
        <p:sp>
          <p:nvSpPr>
            <p:cNvPr id="28766" name="Text Box 2139">
              <a:extLst>
                <a:ext uri="{FF2B5EF4-FFF2-40B4-BE49-F238E27FC236}">
                  <a16:creationId xmlns:a16="http://schemas.microsoft.com/office/drawing/2014/main" id="{B6E6C471-51D5-B942-A568-979A14D84A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96000" y="2909888"/>
              <a:ext cx="618722" cy="486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sc6</a:t>
              </a:r>
            </a:p>
          </p:txBody>
        </p:sp>
        <p:sp>
          <p:nvSpPr>
            <p:cNvPr id="28767" name="Text Box 2140">
              <a:extLst>
                <a:ext uri="{FF2B5EF4-FFF2-40B4-BE49-F238E27FC236}">
                  <a16:creationId xmlns:a16="http://schemas.microsoft.com/office/drawing/2014/main" id="{6EB23E55-A6AC-6B4A-AAE1-A461B5D452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48600" y="2757488"/>
              <a:ext cx="618722" cy="486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sc7</a:t>
              </a:r>
            </a:p>
          </p:txBody>
        </p:sp>
        <p:sp>
          <p:nvSpPr>
            <p:cNvPr id="28768" name="Text Box 2141">
              <a:extLst>
                <a:ext uri="{FF2B5EF4-FFF2-40B4-BE49-F238E27FC236}">
                  <a16:creationId xmlns:a16="http://schemas.microsoft.com/office/drawing/2014/main" id="{59EA697A-2572-CA42-BF8C-3FF5CEBECD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67000" y="6629400"/>
              <a:ext cx="618722" cy="486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sc1</a:t>
              </a:r>
            </a:p>
          </p:txBody>
        </p:sp>
        <p:sp>
          <p:nvSpPr>
            <p:cNvPr id="28769" name="Text Box 2142">
              <a:extLst>
                <a:ext uri="{FF2B5EF4-FFF2-40B4-BE49-F238E27FC236}">
                  <a16:creationId xmlns:a16="http://schemas.microsoft.com/office/drawing/2014/main" id="{D9CFEE84-7C71-EE4B-9DB2-16469EA982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4200" y="6491288"/>
              <a:ext cx="618722" cy="486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sc2</a:t>
              </a:r>
            </a:p>
          </p:txBody>
        </p:sp>
        <p:sp>
          <p:nvSpPr>
            <p:cNvPr id="28770" name="Text Box 2143">
              <a:extLst>
                <a:ext uri="{FF2B5EF4-FFF2-40B4-BE49-F238E27FC236}">
                  <a16:creationId xmlns:a16="http://schemas.microsoft.com/office/drawing/2014/main" id="{A81A032C-A11F-5042-BA10-9F331CB837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1399" y="6553200"/>
              <a:ext cx="618722" cy="486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sc3</a:t>
              </a:r>
            </a:p>
          </p:txBody>
        </p:sp>
        <p:sp>
          <p:nvSpPr>
            <p:cNvPr id="28771" name="Text Box 2144">
              <a:extLst>
                <a:ext uri="{FF2B5EF4-FFF2-40B4-BE49-F238E27FC236}">
                  <a16:creationId xmlns:a16="http://schemas.microsoft.com/office/drawing/2014/main" id="{E783E90C-9E27-EB43-8C78-1C52237E47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62400" y="6629400"/>
              <a:ext cx="618722" cy="486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sc4</a:t>
              </a:r>
            </a:p>
          </p:txBody>
        </p:sp>
        <p:sp>
          <p:nvSpPr>
            <p:cNvPr id="28772" name="Text Box 2145">
              <a:extLst>
                <a:ext uri="{FF2B5EF4-FFF2-40B4-BE49-F238E27FC236}">
                  <a16:creationId xmlns:a16="http://schemas.microsoft.com/office/drawing/2014/main" id="{2A7407AB-BB62-7C49-98DF-D272231DB7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43400" y="6477000"/>
              <a:ext cx="618722" cy="486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sc5</a:t>
              </a:r>
            </a:p>
          </p:txBody>
        </p:sp>
        <p:sp>
          <p:nvSpPr>
            <p:cNvPr id="28773" name="Text Box 2146">
              <a:extLst>
                <a:ext uri="{FF2B5EF4-FFF2-40B4-BE49-F238E27FC236}">
                  <a16:creationId xmlns:a16="http://schemas.microsoft.com/office/drawing/2014/main" id="{80EB4A4F-D8AC-5C4A-8109-EB47D5F0F2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0600" y="6553200"/>
              <a:ext cx="618722" cy="486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sc6</a:t>
              </a:r>
            </a:p>
          </p:txBody>
        </p:sp>
        <p:sp>
          <p:nvSpPr>
            <p:cNvPr id="28774" name="Text Box 2147">
              <a:extLst>
                <a:ext uri="{FF2B5EF4-FFF2-40B4-BE49-F238E27FC236}">
                  <a16:creationId xmlns:a16="http://schemas.microsoft.com/office/drawing/2014/main" id="{3925431B-C2BF-504B-A2CF-A43BA4C00D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86400" y="6553200"/>
              <a:ext cx="618722" cy="486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sc7</a:t>
              </a:r>
            </a:p>
          </p:txBody>
        </p:sp>
        <p:sp>
          <p:nvSpPr>
            <p:cNvPr id="28775" name="Text Box 2148">
              <a:extLst>
                <a:ext uri="{FF2B5EF4-FFF2-40B4-BE49-F238E27FC236}">
                  <a16:creationId xmlns:a16="http://schemas.microsoft.com/office/drawing/2014/main" id="{1DB479AA-87B0-0E47-8646-2688495254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57400" y="6477000"/>
              <a:ext cx="618722" cy="486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sc8</a:t>
              </a:r>
            </a:p>
          </p:txBody>
        </p:sp>
        <p:sp>
          <p:nvSpPr>
            <p:cNvPr id="28776" name="Text Box 2149">
              <a:extLst>
                <a:ext uri="{FF2B5EF4-FFF2-40B4-BE49-F238E27FC236}">
                  <a16:creationId xmlns:a16="http://schemas.microsoft.com/office/drawing/2014/main" id="{9DA51E74-46F7-5F4F-B17D-1F24C5DDCA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1" y="2452688"/>
              <a:ext cx="618722" cy="486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sc8</a:t>
              </a:r>
            </a:p>
          </p:txBody>
        </p:sp>
        <p:sp>
          <p:nvSpPr>
            <p:cNvPr id="28777" name="Oval 2150">
              <a:extLst>
                <a:ext uri="{FF2B5EF4-FFF2-40B4-BE49-F238E27FC236}">
                  <a16:creationId xmlns:a16="http://schemas.microsoft.com/office/drawing/2014/main" id="{792F2056-B990-0E43-94FF-9ED1FE48C9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8800" y="2833688"/>
              <a:ext cx="1447800" cy="18288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778" name="Text Box 2151">
              <a:extLst>
                <a:ext uri="{FF2B5EF4-FFF2-40B4-BE49-F238E27FC236}">
                  <a16:creationId xmlns:a16="http://schemas.microsoft.com/office/drawing/2014/main" id="{BA8AD91C-019E-1A46-A896-13511B2D72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" y="4052888"/>
              <a:ext cx="835617" cy="486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LN1’</a:t>
              </a:r>
            </a:p>
          </p:txBody>
        </p:sp>
        <p:sp>
          <p:nvSpPr>
            <p:cNvPr id="28779" name="Oval 2152">
              <a:extLst>
                <a:ext uri="{FF2B5EF4-FFF2-40B4-BE49-F238E27FC236}">
                  <a16:creationId xmlns:a16="http://schemas.microsoft.com/office/drawing/2014/main" id="{7449BD22-ED76-DC49-AD8F-62E59CE77D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9000" y="5791200"/>
              <a:ext cx="228600" cy="2286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cxnSp>
          <p:nvCxnSpPr>
            <p:cNvPr id="28780" name="AutoShape 2153">
              <a:extLst>
                <a:ext uri="{FF2B5EF4-FFF2-40B4-BE49-F238E27FC236}">
                  <a16:creationId xmlns:a16="http://schemas.microsoft.com/office/drawing/2014/main" id="{36332EC8-6982-0843-A4FE-7E4CAEA84050}"/>
                </a:ext>
              </a:extLst>
            </p:cNvPr>
            <p:cNvCxnSpPr>
              <a:cxnSpLocks noChangeShapeType="1"/>
              <a:stCxn id="28731" idx="4"/>
              <a:endCxn id="28779" idx="0"/>
            </p:cNvCxnSpPr>
            <p:nvPr/>
          </p:nvCxnSpPr>
          <p:spPr bwMode="auto">
            <a:xfrm flipH="1">
              <a:off x="3543300" y="5410200"/>
              <a:ext cx="228600" cy="3810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8781" name="Text Box 2154">
              <a:extLst>
                <a:ext uri="{FF2B5EF4-FFF2-40B4-BE49-F238E27FC236}">
                  <a16:creationId xmlns:a16="http://schemas.microsoft.com/office/drawing/2014/main" id="{2BE5CEDE-CA9F-904F-BA6E-AD0C5FFC4A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94088" y="5791200"/>
              <a:ext cx="904110" cy="486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LN1”</a:t>
              </a:r>
            </a:p>
          </p:txBody>
        </p:sp>
        <p:sp>
          <p:nvSpPr>
            <p:cNvPr id="28782" name="Oval 2156">
              <a:extLst>
                <a:ext uri="{FF2B5EF4-FFF2-40B4-BE49-F238E27FC236}">
                  <a16:creationId xmlns:a16="http://schemas.microsoft.com/office/drawing/2014/main" id="{D75047F0-2B5A-AB4A-8759-C94EF90D45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828800"/>
              <a:ext cx="3429000" cy="33528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8783" name="Oval 2157">
              <a:extLst>
                <a:ext uri="{FF2B5EF4-FFF2-40B4-BE49-F238E27FC236}">
                  <a16:creationId xmlns:a16="http://schemas.microsoft.com/office/drawing/2014/main" id="{861B1E9D-A14F-A24C-A10E-29E21AE834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9000" y="1524000"/>
              <a:ext cx="5410200" cy="33528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8784" name="Oval 2158">
              <a:extLst>
                <a:ext uri="{FF2B5EF4-FFF2-40B4-BE49-F238E27FC236}">
                  <a16:creationId xmlns:a16="http://schemas.microsoft.com/office/drawing/2014/main" id="{AE97D8AC-B39A-514C-8566-68F37AA71D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7200" y="5181600"/>
              <a:ext cx="228600" cy="2286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785" name="Text Box 2159">
              <a:extLst>
                <a:ext uri="{FF2B5EF4-FFF2-40B4-BE49-F238E27FC236}">
                  <a16:creationId xmlns:a16="http://schemas.microsoft.com/office/drawing/2014/main" id="{42131209-0EF2-4D4A-91AA-755DA416FF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7350" y="5105400"/>
              <a:ext cx="936455" cy="486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NLN1</a:t>
              </a:r>
            </a:p>
          </p:txBody>
        </p:sp>
        <p:sp>
          <p:nvSpPr>
            <p:cNvPr id="28786" name="Text Box 2160">
              <a:extLst>
                <a:ext uri="{FF2B5EF4-FFF2-40B4-BE49-F238E27FC236}">
                  <a16:creationId xmlns:a16="http://schemas.microsoft.com/office/drawing/2014/main" id="{4284662C-0551-644D-898B-C3B4279932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48200" y="5105400"/>
              <a:ext cx="936455" cy="486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NLN2</a:t>
              </a:r>
            </a:p>
          </p:txBody>
        </p:sp>
        <p:sp>
          <p:nvSpPr>
            <p:cNvPr id="28787" name="Oval 2161">
              <a:extLst>
                <a:ext uri="{FF2B5EF4-FFF2-40B4-BE49-F238E27FC236}">
                  <a16:creationId xmlns:a16="http://schemas.microsoft.com/office/drawing/2014/main" id="{84DEC429-44B2-BD46-8250-3054414EC9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2400" y="4648200"/>
              <a:ext cx="228600" cy="2286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cxnSp>
          <p:nvCxnSpPr>
            <p:cNvPr id="28788" name="AutoShape 2162">
              <a:extLst>
                <a:ext uri="{FF2B5EF4-FFF2-40B4-BE49-F238E27FC236}">
                  <a16:creationId xmlns:a16="http://schemas.microsoft.com/office/drawing/2014/main" id="{F4E0F550-2CE8-2A42-9BA1-FFD42413267F}"/>
                </a:ext>
              </a:extLst>
            </p:cNvPr>
            <p:cNvCxnSpPr>
              <a:cxnSpLocks noChangeShapeType="1"/>
              <a:stCxn id="28731" idx="7"/>
              <a:endCxn id="28787" idx="4"/>
            </p:cNvCxnSpPr>
            <p:nvPr/>
          </p:nvCxnSpPr>
          <p:spPr bwMode="auto">
            <a:xfrm flipV="1">
              <a:off x="3852863" y="4876800"/>
              <a:ext cx="223837" cy="33813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789" name="AutoShape 2163">
              <a:extLst>
                <a:ext uri="{FF2B5EF4-FFF2-40B4-BE49-F238E27FC236}">
                  <a16:creationId xmlns:a16="http://schemas.microsoft.com/office/drawing/2014/main" id="{FD1B6D7B-286B-9143-AB98-E39C7541777E}"/>
                </a:ext>
              </a:extLst>
            </p:cNvPr>
            <p:cNvCxnSpPr>
              <a:cxnSpLocks noChangeShapeType="1"/>
              <a:stCxn id="28787" idx="4"/>
              <a:endCxn id="28784" idx="1"/>
            </p:cNvCxnSpPr>
            <p:nvPr/>
          </p:nvCxnSpPr>
          <p:spPr bwMode="auto">
            <a:xfrm>
              <a:off x="4076700" y="4876800"/>
              <a:ext cx="223838" cy="33813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18" name="Slide Number Placeholder 3">
            <a:extLst>
              <a:ext uri="{FF2B5EF4-FFF2-40B4-BE49-F238E27FC236}">
                <a16:creationId xmlns:a16="http://schemas.microsoft.com/office/drawing/2014/main" id="{5011C69A-D3E5-C34A-A321-98C83BF2D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98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307473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Rectangle 2">
            <a:extLst>
              <a:ext uri="{FF2B5EF4-FFF2-40B4-BE49-F238E27FC236}">
                <a16:creationId xmlns:a16="http://schemas.microsoft.com/office/drawing/2014/main" id="{A358E19B-EB80-5C4C-993E-2074395207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zh-CN">
                <a:ea typeface="宋体" panose="02010600030101010101" pitchFamily="2" charset="-122"/>
              </a:rPr>
              <a:t>BIRCH Übersicht</a:t>
            </a:r>
          </a:p>
        </p:txBody>
      </p:sp>
      <p:pic>
        <p:nvPicPr>
          <p:cNvPr id="29701" name="Picture 7">
            <a:extLst>
              <a:ext uri="{FF2B5EF4-FFF2-40B4-BE49-F238E27FC236}">
                <a16:creationId xmlns:a16="http://schemas.microsoft.com/office/drawing/2014/main" id="{0E499725-BE34-834F-A08E-9E38EDB2C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48" y="1207373"/>
            <a:ext cx="4820915" cy="4748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F59EEBA1-396B-AF4C-99A5-C8BEC2FE1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99</a:t>
            </a:fld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5738185" y="2679616"/>
            <a:ext cx="26402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Verkleinern und Anpassen</a:t>
            </a:r>
            <a:br>
              <a:rPr lang="de-DE" dirty="0"/>
            </a:br>
            <a:r>
              <a:rPr lang="de-DE" dirty="0"/>
              <a:t>des CF-Baumes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A474E3-861B-0148-9A8D-68EC37373095}"/>
              </a:ext>
            </a:extLst>
          </p:cNvPr>
          <p:cNvSpPr txBox="1"/>
          <p:nvPr/>
        </p:nvSpPr>
        <p:spPr>
          <a:xfrm>
            <a:off x="5738185" y="4899481"/>
            <a:ext cx="193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Verbessere Cluster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5BC3CB-4ED1-EF48-846D-EA7FDA599C1C}"/>
              </a:ext>
            </a:extLst>
          </p:cNvPr>
          <p:cNvSpPr txBox="1"/>
          <p:nvPr/>
        </p:nvSpPr>
        <p:spPr>
          <a:xfrm>
            <a:off x="5738185" y="3717032"/>
            <a:ext cx="28296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Wende zusammenballendes</a:t>
            </a:r>
            <a:br>
              <a:rPr lang="de-DE" dirty="0"/>
            </a:br>
            <a:r>
              <a:rPr lang="de-DE" dirty="0"/>
              <a:t>Clusterverfahren </a:t>
            </a:r>
            <a:br>
              <a:rPr lang="de-DE" dirty="0"/>
            </a:br>
            <a:r>
              <a:rPr lang="de-DE" dirty="0"/>
              <a:t>auf Blattknoten an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2AD2F8-01B4-0546-BCAC-AA7C454090AA}"/>
              </a:ext>
            </a:extLst>
          </p:cNvPr>
          <p:cNvSpPr/>
          <p:nvPr/>
        </p:nvSpPr>
        <p:spPr>
          <a:xfrm>
            <a:off x="5738185" y="1772930"/>
            <a:ext cx="26837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Ggf. durch Anheben von T</a:t>
            </a:r>
          </a:p>
        </p:txBody>
      </p:sp>
    </p:spTree>
    <p:extLst>
      <p:ext uri="{BB962C8B-B14F-4D97-AF65-F5344CB8AC3E}">
        <p14:creationId xmlns:p14="http://schemas.microsoft.com/office/powerpoint/2010/main" val="3710455794"/>
      </p:ext>
    </p:extLst>
  </p:cSld>
  <p:clrMapOvr>
    <a:masterClrMapping/>
  </p:clrMapOvr>
</p:sld>
</file>

<file path=ppt/theme/theme1.xml><?xml version="1.0" encoding="utf-8"?>
<a:theme xmlns:a="http://schemas.openxmlformats.org/drawingml/2006/main" name="7_Standarddesign">
  <a:themeElements>
    <a:clrScheme name="7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7_Standarddesign">
      <a:majorFont>
        <a:latin typeface="Myriad Pro"/>
        <a:ea typeface="ＭＳ Ｐゴシック"/>
        <a:cs typeface=""/>
      </a:majorFont>
      <a:minorFont>
        <a:latin typeface="Myriad Pro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7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5179</TotalTime>
  <Words>7431</Words>
  <Application>Microsoft Macintosh PowerPoint</Application>
  <PresentationFormat>On-screen Show (4:3)</PresentationFormat>
  <Paragraphs>1637</Paragraphs>
  <Slides>150</Slides>
  <Notes>31</Notes>
  <HiddenSlides>2</HiddenSlides>
  <MMClips>0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150</vt:i4>
      </vt:variant>
    </vt:vector>
  </HeadingPairs>
  <TitlesOfParts>
    <vt:vector size="170" baseType="lpstr">
      <vt:lpstr>-webkit-standard</vt:lpstr>
      <vt:lpstr>.Apple Color Emoji UI</vt:lpstr>
      <vt:lpstr>Arial</vt:lpstr>
      <vt:lpstr>Calibri</vt:lpstr>
      <vt:lpstr>Cambria Math</vt:lpstr>
      <vt:lpstr>CMR12</vt:lpstr>
      <vt:lpstr>CMTI12</vt:lpstr>
      <vt:lpstr>Courier</vt:lpstr>
      <vt:lpstr>Garamond (W1)</vt:lpstr>
      <vt:lpstr>Lucida Grande</vt:lpstr>
      <vt:lpstr>Lucida Sans</vt:lpstr>
      <vt:lpstr>Monotype Sorts</vt:lpstr>
      <vt:lpstr>Myriad Pro</vt:lpstr>
      <vt:lpstr>Symbol</vt:lpstr>
      <vt:lpstr>Times</vt:lpstr>
      <vt:lpstr>Times New Roman</vt:lpstr>
      <vt:lpstr>Wingdings</vt:lpstr>
      <vt:lpstr>7_Standarddesign</vt:lpstr>
      <vt:lpstr>Worksheet</vt:lpstr>
      <vt:lpstr>Equation</vt:lpstr>
      <vt:lpstr>Non-Standard-Datenbanken und Data Mining</vt:lpstr>
      <vt:lpstr>Übersicht</vt:lpstr>
      <vt:lpstr>Data Mining: Clusterbildung</vt:lpstr>
      <vt:lpstr>Grundsätzliche Vorgehensweisen</vt:lpstr>
      <vt:lpstr>K-means Clusterbildung: Initiale Zentroiden</vt:lpstr>
      <vt:lpstr>Voronoi-Diagramm</vt:lpstr>
      <vt:lpstr>K-means Clusterbildung: Voronoi-Diagram</vt:lpstr>
      <vt:lpstr>K-means Clusterbildung</vt:lpstr>
      <vt:lpstr>K-means Clusterbildung: Voronoi-Iteration</vt:lpstr>
      <vt:lpstr>K-means Clusterbildung</vt:lpstr>
      <vt:lpstr>Bestimmung von k</vt:lpstr>
      <vt:lpstr>Bestimmung von k</vt:lpstr>
      <vt:lpstr>Bestimmung von k</vt:lpstr>
      <vt:lpstr>Bestimmung von k</vt:lpstr>
      <vt:lpstr>Bestimmung von k</vt:lpstr>
      <vt:lpstr>Bestimmung der Startwerte</vt:lpstr>
      <vt:lpstr>PowerPoint Presentation</vt:lpstr>
      <vt:lpstr>Partitioning Around Medoids (PAM) Algorithmus</vt:lpstr>
      <vt:lpstr>PAM-Algorithmus</vt:lpstr>
      <vt:lpstr>Was ist das Problem mit PAM?</vt:lpstr>
      <vt:lpstr>CLARA (Clustering Large Applications) (1986)</vt:lpstr>
      <vt:lpstr>CLARANS (“Randomized” CLARA) (1994)</vt:lpstr>
      <vt:lpstr>Clusterbildung: Übersicht</vt:lpstr>
      <vt:lpstr>Naive Inkrementelle Nächste-Nachbarn-Clusterbildung</vt:lpstr>
      <vt:lpstr>Inkrementelle Nächste-Nachbarn-Clusterbildung</vt:lpstr>
      <vt:lpstr>Inkrementelle Nächste-Nachbarn-Clusterbildung</vt:lpstr>
      <vt:lpstr>Inkrementelle Nächste-Nachbarn-Clusterbildung</vt:lpstr>
      <vt:lpstr>BFR Algorithmus</vt:lpstr>
      <vt:lpstr>BFR Algorithmus</vt:lpstr>
      <vt:lpstr>3 Klassen von Punkten</vt:lpstr>
      <vt:lpstr>BFR: Bild der “Galaxien”</vt:lpstr>
      <vt:lpstr>Zusammenfassung von Punkten</vt:lpstr>
      <vt:lpstr>Zusammenfassung von Punkten: Kommentare</vt:lpstr>
      <vt:lpstr>Verarbeitung der „Punkteladung“ (1)</vt:lpstr>
      <vt:lpstr>Verarbeitung der „Punktladung“ (2)</vt:lpstr>
      <vt:lpstr>Einige weitere Details…</vt:lpstr>
      <vt:lpstr>Ad 1: Wie dicht ist dicht genug?</vt:lpstr>
      <vt:lpstr>Mahalanobis-Distanz</vt:lpstr>
      <vt:lpstr>Illustration: Gleiche M.D. Linien</vt:lpstr>
      <vt:lpstr>Ad2: Sollen CS-Cluster verschmolzen werden?</vt:lpstr>
      <vt:lpstr>Clusterbildung: Übersicht</vt:lpstr>
      <vt:lpstr>Dichtebasierende partitionierende Clusterbildung</vt:lpstr>
      <vt:lpstr>DBSCAN – Definitionen</vt:lpstr>
      <vt:lpstr>DBSCAN – Definitionen</vt:lpstr>
      <vt:lpstr>DBSCAN – Definitionen</vt:lpstr>
      <vt:lpstr>DBSCAN – Definitionen</vt:lpstr>
      <vt:lpstr>DBSCAN – Definitionen</vt:lpstr>
      <vt:lpstr>DBSCAN – Lemma 1  </vt:lpstr>
      <vt:lpstr>DBSCAN – Lemma 2 </vt:lpstr>
      <vt:lpstr>DBSCAN  </vt:lpstr>
      <vt:lpstr>ExpandCluster</vt:lpstr>
      <vt:lpstr>DBSCAN mit k-d-Bäumen</vt:lpstr>
      <vt:lpstr>DBSCAN: Probleme</vt:lpstr>
      <vt:lpstr>Clusterbildung: Übersicht</vt:lpstr>
      <vt:lpstr>Zusammenballende hierarchische Clusterbildung</vt:lpstr>
      <vt:lpstr>Distanzfunktionen</vt:lpstr>
      <vt:lpstr>Ward-Distanz</vt:lpstr>
      <vt:lpstr>Hierarchische Clusterbildung: Vergleich</vt:lpstr>
      <vt:lpstr>Zeit- und Platzbedarf</vt:lpstr>
      <vt:lpstr>Hierarchische Clusterbildung: Bewertung</vt:lpstr>
      <vt:lpstr>Clusterbildung: Übersicht</vt:lpstr>
      <vt:lpstr>Das CURE-Verfahren</vt:lpstr>
      <vt:lpstr>Beispiel</vt:lpstr>
      <vt:lpstr>CURE-Idee: 2 Durchgänge</vt:lpstr>
      <vt:lpstr>Initiale Cluster</vt:lpstr>
      <vt:lpstr>Wähle verteilte Punkte</vt:lpstr>
      <vt:lpstr>Verschiebungsfaktor 𝛼</vt:lpstr>
      <vt:lpstr>CURE-Idee</vt:lpstr>
      <vt:lpstr>CURE-Algorithmus</vt:lpstr>
      <vt:lpstr>CURE: Originalversion von cluster</vt:lpstr>
      <vt:lpstr>CURE-Algorithmus</vt:lpstr>
      <vt:lpstr>CURE: Originalversion von merge(u, v)</vt:lpstr>
      <vt:lpstr>merge(u, v)</vt:lpstr>
      <vt:lpstr>closest_cluster(T, x, max_dist)</vt:lpstr>
      <vt:lpstr>Nächster Nachbar mit k-d-Bäumen</vt:lpstr>
      <vt:lpstr>Nächster Nachbar mit k-d-Bäumen</vt:lpstr>
      <vt:lpstr>Nächster Nachbar mit k-d-Bäumen</vt:lpstr>
      <vt:lpstr>Nächster Nachbar mit k-d-Bäumen</vt:lpstr>
      <vt:lpstr>Nächster Nachbar mit k-d-Bäumen</vt:lpstr>
      <vt:lpstr>Nächster Nachbar mit k-d-Bäumen</vt:lpstr>
      <vt:lpstr>Nächster Nachbar mit k-d-Bäumen</vt:lpstr>
      <vt:lpstr>Nächster Nachbar mit k-d-Bäumen</vt:lpstr>
      <vt:lpstr>Nächster Nachbar mit k-d-Bäumen</vt:lpstr>
      <vt:lpstr>Nächster Nachbar mit k-d-Bäumen</vt:lpstr>
      <vt:lpstr>Nächste-Nachbarn-Algorithmen</vt:lpstr>
      <vt:lpstr>CURE: Datenstrukturen und Komplexität</vt:lpstr>
      <vt:lpstr>Clusterbildung: Übersicht</vt:lpstr>
      <vt:lpstr>BIRCH</vt:lpstr>
      <vt:lpstr>Beschreibung von Clustern</vt:lpstr>
      <vt:lpstr>Alternative Ähnlichkeitsmetriken (Cluster-Cluster)</vt:lpstr>
      <vt:lpstr>Clusterbeschreibung</vt:lpstr>
      <vt:lpstr>Eigenschaften von CF</vt:lpstr>
      <vt:lpstr>CF-Baum (vgl. B-Baum)</vt:lpstr>
      <vt:lpstr>Einfügeoperation im CF-Baum</vt:lpstr>
      <vt:lpstr>CF-Baum-Umstrukturierung</vt:lpstr>
      <vt:lpstr>BIRCH: Beispiel</vt:lpstr>
      <vt:lpstr>Einfüge-Operation in BIRCH</vt:lpstr>
      <vt:lpstr>PowerPoint Presentation</vt:lpstr>
      <vt:lpstr>BIRCH Übersicht</vt:lpstr>
      <vt:lpstr>Problematische Fälle für BIRCH</vt:lpstr>
      <vt:lpstr>Abhängigkeit von der Reihenfolge</vt:lpstr>
      <vt:lpstr>Probleme mit dem CF-Baum</vt:lpstr>
      <vt:lpstr>Probleme mit dem CF Baum (Forts.)</vt:lpstr>
      <vt:lpstr>Experimente</vt:lpstr>
      <vt:lpstr>Experimente: Datensätze</vt:lpstr>
      <vt:lpstr>Experimente: Qualität der Clusterbildung</vt:lpstr>
      <vt:lpstr>Experimente: Parametersensitivität</vt:lpstr>
      <vt:lpstr>Experimente: #Repräsentanten</vt:lpstr>
      <vt:lpstr>Clusterbildung: Übersicht</vt:lpstr>
      <vt:lpstr>Spektrale Clusterbildung</vt:lpstr>
      <vt:lpstr>Erzeugung des Graphen auf Punktmenge M</vt:lpstr>
      <vt:lpstr>PowerPoint Presentation</vt:lpstr>
      <vt:lpstr>Bestimmung der Gewichte</vt:lpstr>
      <vt:lpstr>Graphpartitionierung</vt:lpstr>
      <vt:lpstr>Eigenvektoren und Blöcke</vt:lpstr>
      <vt:lpstr>Spektraler Raum</vt:lpstr>
      <vt:lpstr>Graph-basierte Bildsegmentierung</vt:lpstr>
      <vt:lpstr>Graphterminologie</vt:lpstr>
      <vt:lpstr>Ähnlichkeitsmatrix (Affinitätsmatrix)</vt:lpstr>
      <vt:lpstr>Graphterminologie</vt:lpstr>
      <vt:lpstr>Graphterminologie</vt:lpstr>
      <vt:lpstr>Graphterminologie</vt:lpstr>
      <vt:lpstr>Repräsentation</vt:lpstr>
      <vt:lpstr>Pixel similarity functions</vt:lpstr>
      <vt:lpstr>Pixel similarity functions</vt:lpstr>
      <vt:lpstr>Pixel similarity functions</vt:lpstr>
      <vt:lpstr>Gewichteter Schnitt</vt:lpstr>
      <vt:lpstr>Min-Schnitt-Zielfunktion</vt:lpstr>
      <vt:lpstr>Normalisierter Schnitt: Ncut</vt:lpstr>
      <vt:lpstr>Annahme (vorläufig)</vt:lpstr>
      <vt:lpstr>Bestimmung des Cuts unter der Annahme</vt:lpstr>
      <vt:lpstr>Bestimmung des Cuts unter der Annahme</vt:lpstr>
      <vt:lpstr>Bestimmung des Cuts unter der Annahme</vt:lpstr>
      <vt:lpstr>Mathematischer Exkurs</vt:lpstr>
      <vt:lpstr>Mathematischer Exkurs</vt:lpstr>
      <vt:lpstr>min Ncut-Bestimmung mit beliebigen Gewichten</vt:lpstr>
      <vt:lpstr>Lösung von min Ncut</vt:lpstr>
      <vt:lpstr>Beispiel</vt:lpstr>
      <vt:lpstr>Spektrale Clusterbildung</vt:lpstr>
      <vt:lpstr>PowerPoint Presentation</vt:lpstr>
      <vt:lpstr>Bi-Partition-Normalisierte Schnitte</vt:lpstr>
      <vt:lpstr>K-Partitionierung</vt:lpstr>
      <vt:lpstr>Ng, Jordan, Weiss</vt:lpstr>
      <vt:lpstr>PowerPoint Presentation</vt:lpstr>
      <vt:lpstr>Spektrale Einbettung der Daten</vt:lpstr>
      <vt:lpstr>Normalized cuts results on 2D data</vt:lpstr>
      <vt:lpstr>Video data = 3D data</vt:lpstr>
      <vt:lpstr>Probleme der Spektralen Clusterbildung</vt:lpstr>
      <vt:lpstr>Spektrale Clusterbildung</vt:lpstr>
      <vt:lpstr>Hierarchische Clusterbildung: Zusammenfassung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Uli</dc:creator>
  <cp:lastModifiedBy>Ralf Möller</cp:lastModifiedBy>
  <cp:revision>2494</cp:revision>
  <cp:lastPrinted>2018-10-12T14:07:50Z</cp:lastPrinted>
  <dcterms:created xsi:type="dcterms:W3CDTF">2010-04-27T12:26:40Z</dcterms:created>
  <dcterms:modified xsi:type="dcterms:W3CDTF">2019-11-13T13:54:11Z</dcterms:modified>
</cp:coreProperties>
</file>