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0"/>
  </p:notesMasterIdLst>
  <p:handoutMasterIdLst>
    <p:handoutMasterId r:id="rId81"/>
  </p:handoutMasterIdLst>
  <p:sldIdLst>
    <p:sldId id="273" r:id="rId2"/>
    <p:sldId id="593" r:id="rId3"/>
    <p:sldId id="541" r:id="rId4"/>
    <p:sldId id="542" r:id="rId5"/>
    <p:sldId id="543" r:id="rId6"/>
    <p:sldId id="594" r:id="rId7"/>
    <p:sldId id="596" r:id="rId8"/>
    <p:sldId id="599" r:id="rId9"/>
    <p:sldId id="555" r:id="rId10"/>
    <p:sldId id="556" r:id="rId11"/>
    <p:sldId id="598" r:id="rId12"/>
    <p:sldId id="557" r:id="rId13"/>
    <p:sldId id="558" r:id="rId14"/>
    <p:sldId id="560" r:id="rId15"/>
    <p:sldId id="606" r:id="rId16"/>
    <p:sldId id="608" r:id="rId17"/>
    <p:sldId id="609" r:id="rId18"/>
    <p:sldId id="711" r:id="rId19"/>
    <p:sldId id="610" r:id="rId20"/>
    <p:sldId id="611" r:id="rId21"/>
    <p:sldId id="612" r:id="rId22"/>
    <p:sldId id="614" r:id="rId23"/>
    <p:sldId id="615" r:id="rId24"/>
    <p:sldId id="616" r:id="rId25"/>
    <p:sldId id="617" r:id="rId26"/>
    <p:sldId id="690" r:id="rId27"/>
    <p:sldId id="691" r:id="rId28"/>
    <p:sldId id="618" r:id="rId29"/>
    <p:sldId id="619" r:id="rId30"/>
    <p:sldId id="620" r:id="rId31"/>
    <p:sldId id="621" r:id="rId32"/>
    <p:sldId id="622" r:id="rId33"/>
    <p:sldId id="623" r:id="rId34"/>
    <p:sldId id="624" r:id="rId35"/>
    <p:sldId id="625" r:id="rId36"/>
    <p:sldId id="601" r:id="rId37"/>
    <p:sldId id="630" r:id="rId38"/>
    <p:sldId id="688" r:id="rId39"/>
    <p:sldId id="662" r:id="rId40"/>
    <p:sldId id="692" r:id="rId41"/>
    <p:sldId id="663" r:id="rId42"/>
    <p:sldId id="631" r:id="rId43"/>
    <p:sldId id="700" r:id="rId44"/>
    <p:sldId id="701" r:id="rId45"/>
    <p:sldId id="724" r:id="rId46"/>
    <p:sldId id="705" r:id="rId47"/>
    <p:sldId id="694" r:id="rId48"/>
    <p:sldId id="697" r:id="rId49"/>
    <p:sldId id="709" r:id="rId50"/>
    <p:sldId id="707" r:id="rId51"/>
    <p:sldId id="708" r:id="rId52"/>
    <p:sldId id="638" r:id="rId53"/>
    <p:sldId id="639" r:id="rId54"/>
    <p:sldId id="640" r:id="rId55"/>
    <p:sldId id="641" r:id="rId56"/>
    <p:sldId id="642" r:id="rId57"/>
    <p:sldId id="644" r:id="rId58"/>
    <p:sldId id="643" r:id="rId59"/>
    <p:sldId id="646" r:id="rId60"/>
    <p:sldId id="647" r:id="rId61"/>
    <p:sldId id="648" r:id="rId62"/>
    <p:sldId id="649" r:id="rId63"/>
    <p:sldId id="650" r:id="rId64"/>
    <p:sldId id="651" r:id="rId65"/>
    <p:sldId id="652" r:id="rId66"/>
    <p:sldId id="653" r:id="rId67"/>
    <p:sldId id="714" r:id="rId68"/>
    <p:sldId id="654" r:id="rId69"/>
    <p:sldId id="715" r:id="rId70"/>
    <p:sldId id="716" r:id="rId71"/>
    <p:sldId id="726" r:id="rId72"/>
    <p:sldId id="718" r:id="rId73"/>
    <p:sldId id="719" r:id="rId74"/>
    <p:sldId id="720" r:id="rId75"/>
    <p:sldId id="721" r:id="rId76"/>
    <p:sldId id="723" r:id="rId77"/>
    <p:sldId id="722" r:id="rId78"/>
    <p:sldId id="699" r:id="rId7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5FF"/>
    <a:srgbClr val="0B05FF"/>
    <a:srgbClr val="00FF75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74" autoAdjust="0"/>
    <p:restoredTop sz="93469" autoAdjust="0"/>
  </p:normalViewPr>
  <p:slideViewPr>
    <p:cSldViewPr>
      <p:cViewPr varScale="1">
        <p:scale>
          <a:sx n="94" d="100"/>
          <a:sy n="94" d="100"/>
        </p:scale>
        <p:origin x="6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7.xml"/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26.11.18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26.11.18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495E-516B-BE41-A207-074A32CE5587}" type="slidenum">
              <a:rPr lang="de-DE"/>
              <a:pPr/>
              <a:t>3</a:t>
            </a:fld>
            <a:endParaRPr lang="de-DE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29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1881-C54D-8E48-98D1-1824B967BE12}" type="slidenum">
              <a:rPr lang="de-DE"/>
              <a:pPr/>
              <a:t>14</a:t>
            </a:fld>
            <a:endParaRPr lang="de-DE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1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49F2C-DC8D-EE41-91F0-0B1C67ECEFB6}" type="slidenum">
              <a:rPr lang="el-GR" altLang="x-none"/>
              <a:pPr>
                <a:defRPr/>
              </a:pPr>
              <a:t>16</a:t>
            </a:fld>
            <a:endParaRPr lang="el-GR" altLang="x-none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51538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18FA7-45F5-9C4D-B5CC-E615461B4217}" type="slidenum">
              <a:rPr lang="el-GR"/>
              <a:pPr/>
              <a:t>17</a:t>
            </a:fld>
            <a:endParaRPr lang="el-G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62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666AF-D7C8-C741-BDD5-3DB5E383BE6A}" type="slidenum">
              <a:rPr lang="el-GR" altLang="x-none"/>
              <a:pPr>
                <a:defRPr/>
              </a:pPr>
              <a:t>20</a:t>
            </a:fld>
            <a:endParaRPr lang="el-GR" altLang="x-none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191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AC1F9-ADF9-0947-BE75-FCB510C72B78}" type="slidenum">
              <a:rPr lang="el-GR" altLang="x-none"/>
              <a:pPr>
                <a:defRPr/>
              </a:pPr>
              <a:t>21</a:t>
            </a:fld>
            <a:endParaRPr lang="el-GR" altLang="x-none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8423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5AA21-1FFD-8A4F-84C6-B7B5A0736C88}" type="slidenum">
              <a:rPr lang="el-GR" altLang="x-none"/>
              <a:pPr>
                <a:defRPr/>
              </a:pPr>
              <a:t>22</a:t>
            </a:fld>
            <a:endParaRPr lang="el-GR" altLang="x-non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4997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CA969-A3F6-2049-9D36-8D535AA12B74}" type="slidenum">
              <a:rPr lang="el-GR" altLang="x-none"/>
              <a:pPr>
                <a:defRPr/>
              </a:pPr>
              <a:t>23</a:t>
            </a:fld>
            <a:endParaRPr lang="el-GR" altLang="x-none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54649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F77CD-DAA8-0A49-B779-90551D87A1C9}" type="slidenum">
              <a:rPr lang="el-GR" altLang="x-none"/>
              <a:pPr>
                <a:defRPr/>
              </a:pPr>
              <a:t>24</a:t>
            </a:fld>
            <a:endParaRPr lang="el-GR" altLang="x-none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1897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33491-CA7C-634E-AE2C-BD0EBE890EF5}" type="slidenum">
              <a:rPr lang="el-GR" altLang="x-none"/>
              <a:pPr>
                <a:defRPr/>
              </a:pPr>
              <a:t>25</a:t>
            </a:fld>
            <a:endParaRPr lang="el-GR" altLang="x-non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4049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F70F1-4020-3245-8BD1-C2F9DF3664AF}" type="slidenum">
              <a:rPr lang="de-DE"/>
              <a:pPr/>
              <a:t>4</a:t>
            </a:fld>
            <a:endParaRPr lang="de-DE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34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B450E-A7F8-6643-9ED9-4A5036BBA1FD}" type="slidenum">
              <a:rPr lang="de-DE"/>
              <a:pPr/>
              <a:t>26</a:t>
            </a:fld>
            <a:endParaRPr lang="de-DE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084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D7CFF-8C46-6540-B3A0-3F99C8AFB0BD}" type="slidenum">
              <a:rPr lang="de-DE"/>
              <a:pPr/>
              <a:t>27</a:t>
            </a:fld>
            <a:endParaRPr lang="de-DE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10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466B7-D1F5-6A40-8A56-0CDE90AAE64A}" type="slidenum">
              <a:rPr lang="el-GR" altLang="x-none"/>
              <a:pPr>
                <a:defRPr/>
              </a:pPr>
              <a:t>28</a:t>
            </a:fld>
            <a:endParaRPr lang="el-GR" altLang="x-none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5490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16B1F-7AA1-9542-B9B1-C6639B5D099C}" type="slidenum">
              <a:rPr lang="el-GR" altLang="x-none"/>
              <a:pPr>
                <a:defRPr/>
              </a:pPr>
              <a:t>29</a:t>
            </a:fld>
            <a:endParaRPr lang="el-GR" altLang="x-non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3949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9C86B-2535-2A4F-A7AF-43BDAAC88B91}" type="slidenum">
              <a:rPr lang="el-GR" altLang="x-none"/>
              <a:pPr>
                <a:defRPr/>
              </a:pPr>
              <a:t>30</a:t>
            </a:fld>
            <a:endParaRPr lang="el-GR" altLang="x-non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8934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6538D-45F8-8C47-A0C4-0FD2AE5695D0}" type="slidenum">
              <a:rPr lang="el-GR" altLang="x-none"/>
              <a:pPr>
                <a:defRPr/>
              </a:pPr>
              <a:t>31</a:t>
            </a:fld>
            <a:endParaRPr lang="el-GR" altLang="x-none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90250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020E3-CB72-4744-AC06-545F41CE2B78}" type="slidenum">
              <a:rPr lang="el-GR" altLang="x-none"/>
              <a:pPr>
                <a:defRPr/>
              </a:pPr>
              <a:t>32</a:t>
            </a:fld>
            <a:endParaRPr lang="el-GR" altLang="x-none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48251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96378-4591-914E-A9B5-F08B6E498591}" type="slidenum">
              <a:rPr lang="el-GR" altLang="x-none"/>
              <a:pPr>
                <a:defRPr/>
              </a:pPr>
              <a:t>33</a:t>
            </a:fld>
            <a:endParaRPr lang="el-GR" altLang="x-non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25011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56B40-B3C1-FD43-AEC9-427A1DE4A3C3}" type="slidenum">
              <a:rPr lang="el-GR" altLang="x-none"/>
              <a:pPr>
                <a:defRPr/>
              </a:pPr>
              <a:t>34</a:t>
            </a:fld>
            <a:endParaRPr lang="el-GR" altLang="x-non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72725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86A86-27A5-784D-AA90-1D6F19BE0C1D}" type="slidenum">
              <a:rPr lang="el-GR" altLang="x-none"/>
              <a:pPr>
                <a:defRPr/>
              </a:pPr>
              <a:t>35</a:t>
            </a:fld>
            <a:endParaRPr lang="el-GR" altLang="x-none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5022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2F53-1C95-9040-A80A-912B693A71D2}" type="slidenum">
              <a:rPr lang="de-DE"/>
              <a:pPr/>
              <a:t>5</a:t>
            </a:fld>
            <a:endParaRPr lang="de-DE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52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45878-FA55-DD4B-BCD8-D3FDC2C98C3D}" type="slidenum">
              <a:rPr lang="el-GR" altLang="x-none"/>
              <a:pPr>
                <a:defRPr/>
              </a:pPr>
              <a:t>37</a:t>
            </a:fld>
            <a:endParaRPr lang="el-GR" altLang="x-none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3534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B2713-8813-45AC-B796-63033EEC29E8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417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  <p:sp>
        <p:nvSpPr>
          <p:cNvPr id="168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89F0-0E74-40B4-8D87-64A3552CA6F6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3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B2564C-83C0-1145-9042-DB51FDD020E4}" type="slidenum">
              <a:rPr lang="el-GR" altLang="x-none"/>
              <a:pPr>
                <a:defRPr/>
              </a:pPr>
              <a:t>42</a:t>
            </a:fld>
            <a:endParaRPr lang="el-GR" altLang="x-none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566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4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35198-422C-F84F-903E-0964FAF5603B}" type="slidenum">
              <a:rPr lang="el-GR" altLang="x-none"/>
              <a:pPr>
                <a:defRPr/>
              </a:pPr>
              <a:t>52</a:t>
            </a:fld>
            <a:endParaRPr lang="el-GR" altLang="x-none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3947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DBF2E-FAE1-ED46-B5ED-ADDDD302BEEE}" type="slidenum">
              <a:rPr lang="el-GR" altLang="x-none"/>
              <a:pPr>
                <a:defRPr/>
              </a:pPr>
              <a:t>53</a:t>
            </a:fld>
            <a:endParaRPr lang="el-GR" altLang="x-none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488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5BF4A-EB2D-2E48-B0C6-B4A7DB2093A3}" type="slidenum">
              <a:rPr lang="el-GR" altLang="x-none"/>
              <a:pPr>
                <a:defRPr/>
              </a:pPr>
              <a:t>54</a:t>
            </a:fld>
            <a:endParaRPr lang="el-GR" altLang="x-none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2588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BF0DB-18D8-1448-A7D2-8BF8FBF82F9A}" type="slidenum">
              <a:rPr lang="el-GR" altLang="x-none"/>
              <a:pPr>
                <a:defRPr/>
              </a:pPr>
              <a:t>55</a:t>
            </a:fld>
            <a:endParaRPr lang="el-GR" altLang="x-none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30754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3A502-354B-3D4A-8B9B-9CE96BA51C5B}" type="slidenum">
              <a:rPr lang="el-GR" altLang="x-none"/>
              <a:pPr>
                <a:defRPr/>
              </a:pPr>
              <a:t>56</a:t>
            </a:fld>
            <a:endParaRPr lang="el-GR" altLang="x-none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5041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SELECT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count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(*)/10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FROM   Produkte p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p.typ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= ‚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software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‘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91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69EA9-0AE8-2644-82A9-49B26E047EF4}" type="slidenum">
              <a:rPr lang="el-GR" altLang="x-none"/>
              <a:pPr>
                <a:defRPr/>
              </a:pPr>
              <a:t>57</a:t>
            </a:fld>
            <a:endParaRPr lang="el-GR" altLang="x-none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00420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D1177-EABB-9B4D-8577-55E8AF6E599A}" type="slidenum">
              <a:rPr lang="el-GR" altLang="x-none"/>
              <a:pPr>
                <a:defRPr/>
              </a:pPr>
              <a:t>58</a:t>
            </a:fld>
            <a:endParaRPr lang="el-GR" altLang="x-none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859923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6524F-745B-7641-85E2-FA034A57C6FB}" type="slidenum">
              <a:rPr lang="el-GR" altLang="x-none"/>
              <a:pPr>
                <a:defRPr/>
              </a:pPr>
              <a:t>59</a:t>
            </a:fld>
            <a:endParaRPr lang="el-GR" altLang="x-none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63096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58187-CD48-BA4C-89DD-D77DA2970F3C}" type="slidenum">
              <a:rPr lang="el-GR" altLang="x-none"/>
              <a:pPr>
                <a:defRPr/>
              </a:pPr>
              <a:t>60</a:t>
            </a:fld>
            <a:endParaRPr lang="el-GR" altLang="x-none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50172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5F696-EDB0-AC4E-9E51-24F0E358621A}" type="slidenum">
              <a:rPr lang="el-GR" altLang="x-none"/>
              <a:pPr>
                <a:defRPr/>
              </a:pPr>
              <a:t>61</a:t>
            </a:fld>
            <a:endParaRPr lang="el-GR" altLang="x-none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336457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0D7483-DC8B-1145-869B-678CE92A0437}" type="slidenum">
              <a:rPr lang="el-GR" altLang="x-none"/>
              <a:pPr>
                <a:defRPr/>
              </a:pPr>
              <a:t>62</a:t>
            </a:fld>
            <a:endParaRPr lang="el-GR" altLang="x-none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04124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49760-7134-BC48-894A-E636CA23750C}" type="slidenum">
              <a:rPr lang="el-GR" altLang="x-none"/>
              <a:pPr>
                <a:defRPr/>
              </a:pPr>
              <a:t>63</a:t>
            </a:fld>
            <a:endParaRPr lang="el-GR" altLang="x-none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02875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5449C-7D87-A740-A245-2872D88DB04E}" type="slidenum">
              <a:rPr lang="el-GR" altLang="x-none"/>
              <a:pPr>
                <a:defRPr/>
              </a:pPr>
              <a:t>64</a:t>
            </a:fld>
            <a:endParaRPr lang="el-GR" altLang="x-none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852431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30307-5169-5E48-88E6-AB24EB790E88}" type="slidenum">
              <a:rPr lang="el-GR" altLang="x-none"/>
              <a:pPr>
                <a:defRPr/>
              </a:pPr>
              <a:t>65</a:t>
            </a:fld>
            <a:endParaRPr lang="el-GR" altLang="x-non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087787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D5301-72E0-3B4B-B4EA-FE36E38C510D}" type="slidenum">
              <a:rPr lang="el-GR" altLang="x-none"/>
              <a:pPr>
                <a:defRPr/>
              </a:pPr>
              <a:t>66</a:t>
            </a:fld>
            <a:endParaRPr lang="el-GR" altLang="x-none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1747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4744-9373-8743-A244-85C73194E942}" type="slidenum">
              <a:rPr lang="de-DE"/>
              <a:pPr/>
              <a:t>9</a:t>
            </a:fld>
            <a:endParaRPr lang="de-DE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9917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02A94-E6B7-EC46-8B05-55A5EF77263F}" type="slidenum">
              <a:rPr lang="el-GR" altLang="x-none"/>
              <a:pPr>
                <a:defRPr/>
              </a:pPr>
              <a:t>68</a:t>
            </a:fld>
            <a:endParaRPr lang="el-GR" altLang="x-none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2440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F8FE5-9137-644B-979C-6E618D67B19C}" type="slidenum">
              <a:rPr lang="de-DE"/>
              <a:pPr/>
              <a:t>10</a:t>
            </a:fld>
            <a:endParaRPr lang="de-DE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32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12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AC2BA-C3F5-FD41-9EFD-2F936C418487}" type="slidenum">
              <a:rPr lang="de-DE"/>
              <a:pPr/>
              <a:t>12</a:t>
            </a:fld>
            <a:endParaRPr lang="de-DE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BBD31-825D-7547-8DAA-0EAB1B82721A}" type="slidenum">
              <a:rPr lang="de-DE"/>
              <a:pPr/>
              <a:t>13</a:t>
            </a:fld>
            <a:endParaRPr lang="de-DE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00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26.11.18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63600" y="6489700"/>
            <a:ext cx="17272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13.12.2005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916238" y="6489700"/>
            <a:ext cx="338455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Felix Naumann, VL Informationsintegration, WS 05/06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3AE73-FA21-464F-B290-CB97B1A6AE8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6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9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2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5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8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First-</a:t>
            </a:r>
            <a:r>
              <a:rPr lang="de-DE" dirty="0" err="1">
                <a:cs typeface="+mn-cs"/>
              </a:rPr>
              <a:t>n</a:t>
            </a:r>
            <a:r>
              <a:rPr lang="de-DE" dirty="0">
                <a:cs typeface="+mn-cs"/>
              </a:rPr>
              <a:t>-, Top-</a:t>
            </a:r>
            <a:r>
              <a:rPr lang="de-DE" dirty="0" err="1">
                <a:cs typeface="+mn-cs"/>
              </a:rPr>
              <a:t>k</a:t>
            </a:r>
            <a:r>
              <a:rPr lang="de-DE" dirty="0">
                <a:cs typeface="+mn-cs"/>
              </a:rPr>
              <a:t>- und Skyline-Anfragen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D55C-0009-D944-8AAA-BB0BFFE7CD88}" type="slidenum">
              <a:rPr lang="de-DE"/>
              <a:pPr/>
              <a:t>10</a:t>
            </a:fld>
            <a:endParaRPr lang="de-DE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Konservative Strategie</a:t>
            </a:r>
          </a:p>
          <a:p>
            <a:pPr lvl="1"/>
            <a:r>
              <a:rPr lang="de-DE" dirty="0"/>
              <a:t>Kostenminimal: </a:t>
            </a:r>
            <a:br>
              <a:rPr lang="de-DE" dirty="0"/>
            </a:br>
            <a:r>
              <a:rPr lang="de-DE" dirty="0"/>
              <a:t>Platziere </a:t>
            </a:r>
            <a:r>
              <a:rPr lang="de-DE" dirty="0" err="1"/>
              <a:t>Stop</a:t>
            </a:r>
            <a:r>
              <a:rPr lang="de-DE" dirty="0"/>
              <a:t> so früh wie möglich in Plan.</a:t>
            </a:r>
          </a:p>
          <a:p>
            <a:pPr lvl="1"/>
            <a:r>
              <a:rPr lang="de-DE" dirty="0"/>
              <a:t>Korrekt: Platziere </a:t>
            </a:r>
            <a:r>
              <a:rPr lang="de-DE" dirty="0" err="1"/>
              <a:t>Stop</a:t>
            </a:r>
            <a:r>
              <a:rPr lang="de-DE" dirty="0"/>
              <a:t> nie so, dass </a:t>
            </a:r>
            <a:r>
              <a:rPr lang="de-DE" dirty="0" err="1"/>
              <a:t>Tupel</a:t>
            </a:r>
            <a:r>
              <a:rPr lang="de-DE" dirty="0"/>
              <a:t> entfernt werden, die später eventuell gebraucht werden.</a:t>
            </a:r>
          </a:p>
          <a:p>
            <a:pPr lvl="2"/>
            <a:r>
              <a:rPr lang="de-DE" dirty="0"/>
              <a:t>Operatoren, die </a:t>
            </a:r>
            <a:r>
              <a:rPr lang="de-DE" dirty="0" err="1"/>
              <a:t>Tupel</a:t>
            </a:r>
            <a:r>
              <a:rPr lang="de-DE" dirty="0"/>
              <a:t> filtern, müssen also früher ausgeführt werden. </a:t>
            </a:r>
          </a:p>
        </p:txBody>
      </p:sp>
    </p:spTree>
    <p:extLst>
      <p:ext uri="{BB962C8B-B14F-4D97-AF65-F5344CB8AC3E}">
        <p14:creationId xmlns:p14="http://schemas.microsoft.com/office/powerpoint/2010/main" val="30124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STOP AFTER: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Optimierung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würden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den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Anfragebeantwortungsplan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gestalten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Unter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welchen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Bedinungen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Optimierung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möglich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576" y="1052736"/>
            <a:ext cx="630443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STOP AFTER 10</a:t>
            </a:r>
          </a:p>
        </p:txBody>
      </p:sp>
    </p:spTree>
    <p:extLst>
      <p:ext uri="{BB962C8B-B14F-4D97-AF65-F5344CB8AC3E}">
        <p14:creationId xmlns:p14="http://schemas.microsoft.com/office/powerpoint/2010/main" val="136583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B9D2-3084-3941-9A0F-9F3B965F33E3}" type="slidenum">
              <a:rPr lang="de-DE"/>
              <a:pPr/>
              <a:t>12</a:t>
            </a:fld>
            <a:endParaRPr lang="de-DE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623268" y="1340768"/>
            <a:ext cx="62611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14022" name="AutoShape 6"/>
          <p:cNvSpPr>
            <a:spLocks noChangeArrowheads="1"/>
          </p:cNvSpPr>
          <p:nvPr/>
        </p:nvSpPr>
        <p:spPr bwMode="auto">
          <a:xfrm>
            <a:off x="25082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dirty="0"/>
              <a:t>Mitarbeiter m</a:t>
            </a:r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233997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4025" name="AutoShape 9"/>
          <p:cNvSpPr>
            <a:spLocks noChangeArrowheads="1"/>
          </p:cNvSpPr>
          <p:nvPr/>
        </p:nvSpPr>
        <p:spPr bwMode="auto">
          <a:xfrm>
            <a:off x="1189038" y="3789363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dirty="0" err="1">
                <a:solidFill>
                  <a:schemeClr val="bg1"/>
                </a:solidFill>
              </a:rPr>
              <a:t>Stop</a:t>
            </a:r>
            <a:r>
              <a:rPr lang="de-DE" dirty="0">
                <a:solidFill>
                  <a:schemeClr val="bg1"/>
                </a:solidFill>
              </a:rPr>
              <a:t>(10)</a:t>
            </a:r>
          </a:p>
          <a:p>
            <a:pPr algn="ctr" eaLnBrk="0" hangingPunct="0"/>
            <a:r>
              <a:rPr lang="de-DE" sz="1400" dirty="0" err="1">
                <a:solidFill>
                  <a:schemeClr val="bg1"/>
                </a:solidFill>
              </a:rPr>
              <a:t>sortStop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214027" name="AutoShape 11"/>
          <p:cNvCxnSpPr>
            <a:cxnSpLocks noChangeShapeType="1"/>
            <a:stCxn id="214022" idx="0"/>
            <a:endCxn id="214036" idx="2"/>
          </p:cNvCxnSpPr>
          <p:nvPr/>
        </p:nvCxnSpPr>
        <p:spPr bwMode="auto">
          <a:xfrm flipV="1">
            <a:off x="1008063" y="5351463"/>
            <a:ext cx="296862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29" name="AutoShape 13"/>
          <p:cNvCxnSpPr>
            <a:cxnSpLocks noChangeShapeType="1"/>
            <a:stCxn id="214036" idx="0"/>
            <a:endCxn id="214025" idx="2"/>
          </p:cNvCxnSpPr>
          <p:nvPr/>
        </p:nvCxnSpPr>
        <p:spPr bwMode="auto">
          <a:xfrm flipH="1" flipV="1">
            <a:off x="2017713" y="4414838"/>
            <a:ext cx="34925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30" name="AutoShape 14"/>
          <p:cNvCxnSpPr>
            <a:cxnSpLocks noChangeShapeType="1"/>
            <a:stCxn id="214023" idx="0"/>
            <a:endCxn id="214036" idx="4"/>
          </p:cNvCxnSpPr>
          <p:nvPr/>
        </p:nvCxnSpPr>
        <p:spPr bwMode="auto">
          <a:xfrm flipH="1" flipV="1">
            <a:off x="2800350" y="5351463"/>
            <a:ext cx="296863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36" name="AutoShape 20"/>
          <p:cNvSpPr>
            <a:spLocks noChangeArrowheads="1"/>
          </p:cNvSpPr>
          <p:nvPr/>
        </p:nvSpPr>
        <p:spPr bwMode="auto">
          <a:xfrm>
            <a:off x="828675" y="4868863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 dirty="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 dirty="0" err="1">
                <a:latin typeface="Lucida Sans Unicode" charset="0"/>
                <a:cs typeface="Lucida Sans Unicode" charset="0"/>
              </a:rPr>
              <a:t>m.abt_id</a:t>
            </a:r>
            <a:r>
              <a:rPr lang="de-DE" sz="2000" baseline="-25000" dirty="0">
                <a:latin typeface="Lucida Sans Unicode" charset="0"/>
                <a:cs typeface="Lucida Sans Unicode" charset="0"/>
              </a:rPr>
              <a:t> = </a:t>
            </a:r>
            <a:r>
              <a:rPr lang="de-DE" sz="2000" baseline="-25000" dirty="0" err="1">
                <a:latin typeface="Lucida Sans Unicode" charset="0"/>
                <a:cs typeface="Lucida Sans Unicode" charset="0"/>
              </a:rPr>
              <a:t>a.id</a:t>
            </a:r>
            <a:endParaRPr lang="de-DE" sz="2000" baseline="-25000" dirty="0">
              <a:latin typeface="Lucida Sans Unicode" charset="0"/>
              <a:cs typeface="Lucida Sans Unicode" charset="0"/>
            </a:endParaRPr>
          </a:p>
        </p:txBody>
      </p:sp>
      <p:sp>
        <p:nvSpPr>
          <p:cNvPr id="214038" name="AutoShape 22"/>
          <p:cNvSpPr>
            <a:spLocks noChangeArrowheads="1"/>
          </p:cNvSpPr>
          <p:nvPr/>
        </p:nvSpPr>
        <p:spPr bwMode="auto">
          <a:xfrm>
            <a:off x="536257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4039" name="AutoShape 23"/>
          <p:cNvSpPr>
            <a:spLocks noChangeArrowheads="1"/>
          </p:cNvSpPr>
          <p:nvPr/>
        </p:nvSpPr>
        <p:spPr bwMode="auto">
          <a:xfrm>
            <a:off x="745172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4040" name="AutoShape 24"/>
          <p:cNvSpPr>
            <a:spLocks noChangeArrowheads="1"/>
          </p:cNvSpPr>
          <p:nvPr/>
        </p:nvSpPr>
        <p:spPr bwMode="auto">
          <a:xfrm>
            <a:off x="5580063" y="4797425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4041" name="AutoShape 25"/>
          <p:cNvCxnSpPr>
            <a:cxnSpLocks noChangeShapeType="1"/>
            <a:stCxn id="214038" idx="0"/>
            <a:endCxn id="214040" idx="2"/>
          </p:cNvCxnSpPr>
          <p:nvPr/>
        </p:nvCxnSpPr>
        <p:spPr bwMode="auto">
          <a:xfrm flipV="1">
            <a:off x="6119813" y="5422900"/>
            <a:ext cx="288925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42" name="AutoShape 26"/>
          <p:cNvCxnSpPr>
            <a:cxnSpLocks noChangeShapeType="1"/>
            <a:stCxn id="214040" idx="0"/>
            <a:endCxn id="214044" idx="2"/>
          </p:cNvCxnSpPr>
          <p:nvPr/>
        </p:nvCxnSpPr>
        <p:spPr bwMode="auto">
          <a:xfrm flipV="1">
            <a:off x="6408738" y="4365625"/>
            <a:ext cx="295275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43" name="AutoShape 27"/>
          <p:cNvCxnSpPr>
            <a:cxnSpLocks noChangeShapeType="1"/>
            <a:stCxn id="214039" idx="0"/>
            <a:endCxn id="214044" idx="4"/>
          </p:cNvCxnSpPr>
          <p:nvPr/>
        </p:nvCxnSpPr>
        <p:spPr bwMode="auto">
          <a:xfrm flipH="1" flipV="1">
            <a:off x="8199438" y="4365625"/>
            <a:ext cx="9525" cy="15605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44" name="AutoShape 28"/>
          <p:cNvSpPr>
            <a:spLocks noChangeArrowheads="1"/>
          </p:cNvSpPr>
          <p:nvPr/>
        </p:nvSpPr>
        <p:spPr bwMode="auto">
          <a:xfrm>
            <a:off x="6227763" y="3883025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4045" name="AutoShape 29"/>
          <p:cNvSpPr>
            <a:spLocks noChangeArrowheads="1"/>
          </p:cNvSpPr>
          <p:nvPr/>
        </p:nvSpPr>
        <p:spPr bwMode="auto">
          <a:xfrm>
            <a:off x="2989263" y="3860800"/>
            <a:ext cx="2951162" cy="1277938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/>
            <a:r>
              <a:rPr lang="de-DE" sz="1600"/>
              <a:t>m.abt_id NOT NULL</a:t>
            </a:r>
          </a:p>
          <a:p>
            <a:pPr eaLnBrk="0" hangingPunct="0"/>
            <a:r>
              <a:rPr lang="de-DE" sz="1600"/>
              <a:t>m.abt_id ist Fremdschlüssel</a:t>
            </a:r>
          </a:p>
        </p:txBody>
      </p:sp>
      <p:sp>
        <p:nvSpPr>
          <p:cNvPr id="214048" name="AutoShape 32"/>
          <p:cNvSpPr>
            <a:spLocks noChangeArrowheads="1"/>
          </p:cNvSpPr>
          <p:nvPr/>
        </p:nvSpPr>
        <p:spPr bwMode="auto">
          <a:xfrm>
            <a:off x="3059113" y="3951288"/>
            <a:ext cx="2951162" cy="1277937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/>
              <a:t>Unter welchen</a:t>
            </a:r>
            <a:br>
              <a:rPr lang="de-DE" sz="1600"/>
            </a:br>
            <a:r>
              <a:rPr lang="de-DE" sz="1600"/>
              <a:t>Bedingungen?</a:t>
            </a:r>
          </a:p>
        </p:txBody>
      </p:sp>
    </p:spTree>
    <p:extLst>
      <p:ext uri="{BB962C8B-B14F-4D97-AF65-F5344CB8AC3E}">
        <p14:creationId xmlns:p14="http://schemas.microsoft.com/office/powerpoint/2010/main" val="18179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112445"/>
            <a:ext cx="1008063" cy="196850"/>
          </a:xfrm>
        </p:spPr>
        <p:txBody>
          <a:bodyPr/>
          <a:lstStyle/>
          <a:p>
            <a:fld id="{7907415B-733D-2242-B989-9F55BC2D5520}" type="slidenum">
              <a:rPr lang="de-DE"/>
              <a:pPr/>
              <a:t>13</a:t>
            </a:fld>
            <a:endParaRPr lang="de-DE"/>
          </a:p>
        </p:txBody>
      </p:sp>
      <p:sp>
        <p:nvSpPr>
          <p:cNvPr id="216088" name="AutoShape 24"/>
          <p:cNvSpPr>
            <a:spLocks noChangeArrowheads="1"/>
          </p:cNvSpPr>
          <p:nvPr/>
        </p:nvSpPr>
        <p:spPr bwMode="auto">
          <a:xfrm>
            <a:off x="3419475" y="3716908"/>
            <a:ext cx="1512888" cy="935037"/>
          </a:xfrm>
          <a:prstGeom prst="rightArrow">
            <a:avLst>
              <a:gd name="adj1" fmla="val 50000"/>
              <a:gd name="adj2" fmla="val 404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de-DE" sz="2000"/>
              <a:t>Nein!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763713" y="1052736"/>
            <a:ext cx="62611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AND 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‚Verkauf‘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16068" name="AutoShape 4"/>
          <p:cNvSpPr>
            <a:spLocks noChangeArrowheads="1"/>
          </p:cNvSpPr>
          <p:nvPr/>
        </p:nvSpPr>
        <p:spPr bwMode="auto">
          <a:xfrm>
            <a:off x="250825" y="5733033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6069" name="AutoShape 5"/>
          <p:cNvSpPr>
            <a:spLocks noChangeArrowheads="1"/>
          </p:cNvSpPr>
          <p:nvPr/>
        </p:nvSpPr>
        <p:spPr bwMode="auto">
          <a:xfrm>
            <a:off x="2339975" y="5733033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6070" name="AutoShape 6"/>
          <p:cNvSpPr>
            <a:spLocks noChangeArrowheads="1"/>
          </p:cNvSpPr>
          <p:nvPr/>
        </p:nvSpPr>
        <p:spPr bwMode="auto">
          <a:xfrm>
            <a:off x="1189038" y="3501008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6071" name="AutoShape 7"/>
          <p:cNvCxnSpPr>
            <a:cxnSpLocks noChangeShapeType="1"/>
            <a:stCxn id="216068" idx="0"/>
            <a:endCxn id="216074" idx="2"/>
          </p:cNvCxnSpPr>
          <p:nvPr/>
        </p:nvCxnSpPr>
        <p:spPr bwMode="auto">
          <a:xfrm flipV="1">
            <a:off x="1008063" y="4847208"/>
            <a:ext cx="295275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2" name="AutoShape 8"/>
          <p:cNvCxnSpPr>
            <a:cxnSpLocks noChangeShapeType="1"/>
            <a:stCxn id="216074" idx="0"/>
            <a:endCxn id="216070" idx="2"/>
          </p:cNvCxnSpPr>
          <p:nvPr/>
        </p:nvCxnSpPr>
        <p:spPr bwMode="auto">
          <a:xfrm flipH="1" flipV="1">
            <a:off x="2017713" y="4126483"/>
            <a:ext cx="33337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3" name="AutoShape 9"/>
          <p:cNvCxnSpPr>
            <a:cxnSpLocks noChangeShapeType="1"/>
            <a:stCxn id="216069" idx="0"/>
            <a:endCxn id="216084" idx="3"/>
          </p:cNvCxnSpPr>
          <p:nvPr/>
        </p:nvCxnSpPr>
        <p:spPr bwMode="auto">
          <a:xfrm flipH="1" flipV="1">
            <a:off x="3024188" y="5517133"/>
            <a:ext cx="73025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74" name="AutoShape 10"/>
          <p:cNvSpPr>
            <a:spLocks noChangeArrowheads="1"/>
          </p:cNvSpPr>
          <p:nvPr/>
        </p:nvSpPr>
        <p:spPr bwMode="auto">
          <a:xfrm>
            <a:off x="827088" y="4364608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6075" name="AutoShape 11"/>
          <p:cNvSpPr>
            <a:spLocks noChangeArrowheads="1"/>
          </p:cNvSpPr>
          <p:nvPr/>
        </p:nvSpPr>
        <p:spPr bwMode="auto">
          <a:xfrm>
            <a:off x="4859338" y="580447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6076" name="AutoShape 12"/>
          <p:cNvSpPr>
            <a:spLocks noChangeArrowheads="1"/>
          </p:cNvSpPr>
          <p:nvPr/>
        </p:nvSpPr>
        <p:spPr bwMode="auto">
          <a:xfrm>
            <a:off x="7164388" y="580447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6077" name="AutoShape 13"/>
          <p:cNvSpPr>
            <a:spLocks noChangeArrowheads="1"/>
          </p:cNvSpPr>
          <p:nvPr/>
        </p:nvSpPr>
        <p:spPr bwMode="auto">
          <a:xfrm>
            <a:off x="5076825" y="4509070"/>
            <a:ext cx="1655763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6078" name="AutoShape 14"/>
          <p:cNvCxnSpPr>
            <a:cxnSpLocks noChangeShapeType="1"/>
            <a:stCxn id="216075" idx="0"/>
            <a:endCxn id="216077" idx="2"/>
          </p:cNvCxnSpPr>
          <p:nvPr/>
        </p:nvCxnSpPr>
        <p:spPr bwMode="auto">
          <a:xfrm flipV="1">
            <a:off x="5616575" y="5134545"/>
            <a:ext cx="288925" cy="6699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9" name="AutoShape 15"/>
          <p:cNvCxnSpPr>
            <a:cxnSpLocks noChangeShapeType="1"/>
            <a:stCxn id="216077" idx="0"/>
            <a:endCxn id="216081" idx="2"/>
          </p:cNvCxnSpPr>
          <p:nvPr/>
        </p:nvCxnSpPr>
        <p:spPr bwMode="auto">
          <a:xfrm flipV="1">
            <a:off x="5905500" y="4077270"/>
            <a:ext cx="79375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80" name="AutoShape 16"/>
          <p:cNvCxnSpPr>
            <a:cxnSpLocks noChangeShapeType="1"/>
            <a:stCxn id="216076" idx="0"/>
          </p:cNvCxnSpPr>
          <p:nvPr/>
        </p:nvCxnSpPr>
        <p:spPr bwMode="auto">
          <a:xfrm flipH="1" flipV="1">
            <a:off x="7489825" y="5517133"/>
            <a:ext cx="431800" cy="28733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81" name="AutoShape 17"/>
          <p:cNvSpPr>
            <a:spLocks noChangeArrowheads="1"/>
          </p:cNvSpPr>
          <p:nvPr/>
        </p:nvSpPr>
        <p:spPr bwMode="auto">
          <a:xfrm>
            <a:off x="5508625" y="3594670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6083" name="AutoShape 19"/>
          <p:cNvSpPr>
            <a:spLocks noChangeArrowheads="1"/>
          </p:cNvSpPr>
          <p:nvPr/>
        </p:nvSpPr>
        <p:spPr bwMode="auto">
          <a:xfrm>
            <a:off x="3563938" y="3788345"/>
            <a:ext cx="1512887" cy="935038"/>
          </a:xfrm>
          <a:prstGeom prst="rightArrow">
            <a:avLst>
              <a:gd name="adj1" fmla="val 50000"/>
              <a:gd name="adj2" fmla="val 404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2000" dirty="0"/>
              <a:t>Erlaubt?</a:t>
            </a:r>
          </a:p>
        </p:txBody>
      </p:sp>
      <p:sp>
        <p:nvSpPr>
          <p:cNvPr id="216084" name="AutoShape 20"/>
          <p:cNvSpPr>
            <a:spLocks noChangeArrowheads="1"/>
          </p:cNvSpPr>
          <p:nvPr/>
        </p:nvSpPr>
        <p:spPr bwMode="auto">
          <a:xfrm>
            <a:off x="1403350" y="5013895"/>
            <a:ext cx="3240088" cy="503238"/>
          </a:xfrm>
          <a:prstGeom prst="triangle">
            <a:avLst>
              <a:gd name="adj" fmla="val 5047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b"/>
          <a:lstStyle/>
          <a:p>
            <a:pPr algn="ctr" eaLnBrk="0" hangingPunct="0"/>
            <a:r>
              <a:rPr lang="de-DE" dirty="0" err="1"/>
              <a:t>a.Name</a:t>
            </a:r>
            <a:r>
              <a:rPr lang="de-DE" dirty="0"/>
              <a:t> = ‚Verkauf‘</a:t>
            </a:r>
          </a:p>
        </p:txBody>
      </p:sp>
      <p:cxnSp>
        <p:nvCxnSpPr>
          <p:cNvPr id="216085" name="AutoShape 21"/>
          <p:cNvCxnSpPr>
            <a:cxnSpLocks noChangeShapeType="1"/>
            <a:stCxn id="216084" idx="0"/>
            <a:endCxn id="216074" idx="4"/>
          </p:cNvCxnSpPr>
          <p:nvPr/>
        </p:nvCxnSpPr>
        <p:spPr bwMode="auto">
          <a:xfrm flipH="1" flipV="1">
            <a:off x="2798763" y="4847208"/>
            <a:ext cx="239712" cy="166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86" name="AutoShape 22"/>
          <p:cNvSpPr>
            <a:spLocks noChangeArrowheads="1"/>
          </p:cNvSpPr>
          <p:nvPr/>
        </p:nvSpPr>
        <p:spPr bwMode="auto">
          <a:xfrm>
            <a:off x="5868988" y="5013994"/>
            <a:ext cx="3240087" cy="503238"/>
          </a:xfrm>
          <a:prstGeom prst="triangle">
            <a:avLst>
              <a:gd name="adj" fmla="val 5047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b"/>
          <a:lstStyle/>
          <a:p>
            <a:pPr algn="ctr" eaLnBrk="0" hangingPunct="0"/>
            <a:r>
              <a:rPr lang="de-DE"/>
              <a:t>a.Name = ‚Verkauf‘</a:t>
            </a:r>
          </a:p>
        </p:txBody>
      </p:sp>
      <p:cxnSp>
        <p:nvCxnSpPr>
          <p:cNvPr id="216087" name="AutoShape 23"/>
          <p:cNvCxnSpPr>
            <a:cxnSpLocks noChangeShapeType="1"/>
            <a:endCxn id="216081" idx="4"/>
          </p:cNvCxnSpPr>
          <p:nvPr/>
        </p:nvCxnSpPr>
        <p:spPr bwMode="auto">
          <a:xfrm flipH="1" flipV="1">
            <a:off x="7480300" y="4077270"/>
            <a:ext cx="23813" cy="9366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226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DCBB-6FDB-554B-83C0-088394A95919}" type="slidenum">
              <a:rPr lang="de-DE"/>
              <a:pPr/>
              <a:t>14</a:t>
            </a:fld>
            <a:endParaRPr lang="de-DE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Optimierung mit </a:t>
            </a:r>
            <a:r>
              <a:rPr lang="de-DE" dirty="0" err="1"/>
              <a:t>Stop</a:t>
            </a:r>
            <a:r>
              <a:rPr lang="de-DE" dirty="0"/>
              <a:t>-Operator (aggressiv)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23528" y="1412776"/>
            <a:ext cx="5524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br>
              <a:rPr lang="de-DE" sz="2400" dirty="0">
                <a:solidFill>
                  <a:schemeClr val="tx2"/>
                </a:solidFill>
                <a:latin typeface="Lucida Console" charset="0"/>
              </a:rPr>
            </a:b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	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a, reisen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r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AND 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r.konto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m.reisekonto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4498975" y="6092825"/>
            <a:ext cx="1512888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21191" name="AutoShape 7"/>
          <p:cNvSpPr>
            <a:spLocks noChangeArrowheads="1"/>
          </p:cNvSpPr>
          <p:nvPr/>
        </p:nvSpPr>
        <p:spPr bwMode="auto">
          <a:xfrm>
            <a:off x="7307263" y="386080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cxnSp>
        <p:nvCxnSpPr>
          <p:cNvPr id="221193" name="AutoShape 9"/>
          <p:cNvCxnSpPr>
            <a:cxnSpLocks noChangeShapeType="1"/>
            <a:stCxn id="221190" idx="0"/>
            <a:endCxn id="221212" idx="2"/>
          </p:cNvCxnSpPr>
          <p:nvPr/>
        </p:nvCxnSpPr>
        <p:spPr bwMode="auto">
          <a:xfrm flipV="1">
            <a:off x="5256213" y="5876925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194" name="AutoShape 10"/>
          <p:cNvCxnSpPr>
            <a:cxnSpLocks noChangeShapeType="1"/>
            <a:stCxn id="221196" idx="0"/>
            <a:endCxn id="221210" idx="2"/>
          </p:cNvCxnSpPr>
          <p:nvPr/>
        </p:nvCxnSpPr>
        <p:spPr bwMode="auto">
          <a:xfrm flipV="1">
            <a:off x="6156325" y="4341813"/>
            <a:ext cx="36513" cy="2603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195" name="AutoShape 11"/>
          <p:cNvCxnSpPr>
            <a:cxnSpLocks noChangeShapeType="1"/>
            <a:stCxn id="221191" idx="0"/>
            <a:endCxn id="221215" idx="4"/>
          </p:cNvCxnSpPr>
          <p:nvPr/>
        </p:nvCxnSpPr>
        <p:spPr bwMode="auto">
          <a:xfrm flipH="1" flipV="1">
            <a:off x="7983538" y="3479800"/>
            <a:ext cx="80962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196" name="AutoShape 12"/>
          <p:cNvSpPr>
            <a:spLocks noChangeArrowheads="1"/>
          </p:cNvSpPr>
          <p:nvPr/>
        </p:nvSpPr>
        <p:spPr bwMode="auto">
          <a:xfrm>
            <a:off x="4932363" y="4602163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m.rkonto = r.konto</a:t>
            </a:r>
          </a:p>
        </p:txBody>
      </p:sp>
      <p:cxnSp>
        <p:nvCxnSpPr>
          <p:cNvPr id="221206" name="AutoShape 22"/>
          <p:cNvCxnSpPr>
            <a:cxnSpLocks noChangeShapeType="1"/>
            <a:stCxn id="221210" idx="0"/>
            <a:endCxn id="221215" idx="2"/>
          </p:cNvCxnSpPr>
          <p:nvPr/>
        </p:nvCxnSpPr>
        <p:spPr bwMode="auto">
          <a:xfrm flipV="1">
            <a:off x="6192838" y="3479800"/>
            <a:ext cx="295275" cy="23653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210" name="AutoShape 26"/>
          <p:cNvSpPr>
            <a:spLocks noChangeArrowheads="1"/>
          </p:cNvSpPr>
          <p:nvPr/>
        </p:nvSpPr>
        <p:spPr bwMode="auto">
          <a:xfrm>
            <a:off x="5364163" y="3716338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Restart</a:t>
            </a:r>
          </a:p>
        </p:txBody>
      </p:sp>
      <p:sp>
        <p:nvSpPr>
          <p:cNvPr id="221211" name="AutoShape 27"/>
          <p:cNvSpPr>
            <a:spLocks noChangeArrowheads="1"/>
          </p:cNvSpPr>
          <p:nvPr/>
        </p:nvSpPr>
        <p:spPr bwMode="auto">
          <a:xfrm>
            <a:off x="6515100" y="537368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Reise r</a:t>
            </a:r>
          </a:p>
        </p:txBody>
      </p:sp>
      <p:sp>
        <p:nvSpPr>
          <p:cNvPr id="221212" name="AutoShape 28"/>
          <p:cNvSpPr>
            <a:spLocks noChangeArrowheads="1"/>
          </p:cNvSpPr>
          <p:nvPr/>
        </p:nvSpPr>
        <p:spPr bwMode="auto">
          <a:xfrm>
            <a:off x="4427538" y="5251450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Stop(20)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21213" name="AutoShape 29"/>
          <p:cNvCxnSpPr>
            <a:cxnSpLocks noChangeShapeType="1"/>
            <a:stCxn id="221212" idx="0"/>
            <a:endCxn id="221196" idx="2"/>
          </p:cNvCxnSpPr>
          <p:nvPr/>
        </p:nvCxnSpPr>
        <p:spPr bwMode="auto">
          <a:xfrm flipV="1">
            <a:off x="5256213" y="5084763"/>
            <a:ext cx="152400" cy="166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214" name="AutoShape 30"/>
          <p:cNvCxnSpPr>
            <a:cxnSpLocks noChangeShapeType="1"/>
            <a:stCxn id="221211" idx="0"/>
            <a:endCxn id="221196" idx="4"/>
          </p:cNvCxnSpPr>
          <p:nvPr/>
        </p:nvCxnSpPr>
        <p:spPr bwMode="auto">
          <a:xfrm flipH="1" flipV="1">
            <a:off x="6904038" y="5084763"/>
            <a:ext cx="368300" cy="2889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215" name="AutoShape 31"/>
          <p:cNvSpPr>
            <a:spLocks noChangeArrowheads="1"/>
          </p:cNvSpPr>
          <p:nvPr/>
        </p:nvSpPr>
        <p:spPr bwMode="auto">
          <a:xfrm>
            <a:off x="6011863" y="2997200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21216" name="AutoShape 32"/>
          <p:cNvSpPr>
            <a:spLocks noChangeArrowheads="1"/>
          </p:cNvSpPr>
          <p:nvPr/>
        </p:nvSpPr>
        <p:spPr bwMode="auto">
          <a:xfrm>
            <a:off x="6445250" y="2133600"/>
            <a:ext cx="1655763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</p:txBody>
      </p:sp>
      <p:cxnSp>
        <p:nvCxnSpPr>
          <p:cNvPr id="221217" name="AutoShape 33"/>
          <p:cNvCxnSpPr>
            <a:cxnSpLocks noChangeShapeType="1"/>
            <a:stCxn id="221215" idx="0"/>
            <a:endCxn id="221216" idx="2"/>
          </p:cNvCxnSpPr>
          <p:nvPr/>
        </p:nvCxnSpPr>
        <p:spPr bwMode="auto">
          <a:xfrm flipV="1">
            <a:off x="7235825" y="2759075"/>
            <a:ext cx="38100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52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191" grpId="0" animBg="1"/>
      <p:bldP spid="221196" grpId="0" animBg="1"/>
      <p:bldP spid="221210" grpId="0" animBg="1"/>
      <p:bldP spid="221211" grpId="0" animBg="1"/>
      <p:bldP spid="221212" grpId="0" animBg="1"/>
      <p:bldP spid="221215" grpId="0" animBg="1"/>
      <p:bldP spid="2212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Top-k-</a:t>
            </a:r>
            <a:r>
              <a:rPr lang="en-US" dirty="0" err="1"/>
              <a:t>Anfragen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Gegeben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Menge</a:t>
            </a:r>
            <a:r>
              <a:rPr lang="en-US" dirty="0"/>
              <a:t> von </a:t>
            </a:r>
            <a:r>
              <a:rPr lang="en-US" dirty="0" err="1"/>
              <a:t>Tupeln</a:t>
            </a:r>
            <a:r>
              <a:rPr lang="en-US" dirty="0"/>
              <a:t> </a:t>
            </a:r>
            <a:r>
              <a:rPr lang="en-US" dirty="0" err="1"/>
              <a:t>jeweils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Bewertung</a:t>
            </a:r>
            <a:r>
              <a:rPr lang="en-US" dirty="0"/>
              <a:t> </a:t>
            </a:r>
            <a:r>
              <a:rPr lang="en-US" dirty="0" err="1"/>
              <a:t>hergeleitet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mehreren</a:t>
            </a:r>
            <a:r>
              <a:rPr lang="en-US" dirty="0"/>
              <a:t> </a:t>
            </a:r>
            <a:r>
              <a:rPr lang="en-US" dirty="0" err="1"/>
              <a:t>Attributen</a:t>
            </a:r>
            <a:endParaRPr lang="en-US" dirty="0"/>
          </a:p>
          <a:p>
            <a:r>
              <a:rPr lang="en-US" dirty="0" err="1"/>
              <a:t>Bespiele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Bewertungsfunktionen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Min, Max, </a:t>
            </a:r>
            <a:r>
              <a:rPr lang="en-US" dirty="0" err="1"/>
              <a:t>Linearkombination</a:t>
            </a:r>
            <a:endParaRPr lang="en-US" dirty="0"/>
          </a:p>
          <a:p>
            <a:r>
              <a:rPr lang="en-US" dirty="0" err="1"/>
              <a:t>Beispiel</a:t>
            </a:r>
            <a:r>
              <a:rPr lang="en-US" dirty="0"/>
              <a:t>: Hotels</a:t>
            </a:r>
            <a:br>
              <a:rPr lang="en-US" dirty="0"/>
            </a:b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Dienstreise</a:t>
            </a:r>
            <a:endParaRPr lang="en-US" dirty="0"/>
          </a:p>
          <a:p>
            <a:pPr lvl="1"/>
            <a:r>
              <a:rPr lang="en-US" dirty="0" err="1"/>
              <a:t>Distanz</a:t>
            </a:r>
            <a:r>
              <a:rPr lang="en-US" dirty="0"/>
              <a:t> Strand</a:t>
            </a:r>
          </a:p>
          <a:p>
            <a:pPr lvl="1"/>
            <a:r>
              <a:rPr lang="en-US" dirty="0" err="1"/>
              <a:t>Distanz</a:t>
            </a:r>
            <a:r>
              <a:rPr lang="en-US" dirty="0"/>
              <a:t> Conference</a:t>
            </a:r>
            <a:br>
              <a:rPr lang="en-US" dirty="0"/>
            </a:br>
            <a:r>
              <a:rPr lang="en-US" dirty="0"/>
              <a:t>Center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16671"/>
              </p:ext>
            </p:extLst>
          </p:nvPr>
        </p:nvGraphicFramePr>
        <p:xfrm>
          <a:off x="4781227" y="3194050"/>
          <a:ext cx="3200400" cy="2971800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Dbeach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Dconf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DE452-0EDA-D348-88D8-9CEB0F15EDFA}" type="slidenum">
              <a:rPr lang="el-GR" altLang="x-none"/>
              <a:pPr>
                <a:defRPr/>
              </a:pPr>
              <a:t>16</a:t>
            </a:fld>
            <a:endParaRPr lang="el-GR" altLang="x-none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err="1"/>
              <a:t>Ziel</a:t>
            </a:r>
            <a:r>
              <a:rPr lang="en-US" altLang="x-none" dirty="0"/>
              <a:t>: </a:t>
            </a:r>
            <a:r>
              <a:rPr lang="en-US" altLang="x-none" dirty="0" err="1"/>
              <a:t>Dbeach</a:t>
            </a:r>
            <a:r>
              <a:rPr lang="en-US" altLang="x-none" dirty="0"/>
              <a:t>(</a:t>
            </a:r>
            <a:r>
              <a:rPr lang="en-US" altLang="x-none" i="1" dirty="0"/>
              <a:t>x</a:t>
            </a:r>
            <a:r>
              <a:rPr lang="en-US" altLang="x-none" dirty="0"/>
              <a:t>)+</a:t>
            </a:r>
            <a:r>
              <a:rPr lang="en-US" altLang="x-none" dirty="0" err="1"/>
              <a:t>Dconf</a:t>
            </a:r>
            <a:r>
              <a:rPr lang="en-US" altLang="x-none" dirty="0"/>
              <a:t>(</a:t>
            </a:r>
            <a:r>
              <a:rPr lang="en-US" altLang="x-none" i="1" dirty="0"/>
              <a:t>x</a:t>
            </a:r>
            <a:r>
              <a:rPr lang="en-US" altLang="x-none" dirty="0"/>
              <a:t>) </a:t>
            </a:r>
            <a:r>
              <a:rPr lang="en-US" altLang="x-none" dirty="0" err="1"/>
              <a:t>minimieren</a:t>
            </a:r>
            <a:endParaRPr lang="el-GR" altLang="x-none" dirty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719138" y="232092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19138" y="58261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27063" y="5791200"/>
            <a:ext cx="33602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600">
                <a:solidFill>
                  <a:schemeClr val="tx1"/>
                </a:solidFill>
              </a:rPr>
              <a:t>0    1    2     3     4     5     6</a:t>
            </a:r>
            <a:endParaRPr lang="el-GR" altLang="x-none" sz="2600" dirty="0">
              <a:solidFill>
                <a:schemeClr val="tx1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 rot="-5400000">
            <a:off x="-1071748" y="4055418"/>
            <a:ext cx="3124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400">
                <a:solidFill>
                  <a:schemeClr val="tx1"/>
                </a:solidFill>
              </a:rPr>
              <a:t>0    1    2     3     4     5     6</a:t>
            </a:r>
            <a:endParaRPr lang="el-GR" altLang="x-none" sz="2400">
              <a:solidFill>
                <a:schemeClr val="tx1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85913" y="4835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3000" y="2701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09788" y="525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624138" y="4302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376738" y="56419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81000" y="19812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090738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233738" y="525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330325" y="2652713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319338" y="3657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852738" y="4235450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19338" y="5181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462338" y="5181600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785938" y="476885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100138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295400" y="3657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graphicFrame>
        <p:nvGraphicFramePr>
          <p:cNvPr id="8310" name="Group 118"/>
          <p:cNvGraphicFramePr>
            <a:graphicFrameLocks noGrp="1"/>
          </p:cNvGraphicFramePr>
          <p:nvPr/>
        </p:nvGraphicFramePr>
        <p:xfrm>
          <a:off x="5562600" y="2009775"/>
          <a:ext cx="3200400" cy="2971800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Dbeach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Dconf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95" name="Text Box 103"/>
          <p:cNvSpPr txBox="1">
            <a:spLocks noChangeArrowheads="1"/>
          </p:cNvSpPr>
          <p:nvPr/>
        </p:nvSpPr>
        <p:spPr bwMode="auto">
          <a:xfrm>
            <a:off x="5486399" y="5210175"/>
            <a:ext cx="2547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x-none" sz="1800" dirty="0" err="1">
                <a:solidFill>
                  <a:schemeClr val="tx1"/>
                </a:solidFill>
              </a:rPr>
              <a:t>Beste</a:t>
            </a:r>
            <a:r>
              <a:rPr lang="en-US" altLang="x-none" sz="1800" dirty="0">
                <a:solidFill>
                  <a:schemeClr val="tx1"/>
                </a:solidFill>
              </a:rPr>
              <a:t> Hotels: </a:t>
            </a:r>
            <a:r>
              <a:rPr lang="en-US" altLang="x-none" sz="1800" i="1" dirty="0">
                <a:solidFill>
                  <a:schemeClr val="tx1"/>
                </a:solidFill>
              </a:rPr>
              <a:t>d, f</a:t>
            </a:r>
          </a:p>
          <a:p>
            <a:pPr eaLnBrk="1" hangingPunct="1">
              <a:defRPr/>
            </a:pPr>
            <a:r>
              <a:rPr lang="en-US" altLang="x-none" sz="1800" dirty="0" err="1">
                <a:solidFill>
                  <a:schemeClr val="tx1"/>
                </a:solidFill>
              </a:rPr>
              <a:t>Zweitbeste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g</a:t>
            </a:r>
          </a:p>
          <a:p>
            <a:pPr eaLnBrk="1" hangingPunct="1">
              <a:defRPr/>
            </a:pPr>
            <a:r>
              <a:rPr lang="en-US" altLang="x-none" dirty="0" err="1"/>
              <a:t>Dritt</a:t>
            </a:r>
            <a:r>
              <a:rPr lang="en-US" altLang="x-none" sz="1800" dirty="0" err="1">
                <a:solidFill>
                  <a:schemeClr val="tx1"/>
                </a:solidFill>
              </a:rPr>
              <a:t>beste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altLang="x-none" dirty="0" err="1"/>
              <a:t>Nächstbeste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a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i="1" dirty="0">
                <a:solidFill>
                  <a:schemeClr val="tx1"/>
                </a:solidFill>
              </a:rPr>
              <a:t>b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i="1" dirty="0">
                <a:solidFill>
                  <a:schemeClr val="tx1"/>
                </a:solidFill>
              </a:rPr>
              <a:t>c</a:t>
            </a:r>
            <a:endParaRPr lang="el-GR" altLang="x-none" sz="1800" i="1" dirty="0">
              <a:solidFill>
                <a:schemeClr val="tx1"/>
              </a:solidFill>
            </a:endParaRPr>
          </a:p>
        </p:txBody>
      </p:sp>
      <p:grpSp>
        <p:nvGrpSpPr>
          <p:cNvPr id="8298" name="Group 106"/>
          <p:cNvGrpSpPr>
            <a:grpSpLocks/>
          </p:cNvGrpSpPr>
          <p:nvPr/>
        </p:nvGrpSpPr>
        <p:grpSpPr bwMode="auto">
          <a:xfrm>
            <a:off x="1582738" y="4835525"/>
            <a:ext cx="754062" cy="650875"/>
            <a:chOff x="997" y="2710"/>
            <a:chExt cx="475" cy="410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1328" y="2976"/>
              <a:ext cx="144" cy="1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97" name="Rectangle 105"/>
            <p:cNvSpPr>
              <a:spLocks noChangeArrowheads="1"/>
            </p:cNvSpPr>
            <p:nvPr/>
          </p:nvSpPr>
          <p:spPr bwMode="auto">
            <a:xfrm>
              <a:off x="997" y="2710"/>
              <a:ext cx="144" cy="1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299" name="Rectangle 107"/>
          <p:cNvSpPr>
            <a:spLocks noChangeArrowheads="1"/>
          </p:cNvSpPr>
          <p:nvPr/>
        </p:nvSpPr>
        <p:spPr bwMode="auto">
          <a:xfrm>
            <a:off x="1095375" y="37338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3232150" y="5257800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304" name="Group 112"/>
          <p:cNvGrpSpPr>
            <a:grpSpLocks/>
          </p:cNvGrpSpPr>
          <p:nvPr/>
        </p:nvGrpSpPr>
        <p:grpSpPr bwMode="auto">
          <a:xfrm>
            <a:off x="1141413" y="2700338"/>
            <a:ext cx="1709737" cy="1828800"/>
            <a:chOff x="719" y="1365"/>
            <a:chExt cx="1077" cy="1152"/>
          </a:xfrm>
        </p:grpSpPr>
        <p:sp>
          <p:nvSpPr>
            <p:cNvPr id="8301" name="Rectangle 109"/>
            <p:cNvSpPr>
              <a:spLocks noChangeArrowheads="1"/>
            </p:cNvSpPr>
            <p:nvPr/>
          </p:nvSpPr>
          <p:spPr bwMode="auto">
            <a:xfrm>
              <a:off x="719" y="1365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02" name="Rectangle 110"/>
            <p:cNvSpPr>
              <a:spLocks noChangeArrowheads="1"/>
            </p:cNvSpPr>
            <p:nvPr/>
          </p:nvSpPr>
          <p:spPr bwMode="auto">
            <a:xfrm>
              <a:off x="1316" y="2016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03" name="Rectangle 111"/>
            <p:cNvSpPr>
              <a:spLocks noChangeArrowheads="1"/>
            </p:cNvSpPr>
            <p:nvPr/>
          </p:nvSpPr>
          <p:spPr bwMode="auto">
            <a:xfrm>
              <a:off x="1652" y="2373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215900" y="1371600"/>
            <a:ext cx="5065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>
                <a:solidFill>
                  <a:schemeClr val="tx1"/>
                </a:solidFill>
              </a:rPr>
              <a:t>Bewertung</a:t>
            </a:r>
            <a:r>
              <a:rPr lang="en-US" altLang="x-none" sz="2000" dirty="0">
                <a:solidFill>
                  <a:schemeClr val="tx1"/>
                </a:solidFill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</a:rPr>
              <a:t>basierend</a:t>
            </a:r>
            <a:r>
              <a:rPr lang="en-US" altLang="x-none" sz="2000" dirty="0">
                <a:solidFill>
                  <a:schemeClr val="tx1"/>
                </a:solidFill>
              </a:rPr>
              <a:t> auf </a:t>
            </a:r>
            <a:r>
              <a:rPr lang="en-US" altLang="x-none" sz="2000" dirty="0" err="1">
                <a:solidFill>
                  <a:schemeClr val="tx1"/>
                </a:solidFill>
              </a:rPr>
              <a:t>Dbeach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x</a:t>
            </a:r>
            <a:r>
              <a:rPr lang="en-US" altLang="x-none" sz="2000" dirty="0">
                <a:solidFill>
                  <a:schemeClr val="tx1"/>
                </a:solidFill>
              </a:rPr>
              <a:t>)+</a:t>
            </a:r>
            <a:r>
              <a:rPr lang="en-US" altLang="x-none" sz="2000" dirty="0" err="1">
                <a:solidFill>
                  <a:schemeClr val="tx1"/>
                </a:solidFill>
              </a:rPr>
              <a:t>Dconf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x</a:t>
            </a:r>
            <a:r>
              <a:rPr lang="en-US" altLang="x-none" sz="2000" dirty="0">
                <a:solidFill>
                  <a:schemeClr val="tx1"/>
                </a:solidFill>
              </a:rPr>
              <a:t>)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" grpId="0" autoUpdateAnimBg="0"/>
      <p:bldP spid="8299" grpId="0" animBg="1"/>
      <p:bldP spid="83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716">
            <a:off x="775836" y="2317751"/>
            <a:ext cx="1587500" cy="3771900"/>
          </a:xfrm>
          <a:prstGeom prst="rect">
            <a:avLst/>
          </a:prstGeom>
        </p:spPr>
      </p:pic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68A8-3E9D-0245-B36C-34D17917C95B}" type="slidenum">
              <a:rPr lang="el-GR"/>
              <a:pPr/>
              <a:t>17</a:t>
            </a:fld>
            <a:endParaRPr lang="el-G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Skyline-</a:t>
            </a:r>
            <a:r>
              <a:rPr lang="en-US" dirty="0" err="1"/>
              <a:t>Anfragen</a:t>
            </a:r>
            <a:endParaRPr lang="el-GR" dirty="0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572000" y="1573213"/>
            <a:ext cx="4205288" cy="1495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Dominierung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i="1" dirty="0">
                <a:solidFill>
                  <a:schemeClr val="accent2"/>
                </a:solidFill>
              </a:rPr>
              <a:t>g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dominiert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weil</a:t>
            </a:r>
            <a:r>
              <a:rPr lang="en-US" sz="1800" dirty="0">
                <a:solidFill>
                  <a:schemeClr val="tx1"/>
                </a:solidFill>
              </a:rPr>
              <a:t> 1&lt;3 und 4=4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f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dominiert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sz="1800" dirty="0">
                <a:solidFill>
                  <a:schemeClr val="tx1"/>
                </a:solidFill>
              </a:rPr>
              <a:t>2&lt;4 und 2&lt;3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dominiert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sz="1800" dirty="0">
                <a:solidFill>
                  <a:schemeClr val="tx1"/>
                </a:solidFill>
              </a:rPr>
              <a:t>3&lt;5 und 1=1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572000" y="3429000"/>
            <a:ext cx="41910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Skyline </a:t>
            </a:r>
            <a:r>
              <a:rPr lang="en-US" sz="1800" dirty="0" err="1">
                <a:solidFill>
                  <a:schemeClr val="tx1"/>
                </a:solidFill>
              </a:rPr>
              <a:t>ist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definiert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Menge</a:t>
            </a:r>
            <a:r>
              <a:rPr lang="en-US" sz="1800" dirty="0">
                <a:solidFill>
                  <a:schemeClr val="tx1"/>
                </a:solidFill>
              </a:rPr>
              <a:t>: { </a:t>
            </a:r>
            <a:r>
              <a:rPr lang="en-US" sz="1800" i="1" dirty="0">
                <a:solidFill>
                  <a:schemeClr val="tx1"/>
                </a:solidFill>
              </a:rPr>
              <a:t>g</a:t>
            </a:r>
            <a:r>
              <a:rPr lang="en-US" sz="1800" dirty="0">
                <a:solidFill>
                  <a:schemeClr val="tx1"/>
                </a:solidFill>
              </a:rPr>
              <a:t>,  </a:t>
            </a:r>
            <a:r>
              <a:rPr lang="en-US" sz="1800" i="1" dirty="0">
                <a:solidFill>
                  <a:schemeClr val="tx1"/>
                </a:solidFill>
              </a:rPr>
              <a:t>f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d </a:t>
            </a:r>
            <a:r>
              <a:rPr lang="en-US" sz="1800" dirty="0">
                <a:solidFill>
                  <a:schemeClr val="tx1"/>
                </a:solidFill>
              </a:rPr>
              <a:t>}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Diese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Objekte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werden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nicht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anderes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dominiert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719138" y="178752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719138" y="52927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627063" y="5257800"/>
            <a:ext cx="33602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tx1"/>
                </a:solidFill>
              </a:rPr>
              <a:t>0    1    2     3     4     5     6</a:t>
            </a:r>
            <a:endParaRPr lang="el-GR" sz="2600" dirty="0">
              <a:solidFill>
                <a:schemeClr val="tx1"/>
              </a:solidFill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 rot="-5400000">
            <a:off x="-1071748" y="3522018"/>
            <a:ext cx="3124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0    1    2     3     4     5     6</a:t>
            </a:r>
            <a:endParaRPr lang="el-GR" sz="2400">
              <a:solidFill>
                <a:schemeClr val="tx1"/>
              </a:solidFill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1585913" y="4302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1092200" y="21621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2109788" y="4724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2624138" y="3768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376738" y="5108575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x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381000" y="144780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y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2090738" y="3200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3233738" y="4724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1295400" y="19050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a</a:t>
            </a:r>
            <a:r>
              <a:rPr lang="en-US" sz="1600">
                <a:solidFill>
                  <a:schemeClr val="tx1"/>
                </a:solidFill>
              </a:rPr>
              <a:t> (1,6)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2209800" y="2895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b</a:t>
            </a:r>
            <a:r>
              <a:rPr lang="en-US" sz="1600">
                <a:solidFill>
                  <a:schemeClr val="tx1"/>
                </a:solidFill>
              </a:rPr>
              <a:t> (3,4)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819400" y="347345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c</a:t>
            </a:r>
            <a:r>
              <a:rPr lang="en-US" sz="1600">
                <a:solidFill>
                  <a:schemeClr val="tx1"/>
                </a:solidFill>
              </a:rPr>
              <a:t> (4,3)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319338" y="4419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d</a:t>
            </a:r>
            <a:r>
              <a:rPr lang="en-US" sz="1600">
                <a:solidFill>
                  <a:schemeClr val="tx1"/>
                </a:solidFill>
              </a:rPr>
              <a:t> (3,1)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3429000" y="441960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e</a:t>
            </a:r>
            <a:r>
              <a:rPr lang="en-US" sz="1600">
                <a:solidFill>
                  <a:schemeClr val="tx1"/>
                </a:solidFill>
              </a:rPr>
              <a:t> (5,1)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85938" y="396240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f</a:t>
            </a:r>
            <a:r>
              <a:rPr lang="en-US" sz="1600">
                <a:solidFill>
                  <a:schemeClr val="tx1"/>
                </a:solidFill>
              </a:rPr>
              <a:t> (2,2)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1100138" y="3200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295400" y="2895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g</a:t>
            </a:r>
            <a:r>
              <a:rPr lang="en-US" sz="1600">
                <a:solidFill>
                  <a:schemeClr val="tx1"/>
                </a:solidFill>
              </a:rPr>
              <a:t> (1,4)</a:t>
            </a:r>
            <a:endParaRPr lang="el-GR" sz="1600">
              <a:solidFill>
                <a:schemeClr val="tx1"/>
              </a:solidFill>
            </a:endParaRPr>
          </a:p>
        </p:txBody>
      </p:sp>
      <p:grpSp>
        <p:nvGrpSpPr>
          <p:cNvPr id="22592" name="Group 64"/>
          <p:cNvGrpSpPr>
            <a:grpSpLocks/>
          </p:cNvGrpSpPr>
          <p:nvPr/>
        </p:nvGrpSpPr>
        <p:grpSpPr bwMode="auto">
          <a:xfrm>
            <a:off x="1187450" y="1844675"/>
            <a:ext cx="2708275" cy="3011488"/>
            <a:chOff x="760" y="1136"/>
            <a:chExt cx="1694" cy="1923"/>
          </a:xfrm>
        </p:grpSpPr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>
              <a:off x="760" y="113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764" y="2094"/>
              <a:ext cx="3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1064" y="209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1064" y="276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>
              <a:off x="1406" y="2768"/>
              <a:ext cx="0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flipV="1">
              <a:off x="1406" y="305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91" name="Group 63"/>
          <p:cNvGrpSpPr>
            <a:grpSpLocks/>
          </p:cNvGrpSpPr>
          <p:nvPr/>
        </p:nvGrpSpPr>
        <p:grpSpPr bwMode="auto">
          <a:xfrm>
            <a:off x="194206" y="3457727"/>
            <a:ext cx="2016126" cy="2503488"/>
            <a:chOff x="288" y="2496"/>
            <a:chExt cx="1270" cy="1577"/>
          </a:xfrm>
        </p:grpSpPr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 flipV="1">
              <a:off x="672" y="2496"/>
              <a:ext cx="19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 flipV="1">
              <a:off x="672" y="3168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 flipV="1">
              <a:off x="690" y="3480"/>
              <a:ext cx="868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288" y="3840"/>
              <a:ext cx="10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solidFill>
                    <a:srgbClr val="CC3300"/>
                  </a:solidFill>
                </a:rPr>
                <a:t>nicht</a:t>
              </a:r>
              <a:r>
                <a:rPr lang="en-US" sz="1800" dirty="0">
                  <a:solidFill>
                    <a:srgbClr val="CC3300"/>
                  </a:solidFill>
                </a:rPr>
                <a:t> </a:t>
              </a:r>
              <a:r>
                <a:rPr lang="en-US" sz="1800" dirty="0" err="1">
                  <a:solidFill>
                    <a:srgbClr val="CC3300"/>
                  </a:solidFill>
                </a:rPr>
                <a:t>dominiert</a:t>
              </a:r>
              <a:endParaRPr lang="el-GR" sz="1800" dirty="0">
                <a:solidFill>
                  <a:srgbClr val="CC33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44462" y="526636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Vorteil</a:t>
            </a:r>
            <a:r>
              <a:rPr lang="en-US" dirty="0"/>
              <a:t>: </a:t>
            </a:r>
            <a:r>
              <a:rPr lang="en-US" dirty="0" err="1"/>
              <a:t>Schwellwert</a:t>
            </a:r>
            <a:r>
              <a:rPr lang="en-US" dirty="0"/>
              <a:t> k muss </a:t>
            </a:r>
            <a:r>
              <a:rPr lang="en-US" dirty="0" err="1"/>
              <a:t>nicht</a:t>
            </a:r>
            <a:br>
              <a:rPr lang="en-US" dirty="0"/>
            </a:br>
            <a:r>
              <a:rPr lang="en-US" dirty="0" err="1"/>
              <a:t>spezifiziert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04938" y="1662113"/>
            <a:ext cx="2481264" cy="2895599"/>
            <a:chOff x="1404938" y="1662113"/>
            <a:chExt cx="2481264" cy="2895599"/>
          </a:xfrm>
        </p:grpSpPr>
        <p:grpSp>
          <p:nvGrpSpPr>
            <p:cNvPr id="22585" name="Group 57"/>
            <p:cNvGrpSpPr>
              <a:grpSpLocks/>
            </p:cNvGrpSpPr>
            <p:nvPr/>
          </p:nvGrpSpPr>
          <p:grpSpPr bwMode="auto">
            <a:xfrm>
              <a:off x="1404938" y="1662113"/>
              <a:ext cx="2481264" cy="2895599"/>
              <a:chOff x="885" y="1047"/>
              <a:chExt cx="1563" cy="1824"/>
            </a:xfrm>
          </p:grpSpPr>
          <p:grpSp>
            <p:nvGrpSpPr>
              <p:cNvPr id="22583" name="Group 55"/>
              <p:cNvGrpSpPr>
                <a:grpSpLocks/>
              </p:cNvGrpSpPr>
              <p:nvPr/>
            </p:nvGrpSpPr>
            <p:grpSpPr bwMode="auto">
              <a:xfrm>
                <a:off x="885" y="1248"/>
                <a:ext cx="1240" cy="1623"/>
                <a:chOff x="885" y="1248"/>
                <a:chExt cx="1240" cy="1623"/>
              </a:xfrm>
            </p:grpSpPr>
            <p:sp>
              <p:nvSpPr>
                <p:cNvPr id="2258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85" y="1248"/>
                  <a:ext cx="1227" cy="1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1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584" y="1248"/>
                  <a:ext cx="528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2" name="Line 54"/>
                <p:cNvSpPr>
                  <a:spLocks noChangeShapeType="1"/>
                </p:cNvSpPr>
                <p:nvPr/>
              </p:nvSpPr>
              <p:spPr bwMode="auto">
                <a:xfrm>
                  <a:off x="2112" y="1248"/>
                  <a:ext cx="13" cy="16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84" name="Text Box 56"/>
              <p:cNvSpPr txBox="1">
                <a:spLocks noChangeArrowheads="1"/>
              </p:cNvSpPr>
              <p:nvPr/>
            </p:nvSpPr>
            <p:spPr bwMode="auto">
              <a:xfrm>
                <a:off x="1790" y="1047"/>
                <a:ext cx="65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solidFill>
                      <a:srgbClr val="CC3300"/>
                    </a:solidFill>
                  </a:rPr>
                  <a:t>dominiert</a:t>
                </a:r>
                <a:r>
                  <a:rPr lang="en-US" sz="1600" dirty="0">
                    <a:solidFill>
                      <a:srgbClr val="CC3300"/>
                    </a:solidFill>
                  </a:rPr>
                  <a:t> </a:t>
                </a:r>
                <a:endParaRPr lang="el-GR" sz="1600" dirty="0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 flipH="1">
              <a:off x="2257427" y="1992406"/>
              <a:ext cx="1083468" cy="10738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094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x-none" dirty="0" err="1"/>
              <a:t>Intervall</a:t>
            </a:r>
            <a:r>
              <a:rPr lang="en-US" altLang="x-none" dirty="0"/>
              <a:t>-Skyline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9" y="2246509"/>
            <a:ext cx="5112568" cy="6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87687"/>
            <a:ext cx="5033963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 flipV="1">
            <a:off x="5326063" y="3357587"/>
            <a:ext cx="1055687" cy="5365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396038" y="2954362"/>
            <a:ext cx="1992386" cy="161582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dirty="0" err="1"/>
              <a:t>Bsp</a:t>
            </a:r>
            <a:r>
              <a:rPr lang="en-US" altLang="x-none" dirty="0"/>
              <a:t>: S={S</a:t>
            </a:r>
            <a:r>
              <a:rPr lang="en-US" altLang="x-none" baseline="-25000" dirty="0"/>
              <a:t>1</a:t>
            </a:r>
            <a:r>
              <a:rPr lang="en-US" altLang="x-none" dirty="0"/>
              <a:t>, S</a:t>
            </a:r>
            <a:r>
              <a:rPr lang="en-US" altLang="x-none" baseline="-25000" dirty="0"/>
              <a:t>2</a:t>
            </a:r>
            <a:r>
              <a:rPr lang="en-US" altLang="x-none" dirty="0"/>
              <a:t>, S</a:t>
            </a:r>
            <a:r>
              <a:rPr lang="en-US" altLang="x-none" baseline="-25000" dirty="0"/>
              <a:t>3</a:t>
            </a:r>
            <a:r>
              <a:rPr lang="en-US" altLang="x-none" dirty="0"/>
              <a:t>}</a:t>
            </a:r>
          </a:p>
          <a:p>
            <a:pPr>
              <a:spcBef>
                <a:spcPct val="50000"/>
              </a:spcBef>
            </a:pPr>
            <a:r>
              <a:rPr lang="en-US" altLang="x-none" dirty="0"/>
              <a:t>S</a:t>
            </a:r>
            <a:r>
              <a:rPr lang="en-US" altLang="x-none" baseline="-25000" dirty="0"/>
              <a:t>1</a:t>
            </a:r>
            <a:r>
              <a:rPr lang="en-US" altLang="x-none" dirty="0"/>
              <a:t> and S</a:t>
            </a:r>
            <a:r>
              <a:rPr lang="en-US" altLang="x-none" baseline="-25000" dirty="0"/>
              <a:t>2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in Sky[16:22], </a:t>
            </a:r>
            <a:r>
              <a:rPr lang="en-US" altLang="x-none" dirty="0" err="1"/>
              <a:t>während</a:t>
            </a:r>
            <a:r>
              <a:rPr lang="en-US" altLang="x-none" dirty="0"/>
              <a:t> S</a:t>
            </a:r>
            <a:r>
              <a:rPr lang="en-US" altLang="x-none" baseline="-25000" dirty="0"/>
              <a:t>3</a:t>
            </a:r>
            <a:r>
              <a:rPr lang="en-US" altLang="x-none" dirty="0"/>
              <a:t> </a:t>
            </a:r>
            <a:r>
              <a:rPr lang="en-US" altLang="x-none" dirty="0" err="1"/>
              <a:t>durch</a:t>
            </a:r>
            <a:r>
              <a:rPr lang="en-US" altLang="x-none" dirty="0"/>
              <a:t> S</a:t>
            </a:r>
            <a:r>
              <a:rPr lang="en-US" altLang="x-none" baseline="-25000" dirty="0"/>
              <a:t>2</a:t>
            </a:r>
            <a:r>
              <a:rPr lang="en-US" altLang="x-none" dirty="0"/>
              <a:t> </a:t>
            </a:r>
            <a:r>
              <a:rPr lang="en-US" altLang="x-none" dirty="0" err="1"/>
              <a:t>dominiert</a:t>
            </a:r>
            <a:r>
              <a:rPr lang="en-US" altLang="x-none" dirty="0"/>
              <a:t> </a:t>
            </a:r>
            <a:r>
              <a:rPr lang="en-US" altLang="x-none" dirty="0" err="1"/>
              <a:t>wird</a:t>
            </a:r>
            <a:r>
              <a:rPr lang="en-US" altLang="x-none" dirty="0"/>
              <a:t>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540375" y="3951312"/>
            <a:ext cx="838200" cy="119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1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3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5395913" y="3357587"/>
            <a:ext cx="985837" cy="12065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2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 dirty="0" err="1"/>
              <a:t>Gebeben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eine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Menge</a:t>
            </a:r>
            <a:r>
              <a:rPr lang="en-US" altLang="x-none" sz="2400" dirty="0"/>
              <a:t> S von </a:t>
            </a:r>
            <a:r>
              <a:rPr lang="en-US" altLang="x-none" sz="2400" dirty="0" err="1"/>
              <a:t>Zeitreihen</a:t>
            </a:r>
            <a:r>
              <a:rPr lang="en-US" altLang="x-none" sz="2400" dirty="0"/>
              <a:t> und </a:t>
            </a:r>
            <a:r>
              <a:rPr lang="en-US" altLang="x-none" sz="2400" dirty="0" err="1"/>
              <a:t>ein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Intervall</a:t>
            </a:r>
            <a:r>
              <a:rPr lang="en-US" altLang="x-none" sz="2400" dirty="0"/>
              <a:t> [</a:t>
            </a:r>
            <a:r>
              <a:rPr lang="en-US" altLang="x-none" sz="2400" dirty="0" err="1"/>
              <a:t>i</a:t>
            </a:r>
            <a:r>
              <a:rPr lang="en-US" altLang="x-none" sz="2400" dirty="0"/>
              <a:t>; j]. </a:t>
            </a:r>
            <a:r>
              <a:rPr lang="en-US" altLang="x-none" sz="2400" dirty="0" err="1"/>
              <a:t>Eine</a:t>
            </a:r>
            <a:r>
              <a:rPr lang="en-US" altLang="x-none" sz="2400" dirty="0"/>
              <a:t> </a:t>
            </a:r>
            <a:r>
              <a:rPr lang="en-US" altLang="x-none" sz="2400" dirty="0" err="1">
                <a:solidFill>
                  <a:srgbClr val="0B05FF"/>
                </a:solidFill>
              </a:rPr>
              <a:t>Intervall</a:t>
            </a:r>
            <a:r>
              <a:rPr lang="en-US" altLang="x-none" sz="2400" dirty="0">
                <a:solidFill>
                  <a:srgbClr val="0B05FF"/>
                </a:solidFill>
              </a:rPr>
              <a:t>-Skyline </a:t>
            </a:r>
            <a:r>
              <a:rPr lang="en-US" altLang="x-none" sz="2400" dirty="0" err="1"/>
              <a:t>ist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ein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Zeitreihe</a:t>
            </a:r>
            <a:r>
              <a:rPr lang="en-US" altLang="x-none" sz="2400" dirty="0"/>
              <a:t> s ∈ S, die </a:t>
            </a:r>
            <a:r>
              <a:rPr lang="en-US" altLang="x-none" sz="2400" dirty="0" err="1"/>
              <a:t>nicht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dominiert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wird</a:t>
            </a:r>
            <a:r>
              <a:rPr lang="en-US" altLang="x-none" sz="2400" dirty="0"/>
              <a:t> von </a:t>
            </a:r>
            <a:r>
              <a:rPr lang="en-US" altLang="x-none" sz="2400" dirty="0" err="1"/>
              <a:t>anderen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Zeitreihen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aus</a:t>
            </a:r>
            <a:r>
              <a:rPr lang="en-US" altLang="x-none" sz="2400" dirty="0"/>
              <a:t> S.</a:t>
            </a:r>
          </a:p>
          <a:p>
            <a:r>
              <a:rPr lang="en-US" altLang="x-none" sz="2400" dirty="0" err="1"/>
              <a:t>Wir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schreiben</a:t>
            </a:r>
            <a:r>
              <a:rPr lang="en-US" altLang="x-none" sz="2400" dirty="0"/>
              <a:t>:</a:t>
            </a:r>
          </a:p>
          <a:p>
            <a:pPr>
              <a:buFont typeface="Wingdings 3" charset="2"/>
              <a:buNone/>
            </a:pPr>
            <a:endParaRPr lang="en-US" altLang="x-none" sz="2800" dirty="0"/>
          </a:p>
          <a:p>
            <a:pPr>
              <a:buFont typeface="Wingdings 3" charset="2"/>
              <a:buNone/>
            </a:pPr>
            <a:r>
              <a:rPr lang="en-US" altLang="x-none" sz="2800" dirty="0"/>
              <a:t>      </a:t>
            </a:r>
            <a:endParaRPr lang="en-US" altLang="en-US" sz="2800" dirty="0"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9038" y="5003576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B05FF"/>
                </a:solidFill>
              </a:rPr>
              <a:t>Wird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im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Rahmen</a:t>
            </a:r>
            <a:r>
              <a:rPr lang="en-US" dirty="0">
                <a:solidFill>
                  <a:srgbClr val="0B05FF"/>
                </a:solidFill>
              </a:rPr>
              <a:t> von </a:t>
            </a:r>
            <a:r>
              <a:rPr lang="en-US" dirty="0" err="1">
                <a:solidFill>
                  <a:srgbClr val="0B05FF"/>
                </a:solidFill>
              </a:rPr>
              <a:t>Stromdatenbanken</a:t>
            </a:r>
            <a:br>
              <a:rPr lang="en-US" dirty="0">
                <a:solidFill>
                  <a:srgbClr val="0B05FF"/>
                </a:solidFill>
              </a:rPr>
            </a:br>
            <a:r>
              <a:rPr lang="en-US" dirty="0" err="1">
                <a:solidFill>
                  <a:srgbClr val="0B05FF"/>
                </a:solidFill>
              </a:rPr>
              <a:t>später</a:t>
            </a:r>
            <a:r>
              <a:rPr lang="en-US">
                <a:solidFill>
                  <a:srgbClr val="0B05FF"/>
                </a:solidFill>
              </a:rPr>
              <a:t> behandelt</a:t>
            </a:r>
            <a:endParaRPr lang="en-US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Top-k-</a:t>
            </a:r>
            <a:r>
              <a:rPr lang="en-US" dirty="0" err="1"/>
              <a:t>Anfragen</a:t>
            </a:r>
            <a:endParaRPr lang="en-US" dirty="0"/>
          </a:p>
          <a:p>
            <a:pPr lvl="1"/>
            <a:r>
              <a:rPr lang="en-US" dirty="0" err="1"/>
              <a:t>Fagins</a:t>
            </a:r>
            <a:r>
              <a:rPr lang="en-US" dirty="0"/>
              <a:t> </a:t>
            </a:r>
            <a:r>
              <a:rPr lang="en-US" dirty="0" err="1"/>
              <a:t>Algorithmus</a:t>
            </a:r>
            <a:r>
              <a:rPr lang="en-US" dirty="0"/>
              <a:t> (FA)</a:t>
            </a:r>
          </a:p>
          <a:p>
            <a:pPr lvl="1"/>
            <a:r>
              <a:rPr lang="en-US" dirty="0"/>
              <a:t>Threshold-</a:t>
            </a:r>
            <a:r>
              <a:rPr lang="en-US" dirty="0" err="1"/>
              <a:t>Algorithmus</a:t>
            </a:r>
            <a:r>
              <a:rPr lang="en-US" dirty="0"/>
              <a:t> (TA), No Random Access </a:t>
            </a:r>
            <a:r>
              <a:rPr lang="en-US" dirty="0" err="1"/>
              <a:t>Algorithmus</a:t>
            </a:r>
            <a:r>
              <a:rPr lang="en-US" dirty="0"/>
              <a:t> (NRA) und </a:t>
            </a:r>
            <a:r>
              <a:rPr lang="en-US" dirty="0" err="1"/>
              <a:t>Kombinationen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(CA)</a:t>
            </a:r>
          </a:p>
          <a:p>
            <a:r>
              <a:rPr lang="en-US" dirty="0"/>
              <a:t>Skyline-</a:t>
            </a:r>
            <a:r>
              <a:rPr lang="en-US" dirty="0" err="1"/>
              <a:t>Anfragen</a:t>
            </a:r>
            <a:endParaRPr lang="en-US" dirty="0"/>
          </a:p>
          <a:p>
            <a:pPr lvl="1"/>
            <a:r>
              <a:rPr lang="en-US" dirty="0"/>
              <a:t>Nested-Block-Loop, </a:t>
            </a:r>
            <a:r>
              <a:rPr lang="en-US" dirty="0" err="1"/>
              <a:t>Teile</a:t>
            </a:r>
            <a:r>
              <a:rPr lang="en-US" dirty="0"/>
              <a:t>-und-</a:t>
            </a:r>
            <a:r>
              <a:rPr lang="en-US" dirty="0" err="1"/>
              <a:t>Herrsche</a:t>
            </a:r>
            <a:r>
              <a:rPr lang="en-US" dirty="0"/>
              <a:t>, </a:t>
            </a:r>
            <a:r>
              <a:rPr lang="en-US" dirty="0" err="1"/>
              <a:t>Nächste</a:t>
            </a:r>
            <a:r>
              <a:rPr lang="en-US" dirty="0"/>
              <a:t> </a:t>
            </a:r>
            <a:r>
              <a:rPr lang="en-US" dirty="0" err="1"/>
              <a:t>Nachbarn</a:t>
            </a:r>
            <a:endParaRPr lang="en-US" dirty="0"/>
          </a:p>
          <a:p>
            <a:pPr lvl="1"/>
            <a:r>
              <a:rPr lang="en-US" dirty="0"/>
              <a:t>Branch-and-Bound-Skyline-</a:t>
            </a:r>
            <a:r>
              <a:rPr lang="en-US" dirty="0" err="1"/>
              <a:t>Algorithmus</a:t>
            </a:r>
            <a:r>
              <a:rPr lang="en-US" dirty="0"/>
              <a:t> (</a:t>
            </a:r>
            <a:r>
              <a:rPr lang="en-US" dirty="0" err="1"/>
              <a:t>Verwendung</a:t>
            </a:r>
            <a:r>
              <a:rPr lang="en-US" dirty="0"/>
              <a:t> von R-</a:t>
            </a:r>
            <a:r>
              <a:rPr lang="en-US" dirty="0" err="1"/>
              <a:t>Bäumen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50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</a:t>
                </a:r>
                <a:br>
                  <a:rPr lang="de-DE" sz="2000" dirty="0"/>
                </a:br>
                <a:r>
                  <a:rPr lang="de-DE" sz="2000" dirty="0"/>
                  <a:t>Optimierung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Algorithmus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First-</a:t>
            </a:r>
            <a:r>
              <a:rPr lang="de-DE" sz="2400" dirty="0" err="1"/>
              <a:t>n</a:t>
            </a:r>
            <a:r>
              <a:rPr lang="de-DE" sz="2400" dirty="0"/>
              <a:t> und Top-</a:t>
            </a:r>
            <a:r>
              <a:rPr lang="de-DE" sz="2400" dirty="0" err="1"/>
              <a:t>k</a:t>
            </a:r>
            <a:r>
              <a:rPr lang="de-DE" sz="2400" dirty="0"/>
              <a:t>-Anfragen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55776" y="6165304"/>
            <a:ext cx="4536504" cy="584324"/>
          </a:xfrm>
          <a:prstGeom prst="rect">
            <a:avLst/>
          </a:prstGeom>
        </p:spPr>
        <p:txBody>
          <a:bodyPr/>
          <a:lstStyle/>
          <a:p>
            <a:r>
              <a:rPr lang="de-DE" sz="1400" dirty="0">
                <a:solidFill>
                  <a:srgbClr val="0000FF"/>
                </a:solidFill>
              </a:rPr>
              <a:t>Danksagung an Felix Naumann für Material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aus VL Informationsintegration, WS 05/06</a:t>
            </a:r>
          </a:p>
        </p:txBody>
      </p:sp>
    </p:spTree>
    <p:extLst>
      <p:ext uri="{BB962C8B-B14F-4D97-AF65-F5344CB8AC3E}">
        <p14:creationId xmlns:p14="http://schemas.microsoft.com/office/powerpoint/2010/main" val="40156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6940-CBAE-DA4F-A486-C678EF80CDBB}" type="slidenum">
              <a:rPr lang="el-GR" altLang="x-none"/>
              <a:pPr>
                <a:defRPr/>
              </a:pPr>
              <a:t>20</a:t>
            </a:fld>
            <a:endParaRPr lang="el-GR" altLang="x-none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4038600" y="2667000"/>
            <a:ext cx="4419600" cy="3048000"/>
          </a:xfrm>
          <a:prstGeom prst="can">
            <a:avLst>
              <a:gd name="adj" fmla="val 16431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x-none" altLang="x-none">
              <a:solidFill>
                <a:schemeClr val="tx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endParaRPr lang="el-GR" altLang="x-none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270000"/>
          </a:xfrm>
        </p:spPr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/>
              <a:t>Nehmen</a:t>
            </a:r>
            <a:r>
              <a:rPr lang="en-US" altLang="x-none" dirty="0"/>
              <a:t> </a:t>
            </a:r>
            <a:r>
              <a:rPr lang="en-US" altLang="x-none" dirty="0" err="1"/>
              <a:t>wir</a:t>
            </a:r>
            <a:r>
              <a:rPr lang="en-US" altLang="x-none" dirty="0"/>
              <a:t> an, die </a:t>
            </a:r>
            <a:r>
              <a:rPr lang="en-US" altLang="x-none" dirty="0" err="1"/>
              <a:t>Datenbasis</a:t>
            </a:r>
            <a:r>
              <a:rPr lang="en-US" altLang="x-none" dirty="0"/>
              <a:t> </a:t>
            </a:r>
            <a:r>
              <a:rPr lang="en-US" altLang="x-none" sz="2800" dirty="0" err="1"/>
              <a:t>enthält</a:t>
            </a:r>
            <a:r>
              <a:rPr lang="en-US" altLang="x-none" sz="2800" dirty="0"/>
              <a:t> </a:t>
            </a:r>
            <a:r>
              <a:rPr lang="en-US" altLang="x-none" dirty="0"/>
              <a:t>5 </a:t>
            </a:r>
            <a:r>
              <a:rPr lang="en-US" altLang="x-none" dirty="0" err="1"/>
              <a:t>Bildobjekte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i="1" dirty="0"/>
              <a:t>O</a:t>
            </a:r>
            <a:r>
              <a:rPr lang="en-US" altLang="x-none" sz="2400" dirty="0"/>
              <a:t>0</a:t>
            </a:r>
            <a:r>
              <a:rPr lang="en-US" altLang="x-none" dirty="0"/>
              <a:t>, </a:t>
            </a:r>
            <a:r>
              <a:rPr lang="en-US" altLang="x-none" i="1" dirty="0"/>
              <a:t>O</a:t>
            </a:r>
            <a:r>
              <a:rPr lang="en-US" altLang="x-none" sz="2400" dirty="0"/>
              <a:t>1</a:t>
            </a:r>
            <a:r>
              <a:rPr lang="en-US" altLang="x-none" dirty="0"/>
              <a:t>, </a:t>
            </a:r>
            <a:r>
              <a:rPr lang="en-US" altLang="x-none" i="1" dirty="0"/>
              <a:t>O</a:t>
            </a:r>
            <a:r>
              <a:rPr lang="en-US" altLang="x-none" sz="2400" dirty="0"/>
              <a:t>2</a:t>
            </a:r>
            <a:r>
              <a:rPr lang="en-US" altLang="x-none" dirty="0"/>
              <a:t>, </a:t>
            </a:r>
            <a:r>
              <a:rPr lang="en-US" altLang="x-none" i="1" dirty="0"/>
              <a:t>O</a:t>
            </a:r>
            <a:r>
              <a:rPr lang="en-US" altLang="x-none" sz="2400" dirty="0"/>
              <a:t>3</a:t>
            </a:r>
            <a:r>
              <a:rPr lang="en-US" altLang="x-none" dirty="0"/>
              <a:t> and </a:t>
            </a:r>
            <a:r>
              <a:rPr lang="en-US" altLang="x-none" i="1" dirty="0"/>
              <a:t>O</a:t>
            </a:r>
            <a:r>
              <a:rPr lang="en-US" altLang="x-none" sz="2400" dirty="0"/>
              <a:t>4</a:t>
            </a:r>
          </a:p>
          <a:p>
            <a:pPr eaLnBrk="1" hangingPunct="1">
              <a:buFontTx/>
              <a:buNone/>
              <a:defRPr/>
            </a:pPr>
            <a:endParaRPr lang="en-US" altLang="x-none" sz="2400" dirty="0"/>
          </a:p>
          <a:p>
            <a:pPr eaLnBrk="1" hangingPunct="1">
              <a:buFontTx/>
              <a:buNone/>
              <a:defRPr/>
            </a:pPr>
            <a:endParaRPr lang="el-GR" altLang="x-none" sz="2400" dirty="0"/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4038600" y="3276600"/>
            <a:ext cx="4405313" cy="2286000"/>
            <a:chOff x="2544" y="2064"/>
            <a:chExt cx="2775" cy="1440"/>
          </a:xfrm>
        </p:grpSpPr>
        <p:pic>
          <p:nvPicPr>
            <p:cNvPr id="54288" name="Picture 4" descr="bird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64"/>
              <a:ext cx="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9" name="Picture 5" descr="bird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9" r="9651"/>
            <a:stretch>
              <a:fillRect/>
            </a:stretch>
          </p:blipFill>
          <p:spPr bwMode="auto">
            <a:xfrm>
              <a:off x="3581" y="2496"/>
              <a:ext cx="69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0" name="Picture 6" descr="bird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" y="2826"/>
              <a:ext cx="650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1" name="Picture 7" descr="bird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" y="2064"/>
              <a:ext cx="63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2" name="Picture 9" descr="bird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r="12244"/>
            <a:stretch>
              <a:fillRect/>
            </a:stretch>
          </p:blipFill>
          <p:spPr bwMode="auto">
            <a:xfrm>
              <a:off x="2832" y="2826"/>
              <a:ext cx="619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2544" y="225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1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3760" y="3120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5" name="Text Box 15"/>
            <p:cNvSpPr txBox="1">
              <a:spLocks noChangeArrowheads="1"/>
            </p:cNvSpPr>
            <p:nvPr/>
          </p:nvSpPr>
          <p:spPr bwMode="auto">
            <a:xfrm>
              <a:off x="4992" y="225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3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2544" y="297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4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4992" y="297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0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361950" y="2892425"/>
            <a:ext cx="1524001" cy="1603375"/>
            <a:chOff x="228" y="1822"/>
            <a:chExt cx="960" cy="1010"/>
          </a:xfrm>
        </p:grpSpPr>
        <p:pic>
          <p:nvPicPr>
            <p:cNvPr id="54286" name="Picture 8" descr="bird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064"/>
              <a:ext cx="65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228" y="182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dirty="0" err="1">
                  <a:solidFill>
                    <a:schemeClr val="tx1"/>
                  </a:solidFill>
                </a:rPr>
                <a:t>Anfragebild</a:t>
              </a:r>
              <a:r>
                <a:rPr lang="en-US" altLang="x-none" sz="1800" dirty="0">
                  <a:solidFill>
                    <a:schemeClr val="tx1"/>
                  </a:solidFill>
                </a:rPr>
                <a:t> </a:t>
              </a:r>
              <a:r>
                <a:rPr lang="en-US" altLang="x-none" sz="1800" i="1" dirty="0">
                  <a:solidFill>
                    <a:schemeClr val="tx1"/>
                  </a:solidFill>
                </a:rPr>
                <a:t>Q</a:t>
              </a:r>
              <a:endParaRPr lang="el-GR" altLang="x-none" sz="18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1905000" y="32766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1233" name="Group 33"/>
          <p:cNvGrpSpPr>
            <a:grpSpLocks/>
          </p:cNvGrpSpPr>
          <p:nvPr/>
        </p:nvGrpSpPr>
        <p:grpSpPr bwMode="auto">
          <a:xfrm>
            <a:off x="2078038" y="4189414"/>
            <a:ext cx="1822450" cy="2247900"/>
            <a:chOff x="1309" y="2639"/>
            <a:chExt cx="1148" cy="1416"/>
          </a:xfrm>
        </p:grpSpPr>
        <p:sp>
          <p:nvSpPr>
            <p:cNvPr id="51222" name="Text Box 22"/>
            <p:cNvSpPr txBox="1">
              <a:spLocks noChangeArrowheads="1"/>
            </p:cNvSpPr>
            <p:nvPr/>
          </p:nvSpPr>
          <p:spPr bwMode="auto">
            <a:xfrm>
              <a:off x="1440" y="3120"/>
              <a:ext cx="32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6000">
                  <a:solidFill>
                    <a:schemeClr val="tx1"/>
                  </a:solidFill>
                </a:rPr>
                <a:t>?</a:t>
              </a:r>
              <a:endParaRPr lang="el-GR" altLang="x-none" sz="6000">
                <a:solidFill>
                  <a:schemeClr val="tx1"/>
                </a:solidFill>
              </a:endParaRPr>
            </a:p>
          </p:txBody>
        </p:sp>
        <p:grpSp>
          <p:nvGrpSpPr>
            <p:cNvPr id="54283" name="Group 32"/>
            <p:cNvGrpSpPr>
              <a:grpSpLocks/>
            </p:cNvGrpSpPr>
            <p:nvPr/>
          </p:nvGrpSpPr>
          <p:grpSpPr bwMode="auto">
            <a:xfrm>
              <a:off x="1309" y="2639"/>
              <a:ext cx="1148" cy="1416"/>
              <a:chOff x="1309" y="2639"/>
              <a:chExt cx="1148" cy="1416"/>
            </a:xfrm>
          </p:grpSpPr>
          <p:sp>
            <p:nvSpPr>
              <p:cNvPr id="51221" name="Text Box 21"/>
              <p:cNvSpPr txBox="1">
                <a:spLocks noChangeArrowheads="1"/>
              </p:cNvSpPr>
              <p:nvPr/>
            </p:nvSpPr>
            <p:spPr bwMode="auto">
              <a:xfrm>
                <a:off x="1309" y="3648"/>
                <a:ext cx="502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x-none" dirty="0">
                    <a:solidFill>
                      <a:schemeClr val="tx1"/>
                    </a:solidFill>
                  </a:rPr>
                  <a:t>Top-2 </a:t>
                </a:r>
              </a:p>
              <a:p>
                <a:pPr eaLnBrk="1" hangingPunct="1">
                  <a:defRPr/>
                </a:pPr>
                <a:r>
                  <a:rPr lang="en-US" altLang="x-none" dirty="0" err="1">
                    <a:solidFill>
                      <a:schemeClr val="tx1"/>
                    </a:solidFill>
                  </a:rPr>
                  <a:t>Bilder</a:t>
                </a:r>
                <a:endParaRPr lang="el-GR" altLang="x-non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228" name="AutoShape 28"/>
              <p:cNvSpPr>
                <a:spLocks noChangeArrowheads="1"/>
              </p:cNvSpPr>
              <p:nvPr/>
            </p:nvSpPr>
            <p:spPr bwMode="auto">
              <a:xfrm rot="10792654">
                <a:off x="1392" y="2639"/>
                <a:ext cx="1065" cy="576"/>
              </a:xfrm>
              <a:custGeom>
                <a:avLst/>
                <a:gdLst>
                  <a:gd name="G0" fmla="+- 11922 0 0"/>
                  <a:gd name="G1" fmla="+- 17774 0 0"/>
                  <a:gd name="G2" fmla="+- 7214 0 0"/>
                  <a:gd name="G3" fmla="*/ 11922 1 2"/>
                  <a:gd name="G4" fmla="+- G3 10800 0"/>
                  <a:gd name="G5" fmla="+- 21600 11922 17774"/>
                  <a:gd name="G6" fmla="+- 17774 7214 0"/>
                  <a:gd name="G7" fmla="*/ G6 1 2"/>
                  <a:gd name="G8" fmla="*/ 1777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7774 1 2"/>
                  <a:gd name="G15" fmla="+- G5 0 G4"/>
                  <a:gd name="G16" fmla="+- G0 0 G4"/>
                  <a:gd name="G17" fmla="*/ G2 G15 G16"/>
                  <a:gd name="T0" fmla="*/ 16761 w 21600"/>
                  <a:gd name="T1" fmla="*/ 0 h 21600"/>
                  <a:gd name="T2" fmla="*/ 11922 w 21600"/>
                  <a:gd name="T3" fmla="*/ 7214 h 21600"/>
                  <a:gd name="T4" fmla="*/ 0 w 21600"/>
                  <a:gd name="T5" fmla="*/ 20369 h 21600"/>
                  <a:gd name="T6" fmla="*/ 8887 w 21600"/>
                  <a:gd name="T7" fmla="*/ 21600 h 21600"/>
                  <a:gd name="T8" fmla="*/ 17774 w 21600"/>
                  <a:gd name="T9" fmla="*/ 15183 h 21600"/>
                  <a:gd name="T10" fmla="*/ 21600 w 21600"/>
                  <a:gd name="T11" fmla="*/ 7214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761" y="0"/>
                    </a:moveTo>
                    <a:lnTo>
                      <a:pt x="11922" y="7214"/>
                    </a:lnTo>
                    <a:lnTo>
                      <a:pt x="15748" y="7214"/>
                    </a:lnTo>
                    <a:lnTo>
                      <a:pt x="15748" y="19138"/>
                    </a:lnTo>
                    <a:lnTo>
                      <a:pt x="0" y="19138"/>
                    </a:lnTo>
                    <a:lnTo>
                      <a:pt x="0" y="21600"/>
                    </a:lnTo>
                    <a:lnTo>
                      <a:pt x="17774" y="21600"/>
                    </a:lnTo>
                    <a:lnTo>
                      <a:pt x="17774" y="7214"/>
                    </a:lnTo>
                    <a:lnTo>
                      <a:pt x="21600" y="7214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5456427" y="2746498"/>
            <a:ext cx="1588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Bilddatenbank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1125-7041-A945-98E8-37840CCE53E2}" type="slidenum">
              <a:rPr lang="el-GR" altLang="x-none"/>
              <a:pPr>
                <a:defRPr/>
              </a:pPr>
              <a:t>21</a:t>
            </a:fld>
            <a:endParaRPr lang="el-GR" altLang="x-none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endParaRPr lang="el-GR" altLang="x-none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727200"/>
          </a:xfrm>
        </p:spPr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/>
              <a:t>Datenbasis</a:t>
            </a:r>
            <a:r>
              <a:rPr lang="en-US" altLang="x-none" dirty="0"/>
              <a:t> </a:t>
            </a:r>
            <a:r>
              <a:rPr lang="en-US" altLang="x-none" dirty="0" err="1"/>
              <a:t>entspricht</a:t>
            </a:r>
            <a:r>
              <a:rPr lang="en-US" altLang="x-none" dirty="0"/>
              <a:t> </a:t>
            </a:r>
            <a:r>
              <a:rPr lang="en-US" altLang="x-none" i="1" dirty="0"/>
              <a:t>n</a:t>
            </a:r>
            <a:r>
              <a:rPr lang="en-US" altLang="x-none" dirty="0"/>
              <a:t> x </a:t>
            </a:r>
            <a:r>
              <a:rPr lang="en-US" altLang="x-none" i="1" dirty="0"/>
              <a:t>m</a:t>
            </a:r>
            <a:r>
              <a:rPr lang="en-US" altLang="x-none" dirty="0"/>
              <a:t> </a:t>
            </a:r>
            <a:r>
              <a:rPr lang="en-US" altLang="x-none" dirty="0" err="1"/>
              <a:t>Bewertungsmatrix</a:t>
            </a:r>
            <a:r>
              <a:rPr lang="en-US" altLang="x-none" dirty="0"/>
              <a:t> </a:t>
            </a:r>
            <a:r>
              <a:rPr lang="en-US" altLang="x-none" dirty="0" err="1"/>
              <a:t>für</a:t>
            </a:r>
            <a:r>
              <a:rPr lang="en-US" altLang="x-none" dirty="0"/>
              <a:t> die </a:t>
            </a:r>
            <a:r>
              <a:rPr lang="en-US" altLang="x-none" dirty="0" err="1"/>
              <a:t>Bewertungen</a:t>
            </a:r>
            <a:r>
              <a:rPr lang="en-US" altLang="x-none" dirty="0"/>
              <a:t> </a:t>
            </a:r>
            <a:r>
              <a:rPr lang="en-US" altLang="x-none" dirty="0" err="1"/>
              <a:t>eines</a:t>
            </a:r>
            <a:r>
              <a:rPr lang="en-US" altLang="x-none" dirty="0"/>
              <a:t> </a:t>
            </a:r>
            <a:r>
              <a:rPr lang="en-US" altLang="x-none" dirty="0" err="1"/>
              <a:t>jeden</a:t>
            </a:r>
            <a:r>
              <a:rPr lang="en-US" altLang="x-none" dirty="0"/>
              <a:t> </a:t>
            </a:r>
            <a:r>
              <a:rPr lang="en-US" altLang="x-none" dirty="0" err="1"/>
              <a:t>Objekts</a:t>
            </a:r>
            <a:r>
              <a:rPr lang="en-US" altLang="x-none" dirty="0"/>
              <a:t> </a:t>
            </a:r>
            <a:r>
              <a:rPr lang="en-US" altLang="x-none" dirty="0" err="1"/>
              <a:t>bzgl</a:t>
            </a:r>
            <a:r>
              <a:rPr lang="en-US" altLang="x-none" dirty="0"/>
              <a:t>. </a:t>
            </a:r>
            <a:r>
              <a:rPr lang="en-US" altLang="x-none" dirty="0" err="1"/>
              <a:t>aller</a:t>
            </a:r>
            <a:r>
              <a:rPr lang="en-US" altLang="x-none" dirty="0"/>
              <a:t> Attribute</a:t>
            </a:r>
          </a:p>
          <a:p>
            <a:pPr eaLnBrk="1" hangingPunct="1">
              <a:buFontTx/>
              <a:buNone/>
              <a:defRPr/>
            </a:pPr>
            <a:endParaRPr lang="en-US" altLang="x-none" dirty="0"/>
          </a:p>
          <a:p>
            <a:pPr eaLnBrk="1" hangingPunct="1">
              <a:buFontTx/>
              <a:buNone/>
              <a:defRPr/>
            </a:pPr>
            <a:endParaRPr lang="en-US" altLang="x-none" dirty="0"/>
          </a:p>
          <a:p>
            <a:pPr eaLnBrk="1" hangingPunct="1">
              <a:buFontTx/>
              <a:buNone/>
              <a:defRPr/>
            </a:pPr>
            <a:endParaRPr lang="en-US" altLang="x-none" dirty="0"/>
          </a:p>
        </p:txBody>
      </p:sp>
      <p:graphicFrame>
        <p:nvGraphicFramePr>
          <p:cNvPr id="4615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46912"/>
              </p:ext>
            </p:extLst>
          </p:nvPr>
        </p:nvGraphicFramePr>
        <p:xfrm>
          <a:off x="1798562" y="2636912"/>
          <a:ext cx="5486400" cy="2460626"/>
        </p:xfrm>
        <a:graphic>
          <a:graphicData uri="http://schemas.openxmlformats.org/drawingml/2006/table">
            <a:tbl>
              <a:tblPr/>
              <a:tblGrid>
                <a:gridCol w="10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1626560" y="5345187"/>
            <a:ext cx="5897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u="sng" dirty="0" err="1">
                <a:solidFill>
                  <a:schemeClr val="tx1"/>
                </a:solidFill>
              </a:rPr>
              <a:t>Für</a:t>
            </a:r>
            <a:r>
              <a:rPr lang="en-US" altLang="x-none" u="sng" dirty="0">
                <a:solidFill>
                  <a:schemeClr val="tx1"/>
                </a:solidFill>
              </a:rPr>
              <a:t> </a:t>
            </a:r>
            <a:r>
              <a:rPr lang="en-US" altLang="x-none" u="sng" dirty="0" err="1">
                <a:solidFill>
                  <a:schemeClr val="tx1"/>
                </a:solidFill>
              </a:rPr>
              <a:t>jedes</a:t>
            </a:r>
            <a:r>
              <a:rPr lang="en-US" altLang="x-none" u="sng" dirty="0">
                <a:solidFill>
                  <a:schemeClr val="tx1"/>
                </a:solidFill>
              </a:rPr>
              <a:t> </a:t>
            </a:r>
            <a:r>
              <a:rPr lang="en-US" altLang="x-none" u="sng" dirty="0" err="1">
                <a:solidFill>
                  <a:schemeClr val="tx1"/>
                </a:solidFill>
              </a:rPr>
              <a:t>Attribut</a:t>
            </a:r>
            <a:r>
              <a:rPr lang="en-US" altLang="x-none" u="sng" dirty="0">
                <a:solidFill>
                  <a:schemeClr val="tx1"/>
                </a:solidFill>
              </a:rPr>
              <a:t> </a:t>
            </a:r>
            <a:r>
              <a:rPr lang="en-US" altLang="x-none" u="sng" dirty="0" err="1">
                <a:solidFill>
                  <a:schemeClr val="tx1"/>
                </a:solidFill>
              </a:rPr>
              <a:t>sind</a:t>
            </a:r>
            <a:r>
              <a:rPr lang="en-US" altLang="x-none" u="sng" dirty="0">
                <a:solidFill>
                  <a:schemeClr val="tx1"/>
                </a:solidFill>
              </a:rPr>
              <a:t> die </a:t>
            </a:r>
            <a:r>
              <a:rPr lang="en-US" altLang="x-none" u="sng" dirty="0" err="1">
                <a:solidFill>
                  <a:schemeClr val="tx1"/>
                </a:solidFill>
              </a:rPr>
              <a:t>Bewertungen</a:t>
            </a:r>
            <a:r>
              <a:rPr lang="en-US" altLang="x-none" u="sng" dirty="0"/>
              <a:t> </a:t>
            </a:r>
            <a:r>
              <a:rPr lang="en-US" altLang="x-none" u="sng" dirty="0" err="1"/>
              <a:t>absteigend</a:t>
            </a:r>
            <a:r>
              <a:rPr lang="en-US" altLang="x-none" u="sng" dirty="0"/>
              <a:t> </a:t>
            </a:r>
            <a:r>
              <a:rPr lang="en-US" altLang="x-none" u="sng" dirty="0" err="1"/>
              <a:t>sortiert</a:t>
            </a:r>
            <a:endParaRPr lang="el-GR" altLang="x-none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98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C39C9-05B4-B540-9B24-55BA5C2AE9CA}" type="slidenum">
              <a:rPr lang="el-GR" altLang="x-none"/>
              <a:pPr>
                <a:defRPr/>
              </a:pPr>
              <a:t>22</a:t>
            </a:fld>
            <a:endParaRPr lang="el-GR" altLang="x-none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257800"/>
            <a:ext cx="8458200" cy="4775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x-none" sz="280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80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80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x-none" sz="180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x-none" sz="180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8313" y="1222712"/>
            <a:ext cx="6803355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x-none" sz="2800" dirty="0" err="1">
                <a:solidFill>
                  <a:schemeClr val="tx1"/>
                </a:solidFill>
              </a:rPr>
              <a:t>Schritt</a:t>
            </a:r>
            <a:r>
              <a:rPr lang="en-US" altLang="x-none" sz="2800" dirty="0">
                <a:solidFill>
                  <a:schemeClr val="tx1"/>
                </a:solidFill>
              </a:rPr>
              <a:t> 1: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Lese </a:t>
            </a:r>
            <a:r>
              <a:rPr lang="en-US" altLang="x-none" sz="1800" dirty="0" err="1">
                <a:solidFill>
                  <a:schemeClr val="tx1"/>
                </a:solidFill>
              </a:rPr>
              <a:t>Tupel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für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jede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sortierte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Liste</a:t>
            </a:r>
            <a:r>
              <a:rPr lang="en-US" altLang="x-none" sz="1800" dirty="0">
                <a:solidFill>
                  <a:schemeClr val="tx1"/>
                </a:solidFill>
              </a:rPr>
              <a:t> (</a:t>
            </a:r>
            <a:r>
              <a:rPr lang="en-US" altLang="x-none" sz="1800" dirty="0" err="1">
                <a:solidFill>
                  <a:srgbClr val="00B050"/>
                </a:solidFill>
              </a:rPr>
              <a:t>sortierter</a:t>
            </a:r>
            <a:r>
              <a:rPr lang="en-US" altLang="x-none" sz="1800" dirty="0">
                <a:solidFill>
                  <a:srgbClr val="00B050"/>
                </a:solidFill>
              </a:rPr>
              <a:t> </a:t>
            </a:r>
            <a:r>
              <a:rPr lang="en-US" altLang="x-none" sz="1800" dirty="0" err="1">
                <a:solidFill>
                  <a:srgbClr val="00B050"/>
                </a:solidFill>
              </a:rPr>
              <a:t>Zugriff</a:t>
            </a:r>
            <a:r>
              <a:rPr lang="en-US" altLang="x-none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Halte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dirty="0" err="1">
                <a:solidFill>
                  <a:schemeClr val="tx1"/>
                </a:solidFill>
              </a:rPr>
              <a:t>wenn</a:t>
            </a:r>
            <a:r>
              <a:rPr lang="en-US" altLang="x-none" sz="1800" dirty="0">
                <a:solidFill>
                  <a:schemeClr val="tx1"/>
                </a:solidFill>
              </a:rPr>
              <a:t> k </a:t>
            </a:r>
            <a:r>
              <a:rPr lang="en-US" altLang="x-none" sz="1800" dirty="0" err="1">
                <a:solidFill>
                  <a:schemeClr val="tx1"/>
                </a:solidFill>
              </a:rPr>
              <a:t>Objekte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mit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u="sng" dirty="0" err="1">
                <a:solidFill>
                  <a:schemeClr val="tx1"/>
                </a:solidFill>
              </a:rPr>
              <a:t>allen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Attributwerten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bekannt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2756237"/>
            <a:ext cx="769794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800" dirty="0" err="1">
                <a:solidFill>
                  <a:schemeClr val="tx1"/>
                </a:solidFill>
              </a:rPr>
              <a:t>Schritt</a:t>
            </a:r>
            <a:r>
              <a:rPr lang="en-US" altLang="x-none" sz="2800" dirty="0">
                <a:solidFill>
                  <a:schemeClr val="tx1"/>
                </a:solidFill>
              </a:rPr>
              <a:t> 2: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Generiere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Tabellenzugriffe</a:t>
            </a:r>
            <a:r>
              <a:rPr lang="en-US" altLang="x-none" dirty="0"/>
              <a:t>, um </a:t>
            </a:r>
            <a:r>
              <a:rPr lang="en-US" altLang="x-none" dirty="0" err="1"/>
              <a:t>fehlende</a:t>
            </a:r>
            <a:r>
              <a:rPr lang="en-US" altLang="x-none" dirty="0"/>
              <a:t> </a:t>
            </a:r>
            <a:r>
              <a:rPr lang="en-US" altLang="x-none" dirty="0" err="1"/>
              <a:t>Werte</a:t>
            </a:r>
            <a:r>
              <a:rPr lang="en-US" altLang="x-none" dirty="0"/>
              <a:t> </a:t>
            </a:r>
            <a:r>
              <a:rPr lang="en-US" altLang="x-none" dirty="0" err="1"/>
              <a:t>zu</a:t>
            </a:r>
            <a:r>
              <a:rPr lang="en-US" altLang="x-none" dirty="0"/>
              <a:t> </a:t>
            </a:r>
            <a:r>
              <a:rPr lang="en-US" altLang="x-none" dirty="0" err="1"/>
              <a:t>erhalten</a:t>
            </a:r>
            <a:r>
              <a:rPr lang="en-US" altLang="x-none" dirty="0"/>
              <a:t> (</a:t>
            </a:r>
            <a:r>
              <a:rPr lang="en-US" altLang="x-none" sz="1800" dirty="0" err="1">
                <a:solidFill>
                  <a:srgbClr val="CC3300"/>
                </a:solidFill>
              </a:rPr>
              <a:t>zufälliger</a:t>
            </a:r>
            <a:r>
              <a:rPr lang="en-US" altLang="x-none" sz="1800" dirty="0">
                <a:solidFill>
                  <a:srgbClr val="CC3300"/>
                </a:solidFill>
              </a:rPr>
              <a:t> </a:t>
            </a:r>
            <a:r>
              <a:rPr lang="en-US" altLang="x-none" sz="1800" dirty="0" err="1">
                <a:solidFill>
                  <a:srgbClr val="CC3300"/>
                </a:solidFill>
              </a:rPr>
              <a:t>Zugriff</a:t>
            </a:r>
            <a:r>
              <a:rPr lang="en-US" altLang="x-none" sz="1800" dirty="0">
                <a:solidFill>
                  <a:schemeClr val="tx1"/>
                </a:solidFill>
              </a:rPr>
              <a:t>)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93713" y="4064337"/>
            <a:ext cx="5210081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800" dirty="0" err="1">
                <a:solidFill>
                  <a:schemeClr val="tx1"/>
                </a:solidFill>
              </a:rPr>
              <a:t>Schritt</a:t>
            </a:r>
            <a:r>
              <a:rPr lang="en-US" altLang="x-none" sz="2800" dirty="0">
                <a:solidFill>
                  <a:schemeClr val="tx1"/>
                </a:solidFill>
              </a:rPr>
              <a:t> 3: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Berechne</a:t>
            </a:r>
            <a:r>
              <a:rPr lang="en-US" altLang="x-none" sz="1800" dirty="0">
                <a:solidFill>
                  <a:schemeClr val="tx1"/>
                </a:solidFill>
              </a:rPr>
              <a:t> die </a:t>
            </a:r>
            <a:r>
              <a:rPr lang="en-US" altLang="x-none" sz="1800" dirty="0" err="1">
                <a:solidFill>
                  <a:schemeClr val="tx1"/>
                </a:solidFill>
              </a:rPr>
              <a:t>Bewertungen</a:t>
            </a:r>
            <a:r>
              <a:rPr lang="en-US" altLang="x-none" sz="1800" dirty="0">
                <a:solidFill>
                  <a:schemeClr val="tx1"/>
                </a:solidFill>
              </a:rPr>
              <a:t> der </a:t>
            </a:r>
            <a:r>
              <a:rPr lang="en-US" altLang="x-none" sz="1800" dirty="0" err="1">
                <a:solidFill>
                  <a:schemeClr val="tx1"/>
                </a:solidFill>
              </a:rPr>
              <a:t>gesehenen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Objekte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Gebe</a:t>
            </a:r>
            <a:r>
              <a:rPr lang="en-US" altLang="x-none" sz="1800" dirty="0">
                <a:solidFill>
                  <a:schemeClr val="tx1"/>
                </a:solidFill>
              </a:rPr>
              <a:t> k </a:t>
            </a:r>
            <a:r>
              <a:rPr lang="en-US" altLang="x-none" sz="1800" dirty="0" err="1">
                <a:solidFill>
                  <a:schemeClr val="tx1"/>
                </a:solidFill>
              </a:rPr>
              <a:t>höchstbewertete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Objekte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zurück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utoUpdateAnimBg="0"/>
      <p:bldP spid="56326" grpId="0" autoUpdateAnimBg="0"/>
      <p:bldP spid="5632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7978D-1EA3-4C42-9152-5DB6B4420C01}" type="slidenum">
              <a:rPr lang="el-GR" altLang="x-none"/>
              <a:pPr>
                <a:defRPr/>
              </a:pPr>
              <a:t>23</a:t>
            </a:fld>
            <a:endParaRPr lang="el-GR" altLang="x-none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2700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1: </a:t>
            </a:r>
          </a:p>
          <a:p>
            <a:pPr eaLnBrk="1" hangingPunct="1">
              <a:buFontTx/>
              <a:buNone/>
              <a:defRPr/>
            </a:pPr>
            <a:r>
              <a:rPr lang="en-US" altLang="x-none" sz="2000" dirty="0"/>
              <a:t> Lese </a:t>
            </a:r>
            <a:r>
              <a:rPr lang="en-US" altLang="x-none" sz="2000" dirty="0" err="1"/>
              <a:t>Tupel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für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jede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sortierte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Liste</a:t>
            </a:r>
            <a:r>
              <a:rPr lang="en-US" altLang="x-none" sz="2000" dirty="0"/>
              <a:t> (</a:t>
            </a:r>
            <a:r>
              <a:rPr lang="en-US" altLang="x-none" sz="2000" dirty="0" err="1"/>
              <a:t>sortierter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Zugriff</a:t>
            </a:r>
            <a:r>
              <a:rPr lang="en-US" altLang="x-none" sz="2000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Halte</a:t>
            </a:r>
            <a:r>
              <a:rPr lang="en-US" altLang="x-none" sz="2000" dirty="0"/>
              <a:t>, </a:t>
            </a:r>
            <a:r>
              <a:rPr lang="en-US" altLang="x-none" sz="2000" dirty="0" err="1"/>
              <a:t>wenn</a:t>
            </a:r>
            <a:r>
              <a:rPr lang="en-US" altLang="x-none" sz="2000" dirty="0"/>
              <a:t> k </a:t>
            </a:r>
            <a:r>
              <a:rPr lang="en-US" altLang="x-none" sz="2000" dirty="0" err="1"/>
              <a:t>Objekte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mit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allen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Attributwerten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bekannt</a:t>
            </a:r>
            <a:endParaRPr lang="en-US" altLang="x-none" sz="2000" dirty="0"/>
          </a:p>
        </p:txBody>
      </p:sp>
      <p:graphicFrame>
        <p:nvGraphicFramePr>
          <p:cNvPr id="58432" name="Group 64"/>
          <p:cNvGraphicFramePr>
            <a:graphicFrameLocks noGrp="1"/>
          </p:cNvGraphicFramePr>
          <p:nvPr/>
        </p:nvGraphicFramePr>
        <p:xfrm>
          <a:off x="381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8494" name="Group 126"/>
          <p:cNvGraphicFramePr>
            <a:graphicFrameLocks noGrp="1"/>
          </p:cNvGraphicFramePr>
          <p:nvPr/>
        </p:nvGraphicFramePr>
        <p:xfrm>
          <a:off x="4953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8437" name="Group 69"/>
          <p:cNvGrpSpPr>
            <a:grpSpLocks/>
          </p:cNvGrpSpPr>
          <p:nvPr/>
        </p:nvGrpSpPr>
        <p:grpSpPr bwMode="auto">
          <a:xfrm>
            <a:off x="385763" y="3529013"/>
            <a:ext cx="3871912" cy="333375"/>
            <a:chOff x="243" y="2223"/>
            <a:chExt cx="2439" cy="210"/>
          </a:xfrm>
        </p:grpSpPr>
        <p:sp>
          <p:nvSpPr>
            <p:cNvPr id="58424" name="Rectangle 56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4" name="Rectangle 66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6" name="Rectangle 68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8502" name="Group 134"/>
          <p:cNvGrpSpPr>
            <a:grpSpLocks/>
          </p:cNvGrpSpPr>
          <p:nvPr/>
        </p:nvGrpSpPr>
        <p:grpSpPr bwMode="auto">
          <a:xfrm>
            <a:off x="395288" y="3886200"/>
            <a:ext cx="3871912" cy="333375"/>
            <a:chOff x="243" y="2223"/>
            <a:chExt cx="2439" cy="210"/>
          </a:xfrm>
        </p:grpSpPr>
        <p:sp>
          <p:nvSpPr>
            <p:cNvPr id="58503" name="Rectangle 135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4" name="Rectangle 136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5" name="Rectangle 137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6" name="Rectangle 138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7" name="Rectangle 139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8509" name="Group 141"/>
          <p:cNvGrpSpPr>
            <a:grpSpLocks/>
          </p:cNvGrpSpPr>
          <p:nvPr/>
        </p:nvGrpSpPr>
        <p:grpSpPr bwMode="auto">
          <a:xfrm>
            <a:off x="381000" y="4238625"/>
            <a:ext cx="3871913" cy="333375"/>
            <a:chOff x="243" y="2223"/>
            <a:chExt cx="2439" cy="210"/>
          </a:xfrm>
        </p:grpSpPr>
        <p:sp>
          <p:nvSpPr>
            <p:cNvPr id="58510" name="Rectangle 142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1" name="Rectangle 143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2" name="Rectangle 144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3" name="Rectangle 145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4" name="Rectangle 146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5082480" y="3505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99       90       75        74        67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5076056" y="3886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66       91       92        56        58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58515" name="Text Box 147"/>
          <p:cNvSpPr txBox="1">
            <a:spLocks noChangeArrowheads="1"/>
          </p:cNvSpPr>
          <p:nvPr/>
        </p:nvSpPr>
        <p:spPr bwMode="auto">
          <a:xfrm>
            <a:off x="5076056" y="423545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4</a:t>
            </a:r>
            <a:r>
              <a:rPr lang="en-US" altLang="x-none" dirty="0">
                <a:solidFill>
                  <a:schemeClr val="tx1"/>
                </a:solidFill>
              </a:rPr>
              <a:t>                                </a:t>
            </a:r>
            <a:r>
              <a:rPr lang="en-US" altLang="x-none" dirty="0">
                <a:solidFill>
                  <a:srgbClr val="00CC00"/>
                </a:solidFill>
              </a:rPr>
              <a:t>70                    67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5076056" y="457200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0</a:t>
            </a:r>
            <a:r>
              <a:rPr lang="en-US" altLang="x-none" dirty="0">
                <a:solidFill>
                  <a:schemeClr val="tx1"/>
                </a:solidFill>
              </a:rPr>
              <a:t>         </a:t>
            </a:r>
            <a:r>
              <a:rPr lang="en-US" altLang="x-none" dirty="0">
                <a:solidFill>
                  <a:srgbClr val="00CC00"/>
                </a:solidFill>
              </a:rPr>
              <a:t>63       61                    56</a:t>
            </a:r>
            <a:r>
              <a:rPr lang="en-US" altLang="x-none" dirty="0">
                <a:solidFill>
                  <a:schemeClr val="tx1"/>
                </a:solidFill>
              </a:rPr>
              <a:t>  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58570" name="Text Box 202"/>
          <p:cNvSpPr txBox="1">
            <a:spLocks noChangeArrowheads="1"/>
          </p:cNvSpPr>
          <p:nvPr/>
        </p:nvSpPr>
        <p:spPr bwMode="auto">
          <a:xfrm>
            <a:off x="1557337" y="5517247"/>
            <a:ext cx="6237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>
                <a:solidFill>
                  <a:schemeClr val="tx1"/>
                </a:solidFill>
              </a:rPr>
              <a:t>Kein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weiterer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sortierter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Zugriff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nötig</a:t>
            </a:r>
            <a:r>
              <a:rPr lang="en-US" altLang="x-none" dirty="0">
                <a:solidFill>
                  <a:schemeClr val="tx1"/>
                </a:solidFill>
              </a:rPr>
              <a:t>, </a:t>
            </a:r>
            <a:r>
              <a:rPr lang="en-US" altLang="x-none" dirty="0" err="1">
                <a:solidFill>
                  <a:schemeClr val="tx1"/>
                </a:solidFill>
              </a:rPr>
              <a:t>denn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es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sind</a:t>
            </a:r>
            <a:r>
              <a:rPr lang="en-US" altLang="x-none" dirty="0">
                <a:solidFill>
                  <a:schemeClr val="tx1"/>
                </a:solidFill>
              </a:rPr>
              <a:t> k=2 </a:t>
            </a:r>
            <a:r>
              <a:rPr lang="en-US" altLang="x-none" dirty="0" err="1"/>
              <a:t>Objekte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allen</a:t>
            </a:r>
            <a:r>
              <a:rPr lang="en-US" altLang="x-none" dirty="0"/>
              <a:t> </a:t>
            </a:r>
            <a:r>
              <a:rPr lang="en-US" altLang="x-none" dirty="0" err="1"/>
              <a:t>Attributwerten</a:t>
            </a:r>
            <a:r>
              <a:rPr lang="en-US" altLang="x-none" dirty="0"/>
              <a:t> </a:t>
            </a:r>
            <a:r>
              <a:rPr lang="en-US" altLang="x-none" dirty="0" err="1"/>
              <a:t>bekannt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chemeClr val="tx1"/>
                </a:solidFill>
              </a:rPr>
              <a:t>(</a:t>
            </a:r>
            <a:r>
              <a:rPr lang="en-US" altLang="x-none" dirty="0" err="1">
                <a:solidFill>
                  <a:schemeClr val="tx1"/>
                </a:solidFill>
              </a:rPr>
              <a:t>Objekte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dirty="0">
                <a:solidFill>
                  <a:schemeClr val="tx1"/>
                </a:solidFill>
              </a:rPr>
              <a:t>1 and </a:t>
            </a: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dirty="0">
                <a:solidFill>
                  <a:schemeClr val="tx1"/>
                </a:solidFill>
              </a:rPr>
              <a:t>3).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EBD36-EB13-F04E-B7E6-92F5E98E12D1}" type="slidenum">
              <a:rPr lang="el-GR" altLang="x-none"/>
              <a:pPr>
                <a:defRPr/>
              </a:pPr>
              <a:t>24</a:t>
            </a:fld>
            <a:endParaRPr lang="el-GR" altLang="x-non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195388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2: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Generiere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Tabellenzugriffe</a:t>
            </a:r>
            <a:r>
              <a:rPr lang="en-US" altLang="x-none" sz="2000" dirty="0"/>
              <a:t>, um </a:t>
            </a:r>
            <a:r>
              <a:rPr lang="en-US" altLang="x-none" sz="2000" dirty="0" err="1"/>
              <a:t>fehlende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Werte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erhalten</a:t>
            </a:r>
            <a:r>
              <a:rPr lang="en-US" altLang="x-none" sz="2000" dirty="0"/>
              <a:t> </a:t>
            </a:r>
            <a:br>
              <a:rPr lang="en-US" altLang="x-none" sz="2000" dirty="0"/>
            </a:br>
            <a:r>
              <a:rPr lang="en-US" altLang="x-none" sz="2000" dirty="0"/>
              <a:t>(</a:t>
            </a:r>
            <a:r>
              <a:rPr lang="en-US" altLang="x-none" sz="2000" dirty="0" err="1">
                <a:solidFill>
                  <a:srgbClr val="CC3300"/>
                </a:solidFill>
              </a:rPr>
              <a:t>zufälliger</a:t>
            </a:r>
            <a:r>
              <a:rPr lang="en-US" altLang="x-none" sz="2000" dirty="0">
                <a:solidFill>
                  <a:srgbClr val="CC3300"/>
                </a:solidFill>
              </a:rPr>
              <a:t> </a:t>
            </a:r>
            <a:r>
              <a:rPr lang="en-US" altLang="x-none" sz="2000" dirty="0" err="1">
                <a:solidFill>
                  <a:srgbClr val="CC3300"/>
                </a:solidFill>
              </a:rPr>
              <a:t>Zugriff</a:t>
            </a:r>
            <a:r>
              <a:rPr lang="en-US" altLang="x-none" sz="2000" dirty="0"/>
              <a:t>)</a:t>
            </a:r>
            <a:endParaRPr lang="el-GR" altLang="x-none" sz="2000" dirty="0"/>
          </a:p>
        </p:txBody>
      </p:sp>
      <p:graphicFrame>
        <p:nvGraphicFramePr>
          <p:cNvPr id="60420" name="Group 4"/>
          <p:cNvGraphicFramePr>
            <a:graphicFrameLocks noGrp="1"/>
          </p:cNvGraphicFramePr>
          <p:nvPr/>
        </p:nvGraphicFramePr>
        <p:xfrm>
          <a:off x="381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0464" name="Group 48"/>
          <p:cNvGraphicFramePr>
            <a:graphicFrameLocks noGrp="1"/>
          </p:cNvGraphicFramePr>
          <p:nvPr/>
        </p:nvGraphicFramePr>
        <p:xfrm>
          <a:off x="4953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4611" name="Group 99"/>
          <p:cNvGrpSpPr>
            <a:grpSpLocks/>
          </p:cNvGrpSpPr>
          <p:nvPr/>
        </p:nvGrpSpPr>
        <p:grpSpPr bwMode="auto">
          <a:xfrm>
            <a:off x="385763" y="3529013"/>
            <a:ext cx="3871912" cy="333375"/>
            <a:chOff x="243" y="2223"/>
            <a:chExt cx="2439" cy="210"/>
          </a:xfrm>
        </p:grpSpPr>
        <p:sp>
          <p:nvSpPr>
            <p:cNvPr id="60516" name="Rectangle 100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7" name="Rectangle 101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8" name="Rectangle 102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9" name="Rectangle 103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0" name="Rectangle 104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4612" name="Group 105"/>
          <p:cNvGrpSpPr>
            <a:grpSpLocks/>
          </p:cNvGrpSpPr>
          <p:nvPr/>
        </p:nvGrpSpPr>
        <p:grpSpPr bwMode="auto">
          <a:xfrm>
            <a:off x="395288" y="3886200"/>
            <a:ext cx="3871912" cy="333375"/>
            <a:chOff x="243" y="2223"/>
            <a:chExt cx="2439" cy="210"/>
          </a:xfrm>
        </p:grpSpPr>
        <p:sp>
          <p:nvSpPr>
            <p:cNvPr id="60522" name="Rectangle 106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3" name="Rectangle 107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4" name="Rectangle 108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5" name="Rectangle 109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6" name="Rectangle 110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4613" name="Group 111"/>
          <p:cNvGrpSpPr>
            <a:grpSpLocks/>
          </p:cNvGrpSpPr>
          <p:nvPr/>
        </p:nvGrpSpPr>
        <p:grpSpPr bwMode="auto">
          <a:xfrm>
            <a:off x="381000" y="4238625"/>
            <a:ext cx="3871913" cy="333375"/>
            <a:chOff x="243" y="2223"/>
            <a:chExt cx="2439" cy="210"/>
          </a:xfrm>
        </p:grpSpPr>
        <p:sp>
          <p:nvSpPr>
            <p:cNvPr id="60528" name="Rectangle 112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9" name="Rectangle 113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0" name="Rectangle 114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1" name="Rectangle 115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2" name="Rectangle 116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0549" name="Group 133"/>
          <p:cNvGrpSpPr>
            <a:grpSpLocks/>
          </p:cNvGrpSpPr>
          <p:nvPr/>
        </p:nvGrpSpPr>
        <p:grpSpPr bwMode="auto">
          <a:xfrm>
            <a:off x="381000" y="4229100"/>
            <a:ext cx="5861050" cy="1028700"/>
            <a:chOff x="240" y="2664"/>
            <a:chExt cx="3692" cy="648"/>
          </a:xfrm>
        </p:grpSpPr>
        <p:sp>
          <p:nvSpPr>
            <p:cNvPr id="60538" name="Rectangle 122"/>
            <p:cNvSpPr>
              <a:spLocks noChangeArrowheads="1"/>
            </p:cNvSpPr>
            <p:nvPr/>
          </p:nvSpPr>
          <p:spPr bwMode="auto">
            <a:xfrm>
              <a:off x="240" y="3104"/>
              <a:ext cx="480" cy="208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4" name="Text Box 128"/>
            <p:cNvSpPr txBox="1">
              <a:spLocks noChangeArrowheads="1"/>
            </p:cNvSpPr>
            <p:nvPr/>
          </p:nvSpPr>
          <p:spPr bwMode="auto">
            <a:xfrm>
              <a:off x="3536" y="266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44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0" name="Group 134"/>
          <p:cNvGrpSpPr>
            <a:grpSpLocks/>
          </p:cNvGrpSpPr>
          <p:nvPr/>
        </p:nvGrpSpPr>
        <p:grpSpPr bwMode="auto">
          <a:xfrm>
            <a:off x="1162050" y="4235450"/>
            <a:ext cx="5727700" cy="679450"/>
            <a:chOff x="732" y="2668"/>
            <a:chExt cx="3608" cy="428"/>
          </a:xfrm>
        </p:grpSpPr>
        <p:sp>
          <p:nvSpPr>
            <p:cNvPr id="60539" name="Rectangle 123"/>
            <p:cNvSpPr>
              <a:spLocks noChangeArrowheads="1"/>
            </p:cNvSpPr>
            <p:nvPr/>
          </p:nvSpPr>
          <p:spPr bwMode="auto">
            <a:xfrm>
              <a:off x="732" y="2884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5" name="Text Box 129"/>
            <p:cNvSpPr txBox="1">
              <a:spLocks noChangeArrowheads="1"/>
            </p:cNvSpPr>
            <p:nvPr/>
          </p:nvSpPr>
          <p:spPr bwMode="auto">
            <a:xfrm>
              <a:off x="3944" y="2668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07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1" name="Group 135"/>
          <p:cNvGrpSpPr>
            <a:grpSpLocks/>
          </p:cNvGrpSpPr>
          <p:nvPr/>
        </p:nvGrpSpPr>
        <p:grpSpPr bwMode="auto">
          <a:xfrm>
            <a:off x="2717800" y="4229100"/>
            <a:ext cx="5461000" cy="1035050"/>
            <a:chOff x="1712" y="2664"/>
            <a:chExt cx="3440" cy="652"/>
          </a:xfrm>
        </p:grpSpPr>
        <p:sp>
          <p:nvSpPr>
            <p:cNvPr id="60540" name="Rectangle 124"/>
            <p:cNvSpPr>
              <a:spLocks noChangeArrowheads="1"/>
            </p:cNvSpPr>
            <p:nvPr/>
          </p:nvSpPr>
          <p:spPr bwMode="auto">
            <a:xfrm>
              <a:off x="1712" y="3104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6" name="Text Box 130"/>
            <p:cNvSpPr txBox="1">
              <a:spLocks noChangeArrowheads="1"/>
            </p:cNvSpPr>
            <p:nvPr/>
          </p:nvSpPr>
          <p:spPr bwMode="auto">
            <a:xfrm>
              <a:off x="4756" y="266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19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2" name="Group 136"/>
          <p:cNvGrpSpPr>
            <a:grpSpLocks/>
          </p:cNvGrpSpPr>
          <p:nvPr/>
        </p:nvGrpSpPr>
        <p:grpSpPr bwMode="auto">
          <a:xfrm>
            <a:off x="1936750" y="4578350"/>
            <a:ext cx="5594350" cy="692150"/>
            <a:chOff x="1220" y="2884"/>
            <a:chExt cx="3524" cy="436"/>
          </a:xfrm>
        </p:grpSpPr>
        <p:sp>
          <p:nvSpPr>
            <p:cNvPr id="60541" name="Rectangle 125"/>
            <p:cNvSpPr>
              <a:spLocks noChangeArrowheads="1"/>
            </p:cNvSpPr>
            <p:nvPr/>
          </p:nvSpPr>
          <p:spPr bwMode="auto">
            <a:xfrm>
              <a:off x="1220" y="3108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7" name="Text Box 131"/>
            <p:cNvSpPr txBox="1">
              <a:spLocks noChangeArrowheads="1"/>
            </p:cNvSpPr>
            <p:nvPr/>
          </p:nvSpPr>
          <p:spPr bwMode="auto">
            <a:xfrm>
              <a:off x="4348" y="288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01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3" name="Group 137"/>
          <p:cNvGrpSpPr>
            <a:grpSpLocks/>
          </p:cNvGrpSpPr>
          <p:nvPr/>
        </p:nvGrpSpPr>
        <p:grpSpPr bwMode="auto">
          <a:xfrm>
            <a:off x="3498850" y="4584700"/>
            <a:ext cx="5327650" cy="685800"/>
            <a:chOff x="2204" y="2888"/>
            <a:chExt cx="3356" cy="432"/>
          </a:xfrm>
        </p:grpSpPr>
        <p:sp>
          <p:nvSpPr>
            <p:cNvPr id="60542" name="Rectangle 126"/>
            <p:cNvSpPr>
              <a:spLocks noChangeArrowheads="1"/>
            </p:cNvSpPr>
            <p:nvPr/>
          </p:nvSpPr>
          <p:spPr bwMode="auto">
            <a:xfrm>
              <a:off x="2204" y="3108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8" name="Text Box 132"/>
            <p:cNvSpPr txBox="1">
              <a:spLocks noChangeArrowheads="1"/>
            </p:cNvSpPr>
            <p:nvPr/>
          </p:nvSpPr>
          <p:spPr bwMode="auto">
            <a:xfrm>
              <a:off x="5164" y="2888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35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sp>
        <p:nvSpPr>
          <p:cNvPr id="60555" name="Text Box 139"/>
          <p:cNvSpPr txBox="1">
            <a:spLocks noChangeArrowheads="1"/>
          </p:cNvSpPr>
          <p:nvPr/>
        </p:nvSpPr>
        <p:spPr bwMode="auto">
          <a:xfrm>
            <a:off x="2046595" y="5548079"/>
            <a:ext cx="4833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>
                <a:solidFill>
                  <a:schemeClr val="tx1"/>
                </a:solidFill>
              </a:rPr>
              <a:t>Alle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fehlenden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Werte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für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gesehene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Objekte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sind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br>
              <a:rPr lang="en-US" altLang="x-none" dirty="0">
                <a:solidFill>
                  <a:schemeClr val="tx1"/>
                </a:solidFill>
              </a:rPr>
            </a:br>
            <a:r>
              <a:rPr lang="en-US" altLang="x-none" dirty="0" err="1">
                <a:solidFill>
                  <a:schemeClr val="tx1"/>
                </a:solidFill>
              </a:rPr>
              <a:t>bestimmt</a:t>
            </a:r>
            <a:r>
              <a:rPr lang="en-US" altLang="x-none" dirty="0">
                <a:solidFill>
                  <a:schemeClr val="tx1"/>
                </a:solidFill>
              </a:rPr>
              <a:t>. </a:t>
            </a:r>
            <a:r>
              <a:rPr lang="en-US" altLang="x-none" dirty="0" err="1">
                <a:solidFill>
                  <a:schemeClr val="tx1"/>
                </a:solidFill>
              </a:rPr>
              <a:t>Keine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weiteren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Zugriffe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nötig</a:t>
            </a:r>
            <a:r>
              <a:rPr lang="en-US" altLang="x-none" dirty="0">
                <a:solidFill>
                  <a:schemeClr val="tx1"/>
                </a:solidFill>
              </a:rPr>
              <a:t>.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46" name="Text Box 131">
            <a:extLst>
              <a:ext uri="{FF2B5EF4-FFF2-40B4-BE49-F238E27FC236}">
                <a16:creationId xmlns:a16="http://schemas.microsoft.com/office/drawing/2014/main" id="{40E961AB-7DA9-B340-BD18-0FD38C6AD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480" y="3505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99       90       75        74        67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47" name="Text Box 133">
            <a:extLst>
              <a:ext uri="{FF2B5EF4-FFF2-40B4-BE49-F238E27FC236}">
                <a16:creationId xmlns:a16="http://schemas.microsoft.com/office/drawing/2014/main" id="{9B453E22-5585-C244-8684-36E0D0D9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3886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66       91       92        56        58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48" name="Text Box 147">
            <a:extLst>
              <a:ext uri="{FF2B5EF4-FFF2-40B4-BE49-F238E27FC236}">
                <a16:creationId xmlns:a16="http://schemas.microsoft.com/office/drawing/2014/main" id="{AED22FEF-28F5-B54F-8551-1920A9B5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23545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4</a:t>
            </a:r>
            <a:r>
              <a:rPr lang="en-US" altLang="x-none" dirty="0">
                <a:solidFill>
                  <a:schemeClr val="tx1"/>
                </a:solidFill>
              </a:rPr>
              <a:t>                                </a:t>
            </a:r>
            <a:r>
              <a:rPr lang="en-US" altLang="x-none" dirty="0">
                <a:solidFill>
                  <a:srgbClr val="00CC00"/>
                </a:solidFill>
              </a:rPr>
              <a:t>70                    67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49" name="Text Box 148">
            <a:extLst>
              <a:ext uri="{FF2B5EF4-FFF2-40B4-BE49-F238E27FC236}">
                <a16:creationId xmlns:a16="http://schemas.microsoft.com/office/drawing/2014/main" id="{600076B3-0076-7C41-94D7-084AFA80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57200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0</a:t>
            </a:r>
            <a:r>
              <a:rPr lang="en-US" altLang="x-none" dirty="0">
                <a:solidFill>
                  <a:schemeClr val="tx1"/>
                </a:solidFill>
              </a:rPr>
              <a:t>         </a:t>
            </a:r>
            <a:r>
              <a:rPr lang="en-US" altLang="x-none" dirty="0">
                <a:solidFill>
                  <a:srgbClr val="00CC00"/>
                </a:solidFill>
              </a:rPr>
              <a:t>63       61                    56</a:t>
            </a:r>
            <a:r>
              <a:rPr lang="en-US" altLang="x-none" dirty="0">
                <a:solidFill>
                  <a:schemeClr val="tx1"/>
                </a:solidFill>
              </a:rPr>
              <a:t>  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5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20F90-F19D-D343-9A42-C881BE2F9DC1}" type="slidenum">
              <a:rPr lang="el-GR" altLang="x-none"/>
              <a:pPr>
                <a:defRPr/>
              </a:pPr>
              <a:t>25</a:t>
            </a:fld>
            <a:endParaRPr lang="el-GR" altLang="x-none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3462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3: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Berechne</a:t>
            </a:r>
            <a:r>
              <a:rPr lang="en-US" altLang="x-none" sz="2000" dirty="0"/>
              <a:t> die </a:t>
            </a:r>
            <a:r>
              <a:rPr lang="en-US" altLang="x-none" sz="2000" dirty="0" err="1"/>
              <a:t>Bewertungen</a:t>
            </a:r>
            <a:r>
              <a:rPr lang="en-US" altLang="x-none" sz="2000" dirty="0"/>
              <a:t> der </a:t>
            </a:r>
            <a:r>
              <a:rPr lang="en-US" altLang="x-none" sz="2000" dirty="0" err="1"/>
              <a:t>gesehenen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Objekte</a:t>
            </a:r>
            <a:endParaRPr lang="en-US" altLang="x-none" sz="2000" dirty="0"/>
          </a:p>
          <a:p>
            <a:pPr eaLnBrk="1" hangingPunct="1"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Gebe</a:t>
            </a:r>
            <a:r>
              <a:rPr lang="en-US" altLang="x-none" sz="2000" dirty="0"/>
              <a:t> k </a:t>
            </a:r>
            <a:r>
              <a:rPr lang="en-US" altLang="x-none" sz="2000" dirty="0" err="1"/>
              <a:t>höchstbewertete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Objekte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zurück</a:t>
            </a:r>
            <a:endParaRPr lang="el-GR" altLang="x-none" sz="2000" dirty="0"/>
          </a:p>
        </p:txBody>
      </p:sp>
      <p:graphicFrame>
        <p:nvGraphicFramePr>
          <p:cNvPr id="61600" name="Group 160"/>
          <p:cNvGraphicFramePr>
            <a:graphicFrameLocks noGrp="1"/>
          </p:cNvGraphicFramePr>
          <p:nvPr/>
        </p:nvGraphicFramePr>
        <p:xfrm>
          <a:off x="685800" y="30480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676" name="Text Box 236"/>
          <p:cNvSpPr txBox="1">
            <a:spLocks noChangeArrowheads="1"/>
          </p:cNvSpPr>
          <p:nvPr/>
        </p:nvSpPr>
        <p:spPr bwMode="auto">
          <a:xfrm>
            <a:off x="1346200" y="41529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44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79" name="Text Box 239"/>
          <p:cNvSpPr txBox="1">
            <a:spLocks noChangeArrowheads="1"/>
          </p:cNvSpPr>
          <p:nvPr/>
        </p:nvSpPr>
        <p:spPr bwMode="auto">
          <a:xfrm>
            <a:off x="1993900" y="415925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07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2" name="Text Box 242"/>
          <p:cNvSpPr txBox="1">
            <a:spLocks noChangeArrowheads="1"/>
          </p:cNvSpPr>
          <p:nvPr/>
        </p:nvSpPr>
        <p:spPr bwMode="auto">
          <a:xfrm>
            <a:off x="3282950" y="41529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19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5" name="Text Box 245"/>
          <p:cNvSpPr txBox="1">
            <a:spLocks noChangeArrowheads="1"/>
          </p:cNvSpPr>
          <p:nvPr/>
        </p:nvSpPr>
        <p:spPr bwMode="auto">
          <a:xfrm>
            <a:off x="2635250" y="450215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01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8" name="Text Box 248"/>
          <p:cNvSpPr txBox="1">
            <a:spLocks noChangeArrowheads="1"/>
          </p:cNvSpPr>
          <p:nvPr/>
        </p:nvSpPr>
        <p:spPr bwMode="auto">
          <a:xfrm>
            <a:off x="3930650" y="45085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35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9" name="Text Box 249"/>
          <p:cNvSpPr txBox="1">
            <a:spLocks noChangeArrowheads="1"/>
          </p:cNvSpPr>
          <p:nvPr/>
        </p:nvSpPr>
        <p:spPr bwMode="auto">
          <a:xfrm>
            <a:off x="6629400" y="2819400"/>
            <a:ext cx="1944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Totale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Bewertung</a:t>
            </a:r>
            <a:endParaRPr lang="el-GR" altLang="x-none" dirty="0">
              <a:solidFill>
                <a:schemeClr val="tx1"/>
              </a:solidFill>
            </a:endParaRPr>
          </a:p>
        </p:txBody>
      </p:sp>
      <p:grpSp>
        <p:nvGrpSpPr>
          <p:cNvPr id="61699" name="Group 259"/>
          <p:cNvGrpSpPr>
            <a:grpSpLocks/>
          </p:cNvGrpSpPr>
          <p:nvPr/>
        </p:nvGrpSpPr>
        <p:grpSpPr bwMode="auto">
          <a:xfrm>
            <a:off x="4648200" y="3317875"/>
            <a:ext cx="3140075" cy="457200"/>
            <a:chOff x="2928" y="2090"/>
            <a:chExt cx="1978" cy="288"/>
          </a:xfrm>
        </p:grpSpPr>
        <p:sp>
          <p:nvSpPr>
            <p:cNvPr id="61690" name="Line 250"/>
            <p:cNvSpPr>
              <a:spLocks noChangeShapeType="1"/>
            </p:cNvSpPr>
            <p:nvPr/>
          </p:nvSpPr>
          <p:spPr bwMode="auto">
            <a:xfrm>
              <a:off x="2928" y="225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1" name="Text Box 251"/>
            <p:cNvSpPr txBox="1">
              <a:spLocks noChangeArrowheads="1"/>
            </p:cNvSpPr>
            <p:nvPr/>
          </p:nvSpPr>
          <p:spPr bwMode="auto">
            <a:xfrm>
              <a:off x="4502" y="209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405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0" name="Group 260"/>
          <p:cNvGrpSpPr>
            <a:grpSpLocks/>
          </p:cNvGrpSpPr>
          <p:nvPr/>
        </p:nvGrpSpPr>
        <p:grpSpPr bwMode="auto">
          <a:xfrm>
            <a:off x="4648200" y="3733800"/>
            <a:ext cx="3155950" cy="457200"/>
            <a:chOff x="2928" y="2352"/>
            <a:chExt cx="1988" cy="288"/>
          </a:xfrm>
        </p:grpSpPr>
        <p:sp>
          <p:nvSpPr>
            <p:cNvPr id="61693" name="Text Box 253"/>
            <p:cNvSpPr txBox="1">
              <a:spLocks noChangeArrowheads="1"/>
            </p:cNvSpPr>
            <p:nvPr/>
          </p:nvSpPr>
          <p:spPr bwMode="auto">
            <a:xfrm>
              <a:off x="4512" y="235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363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  <p:sp>
          <p:nvSpPr>
            <p:cNvPr id="61694" name="Line 254"/>
            <p:cNvSpPr>
              <a:spLocks noChangeShapeType="1"/>
            </p:cNvSpPr>
            <p:nvPr/>
          </p:nvSpPr>
          <p:spPr bwMode="auto">
            <a:xfrm>
              <a:off x="2928" y="249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1701" name="Group 261"/>
          <p:cNvGrpSpPr>
            <a:grpSpLocks/>
          </p:cNvGrpSpPr>
          <p:nvPr/>
        </p:nvGrpSpPr>
        <p:grpSpPr bwMode="auto">
          <a:xfrm>
            <a:off x="4648200" y="4114800"/>
            <a:ext cx="3155950" cy="457200"/>
            <a:chOff x="2928" y="2592"/>
            <a:chExt cx="1988" cy="288"/>
          </a:xfrm>
        </p:grpSpPr>
        <p:sp>
          <p:nvSpPr>
            <p:cNvPr id="61695" name="Line 255"/>
            <p:cNvSpPr>
              <a:spLocks noChangeShapeType="1"/>
            </p:cNvSpPr>
            <p:nvPr/>
          </p:nvSpPr>
          <p:spPr bwMode="auto">
            <a:xfrm>
              <a:off x="2928" y="273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6" name="Text Box 256"/>
            <p:cNvSpPr txBox="1">
              <a:spLocks noChangeArrowheads="1"/>
            </p:cNvSpPr>
            <p:nvPr/>
          </p:nvSpPr>
          <p:spPr bwMode="auto">
            <a:xfrm>
              <a:off x="4512" y="259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207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2" name="Group 262"/>
          <p:cNvGrpSpPr>
            <a:grpSpLocks/>
          </p:cNvGrpSpPr>
          <p:nvPr/>
        </p:nvGrpSpPr>
        <p:grpSpPr bwMode="auto">
          <a:xfrm>
            <a:off x="4648200" y="4495800"/>
            <a:ext cx="3155950" cy="457200"/>
            <a:chOff x="2928" y="2832"/>
            <a:chExt cx="1988" cy="288"/>
          </a:xfrm>
        </p:grpSpPr>
        <p:sp>
          <p:nvSpPr>
            <p:cNvPr id="61697" name="Line 257"/>
            <p:cNvSpPr>
              <a:spLocks noChangeShapeType="1"/>
            </p:cNvSpPr>
            <p:nvPr/>
          </p:nvSpPr>
          <p:spPr bwMode="auto">
            <a:xfrm>
              <a:off x="2928" y="297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8" name="Text Box 258"/>
            <p:cNvSpPr txBox="1">
              <a:spLocks noChangeArrowheads="1"/>
            </p:cNvSpPr>
            <p:nvPr/>
          </p:nvSpPr>
          <p:spPr bwMode="auto">
            <a:xfrm>
              <a:off x="4512" y="283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216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5" name="Group 265"/>
          <p:cNvGrpSpPr>
            <a:grpSpLocks/>
          </p:cNvGrpSpPr>
          <p:nvPr/>
        </p:nvGrpSpPr>
        <p:grpSpPr bwMode="auto">
          <a:xfrm>
            <a:off x="7772400" y="3457575"/>
            <a:ext cx="1033463" cy="609600"/>
            <a:chOff x="4896" y="2178"/>
            <a:chExt cx="651" cy="384"/>
          </a:xfrm>
        </p:grpSpPr>
        <p:sp>
          <p:nvSpPr>
            <p:cNvPr id="61703" name="AutoShape 263"/>
            <p:cNvSpPr>
              <a:spLocks/>
            </p:cNvSpPr>
            <p:nvPr/>
          </p:nvSpPr>
          <p:spPr bwMode="auto">
            <a:xfrm>
              <a:off x="4896" y="2178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704" name="Text Box 264"/>
            <p:cNvSpPr txBox="1">
              <a:spLocks noChangeArrowheads="1"/>
            </p:cNvSpPr>
            <p:nvPr/>
          </p:nvSpPr>
          <p:spPr bwMode="auto">
            <a:xfrm>
              <a:off x="5040" y="2217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2000"/>
                <a:t>Top-2</a:t>
              </a:r>
              <a:endParaRPr lang="el-GR" altLang="x-none" sz="2000"/>
            </a:p>
          </p:txBody>
        </p:sp>
      </p:grpSp>
      <p:sp>
        <p:nvSpPr>
          <p:cNvPr id="61706" name="Text Box 266"/>
          <p:cNvSpPr txBox="1">
            <a:spLocks noChangeArrowheads="1"/>
          </p:cNvSpPr>
          <p:nvPr/>
        </p:nvSpPr>
        <p:spPr bwMode="auto">
          <a:xfrm>
            <a:off x="1619672" y="5261659"/>
            <a:ext cx="58641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/>
              <a:t>Daher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die </a:t>
            </a:r>
            <a:r>
              <a:rPr lang="en-US" altLang="x-none" dirty="0" err="1"/>
              <a:t>besten</a:t>
            </a:r>
            <a:r>
              <a:rPr lang="en-US" altLang="x-none" dirty="0"/>
              <a:t> </a:t>
            </a:r>
            <a:r>
              <a:rPr lang="en-US" altLang="x-none" dirty="0" err="1"/>
              <a:t>Objekte</a:t>
            </a:r>
            <a:r>
              <a:rPr lang="en-US" altLang="x-none" dirty="0"/>
              <a:t> </a:t>
            </a:r>
            <a:r>
              <a:rPr lang="en-US" altLang="x-none" dirty="0" err="1"/>
              <a:t>für</a:t>
            </a:r>
            <a:r>
              <a:rPr lang="en-US" altLang="x-none" dirty="0"/>
              <a:t> die </a:t>
            </a:r>
            <a:r>
              <a:rPr lang="en-US" altLang="x-none" dirty="0" err="1"/>
              <a:t>Anfrage</a:t>
            </a:r>
            <a:r>
              <a:rPr lang="en-US" altLang="x-none" dirty="0"/>
              <a:t>:</a:t>
            </a:r>
            <a:br>
              <a:rPr lang="en-US" altLang="x-none" dirty="0"/>
            </a:br>
            <a:r>
              <a:rPr lang="en-US" altLang="x-none" i="1" dirty="0"/>
              <a:t>O</a:t>
            </a:r>
            <a:r>
              <a:rPr lang="en-US" altLang="x-none" sz="1800" dirty="0"/>
              <a:t>3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Bewertung</a:t>
            </a:r>
            <a:r>
              <a:rPr lang="en-US" altLang="x-none" dirty="0"/>
              <a:t> 405</a:t>
            </a:r>
            <a:r>
              <a:rPr lang="en-US" altLang="x-none" dirty="0">
                <a:solidFill>
                  <a:schemeClr val="tx1"/>
                </a:solidFill>
              </a:rPr>
              <a:t> and </a:t>
            </a:r>
            <a:r>
              <a:rPr lang="en-US" altLang="x-none" i="1" dirty="0"/>
              <a:t>O</a:t>
            </a:r>
            <a:r>
              <a:rPr lang="en-US" altLang="x-none" sz="1800" dirty="0"/>
              <a:t>1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Bewertung</a:t>
            </a:r>
            <a:r>
              <a:rPr lang="en-US" altLang="x-none" dirty="0"/>
              <a:t> 363</a:t>
            </a:r>
            <a:r>
              <a:rPr lang="en-US" altLang="x-none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x-none" dirty="0"/>
          </a:p>
          <a:p>
            <a:pPr eaLnBrk="1" hangingPunct="1">
              <a:defRPr/>
            </a:pPr>
            <a:r>
              <a:rPr lang="en-US" altLang="x-none" dirty="0">
                <a:solidFill>
                  <a:schemeClr val="tx1"/>
                </a:solidFill>
              </a:rPr>
              <a:t>Die </a:t>
            </a:r>
            <a:r>
              <a:rPr lang="en-US" altLang="x-none" dirty="0" err="1">
                <a:solidFill>
                  <a:schemeClr val="tx1"/>
                </a:solidFill>
              </a:rPr>
              <a:t>besten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sind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nicht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notwendiger</a:t>
            </a:r>
            <a:r>
              <a:rPr lang="en-US" altLang="x-none" dirty="0" err="1"/>
              <a:t>weise</a:t>
            </a:r>
            <a:r>
              <a:rPr lang="en-US" altLang="x-none" dirty="0"/>
              <a:t> </a:t>
            </a:r>
            <a:r>
              <a:rPr lang="en-US" altLang="x-none" dirty="0" err="1"/>
              <a:t>unter</a:t>
            </a:r>
            <a:r>
              <a:rPr lang="en-US" altLang="x-none" dirty="0"/>
              <a:t> den </a:t>
            </a:r>
            <a:r>
              <a:rPr lang="en-US" altLang="x-none" dirty="0" err="1"/>
              <a:t>ersten</a:t>
            </a:r>
            <a:r>
              <a:rPr lang="en-US" altLang="x-none" dirty="0"/>
              <a:t> k.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33" name="Text Box 131">
            <a:extLst>
              <a:ext uri="{FF2B5EF4-FFF2-40B4-BE49-F238E27FC236}">
                <a16:creationId xmlns:a16="http://schemas.microsoft.com/office/drawing/2014/main" id="{8201B963-344D-2742-A464-42363AD48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88" y="344308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99       90       75        74        67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34" name="Text Box 133">
            <a:extLst>
              <a:ext uri="{FF2B5EF4-FFF2-40B4-BE49-F238E27FC236}">
                <a16:creationId xmlns:a16="http://schemas.microsoft.com/office/drawing/2014/main" id="{22385E94-F906-114C-B06F-946ECE4F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4" y="382408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66       91       92        56        58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35" name="Text Box 147">
            <a:extLst>
              <a:ext uri="{FF2B5EF4-FFF2-40B4-BE49-F238E27FC236}">
                <a16:creationId xmlns:a16="http://schemas.microsoft.com/office/drawing/2014/main" id="{9E72700B-5C5B-5349-9BE8-4C8398151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4" y="4173330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4</a:t>
            </a:r>
            <a:r>
              <a:rPr lang="en-US" altLang="x-none" dirty="0">
                <a:solidFill>
                  <a:schemeClr val="tx1"/>
                </a:solidFill>
              </a:rPr>
              <a:t>                                </a:t>
            </a:r>
            <a:r>
              <a:rPr lang="en-US" altLang="x-none" dirty="0">
                <a:solidFill>
                  <a:srgbClr val="00CC00"/>
                </a:solidFill>
              </a:rPr>
              <a:t>70                    67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36" name="Text Box 148">
            <a:extLst>
              <a:ext uri="{FF2B5EF4-FFF2-40B4-BE49-F238E27FC236}">
                <a16:creationId xmlns:a16="http://schemas.microsoft.com/office/drawing/2014/main" id="{FA3472F2-C913-8245-9A4C-1FE9106B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4" y="4509880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0</a:t>
            </a:r>
            <a:r>
              <a:rPr lang="en-US" altLang="x-none" dirty="0">
                <a:solidFill>
                  <a:schemeClr val="tx1"/>
                </a:solidFill>
              </a:rPr>
              <a:t>         </a:t>
            </a:r>
            <a:r>
              <a:rPr lang="en-US" altLang="x-none" dirty="0">
                <a:solidFill>
                  <a:srgbClr val="00CC00"/>
                </a:solidFill>
              </a:rPr>
              <a:t>63       61                    56</a:t>
            </a:r>
            <a:r>
              <a:rPr lang="en-US" altLang="x-none" dirty="0">
                <a:solidFill>
                  <a:schemeClr val="tx1"/>
                </a:solidFill>
              </a:rPr>
              <a:t>  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91B5-F644-284B-BBF5-837570DF4758}" type="slidenum">
              <a:rPr lang="de-DE"/>
              <a:pPr/>
              <a:t>26</a:t>
            </a:fld>
            <a:endParaRPr lang="de-D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: </a:t>
            </a:r>
            <a:r>
              <a:rPr lang="de-DE" dirty="0" err="1"/>
              <a:t>Fagins</a:t>
            </a:r>
            <a:r>
              <a:rPr lang="de-DE" dirty="0"/>
              <a:t> Algorithmus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5400675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Gegeben</a:t>
            </a:r>
            <a:r>
              <a:rPr lang="de-DE" sz="1800" dirty="0">
                <a:sym typeface="Symbol" charset="0"/>
              </a:rPr>
              <a:t>: Tabelle mit Objekten</a:t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und Bewertungsfunktion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</a:t>
            </a:r>
            <a:r>
              <a:rPr lang="de-DE" sz="1800" dirty="0">
                <a:sym typeface="Symbol" charset="0"/>
              </a:rPr>
              <a:t> mit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 =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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2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 ... 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m</a:t>
            </a:r>
            <a:endParaRPr lang="de-DE" sz="1800" dirty="0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Behauptung</a:t>
            </a:r>
            <a:r>
              <a:rPr lang="de-DE" sz="1800" dirty="0">
                <a:sym typeface="Symbo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de-DE" sz="1700" dirty="0" err="1">
                <a:sym typeface="Symbol" charset="0"/>
              </a:rPr>
              <a:t>Fagins</a:t>
            </a:r>
            <a:r>
              <a:rPr lang="de-DE" sz="1700" dirty="0">
                <a:sym typeface="Symbol" charset="0"/>
              </a:rPr>
              <a:t> Algorithmus findet die Top-</a:t>
            </a:r>
            <a:r>
              <a:rPr lang="de-DE" sz="1700" dirty="0" err="1">
                <a:sym typeface="Symbol" charset="0"/>
              </a:rPr>
              <a:t>k</a:t>
            </a:r>
            <a:r>
              <a:rPr lang="de-DE" sz="1700" dirty="0">
                <a:sym typeface="Symbol" charset="0"/>
              </a:rPr>
              <a:t> Objekte gemäß </a:t>
            </a:r>
            <a:r>
              <a:rPr lang="de-DE" sz="1700" i="1" dirty="0" err="1">
                <a:sym typeface="Symbol" charset="0"/>
              </a:rPr>
              <a:t>g</a:t>
            </a:r>
            <a:r>
              <a:rPr lang="de-DE" sz="1700" i="1" baseline="-25000" dirty="0" err="1">
                <a:sym typeface="Symbol" charset="0"/>
              </a:rPr>
              <a:t>A</a:t>
            </a:r>
            <a:r>
              <a:rPr lang="de-DE" sz="1700" i="1" dirty="0">
                <a:sym typeface="Symbol" charset="0"/>
              </a:rPr>
              <a:t>(x).</a:t>
            </a: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Beweis</a:t>
            </a:r>
            <a:r>
              <a:rPr lang="de-DE" sz="1800" dirty="0">
                <a:sym typeface="Symbo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Idee: Wir zeigen für jedes ungesehene Objekt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dirty="0">
                <a:sym typeface="Symbol" charset="0"/>
              </a:rPr>
              <a:t>, </a:t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dass es nicht unter den Top-</a:t>
            </a:r>
            <a:r>
              <a:rPr lang="de-DE" sz="1800" dirty="0" err="1">
                <a:sym typeface="Symbol" charset="0"/>
              </a:rPr>
              <a:t>k</a:t>
            </a:r>
            <a:r>
              <a:rPr lang="de-DE" sz="1800" dirty="0">
                <a:sym typeface="Symbol" charset="0"/>
              </a:rPr>
              <a:t> sein kann: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Notation </a:t>
            </a:r>
            <a:r>
              <a:rPr lang="de-DE" sz="17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r>
              <a:rPr lang="de-DE" sz="1700" dirty="0">
                <a:sym typeface="Symbol" charset="0"/>
              </a:rPr>
              <a:t>: gesehene Objekte, </a:t>
            </a:r>
            <a:r>
              <a:rPr lang="de-DE" sz="17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700" dirty="0">
                <a:sym typeface="Symbol" charset="0"/>
              </a:rPr>
              <a:t>: ungesehene Objekte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Wir haben absteigend sortiert: Für jedes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r>
              <a:rPr lang="de-DE" sz="1800" dirty="0">
                <a:sym typeface="Symbol" charset="0"/>
              </a:rPr>
              <a:t> der </a:t>
            </a:r>
            <a:r>
              <a:rPr lang="de-DE" sz="1800" dirty="0" err="1">
                <a:sym typeface="Symbol" charset="0"/>
              </a:rPr>
              <a:t>Joinmenge</a:t>
            </a:r>
            <a:r>
              <a:rPr lang="de-DE" sz="1800" dirty="0">
                <a:sym typeface="Symbol" charset="0"/>
              </a:rPr>
              <a:t> nach Phase 1 und jedes Prädikat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dirty="0">
                <a:sym typeface="Symbol" charset="0"/>
              </a:rPr>
              <a:t> gilt: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 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(x), wenn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 schon definiert und das ist ja schon für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Objekte der Fall </a:t>
            </a:r>
            <a:r>
              <a:rPr lang="de-DE" sz="1800" dirty="0">
                <a:sym typeface="Symbol" charset="0"/>
              </a:rPr>
              <a:t>Abbruch-Kriterium Phase 1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</a:t>
            </a:r>
            <a:endParaRPr lang="de-DE" sz="18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de-DE" altLang="x-none" sz="1800" i="1" dirty="0">
                <a:sym typeface="Symbol" charset="2"/>
              </a:rPr>
              <a:t>Phase 3: g</a:t>
            </a:r>
            <a:r>
              <a:rPr lang="de-DE" altLang="x-none" sz="1800" i="1" baseline="-25000" dirty="0">
                <a:sym typeface="Symbol" charset="2"/>
              </a:rPr>
              <a:t>A1  A2  ...  Am</a:t>
            </a:r>
            <a:r>
              <a:rPr lang="de-DE" altLang="x-none" sz="1800" i="1" dirty="0">
                <a:sym typeface="Symbol" charset="2"/>
              </a:rPr>
              <a:t>(x)  = </a:t>
            </a:r>
            <a:r>
              <a:rPr lang="de-DE" altLang="x-none" sz="1800" dirty="0" err="1">
                <a:sym typeface="Symbol" charset="2"/>
              </a:rPr>
              <a:t>reduce</a:t>
            </a:r>
            <a:r>
              <a:rPr lang="de-DE" altLang="x-none" sz="1800" dirty="0">
                <a:sym typeface="Symbol" charset="2"/>
              </a:rPr>
              <a:t>(+, {</a:t>
            </a:r>
            <a:r>
              <a:rPr lang="de-DE" altLang="x-none" sz="1800" i="1" dirty="0">
                <a:sym typeface="Symbol" charset="2"/>
              </a:rPr>
              <a:t>g</a:t>
            </a:r>
            <a:r>
              <a:rPr lang="de-DE" altLang="x-none" sz="1800" i="1" baseline="-25000" dirty="0">
                <a:sym typeface="Symbol" charset="2"/>
              </a:rPr>
              <a:t>A1</a:t>
            </a:r>
            <a:r>
              <a:rPr lang="de-DE" altLang="x-none" sz="1800" i="1" dirty="0">
                <a:sym typeface="Symbol" charset="2"/>
              </a:rPr>
              <a:t>(x), g</a:t>
            </a:r>
            <a:r>
              <a:rPr lang="de-DE" altLang="x-none" sz="1800" i="1" baseline="-25000" dirty="0">
                <a:sym typeface="Symbol" charset="2"/>
              </a:rPr>
              <a:t>A2</a:t>
            </a:r>
            <a:r>
              <a:rPr lang="de-DE" altLang="x-none" sz="1800" i="1" dirty="0">
                <a:sym typeface="Symbol" charset="2"/>
              </a:rPr>
              <a:t>(x),..., </a:t>
            </a:r>
            <a:r>
              <a:rPr lang="de-DE" altLang="x-none" sz="1800" i="1" dirty="0" err="1">
                <a:sym typeface="Symbol" charset="2"/>
              </a:rPr>
              <a:t>g</a:t>
            </a:r>
            <a:r>
              <a:rPr lang="de-DE" altLang="x-none" sz="1800" i="1" baseline="-25000" dirty="0" err="1">
                <a:sym typeface="Symbol" charset="2"/>
              </a:rPr>
              <a:t>Am</a:t>
            </a:r>
            <a:r>
              <a:rPr lang="de-DE" altLang="x-none" sz="1800" i="1" dirty="0">
                <a:sym typeface="Symbol" charset="2"/>
              </a:rPr>
              <a:t>(x)</a:t>
            </a:r>
            <a:r>
              <a:rPr lang="de-DE" altLang="x-none" sz="1800" dirty="0">
                <a:sym typeface="Symbol" charset="2"/>
              </a:rPr>
              <a:t>}, 0)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Da </a:t>
            </a:r>
            <a:r>
              <a:rPr lang="de-DE" sz="1800" b="1" i="1" dirty="0">
                <a:sym typeface="Symbol" charset="0"/>
              </a:rPr>
              <a:t>jedes</a:t>
            </a:r>
            <a:r>
              <a:rPr lang="de-DE" sz="1800" dirty="0">
                <a:sym typeface="Symbol" charset="0"/>
              </a:rPr>
              <a:t> Attribut der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dirty="0">
                <a:sym typeface="Symbol" charset="0"/>
              </a:rPr>
              <a:t> vollständig gesehenen Objekte besser, gilt: </a:t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	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A1  A2  ...  Am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  g</a:t>
            </a:r>
            <a:r>
              <a:rPr lang="de-D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A1  A2  ...  Am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Es gibt kein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dirty="0">
                <a:sym typeface="Symbol" charset="0"/>
              </a:rPr>
              <a:t>, das besser ist als die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800" dirty="0">
                <a:sym typeface="Symbol" charset="0"/>
              </a:rPr>
              <a:t>gesehenen Objekte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b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</a:b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(vielleicht sind ja die in Phase 2 vervollständigten Objekte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noch besser als die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vollständig nach Phase 1 gesehenen Objekte, aber die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werden ja auch überprüft)</a:t>
            </a:r>
            <a:endParaRPr lang="de-DE" sz="18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7318-2947-394B-AC4B-A61944096402}" type="slidenum">
              <a:rPr lang="de-DE"/>
              <a:pPr/>
              <a:t>27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: </a:t>
            </a:r>
            <a:r>
              <a:rPr lang="de-DE" dirty="0" err="1"/>
              <a:t>Fagins</a:t>
            </a:r>
            <a:r>
              <a:rPr lang="de-DE" dirty="0"/>
              <a:t> Algorithmus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sz="2400" dirty="0">
                <a:sym typeface="Symbol" charset="0"/>
              </a:rPr>
              <a:t>Aufwand: O(</a:t>
            </a:r>
            <a:r>
              <a:rPr lang="de-DE" sz="2400" dirty="0" err="1">
                <a:sym typeface="Symbol" charset="0"/>
              </a:rPr>
              <a:t>n</a:t>
            </a:r>
            <a:r>
              <a:rPr lang="de-DE" sz="2400" baseline="30000" dirty="0">
                <a:sym typeface="Symbol" charset="0"/>
              </a:rPr>
              <a:t>(m-1)/m</a:t>
            </a:r>
            <a:r>
              <a:rPr lang="de-DE" sz="2400" dirty="0">
                <a:sym typeface="Symbol" charset="0"/>
              </a:rPr>
              <a:t>k</a:t>
            </a:r>
            <a:r>
              <a:rPr lang="de-DE" sz="2400" baseline="30000" dirty="0">
                <a:sym typeface="Symbol" charset="0"/>
              </a:rPr>
              <a:t>1/m</a:t>
            </a:r>
            <a:r>
              <a:rPr lang="de-DE" sz="2400" dirty="0">
                <a:sym typeface="Symbol" charset="0"/>
              </a:rPr>
              <a:t>)  (Beweis: siehe [Fa96])</a:t>
            </a:r>
          </a:p>
          <a:p>
            <a:pPr lvl="1"/>
            <a:r>
              <a:rPr lang="de-DE" sz="2400" dirty="0" err="1">
                <a:sym typeface="Symbol" charset="0"/>
              </a:rPr>
              <a:t>n</a:t>
            </a:r>
            <a:r>
              <a:rPr lang="de-DE" sz="2400" dirty="0">
                <a:sym typeface="Symbol" charset="0"/>
              </a:rPr>
              <a:t> = DB-Größe; m = Anzahl der </a:t>
            </a:r>
            <a:r>
              <a:rPr lang="de-DE" sz="2400" dirty="0" err="1">
                <a:sym typeface="Symbol" charset="0"/>
              </a:rPr>
              <a:t>Konjunkte</a:t>
            </a:r>
            <a:r>
              <a:rPr lang="de-DE" sz="2400" dirty="0">
                <a:sym typeface="Symbol" charset="0"/>
              </a:rPr>
              <a:t> (Attribute/DBs)</a:t>
            </a:r>
          </a:p>
          <a:p>
            <a:pPr lvl="2"/>
            <a:r>
              <a:rPr lang="de-DE" sz="2100" dirty="0">
                <a:sym typeface="Symbol" charset="0"/>
              </a:rPr>
              <a:t>Beispiel: 10000 Objekte, 3 </a:t>
            </a:r>
            <a:r>
              <a:rPr lang="de-DE" sz="2100" dirty="0" err="1">
                <a:sym typeface="Symbol" charset="0"/>
              </a:rPr>
              <a:t>Konjunkte</a:t>
            </a:r>
            <a:r>
              <a:rPr lang="de-DE" sz="2100" dirty="0">
                <a:sym typeface="Symbol" charset="0"/>
              </a:rPr>
              <a:t>, Top 10</a:t>
            </a:r>
          </a:p>
          <a:p>
            <a:pPr lvl="2"/>
            <a:r>
              <a:rPr lang="de-DE" sz="2100" dirty="0">
                <a:sym typeface="Symbol" charset="0"/>
              </a:rPr>
              <a:t>10.000</a:t>
            </a:r>
            <a:r>
              <a:rPr lang="de-DE" sz="2100" baseline="30000" dirty="0">
                <a:sym typeface="Symbol" charset="0"/>
              </a:rPr>
              <a:t>2/3</a:t>
            </a:r>
            <a:r>
              <a:rPr lang="de-DE" sz="2100" dirty="0">
                <a:sym typeface="Symbol" charset="0"/>
              </a:rPr>
              <a:t> x 10</a:t>
            </a:r>
            <a:r>
              <a:rPr lang="de-DE" sz="2100" baseline="30000" dirty="0">
                <a:sym typeface="Symbol" charset="0"/>
              </a:rPr>
              <a:t>1/3</a:t>
            </a:r>
            <a:r>
              <a:rPr lang="de-DE" sz="2100" dirty="0">
                <a:sym typeface="Symbol" charset="0"/>
              </a:rPr>
              <a:t> = 1.000</a:t>
            </a:r>
          </a:p>
          <a:p>
            <a:pPr lvl="1"/>
            <a:r>
              <a:rPr lang="de-DE" sz="2400" dirty="0">
                <a:sym typeface="Symbol" charset="0"/>
              </a:rPr>
              <a:t>Gilt falls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i</a:t>
            </a:r>
            <a:r>
              <a:rPr lang="de-DE" sz="2400" dirty="0">
                <a:sym typeface="Symbol" charset="0"/>
              </a:rPr>
              <a:t>-Werte unabhängig.</a:t>
            </a:r>
            <a:endParaRPr lang="de-DE" sz="2700" dirty="0">
              <a:sym typeface="Symbol" charset="0"/>
            </a:endParaRPr>
          </a:p>
          <a:p>
            <a:r>
              <a:rPr lang="de-DE" sz="2700" dirty="0">
                <a:sym typeface="Symbol" charset="0"/>
              </a:rPr>
              <a:t>Zum Vergleich: Naiver Algorithmus in O(</a:t>
            </a:r>
            <a:r>
              <a:rPr lang="de-DE" sz="2700" dirty="0" err="1">
                <a:sym typeface="Symbol" charset="0"/>
              </a:rPr>
              <a:t>nm</a:t>
            </a:r>
            <a:r>
              <a:rPr lang="de-DE" sz="2700" dirty="0">
                <a:sym typeface="Symbol" charset="0"/>
              </a:rPr>
              <a:t>)</a:t>
            </a:r>
          </a:p>
          <a:p>
            <a:pPr lvl="1"/>
            <a:r>
              <a:rPr lang="de-DE" sz="2300" dirty="0">
                <a:sym typeface="Symbol" charset="0"/>
              </a:rPr>
              <a:t>Im Beispiel: 10.000 x 3 = 30.000</a:t>
            </a:r>
          </a:p>
          <a:p>
            <a:r>
              <a:rPr lang="de-DE" sz="2500" dirty="0">
                <a:sym typeface="Symbol" charset="0"/>
              </a:rPr>
              <a:t>Weiterentwicklung:  </a:t>
            </a: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Threshold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Algorithmus </a:t>
            </a:r>
            <a:r>
              <a:rPr lang="de-DE" sz="2500" dirty="0">
                <a:sym typeface="Symbol" charset="0"/>
              </a:rPr>
              <a:t>(TA), </a:t>
            </a:r>
            <a:br>
              <a:rPr lang="de-DE" sz="2500" dirty="0">
                <a:sym typeface="Symbol" charset="0"/>
              </a:rPr>
            </a:b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No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Random Access Algorithmus </a:t>
            </a:r>
            <a:r>
              <a:rPr lang="de-DE" sz="2500" dirty="0">
                <a:sym typeface="Symbol" charset="0"/>
              </a:rPr>
              <a:t>(NRA), </a:t>
            </a:r>
            <a:br>
              <a:rPr lang="de-DE" sz="2500" dirty="0">
                <a:sym typeface="Symbol" charset="0"/>
              </a:rPr>
            </a:b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Combined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</a:t>
            </a: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Algorithm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</a:t>
            </a:r>
            <a:r>
              <a:rPr lang="de-DE" sz="2500" dirty="0">
                <a:sym typeface="Symbol" charset="0"/>
              </a:rPr>
              <a:t>(CA)</a:t>
            </a:r>
          </a:p>
        </p:txBody>
      </p:sp>
      <p:sp>
        <p:nvSpPr>
          <p:cNvPr id="5" name="Rechteck 4"/>
          <p:cNvSpPr/>
          <p:nvPr/>
        </p:nvSpPr>
        <p:spPr>
          <a:xfrm>
            <a:off x="2161306" y="6135687"/>
            <a:ext cx="413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Ronald </a:t>
            </a:r>
            <a:r>
              <a:rPr lang="de-DE" sz="1200" dirty="0" err="1">
                <a:solidFill>
                  <a:srgbClr val="0000FF"/>
                </a:solidFill>
              </a:rPr>
              <a:t>Fagin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Combining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Fuzzy</a:t>
            </a:r>
            <a:r>
              <a:rPr lang="de-DE" sz="1200" dirty="0">
                <a:solidFill>
                  <a:srgbClr val="0000FF"/>
                </a:solidFill>
              </a:rPr>
              <a:t> Information </a:t>
            </a:r>
            <a:r>
              <a:rPr lang="de-DE" sz="1200" dirty="0" err="1">
                <a:solidFill>
                  <a:srgbClr val="0000FF"/>
                </a:solidFill>
              </a:rPr>
              <a:t>from</a:t>
            </a:r>
            <a:r>
              <a:rPr lang="de-DE" sz="1200" dirty="0">
                <a:solidFill>
                  <a:srgbClr val="0000FF"/>
                </a:solidFill>
              </a:rPr>
              <a:t> Multiple Systems. PODS-96, 216-226., </a:t>
            </a:r>
            <a:r>
              <a:rPr lang="de-DE" sz="1200" b="1" dirty="0">
                <a:solidFill>
                  <a:srgbClr val="FF0000"/>
                </a:solidFill>
              </a:rPr>
              <a:t>1996 </a:t>
            </a:r>
          </a:p>
        </p:txBody>
      </p:sp>
    </p:spTree>
    <p:extLst>
      <p:ext uri="{BB962C8B-B14F-4D97-AF65-F5344CB8AC3E}">
        <p14:creationId xmlns:p14="http://schemas.microsoft.com/office/powerpoint/2010/main" val="392013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4AA63-B420-194E-A45A-B2B22DB2F983}" type="slidenum">
              <a:rPr lang="el-GR" altLang="x-none"/>
              <a:pPr>
                <a:defRPr/>
              </a:pPr>
              <a:t>28</a:t>
            </a:fld>
            <a:endParaRPr lang="el-GR" altLang="x-none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k-</a:t>
            </a:r>
            <a:r>
              <a:rPr lang="de-DE" altLang="x-none"/>
              <a:t>Berechnung – Algorithmus </a:t>
            </a:r>
            <a:r>
              <a:rPr lang="de-DE" altLang="x-none">
                <a:solidFill>
                  <a:srgbClr val="0305FF"/>
                </a:solidFill>
              </a:rPr>
              <a:t>TA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de-DE" altLang="x-none"/>
              <a:t>FA benötigt relativ viel Pufferspeicher, daher wurden Verbesserung vorgeschlagen, z.B. den Algorithmus TA (</a:t>
            </a:r>
            <a:r>
              <a:rPr lang="de-DE" altLang="x-none">
                <a:solidFill>
                  <a:srgbClr val="0066FF"/>
                </a:solidFill>
              </a:rPr>
              <a:t>T</a:t>
            </a:r>
            <a:r>
              <a:rPr lang="de-DE" altLang="x-none"/>
              <a:t>hreshold </a:t>
            </a:r>
            <a:r>
              <a:rPr lang="de-DE" altLang="x-none">
                <a:solidFill>
                  <a:srgbClr val="0066FF"/>
                </a:solidFill>
              </a:rPr>
              <a:t>A</a:t>
            </a:r>
            <a:r>
              <a:rPr lang="de-DE" altLang="x-none"/>
              <a:t>lgorithm)</a:t>
            </a:r>
          </a:p>
          <a:p>
            <a:pPr eaLnBrk="1" hangingPunct="1">
              <a:buFontTx/>
              <a:buNone/>
              <a:defRPr/>
            </a:pPr>
            <a:endParaRPr lang="de-DE" altLang="x-none"/>
          </a:p>
          <a:p>
            <a:pPr marL="11113" indent="-11113" eaLnBrk="1" hangingPunct="1">
              <a:buFontTx/>
              <a:buNone/>
              <a:defRPr/>
            </a:pPr>
            <a:r>
              <a:rPr lang="de-DE" altLang="x-none"/>
              <a:t>Hauptidee: </a:t>
            </a:r>
          </a:p>
          <a:p>
            <a:pPr marL="11113" indent="-11113" eaLnBrk="1" hangingPunct="1">
              <a:buFontTx/>
              <a:buNone/>
              <a:defRPr/>
            </a:pPr>
            <a:r>
              <a:rPr lang="de-DE" altLang="x-none"/>
              <a:t>Einführung eines </a:t>
            </a:r>
            <a:r>
              <a:rPr lang="de-DE" altLang="x-none">
                <a:solidFill>
                  <a:srgbClr val="0305FF"/>
                </a:solidFill>
              </a:rPr>
              <a:t>Schwellwerts</a:t>
            </a:r>
            <a:r>
              <a:rPr lang="de-DE" altLang="x-none"/>
              <a:t>, um zu bestimmen, wann der Zugriff auf die sortierten Werte beendet werden kann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4457" y="5825837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Ronald Fagin, </a:t>
            </a:r>
            <a:r>
              <a:rPr lang="en-US" sz="1200" dirty="0" err="1">
                <a:solidFill>
                  <a:srgbClr val="0305FF"/>
                </a:solidFill>
              </a:rPr>
              <a:t>Amnon</a:t>
            </a:r>
            <a:r>
              <a:rPr lang="en-US" sz="1200" dirty="0">
                <a:solidFill>
                  <a:srgbClr val="0305FF"/>
                </a:solidFill>
              </a:rPr>
              <a:t> </a:t>
            </a:r>
            <a:r>
              <a:rPr lang="en-US" sz="1200" dirty="0" err="1">
                <a:solidFill>
                  <a:srgbClr val="0305FF"/>
                </a:solidFill>
              </a:rPr>
              <a:t>Lotem</a:t>
            </a:r>
            <a:r>
              <a:rPr lang="en-US" sz="1200" dirty="0">
                <a:solidFill>
                  <a:srgbClr val="0305FF"/>
                </a:solidFill>
              </a:rPr>
              <a:t>, and Moni </a:t>
            </a:r>
            <a:r>
              <a:rPr lang="en-US" sz="1200" dirty="0" err="1">
                <a:solidFill>
                  <a:srgbClr val="0305FF"/>
                </a:solidFill>
              </a:rPr>
              <a:t>Naor</a:t>
            </a:r>
            <a:r>
              <a:rPr lang="en-US" sz="1200" dirty="0">
                <a:solidFill>
                  <a:srgbClr val="0305FF"/>
                </a:solidFill>
              </a:rPr>
              <a:t>.  Optimal aggregation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algorithms for middleware. In Proceedings of the 20th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ACM SIGMOD-SIGACT-SIGART Symposium on Principles of Database Systems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(PODS '01). ACM, New York, NY, USA, 102-113.,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15628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149F3-F884-2D4B-A577-139BE490D7AB}" type="slidenum">
              <a:rPr lang="el-GR" altLang="x-none"/>
              <a:pPr>
                <a:defRPr/>
              </a:pPr>
              <a:t>29</a:t>
            </a:fld>
            <a:endParaRPr lang="el-GR" altLang="x-none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Algorithmus TA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65125" y="1362075"/>
            <a:ext cx="2863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x-none" sz="2800"/>
              <a:t>Überblick </a:t>
            </a:r>
            <a:r>
              <a:rPr lang="de-DE" altLang="x-none" sz="2800">
                <a:solidFill>
                  <a:schemeClr val="tx1"/>
                </a:solidFill>
              </a:rPr>
              <a:t>über TA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65125" y="1968500"/>
            <a:ext cx="6229462" cy="18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de-DE" altLang="x-none" sz="2800">
                <a:solidFill>
                  <a:schemeClr val="tx1"/>
                </a:solidFill>
              </a:rPr>
              <a:t>Schritt 1: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Lese Attributwerte aus jeder sortierten Liste (</a:t>
            </a:r>
            <a:r>
              <a:rPr lang="de-DE" altLang="x-none" sz="1800">
                <a:solidFill>
                  <a:srgbClr val="00B050"/>
                </a:solidFill>
              </a:rPr>
              <a:t>sortierte</a:t>
            </a:r>
            <a:r>
              <a:rPr lang="de-DE" altLang="x-none">
                <a:solidFill>
                  <a:srgbClr val="00B050"/>
                </a:solidFill>
              </a:rPr>
              <a:t>r Zugriff</a:t>
            </a:r>
            <a:r>
              <a:rPr lang="de-DE" altLang="x-none"/>
              <a:t>)</a:t>
            </a:r>
            <a:endParaRPr lang="de-DE" altLang="x-none" sz="180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Für jedes gesehene Objekt 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180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600">
                <a:solidFill>
                  <a:schemeClr val="tx1"/>
                </a:solidFill>
              </a:rPr>
              <a:t> Verwende </a:t>
            </a:r>
            <a:r>
              <a:rPr lang="de-DE" altLang="x-none" sz="1600">
                <a:solidFill>
                  <a:srgbClr val="FF0000"/>
                </a:solidFill>
              </a:rPr>
              <a:t>zufälligen Zugriff</a:t>
            </a:r>
            <a:r>
              <a:rPr lang="de-DE" altLang="x-none" sz="1600"/>
              <a:t>, um fehlende Werte zu bestimmen</a:t>
            </a:r>
            <a:endParaRPr lang="de-DE" altLang="x-none" sz="1600">
              <a:solidFill>
                <a:schemeClr val="tx1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de-DE" altLang="x-none" sz="1600">
                <a:solidFill>
                  <a:schemeClr val="tx1"/>
                </a:solidFill>
              </a:rPr>
              <a:t> Bestimme die Bewertung </a:t>
            </a:r>
            <a:r>
              <a:rPr lang="de-DE" altLang="x-none" sz="160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altLang="x-none" sz="1600" i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160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altLang="x-none" sz="1600">
                <a:solidFill>
                  <a:schemeClr val="tx1"/>
                </a:solidFill>
              </a:rPr>
              <a:t> von Objekt </a:t>
            </a:r>
            <a:r>
              <a:rPr lang="de-DE" altLang="x-none" sz="1600" i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160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600">
                <a:solidFill>
                  <a:schemeClr val="tx1"/>
                </a:solidFill>
              </a:rPr>
              <a:t> Falls Objekt unter den ersten top-k, behalte es im Puffer</a:t>
            </a:r>
            <a:endParaRPr lang="de-DE" altLang="x-none">
              <a:solidFill>
                <a:schemeClr val="tx1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65125" y="4181475"/>
            <a:ext cx="8733481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de-DE" altLang="x-none" sz="2800">
                <a:solidFill>
                  <a:schemeClr val="tx1"/>
                </a:solidFill>
              </a:rPr>
              <a:t>Schritt 2: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Bestimme Schwellwert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1800">
                <a:solidFill>
                  <a:schemeClr val="tx1"/>
                </a:solidFill>
              </a:rPr>
              <a:t> basierend auf mit sortiertem Zugriff schon gesehenen Objekte </a:t>
            </a:r>
          </a:p>
          <a:p>
            <a:pPr eaLnBrk="1" hangingPunct="1">
              <a:buFontTx/>
              <a:buChar char="•"/>
              <a:defRPr/>
            </a:pPr>
            <a:r>
              <a:rPr lang="de-DE" altLang="x-none" sz="1800" i="1">
                <a:solidFill>
                  <a:schemeClr val="tx1"/>
                </a:solidFill>
              </a:rPr>
              <a:t>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altLang="x-none" sz="1600" baseline="-2500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altLang="x-none" sz="1600" baseline="-2500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) + … +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altLang="x-none" sz="1600" i="1" baseline="-2500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altLang="x-none" sz="1800">
                <a:solidFill>
                  <a:schemeClr val="tx1"/>
                </a:solidFill>
              </a:rPr>
              <a:t>wobei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tx1"/>
                </a:solidFill>
              </a:rPr>
              <a:t> die aktuelle Position des sortierten Zugriffs ist</a:t>
            </a:r>
          </a:p>
          <a:p>
            <a:pPr eaLnBrk="1" hangingPunct="1"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Falls es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x-none" sz="1800">
                <a:solidFill>
                  <a:schemeClr val="tx1"/>
                </a:solidFill>
              </a:rPr>
              <a:t> Objekte mit Gesamtbewertung 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≥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1800" i="1">
                <a:solidFill>
                  <a:schemeClr val="tx1"/>
                </a:solidFill>
              </a:rPr>
              <a:t> </a:t>
            </a:r>
            <a:r>
              <a:rPr lang="de-DE" altLang="x-none" sz="1800">
                <a:solidFill>
                  <a:schemeClr val="tx1"/>
                </a:solidFill>
              </a:rPr>
              <a:t>gibt</a:t>
            </a:r>
            <a:br>
              <a:rPr lang="de-DE" altLang="x-none" sz="1800">
                <a:solidFill>
                  <a:schemeClr val="tx1"/>
                </a:solidFill>
              </a:rPr>
            </a:br>
            <a:r>
              <a:rPr lang="de-DE" altLang="x-none" sz="1800">
                <a:solidFill>
                  <a:schemeClr val="tx1"/>
                </a:solidFill>
              </a:rPr>
              <a:t>     dann HALTE und bestimme Ergebnis</a:t>
            </a:r>
          </a:p>
          <a:p>
            <a:pPr eaLnBrk="1" hangingPunct="1">
              <a:defRPr/>
            </a:pPr>
            <a:r>
              <a:rPr lang="de-DE" altLang="x-none" sz="1800">
                <a:solidFill>
                  <a:schemeClr val="tx1"/>
                </a:solidFill>
              </a:rPr>
              <a:t>     sonst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 + 1 </a:t>
            </a:r>
            <a:r>
              <a:rPr lang="de-DE" altLang="x-none" sz="1800">
                <a:solidFill>
                  <a:schemeClr val="tx1"/>
                </a:solidFill>
              </a:rPr>
              <a:t>und GOTO Schritt 1</a:t>
            </a:r>
          </a:p>
        </p:txBody>
      </p:sp>
    </p:spTree>
    <p:extLst>
      <p:ext uri="{BB962C8B-B14F-4D97-AF65-F5344CB8AC3E}">
        <p14:creationId xmlns:p14="http://schemas.microsoft.com/office/powerpoint/2010/main" val="7811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utoUpdateAnimBg="0"/>
      <p:bldP spid="706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0072-B2D5-AA4F-A8EF-4AA38F02DF26}" type="slidenum">
              <a:rPr lang="de-DE"/>
              <a:pPr/>
              <a:t>3</a:t>
            </a:fld>
            <a:endParaRPr lang="de-DE"/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971550" y="4077618"/>
            <a:ext cx="1800225" cy="431800"/>
          </a:xfrm>
          <a:prstGeom prst="wedgeRoundRectCallout">
            <a:avLst>
              <a:gd name="adj1" fmla="val 91181"/>
              <a:gd name="adj2" fmla="val -273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Gruppierung</a:t>
            </a: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2916238" y="4077618"/>
            <a:ext cx="1800225" cy="431800"/>
          </a:xfrm>
          <a:prstGeom prst="wedgeRoundRectCallout">
            <a:avLst>
              <a:gd name="adj1" fmla="val -4583"/>
              <a:gd name="adj2" fmla="val -1724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Sortierung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Syntax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763713" y="2348831"/>
            <a:ext cx="552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SELECT ... FROM ... WHERE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GROUP BY ... HAVING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ORDER BY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STOP AFTER ...</a:t>
            </a: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1187450" y="1412206"/>
            <a:ext cx="1441450" cy="431800"/>
          </a:xfrm>
          <a:prstGeom prst="wedgeRoundRectCallout">
            <a:avLst>
              <a:gd name="adj1" fmla="val 91741"/>
              <a:gd name="adj2" fmla="val 209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Projektion</a:t>
            </a:r>
          </a:p>
        </p:txBody>
      </p:sp>
      <p:sp>
        <p:nvSpPr>
          <p:cNvPr id="182278" name="AutoShape 6"/>
          <p:cNvSpPr>
            <a:spLocks noChangeArrowheads="1"/>
          </p:cNvSpPr>
          <p:nvPr/>
        </p:nvSpPr>
        <p:spPr bwMode="auto">
          <a:xfrm>
            <a:off x="2987675" y="1412206"/>
            <a:ext cx="1584325" cy="431800"/>
          </a:xfrm>
          <a:prstGeom prst="wedgeRoundRectCallout">
            <a:avLst>
              <a:gd name="adj1" fmla="val 66532"/>
              <a:gd name="adj2" fmla="val 202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Relationen</a:t>
            </a:r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5219700" y="1340768"/>
            <a:ext cx="2736850" cy="720725"/>
          </a:xfrm>
          <a:prstGeom prst="wedgeRoundRectCallout">
            <a:avLst>
              <a:gd name="adj1" fmla="val 8181"/>
              <a:gd name="adj2" fmla="val 123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Selektion und Join-Bedingungen</a:t>
            </a: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4932363" y="4077618"/>
            <a:ext cx="2736850" cy="720725"/>
          </a:xfrm>
          <a:prstGeom prst="wedgeRoundRectCallout">
            <a:avLst>
              <a:gd name="adj1" fmla="val -17806"/>
              <a:gd name="adj2" fmla="val -1715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Selektion nach Gruppierung</a:t>
            </a:r>
          </a:p>
        </p:txBody>
      </p:sp>
      <p:sp>
        <p:nvSpPr>
          <p:cNvPr id="17" name="Rechteck 16"/>
          <p:cNvSpPr/>
          <p:nvPr/>
        </p:nvSpPr>
        <p:spPr>
          <a:xfrm>
            <a:off x="2483768" y="61467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M.J. Carey, Donald Kossmann: On </a:t>
            </a:r>
            <a:r>
              <a:rPr lang="de-DE" sz="1400" dirty="0" err="1">
                <a:solidFill>
                  <a:srgbClr val="0000FF"/>
                </a:solidFill>
              </a:rPr>
              <a:t>Saying</a:t>
            </a:r>
            <a:r>
              <a:rPr lang="de-DE" sz="1400" dirty="0">
                <a:solidFill>
                  <a:srgbClr val="0000FF"/>
                </a:solidFill>
              </a:rPr>
              <a:t> "</a:t>
            </a:r>
            <a:r>
              <a:rPr lang="de-DE" sz="1400" dirty="0" err="1">
                <a:solidFill>
                  <a:srgbClr val="0000FF"/>
                </a:solidFill>
              </a:rPr>
              <a:t>Enough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Already</a:t>
            </a:r>
            <a:r>
              <a:rPr lang="de-DE" sz="1400" dirty="0">
                <a:solidFill>
                  <a:srgbClr val="0000FF"/>
                </a:solidFill>
              </a:rPr>
              <a:t>!" in SQL. SIGMOD Conference: 219-230,  </a:t>
            </a:r>
            <a:r>
              <a:rPr lang="de-DE" sz="1400" b="1" dirty="0">
                <a:solidFill>
                  <a:srgbClr val="FF0000"/>
                </a:solidFill>
              </a:rPr>
              <a:t>1997</a:t>
            </a:r>
          </a:p>
        </p:txBody>
      </p:sp>
      <p:sp>
        <p:nvSpPr>
          <p:cNvPr id="182282" name="AutoShape 10"/>
          <p:cNvSpPr>
            <a:spLocks noChangeArrowheads="1"/>
          </p:cNvSpPr>
          <p:nvPr/>
        </p:nvSpPr>
        <p:spPr bwMode="auto">
          <a:xfrm>
            <a:off x="755576" y="5157192"/>
            <a:ext cx="3241675" cy="864765"/>
          </a:xfrm>
          <a:prstGeom prst="wedgeRoundRectCallout">
            <a:avLst>
              <a:gd name="adj1" fmla="val 16939"/>
              <a:gd name="adj2" fmla="val -2017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de-DE" sz="2000" dirty="0"/>
              <a:t>Neu: Beschränkung der </a:t>
            </a:r>
            <a:r>
              <a:rPr lang="de-DE" sz="2000" dirty="0" err="1"/>
              <a:t>Ergebniskardinalität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812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EC429-A433-AD4F-B798-36678DC96E0A}" type="slidenum">
              <a:rPr lang="el-GR" altLang="x-none"/>
              <a:pPr>
                <a:defRPr/>
              </a:pPr>
              <a:t>30</a:t>
            </a:fld>
            <a:endParaRPr lang="el-GR" altLang="x-none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Algorithmus 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867400" cy="180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x-none" sz="2400"/>
              <a:t>Schritt 1:</a:t>
            </a:r>
          </a:p>
          <a:p>
            <a:pPr eaLnBrk="1" hangingPunct="1">
              <a:defRPr/>
            </a:pPr>
            <a:r>
              <a:rPr lang="de-DE" altLang="x-none" sz="1400"/>
              <a:t> Lese Attribute aus jeder sortierten Liste (</a:t>
            </a:r>
            <a:r>
              <a:rPr lang="de-DE" altLang="x-none" sz="1400">
                <a:solidFill>
                  <a:srgbClr val="00B050"/>
                </a:solidFill>
              </a:rPr>
              <a:t>sortierter Zugriff</a:t>
            </a:r>
            <a:r>
              <a:rPr lang="de-DE" altLang="x-none" sz="1400"/>
              <a:t>)</a:t>
            </a:r>
          </a:p>
          <a:p>
            <a:pPr eaLnBrk="1" hangingPunct="1">
              <a:defRPr/>
            </a:pPr>
            <a:r>
              <a:rPr lang="de-DE" altLang="x-none" sz="1400"/>
              <a:t> Für jedes gesehene Objekt x: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/>
              <a:t> Verwende </a:t>
            </a:r>
            <a:r>
              <a:rPr lang="de-DE" altLang="x-none" sz="1400">
                <a:solidFill>
                  <a:srgbClr val="FF0000"/>
                </a:solidFill>
              </a:rPr>
              <a:t>zufälligen Zugriff</a:t>
            </a:r>
            <a:r>
              <a:rPr lang="de-DE" altLang="x-none" sz="1400"/>
              <a:t>, um fehlende Werte zu bestimmen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/>
              <a:t> Bestimme die Bewertung F(</a:t>
            </a:r>
            <a:r>
              <a:rPr lang="de-DE" altLang="x-none" sz="1400" i="1"/>
              <a:t>x</a:t>
            </a:r>
            <a:r>
              <a:rPr lang="de-DE" altLang="x-none" sz="1400"/>
              <a:t>) von Objekt </a:t>
            </a:r>
            <a:r>
              <a:rPr lang="de-DE" altLang="x-none" sz="1400" i="1"/>
              <a:t>x</a:t>
            </a:r>
            <a:r>
              <a:rPr lang="de-DE" altLang="x-none" sz="1400"/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/>
              <a:t> Falls Objekt unter den ersten top-k, behalte es im Puffer</a:t>
            </a:r>
          </a:p>
        </p:txBody>
      </p:sp>
      <p:graphicFrame>
        <p:nvGraphicFramePr>
          <p:cNvPr id="65540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5675" name="Group 139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5683" name="Group 147"/>
          <p:cNvGrpSpPr>
            <a:grpSpLocks/>
          </p:cNvGrpSpPr>
          <p:nvPr/>
        </p:nvGrpSpPr>
        <p:grpSpPr bwMode="auto">
          <a:xfrm>
            <a:off x="4648200" y="3861048"/>
            <a:ext cx="4267200" cy="735013"/>
            <a:chOff x="2928" y="2448"/>
            <a:chExt cx="2688" cy="463"/>
          </a:xfrm>
        </p:grpSpPr>
        <p:sp>
          <p:nvSpPr>
            <p:cNvPr id="65654" name="Text Box 118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74        67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65655" name="Text Box 119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91         92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5676" name="Text Box 140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65677" name="Text Box 141"/>
          <p:cNvSpPr txBox="1">
            <a:spLocks noChangeArrowheads="1"/>
          </p:cNvSpPr>
          <p:nvPr/>
        </p:nvSpPr>
        <p:spPr bwMode="auto">
          <a:xfrm>
            <a:off x="557213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78" name="Text Box 142"/>
          <p:cNvSpPr txBox="1">
            <a:spLocks noChangeArrowheads="1"/>
          </p:cNvSpPr>
          <p:nvPr/>
        </p:nvSpPr>
        <p:spPr bwMode="auto">
          <a:xfrm>
            <a:off x="1328738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79" name="Text Box 143"/>
          <p:cNvSpPr txBox="1">
            <a:spLocks noChangeArrowheads="1"/>
          </p:cNvSpPr>
          <p:nvPr/>
        </p:nvSpPr>
        <p:spPr bwMode="auto">
          <a:xfrm>
            <a:off x="2105025" y="4262438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0" name="Text Box 144"/>
          <p:cNvSpPr txBox="1">
            <a:spLocks noChangeArrowheads="1"/>
          </p:cNvSpPr>
          <p:nvPr/>
        </p:nvSpPr>
        <p:spPr bwMode="auto">
          <a:xfrm>
            <a:off x="2881313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1" name="Text Box 145"/>
          <p:cNvSpPr txBox="1">
            <a:spLocks noChangeArrowheads="1"/>
          </p:cNvSpPr>
          <p:nvPr/>
        </p:nvSpPr>
        <p:spPr bwMode="auto">
          <a:xfrm>
            <a:off x="3652838" y="4614863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4" name="Text Box 148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65685" name="Text Box 149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grpSp>
        <p:nvGrpSpPr>
          <p:cNvPr id="65689" name="Group 153"/>
          <p:cNvGrpSpPr>
            <a:grpSpLocks/>
          </p:cNvGrpSpPr>
          <p:nvPr/>
        </p:nvGrpSpPr>
        <p:grpSpPr bwMode="auto">
          <a:xfrm>
            <a:off x="0" y="3644900"/>
            <a:ext cx="4427539" cy="585788"/>
            <a:chOff x="43" y="2304"/>
            <a:chExt cx="2789" cy="369"/>
          </a:xfrm>
        </p:grpSpPr>
        <p:grpSp>
          <p:nvGrpSpPr>
            <p:cNvPr id="72820" name="Group 151"/>
            <p:cNvGrpSpPr>
              <a:grpSpLocks/>
            </p:cNvGrpSpPr>
            <p:nvPr/>
          </p:nvGrpSpPr>
          <p:grpSpPr bwMode="auto">
            <a:xfrm>
              <a:off x="48" y="2463"/>
              <a:ext cx="2784" cy="210"/>
              <a:chOff x="48" y="2463"/>
              <a:chExt cx="2784" cy="210"/>
            </a:xfrm>
          </p:grpSpPr>
          <p:grpSp>
            <p:nvGrpSpPr>
              <p:cNvPr id="72822" name="Group 99"/>
              <p:cNvGrpSpPr>
                <a:grpSpLocks/>
              </p:cNvGrpSpPr>
              <p:nvPr/>
            </p:nvGrpSpPr>
            <p:grpSpPr bwMode="auto">
              <a:xfrm>
                <a:off x="393" y="2463"/>
                <a:ext cx="2439" cy="210"/>
                <a:chOff x="297" y="2223"/>
                <a:chExt cx="2439" cy="210"/>
              </a:xfrm>
            </p:grpSpPr>
            <p:sp>
              <p:nvSpPr>
                <p:cNvPr id="6563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97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x-none" alt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637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6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38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52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39" name="Rectangle 103"/>
                <p:cNvSpPr>
                  <a:spLocks noChangeArrowheads="1"/>
                </p:cNvSpPr>
                <p:nvPr/>
              </p:nvSpPr>
              <p:spPr bwMode="auto">
                <a:xfrm>
                  <a:off x="1767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4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0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5686" name="AutoShape 150"/>
              <p:cNvSpPr>
                <a:spLocks noChangeArrowheads="1"/>
              </p:cNvSpPr>
              <p:nvPr/>
            </p:nvSpPr>
            <p:spPr bwMode="auto">
              <a:xfrm>
                <a:off x="48" y="2496"/>
                <a:ext cx="240" cy="96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5688" name="Text Box 152"/>
            <p:cNvSpPr txBox="1">
              <a:spLocks noChangeArrowheads="1"/>
            </p:cNvSpPr>
            <p:nvPr/>
          </p:nvSpPr>
          <p:spPr bwMode="auto">
            <a:xfrm>
              <a:off x="43" y="230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=1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147"/>
          <p:cNvGrpSpPr>
            <a:grpSpLocks/>
          </p:cNvGrpSpPr>
          <p:nvPr/>
        </p:nvGrpSpPr>
        <p:grpSpPr bwMode="auto">
          <a:xfrm>
            <a:off x="4635500" y="3867397"/>
            <a:ext cx="4279900" cy="720725"/>
            <a:chOff x="2920" y="2444"/>
            <a:chExt cx="2696" cy="454"/>
          </a:xfrm>
        </p:grpSpPr>
        <p:sp>
          <p:nvSpPr>
            <p:cNvPr id="29" name="Text Box 118"/>
            <p:cNvSpPr txBox="1">
              <a:spLocks noChangeArrowheads="1"/>
            </p:cNvSpPr>
            <p:nvPr/>
          </p:nvSpPr>
          <p:spPr bwMode="auto">
            <a:xfrm>
              <a:off x="2928" y="2444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	</a:t>
              </a:r>
              <a:r>
                <a:rPr lang="en-US" altLang="x-none" sz="1700" dirty="0">
                  <a:solidFill>
                    <a:srgbClr val="CC3300"/>
                  </a:solidFill>
                </a:rPr>
                <a:t>                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74        67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 Box 119"/>
            <p:cNvSpPr txBox="1">
              <a:spLocks noChangeArrowheads="1"/>
            </p:cNvSpPr>
            <p:nvPr/>
          </p:nvSpPr>
          <p:spPr bwMode="auto">
            <a:xfrm>
              <a:off x="2920" y="2675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              91         92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		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77" grpId="0" animBg="1" autoUpdateAnimBg="0"/>
      <p:bldP spid="65678" grpId="0" animBg="1" autoUpdateAnimBg="0"/>
      <p:bldP spid="65679" grpId="0" animBg="1" autoUpdateAnimBg="0"/>
      <p:bldP spid="65680" grpId="0" animBg="1" autoUpdateAnimBg="0"/>
      <p:bldP spid="65681" grpId="0" animBg="1" autoUpdateAnimBg="0"/>
      <p:bldP spid="65684" grpId="0" animBg="1" autoUpdateAnimBg="0"/>
      <p:bldP spid="6568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485C6-CA48-774C-9F31-F99B55B7E80C}" type="slidenum">
              <a:rPr lang="el-GR" altLang="x-none"/>
              <a:pPr>
                <a:defRPr/>
              </a:pPr>
              <a:t>31</a:t>
            </a:fld>
            <a:endParaRPr lang="el-GR" altLang="x-none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Algorithmus 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96999"/>
            <a:ext cx="6984776" cy="19288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x-none" sz="2000"/>
              <a:t>Schritt 2: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x-none" sz="1400"/>
              <a:t> Bestimme Schwellwert </a:t>
            </a:r>
            <a:r>
              <a:rPr lang="de-DE" altLang="x-none" sz="1400" i="1"/>
              <a:t>T</a:t>
            </a:r>
            <a:r>
              <a:rPr lang="de-DE" altLang="x-none" sz="1400"/>
              <a:t> basierend auf mit sortiertem Zugriff schon gesehene Objekte </a:t>
            </a:r>
          </a:p>
          <a:p>
            <a:pPr eaLnBrk="1" hangingPunct="1">
              <a:defRPr/>
            </a:pPr>
            <a:r>
              <a:rPr lang="de-DE" altLang="x-none" sz="1400" i="1"/>
              <a:t> T</a:t>
            </a:r>
            <a:r>
              <a:rPr lang="de-DE" altLang="x-none" sz="1400"/>
              <a:t> = </a:t>
            </a:r>
            <a:r>
              <a:rPr lang="de-DE" altLang="x-none" sz="1400" i="1"/>
              <a:t>a</a:t>
            </a:r>
            <a:r>
              <a:rPr lang="de-DE" altLang="x-none" sz="1200"/>
              <a:t>1</a:t>
            </a:r>
            <a:r>
              <a:rPr lang="de-DE" altLang="x-none" sz="1400"/>
              <a:t>(</a:t>
            </a:r>
            <a:r>
              <a:rPr lang="de-DE" altLang="x-none" sz="1400" i="1"/>
              <a:t>p</a:t>
            </a:r>
            <a:r>
              <a:rPr lang="de-DE" altLang="x-none" sz="1400"/>
              <a:t>) + </a:t>
            </a:r>
            <a:r>
              <a:rPr lang="de-DE" altLang="x-none" sz="1400" i="1"/>
              <a:t>a</a:t>
            </a:r>
            <a:r>
              <a:rPr lang="de-DE" altLang="x-none" sz="1200"/>
              <a:t>2</a:t>
            </a:r>
            <a:r>
              <a:rPr lang="de-DE" altLang="x-none" sz="1400"/>
              <a:t>(</a:t>
            </a:r>
            <a:r>
              <a:rPr lang="de-DE" altLang="x-none" sz="1400" i="1"/>
              <a:t>p</a:t>
            </a:r>
            <a:r>
              <a:rPr lang="de-DE" altLang="x-none" sz="1400"/>
              <a:t>) + … + </a:t>
            </a:r>
            <a:r>
              <a:rPr lang="de-DE" altLang="x-none" sz="1400" i="1"/>
              <a:t>a</a:t>
            </a:r>
            <a:r>
              <a:rPr lang="de-DE" altLang="x-none" sz="1200" i="1"/>
              <a:t>m</a:t>
            </a:r>
            <a:r>
              <a:rPr lang="de-DE" altLang="x-none" sz="1400"/>
              <a:t>(</a:t>
            </a:r>
            <a:r>
              <a:rPr lang="de-DE" altLang="x-none" sz="1400" i="1"/>
              <a:t>p</a:t>
            </a:r>
            <a:r>
              <a:rPr lang="de-DE" altLang="x-none" sz="1400"/>
              <a:t>) wobei </a:t>
            </a:r>
            <a:r>
              <a:rPr lang="de-DE" altLang="x-none" sz="1400" i="1"/>
              <a:t>p</a:t>
            </a:r>
            <a:r>
              <a:rPr lang="de-DE" altLang="x-none" sz="1400"/>
              <a:t> die aktuelle Position des sortierten Zugriffs ist</a:t>
            </a:r>
          </a:p>
          <a:p>
            <a:pPr eaLnBrk="1" hangingPunct="1">
              <a:defRPr/>
            </a:pPr>
            <a:r>
              <a:rPr lang="de-DE" altLang="x-none" sz="1400"/>
              <a:t> Falls es </a:t>
            </a:r>
            <a:r>
              <a:rPr lang="de-DE" altLang="x-none" sz="1400" i="1"/>
              <a:t>k</a:t>
            </a:r>
            <a:r>
              <a:rPr lang="de-DE" altLang="x-none" sz="1400"/>
              <a:t> Objekte mit Gesamtbewertung ≥ </a:t>
            </a:r>
            <a:r>
              <a:rPr lang="de-DE" altLang="x-none" sz="1400" i="1"/>
              <a:t>T </a:t>
            </a:r>
            <a:r>
              <a:rPr lang="de-DE" altLang="x-none" sz="1400"/>
              <a:t>gibt</a:t>
            </a:r>
            <a:br>
              <a:rPr lang="de-DE" altLang="x-none" sz="1400"/>
            </a:br>
            <a:r>
              <a:rPr lang="de-DE" altLang="x-none" sz="1400"/>
              <a:t>     dann HALTE und bestimme Ergebnis</a:t>
            </a:r>
          </a:p>
          <a:p>
            <a:pPr eaLnBrk="1" hangingPunct="1">
              <a:defRPr/>
            </a:pPr>
            <a:r>
              <a:rPr lang="de-DE" altLang="x-none" sz="1400"/>
              <a:t>     sonst </a:t>
            </a:r>
            <a:r>
              <a:rPr lang="de-DE" altLang="x-none" sz="1400" i="1"/>
              <a:t>p</a:t>
            </a:r>
            <a:r>
              <a:rPr lang="de-DE" altLang="x-none" sz="1400"/>
              <a:t> := </a:t>
            </a:r>
            <a:r>
              <a:rPr lang="de-DE" altLang="x-none" sz="1400" i="1"/>
              <a:t>p</a:t>
            </a:r>
            <a:r>
              <a:rPr lang="de-DE" altLang="x-none" sz="1400"/>
              <a:t> + 1 und GOTO Schritt 1</a:t>
            </a:r>
          </a:p>
        </p:txBody>
      </p:sp>
      <p:graphicFrame>
        <p:nvGraphicFramePr>
          <p:cNvPr id="74756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4800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405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4858" name="Group 106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4859" name="Rectangle 107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0" name="Rectangle 108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1" name="Rectangle 109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2" name="Rectangle 110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3" name="Rectangle 111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4877" name="Text Box 125"/>
          <p:cNvSpPr txBox="1">
            <a:spLocks noChangeArrowheads="1"/>
          </p:cNvSpPr>
          <p:nvPr/>
        </p:nvSpPr>
        <p:spPr bwMode="auto">
          <a:xfrm>
            <a:off x="4648200" y="3886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  </a:t>
            </a:r>
            <a:r>
              <a:rPr lang="en-US" altLang="x-none" dirty="0">
                <a:solidFill>
                  <a:srgbClr val="CC3300"/>
                </a:solidFill>
              </a:rPr>
              <a:t>90</a:t>
            </a:r>
            <a:r>
              <a:rPr lang="en-US" altLang="x-none" dirty="0">
                <a:solidFill>
                  <a:srgbClr val="00CC00"/>
                </a:solidFill>
              </a:rPr>
              <a:t>       </a:t>
            </a:r>
            <a:r>
              <a:rPr lang="en-US" altLang="x-none" dirty="0">
                <a:solidFill>
                  <a:srgbClr val="CC3300"/>
                </a:solidFill>
              </a:rPr>
              <a:t>75</a:t>
            </a:r>
            <a:r>
              <a:rPr lang="en-US" altLang="x-none" dirty="0">
                <a:solidFill>
                  <a:srgbClr val="00CC00"/>
                </a:solidFill>
              </a:rPr>
              <a:t>       74      67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74878" name="Text Box 126"/>
          <p:cNvSpPr txBox="1">
            <a:spLocks noChangeArrowheads="1"/>
          </p:cNvSpPr>
          <p:nvPr/>
        </p:nvSpPr>
        <p:spPr bwMode="auto">
          <a:xfrm>
            <a:off x="4648200" y="4267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66         91       92       56      </a:t>
            </a:r>
            <a:r>
              <a:rPr lang="en-US" altLang="x-none" dirty="0">
                <a:solidFill>
                  <a:srgbClr val="CC3300"/>
                </a:solidFill>
              </a:rPr>
              <a:t>58</a:t>
            </a:r>
            <a:endParaRPr lang="el-GR" altLang="x-none" dirty="0">
              <a:solidFill>
                <a:srgbClr val="CC3300"/>
              </a:solidFill>
            </a:endParaRPr>
          </a:p>
        </p:txBody>
      </p:sp>
      <p:sp>
        <p:nvSpPr>
          <p:cNvPr id="74881" name="AutoShape 129"/>
          <p:cNvSpPr>
            <a:spLocks noChangeArrowheads="1"/>
          </p:cNvSpPr>
          <p:nvPr/>
        </p:nvSpPr>
        <p:spPr bwMode="auto">
          <a:xfrm>
            <a:off x="104775" y="3962400"/>
            <a:ext cx="390525" cy="133350"/>
          </a:xfrm>
          <a:prstGeom prst="rightArrow">
            <a:avLst>
              <a:gd name="adj1" fmla="val 50000"/>
              <a:gd name="adj2" fmla="val 73214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4882" name="Text Box 130"/>
          <p:cNvSpPr txBox="1">
            <a:spLocks noChangeArrowheads="1"/>
          </p:cNvSpPr>
          <p:nvPr/>
        </p:nvSpPr>
        <p:spPr bwMode="auto">
          <a:xfrm>
            <a:off x="1015716" y="5707151"/>
            <a:ext cx="308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i="1" dirty="0">
                <a:solidFill>
                  <a:schemeClr val="tx1"/>
                </a:solidFill>
              </a:rPr>
              <a:t>T</a:t>
            </a:r>
            <a:r>
              <a:rPr lang="en-US" altLang="x-none" sz="2000" dirty="0">
                <a:solidFill>
                  <a:schemeClr val="tx1"/>
                </a:solidFill>
              </a:rPr>
              <a:t> = 99+91+92+74+67 = 423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  <p:sp>
        <p:nvSpPr>
          <p:cNvPr id="74883" name="Text Box 131"/>
          <p:cNvSpPr txBox="1">
            <a:spLocks noChangeArrowheads="1"/>
          </p:cNvSpPr>
          <p:nvPr/>
        </p:nvSpPr>
        <p:spPr bwMode="auto">
          <a:xfrm>
            <a:off x="68263" y="3657600"/>
            <a:ext cx="541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p</a:t>
            </a:r>
            <a:r>
              <a:rPr lang="en-US" altLang="x-none" sz="1800">
                <a:solidFill>
                  <a:schemeClr val="tx1"/>
                </a:solidFill>
              </a:rPr>
              <a:t>=1</a:t>
            </a:r>
            <a:endParaRPr lang="el-GR" altLang="x-none" sz="1800">
              <a:solidFill>
                <a:schemeClr val="tx1"/>
              </a:solidFill>
            </a:endParaRPr>
          </a:p>
        </p:txBody>
      </p:sp>
      <p:sp>
        <p:nvSpPr>
          <p:cNvPr id="74885" name="Text Box 133"/>
          <p:cNvSpPr txBox="1">
            <a:spLocks noChangeArrowheads="1"/>
          </p:cNvSpPr>
          <p:nvPr/>
        </p:nvSpPr>
        <p:spPr bwMode="auto">
          <a:xfrm>
            <a:off x="1031591" y="6053226"/>
            <a:ext cx="66367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x-none" sz="2000">
                <a:solidFill>
                  <a:schemeClr val="tx1"/>
                </a:solidFill>
              </a:rPr>
              <a:t>Es gibt keine </a:t>
            </a:r>
            <a:r>
              <a:rPr lang="de-DE" altLang="x-none" sz="2000" i="1">
                <a:solidFill>
                  <a:schemeClr val="tx1"/>
                </a:solidFill>
              </a:rPr>
              <a:t>k</a:t>
            </a:r>
            <a:r>
              <a:rPr lang="de-DE" altLang="x-none" sz="2000">
                <a:solidFill>
                  <a:schemeClr val="tx1"/>
                </a:solidFill>
              </a:rPr>
              <a:t> Objekte mit Bewertung ≥ </a:t>
            </a:r>
            <a:r>
              <a:rPr lang="de-DE" altLang="x-none" sz="2000" i="1">
                <a:solidFill>
                  <a:schemeClr val="tx1"/>
                </a:solidFill>
              </a:rPr>
              <a:t>T</a:t>
            </a:r>
            <a:r>
              <a:rPr lang="de-DE" altLang="x-none" sz="2000">
                <a:solidFill>
                  <a:schemeClr val="tx1"/>
                </a:solidFill>
              </a:rPr>
              <a:t>,  GOTO Schritt 1…</a:t>
            </a:r>
          </a:p>
        </p:txBody>
      </p:sp>
      <p:sp>
        <p:nvSpPr>
          <p:cNvPr id="74886" name="Text Box 134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4887" name="Text Box 135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4888" name="Text Box 136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82" grpId="0" autoUpdateAnimBg="0"/>
      <p:bldP spid="7488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9A65-DF13-E340-8A87-467D2861480F}" type="slidenum">
              <a:rPr lang="el-GR" altLang="x-none"/>
              <a:pPr>
                <a:defRPr/>
              </a:pPr>
              <a:t>32</a:t>
            </a:fld>
            <a:endParaRPr lang="el-GR" altLang="x-none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TA algorithm</a:t>
            </a:r>
          </a:p>
        </p:txBody>
      </p:sp>
      <p:graphicFrame>
        <p:nvGraphicFramePr>
          <p:cNvPr id="76804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6848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6906" name="Group 106"/>
          <p:cNvGrpSpPr>
            <a:grpSpLocks/>
          </p:cNvGrpSpPr>
          <p:nvPr/>
        </p:nvGrpSpPr>
        <p:grpSpPr bwMode="auto">
          <a:xfrm>
            <a:off x="4722340" y="3886203"/>
            <a:ext cx="4267200" cy="735013"/>
            <a:chOff x="2928" y="2448"/>
            <a:chExt cx="2688" cy="463"/>
          </a:xfrm>
        </p:grpSpPr>
        <p:sp>
          <p:nvSpPr>
            <p:cNvPr id="2" name="Text Box 107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74        67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76908" name="Text Box 108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91         92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907" name="Group 116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6917" name="Rectangle 117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18" name="Rectangle 118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" name="Rectangle 119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0" name="Rectangle 120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1" name="Rectangle 121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76930" name="Group 130"/>
          <p:cNvGrpSpPr>
            <a:grpSpLocks/>
          </p:cNvGrpSpPr>
          <p:nvPr/>
        </p:nvGrpSpPr>
        <p:grpSpPr bwMode="auto">
          <a:xfrm>
            <a:off x="68263" y="4038600"/>
            <a:ext cx="4337050" cy="561975"/>
            <a:chOff x="43" y="2544"/>
            <a:chExt cx="2732" cy="354"/>
          </a:xfrm>
        </p:grpSpPr>
        <p:sp>
          <p:nvSpPr>
            <p:cNvPr id="76922" name="AutoShape 122"/>
            <p:cNvSpPr>
              <a:spLocks noChangeArrowheads="1"/>
            </p:cNvSpPr>
            <p:nvPr/>
          </p:nvSpPr>
          <p:spPr bwMode="auto">
            <a:xfrm>
              <a:off x="48" y="273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3" name="Text Box 123"/>
            <p:cNvSpPr txBox="1">
              <a:spLocks noChangeArrowheads="1"/>
            </p:cNvSpPr>
            <p:nvPr/>
          </p:nvSpPr>
          <p:spPr bwMode="auto">
            <a:xfrm>
              <a:off x="43" y="254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grpSp>
          <p:nvGrpSpPr>
            <p:cNvPr id="76919" name="Group 124"/>
            <p:cNvGrpSpPr>
              <a:grpSpLocks/>
            </p:cNvGrpSpPr>
            <p:nvPr/>
          </p:nvGrpSpPr>
          <p:grpSpPr bwMode="auto">
            <a:xfrm>
              <a:off x="336" y="2688"/>
              <a:ext cx="2439" cy="210"/>
              <a:chOff x="243" y="2223"/>
              <a:chExt cx="2439" cy="210"/>
            </a:xfrm>
          </p:grpSpPr>
          <p:sp>
            <p:nvSpPr>
              <p:cNvPr id="76925" name="Rectangle 125"/>
              <p:cNvSpPr>
                <a:spLocks noChangeArrowheads="1"/>
              </p:cNvSpPr>
              <p:nvPr/>
            </p:nvSpPr>
            <p:spPr bwMode="auto">
              <a:xfrm>
                <a:off x="24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6" name="Rectangle 126"/>
              <p:cNvSpPr>
                <a:spLocks noChangeArrowheads="1"/>
              </p:cNvSpPr>
              <p:nvPr/>
            </p:nvSpPr>
            <p:spPr bwMode="auto">
              <a:xfrm>
                <a:off x="732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7" name="Rectangle 127"/>
              <p:cNvSpPr>
                <a:spLocks noChangeArrowheads="1"/>
              </p:cNvSpPr>
              <p:nvPr/>
            </p:nvSpPr>
            <p:spPr bwMode="auto">
              <a:xfrm>
                <a:off x="1224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8" name="Rectangle 128"/>
              <p:cNvSpPr>
                <a:spLocks noChangeArrowheads="1"/>
              </p:cNvSpPr>
              <p:nvPr/>
            </p:nvSpPr>
            <p:spPr bwMode="auto">
              <a:xfrm>
                <a:off x="171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9" name="Rectangle 129"/>
              <p:cNvSpPr>
                <a:spLocks noChangeArrowheads="1"/>
              </p:cNvSpPr>
              <p:nvPr/>
            </p:nvSpPr>
            <p:spPr bwMode="auto">
              <a:xfrm>
                <a:off x="2196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76931" name="Text Box 131"/>
          <p:cNvSpPr txBox="1">
            <a:spLocks noChangeArrowheads="1"/>
          </p:cNvSpPr>
          <p:nvPr/>
        </p:nvSpPr>
        <p:spPr bwMode="auto">
          <a:xfrm>
            <a:off x="4677029" y="4600575"/>
            <a:ext cx="431079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44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07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70 </a:t>
            </a:r>
            <a:r>
              <a:rPr lang="en-US" altLang="x-none" sz="1700" dirty="0">
                <a:solidFill>
                  <a:schemeClr val="tx1"/>
                </a:solidFill>
              </a:rPr>
              <a:t>       </a:t>
            </a:r>
            <a:r>
              <a:rPr lang="en-US" altLang="x-none" sz="1700" dirty="0">
                <a:solidFill>
                  <a:srgbClr val="CC3300"/>
                </a:solidFill>
              </a:rPr>
              <a:t>19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00CC00"/>
                </a:solidFill>
              </a:rPr>
              <a:t>67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  <p:sp>
        <p:nvSpPr>
          <p:cNvPr id="76932" name="Text Box 132"/>
          <p:cNvSpPr txBox="1">
            <a:spLocks noChangeArrowheads="1"/>
          </p:cNvSpPr>
          <p:nvPr/>
        </p:nvSpPr>
        <p:spPr bwMode="auto">
          <a:xfrm>
            <a:off x="557213" y="530225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3" name="Text Box 133"/>
          <p:cNvSpPr txBox="1">
            <a:spLocks noChangeArrowheads="1"/>
          </p:cNvSpPr>
          <p:nvPr/>
        </p:nvSpPr>
        <p:spPr bwMode="auto">
          <a:xfrm>
            <a:off x="1323975" y="49530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4" name="Text Box 134"/>
          <p:cNvSpPr txBox="1">
            <a:spLocks noChangeArrowheads="1"/>
          </p:cNvSpPr>
          <p:nvPr/>
        </p:nvSpPr>
        <p:spPr bwMode="auto">
          <a:xfrm>
            <a:off x="2105025" y="4614863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5" name="Text Box 135"/>
          <p:cNvSpPr txBox="1">
            <a:spLocks noChangeArrowheads="1"/>
          </p:cNvSpPr>
          <p:nvPr/>
        </p:nvSpPr>
        <p:spPr bwMode="auto">
          <a:xfrm>
            <a:off x="2886075" y="5310188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9" name="Text Box 139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6940" name="Text Box 140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6941" name="Text Box 141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1000" y="1397000"/>
            <a:ext cx="5867400" cy="180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de-DE" altLang="x-none" sz="2400" kern="0"/>
              <a:t>Schritt 1: (zweite Ausführung)</a:t>
            </a:r>
          </a:p>
          <a:p>
            <a:pPr eaLnBrk="1" hangingPunct="1">
              <a:defRPr/>
            </a:pPr>
            <a:r>
              <a:rPr lang="de-DE" altLang="x-none" sz="1400" kern="0"/>
              <a:t> Lese Attribute aus jeder sortierten Liste (</a:t>
            </a:r>
            <a:r>
              <a:rPr lang="de-DE" altLang="x-none" sz="1400" kern="0">
                <a:solidFill>
                  <a:srgbClr val="00B050"/>
                </a:solidFill>
              </a:rPr>
              <a:t>sortierter Zugriff</a:t>
            </a:r>
            <a:r>
              <a:rPr lang="de-DE" altLang="x-none" sz="1400" kern="0"/>
              <a:t>)</a:t>
            </a:r>
          </a:p>
          <a:p>
            <a:pPr eaLnBrk="1" hangingPunct="1">
              <a:defRPr/>
            </a:pPr>
            <a:r>
              <a:rPr lang="de-DE" altLang="x-none" sz="1400" kern="0"/>
              <a:t> Für jedes gesehene Objekt x: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 kern="0"/>
              <a:t> Verwende </a:t>
            </a:r>
            <a:r>
              <a:rPr lang="de-DE" altLang="x-none" sz="1400" kern="0">
                <a:solidFill>
                  <a:srgbClr val="FF0000"/>
                </a:solidFill>
              </a:rPr>
              <a:t>zufälligen Zugriff</a:t>
            </a:r>
            <a:r>
              <a:rPr lang="de-DE" altLang="x-none" sz="1400" kern="0"/>
              <a:t>, um fehlende Werte zu bestimmen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 kern="0"/>
              <a:t> Bestimme die Bewertung F(</a:t>
            </a:r>
            <a:r>
              <a:rPr lang="de-DE" altLang="x-none" sz="1400" i="1" kern="0"/>
              <a:t>x</a:t>
            </a:r>
            <a:r>
              <a:rPr lang="de-DE" altLang="x-none" sz="1400" kern="0"/>
              <a:t>) von Objekt </a:t>
            </a:r>
            <a:r>
              <a:rPr lang="de-DE" altLang="x-none" sz="1400" i="1" kern="0"/>
              <a:t>x</a:t>
            </a:r>
            <a:r>
              <a:rPr lang="de-DE" altLang="x-none" sz="1400" kern="0"/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 kern="0"/>
              <a:t> Falls Objekt unter den ersten top-k, behalte es im Puffer</a:t>
            </a:r>
          </a:p>
        </p:txBody>
      </p:sp>
      <p:sp>
        <p:nvSpPr>
          <p:cNvPr id="33" name="Text Box 131">
            <a:extLst>
              <a:ext uri="{FF2B5EF4-FFF2-40B4-BE49-F238E27FC236}">
                <a16:creationId xmlns:a16="http://schemas.microsoft.com/office/drawing/2014/main" id="{156BD468-B2F7-9D40-86ED-73644377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260" y="4591216"/>
            <a:ext cx="427072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  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  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   </a:t>
            </a:r>
            <a:r>
              <a:rPr lang="en-US" altLang="x-none" sz="1700" dirty="0">
                <a:solidFill>
                  <a:schemeClr val="tx1"/>
                </a:solidFill>
              </a:rPr>
              <a:t>       </a:t>
            </a:r>
            <a:r>
              <a:rPr lang="en-US" altLang="x-none" sz="1700" dirty="0">
                <a:solidFill>
                  <a:srgbClr val="CC3300"/>
                </a:solidFill>
              </a:rPr>
              <a:t>         </a:t>
            </a:r>
            <a:r>
              <a:rPr lang="en-US" altLang="x-none" sz="1700" dirty="0">
                <a:solidFill>
                  <a:schemeClr val="tx1"/>
                </a:solidFill>
              </a:rPr>
              <a:t>           </a:t>
            </a:r>
            <a:r>
              <a:rPr lang="en-US" altLang="x-none" sz="1700" dirty="0">
                <a:solidFill>
                  <a:srgbClr val="00CC00"/>
                </a:solidFill>
              </a:rPr>
              <a:t>67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31" grpId="0" autoUpdateAnimBg="0"/>
      <p:bldP spid="76932" grpId="0" animBg="1" autoUpdateAnimBg="0"/>
      <p:bldP spid="76933" grpId="0" animBg="1" autoUpdateAnimBg="0"/>
      <p:bldP spid="76934" grpId="0" animBg="1" autoUpdateAnimBg="0"/>
      <p:bldP spid="76935" grpId="0" animBg="1" autoUpdateAnimBg="0"/>
      <p:bldP spid="3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BC5FD-693A-2145-8C92-A4D85558C536}" type="slidenum">
              <a:rPr lang="el-GR" altLang="x-none"/>
              <a:pPr>
                <a:defRPr/>
              </a:pPr>
              <a:t>33</a:t>
            </a:fld>
            <a:endParaRPr lang="el-GR" altLang="x-none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TA algorithm</a:t>
            </a:r>
          </a:p>
        </p:txBody>
      </p:sp>
      <p:graphicFrame>
        <p:nvGraphicFramePr>
          <p:cNvPr id="78852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896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8954" name="Group 106"/>
          <p:cNvGrpSpPr>
            <a:grpSpLocks/>
          </p:cNvGrpSpPr>
          <p:nvPr/>
        </p:nvGrpSpPr>
        <p:grpSpPr bwMode="auto">
          <a:xfrm>
            <a:off x="4648200" y="3886203"/>
            <a:ext cx="4267200" cy="735013"/>
            <a:chOff x="2928" y="2448"/>
            <a:chExt cx="2688" cy="463"/>
          </a:xfrm>
        </p:grpSpPr>
        <p:sp>
          <p:nvSpPr>
            <p:cNvPr id="2" name="Text Box 107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74        67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Text Box 108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91         92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955" name="Group 109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8958" name="Rectangle 110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59" name="Rectangle 111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0" name="Rectangle 112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1" name="Rectangle 113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2" name="Rectangle 114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78956" name="Group 115"/>
          <p:cNvGrpSpPr>
            <a:grpSpLocks/>
          </p:cNvGrpSpPr>
          <p:nvPr/>
        </p:nvGrpSpPr>
        <p:grpSpPr bwMode="auto">
          <a:xfrm>
            <a:off x="68263" y="4038600"/>
            <a:ext cx="4337050" cy="561975"/>
            <a:chOff x="43" y="2544"/>
            <a:chExt cx="2732" cy="354"/>
          </a:xfrm>
        </p:grpSpPr>
        <p:sp>
          <p:nvSpPr>
            <p:cNvPr id="78964" name="AutoShape 116"/>
            <p:cNvSpPr>
              <a:spLocks noChangeArrowheads="1"/>
            </p:cNvSpPr>
            <p:nvPr/>
          </p:nvSpPr>
          <p:spPr bwMode="auto">
            <a:xfrm>
              <a:off x="48" y="273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5" name="Text Box 117"/>
            <p:cNvSpPr txBox="1">
              <a:spLocks noChangeArrowheads="1"/>
            </p:cNvSpPr>
            <p:nvPr/>
          </p:nvSpPr>
          <p:spPr bwMode="auto">
            <a:xfrm>
              <a:off x="43" y="254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grpSp>
          <p:nvGrpSpPr>
            <p:cNvPr id="4" name="Group 118"/>
            <p:cNvGrpSpPr>
              <a:grpSpLocks/>
            </p:cNvGrpSpPr>
            <p:nvPr/>
          </p:nvGrpSpPr>
          <p:grpSpPr bwMode="auto">
            <a:xfrm>
              <a:off x="336" y="2688"/>
              <a:ext cx="2439" cy="210"/>
              <a:chOff x="243" y="2223"/>
              <a:chExt cx="2439" cy="210"/>
            </a:xfrm>
          </p:grpSpPr>
          <p:sp>
            <p:nvSpPr>
              <p:cNvPr id="78967" name="Rectangle 119"/>
              <p:cNvSpPr>
                <a:spLocks noChangeArrowheads="1"/>
              </p:cNvSpPr>
              <p:nvPr/>
            </p:nvSpPr>
            <p:spPr bwMode="auto">
              <a:xfrm>
                <a:off x="24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68" name="Rectangle 120"/>
              <p:cNvSpPr>
                <a:spLocks noChangeArrowheads="1"/>
              </p:cNvSpPr>
              <p:nvPr/>
            </p:nvSpPr>
            <p:spPr bwMode="auto">
              <a:xfrm>
                <a:off x="732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69" name="Rectangle 121"/>
              <p:cNvSpPr>
                <a:spLocks noChangeArrowheads="1"/>
              </p:cNvSpPr>
              <p:nvPr/>
            </p:nvSpPr>
            <p:spPr bwMode="auto">
              <a:xfrm>
                <a:off x="1224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70" name="Rectangle 122"/>
              <p:cNvSpPr>
                <a:spLocks noChangeArrowheads="1"/>
              </p:cNvSpPr>
              <p:nvPr/>
            </p:nvSpPr>
            <p:spPr bwMode="auto">
              <a:xfrm>
                <a:off x="171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71" name="Rectangle 123"/>
              <p:cNvSpPr>
                <a:spLocks noChangeArrowheads="1"/>
              </p:cNvSpPr>
              <p:nvPr/>
            </p:nvSpPr>
            <p:spPr bwMode="auto">
              <a:xfrm>
                <a:off x="2196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78972" name="Text Box 124"/>
          <p:cNvSpPr txBox="1">
            <a:spLocks noChangeArrowheads="1"/>
          </p:cNvSpPr>
          <p:nvPr/>
        </p:nvSpPr>
        <p:spPr bwMode="auto">
          <a:xfrm>
            <a:off x="4638675" y="4600575"/>
            <a:ext cx="434285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44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07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70 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CC3300"/>
                </a:solidFill>
              </a:rPr>
              <a:t>19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00CC00"/>
                </a:solidFill>
              </a:rPr>
              <a:t>67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  <p:sp>
        <p:nvSpPr>
          <p:cNvPr id="78978" name="Text Box 130"/>
          <p:cNvSpPr txBox="1">
            <a:spLocks noChangeArrowheads="1"/>
          </p:cNvSpPr>
          <p:nvPr/>
        </p:nvSpPr>
        <p:spPr bwMode="auto">
          <a:xfrm>
            <a:off x="759412" y="5698826"/>
            <a:ext cx="308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i="1">
                <a:solidFill>
                  <a:schemeClr val="tx1"/>
                </a:solidFill>
              </a:rPr>
              <a:t>T</a:t>
            </a:r>
            <a:r>
              <a:rPr lang="en-US" altLang="x-none" sz="2000">
                <a:solidFill>
                  <a:schemeClr val="tx1"/>
                </a:solidFill>
              </a:rPr>
              <a:t> = 66+90+75+56+67 = 354</a:t>
            </a:r>
            <a:endParaRPr lang="el-GR" altLang="x-none" sz="2000">
              <a:solidFill>
                <a:schemeClr val="tx1"/>
              </a:solidFill>
            </a:endParaRPr>
          </a:p>
        </p:txBody>
      </p:sp>
      <p:sp>
        <p:nvSpPr>
          <p:cNvPr id="78979" name="Text Box 131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0" name="Text Box 132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1" name="Text Box 133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2" name="Text Box 134"/>
          <p:cNvSpPr txBox="1">
            <a:spLocks noChangeArrowheads="1"/>
          </p:cNvSpPr>
          <p:nvPr/>
        </p:nvSpPr>
        <p:spPr bwMode="auto">
          <a:xfrm>
            <a:off x="759412" y="6044901"/>
            <a:ext cx="73219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x-none" sz="2000">
                <a:solidFill>
                  <a:schemeClr val="tx1"/>
                </a:solidFill>
              </a:rPr>
              <a:t>Beide Objekte im Puffer haben </a:t>
            </a:r>
            <a:r>
              <a:rPr lang="de-DE" altLang="x-none" sz="2000"/>
              <a:t>Bewertung &gt;</a:t>
            </a:r>
            <a:r>
              <a:rPr lang="de-DE" altLang="x-none" sz="2000" i="1">
                <a:solidFill>
                  <a:schemeClr val="tx1"/>
                </a:solidFill>
              </a:rPr>
              <a:t>T. </a:t>
            </a:r>
            <a:r>
              <a:rPr lang="de-DE" altLang="x-none" sz="2000"/>
              <a:t>STOP erzeuge Antwort</a:t>
            </a:r>
            <a:endParaRPr lang="de-DE" altLang="x-none" sz="2000" i="1">
              <a:solidFill>
                <a:schemeClr val="tx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51520" y="1396999"/>
            <a:ext cx="6984776" cy="1928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de-DE" altLang="x-none" sz="2000" kern="0"/>
              <a:t>Schritt 2: (zweite Ausführung)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x-none" sz="1400" kern="0"/>
              <a:t> Bestimme Schwellwert </a:t>
            </a:r>
            <a:r>
              <a:rPr lang="de-DE" altLang="x-none" sz="1400" i="1" kern="0"/>
              <a:t>T</a:t>
            </a:r>
            <a:r>
              <a:rPr lang="de-DE" altLang="x-none" sz="1400" kern="0"/>
              <a:t> basierend auf mit sortiertem Zugriff schon gesehene Objekte </a:t>
            </a:r>
          </a:p>
          <a:p>
            <a:pPr eaLnBrk="1" hangingPunct="1">
              <a:defRPr/>
            </a:pPr>
            <a:r>
              <a:rPr lang="de-DE" altLang="x-none" sz="1400" i="1" kern="0"/>
              <a:t> T</a:t>
            </a:r>
            <a:r>
              <a:rPr lang="de-DE" altLang="x-none" sz="1400" kern="0"/>
              <a:t> = </a:t>
            </a:r>
            <a:r>
              <a:rPr lang="de-DE" altLang="x-none" sz="1400" i="1" kern="0"/>
              <a:t>a</a:t>
            </a:r>
            <a:r>
              <a:rPr lang="de-DE" altLang="x-none" sz="1200" kern="0"/>
              <a:t>1</a:t>
            </a:r>
            <a:r>
              <a:rPr lang="de-DE" altLang="x-none" sz="1400" kern="0"/>
              <a:t>(</a:t>
            </a:r>
            <a:r>
              <a:rPr lang="de-DE" altLang="x-none" sz="1400" i="1" kern="0"/>
              <a:t>p</a:t>
            </a:r>
            <a:r>
              <a:rPr lang="de-DE" altLang="x-none" sz="1400" kern="0"/>
              <a:t>) + </a:t>
            </a:r>
            <a:r>
              <a:rPr lang="de-DE" altLang="x-none" sz="1400" i="1" kern="0"/>
              <a:t>a</a:t>
            </a:r>
            <a:r>
              <a:rPr lang="de-DE" altLang="x-none" sz="1200" kern="0"/>
              <a:t>2</a:t>
            </a:r>
            <a:r>
              <a:rPr lang="de-DE" altLang="x-none" sz="1400" kern="0"/>
              <a:t>(</a:t>
            </a:r>
            <a:r>
              <a:rPr lang="de-DE" altLang="x-none" sz="1400" i="1" kern="0"/>
              <a:t>p</a:t>
            </a:r>
            <a:r>
              <a:rPr lang="de-DE" altLang="x-none" sz="1400" kern="0"/>
              <a:t>) + … + </a:t>
            </a:r>
            <a:r>
              <a:rPr lang="de-DE" altLang="x-none" sz="1400" i="1" kern="0"/>
              <a:t>a</a:t>
            </a:r>
            <a:r>
              <a:rPr lang="de-DE" altLang="x-none" sz="1200" i="1" kern="0"/>
              <a:t>m</a:t>
            </a:r>
            <a:r>
              <a:rPr lang="de-DE" altLang="x-none" sz="1400" kern="0"/>
              <a:t>(</a:t>
            </a:r>
            <a:r>
              <a:rPr lang="de-DE" altLang="x-none" sz="1400" i="1" kern="0"/>
              <a:t>p</a:t>
            </a:r>
            <a:r>
              <a:rPr lang="de-DE" altLang="x-none" sz="1400" kern="0"/>
              <a:t>) wobei </a:t>
            </a:r>
            <a:r>
              <a:rPr lang="de-DE" altLang="x-none" sz="1400" i="1" kern="0"/>
              <a:t>p</a:t>
            </a:r>
            <a:r>
              <a:rPr lang="de-DE" altLang="x-none" sz="1400" kern="0"/>
              <a:t> die aktuelle Position des sortierten Zugriffs ist</a:t>
            </a:r>
          </a:p>
          <a:p>
            <a:pPr eaLnBrk="1" hangingPunct="1">
              <a:defRPr/>
            </a:pPr>
            <a:r>
              <a:rPr lang="de-DE" altLang="x-none" sz="1400" kern="0"/>
              <a:t> Falls es </a:t>
            </a:r>
            <a:r>
              <a:rPr lang="de-DE" altLang="x-none" sz="1400" i="1" kern="0"/>
              <a:t>k</a:t>
            </a:r>
            <a:r>
              <a:rPr lang="de-DE" altLang="x-none" sz="1400" kern="0"/>
              <a:t> Objekte mit Gesamtbewertung ≥ </a:t>
            </a:r>
            <a:r>
              <a:rPr lang="de-DE" altLang="x-none" sz="1400" i="1" kern="0"/>
              <a:t>T </a:t>
            </a:r>
            <a:r>
              <a:rPr lang="de-DE" altLang="x-none" sz="1400" kern="0"/>
              <a:t>gibt</a:t>
            </a:r>
            <a:br>
              <a:rPr lang="de-DE" altLang="x-none" sz="1400" kern="0"/>
            </a:br>
            <a:r>
              <a:rPr lang="de-DE" altLang="x-none" sz="1400" kern="0"/>
              <a:t>     dann HALTE und bestimme Ergebnis</a:t>
            </a:r>
          </a:p>
          <a:p>
            <a:pPr eaLnBrk="1" hangingPunct="1">
              <a:defRPr/>
            </a:pPr>
            <a:r>
              <a:rPr lang="de-DE" altLang="x-none" sz="1400" kern="0"/>
              <a:t>     sonst </a:t>
            </a:r>
            <a:r>
              <a:rPr lang="de-DE" altLang="x-none" sz="1400" i="1" kern="0"/>
              <a:t>p</a:t>
            </a:r>
            <a:r>
              <a:rPr lang="de-DE" altLang="x-none" sz="1400" kern="0"/>
              <a:t> := </a:t>
            </a:r>
            <a:r>
              <a:rPr lang="de-DE" altLang="x-none" sz="1400" i="1" kern="0"/>
              <a:t>p</a:t>
            </a:r>
            <a:r>
              <a:rPr lang="de-DE" altLang="x-none" sz="1400" kern="0"/>
              <a:t> + 1 und GOTO Schritt 1</a:t>
            </a:r>
          </a:p>
        </p:txBody>
      </p:sp>
    </p:spTree>
    <p:extLst>
      <p:ext uri="{BB962C8B-B14F-4D97-AF65-F5344CB8AC3E}">
        <p14:creationId xmlns:p14="http://schemas.microsoft.com/office/powerpoint/2010/main" val="3961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78" grpId="0" autoUpdateAnimBg="0"/>
      <p:bldP spid="7898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99E47-2EEB-224B-8F3F-38D3D8F6C843}" type="slidenum">
              <a:rPr lang="el-GR" altLang="x-none"/>
              <a:pPr>
                <a:defRPr/>
              </a:pPr>
              <a:t>34</a:t>
            </a:fld>
            <a:endParaRPr lang="el-GR" altLang="x-none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- FA vs. TA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/>
              <a:t>TA betrachtet i.a. weniger Objekte als FA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de-DE" altLang="x-none" sz="2000"/>
              <a:t> TA hält mindestens so früh wie FA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de-DE" altLang="x-none" sz="2000"/>
              <a:t> Wenn wir k Objekte in FA sehen, ist ihre Bewertung größer oder gleich dem TA-Schwellwert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x-none" sz="200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/>
              <a:t> TA </a:t>
            </a:r>
            <a:r>
              <a:rPr lang="de-DE" altLang="x-none" sz="2000">
                <a:solidFill>
                  <a:srgbClr val="0066FF"/>
                </a:solidFill>
              </a:rPr>
              <a:t>könnte</a:t>
            </a:r>
            <a:r>
              <a:rPr lang="de-DE" altLang="x-none" sz="2000"/>
              <a:t> mehr zusätzliche zufällige Zugriffe erzeugen als FA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de-DE" altLang="x-none" sz="2000"/>
              <a:t> In TA, (</a:t>
            </a:r>
            <a:r>
              <a:rPr lang="de-DE" altLang="x-none" sz="2000" i="1"/>
              <a:t>m</a:t>
            </a:r>
            <a:r>
              <a:rPr lang="de-DE" altLang="x-none" sz="2000"/>
              <a:t>-1) zufällige Zugriffe pro Objekt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de-DE" altLang="x-none" sz="2000"/>
              <a:t> In FA, zufällige Zugriff am Ende, nur für fehlende Werte</a:t>
            </a:r>
            <a:endParaRPr lang="de-DE" altLang="x-none" sz="2000" u="sng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x-none" sz="2000" u="sng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/>
              <a:t>TA benötigt nur </a:t>
            </a:r>
            <a:r>
              <a:rPr lang="de-DE" altLang="x-none" sz="2000">
                <a:solidFill>
                  <a:srgbClr val="0066FF"/>
                </a:solidFill>
              </a:rPr>
              <a:t>begrenzten Pufferspeicher</a:t>
            </a:r>
            <a:r>
              <a:rPr lang="de-DE" altLang="x-none" sz="2000"/>
              <a:t> (</a:t>
            </a:r>
            <a:r>
              <a:rPr lang="de-DE" altLang="x-none" sz="2000" i="1"/>
              <a:t>k</a:t>
            </a:r>
            <a:r>
              <a:rPr lang="de-DE" altLang="x-none" sz="2000"/>
              <a:t>) bei möglicherweise mehr zufälligen Zugriffen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endParaRPr lang="de-DE" altLang="x-none" sz="200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/>
              <a:t>FA verwendet unbegrenzten Pufferspeicher (ggf. alle Tupel)</a:t>
            </a:r>
          </a:p>
          <a:p>
            <a:pPr eaLnBrk="1" hangingPunct="1">
              <a:buFontTx/>
              <a:buNone/>
              <a:defRPr/>
            </a:pPr>
            <a:endParaRPr lang="de-DE" altLang="x-none" sz="2000"/>
          </a:p>
        </p:txBody>
      </p:sp>
    </p:spTree>
    <p:extLst>
      <p:ext uri="{BB962C8B-B14F-4D97-AF65-F5344CB8AC3E}">
        <p14:creationId xmlns:p14="http://schemas.microsoft.com/office/powerpoint/2010/main" val="69920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63A39-69DF-FA4E-93DB-568757B0C226}" type="slidenum">
              <a:rPr lang="el-GR" altLang="x-none"/>
              <a:pPr>
                <a:defRPr/>
              </a:pPr>
              <a:t>35</a:t>
            </a:fld>
            <a:endParaRPr lang="el-GR" altLang="x-none"/>
          </a:p>
        </p:txBody>
      </p:sp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Andere Methoden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x-none" sz="2000"/>
              <a:t>Fagin et al. haben weitere relevante Varianten vorgeschlagen: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000"/>
              <a:t>Algorithmus </a:t>
            </a:r>
            <a:r>
              <a:rPr lang="de-DE" altLang="x-none" sz="2000">
                <a:solidFill>
                  <a:srgbClr val="0B05FF"/>
                </a:solidFill>
              </a:rPr>
              <a:t>NRA</a:t>
            </a:r>
            <a:r>
              <a:rPr lang="de-DE" altLang="x-none" sz="2000"/>
              <a:t> (</a:t>
            </a:r>
            <a:r>
              <a:rPr lang="de-DE" altLang="x-none" sz="2000">
                <a:solidFill>
                  <a:srgbClr val="0066FF"/>
                </a:solidFill>
              </a:rPr>
              <a:t>N</a:t>
            </a:r>
            <a:r>
              <a:rPr lang="de-DE" altLang="x-none" sz="2000"/>
              <a:t>o </a:t>
            </a:r>
            <a:r>
              <a:rPr lang="de-DE" altLang="x-none" sz="2000">
                <a:solidFill>
                  <a:srgbClr val="0066FF"/>
                </a:solidFill>
              </a:rPr>
              <a:t>R</a:t>
            </a:r>
            <a:r>
              <a:rPr lang="de-DE" altLang="x-none" sz="2000"/>
              <a:t>andom </a:t>
            </a:r>
            <a:r>
              <a:rPr lang="de-DE" altLang="x-none" sz="2000">
                <a:solidFill>
                  <a:srgbClr val="0066FF"/>
                </a:solidFill>
              </a:rPr>
              <a:t>A</a:t>
            </a:r>
            <a:r>
              <a:rPr lang="de-DE" altLang="x-none" sz="2000"/>
              <a:t>ccess): verwendet </a:t>
            </a:r>
            <a:br>
              <a:rPr lang="de-DE" altLang="x-none" sz="2000"/>
            </a:br>
            <a:r>
              <a:rPr lang="de-DE" altLang="x-none" sz="2000"/>
              <a:t>nur sortierten Zugriff, </a:t>
            </a:r>
            <a:r>
              <a:rPr lang="de-DE" altLang="x-none" sz="2000">
                <a:solidFill>
                  <a:srgbClr val="0305FF"/>
                </a:solidFill>
              </a:rPr>
              <a:t>keinen zufälligen </a:t>
            </a:r>
            <a:r>
              <a:rPr lang="de-DE" altLang="x-none" sz="2000"/>
              <a:t>Zugriff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000"/>
              <a:t>Algorithmus </a:t>
            </a:r>
            <a:r>
              <a:rPr lang="de-DE" altLang="x-none" sz="2000">
                <a:solidFill>
                  <a:srgbClr val="0B05FF"/>
                </a:solidFill>
              </a:rPr>
              <a:t>CA</a:t>
            </a:r>
            <a:r>
              <a:rPr lang="de-DE" altLang="x-none" sz="2000"/>
              <a:t> (</a:t>
            </a:r>
            <a:r>
              <a:rPr lang="de-DE" altLang="x-none" sz="2000">
                <a:solidFill>
                  <a:srgbClr val="0066FF"/>
                </a:solidFill>
              </a:rPr>
              <a:t>C</a:t>
            </a:r>
            <a:r>
              <a:rPr lang="de-DE" altLang="x-none" sz="2000"/>
              <a:t>ombined </a:t>
            </a:r>
            <a:r>
              <a:rPr lang="de-DE" altLang="x-none" sz="2000">
                <a:solidFill>
                  <a:srgbClr val="0066FF"/>
                </a:solidFill>
              </a:rPr>
              <a:t>A</a:t>
            </a:r>
            <a:r>
              <a:rPr lang="de-DE" altLang="x-none" sz="2000"/>
              <a:t>lgorithm): </a:t>
            </a:r>
            <a:br>
              <a:rPr lang="de-DE" altLang="x-none" sz="2000"/>
            </a:br>
            <a:r>
              <a:rPr lang="de-DE" altLang="x-none" sz="2000">
                <a:solidFill>
                  <a:srgbClr val="0305FF"/>
                </a:solidFill>
              </a:rPr>
              <a:t>Kombination </a:t>
            </a:r>
            <a:r>
              <a:rPr lang="de-DE" altLang="x-none" sz="2000"/>
              <a:t>von TA und NRA für bessere Performanz</a:t>
            </a:r>
          </a:p>
          <a:p>
            <a:pPr marL="0" indent="0" eaLnBrk="1" hangingPunct="1">
              <a:buNone/>
              <a:defRPr/>
            </a:pPr>
            <a:endParaRPr lang="de-DE" altLang="x-none" sz="1200"/>
          </a:p>
          <a:p>
            <a:pPr marL="0" indent="0" eaLnBrk="1" hangingPunct="1">
              <a:buNone/>
              <a:defRPr/>
            </a:pPr>
            <a:endParaRPr lang="de-DE" altLang="x-none" sz="1200"/>
          </a:p>
          <a:p>
            <a:pPr marL="0" indent="0" eaLnBrk="1" hangingPunct="1">
              <a:buNone/>
              <a:defRPr/>
            </a:pPr>
            <a:r>
              <a:rPr lang="de-DE" altLang="x-none" sz="2000"/>
              <a:t>Weitere Entwicklungen:</a:t>
            </a:r>
          </a:p>
          <a:p>
            <a:pPr eaLnBrk="1" hangingPunct="1">
              <a:defRPr/>
            </a:pPr>
            <a:r>
              <a:rPr lang="de-DE" altLang="x-none" sz="2000"/>
              <a:t>Verteilte Top-k-Berechnung</a:t>
            </a:r>
          </a:p>
          <a:p>
            <a:pPr eaLnBrk="1" hangingPunct="1">
              <a:defRPr/>
            </a:pPr>
            <a:r>
              <a:rPr lang="de-DE" altLang="x-none" sz="2000"/>
              <a:t>Top-k-Berechnung mit Joins für Bewertung</a:t>
            </a:r>
          </a:p>
          <a:p>
            <a:pPr eaLnBrk="1" hangingPunct="1">
              <a:defRPr/>
            </a:pPr>
            <a:r>
              <a:rPr lang="de-DE" altLang="x-none" sz="2000"/>
              <a:t>Top-k mit probabilistischen Daten (kommt später)</a:t>
            </a:r>
          </a:p>
          <a:p>
            <a:pPr eaLnBrk="1" hangingPunct="1">
              <a:defRPr/>
            </a:pPr>
            <a:r>
              <a:rPr lang="de-DE" altLang="x-none" sz="2000"/>
              <a:t>Vermeidung der Angabe von k und der Aggregation der Attributwerte</a:t>
            </a:r>
          </a:p>
          <a:p>
            <a:pPr eaLnBrk="1" hangingPunct="1">
              <a:defRPr/>
            </a:pPr>
            <a:endParaRPr lang="de-DE" altLang="x-none" sz="2000"/>
          </a:p>
        </p:txBody>
      </p:sp>
      <p:sp>
        <p:nvSpPr>
          <p:cNvPr id="5" name="TextBox 4"/>
          <p:cNvSpPr txBox="1"/>
          <p:nvPr/>
        </p:nvSpPr>
        <p:spPr>
          <a:xfrm>
            <a:off x="2144457" y="5825837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Ronald Fagin, </a:t>
            </a:r>
            <a:r>
              <a:rPr lang="en-US" sz="1200" dirty="0" err="1">
                <a:solidFill>
                  <a:srgbClr val="0305FF"/>
                </a:solidFill>
              </a:rPr>
              <a:t>Amnon</a:t>
            </a:r>
            <a:r>
              <a:rPr lang="en-US" sz="1200" dirty="0">
                <a:solidFill>
                  <a:srgbClr val="0305FF"/>
                </a:solidFill>
              </a:rPr>
              <a:t> </a:t>
            </a:r>
            <a:r>
              <a:rPr lang="en-US" sz="1200" dirty="0" err="1">
                <a:solidFill>
                  <a:srgbClr val="0305FF"/>
                </a:solidFill>
              </a:rPr>
              <a:t>Lotem</a:t>
            </a:r>
            <a:r>
              <a:rPr lang="en-US" sz="1200" dirty="0">
                <a:solidFill>
                  <a:srgbClr val="0305FF"/>
                </a:solidFill>
              </a:rPr>
              <a:t>, and Moni </a:t>
            </a:r>
            <a:r>
              <a:rPr lang="en-US" sz="1200" dirty="0" err="1">
                <a:solidFill>
                  <a:srgbClr val="0305FF"/>
                </a:solidFill>
              </a:rPr>
              <a:t>Naor</a:t>
            </a:r>
            <a:r>
              <a:rPr lang="en-US" sz="1200" dirty="0">
                <a:solidFill>
                  <a:srgbClr val="0305FF"/>
                </a:solidFill>
              </a:rPr>
              <a:t>.  Optimal aggregation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algorithms for middleware. In Proceedings of the twentieth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ACM SIGMOD-SIGACT-SIGART symposium on Principles of database systems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(PODS '01). ACM, New York, NY, USA, 102-113.,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554476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First-</a:t>
            </a:r>
            <a:r>
              <a:rPr lang="de-DE" sz="2400" dirty="0" err="1"/>
              <a:t>n</a:t>
            </a:r>
            <a:r>
              <a:rPr lang="de-DE" sz="2400" dirty="0"/>
              <a:t>- und Top-</a:t>
            </a:r>
            <a:r>
              <a:rPr lang="de-DE" sz="2400" dirty="0" err="1"/>
              <a:t>k</a:t>
            </a:r>
            <a:r>
              <a:rPr lang="de-DE" sz="2400" dirty="0"/>
              <a:t>-Anfragen zu Skyline-Anfrage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0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4895-15EB-F740-A130-1905FD096927}" type="slidenum">
              <a:rPr lang="el-GR" altLang="x-none"/>
              <a:pPr>
                <a:defRPr/>
              </a:pPr>
              <a:t>37</a:t>
            </a:fld>
            <a:endParaRPr lang="el-GR" altLang="x-none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Skyline-</a:t>
            </a:r>
            <a:r>
              <a:rPr lang="en-US" altLang="x-none" dirty="0" err="1"/>
              <a:t>Berechnung</a:t>
            </a:r>
            <a:endParaRPr lang="el-GR" altLang="x-none" dirty="0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V="1">
            <a:off x="665858" y="161146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665858" y="5116661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73783" y="508173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 rot="-5400000">
            <a:off x="-1212155" y="3389461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532633" y="41260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089720" y="19924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05650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2570858" y="35926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866258" y="5157936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27720" y="1271736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20374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18045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1277045" y="1943249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2266058" y="2948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799458" y="3525986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66058" y="4472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409058" y="4472136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1732658" y="4059386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10468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242120" y="2948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2054920" y="4548336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1529458" y="4126061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1042095" y="302433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3178870" y="4548336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95259" name="Group 29"/>
          <p:cNvGrpSpPr>
            <a:grpSpLocks/>
          </p:cNvGrpSpPr>
          <p:nvPr/>
        </p:nvGrpSpPr>
        <p:grpSpPr bwMode="auto">
          <a:xfrm>
            <a:off x="1088133" y="1990874"/>
            <a:ext cx="1709737" cy="1828800"/>
            <a:chOff x="719" y="1365"/>
            <a:chExt cx="1077" cy="1152"/>
          </a:xfrm>
        </p:grpSpPr>
        <p:sp>
          <p:nvSpPr>
            <p:cNvPr id="88094" name="Rectangle 30"/>
            <p:cNvSpPr>
              <a:spLocks noChangeArrowheads="1"/>
            </p:cNvSpPr>
            <p:nvPr/>
          </p:nvSpPr>
          <p:spPr bwMode="auto">
            <a:xfrm>
              <a:off x="719" y="1365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095" name="Rectangle 31"/>
            <p:cNvSpPr>
              <a:spLocks noChangeArrowheads="1"/>
            </p:cNvSpPr>
            <p:nvPr/>
          </p:nvSpPr>
          <p:spPr bwMode="auto">
            <a:xfrm>
              <a:off x="1316" y="2016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1652" y="2373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8097" name="Line 33"/>
          <p:cNvSpPr>
            <a:spLocks noChangeShapeType="1"/>
          </p:cNvSpPr>
          <p:nvPr/>
        </p:nvSpPr>
        <p:spPr bwMode="auto">
          <a:xfrm flipV="1">
            <a:off x="5161658" y="161146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5161658" y="5116661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5069583" y="508173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 rot="-5400000">
            <a:off x="3240783" y="334818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>
            <a:off x="6028433" y="41260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5534720" y="198611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3" name="Rectangle 39"/>
          <p:cNvSpPr>
            <a:spLocks noChangeArrowheads="1"/>
          </p:cNvSpPr>
          <p:nvPr/>
        </p:nvSpPr>
        <p:spPr bwMode="auto">
          <a:xfrm>
            <a:off x="655230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7066658" y="35926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8362058" y="5188099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4823520" y="1271736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07" name="Rectangle 43"/>
          <p:cNvSpPr>
            <a:spLocks noChangeArrowheads="1"/>
          </p:cNvSpPr>
          <p:nvPr/>
        </p:nvSpPr>
        <p:spPr bwMode="auto">
          <a:xfrm>
            <a:off x="65332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767625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9" name="Text Box 45"/>
          <p:cNvSpPr txBox="1">
            <a:spLocks noChangeArrowheads="1"/>
          </p:cNvSpPr>
          <p:nvPr/>
        </p:nvSpPr>
        <p:spPr bwMode="auto">
          <a:xfrm>
            <a:off x="5737920" y="17289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0" name="Text Box 46"/>
          <p:cNvSpPr txBox="1">
            <a:spLocks noChangeArrowheads="1"/>
          </p:cNvSpPr>
          <p:nvPr/>
        </p:nvSpPr>
        <p:spPr bwMode="auto">
          <a:xfrm>
            <a:off x="6652320" y="2719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7261920" y="3297386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6761858" y="4243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7871520" y="4243536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4" name="Text Box 50"/>
          <p:cNvSpPr txBox="1">
            <a:spLocks noChangeArrowheads="1"/>
          </p:cNvSpPr>
          <p:nvPr/>
        </p:nvSpPr>
        <p:spPr bwMode="auto">
          <a:xfrm>
            <a:off x="6228458" y="3786336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55426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auto">
          <a:xfrm>
            <a:off x="5737920" y="2719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grpSp>
        <p:nvGrpSpPr>
          <p:cNvPr id="95280" name="Group 53"/>
          <p:cNvGrpSpPr>
            <a:grpSpLocks/>
          </p:cNvGrpSpPr>
          <p:nvPr/>
        </p:nvGrpSpPr>
        <p:grpSpPr bwMode="auto">
          <a:xfrm>
            <a:off x="5649020" y="1627336"/>
            <a:ext cx="2689225" cy="3052763"/>
            <a:chOff x="760" y="1136"/>
            <a:chExt cx="1694" cy="1923"/>
          </a:xfrm>
        </p:grpSpPr>
        <p:sp>
          <p:nvSpPr>
            <p:cNvPr id="88118" name="Line 54"/>
            <p:cNvSpPr>
              <a:spLocks noChangeShapeType="1"/>
            </p:cNvSpPr>
            <p:nvPr/>
          </p:nvSpPr>
          <p:spPr bwMode="auto">
            <a:xfrm>
              <a:off x="760" y="113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19" name="Line 55"/>
            <p:cNvSpPr>
              <a:spLocks noChangeShapeType="1"/>
            </p:cNvSpPr>
            <p:nvPr/>
          </p:nvSpPr>
          <p:spPr bwMode="auto">
            <a:xfrm>
              <a:off x="764" y="2094"/>
              <a:ext cx="3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0" name="Line 56"/>
            <p:cNvSpPr>
              <a:spLocks noChangeShapeType="1"/>
            </p:cNvSpPr>
            <p:nvPr/>
          </p:nvSpPr>
          <p:spPr bwMode="auto">
            <a:xfrm>
              <a:off x="1064" y="209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1" name="Line 57"/>
            <p:cNvSpPr>
              <a:spLocks noChangeShapeType="1"/>
            </p:cNvSpPr>
            <p:nvPr/>
          </p:nvSpPr>
          <p:spPr bwMode="auto">
            <a:xfrm>
              <a:off x="1064" y="276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2" name="Line 58"/>
            <p:cNvSpPr>
              <a:spLocks noChangeShapeType="1"/>
            </p:cNvSpPr>
            <p:nvPr/>
          </p:nvSpPr>
          <p:spPr bwMode="auto">
            <a:xfrm>
              <a:off x="1406" y="2768"/>
              <a:ext cx="0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3" name="Line 59"/>
            <p:cNvSpPr>
              <a:spLocks noChangeShapeType="1"/>
            </p:cNvSpPr>
            <p:nvPr/>
          </p:nvSpPr>
          <p:spPr bwMode="auto">
            <a:xfrm flipV="1">
              <a:off x="1406" y="305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8136" name="Rectangle 72"/>
          <p:cNvSpPr>
            <a:spLocks noChangeArrowheads="1"/>
          </p:cNvSpPr>
          <p:nvPr/>
        </p:nvSpPr>
        <p:spPr bwMode="auto">
          <a:xfrm>
            <a:off x="632520" y="5615136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37" name="Text Box 73"/>
          <p:cNvSpPr txBox="1">
            <a:spLocks noChangeArrowheads="1"/>
          </p:cNvSpPr>
          <p:nvPr/>
        </p:nvSpPr>
        <p:spPr bwMode="auto">
          <a:xfrm>
            <a:off x="861120" y="5538936"/>
            <a:ext cx="158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(best objects)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38" name="Rectangle 74"/>
          <p:cNvSpPr>
            <a:spLocks noChangeArrowheads="1"/>
          </p:cNvSpPr>
          <p:nvPr/>
        </p:nvSpPr>
        <p:spPr bwMode="auto">
          <a:xfrm>
            <a:off x="632520" y="591993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39" name="Text Box 75"/>
          <p:cNvSpPr txBox="1">
            <a:spLocks noChangeArrowheads="1"/>
          </p:cNvSpPr>
          <p:nvPr/>
        </p:nvSpPr>
        <p:spPr bwMode="auto">
          <a:xfrm>
            <a:off x="861120" y="5811986"/>
            <a:ext cx="120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(next best)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40" name="Rectangle 76"/>
          <p:cNvSpPr>
            <a:spLocks noChangeArrowheads="1"/>
          </p:cNvSpPr>
          <p:nvPr/>
        </p:nvSpPr>
        <p:spPr bwMode="auto">
          <a:xfrm>
            <a:off x="632520" y="6224736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861120" y="6116786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(next best)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42" name="Text Box 78"/>
          <p:cNvSpPr txBox="1">
            <a:spLocks noChangeArrowheads="1"/>
          </p:cNvSpPr>
          <p:nvPr/>
        </p:nvSpPr>
        <p:spPr bwMode="auto">
          <a:xfrm>
            <a:off x="1912045" y="1084411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Top-</a:t>
            </a:r>
            <a:r>
              <a:rPr lang="en-US" altLang="x-none" i="1">
                <a:solidFill>
                  <a:schemeClr val="tx1"/>
                </a:solidFill>
              </a:rPr>
              <a:t>k</a:t>
            </a:r>
            <a:endParaRPr lang="el-GR" altLang="x-none" i="1">
              <a:solidFill>
                <a:schemeClr val="tx1"/>
              </a:solidFill>
            </a:endParaRPr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6731695" y="1043136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Skyline</a:t>
            </a:r>
            <a:endParaRPr lang="el-GR" altLang="x-none" i="1">
              <a:solidFill>
                <a:schemeClr val="tx1"/>
              </a:solidFill>
            </a:endParaRPr>
          </a:p>
        </p:txBody>
      </p:sp>
      <p:sp>
        <p:nvSpPr>
          <p:cNvPr id="88144" name="Text Box 80"/>
          <p:cNvSpPr txBox="1">
            <a:spLocks noChangeArrowheads="1"/>
          </p:cNvSpPr>
          <p:nvPr/>
        </p:nvSpPr>
        <p:spPr bwMode="auto">
          <a:xfrm>
            <a:off x="5102920" y="5538936"/>
            <a:ext cx="200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Skyline objects: </a:t>
            </a: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d</a:t>
            </a:r>
            <a:endParaRPr lang="el-GR" altLang="x-none" sz="16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1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fld id="{91702F21-7AB9-BD45-AB54-B64F334FB5B8}" type="slidenum">
              <a:rPr lang="zh-TW" altLang="en-US">
                <a:latin typeface="Arial" charset="0"/>
              </a:rPr>
              <a:pPr/>
              <a:t>38</a:t>
            </a:fld>
            <a:endParaRPr lang="en-US" altLang="zh-TW">
              <a:latin typeface="Arial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Skyline vs. </a:t>
            </a:r>
            <a:r>
              <a:rPr lang="en-US" altLang="zh-CN" dirty="0" err="1">
                <a:ea typeface="宋体" charset="-122"/>
              </a:rPr>
              <a:t>konvexe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err="1">
                <a:ea typeface="宋体" charset="-122"/>
              </a:rPr>
              <a:t>Hülle</a:t>
            </a:r>
            <a:endParaRPr lang="en-US" altLang="zh-CN" dirty="0">
              <a:ea typeface="宋体" charset="-122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07988" y="2220913"/>
          <a:ext cx="4478337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14" name="Visio" r:id="rId3" imgW="2795219" imgH="2434733" progId="Visio.Drawing.11">
                  <p:embed/>
                </p:oleObj>
              </mc:Choice>
              <mc:Fallback>
                <p:oleObj name="Visio" r:id="rId3" imgW="2795219" imgH="2434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220913"/>
                        <a:ext cx="4478337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19588" y="2227263"/>
          <a:ext cx="4478337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15" name="Visio" r:id="rId5" imgW="2795219" imgH="2434733" progId="Visio.Drawing.11">
                  <p:embed/>
                </p:oleObj>
              </mc:Choice>
              <mc:Fallback>
                <p:oleObj name="Visio" r:id="rId5" imgW="2795219" imgH="2434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2227263"/>
                        <a:ext cx="4478337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808038" y="1630363"/>
            <a:ext cx="318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zh-CN" dirty="0">
                <a:ea typeface="宋体" charset="-122"/>
              </a:rPr>
              <a:t>Skyline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4930775" y="1638300"/>
            <a:ext cx="318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zh-CN" dirty="0" err="1">
                <a:ea typeface="宋体" charset="-122"/>
              </a:rPr>
              <a:t>Konvexe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err="1">
                <a:ea typeface="宋体" charset="-122"/>
              </a:rPr>
              <a:t>Hülle</a:t>
            </a:r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235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Skyline in Standard-SQL?</a:t>
            </a:r>
            <a:br>
              <a:rPr lang="de-DE" dirty="0"/>
            </a:br>
            <a:endParaRPr lang="de-DE" dirty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59286" r="21875" b="15714"/>
          <a:stretch>
            <a:fillRect/>
          </a:stretch>
        </p:blipFill>
        <p:spPr bwMode="auto">
          <a:xfrm>
            <a:off x="379785" y="1772816"/>
            <a:ext cx="8318128" cy="20495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18530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Datenbanksysteme werden kaum in der Lage sein,</a:t>
            </a:r>
            <a:br>
              <a:rPr lang="de-DE" sz="2400"/>
            </a:br>
            <a:r>
              <a:rPr lang="de-DE" sz="2400"/>
              <a:t>eine solche Anfrage angemessen zu optimieren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44408" y="305958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6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534-3A58-7B48-B263-322841162452}" type="slidenum">
              <a:rPr lang="de-DE"/>
              <a:pPr/>
              <a:t>4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Semantik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>
              <a:lnSpc>
                <a:spcPct val="90000"/>
              </a:lnSpc>
            </a:pPr>
            <a:r>
              <a:rPr lang="de-DE" dirty="0"/>
              <a:t>Ohne Sortierung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dirty="0"/>
              <a:t>Willkürlich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Tupel</a:t>
            </a:r>
            <a:r>
              <a:rPr lang="de-DE" dirty="0"/>
              <a:t> aus dem SQL-Ergebnis</a:t>
            </a:r>
          </a:p>
          <a:p>
            <a:pPr marL="365125" indent="-365125">
              <a:lnSpc>
                <a:spcPct val="90000"/>
              </a:lnSpc>
            </a:pPr>
            <a:r>
              <a:rPr lang="de-DE" sz="2600" dirty="0"/>
              <a:t>Mit Sortierung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dirty="0"/>
              <a:t>Erste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Tupel</a:t>
            </a:r>
            <a:r>
              <a:rPr lang="de-DE" dirty="0"/>
              <a:t> aus dem SQL-Ergebnis (sortiert)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sz="2400" dirty="0"/>
              <a:t>Bei Gleichheit bzgl. des Sortierprädikats willkürliche Auswahl falls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n+1</a:t>
            </a:r>
            <a:r>
              <a:rPr lang="de-DE" sz="2400" dirty="0"/>
              <a:t>-tes </a:t>
            </a:r>
            <a:r>
              <a:rPr lang="de-DE" sz="2400" dirty="0" err="1"/>
              <a:t>Tupel</a:t>
            </a:r>
            <a:r>
              <a:rPr lang="de-DE" sz="2400" dirty="0"/>
              <a:t> usw. gleich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err="1"/>
              <a:t>-tem</a:t>
            </a:r>
            <a:r>
              <a:rPr lang="de-DE" sz="2400" dirty="0"/>
              <a:t> </a:t>
            </a:r>
            <a:r>
              <a:rPr lang="de-DE" sz="2400" dirty="0" err="1"/>
              <a:t>Tupel</a:t>
            </a:r>
            <a:endParaRPr lang="de-DE" sz="2400" dirty="0"/>
          </a:p>
          <a:p>
            <a:pPr marL="365125" indent="-365125">
              <a:lnSpc>
                <a:spcPct val="90000"/>
              </a:lnSpc>
            </a:pPr>
            <a:endParaRPr lang="de-DE" sz="2400" dirty="0"/>
          </a:p>
          <a:p>
            <a:pPr marL="365125" indent="-365125">
              <a:lnSpc>
                <a:spcPct val="90000"/>
              </a:lnSpc>
            </a:pPr>
            <a:r>
              <a:rPr lang="de-DE" sz="2400" dirty="0"/>
              <a:t>Daraus folgt: </a:t>
            </a:r>
            <a:br>
              <a:rPr lang="de-DE" sz="2400" dirty="0"/>
            </a:br>
            <a:r>
              <a:rPr lang="de-DE" sz="2400" dirty="0"/>
              <a:t>Falls Ergebnis nur bis zu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</a:t>
            </a:r>
            <a:r>
              <a:rPr lang="de-DE" sz="2400" dirty="0" err="1"/>
              <a:t>Tupel</a:t>
            </a:r>
            <a:r>
              <a:rPr lang="de-DE" sz="2400" dirty="0"/>
              <a:t> </a:t>
            </a:r>
            <a:r>
              <a:rPr lang="de-DE" sz="2400" dirty="0">
                <a:sym typeface="Wingdings"/>
              </a:rPr>
              <a:t> </a:t>
            </a:r>
            <a:r>
              <a:rPr lang="de-DE" sz="2400" dirty="0"/>
              <a:t>keine Wirkung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339539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Pures</a:t>
            </a:r>
            <a:r>
              <a:rPr lang="en-US" dirty="0"/>
              <a:t> SQL </a:t>
            </a:r>
            <a:r>
              <a:rPr lang="en-US" dirty="0" err="1"/>
              <a:t>ineffektiv</a:t>
            </a:r>
            <a:r>
              <a:rPr lang="en-US" dirty="0"/>
              <a:t> auf </a:t>
            </a:r>
            <a:r>
              <a:rPr lang="en-US" dirty="0" err="1"/>
              <a:t>großen</a:t>
            </a:r>
            <a:r>
              <a:rPr lang="en-US" dirty="0"/>
              <a:t> </a:t>
            </a:r>
            <a:r>
              <a:rPr lang="en-US" dirty="0" err="1"/>
              <a:t>Datenmengen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E73-FA21-464F-B290-CB97B1A6AE8F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33500"/>
            <a:ext cx="75533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08518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Korrelation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kann</a:t>
            </a:r>
            <a:r>
              <a:rPr lang="en-US" sz="2400" dirty="0"/>
              <a:t> Skyline </a:t>
            </a:r>
            <a:r>
              <a:rPr lang="en-US" sz="2400" dirty="0" err="1"/>
              <a:t>groß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klein</a:t>
            </a:r>
            <a:r>
              <a:rPr lang="en-US" sz="2400" dirty="0"/>
              <a:t> sein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440" y="422108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indendent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5861" y="422108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9180" y="422108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anti-correlated</a:t>
            </a:r>
          </a:p>
        </p:txBody>
      </p:sp>
    </p:spTree>
    <p:extLst>
      <p:ext uri="{BB962C8B-B14F-4D97-AF65-F5344CB8AC3E}">
        <p14:creationId xmlns:p14="http://schemas.microsoft.com/office/powerpoint/2010/main" val="1254835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Skyline als SQL-Erweiterung</a:t>
            </a:r>
            <a:br>
              <a:rPr lang="de-DE" dirty="0"/>
            </a:br>
            <a:endParaRPr lang="de-DE" dirty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14285" r="28125" b="57143"/>
          <a:stretch>
            <a:fillRect/>
          </a:stretch>
        </p:blipFill>
        <p:spPr bwMode="auto">
          <a:xfrm>
            <a:off x="323528" y="1124744"/>
            <a:ext cx="8820472" cy="275639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4052744"/>
            <a:ext cx="6804248" cy="1680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298" y="5805264"/>
            <a:ext cx="87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MIN: Minimierung der Skyline-Werte, MAX: Maximierung, DIFF: Unterschiedlich (different)</a:t>
            </a:r>
          </a:p>
        </p:txBody>
      </p:sp>
    </p:spTree>
    <p:extLst>
      <p:ext uri="{BB962C8B-B14F-4D97-AF65-F5344CB8AC3E}">
        <p14:creationId xmlns:p14="http://schemas.microsoft.com/office/powerpoint/2010/main" val="1907783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CBD45-12F7-7F43-8108-07CBF779DF77}" type="slidenum">
              <a:rPr lang="el-GR" altLang="x-none"/>
              <a:pPr>
                <a:defRPr/>
              </a:pPr>
              <a:t>42</a:t>
            </a:fld>
            <a:endParaRPr lang="el-GR" altLang="x-none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Verfahren zur Skyline-Berechnung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Index-basierte Skyline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Block Nested Loop</a:t>
            </a:r>
            <a:r>
              <a:rPr lang="de-DE" altLang="x-none" sz="2800"/>
              <a:t> (BNL): Führt geschachtelte Schleifen über Datenblöcke aus, blockweises Lesen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Divide and Conquer</a:t>
            </a:r>
            <a:r>
              <a:rPr lang="de-DE" altLang="x-none" sz="2800"/>
              <a:t> (DC): Teilt den Raum auf, löst das Problem in Teilräumen und fügt die Teillösungen zusammen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Nearest-Neighbor </a:t>
            </a:r>
            <a:r>
              <a:rPr lang="de-DE" altLang="x-none" sz="2800"/>
              <a:t>(NN): Verwendet R-Baum-Index und führt Folge von Nächste-Nachbarn-Anfragen aus, bis Skyline-Objekte gefunden sind</a:t>
            </a:r>
          </a:p>
        </p:txBody>
      </p:sp>
    </p:spTree>
    <p:extLst>
      <p:ext uri="{BB962C8B-B14F-4D97-AF65-F5344CB8AC3E}">
        <p14:creationId xmlns:p14="http://schemas.microsoft.com/office/powerpoint/2010/main" val="626091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Indexbasierte Skyline-Bestimmung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Organisiere Datenpunkte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p=(x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…,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in d Listen, </a:t>
            </a:r>
            <a:br>
              <a:rPr lang="de-DE" dirty="0"/>
            </a:br>
            <a:r>
              <a:rPr lang="de-DE" dirty="0"/>
              <a:t>so dass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in Liste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kommt, wenn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am kleinsten</a:t>
            </a:r>
          </a:p>
          <a:p>
            <a:r>
              <a:rPr lang="de-DE" dirty="0"/>
              <a:t>Listen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aufsteigend sortiert (nach Attribut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)</a:t>
            </a:r>
          </a:p>
          <a:p>
            <a:r>
              <a:rPr lang="de-DE" dirty="0"/>
              <a:t>Bearbeitung von Teilmengen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mit gleichem Wert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88" y="3284984"/>
            <a:ext cx="6249640" cy="25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7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Indexbasierte Skyline-Bestimmung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Berechnung der Skyline auf Teilmengen der Punkte</a:t>
            </a:r>
          </a:p>
          <a:p>
            <a:r>
              <a:rPr lang="de-DE" altLang="x-none" sz="2400" dirty="0"/>
              <a:t>Füge die nicht dominierten Punkte in Skyline-Liste 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2" y="2276872"/>
            <a:ext cx="4190541" cy="172819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36319" y="2069636"/>
            <a:ext cx="4299228" cy="1935428"/>
          </a:xfrm>
          <a:prstGeom prst="rect">
            <a:avLst/>
          </a:prstGeom>
          <a:ln/>
        </p:spPr>
        <p:txBody>
          <a:bodyPr>
            <a:noAutofit/>
          </a:bodyPr>
          <a:lstStyle/>
          <a:p>
            <a:pPr marL="258053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q"/>
              <a:defRPr/>
            </a:pPr>
            <a:endParaRPr lang="de-DE" dirty="0">
              <a:latin typeface="+mn-lt"/>
            </a:endParaRP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de-DE" dirty="0">
                <a:solidFill>
                  <a:schemeClr val="tx2"/>
                </a:solidFill>
                <a:latin typeface="+mn-lt"/>
              </a:rPr>
              <a:t>Skyline :=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{}</a:t>
            </a: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de-DE" dirty="0">
                <a:solidFill>
                  <a:schemeClr val="tx2"/>
                </a:solidFill>
                <a:latin typeface="+mn-lt"/>
              </a:rPr>
              <a:t>Lade erste Elemente aus jeder Liste, behandle Element mit kleinstem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minC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(hier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k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),  wähle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und füge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zur Skyline-Liste hinzu.</a:t>
            </a: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de-DE" dirty="0">
              <a:solidFill>
                <a:schemeClr val="tx2"/>
              </a:solidFill>
              <a:latin typeface="+mn-lt"/>
            </a:endParaRP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de-DE" dirty="0">
              <a:solidFill>
                <a:schemeClr val="tx2"/>
              </a:solidFill>
              <a:latin typeface="+mn-lt"/>
            </a:endParaRPr>
          </a:p>
          <a:p>
            <a:pPr marL="258053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de-DE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3" y="4293096"/>
            <a:ext cx="8468003" cy="20162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Betrachte Elemente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sz="1800" kern="0" dirty="0"/>
              <a:t> und 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kern="0" dirty="0"/>
              <a:t> bzgl.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minC</a:t>
            </a:r>
            <a:r>
              <a:rPr lang="de-DE" sz="1800" kern="0" dirty="0"/>
              <a:t>, füge 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kern="0" dirty="0"/>
              <a:t> zur Skyline hinzu,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sz="1800" kern="0" dirty="0"/>
              <a:t> dominiert von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Lade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i,m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sz="1800" kern="0" dirty="0"/>
              <a:t> ; Betrachte Elemente in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i,m</a:t>
            </a:r>
            <a:r>
              <a:rPr lang="de-DE" sz="1800" ker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de-DE" sz="1800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Füge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kern="0" dirty="0"/>
              <a:t> zur Skyline-Liste hinzu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Algorithmus hält, weil keine anderen Elemente besser sind als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i </a:t>
            </a:r>
          </a:p>
          <a:p>
            <a:pPr marL="658103" lvl="2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600" kern="0" dirty="0"/>
              <a:t>Für den Test wird B-Baum in der jeweiligen Dimension benötigt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Skyline ist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a,k,i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9582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683A-FEB7-A746-BD9D-A3207730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260350"/>
            <a:ext cx="8352159" cy="503238"/>
          </a:xfrm>
        </p:spPr>
        <p:txBody>
          <a:bodyPr/>
          <a:lstStyle/>
          <a:p>
            <a:r>
              <a:rPr lang="de-DE" dirty="0"/>
              <a:t>Warum hält der Algorithmus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in der Skyline?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3EB7-E04B-7843-B77F-85291A8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 = (3, 2)</a:t>
            </a:r>
          </a:p>
          <a:p>
            <a:r>
              <a:rPr lang="de-DE" dirty="0"/>
              <a:t>Verwende B-Baum der Dimension 1, um 3 zu finden</a:t>
            </a:r>
          </a:p>
          <a:p>
            <a:r>
              <a:rPr lang="de-DE" dirty="0"/>
              <a:t>Scanne nach links</a:t>
            </a:r>
            <a:br>
              <a:rPr lang="de-DE" dirty="0"/>
            </a:br>
            <a:r>
              <a:rPr lang="de-DE" dirty="0"/>
              <a:t>bis MinC</a:t>
            </a:r>
            <a:r>
              <a:rPr lang="de-DE" baseline="-25000" dirty="0"/>
              <a:t>1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schon gesehen</a:t>
            </a:r>
          </a:p>
          <a:p>
            <a:pPr lvl="1"/>
            <a:r>
              <a:rPr lang="de-DE" dirty="0"/>
              <a:t>Bei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i=(4, 2) </a:t>
            </a:r>
            <a:r>
              <a:rPr lang="de-DE" dirty="0"/>
              <a:t>wäre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noch zu prüfen</a:t>
            </a:r>
          </a:p>
          <a:p>
            <a:r>
              <a:rPr lang="de-DE" dirty="0"/>
              <a:t>Verwende B-Baum der Dimension 2, um 2 zu finden</a:t>
            </a:r>
          </a:p>
          <a:p>
            <a:r>
              <a:rPr lang="de-DE" dirty="0"/>
              <a:t>Scanne nach links bis MinC</a:t>
            </a:r>
            <a:r>
              <a:rPr lang="de-DE" baseline="-25000" dirty="0"/>
              <a:t>2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schon gesehen</a:t>
            </a:r>
          </a:p>
          <a:p>
            <a:pPr lvl="1"/>
            <a:r>
              <a:rPr lang="de-DE" dirty="0"/>
              <a:t>Bei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i=(3, 3) </a:t>
            </a:r>
            <a:r>
              <a:rPr lang="de-DE" dirty="0"/>
              <a:t>wäre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/>
              <a:t> noch zu prüfen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käme auch noch vorher)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5F2B4-6ECD-8342-9E4E-DA8CAB62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E0E8D-4BBC-ED41-880A-D275D4E5D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4190541" cy="1728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98CEA-E2DC-D44C-B5D2-DDF04BA0AF1F}"/>
              </a:ext>
            </a:extLst>
          </p:cNvPr>
          <p:cNvSpPr txBox="1"/>
          <p:nvPr/>
        </p:nvSpPr>
        <p:spPr>
          <a:xfrm>
            <a:off x="7057637" y="4877725"/>
            <a:ext cx="179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Nur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effektiv</a:t>
            </a:r>
            <a:r>
              <a:rPr lang="en-US" sz="1200" dirty="0">
                <a:solidFill>
                  <a:srgbClr val="FF0000"/>
                </a:solidFill>
              </a:rPr>
              <a:t>,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wenn</a:t>
            </a:r>
            <a:r>
              <a:rPr lang="en-US" sz="1200" dirty="0">
                <a:solidFill>
                  <a:srgbClr val="FF0000"/>
                </a:solidFill>
              </a:rPr>
              <a:t> B-Baum-</a:t>
            </a:r>
            <a:r>
              <a:rPr lang="en-US" sz="1200" dirty="0" err="1">
                <a:solidFill>
                  <a:srgbClr val="FF0000"/>
                </a:solidFill>
              </a:rPr>
              <a:t>Indexe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vorhanden</a:t>
            </a:r>
            <a:r>
              <a:rPr lang="en-US" sz="1200" dirty="0">
                <a:solidFill>
                  <a:srgbClr val="FF0000"/>
                </a:solidFill>
              </a:rPr>
              <a:t>!</a:t>
            </a:r>
            <a:br>
              <a:rPr lang="en-US" sz="1200" dirty="0">
                <a:solidFill>
                  <a:srgbClr val="FF0000"/>
                </a:solidFill>
              </a:rPr>
            </a:b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Meist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für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Punkte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nicht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vorgesehen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 Block-</a:t>
            </a:r>
            <a:r>
              <a:rPr lang="de-DE" dirty="0" err="1"/>
              <a:t>Nested</a:t>
            </a:r>
            <a:r>
              <a:rPr lang="de-DE" dirty="0"/>
              <a:t>-Loop (BNL)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Gegeben:</a:t>
            </a:r>
          </a:p>
          <a:p>
            <a:pPr lvl="1"/>
            <a:r>
              <a:rPr lang="de-DE" sz="1800" dirty="0"/>
              <a:t>Datei 1 mit </a:t>
            </a:r>
            <a:r>
              <a:rPr lang="de-DE" sz="1800" dirty="0" err="1"/>
              <a:t>Tupeln</a:t>
            </a:r>
            <a:r>
              <a:rPr lang="de-DE" sz="1800" dirty="0"/>
              <a:t>, Hilfsdatei Datei 2</a:t>
            </a:r>
          </a:p>
          <a:p>
            <a:pPr lvl="1"/>
            <a:r>
              <a:rPr lang="de-DE" sz="1800" dirty="0"/>
              <a:t>Puffer (Block, klein) und Fenster (klein) im Hauptspeicher</a:t>
            </a:r>
          </a:p>
          <a:p>
            <a:r>
              <a:rPr lang="de-DE" sz="2000" dirty="0"/>
              <a:t>Bis Datei 1 leer:</a:t>
            </a:r>
          </a:p>
          <a:p>
            <a:pPr lvl="1"/>
            <a:r>
              <a:rPr lang="de-DE" sz="1800" dirty="0"/>
              <a:t>Lese nächste Tupel blockweise aus Datei 1 in Puffer</a:t>
            </a:r>
          </a:p>
          <a:p>
            <a:pPr lvl="1"/>
            <a:r>
              <a:rPr lang="de-DE" sz="1800" dirty="0"/>
              <a:t>Für alle Tupel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800" dirty="0"/>
              <a:t> im Block:</a:t>
            </a:r>
          </a:p>
          <a:p>
            <a:pPr lvl="2"/>
            <a:r>
              <a:rPr lang="de-DE" sz="1800" dirty="0"/>
              <a:t>Für alle Tupel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de-DE" sz="1800" dirty="0"/>
              <a:t> im Fenster</a:t>
            </a:r>
          </a:p>
          <a:p>
            <a:pPr lvl="3"/>
            <a:r>
              <a:rPr lang="de-DE" sz="1600" dirty="0"/>
              <a:t>Vergleiche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600" dirty="0"/>
              <a:t> mit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de-DE" sz="1600" dirty="0"/>
              <a:t>, prüfe, ob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600" dirty="0"/>
              <a:t> dominiert wird</a:t>
            </a:r>
          </a:p>
          <a:p>
            <a:pPr lvl="3"/>
            <a:r>
              <a:rPr lang="de-DE" sz="1600" dirty="0"/>
              <a:t>Entferne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de-DE" sz="1600" dirty="0"/>
              <a:t> aus Fenster, wenn durch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600" dirty="0"/>
              <a:t> dominiert</a:t>
            </a:r>
          </a:p>
          <a:p>
            <a:pPr lvl="2"/>
            <a:r>
              <a:rPr lang="de-DE" sz="1800" dirty="0"/>
              <a:t>Übernehme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800" dirty="0"/>
              <a:t> in Fenster, wenn nicht dominiert</a:t>
            </a:r>
          </a:p>
          <a:p>
            <a:pPr lvl="2"/>
            <a:r>
              <a:rPr lang="de-DE" sz="1800" dirty="0"/>
              <a:t>Falls Fenster voll, schreibe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800" dirty="0"/>
              <a:t> in Datei 2</a:t>
            </a:r>
          </a:p>
          <a:p>
            <a:r>
              <a:rPr lang="de-DE" sz="2000" dirty="0"/>
              <a:t>Wenn Tupel in Datei 2 gefunden, schreibe Fenster in Datei 2</a:t>
            </a:r>
            <a:br>
              <a:rPr lang="de-DE" sz="2000" dirty="0"/>
            </a:br>
            <a:r>
              <a:rPr lang="de-DE" sz="2000" dirty="0"/>
              <a:t>mache mit Datei 2 als Datei 1 weiter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699792" y="5877272"/>
            <a:ext cx="4512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</a:rPr>
              <a:t>Stephan </a:t>
            </a:r>
            <a:r>
              <a:rPr lang="en-US" sz="1400" dirty="0" err="1">
                <a:solidFill>
                  <a:srgbClr val="0305FF"/>
                </a:solidFill>
              </a:rPr>
              <a:t>Börzsönyi</a:t>
            </a:r>
            <a:r>
              <a:rPr lang="en-US" sz="1400" dirty="0">
                <a:solidFill>
                  <a:srgbClr val="0305FF"/>
                </a:solidFill>
              </a:rPr>
              <a:t>, Donald </a:t>
            </a:r>
            <a:r>
              <a:rPr lang="en-US" sz="1400" dirty="0" err="1">
                <a:solidFill>
                  <a:srgbClr val="0305FF"/>
                </a:solidFill>
              </a:rPr>
              <a:t>Kossmann</a:t>
            </a:r>
            <a:r>
              <a:rPr lang="en-US" sz="1400" dirty="0">
                <a:solidFill>
                  <a:srgbClr val="0305FF"/>
                </a:solidFill>
              </a:rPr>
              <a:t>, Konrad Stocker. </a:t>
            </a:r>
          </a:p>
          <a:p>
            <a:r>
              <a:rPr lang="en-US" sz="1400" dirty="0">
                <a:solidFill>
                  <a:srgbClr val="0305FF"/>
                </a:solidFill>
              </a:rPr>
              <a:t>"The Skyline Operator".  In Proceedings 17th International </a:t>
            </a:r>
            <a:br>
              <a:rPr lang="en-US" sz="1400" dirty="0">
                <a:solidFill>
                  <a:srgbClr val="0305FF"/>
                </a:solidFill>
              </a:rPr>
            </a:br>
            <a:r>
              <a:rPr lang="en-US" sz="1400" dirty="0">
                <a:solidFill>
                  <a:srgbClr val="0305FF"/>
                </a:solidFill>
              </a:rPr>
              <a:t>Conference on Data Engineering: 421–430, </a:t>
            </a:r>
            <a:r>
              <a:rPr lang="en-US" sz="14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628111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" y="2852936"/>
            <a:ext cx="5289572" cy="34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Divide and Conquer (Sykline-Algorithmus 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Zerlege Datenmenge in Partitionen, so dass jede Partition in den Speicher passt (ggf. mit Vorabfilterung pro Block – Early Skyline – siehe indexbasierte Verfahren)</a:t>
            </a:r>
          </a:p>
          <a:p>
            <a:r>
              <a:rPr lang="de-DE" sz="2000" dirty="0"/>
              <a:t>Bestimme Skyline pro Partition (z.B. mit BNL)</a:t>
            </a:r>
          </a:p>
          <a:p>
            <a:r>
              <a:rPr lang="de-DE" sz="2000" dirty="0"/>
              <a:t>Kombiniere Teillösungen zur Gesamtlösung, ggf. m-Wege-Mischen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3968" y="3212976"/>
            <a:ext cx="203773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24000"/>
              </a:lnSpc>
            </a:pP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Teillösungen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{a,c,g}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{d}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{i}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{m,k}</a:t>
            </a:r>
          </a:p>
          <a:p>
            <a:pPr algn="ctr" eaLnBrk="1">
              <a:lnSpc>
                <a:spcPct val="124000"/>
              </a:lnSpc>
            </a:pPr>
            <a:endParaRPr lang="de-DE" altLang="x-none" sz="140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65724" y="3212976"/>
            <a:ext cx="22915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24000"/>
              </a:lnSpc>
            </a:pP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Gesamtlösung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{a,i,k}</a:t>
            </a:r>
            <a:endParaRPr lang="de-DE" altLang="x-none" sz="140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854" y="5416507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Nachteil: Hohe IO-Kosten</a:t>
            </a:r>
          </a:p>
          <a:p>
            <a:r>
              <a:rPr lang="de-DE"/>
              <a:t>Funktioniert nur bei kleiner Skyline</a:t>
            </a:r>
          </a:p>
        </p:txBody>
      </p:sp>
    </p:spTree>
    <p:extLst>
      <p:ext uri="{BB962C8B-B14F-4D97-AF65-F5344CB8AC3E}">
        <p14:creationId xmlns:p14="http://schemas.microsoft.com/office/powerpoint/2010/main" val="1154322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Bewertung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sz="2400"/>
              <a:t>BNL besser als DC, sofern Blockgröße hoch</a:t>
            </a:r>
          </a:p>
          <a:p>
            <a:r>
              <a:rPr lang="de-DE" sz="2400"/>
              <a:t>Early Skyline effektiv für DC</a:t>
            </a:r>
          </a:p>
          <a:p>
            <a:pPr lvl="1"/>
            <a:r>
              <a:rPr lang="de-DE" sz="2200"/>
              <a:t>Kleinere Partitionen : Algorithmus terminiert schnell</a:t>
            </a:r>
          </a:p>
          <a:p>
            <a:r>
              <a:rPr lang="de-DE" sz="2400"/>
              <a:t>DC ohne Early Skyline:</a:t>
            </a:r>
          </a:p>
          <a:p>
            <a:pPr lvl="1"/>
            <a:r>
              <a:rPr lang="de-DE" sz="2200"/>
              <a:t>Schwach: Hohe I/O-Komplexität</a:t>
            </a:r>
          </a:p>
          <a:p>
            <a:r>
              <a:rPr lang="de-DE" sz="2400"/>
              <a:t>BNL-Varianten gut, wenn Skyline klein</a:t>
            </a:r>
          </a:p>
          <a:p>
            <a:pPr lvl="1"/>
            <a:r>
              <a:rPr lang="de-DE" sz="2200"/>
              <a:t>Bei mehr Dimensionen (Skyline wird größer) wird DC besser</a:t>
            </a:r>
          </a:p>
          <a:p>
            <a:pPr lvl="1"/>
            <a:r>
              <a:rPr lang="de-DE" sz="2200"/>
              <a:t>Dito bei mehr Speicher (weniger Partititionen)</a:t>
            </a:r>
            <a:endParaRPr lang="de-DE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571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Annahme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Datenpunkte in </a:t>
            </a:r>
            <a:r>
              <a:rPr lang="de-DE" dirty="0" err="1"/>
              <a:t>k</a:t>
            </a:r>
            <a:r>
              <a:rPr lang="de-DE" dirty="0"/>
              <a:t>-d-B-Baum eingetragen</a:t>
            </a:r>
          </a:p>
          <a:p>
            <a:r>
              <a:rPr lang="de-DE" dirty="0"/>
              <a:t>Abstand eines Punktes vom Ursprung</a:t>
            </a:r>
            <a:br>
              <a:rPr lang="de-DE" dirty="0"/>
            </a:br>
            <a:r>
              <a:rPr lang="de-DE" dirty="0"/>
              <a:t>als </a:t>
            </a:r>
            <a:r>
              <a:rPr lang="de-DE" dirty="0" err="1"/>
              <a:t>Manhatten</a:t>
            </a:r>
            <a:r>
              <a:rPr lang="de-DE" dirty="0"/>
              <a:t>-Anstand modelliert</a:t>
            </a:r>
          </a:p>
          <a:p>
            <a:r>
              <a:rPr lang="de-DE" dirty="0"/>
              <a:t>NN-Anfrage mit </a:t>
            </a:r>
            <a:br>
              <a:rPr lang="de-DE" dirty="0"/>
            </a:br>
            <a:r>
              <a:rPr lang="de-DE" dirty="0" err="1"/>
              <a:t>k</a:t>
            </a:r>
            <a:r>
              <a:rPr lang="de-DE" dirty="0"/>
              <a:t>-d-Baum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912568" y="299695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912568" y="4901952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64968" y="5206752"/>
            <a:ext cx="249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>
                <a:solidFill>
                  <a:schemeClr val="tx1"/>
                </a:solidFill>
              </a:rPr>
              <a:t>mindist(</a:t>
            </a:r>
            <a:r>
              <a:rPr lang="en-US" altLang="x-none" sz="2000" i="1">
                <a:solidFill>
                  <a:schemeClr val="tx1"/>
                </a:solidFill>
              </a:rPr>
              <a:t>e.mbr</a:t>
            </a:r>
            <a:r>
              <a:rPr lang="en-US" altLang="x-none" sz="2000">
                <a:solidFill>
                  <a:schemeClr val="tx1"/>
                </a:solidFill>
              </a:rPr>
              <a:t>) = x + y</a:t>
            </a:r>
            <a:endParaRPr lang="el-GR" altLang="x-none" sz="2000">
              <a:solidFill>
                <a:schemeClr val="tx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826968" y="4139952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912568" y="4901952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01493" y="4822577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x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26968" y="4292352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y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19067" y="404586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AFBC-A477-994C-AE7E-0D2F73B682EB}" type="slidenum">
              <a:rPr lang="de-DE"/>
              <a:pPr/>
              <a:t>5</a:t>
            </a:fld>
            <a:endParaRPr lang="de-DE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Beispiel</a:t>
            </a:r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4117975"/>
            <a:ext cx="8229600" cy="2012950"/>
          </a:xfrm>
        </p:spPr>
        <p:txBody>
          <a:bodyPr/>
          <a:lstStyle/>
          <a:p>
            <a:r>
              <a:rPr lang="de-DE" dirty="0"/>
              <a:t>Ergebnis: 5 Hotels mit aufsteigender Entfernung zu LBC</a:t>
            </a:r>
          </a:p>
          <a:p>
            <a:r>
              <a:rPr lang="de-DE" dirty="0"/>
              <a:t>Können wir Indexstrukturen für </a:t>
            </a:r>
            <a:r>
              <a:rPr lang="de-DE" dirty="0" err="1"/>
              <a:t>distance</a:t>
            </a:r>
            <a:r>
              <a:rPr lang="de-DE" dirty="0"/>
              <a:t>() nutzen?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763713" y="1556792"/>
            <a:ext cx="59335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h.adresse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h.tel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hotels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h,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flughäfen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f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‚LBC‘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distance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(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h.ort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f.ort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)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5</a:t>
            </a:r>
          </a:p>
        </p:txBody>
      </p:sp>
    </p:spTree>
    <p:extLst>
      <p:ext uri="{BB962C8B-B14F-4D97-AF65-F5344CB8AC3E}">
        <p14:creationId xmlns:p14="http://schemas.microsoft.com/office/powerpoint/2010/main" val="3293537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3518"/>
            <a:ext cx="3369078" cy="324512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139952" y="5445224"/>
            <a:ext cx="4956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de-DE" altLang="x-none"/>
              <a:t>Zwei Partitionen</a:t>
            </a:r>
            <a:endParaRPr lang="de-DE" altLang="x-none" i="1"/>
          </a:p>
          <a:p>
            <a:pPr eaLnBrk="1"/>
            <a:r>
              <a:rPr lang="de-DE" altLang="x-none" i="1"/>
              <a:t>Partition1: Fläche 3       Partition2: Fläche 2</a:t>
            </a:r>
            <a:endParaRPr lang="de-DE" alt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Skyline-Algorithmus Nächste Nachbarn (NN)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421"/>
            <a:ext cx="8229600" cy="4968875"/>
          </a:xfrm>
        </p:spPr>
        <p:txBody>
          <a:bodyPr/>
          <a:lstStyle/>
          <a:p>
            <a:r>
              <a:rPr lang="de-DE" altLang="x-none" dirty="0"/>
              <a:t>Führe NN-Anfrage vom Ursprung aus zur Bestimmung des nächsten Nachbarn von o</a:t>
            </a:r>
          </a:p>
          <a:p>
            <a:r>
              <a:rPr lang="de-DE" altLang="x-none" dirty="0"/>
              <a:t>Kein Punkt in der </a:t>
            </a:r>
            <a:br>
              <a:rPr lang="de-DE" altLang="x-none" dirty="0"/>
            </a:br>
            <a:r>
              <a:rPr lang="de-DE" altLang="x-none" dirty="0"/>
              <a:t>dominierten</a:t>
            </a:r>
            <a:br>
              <a:rPr lang="de-DE" altLang="x-none" dirty="0"/>
            </a:br>
            <a:r>
              <a:rPr lang="de-DE" altLang="x-none" dirty="0"/>
              <a:t>Region wird mehr</a:t>
            </a:r>
            <a:br>
              <a:rPr lang="de-DE" altLang="x-none" dirty="0"/>
            </a:br>
            <a:r>
              <a:rPr lang="de-DE" altLang="x-none" dirty="0"/>
              <a:t>betrachtet</a:t>
            </a:r>
          </a:p>
          <a:p>
            <a:r>
              <a:rPr lang="de-DE" altLang="x-none" dirty="0"/>
              <a:t>Ergebnis der NN-Suche</a:t>
            </a:r>
            <a:br>
              <a:rPr lang="de-DE" altLang="x-none" dirty="0"/>
            </a:br>
            <a:r>
              <a:rPr lang="de-DE" altLang="x-none" dirty="0"/>
              <a:t>verwendet zur </a:t>
            </a:r>
            <a:br>
              <a:rPr lang="de-DE" altLang="x-none" dirty="0"/>
            </a:br>
            <a:r>
              <a:rPr lang="de-DE" altLang="x-none" dirty="0"/>
              <a:t>Partitionierung des</a:t>
            </a:r>
            <a:br>
              <a:rPr lang="de-DE" altLang="x-none" dirty="0"/>
            </a:br>
            <a:r>
              <a:rPr lang="de-DE" altLang="x-none" dirty="0"/>
              <a:t>Raumes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9474200" y="488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97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94" y="1533602"/>
            <a:ext cx="3369078" cy="326902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Nächste Nachbarn (NN)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221405" y="1226710"/>
            <a:ext cx="8230048" cy="4722569"/>
          </a:xfrm>
        </p:spPr>
        <p:txBody>
          <a:bodyPr/>
          <a:lstStyle/>
          <a:p>
            <a:r>
              <a:rPr lang="de-DE" altLang="x-none" dirty="0"/>
              <a:t>Partitionen kommen auf Agenda</a:t>
            </a:r>
            <a:endParaRPr lang="de-DE" altLang="x-none" i="1" dirty="0"/>
          </a:p>
          <a:p>
            <a:r>
              <a:rPr lang="de-DE" altLang="x-none" dirty="0"/>
              <a:t>Solange Agenda nicht leer:</a:t>
            </a:r>
          </a:p>
          <a:p>
            <a:pPr lvl="1"/>
            <a:r>
              <a:rPr lang="de-DE" altLang="x-none" dirty="0"/>
              <a:t>Nehme Partition von Agenda</a:t>
            </a:r>
            <a:br>
              <a:rPr lang="de-DE" altLang="x-none" dirty="0"/>
            </a:br>
            <a:r>
              <a:rPr lang="de-DE" altLang="x-none" dirty="0"/>
              <a:t>und führe NN mit </a:t>
            </a:r>
            <a:br>
              <a:rPr lang="de-DE" altLang="x-none" dirty="0"/>
            </a:br>
            <a:r>
              <a:rPr lang="de-DE" altLang="x-none" dirty="0"/>
              <a:t>entsprechendem Ursprung aus</a:t>
            </a:r>
          </a:p>
          <a:p>
            <a:pPr marL="457200" lvl="1" indent="0">
              <a:buNone/>
            </a:pPr>
            <a:endParaRPr lang="de-DE" altLang="x-none" dirty="0"/>
          </a:p>
          <a:p>
            <a:r>
              <a:rPr lang="de-DE" altLang="x-none" dirty="0"/>
              <a:t>Vergleich mit BNL, DC?</a:t>
            </a:r>
          </a:p>
          <a:p>
            <a:pPr lvl="1"/>
            <a:r>
              <a:rPr lang="de-DE" altLang="x-none" dirty="0">
                <a:solidFill>
                  <a:srgbClr val="0305FF"/>
                </a:solidFill>
              </a:rPr>
              <a:t>K-d-Baum</a:t>
            </a:r>
            <a:r>
              <a:rPr lang="de-DE" altLang="x-none" dirty="0"/>
              <a:t> notwendig</a:t>
            </a:r>
          </a:p>
          <a:p>
            <a:pPr lvl="1"/>
            <a:endParaRPr lang="de-DE" altLang="x-none" dirty="0"/>
          </a:p>
          <a:p>
            <a:r>
              <a:rPr lang="de-DE" altLang="x-none" dirty="0"/>
              <a:t>Skyline mit </a:t>
            </a:r>
            <a:r>
              <a:rPr lang="de-DE" altLang="x-none" dirty="0">
                <a:solidFill>
                  <a:srgbClr val="0305FF"/>
                </a:solidFill>
              </a:rPr>
              <a:t>R-Bäumen mit Punktdaten</a:t>
            </a:r>
            <a:r>
              <a:rPr lang="de-DE" altLang="x-none" dirty="0"/>
              <a:t>?</a:t>
            </a:r>
          </a:p>
          <a:p>
            <a:pPr lvl="1"/>
            <a:r>
              <a:rPr lang="de-DE" altLang="x-none" dirty="0" err="1"/>
              <a:t>Branch</a:t>
            </a:r>
            <a:r>
              <a:rPr lang="de-DE" altLang="x-none" dirty="0"/>
              <a:t> </a:t>
            </a:r>
            <a:r>
              <a:rPr lang="de-DE" altLang="x-none" dirty="0" err="1"/>
              <a:t>and</a:t>
            </a:r>
            <a:r>
              <a:rPr lang="de-DE" altLang="x-none" dirty="0"/>
              <a:t> </a:t>
            </a:r>
            <a:r>
              <a:rPr lang="de-DE" altLang="x-none" dirty="0" err="1"/>
              <a:t>Bound</a:t>
            </a:r>
            <a:r>
              <a:rPr lang="de-DE" altLang="x-none" dirty="0"/>
              <a:t> Skyline (BBS)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698893" indent="-268805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075220" indent="-215044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505308" indent="-215044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1935396" indent="-215044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365484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795572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225660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655748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94FE5291-783B-6045-8F98-C34F74AD44C9}" type="slidenum">
              <a:rPr lang="en-GB" altLang="x-none">
                <a:solidFill>
                  <a:schemeClr val="tx2"/>
                </a:solidFill>
              </a:rPr>
              <a:pPr eaLnBrk="1"/>
              <a:t>51</a:t>
            </a:fld>
            <a:endParaRPr lang="en-GB" altLang="x-non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17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3E86-0842-F343-BB25-7C0A1D87E297}" type="slidenum">
              <a:rPr lang="el-GR" altLang="x-none"/>
              <a:pPr>
                <a:defRPr/>
              </a:pPr>
              <a:t>52</a:t>
            </a:fld>
            <a:endParaRPr lang="el-GR" altLang="x-none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BBS-</a:t>
            </a:r>
            <a:r>
              <a:rPr lang="en-US" altLang="x-none" dirty="0" err="1"/>
              <a:t>Algorithmus</a:t>
            </a:r>
            <a:r>
              <a:rPr lang="en-US" altLang="x-none" dirty="0"/>
              <a:t>: </a:t>
            </a:r>
            <a:r>
              <a:rPr lang="en-US" altLang="x-none" dirty="0">
                <a:solidFill>
                  <a:srgbClr val="0305FF"/>
                </a:solidFill>
              </a:rPr>
              <a:t>R-</a:t>
            </a:r>
            <a:r>
              <a:rPr lang="en-US" altLang="x-none" dirty="0" err="1">
                <a:solidFill>
                  <a:srgbClr val="0305FF"/>
                </a:solidFill>
              </a:rPr>
              <a:t>Bäume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Punktdaten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39195"/>
              </p:ext>
            </p:extLst>
          </p:nvPr>
        </p:nvGraphicFramePr>
        <p:xfrm>
          <a:off x="761305" y="1124744"/>
          <a:ext cx="7904163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92" name="Microsoft Drawing 1.01" r:id="rId4" imgW="3849688" imgH="2895600" progId="MSDraw.1.01">
                  <p:embed/>
                </p:oleObj>
              </mc:Choice>
              <mc:Fallback>
                <p:oleObj name="Microsoft Drawing 1.01" r:id="rId4" imgW="3849688" imgH="2895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05" y="1124744"/>
                        <a:ext cx="7904163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2948880" y="3344069"/>
            <a:ext cx="5943600" cy="1487487"/>
            <a:chOff x="1536" y="2297"/>
            <a:chExt cx="3744" cy="937"/>
          </a:xfrm>
        </p:grpSpPr>
        <p:sp>
          <p:nvSpPr>
            <p:cNvPr id="101381" name="Oval 5"/>
            <p:cNvSpPr>
              <a:spLocks noChangeArrowheads="1"/>
            </p:cNvSpPr>
            <p:nvPr/>
          </p:nvSpPr>
          <p:spPr bwMode="auto">
            <a:xfrm>
              <a:off x="1536" y="2802"/>
              <a:ext cx="1920" cy="432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x-none"/>
            </a:p>
          </p:txBody>
        </p:sp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 flipH="1">
              <a:off x="3408" y="2448"/>
              <a:ext cx="624" cy="4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4070" y="2297"/>
              <a:ext cx="1210" cy="756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DE" altLang="x-none" sz="1800"/>
                <a:t>Jeder Knoten </a:t>
              </a:r>
              <a:br>
                <a:rPr lang="de-DE" altLang="x-none" sz="1800"/>
              </a:br>
              <a:r>
                <a:rPr lang="de-DE" altLang="x-none" sz="1800"/>
                <a:t>korrespondiert </a:t>
              </a:r>
              <a:br>
                <a:rPr lang="de-DE" altLang="x-none" sz="1800"/>
              </a:br>
              <a:r>
                <a:rPr lang="de-DE" altLang="x-none" sz="1800"/>
                <a:t>zu</a:t>
              </a:r>
              <a:r>
                <a:rPr lang="de-DE" altLang="x-none"/>
                <a:t> </a:t>
              </a:r>
              <a:r>
                <a:rPr lang="de-DE" altLang="x-none" sz="1800"/>
                <a:t>einer</a:t>
              </a:r>
              <a:br>
                <a:rPr lang="de-DE" altLang="x-none" sz="1800"/>
              </a:br>
              <a:r>
                <a:rPr lang="de-DE" altLang="x-none" sz="1800"/>
                <a:t>Festplattenseite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7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268FA-75AF-264D-963A-EE0527E2EDED}" type="slidenum">
              <a:rPr lang="el-GR" altLang="x-none"/>
              <a:pPr>
                <a:defRPr/>
              </a:pPr>
              <a:t>53</a:t>
            </a:fld>
            <a:endParaRPr lang="el-GR" altLang="x-none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Struktur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438367"/>
              </p:ext>
            </p:extLst>
          </p:nvPr>
        </p:nvGraphicFramePr>
        <p:xfrm>
          <a:off x="737369" y="1130449"/>
          <a:ext cx="7939087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0" name="Microsoft Drawing 1.01" r:id="rId4" imgW="3849688" imgH="2867025" progId="MSDraw.1.01">
                  <p:embed/>
                </p:oleObj>
              </mc:Choice>
              <mc:Fallback>
                <p:oleObj name="Microsoft Drawing 1.01" r:id="rId4" imgW="3849688" imgH="286702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69" y="1130449"/>
                        <a:ext cx="7939087" cy="532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7456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2D75-58B2-9F4F-A9B8-045A1EE4FA29}" type="slidenum">
              <a:rPr lang="el-GR" altLang="x-none"/>
              <a:pPr>
                <a:defRPr/>
              </a:pPr>
              <a:t>54</a:t>
            </a:fld>
            <a:endParaRPr lang="el-GR" altLang="x-none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Struktur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677073"/>
              </p:ext>
            </p:extLst>
          </p:nvPr>
        </p:nvGraphicFramePr>
        <p:xfrm>
          <a:off x="773757" y="1124744"/>
          <a:ext cx="7686675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8" name="Microsoft Drawing 1.01" r:id="rId4" imgW="3849688" imgH="2895600" progId="MSDraw.1.01">
                  <p:embed/>
                </p:oleObj>
              </mc:Choice>
              <mc:Fallback>
                <p:oleObj name="Microsoft Drawing 1.01" r:id="rId4" imgW="3849688" imgH="2895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57" y="1124744"/>
                        <a:ext cx="7686675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402657" y="30551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37532" y="24201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513782" y="185499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431357" y="208359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659957" y="15819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0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9E546-DB05-D246-A24A-4A2C3220F104}" type="slidenum">
              <a:rPr lang="el-GR" altLang="x-none"/>
              <a:pPr>
                <a:defRPr/>
              </a:pPr>
              <a:t>55</a:t>
            </a:fld>
            <a:endParaRPr lang="el-GR" altLang="x-non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Bereichsanfrage</a:t>
            </a:r>
            <a:endParaRPr lang="en-US" altLang="zh-CN" dirty="0">
              <a:ea typeface="SimSun" charset="-122"/>
            </a:endParaRPr>
          </a:p>
        </p:txBody>
      </p:sp>
      <p:grpSp>
        <p:nvGrpSpPr>
          <p:cNvPr id="117763" name="Group 169"/>
          <p:cNvGrpSpPr>
            <a:grpSpLocks/>
          </p:cNvGrpSpPr>
          <p:nvPr/>
        </p:nvGrpSpPr>
        <p:grpSpPr bwMode="auto">
          <a:xfrm>
            <a:off x="799157" y="1196752"/>
            <a:ext cx="7661275" cy="5106987"/>
            <a:chOff x="158" y="582"/>
            <a:chExt cx="4826" cy="3621"/>
          </a:xfrm>
        </p:grpSpPr>
        <p:sp>
          <p:nvSpPr>
            <p:cNvPr id="117769" name="Rectangle 3"/>
            <p:cNvSpPr>
              <a:spLocks noChangeArrowheads="1"/>
            </p:cNvSpPr>
            <p:nvPr/>
          </p:nvSpPr>
          <p:spPr bwMode="auto">
            <a:xfrm>
              <a:off x="2580" y="940"/>
              <a:ext cx="337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770" name="Line 4"/>
            <p:cNvSpPr>
              <a:spLocks noChangeShapeType="1"/>
            </p:cNvSpPr>
            <p:nvPr/>
          </p:nvSpPr>
          <p:spPr bwMode="auto">
            <a:xfrm>
              <a:off x="1490" y="2431"/>
              <a:ext cx="18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Line 5"/>
            <p:cNvSpPr>
              <a:spLocks noChangeShapeType="1"/>
            </p:cNvSpPr>
            <p:nvPr/>
          </p:nvSpPr>
          <p:spPr bwMode="auto">
            <a:xfrm flipH="1" flipV="1">
              <a:off x="3275" y="2406"/>
              <a:ext cx="3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2" name="Line 6"/>
            <p:cNvSpPr>
              <a:spLocks noChangeShapeType="1"/>
            </p:cNvSpPr>
            <p:nvPr/>
          </p:nvSpPr>
          <p:spPr bwMode="auto">
            <a:xfrm flipV="1">
              <a:off x="3275" y="2439"/>
              <a:ext cx="3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Line 7"/>
            <p:cNvSpPr>
              <a:spLocks noChangeShapeType="1"/>
            </p:cNvSpPr>
            <p:nvPr/>
          </p:nvSpPr>
          <p:spPr bwMode="auto">
            <a:xfrm>
              <a:off x="3275" y="2406"/>
              <a:ext cx="1" cy="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4" name="Freeform 8"/>
            <p:cNvSpPr>
              <a:spLocks/>
            </p:cNvSpPr>
            <p:nvPr/>
          </p:nvSpPr>
          <p:spPr bwMode="auto">
            <a:xfrm>
              <a:off x="3275" y="2406"/>
              <a:ext cx="34" cy="59"/>
            </a:xfrm>
            <a:custGeom>
              <a:avLst/>
              <a:gdLst>
                <a:gd name="T0" fmla="*/ 34 w 34"/>
                <a:gd name="T1" fmla="*/ 25 h 59"/>
                <a:gd name="T2" fmla="*/ 0 w 34"/>
                <a:gd name="T3" fmla="*/ 59 h 59"/>
                <a:gd name="T4" fmla="*/ 0 w 34"/>
                <a:gd name="T5" fmla="*/ 0 h 59"/>
                <a:gd name="T6" fmla="*/ 34 w 34"/>
                <a:gd name="T7" fmla="*/ 2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9">
                  <a:moveTo>
                    <a:pt x="34" y="25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Line 9"/>
            <p:cNvSpPr>
              <a:spLocks noChangeShapeType="1"/>
            </p:cNvSpPr>
            <p:nvPr/>
          </p:nvSpPr>
          <p:spPr bwMode="auto">
            <a:xfrm flipV="1">
              <a:off x="1482" y="635"/>
              <a:ext cx="1" cy="18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6" name="Line 10"/>
            <p:cNvSpPr>
              <a:spLocks noChangeShapeType="1"/>
            </p:cNvSpPr>
            <p:nvPr/>
          </p:nvSpPr>
          <p:spPr bwMode="auto">
            <a:xfrm flipH="1">
              <a:off x="1450" y="635"/>
              <a:ext cx="2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7" name="Line 11"/>
            <p:cNvSpPr>
              <a:spLocks noChangeShapeType="1"/>
            </p:cNvSpPr>
            <p:nvPr/>
          </p:nvSpPr>
          <p:spPr bwMode="auto">
            <a:xfrm flipH="1" flipV="1">
              <a:off x="1486" y="635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8" name="Line 12"/>
            <p:cNvSpPr>
              <a:spLocks noChangeShapeType="1"/>
            </p:cNvSpPr>
            <p:nvPr/>
          </p:nvSpPr>
          <p:spPr bwMode="auto">
            <a:xfrm>
              <a:off x="1450" y="673"/>
              <a:ext cx="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9" name="Freeform 13"/>
            <p:cNvSpPr>
              <a:spLocks/>
            </p:cNvSpPr>
            <p:nvPr/>
          </p:nvSpPr>
          <p:spPr bwMode="auto">
            <a:xfrm>
              <a:off x="1454" y="635"/>
              <a:ext cx="58" cy="38"/>
            </a:xfrm>
            <a:custGeom>
              <a:avLst/>
              <a:gdLst>
                <a:gd name="T0" fmla="*/ 28 w 58"/>
                <a:gd name="T1" fmla="*/ 0 h 38"/>
                <a:gd name="T2" fmla="*/ 58 w 58"/>
                <a:gd name="T3" fmla="*/ 38 h 38"/>
                <a:gd name="T4" fmla="*/ 0 w 58"/>
                <a:gd name="T5" fmla="*/ 38 h 38"/>
                <a:gd name="T6" fmla="*/ 28 w 5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8">
                  <a:moveTo>
                    <a:pt x="28" y="0"/>
                  </a:moveTo>
                  <a:lnTo>
                    <a:pt x="58" y="38"/>
                  </a:ln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0" name="Rectangle 14"/>
            <p:cNvSpPr>
              <a:spLocks noChangeArrowheads="1"/>
            </p:cNvSpPr>
            <p:nvPr/>
          </p:nvSpPr>
          <p:spPr bwMode="auto">
            <a:xfrm>
              <a:off x="1741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1" name="Rectangle 15"/>
            <p:cNvSpPr>
              <a:spLocks noChangeArrowheads="1"/>
            </p:cNvSpPr>
            <p:nvPr/>
          </p:nvSpPr>
          <p:spPr bwMode="auto">
            <a:xfrm>
              <a:off x="1398" y="2441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2" name="Rectangle 16"/>
            <p:cNvSpPr>
              <a:spLocks noChangeArrowheads="1"/>
            </p:cNvSpPr>
            <p:nvPr/>
          </p:nvSpPr>
          <p:spPr bwMode="auto">
            <a:xfrm>
              <a:off x="2063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3" name="Rectangle 17"/>
            <p:cNvSpPr>
              <a:spLocks noChangeArrowheads="1"/>
            </p:cNvSpPr>
            <p:nvPr/>
          </p:nvSpPr>
          <p:spPr bwMode="auto">
            <a:xfrm>
              <a:off x="2390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4" name="Rectangle 18"/>
            <p:cNvSpPr>
              <a:spLocks noChangeArrowheads="1"/>
            </p:cNvSpPr>
            <p:nvPr/>
          </p:nvSpPr>
          <p:spPr bwMode="auto">
            <a:xfrm>
              <a:off x="2728" y="2441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5" name="Rectangle 19"/>
            <p:cNvSpPr>
              <a:spLocks noChangeArrowheads="1"/>
            </p:cNvSpPr>
            <p:nvPr/>
          </p:nvSpPr>
          <p:spPr bwMode="auto">
            <a:xfrm>
              <a:off x="3049" y="2435"/>
              <a:ext cx="1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6" name="Rectangle 20"/>
            <p:cNvSpPr>
              <a:spLocks noChangeArrowheads="1"/>
            </p:cNvSpPr>
            <p:nvPr/>
          </p:nvSpPr>
          <p:spPr bwMode="auto">
            <a:xfrm>
              <a:off x="1398" y="2042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7" name="Rectangle 21"/>
            <p:cNvSpPr>
              <a:spLocks noChangeArrowheads="1"/>
            </p:cNvSpPr>
            <p:nvPr/>
          </p:nvSpPr>
          <p:spPr bwMode="auto">
            <a:xfrm>
              <a:off x="1398" y="1715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8" name="Rectangle 22"/>
            <p:cNvSpPr>
              <a:spLocks noChangeArrowheads="1"/>
            </p:cNvSpPr>
            <p:nvPr/>
          </p:nvSpPr>
          <p:spPr bwMode="auto">
            <a:xfrm>
              <a:off x="1404" y="139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9" name="Rectangle 23"/>
            <p:cNvSpPr>
              <a:spLocks noChangeArrowheads="1"/>
            </p:cNvSpPr>
            <p:nvPr/>
          </p:nvSpPr>
          <p:spPr bwMode="auto">
            <a:xfrm>
              <a:off x="1412" y="1080"/>
              <a:ext cx="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0" name="Rectangle 24"/>
            <p:cNvSpPr>
              <a:spLocks noChangeArrowheads="1"/>
            </p:cNvSpPr>
            <p:nvPr/>
          </p:nvSpPr>
          <p:spPr bwMode="auto">
            <a:xfrm>
              <a:off x="1356" y="774"/>
              <a:ext cx="1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1" name="Rectangle 25"/>
            <p:cNvSpPr>
              <a:spLocks noChangeArrowheads="1"/>
            </p:cNvSpPr>
            <p:nvPr/>
          </p:nvSpPr>
          <p:spPr bwMode="auto">
            <a:xfrm>
              <a:off x="3159" y="2281"/>
              <a:ext cx="2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x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2" name="Rectangle 26"/>
            <p:cNvSpPr>
              <a:spLocks noChangeArrowheads="1"/>
            </p:cNvSpPr>
            <p:nvPr/>
          </p:nvSpPr>
          <p:spPr bwMode="auto">
            <a:xfrm>
              <a:off x="1532" y="582"/>
              <a:ext cx="2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y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3" name="Line 27"/>
            <p:cNvSpPr>
              <a:spLocks noChangeShapeType="1"/>
            </p:cNvSpPr>
            <p:nvPr/>
          </p:nvSpPr>
          <p:spPr bwMode="auto">
            <a:xfrm>
              <a:off x="1775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4" name="Line 28"/>
            <p:cNvSpPr>
              <a:spLocks noChangeShapeType="1"/>
            </p:cNvSpPr>
            <p:nvPr/>
          </p:nvSpPr>
          <p:spPr bwMode="auto">
            <a:xfrm>
              <a:off x="2109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5" name="Line 29"/>
            <p:cNvSpPr>
              <a:spLocks noChangeShapeType="1"/>
            </p:cNvSpPr>
            <p:nvPr/>
          </p:nvSpPr>
          <p:spPr bwMode="auto">
            <a:xfrm>
              <a:off x="2434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6" name="Line 30"/>
            <p:cNvSpPr>
              <a:spLocks noChangeShapeType="1"/>
            </p:cNvSpPr>
            <p:nvPr/>
          </p:nvSpPr>
          <p:spPr bwMode="auto">
            <a:xfrm>
              <a:off x="276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7" name="Line 31"/>
            <p:cNvSpPr>
              <a:spLocks noChangeShapeType="1"/>
            </p:cNvSpPr>
            <p:nvPr/>
          </p:nvSpPr>
          <p:spPr bwMode="auto">
            <a:xfrm>
              <a:off x="311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8" name="Line 32"/>
            <p:cNvSpPr>
              <a:spLocks noChangeShapeType="1"/>
            </p:cNvSpPr>
            <p:nvPr/>
          </p:nvSpPr>
          <p:spPr bwMode="auto">
            <a:xfrm flipH="1">
              <a:off x="1474" y="78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9" name="Line 33"/>
            <p:cNvSpPr>
              <a:spLocks noChangeShapeType="1"/>
            </p:cNvSpPr>
            <p:nvPr/>
          </p:nvSpPr>
          <p:spPr bwMode="auto">
            <a:xfrm flipH="1">
              <a:off x="1474" y="111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Line 34"/>
            <p:cNvSpPr>
              <a:spLocks noChangeShapeType="1"/>
            </p:cNvSpPr>
            <p:nvPr/>
          </p:nvSpPr>
          <p:spPr bwMode="auto">
            <a:xfrm flipH="1">
              <a:off x="1478" y="143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1" name="Line 35"/>
            <p:cNvSpPr>
              <a:spLocks noChangeShapeType="1"/>
            </p:cNvSpPr>
            <p:nvPr/>
          </p:nvSpPr>
          <p:spPr bwMode="auto">
            <a:xfrm flipH="1">
              <a:off x="1478" y="1769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Line 36"/>
            <p:cNvSpPr>
              <a:spLocks noChangeShapeType="1"/>
            </p:cNvSpPr>
            <p:nvPr/>
          </p:nvSpPr>
          <p:spPr bwMode="auto">
            <a:xfrm flipH="1">
              <a:off x="1482" y="211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3" name="Line 37"/>
            <p:cNvSpPr>
              <a:spLocks noChangeShapeType="1"/>
            </p:cNvSpPr>
            <p:nvPr/>
          </p:nvSpPr>
          <p:spPr bwMode="auto">
            <a:xfrm>
              <a:off x="1616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4" name="Line 38"/>
            <p:cNvSpPr>
              <a:spLocks noChangeShapeType="1"/>
            </p:cNvSpPr>
            <p:nvPr/>
          </p:nvSpPr>
          <p:spPr bwMode="auto">
            <a:xfrm>
              <a:off x="1947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5" name="Line 39"/>
            <p:cNvSpPr>
              <a:spLocks noChangeShapeType="1"/>
            </p:cNvSpPr>
            <p:nvPr/>
          </p:nvSpPr>
          <p:spPr bwMode="auto">
            <a:xfrm>
              <a:off x="2273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Line 40"/>
            <p:cNvSpPr>
              <a:spLocks noChangeShapeType="1"/>
            </p:cNvSpPr>
            <p:nvPr/>
          </p:nvSpPr>
          <p:spPr bwMode="auto">
            <a:xfrm>
              <a:off x="260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7" name="Line 41"/>
            <p:cNvSpPr>
              <a:spLocks noChangeShapeType="1"/>
            </p:cNvSpPr>
            <p:nvPr/>
          </p:nvSpPr>
          <p:spPr bwMode="auto">
            <a:xfrm>
              <a:off x="295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8" name="Line 42"/>
            <p:cNvSpPr>
              <a:spLocks noChangeShapeType="1"/>
            </p:cNvSpPr>
            <p:nvPr/>
          </p:nvSpPr>
          <p:spPr bwMode="auto">
            <a:xfrm flipH="1">
              <a:off x="1482" y="954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9" name="Line 43"/>
            <p:cNvSpPr>
              <a:spLocks noChangeShapeType="1"/>
            </p:cNvSpPr>
            <p:nvPr/>
          </p:nvSpPr>
          <p:spPr bwMode="auto">
            <a:xfrm flipH="1">
              <a:off x="1482" y="1282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0" name="Line 44"/>
            <p:cNvSpPr>
              <a:spLocks noChangeShapeType="1"/>
            </p:cNvSpPr>
            <p:nvPr/>
          </p:nvSpPr>
          <p:spPr bwMode="auto">
            <a:xfrm flipH="1">
              <a:off x="1486" y="160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1" name="Line 45"/>
            <p:cNvSpPr>
              <a:spLocks noChangeShapeType="1"/>
            </p:cNvSpPr>
            <p:nvPr/>
          </p:nvSpPr>
          <p:spPr bwMode="auto">
            <a:xfrm flipH="1">
              <a:off x="1486" y="1937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2" name="Line 46"/>
            <p:cNvSpPr>
              <a:spLocks noChangeShapeType="1"/>
            </p:cNvSpPr>
            <p:nvPr/>
          </p:nvSpPr>
          <p:spPr bwMode="auto">
            <a:xfrm flipH="1">
              <a:off x="1490" y="2281"/>
              <a:ext cx="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3" name="Rectangle 47"/>
            <p:cNvSpPr>
              <a:spLocks noChangeArrowheads="1"/>
            </p:cNvSpPr>
            <p:nvPr/>
          </p:nvSpPr>
          <p:spPr bwMode="auto">
            <a:xfrm>
              <a:off x="1769" y="1955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4" name="Rectangle 48"/>
            <p:cNvSpPr>
              <a:spLocks noChangeArrowheads="1"/>
            </p:cNvSpPr>
            <p:nvPr/>
          </p:nvSpPr>
          <p:spPr bwMode="auto">
            <a:xfrm>
              <a:off x="1687" y="1856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15" name="Rectangle 49"/>
            <p:cNvSpPr>
              <a:spLocks noChangeArrowheads="1"/>
            </p:cNvSpPr>
            <p:nvPr/>
          </p:nvSpPr>
          <p:spPr bwMode="auto">
            <a:xfrm>
              <a:off x="1775" y="1112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6" name="Rectangle 50"/>
            <p:cNvSpPr>
              <a:spLocks noChangeArrowheads="1"/>
            </p:cNvSpPr>
            <p:nvPr/>
          </p:nvSpPr>
          <p:spPr bwMode="auto">
            <a:xfrm>
              <a:off x="1602" y="1439"/>
              <a:ext cx="173" cy="332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7" name="Rectangle 51"/>
            <p:cNvSpPr>
              <a:spLocks noChangeArrowheads="1"/>
            </p:cNvSpPr>
            <p:nvPr/>
          </p:nvSpPr>
          <p:spPr bwMode="auto">
            <a:xfrm>
              <a:off x="2428" y="1284"/>
              <a:ext cx="338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8" name="Oval 52"/>
            <p:cNvSpPr>
              <a:spLocks noChangeArrowheads="1"/>
            </p:cNvSpPr>
            <p:nvPr/>
          </p:nvSpPr>
          <p:spPr bwMode="auto">
            <a:xfrm>
              <a:off x="1737" y="172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9" name="Oval 53"/>
            <p:cNvSpPr>
              <a:spLocks noChangeArrowheads="1"/>
            </p:cNvSpPr>
            <p:nvPr/>
          </p:nvSpPr>
          <p:spPr bwMode="auto">
            <a:xfrm>
              <a:off x="1739" y="1927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0" name="Oval 54"/>
            <p:cNvSpPr>
              <a:spLocks noChangeArrowheads="1"/>
            </p:cNvSpPr>
            <p:nvPr/>
          </p:nvSpPr>
          <p:spPr bwMode="auto">
            <a:xfrm>
              <a:off x="1749" y="1223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1" name="Oval 55"/>
            <p:cNvSpPr>
              <a:spLocks noChangeArrowheads="1"/>
            </p:cNvSpPr>
            <p:nvPr/>
          </p:nvSpPr>
          <p:spPr bwMode="auto">
            <a:xfrm>
              <a:off x="2730" y="1254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2" name="Rectangle 56"/>
            <p:cNvSpPr>
              <a:spLocks noChangeArrowheads="1"/>
            </p:cNvSpPr>
            <p:nvPr/>
          </p:nvSpPr>
          <p:spPr bwMode="auto">
            <a:xfrm>
              <a:off x="1675" y="2076"/>
              <a:ext cx="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3" name="Rectangle 57"/>
            <p:cNvSpPr>
              <a:spLocks noChangeArrowheads="1"/>
            </p:cNvSpPr>
            <p:nvPr/>
          </p:nvSpPr>
          <p:spPr bwMode="auto">
            <a:xfrm>
              <a:off x="2119" y="1864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4" name="Rectangle 58"/>
            <p:cNvSpPr>
              <a:spLocks noChangeArrowheads="1"/>
            </p:cNvSpPr>
            <p:nvPr/>
          </p:nvSpPr>
          <p:spPr bwMode="auto">
            <a:xfrm>
              <a:off x="2129" y="1578"/>
              <a:ext cx="8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5" name="Rectangle 59"/>
            <p:cNvSpPr>
              <a:spLocks noChangeArrowheads="1"/>
            </p:cNvSpPr>
            <p:nvPr/>
          </p:nvSpPr>
          <p:spPr bwMode="auto">
            <a:xfrm>
              <a:off x="2193" y="1645"/>
              <a:ext cx="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6" name="Rectangle 60"/>
            <p:cNvSpPr>
              <a:spLocks noChangeArrowheads="1"/>
            </p:cNvSpPr>
            <p:nvPr/>
          </p:nvSpPr>
          <p:spPr bwMode="auto">
            <a:xfrm>
              <a:off x="1807" y="163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7" name="Rectangle 61"/>
            <p:cNvSpPr>
              <a:spLocks noChangeArrowheads="1"/>
            </p:cNvSpPr>
            <p:nvPr/>
          </p:nvSpPr>
          <p:spPr bwMode="auto">
            <a:xfrm>
              <a:off x="1628" y="1306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8" name="Rectangle 62"/>
            <p:cNvSpPr>
              <a:spLocks noChangeArrowheads="1"/>
            </p:cNvSpPr>
            <p:nvPr/>
          </p:nvSpPr>
          <p:spPr bwMode="auto">
            <a:xfrm>
              <a:off x="1777" y="1264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9" name="Rectangle 63"/>
            <p:cNvSpPr>
              <a:spLocks noChangeArrowheads="1"/>
            </p:cNvSpPr>
            <p:nvPr/>
          </p:nvSpPr>
          <p:spPr bwMode="auto">
            <a:xfrm>
              <a:off x="1903" y="938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0" name="Rectangle 64"/>
            <p:cNvSpPr>
              <a:spLocks noChangeArrowheads="1"/>
            </p:cNvSpPr>
            <p:nvPr/>
          </p:nvSpPr>
          <p:spPr bwMode="auto">
            <a:xfrm>
              <a:off x="2095" y="950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1" name="Rectangle 65"/>
            <p:cNvSpPr>
              <a:spLocks noChangeArrowheads="1"/>
            </p:cNvSpPr>
            <p:nvPr/>
          </p:nvSpPr>
          <p:spPr bwMode="auto">
            <a:xfrm>
              <a:off x="2394" y="1466"/>
              <a:ext cx="3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2" name="Rectangle 66"/>
            <p:cNvSpPr>
              <a:spLocks noChangeArrowheads="1"/>
            </p:cNvSpPr>
            <p:nvPr/>
          </p:nvSpPr>
          <p:spPr bwMode="auto">
            <a:xfrm>
              <a:off x="2724" y="1472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3" name="Rectangle 67"/>
            <p:cNvSpPr>
              <a:spLocks noChangeArrowheads="1"/>
            </p:cNvSpPr>
            <p:nvPr/>
          </p:nvSpPr>
          <p:spPr bwMode="auto">
            <a:xfrm>
              <a:off x="2814" y="1204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4" name="Rectangle 68"/>
            <p:cNvSpPr>
              <a:spLocks noChangeArrowheads="1"/>
            </p:cNvSpPr>
            <p:nvPr/>
          </p:nvSpPr>
          <p:spPr bwMode="auto">
            <a:xfrm>
              <a:off x="2975" y="1039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5" name="Rectangle 69"/>
            <p:cNvSpPr>
              <a:spLocks noChangeArrowheads="1"/>
            </p:cNvSpPr>
            <p:nvPr/>
          </p:nvSpPr>
          <p:spPr bwMode="auto">
            <a:xfrm>
              <a:off x="2550" y="778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6" name="Rectangle 70"/>
            <p:cNvSpPr>
              <a:spLocks noChangeArrowheads="1"/>
            </p:cNvSpPr>
            <p:nvPr/>
          </p:nvSpPr>
          <p:spPr bwMode="auto">
            <a:xfrm>
              <a:off x="2422" y="946"/>
              <a:ext cx="513" cy="50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7" name="Rectangle 71"/>
            <p:cNvSpPr>
              <a:spLocks noChangeArrowheads="1"/>
            </p:cNvSpPr>
            <p:nvPr/>
          </p:nvSpPr>
          <p:spPr bwMode="auto">
            <a:xfrm>
              <a:off x="1608" y="1112"/>
              <a:ext cx="491" cy="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8" name="Oval 72"/>
            <p:cNvSpPr>
              <a:spLocks noChangeArrowheads="1"/>
            </p:cNvSpPr>
            <p:nvPr/>
          </p:nvSpPr>
          <p:spPr bwMode="auto">
            <a:xfrm>
              <a:off x="2396" y="1401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9" name="Oval 73"/>
            <p:cNvSpPr>
              <a:spLocks noChangeArrowheads="1"/>
            </p:cNvSpPr>
            <p:nvPr/>
          </p:nvSpPr>
          <p:spPr bwMode="auto">
            <a:xfrm>
              <a:off x="2554" y="916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0" name="Oval 74"/>
            <p:cNvSpPr>
              <a:spLocks noChangeArrowheads="1"/>
            </p:cNvSpPr>
            <p:nvPr/>
          </p:nvSpPr>
          <p:spPr bwMode="auto">
            <a:xfrm>
              <a:off x="2732" y="139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1" name="Oval 75"/>
            <p:cNvSpPr>
              <a:spLocks noChangeArrowheads="1"/>
            </p:cNvSpPr>
            <p:nvPr/>
          </p:nvSpPr>
          <p:spPr bwMode="auto">
            <a:xfrm>
              <a:off x="2889" y="1070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2" name="Oval 76"/>
            <p:cNvSpPr>
              <a:spLocks noChangeArrowheads="1"/>
            </p:cNvSpPr>
            <p:nvPr/>
          </p:nvSpPr>
          <p:spPr bwMode="auto">
            <a:xfrm>
              <a:off x="1745" y="2063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3" name="Oval 77"/>
            <p:cNvSpPr>
              <a:spLocks noChangeArrowheads="1"/>
            </p:cNvSpPr>
            <p:nvPr/>
          </p:nvSpPr>
          <p:spPr bwMode="auto">
            <a:xfrm>
              <a:off x="2059" y="191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4" name="Oval 78"/>
            <p:cNvSpPr>
              <a:spLocks noChangeArrowheads="1"/>
            </p:cNvSpPr>
            <p:nvPr/>
          </p:nvSpPr>
          <p:spPr bwMode="auto">
            <a:xfrm>
              <a:off x="1570" y="140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5" name="Oval 79"/>
            <p:cNvSpPr>
              <a:spLocks noChangeArrowheads="1"/>
            </p:cNvSpPr>
            <p:nvPr/>
          </p:nvSpPr>
          <p:spPr bwMode="auto">
            <a:xfrm>
              <a:off x="2071" y="1082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6" name="Oval 80"/>
            <p:cNvSpPr>
              <a:spLocks noChangeArrowheads="1"/>
            </p:cNvSpPr>
            <p:nvPr/>
          </p:nvSpPr>
          <p:spPr bwMode="auto">
            <a:xfrm>
              <a:off x="1911" y="1086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7" name="Rectangle 81"/>
            <p:cNvSpPr>
              <a:spLocks noChangeArrowheads="1"/>
            </p:cNvSpPr>
            <p:nvPr/>
          </p:nvSpPr>
          <p:spPr bwMode="auto">
            <a:xfrm>
              <a:off x="2967" y="1323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48" name="Rectangle 82"/>
            <p:cNvSpPr>
              <a:spLocks noChangeArrowheads="1"/>
            </p:cNvSpPr>
            <p:nvPr/>
          </p:nvSpPr>
          <p:spPr bwMode="auto">
            <a:xfrm>
              <a:off x="3031" y="138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49" name="Rectangle 83"/>
            <p:cNvSpPr>
              <a:spLocks noChangeArrowheads="1"/>
            </p:cNvSpPr>
            <p:nvPr/>
          </p:nvSpPr>
          <p:spPr bwMode="auto">
            <a:xfrm>
              <a:off x="2836" y="3195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0" name="Rectangle 84"/>
            <p:cNvSpPr>
              <a:spLocks noChangeArrowheads="1"/>
            </p:cNvSpPr>
            <p:nvPr/>
          </p:nvSpPr>
          <p:spPr bwMode="auto">
            <a:xfrm>
              <a:off x="200" y="3616"/>
              <a:ext cx="1078" cy="3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1" name="Line 85"/>
            <p:cNvSpPr>
              <a:spLocks noChangeShapeType="1"/>
            </p:cNvSpPr>
            <p:nvPr/>
          </p:nvSpPr>
          <p:spPr bwMode="auto">
            <a:xfrm>
              <a:off x="547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2" name="Line 86"/>
            <p:cNvSpPr>
              <a:spLocks noChangeShapeType="1"/>
            </p:cNvSpPr>
            <p:nvPr/>
          </p:nvSpPr>
          <p:spPr bwMode="auto">
            <a:xfrm>
              <a:off x="925" y="3604"/>
              <a:ext cx="1" cy="3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3" name="Rectangle 87"/>
            <p:cNvSpPr>
              <a:spLocks noChangeArrowheads="1"/>
            </p:cNvSpPr>
            <p:nvPr/>
          </p:nvSpPr>
          <p:spPr bwMode="auto">
            <a:xfrm>
              <a:off x="338" y="3696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54" name="Rectangle 88"/>
            <p:cNvSpPr>
              <a:spLocks noChangeArrowheads="1"/>
            </p:cNvSpPr>
            <p:nvPr/>
          </p:nvSpPr>
          <p:spPr bwMode="auto">
            <a:xfrm>
              <a:off x="1292" y="3612"/>
              <a:ext cx="717" cy="33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5" name="Line 89"/>
            <p:cNvSpPr>
              <a:spLocks noChangeShapeType="1"/>
            </p:cNvSpPr>
            <p:nvPr/>
          </p:nvSpPr>
          <p:spPr bwMode="auto">
            <a:xfrm>
              <a:off x="1644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6" name="Rectangle 90"/>
            <p:cNvSpPr>
              <a:spLocks noChangeArrowheads="1"/>
            </p:cNvSpPr>
            <p:nvPr/>
          </p:nvSpPr>
          <p:spPr bwMode="auto">
            <a:xfrm>
              <a:off x="1015" y="3183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7" name="Line 91"/>
            <p:cNvSpPr>
              <a:spLocks noChangeShapeType="1"/>
            </p:cNvSpPr>
            <p:nvPr/>
          </p:nvSpPr>
          <p:spPr bwMode="auto">
            <a:xfrm>
              <a:off x="1362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8" name="Line 92"/>
            <p:cNvSpPr>
              <a:spLocks noChangeShapeType="1"/>
            </p:cNvSpPr>
            <p:nvPr/>
          </p:nvSpPr>
          <p:spPr bwMode="auto">
            <a:xfrm>
              <a:off x="1739" y="3171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9" name="Rectangle 93"/>
            <p:cNvSpPr>
              <a:spLocks noChangeArrowheads="1"/>
            </p:cNvSpPr>
            <p:nvPr/>
          </p:nvSpPr>
          <p:spPr bwMode="auto">
            <a:xfrm>
              <a:off x="1877" y="2726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60" name="Line 94"/>
            <p:cNvSpPr>
              <a:spLocks noChangeShapeType="1"/>
            </p:cNvSpPr>
            <p:nvPr/>
          </p:nvSpPr>
          <p:spPr bwMode="auto">
            <a:xfrm>
              <a:off x="2225" y="272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1" name="Line 95"/>
            <p:cNvSpPr>
              <a:spLocks noChangeShapeType="1"/>
            </p:cNvSpPr>
            <p:nvPr/>
          </p:nvSpPr>
          <p:spPr bwMode="auto">
            <a:xfrm>
              <a:off x="2602" y="2714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2" name="Rectangle 96"/>
            <p:cNvSpPr>
              <a:spLocks noChangeArrowheads="1"/>
            </p:cNvSpPr>
            <p:nvPr/>
          </p:nvSpPr>
          <p:spPr bwMode="auto">
            <a:xfrm>
              <a:off x="709" y="370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3" name="Rectangle 97"/>
            <p:cNvSpPr>
              <a:spLocks noChangeArrowheads="1"/>
            </p:cNvSpPr>
            <p:nvPr/>
          </p:nvSpPr>
          <p:spPr bwMode="auto">
            <a:xfrm>
              <a:off x="1074" y="3703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4" name="Rectangle 98"/>
            <p:cNvSpPr>
              <a:spLocks noChangeArrowheads="1"/>
            </p:cNvSpPr>
            <p:nvPr/>
          </p:nvSpPr>
          <p:spPr bwMode="auto">
            <a:xfrm>
              <a:off x="1434" y="370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5" name="Rectangle 99"/>
            <p:cNvSpPr>
              <a:spLocks noChangeArrowheads="1"/>
            </p:cNvSpPr>
            <p:nvPr/>
          </p:nvSpPr>
          <p:spPr bwMode="auto">
            <a:xfrm>
              <a:off x="1793" y="3691"/>
              <a:ext cx="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6" name="Rectangle 100"/>
            <p:cNvSpPr>
              <a:spLocks noChangeArrowheads="1"/>
            </p:cNvSpPr>
            <p:nvPr/>
          </p:nvSpPr>
          <p:spPr bwMode="auto">
            <a:xfrm>
              <a:off x="1985" y="2777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7" name="Rectangle 101"/>
            <p:cNvSpPr>
              <a:spLocks noChangeArrowheads="1"/>
            </p:cNvSpPr>
            <p:nvPr/>
          </p:nvSpPr>
          <p:spPr bwMode="auto">
            <a:xfrm>
              <a:off x="2045" y="284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8" name="Rectangle 102"/>
            <p:cNvSpPr>
              <a:spLocks noChangeArrowheads="1"/>
            </p:cNvSpPr>
            <p:nvPr/>
          </p:nvSpPr>
          <p:spPr bwMode="auto">
            <a:xfrm>
              <a:off x="2350" y="2783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9" name="Rectangle 103"/>
            <p:cNvSpPr>
              <a:spLocks noChangeArrowheads="1"/>
            </p:cNvSpPr>
            <p:nvPr/>
          </p:nvSpPr>
          <p:spPr bwMode="auto">
            <a:xfrm>
              <a:off x="2410" y="2848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0" name="Rectangle 104"/>
            <p:cNvSpPr>
              <a:spLocks noChangeArrowheads="1"/>
            </p:cNvSpPr>
            <p:nvPr/>
          </p:nvSpPr>
          <p:spPr bwMode="auto">
            <a:xfrm>
              <a:off x="1134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1" name="Rectangle 105"/>
            <p:cNvSpPr>
              <a:spLocks noChangeArrowheads="1"/>
            </p:cNvSpPr>
            <p:nvPr/>
          </p:nvSpPr>
          <p:spPr bwMode="auto">
            <a:xfrm>
              <a:off x="1194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2" name="Rectangle 106"/>
            <p:cNvSpPr>
              <a:spLocks noChangeArrowheads="1"/>
            </p:cNvSpPr>
            <p:nvPr/>
          </p:nvSpPr>
          <p:spPr bwMode="auto">
            <a:xfrm>
              <a:off x="1500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3" name="Rectangle 107"/>
            <p:cNvSpPr>
              <a:spLocks noChangeArrowheads="1"/>
            </p:cNvSpPr>
            <p:nvPr/>
          </p:nvSpPr>
          <p:spPr bwMode="auto">
            <a:xfrm>
              <a:off x="1560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4" name="Rectangle 108"/>
            <p:cNvSpPr>
              <a:spLocks noChangeArrowheads="1"/>
            </p:cNvSpPr>
            <p:nvPr/>
          </p:nvSpPr>
          <p:spPr bwMode="auto">
            <a:xfrm>
              <a:off x="1853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5" name="Rectangle 109"/>
            <p:cNvSpPr>
              <a:spLocks noChangeArrowheads="1"/>
            </p:cNvSpPr>
            <p:nvPr/>
          </p:nvSpPr>
          <p:spPr bwMode="auto">
            <a:xfrm>
              <a:off x="1913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6" name="Line 110"/>
            <p:cNvSpPr>
              <a:spLocks noChangeShapeType="1"/>
            </p:cNvSpPr>
            <p:nvPr/>
          </p:nvSpPr>
          <p:spPr bwMode="auto">
            <a:xfrm flipV="1">
              <a:off x="2410" y="3058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877" name="Group 111"/>
            <p:cNvGrpSpPr>
              <a:grpSpLocks/>
            </p:cNvGrpSpPr>
            <p:nvPr/>
          </p:nvGrpSpPr>
          <p:grpSpPr bwMode="auto">
            <a:xfrm>
              <a:off x="1494" y="3058"/>
              <a:ext cx="558" cy="119"/>
              <a:chOff x="1494" y="3058"/>
              <a:chExt cx="558" cy="119"/>
            </a:xfrm>
          </p:grpSpPr>
          <p:sp>
            <p:nvSpPr>
              <p:cNvPr id="117932" name="Line 112"/>
              <p:cNvSpPr>
                <a:spLocks noChangeShapeType="1"/>
              </p:cNvSpPr>
              <p:nvPr/>
            </p:nvSpPr>
            <p:spPr bwMode="auto">
              <a:xfrm flipV="1">
                <a:off x="2051" y="305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3" name="Line 113"/>
              <p:cNvSpPr>
                <a:spLocks noChangeShapeType="1"/>
              </p:cNvSpPr>
              <p:nvPr/>
            </p:nvSpPr>
            <p:spPr bwMode="auto">
              <a:xfrm flipH="1">
                <a:off x="1494" y="3112"/>
                <a:ext cx="5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4" name="Line 114"/>
              <p:cNvSpPr>
                <a:spLocks noChangeShapeType="1"/>
              </p:cNvSpPr>
              <p:nvPr/>
            </p:nvSpPr>
            <p:spPr bwMode="auto">
              <a:xfrm flipV="1">
                <a:off x="1500" y="311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878" name="Line 115"/>
            <p:cNvSpPr>
              <a:spLocks noChangeShapeType="1"/>
            </p:cNvSpPr>
            <p:nvPr/>
          </p:nvSpPr>
          <p:spPr bwMode="auto">
            <a:xfrm>
              <a:off x="2410" y="3118"/>
              <a:ext cx="8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" name="Line 116"/>
            <p:cNvSpPr>
              <a:spLocks noChangeShapeType="1"/>
            </p:cNvSpPr>
            <p:nvPr/>
          </p:nvSpPr>
          <p:spPr bwMode="auto">
            <a:xfrm flipV="1">
              <a:off x="3285" y="3112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" name="Rectangle 117"/>
            <p:cNvSpPr>
              <a:spLocks noChangeArrowheads="1"/>
            </p:cNvSpPr>
            <p:nvPr/>
          </p:nvSpPr>
          <p:spPr bwMode="auto">
            <a:xfrm>
              <a:off x="1889" y="2564"/>
              <a:ext cx="2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Root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1" name="Rectangle 118"/>
            <p:cNvSpPr>
              <a:spLocks noChangeArrowheads="1"/>
            </p:cNvSpPr>
            <p:nvPr/>
          </p:nvSpPr>
          <p:spPr bwMode="auto">
            <a:xfrm>
              <a:off x="763" y="321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2" name="Rectangle 119"/>
            <p:cNvSpPr>
              <a:spLocks noChangeArrowheads="1"/>
            </p:cNvSpPr>
            <p:nvPr/>
          </p:nvSpPr>
          <p:spPr bwMode="auto">
            <a:xfrm>
              <a:off x="823" y="3282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3" name="Rectangle 120"/>
            <p:cNvSpPr>
              <a:spLocks noChangeArrowheads="1"/>
            </p:cNvSpPr>
            <p:nvPr/>
          </p:nvSpPr>
          <p:spPr bwMode="auto">
            <a:xfrm>
              <a:off x="3962" y="3288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4" name="Rectangle 121"/>
            <p:cNvSpPr>
              <a:spLocks noChangeArrowheads="1"/>
            </p:cNvSpPr>
            <p:nvPr/>
          </p:nvSpPr>
          <p:spPr bwMode="auto">
            <a:xfrm>
              <a:off x="4022" y="335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5" name="Rectangle 122"/>
            <p:cNvSpPr>
              <a:spLocks noChangeArrowheads="1"/>
            </p:cNvSpPr>
            <p:nvPr/>
          </p:nvSpPr>
          <p:spPr bwMode="auto">
            <a:xfrm>
              <a:off x="158" y="3958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6" name="Rectangle 123"/>
            <p:cNvSpPr>
              <a:spLocks noChangeArrowheads="1"/>
            </p:cNvSpPr>
            <p:nvPr/>
          </p:nvSpPr>
          <p:spPr bwMode="auto">
            <a:xfrm>
              <a:off x="218" y="402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7" name="Rectangle 124"/>
            <p:cNvSpPr>
              <a:spLocks noChangeArrowheads="1"/>
            </p:cNvSpPr>
            <p:nvPr/>
          </p:nvSpPr>
          <p:spPr bwMode="auto">
            <a:xfrm>
              <a:off x="1296" y="3941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8" name="Rectangle 125"/>
            <p:cNvSpPr>
              <a:spLocks noChangeArrowheads="1"/>
            </p:cNvSpPr>
            <p:nvPr/>
          </p:nvSpPr>
          <p:spPr bwMode="auto">
            <a:xfrm>
              <a:off x="1356" y="4006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9" name="Rectangle 126"/>
            <p:cNvSpPr>
              <a:spLocks noChangeArrowheads="1"/>
            </p:cNvSpPr>
            <p:nvPr/>
          </p:nvSpPr>
          <p:spPr bwMode="auto">
            <a:xfrm>
              <a:off x="2051" y="3628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90" name="Line 127"/>
            <p:cNvSpPr>
              <a:spLocks noChangeShapeType="1"/>
            </p:cNvSpPr>
            <p:nvPr/>
          </p:nvSpPr>
          <p:spPr bwMode="auto">
            <a:xfrm>
              <a:off x="239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" name="Line 128"/>
            <p:cNvSpPr>
              <a:spLocks noChangeShapeType="1"/>
            </p:cNvSpPr>
            <p:nvPr/>
          </p:nvSpPr>
          <p:spPr bwMode="auto">
            <a:xfrm>
              <a:off x="2776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" name="Rectangle 129"/>
            <p:cNvSpPr>
              <a:spLocks noChangeArrowheads="1"/>
            </p:cNvSpPr>
            <p:nvPr/>
          </p:nvSpPr>
          <p:spPr bwMode="auto">
            <a:xfrm>
              <a:off x="2189" y="371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3" name="Rectangle 130"/>
            <p:cNvSpPr>
              <a:spLocks noChangeArrowheads="1"/>
            </p:cNvSpPr>
            <p:nvPr/>
          </p:nvSpPr>
          <p:spPr bwMode="auto">
            <a:xfrm>
              <a:off x="2548" y="370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4" name="Rectangle 131"/>
            <p:cNvSpPr>
              <a:spLocks noChangeArrowheads="1"/>
            </p:cNvSpPr>
            <p:nvPr/>
          </p:nvSpPr>
          <p:spPr bwMode="auto">
            <a:xfrm>
              <a:off x="2907" y="373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5" name="Rectangle 132"/>
            <p:cNvSpPr>
              <a:spLocks noChangeArrowheads="1"/>
            </p:cNvSpPr>
            <p:nvPr/>
          </p:nvSpPr>
          <p:spPr bwMode="auto">
            <a:xfrm>
              <a:off x="2051" y="3952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6" name="Rectangle 133"/>
            <p:cNvSpPr>
              <a:spLocks noChangeArrowheads="1"/>
            </p:cNvSpPr>
            <p:nvPr/>
          </p:nvSpPr>
          <p:spPr bwMode="auto">
            <a:xfrm>
              <a:off x="2111" y="4018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7" name="Rectangle 134"/>
            <p:cNvSpPr>
              <a:spLocks noChangeArrowheads="1"/>
            </p:cNvSpPr>
            <p:nvPr/>
          </p:nvSpPr>
          <p:spPr bwMode="auto">
            <a:xfrm>
              <a:off x="4267" y="3640"/>
              <a:ext cx="717" cy="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98" name="Line 135"/>
            <p:cNvSpPr>
              <a:spLocks noChangeShapeType="1"/>
            </p:cNvSpPr>
            <p:nvPr/>
          </p:nvSpPr>
          <p:spPr bwMode="auto">
            <a:xfrm>
              <a:off x="4615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9" name="Rectangle 136"/>
            <p:cNvSpPr>
              <a:spLocks noChangeArrowheads="1"/>
            </p:cNvSpPr>
            <p:nvPr/>
          </p:nvSpPr>
          <p:spPr bwMode="auto">
            <a:xfrm>
              <a:off x="4405" y="372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0" name="Rectangle 137"/>
            <p:cNvSpPr>
              <a:spLocks noChangeArrowheads="1"/>
            </p:cNvSpPr>
            <p:nvPr/>
          </p:nvSpPr>
          <p:spPr bwMode="auto">
            <a:xfrm>
              <a:off x="4764" y="3714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1" name="Rectangle 138"/>
            <p:cNvSpPr>
              <a:spLocks noChangeArrowheads="1"/>
            </p:cNvSpPr>
            <p:nvPr/>
          </p:nvSpPr>
          <p:spPr bwMode="auto">
            <a:xfrm>
              <a:off x="4267" y="3964"/>
              <a:ext cx="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2" name="Rectangle 139"/>
            <p:cNvSpPr>
              <a:spLocks noChangeArrowheads="1"/>
            </p:cNvSpPr>
            <p:nvPr/>
          </p:nvSpPr>
          <p:spPr bwMode="auto">
            <a:xfrm>
              <a:off x="4327" y="402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3" name="Rectangle 140"/>
            <p:cNvSpPr>
              <a:spLocks noChangeArrowheads="1"/>
            </p:cNvSpPr>
            <p:nvPr/>
          </p:nvSpPr>
          <p:spPr bwMode="auto">
            <a:xfrm>
              <a:off x="3153" y="3640"/>
              <a:ext cx="1078" cy="33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904" name="Line 141"/>
            <p:cNvSpPr>
              <a:spLocks noChangeShapeType="1"/>
            </p:cNvSpPr>
            <p:nvPr/>
          </p:nvSpPr>
          <p:spPr bwMode="auto">
            <a:xfrm>
              <a:off x="3500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5" name="Line 142"/>
            <p:cNvSpPr>
              <a:spLocks noChangeShapeType="1"/>
            </p:cNvSpPr>
            <p:nvPr/>
          </p:nvSpPr>
          <p:spPr bwMode="auto">
            <a:xfrm>
              <a:off x="387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6" name="Rectangle 143"/>
            <p:cNvSpPr>
              <a:spLocks noChangeArrowheads="1"/>
            </p:cNvSpPr>
            <p:nvPr/>
          </p:nvSpPr>
          <p:spPr bwMode="auto">
            <a:xfrm>
              <a:off x="3291" y="372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7" name="Rectangle 144"/>
            <p:cNvSpPr>
              <a:spLocks noChangeArrowheads="1"/>
            </p:cNvSpPr>
            <p:nvPr/>
          </p:nvSpPr>
          <p:spPr bwMode="auto">
            <a:xfrm>
              <a:off x="3650" y="371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8" name="Rectangle 145"/>
            <p:cNvSpPr>
              <a:spLocks noChangeArrowheads="1"/>
            </p:cNvSpPr>
            <p:nvPr/>
          </p:nvSpPr>
          <p:spPr bwMode="auto">
            <a:xfrm>
              <a:off x="4010" y="3745"/>
              <a:ext cx="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9" name="Rectangle 146"/>
            <p:cNvSpPr>
              <a:spLocks noChangeArrowheads="1"/>
            </p:cNvSpPr>
            <p:nvPr/>
          </p:nvSpPr>
          <p:spPr bwMode="auto">
            <a:xfrm>
              <a:off x="3153" y="3964"/>
              <a:ext cx="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0" name="Rectangle 147"/>
            <p:cNvSpPr>
              <a:spLocks noChangeArrowheads="1"/>
            </p:cNvSpPr>
            <p:nvPr/>
          </p:nvSpPr>
          <p:spPr bwMode="auto">
            <a:xfrm>
              <a:off x="3213" y="4030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1" name="Line 148"/>
            <p:cNvSpPr>
              <a:spLocks noChangeShapeType="1"/>
            </p:cNvSpPr>
            <p:nvPr/>
          </p:nvSpPr>
          <p:spPr bwMode="auto">
            <a:xfrm>
              <a:off x="3560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2" name="Rectangle 149"/>
            <p:cNvSpPr>
              <a:spLocks noChangeArrowheads="1"/>
            </p:cNvSpPr>
            <p:nvPr/>
          </p:nvSpPr>
          <p:spPr bwMode="auto">
            <a:xfrm>
              <a:off x="2955" y="324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3" name="Rectangle 150"/>
            <p:cNvSpPr>
              <a:spLocks noChangeArrowheads="1"/>
            </p:cNvSpPr>
            <p:nvPr/>
          </p:nvSpPr>
          <p:spPr bwMode="auto">
            <a:xfrm>
              <a:off x="3015" y="3311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4" name="Rectangle 151"/>
            <p:cNvSpPr>
              <a:spLocks noChangeArrowheads="1"/>
            </p:cNvSpPr>
            <p:nvPr/>
          </p:nvSpPr>
          <p:spPr bwMode="auto">
            <a:xfrm>
              <a:off x="3321" y="324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5" name="Rectangle 152"/>
            <p:cNvSpPr>
              <a:spLocks noChangeArrowheads="1"/>
            </p:cNvSpPr>
            <p:nvPr/>
          </p:nvSpPr>
          <p:spPr bwMode="auto">
            <a:xfrm>
              <a:off x="3381" y="3311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6" name="Line 153"/>
            <p:cNvSpPr>
              <a:spLocks noChangeShapeType="1"/>
            </p:cNvSpPr>
            <p:nvPr/>
          </p:nvSpPr>
          <p:spPr bwMode="auto">
            <a:xfrm>
              <a:off x="3195" y="3195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917" name="Group 154"/>
            <p:cNvGrpSpPr>
              <a:grpSpLocks/>
            </p:cNvGrpSpPr>
            <p:nvPr/>
          </p:nvGrpSpPr>
          <p:grpSpPr bwMode="auto">
            <a:xfrm>
              <a:off x="757" y="3509"/>
              <a:ext cx="436" cy="101"/>
              <a:chOff x="757" y="3509"/>
              <a:chExt cx="436" cy="101"/>
            </a:xfrm>
          </p:grpSpPr>
          <p:sp>
            <p:nvSpPr>
              <p:cNvPr id="117929" name="Line 155"/>
              <p:cNvSpPr>
                <a:spLocks noChangeShapeType="1"/>
              </p:cNvSpPr>
              <p:nvPr/>
            </p:nvSpPr>
            <p:spPr bwMode="auto">
              <a:xfrm flipV="1">
                <a:off x="1192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0" name="Line 156"/>
              <p:cNvSpPr>
                <a:spLocks noChangeShapeType="1"/>
              </p:cNvSpPr>
              <p:nvPr/>
            </p:nvSpPr>
            <p:spPr bwMode="auto">
              <a:xfrm flipH="1">
                <a:off x="757" y="3555"/>
                <a:ext cx="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1" name="Line 157"/>
              <p:cNvSpPr>
                <a:spLocks noChangeShapeType="1"/>
              </p:cNvSpPr>
              <p:nvPr/>
            </p:nvSpPr>
            <p:spPr bwMode="auto">
              <a:xfrm flipV="1">
                <a:off x="761" y="3559"/>
                <a:ext cx="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918" name="Line 158"/>
            <p:cNvSpPr>
              <a:spLocks noChangeShapeType="1"/>
            </p:cNvSpPr>
            <p:nvPr/>
          </p:nvSpPr>
          <p:spPr bwMode="auto">
            <a:xfrm>
              <a:off x="1548" y="3509"/>
              <a:ext cx="1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9" name="Line 159"/>
            <p:cNvSpPr>
              <a:spLocks noChangeShapeType="1"/>
            </p:cNvSpPr>
            <p:nvPr/>
          </p:nvSpPr>
          <p:spPr bwMode="auto">
            <a:xfrm>
              <a:off x="3033" y="3527"/>
              <a:ext cx="342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920" name="Group 160"/>
            <p:cNvGrpSpPr>
              <a:grpSpLocks/>
            </p:cNvGrpSpPr>
            <p:nvPr/>
          </p:nvGrpSpPr>
          <p:grpSpPr bwMode="auto">
            <a:xfrm>
              <a:off x="3411" y="3515"/>
              <a:ext cx="1197" cy="129"/>
              <a:chOff x="3411" y="3515"/>
              <a:chExt cx="1197" cy="129"/>
            </a:xfrm>
          </p:grpSpPr>
          <p:sp>
            <p:nvSpPr>
              <p:cNvPr id="117926" name="Line 161"/>
              <p:cNvSpPr>
                <a:spLocks noChangeShapeType="1"/>
              </p:cNvSpPr>
              <p:nvPr/>
            </p:nvSpPr>
            <p:spPr bwMode="auto">
              <a:xfrm flipV="1">
                <a:off x="3411" y="3515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7" name="Line 162"/>
              <p:cNvSpPr>
                <a:spLocks noChangeShapeType="1"/>
              </p:cNvSpPr>
              <p:nvPr/>
            </p:nvSpPr>
            <p:spPr bwMode="auto">
              <a:xfrm>
                <a:off x="3411" y="3579"/>
                <a:ext cx="11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8" name="Line 163"/>
              <p:cNvSpPr>
                <a:spLocks noChangeShapeType="1"/>
              </p:cNvSpPr>
              <p:nvPr/>
            </p:nvSpPr>
            <p:spPr bwMode="auto">
              <a:xfrm flipV="1">
                <a:off x="4607" y="3573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921" name="Group 164"/>
            <p:cNvGrpSpPr>
              <a:grpSpLocks/>
            </p:cNvGrpSpPr>
            <p:nvPr/>
          </p:nvGrpSpPr>
          <p:grpSpPr bwMode="auto">
            <a:xfrm>
              <a:off x="1925" y="3509"/>
              <a:ext cx="670" cy="123"/>
              <a:chOff x="1925" y="3509"/>
              <a:chExt cx="670" cy="123"/>
            </a:xfrm>
          </p:grpSpPr>
          <p:sp>
            <p:nvSpPr>
              <p:cNvPr id="117923" name="Line 165"/>
              <p:cNvSpPr>
                <a:spLocks noChangeShapeType="1"/>
              </p:cNvSpPr>
              <p:nvPr/>
            </p:nvSpPr>
            <p:spPr bwMode="auto">
              <a:xfrm flipV="1">
                <a:off x="1925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4" name="Line 166"/>
              <p:cNvSpPr>
                <a:spLocks noChangeShapeType="1"/>
              </p:cNvSpPr>
              <p:nvPr/>
            </p:nvSpPr>
            <p:spPr bwMode="auto">
              <a:xfrm>
                <a:off x="1925" y="3571"/>
                <a:ext cx="6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5" name="Line 167"/>
              <p:cNvSpPr>
                <a:spLocks noChangeShapeType="1"/>
              </p:cNvSpPr>
              <p:nvPr/>
            </p:nvSpPr>
            <p:spPr bwMode="auto">
              <a:xfrm flipV="1">
                <a:off x="2594" y="3565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88" name="Rectangle 168"/>
            <p:cNvSpPr>
              <a:spLocks noChangeArrowheads="1"/>
            </p:cNvSpPr>
            <p:nvPr/>
          </p:nvSpPr>
          <p:spPr bwMode="auto">
            <a:xfrm>
              <a:off x="1655" y="1616"/>
              <a:ext cx="363" cy="40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7696" name="Text Box 176"/>
          <p:cNvSpPr txBox="1">
            <a:spLocks noChangeArrowheads="1"/>
          </p:cNvSpPr>
          <p:nvPr/>
        </p:nvSpPr>
        <p:spPr bwMode="auto">
          <a:xfrm>
            <a:off x="3450282" y="30715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7" name="Text Box 177"/>
          <p:cNvSpPr txBox="1">
            <a:spLocks noChangeArrowheads="1"/>
          </p:cNvSpPr>
          <p:nvPr/>
        </p:nvSpPr>
        <p:spPr bwMode="auto">
          <a:xfrm>
            <a:off x="3085157" y="24365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8" name="Text Box 178"/>
          <p:cNvSpPr txBox="1">
            <a:spLocks noChangeArrowheads="1"/>
          </p:cNvSpPr>
          <p:nvPr/>
        </p:nvSpPr>
        <p:spPr bwMode="auto">
          <a:xfrm>
            <a:off x="3561407" y="187143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9" name="Text Box 179"/>
          <p:cNvSpPr txBox="1">
            <a:spLocks noChangeArrowheads="1"/>
          </p:cNvSpPr>
          <p:nvPr/>
        </p:nvSpPr>
        <p:spPr bwMode="auto">
          <a:xfrm>
            <a:off x="4478982" y="210003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700" name="Text Box 180"/>
          <p:cNvSpPr txBox="1">
            <a:spLocks noChangeArrowheads="1"/>
          </p:cNvSpPr>
          <p:nvPr/>
        </p:nvSpPr>
        <p:spPr bwMode="auto">
          <a:xfrm>
            <a:off x="4707582" y="16237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1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7C8FD-4F7E-1045-9FDB-EF61B340466B}" type="slidenum">
              <a:rPr lang="el-GR" altLang="x-none"/>
              <a:pPr>
                <a:defRPr/>
              </a:pPr>
              <a:t>56</a:t>
            </a:fld>
            <a:endParaRPr lang="el-GR" altLang="x-none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Bereichsanfrage</a:t>
            </a:r>
            <a:endParaRPr lang="en-US" altLang="zh-CN" dirty="0">
              <a:ea typeface="SimSun" charset="-122"/>
            </a:endParaRPr>
          </a:p>
        </p:txBody>
      </p:sp>
      <p:grpSp>
        <p:nvGrpSpPr>
          <p:cNvPr id="119811" name="Group 169"/>
          <p:cNvGrpSpPr>
            <a:grpSpLocks/>
          </p:cNvGrpSpPr>
          <p:nvPr/>
        </p:nvGrpSpPr>
        <p:grpSpPr bwMode="auto">
          <a:xfrm>
            <a:off x="827584" y="1268760"/>
            <a:ext cx="7661275" cy="4976812"/>
            <a:chOff x="158" y="582"/>
            <a:chExt cx="4826" cy="3625"/>
          </a:xfrm>
        </p:grpSpPr>
        <p:sp>
          <p:nvSpPr>
            <p:cNvPr id="119817" name="Rectangle 3"/>
            <p:cNvSpPr>
              <a:spLocks noChangeArrowheads="1"/>
            </p:cNvSpPr>
            <p:nvPr/>
          </p:nvSpPr>
          <p:spPr bwMode="auto">
            <a:xfrm>
              <a:off x="2580" y="940"/>
              <a:ext cx="337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18" name="Line 4"/>
            <p:cNvSpPr>
              <a:spLocks noChangeShapeType="1"/>
            </p:cNvSpPr>
            <p:nvPr/>
          </p:nvSpPr>
          <p:spPr bwMode="auto">
            <a:xfrm>
              <a:off x="1490" y="2431"/>
              <a:ext cx="18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19" name="Line 5"/>
            <p:cNvSpPr>
              <a:spLocks noChangeShapeType="1"/>
            </p:cNvSpPr>
            <p:nvPr/>
          </p:nvSpPr>
          <p:spPr bwMode="auto">
            <a:xfrm flipH="1" flipV="1">
              <a:off x="3275" y="2406"/>
              <a:ext cx="3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0" name="Line 6"/>
            <p:cNvSpPr>
              <a:spLocks noChangeShapeType="1"/>
            </p:cNvSpPr>
            <p:nvPr/>
          </p:nvSpPr>
          <p:spPr bwMode="auto">
            <a:xfrm flipV="1">
              <a:off x="3275" y="2439"/>
              <a:ext cx="3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1" name="Line 7"/>
            <p:cNvSpPr>
              <a:spLocks noChangeShapeType="1"/>
            </p:cNvSpPr>
            <p:nvPr/>
          </p:nvSpPr>
          <p:spPr bwMode="auto">
            <a:xfrm>
              <a:off x="3275" y="2406"/>
              <a:ext cx="1" cy="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2" name="Freeform 8"/>
            <p:cNvSpPr>
              <a:spLocks/>
            </p:cNvSpPr>
            <p:nvPr/>
          </p:nvSpPr>
          <p:spPr bwMode="auto">
            <a:xfrm>
              <a:off x="3275" y="2406"/>
              <a:ext cx="34" cy="59"/>
            </a:xfrm>
            <a:custGeom>
              <a:avLst/>
              <a:gdLst>
                <a:gd name="T0" fmla="*/ 34 w 34"/>
                <a:gd name="T1" fmla="*/ 25 h 59"/>
                <a:gd name="T2" fmla="*/ 0 w 34"/>
                <a:gd name="T3" fmla="*/ 59 h 59"/>
                <a:gd name="T4" fmla="*/ 0 w 34"/>
                <a:gd name="T5" fmla="*/ 0 h 59"/>
                <a:gd name="T6" fmla="*/ 34 w 34"/>
                <a:gd name="T7" fmla="*/ 2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9">
                  <a:moveTo>
                    <a:pt x="34" y="25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3" name="Line 9"/>
            <p:cNvSpPr>
              <a:spLocks noChangeShapeType="1"/>
            </p:cNvSpPr>
            <p:nvPr/>
          </p:nvSpPr>
          <p:spPr bwMode="auto">
            <a:xfrm flipV="1">
              <a:off x="1482" y="635"/>
              <a:ext cx="1" cy="18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Line 10"/>
            <p:cNvSpPr>
              <a:spLocks noChangeShapeType="1"/>
            </p:cNvSpPr>
            <p:nvPr/>
          </p:nvSpPr>
          <p:spPr bwMode="auto">
            <a:xfrm flipH="1">
              <a:off x="1450" y="635"/>
              <a:ext cx="2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5" name="Line 11"/>
            <p:cNvSpPr>
              <a:spLocks noChangeShapeType="1"/>
            </p:cNvSpPr>
            <p:nvPr/>
          </p:nvSpPr>
          <p:spPr bwMode="auto">
            <a:xfrm flipH="1" flipV="1">
              <a:off x="1486" y="635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6" name="Line 12"/>
            <p:cNvSpPr>
              <a:spLocks noChangeShapeType="1"/>
            </p:cNvSpPr>
            <p:nvPr/>
          </p:nvSpPr>
          <p:spPr bwMode="auto">
            <a:xfrm>
              <a:off x="1450" y="673"/>
              <a:ext cx="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Freeform 13"/>
            <p:cNvSpPr>
              <a:spLocks/>
            </p:cNvSpPr>
            <p:nvPr/>
          </p:nvSpPr>
          <p:spPr bwMode="auto">
            <a:xfrm>
              <a:off x="1454" y="635"/>
              <a:ext cx="58" cy="38"/>
            </a:xfrm>
            <a:custGeom>
              <a:avLst/>
              <a:gdLst>
                <a:gd name="T0" fmla="*/ 28 w 58"/>
                <a:gd name="T1" fmla="*/ 0 h 38"/>
                <a:gd name="T2" fmla="*/ 58 w 58"/>
                <a:gd name="T3" fmla="*/ 38 h 38"/>
                <a:gd name="T4" fmla="*/ 0 w 58"/>
                <a:gd name="T5" fmla="*/ 38 h 38"/>
                <a:gd name="T6" fmla="*/ 28 w 5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8">
                  <a:moveTo>
                    <a:pt x="28" y="0"/>
                  </a:moveTo>
                  <a:lnTo>
                    <a:pt x="58" y="38"/>
                  </a:ln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Rectangle 14"/>
            <p:cNvSpPr>
              <a:spLocks noChangeArrowheads="1"/>
            </p:cNvSpPr>
            <p:nvPr/>
          </p:nvSpPr>
          <p:spPr bwMode="auto">
            <a:xfrm>
              <a:off x="1741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29" name="Rectangle 15"/>
            <p:cNvSpPr>
              <a:spLocks noChangeArrowheads="1"/>
            </p:cNvSpPr>
            <p:nvPr/>
          </p:nvSpPr>
          <p:spPr bwMode="auto">
            <a:xfrm>
              <a:off x="1398" y="2441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0" name="Rectangle 16"/>
            <p:cNvSpPr>
              <a:spLocks noChangeArrowheads="1"/>
            </p:cNvSpPr>
            <p:nvPr/>
          </p:nvSpPr>
          <p:spPr bwMode="auto">
            <a:xfrm>
              <a:off x="2063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1" name="Rectangle 17"/>
            <p:cNvSpPr>
              <a:spLocks noChangeArrowheads="1"/>
            </p:cNvSpPr>
            <p:nvPr/>
          </p:nvSpPr>
          <p:spPr bwMode="auto">
            <a:xfrm>
              <a:off x="2390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2" name="Rectangle 18"/>
            <p:cNvSpPr>
              <a:spLocks noChangeArrowheads="1"/>
            </p:cNvSpPr>
            <p:nvPr/>
          </p:nvSpPr>
          <p:spPr bwMode="auto">
            <a:xfrm>
              <a:off x="2728" y="2441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3" name="Rectangle 19"/>
            <p:cNvSpPr>
              <a:spLocks noChangeArrowheads="1"/>
            </p:cNvSpPr>
            <p:nvPr/>
          </p:nvSpPr>
          <p:spPr bwMode="auto">
            <a:xfrm>
              <a:off x="3049" y="2436"/>
              <a:ext cx="1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4" name="Rectangle 20"/>
            <p:cNvSpPr>
              <a:spLocks noChangeArrowheads="1"/>
            </p:cNvSpPr>
            <p:nvPr/>
          </p:nvSpPr>
          <p:spPr bwMode="auto">
            <a:xfrm>
              <a:off x="1398" y="2042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5" name="Rectangle 21"/>
            <p:cNvSpPr>
              <a:spLocks noChangeArrowheads="1"/>
            </p:cNvSpPr>
            <p:nvPr/>
          </p:nvSpPr>
          <p:spPr bwMode="auto">
            <a:xfrm>
              <a:off x="1398" y="1715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6" name="Rectangle 22"/>
            <p:cNvSpPr>
              <a:spLocks noChangeArrowheads="1"/>
            </p:cNvSpPr>
            <p:nvPr/>
          </p:nvSpPr>
          <p:spPr bwMode="auto">
            <a:xfrm>
              <a:off x="1404" y="1400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7" name="Rectangle 23"/>
            <p:cNvSpPr>
              <a:spLocks noChangeArrowheads="1"/>
            </p:cNvSpPr>
            <p:nvPr/>
          </p:nvSpPr>
          <p:spPr bwMode="auto">
            <a:xfrm>
              <a:off x="1412" y="1080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8" name="Rectangle 24"/>
            <p:cNvSpPr>
              <a:spLocks noChangeArrowheads="1"/>
            </p:cNvSpPr>
            <p:nvPr/>
          </p:nvSpPr>
          <p:spPr bwMode="auto">
            <a:xfrm>
              <a:off x="1356" y="774"/>
              <a:ext cx="1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9" name="Rectangle 25"/>
            <p:cNvSpPr>
              <a:spLocks noChangeArrowheads="1"/>
            </p:cNvSpPr>
            <p:nvPr/>
          </p:nvSpPr>
          <p:spPr bwMode="auto">
            <a:xfrm>
              <a:off x="3159" y="2281"/>
              <a:ext cx="27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x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40" name="Rectangle 26"/>
            <p:cNvSpPr>
              <a:spLocks noChangeArrowheads="1"/>
            </p:cNvSpPr>
            <p:nvPr/>
          </p:nvSpPr>
          <p:spPr bwMode="auto">
            <a:xfrm>
              <a:off x="1532" y="582"/>
              <a:ext cx="27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y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41" name="Line 27"/>
            <p:cNvSpPr>
              <a:spLocks noChangeShapeType="1"/>
            </p:cNvSpPr>
            <p:nvPr/>
          </p:nvSpPr>
          <p:spPr bwMode="auto">
            <a:xfrm>
              <a:off x="1775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2" name="Line 28"/>
            <p:cNvSpPr>
              <a:spLocks noChangeShapeType="1"/>
            </p:cNvSpPr>
            <p:nvPr/>
          </p:nvSpPr>
          <p:spPr bwMode="auto">
            <a:xfrm>
              <a:off x="2109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3" name="Line 29"/>
            <p:cNvSpPr>
              <a:spLocks noChangeShapeType="1"/>
            </p:cNvSpPr>
            <p:nvPr/>
          </p:nvSpPr>
          <p:spPr bwMode="auto">
            <a:xfrm>
              <a:off x="2434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4" name="Line 30"/>
            <p:cNvSpPr>
              <a:spLocks noChangeShapeType="1"/>
            </p:cNvSpPr>
            <p:nvPr/>
          </p:nvSpPr>
          <p:spPr bwMode="auto">
            <a:xfrm>
              <a:off x="276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5" name="Line 31"/>
            <p:cNvSpPr>
              <a:spLocks noChangeShapeType="1"/>
            </p:cNvSpPr>
            <p:nvPr/>
          </p:nvSpPr>
          <p:spPr bwMode="auto">
            <a:xfrm>
              <a:off x="311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6" name="Line 32"/>
            <p:cNvSpPr>
              <a:spLocks noChangeShapeType="1"/>
            </p:cNvSpPr>
            <p:nvPr/>
          </p:nvSpPr>
          <p:spPr bwMode="auto">
            <a:xfrm flipH="1">
              <a:off x="1474" y="78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7" name="Line 33"/>
            <p:cNvSpPr>
              <a:spLocks noChangeShapeType="1"/>
            </p:cNvSpPr>
            <p:nvPr/>
          </p:nvSpPr>
          <p:spPr bwMode="auto">
            <a:xfrm flipH="1">
              <a:off x="1474" y="111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8" name="Line 34"/>
            <p:cNvSpPr>
              <a:spLocks noChangeShapeType="1"/>
            </p:cNvSpPr>
            <p:nvPr/>
          </p:nvSpPr>
          <p:spPr bwMode="auto">
            <a:xfrm flipH="1">
              <a:off x="1478" y="143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9" name="Line 35"/>
            <p:cNvSpPr>
              <a:spLocks noChangeShapeType="1"/>
            </p:cNvSpPr>
            <p:nvPr/>
          </p:nvSpPr>
          <p:spPr bwMode="auto">
            <a:xfrm flipH="1">
              <a:off x="1478" y="1769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0" name="Line 36"/>
            <p:cNvSpPr>
              <a:spLocks noChangeShapeType="1"/>
            </p:cNvSpPr>
            <p:nvPr/>
          </p:nvSpPr>
          <p:spPr bwMode="auto">
            <a:xfrm flipH="1">
              <a:off x="1482" y="211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1" name="Line 37"/>
            <p:cNvSpPr>
              <a:spLocks noChangeShapeType="1"/>
            </p:cNvSpPr>
            <p:nvPr/>
          </p:nvSpPr>
          <p:spPr bwMode="auto">
            <a:xfrm>
              <a:off x="1616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2" name="Line 38"/>
            <p:cNvSpPr>
              <a:spLocks noChangeShapeType="1"/>
            </p:cNvSpPr>
            <p:nvPr/>
          </p:nvSpPr>
          <p:spPr bwMode="auto">
            <a:xfrm>
              <a:off x="1947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3" name="Line 39"/>
            <p:cNvSpPr>
              <a:spLocks noChangeShapeType="1"/>
            </p:cNvSpPr>
            <p:nvPr/>
          </p:nvSpPr>
          <p:spPr bwMode="auto">
            <a:xfrm>
              <a:off x="2273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4" name="Line 40"/>
            <p:cNvSpPr>
              <a:spLocks noChangeShapeType="1"/>
            </p:cNvSpPr>
            <p:nvPr/>
          </p:nvSpPr>
          <p:spPr bwMode="auto">
            <a:xfrm>
              <a:off x="260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5" name="Line 41"/>
            <p:cNvSpPr>
              <a:spLocks noChangeShapeType="1"/>
            </p:cNvSpPr>
            <p:nvPr/>
          </p:nvSpPr>
          <p:spPr bwMode="auto">
            <a:xfrm>
              <a:off x="295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6" name="Line 42"/>
            <p:cNvSpPr>
              <a:spLocks noChangeShapeType="1"/>
            </p:cNvSpPr>
            <p:nvPr/>
          </p:nvSpPr>
          <p:spPr bwMode="auto">
            <a:xfrm flipH="1">
              <a:off x="1482" y="954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7" name="Line 43"/>
            <p:cNvSpPr>
              <a:spLocks noChangeShapeType="1"/>
            </p:cNvSpPr>
            <p:nvPr/>
          </p:nvSpPr>
          <p:spPr bwMode="auto">
            <a:xfrm flipH="1">
              <a:off x="1482" y="1282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8" name="Line 44"/>
            <p:cNvSpPr>
              <a:spLocks noChangeShapeType="1"/>
            </p:cNvSpPr>
            <p:nvPr/>
          </p:nvSpPr>
          <p:spPr bwMode="auto">
            <a:xfrm flipH="1">
              <a:off x="1486" y="160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9" name="Line 45"/>
            <p:cNvSpPr>
              <a:spLocks noChangeShapeType="1"/>
            </p:cNvSpPr>
            <p:nvPr/>
          </p:nvSpPr>
          <p:spPr bwMode="auto">
            <a:xfrm flipH="1">
              <a:off x="1486" y="1937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0" name="Line 46"/>
            <p:cNvSpPr>
              <a:spLocks noChangeShapeType="1"/>
            </p:cNvSpPr>
            <p:nvPr/>
          </p:nvSpPr>
          <p:spPr bwMode="auto">
            <a:xfrm flipH="1">
              <a:off x="1490" y="2281"/>
              <a:ext cx="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1" name="Rectangle 47"/>
            <p:cNvSpPr>
              <a:spLocks noChangeArrowheads="1"/>
            </p:cNvSpPr>
            <p:nvPr/>
          </p:nvSpPr>
          <p:spPr bwMode="auto">
            <a:xfrm>
              <a:off x="1769" y="1955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2" name="Rectangle 48"/>
            <p:cNvSpPr>
              <a:spLocks noChangeArrowheads="1"/>
            </p:cNvSpPr>
            <p:nvPr/>
          </p:nvSpPr>
          <p:spPr bwMode="auto">
            <a:xfrm>
              <a:off x="1687" y="1856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63" name="Rectangle 49"/>
            <p:cNvSpPr>
              <a:spLocks noChangeArrowheads="1"/>
            </p:cNvSpPr>
            <p:nvPr/>
          </p:nvSpPr>
          <p:spPr bwMode="auto">
            <a:xfrm>
              <a:off x="1775" y="1112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4" name="Rectangle 50"/>
            <p:cNvSpPr>
              <a:spLocks noChangeArrowheads="1"/>
            </p:cNvSpPr>
            <p:nvPr/>
          </p:nvSpPr>
          <p:spPr bwMode="auto">
            <a:xfrm>
              <a:off x="1602" y="1439"/>
              <a:ext cx="173" cy="332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5" name="Rectangle 51"/>
            <p:cNvSpPr>
              <a:spLocks noChangeArrowheads="1"/>
            </p:cNvSpPr>
            <p:nvPr/>
          </p:nvSpPr>
          <p:spPr bwMode="auto">
            <a:xfrm>
              <a:off x="2428" y="1284"/>
              <a:ext cx="338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6" name="Oval 52"/>
            <p:cNvSpPr>
              <a:spLocks noChangeArrowheads="1"/>
            </p:cNvSpPr>
            <p:nvPr/>
          </p:nvSpPr>
          <p:spPr bwMode="auto">
            <a:xfrm>
              <a:off x="1737" y="172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7" name="Oval 53"/>
            <p:cNvSpPr>
              <a:spLocks noChangeArrowheads="1"/>
            </p:cNvSpPr>
            <p:nvPr/>
          </p:nvSpPr>
          <p:spPr bwMode="auto">
            <a:xfrm>
              <a:off x="1739" y="1927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8" name="Oval 54"/>
            <p:cNvSpPr>
              <a:spLocks noChangeArrowheads="1"/>
            </p:cNvSpPr>
            <p:nvPr/>
          </p:nvSpPr>
          <p:spPr bwMode="auto">
            <a:xfrm>
              <a:off x="1749" y="1223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9" name="Oval 55"/>
            <p:cNvSpPr>
              <a:spLocks noChangeArrowheads="1"/>
            </p:cNvSpPr>
            <p:nvPr/>
          </p:nvSpPr>
          <p:spPr bwMode="auto">
            <a:xfrm>
              <a:off x="2730" y="1254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70" name="Rectangle 56"/>
            <p:cNvSpPr>
              <a:spLocks noChangeArrowheads="1"/>
            </p:cNvSpPr>
            <p:nvPr/>
          </p:nvSpPr>
          <p:spPr bwMode="auto">
            <a:xfrm>
              <a:off x="1675" y="2075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1" name="Rectangle 57"/>
            <p:cNvSpPr>
              <a:spLocks noChangeArrowheads="1"/>
            </p:cNvSpPr>
            <p:nvPr/>
          </p:nvSpPr>
          <p:spPr bwMode="auto">
            <a:xfrm>
              <a:off x="2119" y="1864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2" name="Rectangle 58"/>
            <p:cNvSpPr>
              <a:spLocks noChangeArrowheads="1"/>
            </p:cNvSpPr>
            <p:nvPr/>
          </p:nvSpPr>
          <p:spPr bwMode="auto">
            <a:xfrm>
              <a:off x="2129" y="1578"/>
              <a:ext cx="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3" name="Rectangle 59"/>
            <p:cNvSpPr>
              <a:spLocks noChangeArrowheads="1"/>
            </p:cNvSpPr>
            <p:nvPr/>
          </p:nvSpPr>
          <p:spPr bwMode="auto">
            <a:xfrm>
              <a:off x="2193" y="1643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4" name="Rectangle 60"/>
            <p:cNvSpPr>
              <a:spLocks noChangeArrowheads="1"/>
            </p:cNvSpPr>
            <p:nvPr/>
          </p:nvSpPr>
          <p:spPr bwMode="auto">
            <a:xfrm>
              <a:off x="1807" y="1638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5" name="Rectangle 61"/>
            <p:cNvSpPr>
              <a:spLocks noChangeArrowheads="1"/>
            </p:cNvSpPr>
            <p:nvPr/>
          </p:nvSpPr>
          <p:spPr bwMode="auto">
            <a:xfrm>
              <a:off x="1628" y="1306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6" name="Rectangle 62"/>
            <p:cNvSpPr>
              <a:spLocks noChangeArrowheads="1"/>
            </p:cNvSpPr>
            <p:nvPr/>
          </p:nvSpPr>
          <p:spPr bwMode="auto">
            <a:xfrm>
              <a:off x="1777" y="1264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7" name="Rectangle 63"/>
            <p:cNvSpPr>
              <a:spLocks noChangeArrowheads="1"/>
            </p:cNvSpPr>
            <p:nvPr/>
          </p:nvSpPr>
          <p:spPr bwMode="auto">
            <a:xfrm>
              <a:off x="1903" y="938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8" name="Rectangle 64"/>
            <p:cNvSpPr>
              <a:spLocks noChangeArrowheads="1"/>
            </p:cNvSpPr>
            <p:nvPr/>
          </p:nvSpPr>
          <p:spPr bwMode="auto">
            <a:xfrm>
              <a:off x="2095" y="950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9" name="Rectangle 65"/>
            <p:cNvSpPr>
              <a:spLocks noChangeArrowheads="1"/>
            </p:cNvSpPr>
            <p:nvPr/>
          </p:nvSpPr>
          <p:spPr bwMode="auto">
            <a:xfrm>
              <a:off x="2394" y="1467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0" name="Rectangle 66"/>
            <p:cNvSpPr>
              <a:spLocks noChangeArrowheads="1"/>
            </p:cNvSpPr>
            <p:nvPr/>
          </p:nvSpPr>
          <p:spPr bwMode="auto">
            <a:xfrm>
              <a:off x="2724" y="1472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1" name="Rectangle 67"/>
            <p:cNvSpPr>
              <a:spLocks noChangeArrowheads="1"/>
            </p:cNvSpPr>
            <p:nvPr/>
          </p:nvSpPr>
          <p:spPr bwMode="auto">
            <a:xfrm>
              <a:off x="2814" y="1205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2" name="Rectangle 68"/>
            <p:cNvSpPr>
              <a:spLocks noChangeArrowheads="1"/>
            </p:cNvSpPr>
            <p:nvPr/>
          </p:nvSpPr>
          <p:spPr bwMode="auto">
            <a:xfrm>
              <a:off x="2975" y="1039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3" name="Rectangle 69"/>
            <p:cNvSpPr>
              <a:spLocks noChangeArrowheads="1"/>
            </p:cNvSpPr>
            <p:nvPr/>
          </p:nvSpPr>
          <p:spPr bwMode="auto">
            <a:xfrm>
              <a:off x="2550" y="779"/>
              <a:ext cx="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4" name="Rectangle 70"/>
            <p:cNvSpPr>
              <a:spLocks noChangeArrowheads="1"/>
            </p:cNvSpPr>
            <p:nvPr/>
          </p:nvSpPr>
          <p:spPr bwMode="auto">
            <a:xfrm>
              <a:off x="2422" y="946"/>
              <a:ext cx="513" cy="50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5" name="Rectangle 71"/>
            <p:cNvSpPr>
              <a:spLocks noChangeArrowheads="1"/>
            </p:cNvSpPr>
            <p:nvPr/>
          </p:nvSpPr>
          <p:spPr bwMode="auto">
            <a:xfrm>
              <a:off x="1608" y="1112"/>
              <a:ext cx="491" cy="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6" name="Oval 72"/>
            <p:cNvSpPr>
              <a:spLocks noChangeArrowheads="1"/>
            </p:cNvSpPr>
            <p:nvPr/>
          </p:nvSpPr>
          <p:spPr bwMode="auto">
            <a:xfrm>
              <a:off x="2396" y="1401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7" name="Oval 73"/>
            <p:cNvSpPr>
              <a:spLocks noChangeArrowheads="1"/>
            </p:cNvSpPr>
            <p:nvPr/>
          </p:nvSpPr>
          <p:spPr bwMode="auto">
            <a:xfrm>
              <a:off x="2554" y="916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8" name="Oval 74"/>
            <p:cNvSpPr>
              <a:spLocks noChangeArrowheads="1"/>
            </p:cNvSpPr>
            <p:nvPr/>
          </p:nvSpPr>
          <p:spPr bwMode="auto">
            <a:xfrm>
              <a:off x="2732" y="139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9" name="Oval 75"/>
            <p:cNvSpPr>
              <a:spLocks noChangeArrowheads="1"/>
            </p:cNvSpPr>
            <p:nvPr/>
          </p:nvSpPr>
          <p:spPr bwMode="auto">
            <a:xfrm>
              <a:off x="2889" y="1070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0" name="Oval 76"/>
            <p:cNvSpPr>
              <a:spLocks noChangeArrowheads="1"/>
            </p:cNvSpPr>
            <p:nvPr/>
          </p:nvSpPr>
          <p:spPr bwMode="auto">
            <a:xfrm>
              <a:off x="1745" y="2063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1" name="Oval 77"/>
            <p:cNvSpPr>
              <a:spLocks noChangeArrowheads="1"/>
            </p:cNvSpPr>
            <p:nvPr/>
          </p:nvSpPr>
          <p:spPr bwMode="auto">
            <a:xfrm>
              <a:off x="2059" y="191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2" name="Oval 78"/>
            <p:cNvSpPr>
              <a:spLocks noChangeArrowheads="1"/>
            </p:cNvSpPr>
            <p:nvPr/>
          </p:nvSpPr>
          <p:spPr bwMode="auto">
            <a:xfrm>
              <a:off x="1570" y="140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3" name="Oval 79"/>
            <p:cNvSpPr>
              <a:spLocks noChangeArrowheads="1"/>
            </p:cNvSpPr>
            <p:nvPr/>
          </p:nvSpPr>
          <p:spPr bwMode="auto">
            <a:xfrm>
              <a:off x="2071" y="1082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4" name="Oval 80"/>
            <p:cNvSpPr>
              <a:spLocks noChangeArrowheads="1"/>
            </p:cNvSpPr>
            <p:nvPr/>
          </p:nvSpPr>
          <p:spPr bwMode="auto">
            <a:xfrm>
              <a:off x="1911" y="1086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5" name="Rectangle 81"/>
            <p:cNvSpPr>
              <a:spLocks noChangeArrowheads="1"/>
            </p:cNvSpPr>
            <p:nvPr/>
          </p:nvSpPr>
          <p:spPr bwMode="auto">
            <a:xfrm>
              <a:off x="2967" y="1323"/>
              <a:ext cx="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96" name="Rectangle 82"/>
            <p:cNvSpPr>
              <a:spLocks noChangeArrowheads="1"/>
            </p:cNvSpPr>
            <p:nvPr/>
          </p:nvSpPr>
          <p:spPr bwMode="auto">
            <a:xfrm>
              <a:off x="3031" y="138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97" name="Rectangle 83"/>
            <p:cNvSpPr>
              <a:spLocks noChangeArrowheads="1"/>
            </p:cNvSpPr>
            <p:nvPr/>
          </p:nvSpPr>
          <p:spPr bwMode="auto">
            <a:xfrm>
              <a:off x="2836" y="3195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8" name="Rectangle 84"/>
            <p:cNvSpPr>
              <a:spLocks noChangeArrowheads="1"/>
            </p:cNvSpPr>
            <p:nvPr/>
          </p:nvSpPr>
          <p:spPr bwMode="auto">
            <a:xfrm>
              <a:off x="200" y="3616"/>
              <a:ext cx="1078" cy="333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9" name="Line 85"/>
            <p:cNvSpPr>
              <a:spLocks noChangeShapeType="1"/>
            </p:cNvSpPr>
            <p:nvPr/>
          </p:nvSpPr>
          <p:spPr bwMode="auto">
            <a:xfrm>
              <a:off x="547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0" name="Line 86"/>
            <p:cNvSpPr>
              <a:spLocks noChangeShapeType="1"/>
            </p:cNvSpPr>
            <p:nvPr/>
          </p:nvSpPr>
          <p:spPr bwMode="auto">
            <a:xfrm>
              <a:off x="925" y="3604"/>
              <a:ext cx="1" cy="3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1" name="Rectangle 87"/>
            <p:cNvSpPr>
              <a:spLocks noChangeArrowheads="1"/>
            </p:cNvSpPr>
            <p:nvPr/>
          </p:nvSpPr>
          <p:spPr bwMode="auto">
            <a:xfrm>
              <a:off x="338" y="3697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02" name="Rectangle 88"/>
            <p:cNvSpPr>
              <a:spLocks noChangeArrowheads="1"/>
            </p:cNvSpPr>
            <p:nvPr/>
          </p:nvSpPr>
          <p:spPr bwMode="auto">
            <a:xfrm>
              <a:off x="1292" y="3612"/>
              <a:ext cx="717" cy="33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3" name="Line 89"/>
            <p:cNvSpPr>
              <a:spLocks noChangeShapeType="1"/>
            </p:cNvSpPr>
            <p:nvPr/>
          </p:nvSpPr>
          <p:spPr bwMode="auto">
            <a:xfrm>
              <a:off x="1644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4" name="Rectangle 90"/>
            <p:cNvSpPr>
              <a:spLocks noChangeArrowheads="1"/>
            </p:cNvSpPr>
            <p:nvPr/>
          </p:nvSpPr>
          <p:spPr bwMode="auto">
            <a:xfrm>
              <a:off x="1015" y="3183"/>
              <a:ext cx="1078" cy="3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5" name="Line 91"/>
            <p:cNvSpPr>
              <a:spLocks noChangeShapeType="1"/>
            </p:cNvSpPr>
            <p:nvPr/>
          </p:nvSpPr>
          <p:spPr bwMode="auto">
            <a:xfrm>
              <a:off x="1362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6" name="Line 92"/>
            <p:cNvSpPr>
              <a:spLocks noChangeShapeType="1"/>
            </p:cNvSpPr>
            <p:nvPr/>
          </p:nvSpPr>
          <p:spPr bwMode="auto">
            <a:xfrm>
              <a:off x="1739" y="3171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7" name="Rectangle 93"/>
            <p:cNvSpPr>
              <a:spLocks noChangeArrowheads="1"/>
            </p:cNvSpPr>
            <p:nvPr/>
          </p:nvSpPr>
          <p:spPr bwMode="auto">
            <a:xfrm>
              <a:off x="1877" y="2726"/>
              <a:ext cx="1078" cy="3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8" name="Line 94"/>
            <p:cNvSpPr>
              <a:spLocks noChangeShapeType="1"/>
            </p:cNvSpPr>
            <p:nvPr/>
          </p:nvSpPr>
          <p:spPr bwMode="auto">
            <a:xfrm>
              <a:off x="2225" y="272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9" name="Line 95"/>
            <p:cNvSpPr>
              <a:spLocks noChangeShapeType="1"/>
            </p:cNvSpPr>
            <p:nvPr/>
          </p:nvSpPr>
          <p:spPr bwMode="auto">
            <a:xfrm>
              <a:off x="2602" y="2714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0" name="Rectangle 96"/>
            <p:cNvSpPr>
              <a:spLocks noChangeArrowheads="1"/>
            </p:cNvSpPr>
            <p:nvPr/>
          </p:nvSpPr>
          <p:spPr bwMode="auto">
            <a:xfrm>
              <a:off x="709" y="370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1" name="Rectangle 97"/>
            <p:cNvSpPr>
              <a:spLocks noChangeArrowheads="1"/>
            </p:cNvSpPr>
            <p:nvPr/>
          </p:nvSpPr>
          <p:spPr bwMode="auto">
            <a:xfrm>
              <a:off x="1074" y="3703"/>
              <a:ext cx="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2" name="Rectangle 98"/>
            <p:cNvSpPr>
              <a:spLocks noChangeArrowheads="1"/>
            </p:cNvSpPr>
            <p:nvPr/>
          </p:nvSpPr>
          <p:spPr bwMode="auto">
            <a:xfrm>
              <a:off x="1434" y="370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3" name="Rectangle 99"/>
            <p:cNvSpPr>
              <a:spLocks noChangeArrowheads="1"/>
            </p:cNvSpPr>
            <p:nvPr/>
          </p:nvSpPr>
          <p:spPr bwMode="auto">
            <a:xfrm>
              <a:off x="1793" y="3691"/>
              <a:ext cx="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4" name="Rectangle 100"/>
            <p:cNvSpPr>
              <a:spLocks noChangeArrowheads="1"/>
            </p:cNvSpPr>
            <p:nvPr/>
          </p:nvSpPr>
          <p:spPr bwMode="auto">
            <a:xfrm>
              <a:off x="1985" y="2777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5" name="Rectangle 101"/>
            <p:cNvSpPr>
              <a:spLocks noChangeArrowheads="1"/>
            </p:cNvSpPr>
            <p:nvPr/>
          </p:nvSpPr>
          <p:spPr bwMode="auto">
            <a:xfrm>
              <a:off x="2045" y="284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6" name="Rectangle 102"/>
            <p:cNvSpPr>
              <a:spLocks noChangeArrowheads="1"/>
            </p:cNvSpPr>
            <p:nvPr/>
          </p:nvSpPr>
          <p:spPr bwMode="auto">
            <a:xfrm>
              <a:off x="2350" y="2782"/>
              <a:ext cx="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7" name="Rectangle 103"/>
            <p:cNvSpPr>
              <a:spLocks noChangeArrowheads="1"/>
            </p:cNvSpPr>
            <p:nvPr/>
          </p:nvSpPr>
          <p:spPr bwMode="auto">
            <a:xfrm>
              <a:off x="2410" y="2848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8" name="Rectangle 104"/>
            <p:cNvSpPr>
              <a:spLocks noChangeArrowheads="1"/>
            </p:cNvSpPr>
            <p:nvPr/>
          </p:nvSpPr>
          <p:spPr bwMode="auto">
            <a:xfrm>
              <a:off x="1134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9" name="Rectangle 105"/>
            <p:cNvSpPr>
              <a:spLocks noChangeArrowheads="1"/>
            </p:cNvSpPr>
            <p:nvPr/>
          </p:nvSpPr>
          <p:spPr bwMode="auto">
            <a:xfrm>
              <a:off x="1194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0" name="Rectangle 106"/>
            <p:cNvSpPr>
              <a:spLocks noChangeArrowheads="1"/>
            </p:cNvSpPr>
            <p:nvPr/>
          </p:nvSpPr>
          <p:spPr bwMode="auto">
            <a:xfrm>
              <a:off x="1500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1" name="Rectangle 107"/>
            <p:cNvSpPr>
              <a:spLocks noChangeArrowheads="1"/>
            </p:cNvSpPr>
            <p:nvPr/>
          </p:nvSpPr>
          <p:spPr bwMode="auto">
            <a:xfrm>
              <a:off x="1560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2" name="Rectangle 108"/>
            <p:cNvSpPr>
              <a:spLocks noChangeArrowheads="1"/>
            </p:cNvSpPr>
            <p:nvPr/>
          </p:nvSpPr>
          <p:spPr bwMode="auto">
            <a:xfrm>
              <a:off x="1853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3" name="Rectangle 109"/>
            <p:cNvSpPr>
              <a:spLocks noChangeArrowheads="1"/>
            </p:cNvSpPr>
            <p:nvPr/>
          </p:nvSpPr>
          <p:spPr bwMode="auto">
            <a:xfrm>
              <a:off x="1913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4" name="Line 110"/>
            <p:cNvSpPr>
              <a:spLocks noChangeShapeType="1"/>
            </p:cNvSpPr>
            <p:nvPr/>
          </p:nvSpPr>
          <p:spPr bwMode="auto">
            <a:xfrm flipV="1">
              <a:off x="2410" y="3058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25" name="Group 111"/>
            <p:cNvGrpSpPr>
              <a:grpSpLocks/>
            </p:cNvGrpSpPr>
            <p:nvPr/>
          </p:nvGrpSpPr>
          <p:grpSpPr bwMode="auto">
            <a:xfrm>
              <a:off x="1494" y="3058"/>
              <a:ext cx="558" cy="119"/>
              <a:chOff x="1494" y="3058"/>
              <a:chExt cx="558" cy="119"/>
            </a:xfrm>
          </p:grpSpPr>
          <p:sp>
            <p:nvSpPr>
              <p:cNvPr id="119980" name="Line 112"/>
              <p:cNvSpPr>
                <a:spLocks noChangeShapeType="1"/>
              </p:cNvSpPr>
              <p:nvPr/>
            </p:nvSpPr>
            <p:spPr bwMode="auto">
              <a:xfrm flipV="1">
                <a:off x="2051" y="305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81" name="Line 113"/>
              <p:cNvSpPr>
                <a:spLocks noChangeShapeType="1"/>
              </p:cNvSpPr>
              <p:nvPr/>
            </p:nvSpPr>
            <p:spPr bwMode="auto">
              <a:xfrm flipH="1">
                <a:off x="1494" y="3112"/>
                <a:ext cx="5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82" name="Line 114"/>
              <p:cNvSpPr>
                <a:spLocks noChangeShapeType="1"/>
              </p:cNvSpPr>
              <p:nvPr/>
            </p:nvSpPr>
            <p:spPr bwMode="auto">
              <a:xfrm flipV="1">
                <a:off x="1500" y="311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26" name="Line 115"/>
            <p:cNvSpPr>
              <a:spLocks noChangeShapeType="1"/>
            </p:cNvSpPr>
            <p:nvPr/>
          </p:nvSpPr>
          <p:spPr bwMode="auto">
            <a:xfrm>
              <a:off x="2410" y="3118"/>
              <a:ext cx="8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7" name="Line 116"/>
            <p:cNvSpPr>
              <a:spLocks noChangeShapeType="1"/>
            </p:cNvSpPr>
            <p:nvPr/>
          </p:nvSpPr>
          <p:spPr bwMode="auto">
            <a:xfrm flipV="1">
              <a:off x="3285" y="3112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8" name="Rectangle 117"/>
            <p:cNvSpPr>
              <a:spLocks noChangeArrowheads="1"/>
            </p:cNvSpPr>
            <p:nvPr/>
          </p:nvSpPr>
          <p:spPr bwMode="auto">
            <a:xfrm>
              <a:off x="1889" y="2564"/>
              <a:ext cx="24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Root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9" name="Rectangle 118"/>
            <p:cNvSpPr>
              <a:spLocks noChangeArrowheads="1"/>
            </p:cNvSpPr>
            <p:nvPr/>
          </p:nvSpPr>
          <p:spPr bwMode="auto">
            <a:xfrm>
              <a:off x="763" y="321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0" name="Rectangle 119"/>
            <p:cNvSpPr>
              <a:spLocks noChangeArrowheads="1"/>
            </p:cNvSpPr>
            <p:nvPr/>
          </p:nvSpPr>
          <p:spPr bwMode="auto">
            <a:xfrm>
              <a:off x="823" y="3282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1" name="Rectangle 120"/>
            <p:cNvSpPr>
              <a:spLocks noChangeArrowheads="1"/>
            </p:cNvSpPr>
            <p:nvPr/>
          </p:nvSpPr>
          <p:spPr bwMode="auto">
            <a:xfrm>
              <a:off x="3962" y="3288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2" name="Rectangle 121"/>
            <p:cNvSpPr>
              <a:spLocks noChangeArrowheads="1"/>
            </p:cNvSpPr>
            <p:nvPr/>
          </p:nvSpPr>
          <p:spPr bwMode="auto">
            <a:xfrm>
              <a:off x="4022" y="3352"/>
              <a:ext cx="6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3" name="Rectangle 122"/>
            <p:cNvSpPr>
              <a:spLocks noChangeArrowheads="1"/>
            </p:cNvSpPr>
            <p:nvPr/>
          </p:nvSpPr>
          <p:spPr bwMode="auto">
            <a:xfrm>
              <a:off x="158" y="3958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4" name="Rectangle 123"/>
            <p:cNvSpPr>
              <a:spLocks noChangeArrowheads="1"/>
            </p:cNvSpPr>
            <p:nvPr/>
          </p:nvSpPr>
          <p:spPr bwMode="auto">
            <a:xfrm>
              <a:off x="218" y="402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5" name="Rectangle 124"/>
            <p:cNvSpPr>
              <a:spLocks noChangeArrowheads="1"/>
            </p:cNvSpPr>
            <p:nvPr/>
          </p:nvSpPr>
          <p:spPr bwMode="auto">
            <a:xfrm>
              <a:off x="1296" y="3940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6" name="Rectangle 125"/>
            <p:cNvSpPr>
              <a:spLocks noChangeArrowheads="1"/>
            </p:cNvSpPr>
            <p:nvPr/>
          </p:nvSpPr>
          <p:spPr bwMode="auto">
            <a:xfrm>
              <a:off x="1356" y="4006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7" name="Rectangle 126"/>
            <p:cNvSpPr>
              <a:spLocks noChangeArrowheads="1"/>
            </p:cNvSpPr>
            <p:nvPr/>
          </p:nvSpPr>
          <p:spPr bwMode="auto">
            <a:xfrm>
              <a:off x="2051" y="3628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38" name="Line 127"/>
            <p:cNvSpPr>
              <a:spLocks noChangeShapeType="1"/>
            </p:cNvSpPr>
            <p:nvPr/>
          </p:nvSpPr>
          <p:spPr bwMode="auto">
            <a:xfrm>
              <a:off x="239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9" name="Line 128"/>
            <p:cNvSpPr>
              <a:spLocks noChangeShapeType="1"/>
            </p:cNvSpPr>
            <p:nvPr/>
          </p:nvSpPr>
          <p:spPr bwMode="auto">
            <a:xfrm>
              <a:off x="2776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0" name="Rectangle 129"/>
            <p:cNvSpPr>
              <a:spLocks noChangeArrowheads="1"/>
            </p:cNvSpPr>
            <p:nvPr/>
          </p:nvSpPr>
          <p:spPr bwMode="auto">
            <a:xfrm>
              <a:off x="2189" y="3716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1" name="Rectangle 130"/>
            <p:cNvSpPr>
              <a:spLocks noChangeArrowheads="1"/>
            </p:cNvSpPr>
            <p:nvPr/>
          </p:nvSpPr>
          <p:spPr bwMode="auto">
            <a:xfrm>
              <a:off x="2548" y="370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2" name="Rectangle 131"/>
            <p:cNvSpPr>
              <a:spLocks noChangeArrowheads="1"/>
            </p:cNvSpPr>
            <p:nvPr/>
          </p:nvSpPr>
          <p:spPr bwMode="auto">
            <a:xfrm>
              <a:off x="2907" y="373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3" name="Rectangle 132"/>
            <p:cNvSpPr>
              <a:spLocks noChangeArrowheads="1"/>
            </p:cNvSpPr>
            <p:nvPr/>
          </p:nvSpPr>
          <p:spPr bwMode="auto">
            <a:xfrm>
              <a:off x="2051" y="3951"/>
              <a:ext cx="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4" name="Rectangle 133"/>
            <p:cNvSpPr>
              <a:spLocks noChangeArrowheads="1"/>
            </p:cNvSpPr>
            <p:nvPr/>
          </p:nvSpPr>
          <p:spPr bwMode="auto">
            <a:xfrm>
              <a:off x="2111" y="401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5" name="Rectangle 134"/>
            <p:cNvSpPr>
              <a:spLocks noChangeArrowheads="1"/>
            </p:cNvSpPr>
            <p:nvPr/>
          </p:nvSpPr>
          <p:spPr bwMode="auto">
            <a:xfrm>
              <a:off x="4267" y="3640"/>
              <a:ext cx="717" cy="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46" name="Line 135"/>
            <p:cNvSpPr>
              <a:spLocks noChangeShapeType="1"/>
            </p:cNvSpPr>
            <p:nvPr/>
          </p:nvSpPr>
          <p:spPr bwMode="auto">
            <a:xfrm>
              <a:off x="4615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7" name="Rectangle 136"/>
            <p:cNvSpPr>
              <a:spLocks noChangeArrowheads="1"/>
            </p:cNvSpPr>
            <p:nvPr/>
          </p:nvSpPr>
          <p:spPr bwMode="auto">
            <a:xfrm>
              <a:off x="4405" y="3727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8" name="Rectangle 137"/>
            <p:cNvSpPr>
              <a:spLocks noChangeArrowheads="1"/>
            </p:cNvSpPr>
            <p:nvPr/>
          </p:nvSpPr>
          <p:spPr bwMode="auto">
            <a:xfrm>
              <a:off x="4764" y="3716"/>
              <a:ext cx="9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9" name="Rectangle 138"/>
            <p:cNvSpPr>
              <a:spLocks noChangeArrowheads="1"/>
            </p:cNvSpPr>
            <p:nvPr/>
          </p:nvSpPr>
          <p:spPr bwMode="auto">
            <a:xfrm>
              <a:off x="4267" y="3964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0" name="Rectangle 139"/>
            <p:cNvSpPr>
              <a:spLocks noChangeArrowheads="1"/>
            </p:cNvSpPr>
            <p:nvPr/>
          </p:nvSpPr>
          <p:spPr bwMode="auto">
            <a:xfrm>
              <a:off x="4327" y="402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1" name="Rectangle 140"/>
            <p:cNvSpPr>
              <a:spLocks noChangeArrowheads="1"/>
            </p:cNvSpPr>
            <p:nvPr/>
          </p:nvSpPr>
          <p:spPr bwMode="auto">
            <a:xfrm>
              <a:off x="3153" y="3640"/>
              <a:ext cx="1078" cy="33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52" name="Line 141"/>
            <p:cNvSpPr>
              <a:spLocks noChangeShapeType="1"/>
            </p:cNvSpPr>
            <p:nvPr/>
          </p:nvSpPr>
          <p:spPr bwMode="auto">
            <a:xfrm>
              <a:off x="3500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3" name="Line 142"/>
            <p:cNvSpPr>
              <a:spLocks noChangeShapeType="1"/>
            </p:cNvSpPr>
            <p:nvPr/>
          </p:nvSpPr>
          <p:spPr bwMode="auto">
            <a:xfrm>
              <a:off x="387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4" name="Rectangle 143"/>
            <p:cNvSpPr>
              <a:spLocks noChangeArrowheads="1"/>
            </p:cNvSpPr>
            <p:nvPr/>
          </p:nvSpPr>
          <p:spPr bwMode="auto">
            <a:xfrm>
              <a:off x="3291" y="3727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5" name="Rectangle 144"/>
            <p:cNvSpPr>
              <a:spLocks noChangeArrowheads="1"/>
            </p:cNvSpPr>
            <p:nvPr/>
          </p:nvSpPr>
          <p:spPr bwMode="auto">
            <a:xfrm>
              <a:off x="3650" y="3716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6" name="Rectangle 145"/>
            <p:cNvSpPr>
              <a:spLocks noChangeArrowheads="1"/>
            </p:cNvSpPr>
            <p:nvPr/>
          </p:nvSpPr>
          <p:spPr bwMode="auto">
            <a:xfrm>
              <a:off x="4010" y="3744"/>
              <a:ext cx="5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7" name="Rectangle 146"/>
            <p:cNvSpPr>
              <a:spLocks noChangeArrowheads="1"/>
            </p:cNvSpPr>
            <p:nvPr/>
          </p:nvSpPr>
          <p:spPr bwMode="auto">
            <a:xfrm>
              <a:off x="3153" y="3964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8" name="Rectangle 147"/>
            <p:cNvSpPr>
              <a:spLocks noChangeArrowheads="1"/>
            </p:cNvSpPr>
            <p:nvPr/>
          </p:nvSpPr>
          <p:spPr bwMode="auto">
            <a:xfrm>
              <a:off x="3213" y="402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9" name="Line 148"/>
            <p:cNvSpPr>
              <a:spLocks noChangeShapeType="1"/>
            </p:cNvSpPr>
            <p:nvPr/>
          </p:nvSpPr>
          <p:spPr bwMode="auto">
            <a:xfrm>
              <a:off x="3560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0" name="Rectangle 149"/>
            <p:cNvSpPr>
              <a:spLocks noChangeArrowheads="1"/>
            </p:cNvSpPr>
            <p:nvPr/>
          </p:nvSpPr>
          <p:spPr bwMode="auto">
            <a:xfrm>
              <a:off x="2955" y="324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1" name="Rectangle 150"/>
            <p:cNvSpPr>
              <a:spLocks noChangeArrowheads="1"/>
            </p:cNvSpPr>
            <p:nvPr/>
          </p:nvSpPr>
          <p:spPr bwMode="auto">
            <a:xfrm>
              <a:off x="3015" y="3311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2" name="Rectangle 151"/>
            <p:cNvSpPr>
              <a:spLocks noChangeArrowheads="1"/>
            </p:cNvSpPr>
            <p:nvPr/>
          </p:nvSpPr>
          <p:spPr bwMode="auto">
            <a:xfrm>
              <a:off x="3321" y="324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3" name="Rectangle 152"/>
            <p:cNvSpPr>
              <a:spLocks noChangeArrowheads="1"/>
            </p:cNvSpPr>
            <p:nvPr/>
          </p:nvSpPr>
          <p:spPr bwMode="auto">
            <a:xfrm>
              <a:off x="3381" y="3311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4" name="Line 153"/>
            <p:cNvSpPr>
              <a:spLocks noChangeShapeType="1"/>
            </p:cNvSpPr>
            <p:nvPr/>
          </p:nvSpPr>
          <p:spPr bwMode="auto">
            <a:xfrm>
              <a:off x="3195" y="3195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65" name="Group 154"/>
            <p:cNvGrpSpPr>
              <a:grpSpLocks/>
            </p:cNvGrpSpPr>
            <p:nvPr/>
          </p:nvGrpSpPr>
          <p:grpSpPr bwMode="auto">
            <a:xfrm>
              <a:off x="757" y="3509"/>
              <a:ext cx="436" cy="101"/>
              <a:chOff x="757" y="3509"/>
              <a:chExt cx="436" cy="101"/>
            </a:xfrm>
          </p:grpSpPr>
          <p:sp>
            <p:nvSpPr>
              <p:cNvPr id="119977" name="Line 155"/>
              <p:cNvSpPr>
                <a:spLocks noChangeShapeType="1"/>
              </p:cNvSpPr>
              <p:nvPr/>
            </p:nvSpPr>
            <p:spPr bwMode="auto">
              <a:xfrm flipV="1">
                <a:off x="1192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8" name="Line 156"/>
              <p:cNvSpPr>
                <a:spLocks noChangeShapeType="1"/>
              </p:cNvSpPr>
              <p:nvPr/>
            </p:nvSpPr>
            <p:spPr bwMode="auto">
              <a:xfrm flipH="1">
                <a:off x="757" y="3555"/>
                <a:ext cx="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9" name="Line 157"/>
              <p:cNvSpPr>
                <a:spLocks noChangeShapeType="1"/>
              </p:cNvSpPr>
              <p:nvPr/>
            </p:nvSpPr>
            <p:spPr bwMode="auto">
              <a:xfrm flipV="1">
                <a:off x="761" y="3559"/>
                <a:ext cx="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66" name="Line 158"/>
            <p:cNvSpPr>
              <a:spLocks noChangeShapeType="1"/>
            </p:cNvSpPr>
            <p:nvPr/>
          </p:nvSpPr>
          <p:spPr bwMode="auto">
            <a:xfrm>
              <a:off x="1548" y="3509"/>
              <a:ext cx="1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7" name="Line 159"/>
            <p:cNvSpPr>
              <a:spLocks noChangeShapeType="1"/>
            </p:cNvSpPr>
            <p:nvPr/>
          </p:nvSpPr>
          <p:spPr bwMode="auto">
            <a:xfrm>
              <a:off x="3033" y="3527"/>
              <a:ext cx="342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68" name="Group 160"/>
            <p:cNvGrpSpPr>
              <a:grpSpLocks/>
            </p:cNvGrpSpPr>
            <p:nvPr/>
          </p:nvGrpSpPr>
          <p:grpSpPr bwMode="auto">
            <a:xfrm>
              <a:off x="3411" y="3515"/>
              <a:ext cx="1197" cy="129"/>
              <a:chOff x="3411" y="3515"/>
              <a:chExt cx="1197" cy="129"/>
            </a:xfrm>
          </p:grpSpPr>
          <p:sp>
            <p:nvSpPr>
              <p:cNvPr id="119974" name="Line 161"/>
              <p:cNvSpPr>
                <a:spLocks noChangeShapeType="1"/>
              </p:cNvSpPr>
              <p:nvPr/>
            </p:nvSpPr>
            <p:spPr bwMode="auto">
              <a:xfrm flipV="1">
                <a:off x="3411" y="3515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5" name="Line 162"/>
              <p:cNvSpPr>
                <a:spLocks noChangeShapeType="1"/>
              </p:cNvSpPr>
              <p:nvPr/>
            </p:nvSpPr>
            <p:spPr bwMode="auto">
              <a:xfrm>
                <a:off x="3411" y="3579"/>
                <a:ext cx="11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6" name="Line 163"/>
              <p:cNvSpPr>
                <a:spLocks noChangeShapeType="1"/>
              </p:cNvSpPr>
              <p:nvPr/>
            </p:nvSpPr>
            <p:spPr bwMode="auto">
              <a:xfrm flipV="1">
                <a:off x="4607" y="3573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969" name="Group 164"/>
            <p:cNvGrpSpPr>
              <a:grpSpLocks/>
            </p:cNvGrpSpPr>
            <p:nvPr/>
          </p:nvGrpSpPr>
          <p:grpSpPr bwMode="auto">
            <a:xfrm>
              <a:off x="1925" y="3509"/>
              <a:ext cx="670" cy="123"/>
              <a:chOff x="1925" y="3509"/>
              <a:chExt cx="670" cy="123"/>
            </a:xfrm>
          </p:grpSpPr>
          <p:sp>
            <p:nvSpPr>
              <p:cNvPr id="119971" name="Line 165"/>
              <p:cNvSpPr>
                <a:spLocks noChangeShapeType="1"/>
              </p:cNvSpPr>
              <p:nvPr/>
            </p:nvSpPr>
            <p:spPr bwMode="auto">
              <a:xfrm flipV="1">
                <a:off x="1925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2" name="Line 166"/>
              <p:cNvSpPr>
                <a:spLocks noChangeShapeType="1"/>
              </p:cNvSpPr>
              <p:nvPr/>
            </p:nvSpPr>
            <p:spPr bwMode="auto">
              <a:xfrm>
                <a:off x="1925" y="3571"/>
                <a:ext cx="6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3" name="Line 167"/>
              <p:cNvSpPr>
                <a:spLocks noChangeShapeType="1"/>
              </p:cNvSpPr>
              <p:nvPr/>
            </p:nvSpPr>
            <p:spPr bwMode="auto">
              <a:xfrm flipV="1">
                <a:off x="2594" y="3565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736" name="Rectangle 168"/>
            <p:cNvSpPr>
              <a:spLocks noChangeArrowheads="1"/>
            </p:cNvSpPr>
            <p:nvPr/>
          </p:nvSpPr>
          <p:spPr bwMode="auto">
            <a:xfrm>
              <a:off x="1655" y="1616"/>
              <a:ext cx="363" cy="408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9738" name="Text Box 170"/>
          <p:cNvSpPr txBox="1">
            <a:spLocks noChangeArrowheads="1"/>
          </p:cNvSpPr>
          <p:nvPr/>
        </p:nvSpPr>
        <p:spPr bwMode="auto">
          <a:xfrm>
            <a:off x="3443784" y="30896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39" name="Text Box 171"/>
          <p:cNvSpPr txBox="1">
            <a:spLocks noChangeArrowheads="1"/>
          </p:cNvSpPr>
          <p:nvPr/>
        </p:nvSpPr>
        <p:spPr bwMode="auto">
          <a:xfrm>
            <a:off x="3078659" y="251177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0" name="Text Box 172"/>
          <p:cNvSpPr txBox="1">
            <a:spLocks noChangeArrowheads="1"/>
          </p:cNvSpPr>
          <p:nvPr/>
        </p:nvSpPr>
        <p:spPr bwMode="auto">
          <a:xfrm>
            <a:off x="3554909" y="19466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1" name="Text Box 173"/>
          <p:cNvSpPr txBox="1">
            <a:spLocks noChangeArrowheads="1"/>
          </p:cNvSpPr>
          <p:nvPr/>
        </p:nvSpPr>
        <p:spPr bwMode="auto">
          <a:xfrm>
            <a:off x="4472484" y="21752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2" name="Text Box 174"/>
          <p:cNvSpPr txBox="1">
            <a:spLocks noChangeArrowheads="1"/>
          </p:cNvSpPr>
          <p:nvPr/>
        </p:nvSpPr>
        <p:spPr bwMode="auto">
          <a:xfrm>
            <a:off x="4751884" y="17180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24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8F74-5021-0644-8F78-DF9880DBA057}" type="slidenum">
              <a:rPr lang="el-GR" altLang="x-none"/>
              <a:pPr>
                <a:defRPr/>
              </a:pPr>
              <a:t>57</a:t>
            </a:fld>
            <a:endParaRPr lang="el-GR" altLang="x-none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599"/>
            <a:ext cx="8458200" cy="2533849"/>
          </a:xfrm>
        </p:spPr>
        <p:txBody>
          <a:bodyPr/>
          <a:lstStyle/>
          <a:p>
            <a:pPr marL="11113" indent="-11113"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x-none" sz="2800"/>
              <a:t>Verwendung einer Prioritätswarteschlange, </a:t>
            </a:r>
            <a:br>
              <a:rPr lang="de-DE" altLang="x-none" sz="2800"/>
            </a:br>
            <a:r>
              <a:rPr lang="de-DE" altLang="x-none" sz="2800"/>
              <a:t>in der R-Baum-Einträge e nach </a:t>
            </a:r>
            <a:r>
              <a:rPr lang="de-DE" altLang="x-none" sz="2800">
                <a:solidFill>
                  <a:srgbClr val="0066FF"/>
                </a:solidFill>
              </a:rPr>
              <a:t>Manhattan</a:t>
            </a:r>
            <a:r>
              <a:rPr lang="de-DE" altLang="x-none" sz="2800"/>
              <a:t>-Abstand verwaltet werden: </a:t>
            </a:r>
            <a:br>
              <a:rPr lang="de-DE" altLang="x-none" sz="2800"/>
            </a:br>
            <a:br>
              <a:rPr lang="de-DE" altLang="x-none" sz="2800"/>
            </a:br>
            <a:r>
              <a:rPr lang="de-DE" altLang="x-none" sz="2800"/>
              <a:t>Links-unten von </a:t>
            </a:r>
            <a:br>
              <a:rPr lang="de-DE" altLang="x-none" sz="2800"/>
            </a:br>
            <a:r>
              <a:rPr lang="de-DE" altLang="x-none" sz="2800"/>
              <a:t>mbr(e) bis Nullpunkt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 flipV="1">
            <a:off x="4644008" y="2852936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4644008" y="4757936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5558408" y="2929136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x-none" i="1" dirty="0" err="1">
                <a:solidFill>
                  <a:schemeClr val="tx1"/>
                </a:solidFill>
              </a:rPr>
              <a:t>e.mbr</a:t>
            </a:r>
            <a:endParaRPr lang="el-GR" altLang="x-none" i="1" dirty="0">
              <a:solidFill>
                <a:schemeClr val="tx1"/>
              </a:solidFill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4796408" y="5062736"/>
            <a:ext cx="249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>
                <a:solidFill>
                  <a:schemeClr val="tx1"/>
                </a:solidFill>
              </a:rPr>
              <a:t>mindist(</a:t>
            </a:r>
            <a:r>
              <a:rPr lang="en-US" altLang="x-none" sz="2000" i="1">
                <a:solidFill>
                  <a:schemeClr val="tx1"/>
                </a:solidFill>
              </a:rPr>
              <a:t>e.mbr</a:t>
            </a:r>
            <a:r>
              <a:rPr lang="en-US" altLang="x-none" sz="2000">
                <a:solidFill>
                  <a:schemeClr val="tx1"/>
                </a:solidFill>
              </a:rPr>
              <a:t>) = x + y</a:t>
            </a:r>
            <a:endParaRPr lang="el-GR" altLang="x-none" sz="2000">
              <a:solidFill>
                <a:schemeClr val="tx1"/>
              </a:solidFill>
            </a:endParaRP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5558408" y="3995936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H="1">
            <a:off x="4644008" y="4757936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932933" y="4678561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x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5558408" y="4148336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y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2555776" y="5974176"/>
            <a:ext cx="4466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200" dirty="0">
                <a:solidFill>
                  <a:srgbClr val="0305FF"/>
                </a:solidFill>
              </a:rPr>
              <a:t>Dimitris </a:t>
            </a:r>
            <a:r>
              <a:rPr lang="en-US" altLang="x-none" sz="1200" dirty="0" err="1">
                <a:solidFill>
                  <a:srgbClr val="0305FF"/>
                </a:solidFill>
              </a:rPr>
              <a:t>Papadias</a:t>
            </a:r>
            <a:r>
              <a:rPr lang="en-US" altLang="x-none" sz="1200" dirty="0">
                <a:solidFill>
                  <a:srgbClr val="0305FF"/>
                </a:solidFill>
              </a:rPr>
              <a:t>, </a:t>
            </a:r>
            <a:r>
              <a:rPr lang="en-US" altLang="x-none" sz="1200" dirty="0" err="1">
                <a:solidFill>
                  <a:srgbClr val="0305FF"/>
                </a:solidFill>
              </a:rPr>
              <a:t>Yufei</a:t>
            </a:r>
            <a:r>
              <a:rPr lang="en-US" altLang="x-none" sz="1200" dirty="0">
                <a:solidFill>
                  <a:srgbClr val="0305FF"/>
                </a:solidFill>
              </a:rPr>
              <a:t> Tao, Kyriakos </a:t>
            </a:r>
            <a:r>
              <a:rPr lang="en-US" altLang="x-none" sz="1200" dirty="0" err="1">
                <a:solidFill>
                  <a:srgbClr val="0305FF"/>
                </a:solidFill>
              </a:rPr>
              <a:t>Mouratidis</a:t>
            </a:r>
            <a:r>
              <a:rPr lang="en-US" altLang="x-none" sz="1200" dirty="0">
                <a:solidFill>
                  <a:srgbClr val="0305FF"/>
                </a:solidFill>
              </a:rPr>
              <a:t>, and Chun Kit Hui. 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Aggregate nearest neighbor queries in spatial databases,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ACM Trans. Database Syst. 30, 2, 529-576, </a:t>
            </a:r>
            <a:r>
              <a:rPr lang="en-US" altLang="x-none" sz="1200" b="1" dirty="0">
                <a:solidFill>
                  <a:srgbClr val="FF0000"/>
                </a:solidFill>
              </a:rPr>
              <a:t>2005</a:t>
            </a:r>
            <a:r>
              <a:rPr lang="en-US" altLang="x-none" sz="1200" dirty="0">
                <a:solidFill>
                  <a:srgbClr val="0305FF"/>
                </a:solidFill>
              </a:rPr>
              <a:t>. </a:t>
            </a:r>
            <a:endParaRPr lang="el-GR" altLang="x-non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368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6EFC5-091A-9043-A859-C94BB05529E3}" type="slidenum">
              <a:rPr lang="el-GR" altLang="x-none"/>
              <a:pPr>
                <a:defRPr/>
              </a:pPr>
              <a:t>58</a:t>
            </a:fld>
            <a:endParaRPr lang="el-GR" altLang="x-none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 – Entscheidungen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x-none"/>
              <a:t>1. Wann verzweigen (</a:t>
            </a:r>
            <a:r>
              <a:rPr lang="de-DE" altLang="x-none">
                <a:solidFill>
                  <a:srgbClr val="0066FF"/>
                </a:solidFill>
              </a:rPr>
              <a:t>branch</a:t>
            </a:r>
            <a:r>
              <a:rPr lang="de-DE" altLang="x-none"/>
              <a:t>): Welchen Teil des Suchraums soll als nächstes betrachtet werden?</a:t>
            </a:r>
          </a:p>
          <a:p>
            <a:pPr eaLnBrk="1" hangingPunct="1">
              <a:buFontTx/>
              <a:buNone/>
              <a:defRPr/>
            </a:pPr>
            <a:endParaRPr lang="de-DE" altLang="x-none"/>
          </a:p>
          <a:p>
            <a:pPr eaLnBrk="1" hangingPunct="1">
              <a:buFontTx/>
              <a:buNone/>
              <a:defRPr/>
            </a:pPr>
            <a:r>
              <a:rPr lang="de-DE" altLang="x-none"/>
              <a:t>2. Wie begrenzen (</a:t>
            </a:r>
            <a:r>
              <a:rPr lang="de-DE" altLang="x-none">
                <a:solidFill>
                  <a:srgbClr val="0066FF"/>
                </a:solidFill>
              </a:rPr>
              <a:t>bound</a:t>
            </a:r>
            <a:r>
              <a:rPr lang="de-DE" altLang="x-none"/>
              <a:t>): Welche Teile des Suchraums können sicher eliminiert werden</a:t>
            </a:r>
          </a:p>
        </p:txBody>
      </p:sp>
    </p:spTree>
    <p:extLst>
      <p:ext uri="{BB962C8B-B14F-4D97-AF65-F5344CB8AC3E}">
        <p14:creationId xmlns:p14="http://schemas.microsoft.com/office/powerpoint/2010/main" val="903310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FEED3-1E3F-B747-9F69-C52EFDB4F7D5}" type="slidenum">
              <a:rPr lang="el-GR" altLang="x-none"/>
              <a:pPr>
                <a:defRPr/>
              </a:pPr>
              <a:t>59</a:t>
            </a:fld>
            <a:endParaRPr lang="el-GR" altLang="x-none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3838"/>
            <a:ext cx="8892480" cy="9953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 – Beispiel</a:t>
            </a:r>
            <a:endParaRPr lang="de-DE" altLang="zh-CN">
              <a:ea typeface="SimSun" charset="-122"/>
            </a:endParaRP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53174"/>
              </p:ext>
            </p:extLst>
          </p:nvPr>
        </p:nvGraphicFramePr>
        <p:xfrm>
          <a:off x="611560" y="1107653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2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07653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59267"/>
              </p:ext>
            </p:extLst>
          </p:nvPr>
        </p:nvGraphicFramePr>
        <p:xfrm>
          <a:off x="910010" y="4163590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3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10" y="4163590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83013" y="1397000"/>
            <a:ext cx="5056187" cy="27098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zh-CN">
                <a:ea typeface="SimSun" charset="-122"/>
              </a:rPr>
              <a:t>Nehme an, alle Punkte sind in einem R-Baum eingetragen</a:t>
            </a:r>
          </a:p>
          <a:p>
            <a:pPr eaLnBrk="1" hangingPunct="1">
              <a:defRPr/>
            </a:pPr>
            <a:r>
              <a:rPr lang="de-DE" altLang="zh-CN">
                <a:ea typeface="SimSun" charset="-122"/>
              </a:rPr>
              <a:t>mindist(MBR) = Manhatten-Distanz zwischen Punkt links-unten und Ursprung</a:t>
            </a:r>
          </a:p>
        </p:txBody>
      </p:sp>
    </p:spTree>
    <p:extLst>
      <p:ext uri="{BB962C8B-B14F-4D97-AF65-F5344CB8AC3E}">
        <p14:creationId xmlns:p14="http://schemas.microsoft.com/office/powerpoint/2010/main" val="100162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STOP AFTER: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Berechnete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Anzahl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Liste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Name und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Umsatz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der 10%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umsatzstärksten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Softwareprodukte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576" y="2492896"/>
            <a:ext cx="79734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p.name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v.umsatz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FROM	  Produkte p, Verkäufe V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p.typ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´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software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´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AND	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p.id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v.prod_id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v.umsatz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STOP AFTER ( </a:t>
            </a: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                                       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1800" y="4523636"/>
            <a:ext cx="5756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count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(*) / 10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FROM	  Produkte p, Verkäufe V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p.typ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 = ´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software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´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AND	 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p.id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v.prod_id</a:t>
            </a:r>
            <a:endParaRPr lang="de-DE" sz="2400" dirty="0">
              <a:solidFill>
                <a:srgbClr val="00FF75"/>
              </a:solidFill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3C82E-91DA-E44A-84AC-694D87A9F6AE}" type="slidenum">
              <a:rPr lang="el-GR" altLang="x-none"/>
              <a:pPr>
                <a:defRPr/>
              </a:pPr>
              <a:t>60</a:t>
            </a:fld>
            <a:endParaRPr lang="el-GR" altLang="x-none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63063"/>
              </p:ext>
            </p:extLst>
          </p:nvPr>
        </p:nvGraphicFramePr>
        <p:xfrm>
          <a:off x="530373" y="10908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908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79943"/>
              </p:ext>
            </p:extLst>
          </p:nvPr>
        </p:nvGraphicFramePr>
        <p:xfrm>
          <a:off x="828823" y="41467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467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4084638" y="2363788"/>
          <a:ext cx="47196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" name="Microsoft Drawing 1.01" r:id="rId8" imgW="2817813" imgH="285750" progId="MSDraw.1.01">
                  <p:embed/>
                </p:oleObj>
              </mc:Choice>
              <mc:Fallback>
                <p:oleObj name="Microsoft Drawing 1.01" r:id="rId8" imgW="2817813" imgH="28575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363788"/>
                        <a:ext cx="47196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97313" y="1468438"/>
            <a:ext cx="4906962" cy="89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CN" sz="2800">
                <a:ea typeface="SimSun" charset="-122"/>
              </a:rPr>
              <a:t>Warteschlangenschlüssel =</a:t>
            </a:r>
            <a:br>
              <a:rPr lang="de-DE" altLang="zh-CN" sz="2800">
                <a:ea typeface="SimSun" charset="-122"/>
              </a:rPr>
            </a:br>
            <a:r>
              <a:rPr lang="de-DE" altLang="zh-CN" sz="2800">
                <a:solidFill>
                  <a:srgbClr val="0066FF"/>
                </a:solidFill>
                <a:ea typeface="SimSun" charset="-122"/>
              </a:rPr>
              <a:t>mindist</a:t>
            </a:r>
            <a:r>
              <a:rPr lang="de-DE" altLang="zh-CN" sz="2800">
                <a:ea typeface="SimSun" charset="-122"/>
              </a:rPr>
              <a:t> vom MBR.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255366"/>
            <a:ext cx="8892480" cy="963834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 – Beispiel</a:t>
            </a:r>
            <a:endParaRPr lang="de-DE" altLang="zh-CN">
              <a:ea typeface="SimSun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0751" y="2303170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Aktion                    Warteschlange      </a:t>
            </a:r>
          </a:p>
        </p:txBody>
      </p:sp>
    </p:spTree>
    <p:extLst>
      <p:ext uri="{BB962C8B-B14F-4D97-AF65-F5344CB8AC3E}">
        <p14:creationId xmlns:p14="http://schemas.microsoft.com/office/powerpoint/2010/main" val="18569601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BA426-D6B6-8C4B-BBBE-6FC38FA745EB}" type="slidenum">
              <a:rPr lang="el-GR" altLang="x-none"/>
              <a:pPr>
                <a:defRPr/>
              </a:pPr>
              <a:t>61</a:t>
            </a:fld>
            <a:endParaRPr lang="el-GR" altLang="x-none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8892480" cy="8382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 – Beispiel</a:t>
            </a:r>
            <a:endParaRPr lang="de-DE" altLang="zh-CN">
              <a:ea typeface="SimSun" charset="-122"/>
            </a:endParaRP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72408"/>
              </p:ext>
            </p:extLst>
          </p:nvPr>
        </p:nvGraphicFramePr>
        <p:xfrm>
          <a:off x="674389" y="1107653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8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89" y="1107653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037136"/>
              </p:ext>
            </p:extLst>
          </p:nvPr>
        </p:nvGraphicFramePr>
        <p:xfrm>
          <a:off x="972839" y="4163590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9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39" y="4163590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4084638" y="2241550"/>
          <a:ext cx="4719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0" name="Microsoft Drawing 1.01" r:id="rId8" imgW="2817813" imgH="431800" progId="MSDraw.1.01">
                  <p:embed/>
                </p:oleObj>
              </mc:Choice>
              <mc:Fallback>
                <p:oleObj name="Microsoft Drawing 1.01" r:id="rId8" imgW="2817813" imgH="4318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241550"/>
                        <a:ext cx="47196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97313" y="1346200"/>
            <a:ext cx="4906962" cy="89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CN" sz="2800">
                <a:ea typeface="SimSun" charset="-122"/>
              </a:rPr>
              <a:t>Verarbeitung nach</a:t>
            </a:r>
            <a:br>
              <a:rPr lang="de-DE" altLang="zh-CN" sz="2800">
                <a:ea typeface="SimSun" charset="-122"/>
              </a:rPr>
            </a:br>
            <a:r>
              <a:rPr lang="de-DE" altLang="zh-CN" sz="2800">
                <a:ea typeface="SimSun" charset="-122"/>
              </a:rPr>
              <a:t>mindist-Werten sortiert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5351" y="212434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Aktion                    Warteschlange      </a:t>
            </a:r>
          </a:p>
        </p:txBody>
      </p:sp>
    </p:spTree>
    <p:extLst>
      <p:ext uri="{BB962C8B-B14F-4D97-AF65-F5344CB8AC3E}">
        <p14:creationId xmlns:p14="http://schemas.microsoft.com/office/powerpoint/2010/main" val="1829098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E08C-259F-E145-9A2F-831BF9EB64D1}" type="slidenum">
              <a:rPr lang="el-GR" altLang="x-none"/>
              <a:pPr>
                <a:defRPr/>
              </a:pPr>
              <a:t>62</a:t>
            </a:fld>
            <a:endParaRPr lang="el-GR" altLang="x-none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45372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2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540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3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4064000" y="2117725"/>
          <a:ext cx="47593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4" name="Microsoft Drawing 1.01" r:id="rId8" imgW="2841625" imgH="579438" progId="MSDraw.1.01">
                  <p:embed/>
                </p:oleObj>
              </mc:Choice>
              <mc:Fallback>
                <p:oleObj name="Microsoft Drawing 1.01" r:id="rId8" imgW="2841625" imgH="5794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117725"/>
                        <a:ext cx="47593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201004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725933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0FB2-82E3-244B-B59A-328BD4FFEC54}" type="slidenum">
              <a:rPr lang="el-GR" altLang="x-none"/>
              <a:pPr>
                <a:defRPr/>
              </a:pPr>
              <a:t>63</a:t>
            </a:fld>
            <a:endParaRPr lang="el-GR" altLang="x-none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29518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6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3142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7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4064000" y="2003425"/>
          <a:ext cx="47593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8" name="Microsoft Drawing 1.01" r:id="rId8" imgW="2841625" imgH="715963" progId="MSDraw.1.01">
                  <p:embed/>
                </p:oleObj>
              </mc:Choice>
              <mc:Fallback>
                <p:oleObj name="Microsoft Drawing 1.01" r:id="rId8" imgW="2841625" imgH="715963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003425"/>
                        <a:ext cx="47593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891432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202185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3BB49-462D-B240-A251-F4659678B3BE}" type="slidenum">
              <a:rPr lang="el-GR" altLang="x-none"/>
              <a:pPr>
                <a:defRPr/>
              </a:pPr>
              <a:t>64</a:t>
            </a:fld>
            <a:endParaRPr lang="el-GR" altLang="x-none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63390"/>
              </p:ext>
            </p:extLst>
          </p:nvPr>
        </p:nvGraphicFramePr>
        <p:xfrm>
          <a:off x="539552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80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09400"/>
              </p:ext>
            </p:extLst>
          </p:nvPr>
        </p:nvGraphicFramePr>
        <p:xfrm>
          <a:off x="838002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81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02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4062413" y="1889125"/>
          <a:ext cx="4759325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82" name="Microsoft Drawing 1.01" r:id="rId8" imgW="2841625" imgH="854075" progId="MSDraw.1.01">
                  <p:embed/>
                </p:oleObj>
              </mc:Choice>
              <mc:Fallback>
                <p:oleObj name="Microsoft Drawing 1.01" r:id="rId8" imgW="2841625" imgH="85407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1889125"/>
                        <a:ext cx="4759325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772816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888033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5E521-2D96-0C44-9E7F-1E0A6F87E1B1}" type="slidenum">
              <a:rPr lang="el-GR" altLang="x-none"/>
              <a:pPr>
                <a:defRPr/>
              </a:pPr>
              <a:t>65</a:t>
            </a:fld>
            <a:endParaRPr lang="el-GR" altLang="x-none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30702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04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303522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05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4029075" y="1773238"/>
          <a:ext cx="4829175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06" name="Microsoft Drawing 1.01" r:id="rId8" imgW="2882900" imgH="990600" progId="MSDraw.1.01">
                  <p:embed/>
                </p:oleObj>
              </mc:Choice>
              <mc:Fallback>
                <p:oleObj name="Microsoft Drawing 1.01" r:id="rId8" imgW="2882900" imgH="990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1773238"/>
                        <a:ext cx="4829175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67540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28467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F40A5-6537-E947-9997-2C772D72F098}" type="slidenum">
              <a:rPr lang="el-GR" altLang="x-none"/>
              <a:pPr>
                <a:defRPr/>
              </a:pPr>
              <a:t>66</a:t>
            </a:fld>
            <a:endParaRPr lang="el-GR" altLang="x-none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49465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28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96426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29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3968750" y="1657350"/>
          <a:ext cx="495141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0" name="Microsoft Drawing 1.01" r:id="rId8" imgW="2955925" imgH="1128713" progId="MSDraw.1.01">
                  <p:embed/>
                </p:oleObj>
              </mc:Choice>
              <mc:Fallback>
                <p:oleObj name="Microsoft Drawing 1.01" r:id="rId8" imgW="2955925" imgH="1128713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57350"/>
                        <a:ext cx="4951413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531392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37697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CB97-8331-B54E-ABFD-591E29E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-Skyline (BBS)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6771-35DC-9A4B-BC41-47FCD7ED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algorithm</a:t>
            </a:r>
            <a:r>
              <a:rPr lang="en-US" sz="1100" dirty="0">
                <a:latin typeface="Courier" pitchFamily="2" charset="0"/>
              </a:rPr>
              <a:t> BBS 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, type, f, test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 is an R-tree on the dataset,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 denotes the type of priority queue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</a:t>
            </a:r>
            <a:r>
              <a:rPr lang="en-US" sz="1100" dirty="0">
                <a:latin typeface="Courier" pitchFamily="2" charset="0"/>
              </a:rPr>
              <a:t>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 is a point distance function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test</a:t>
            </a:r>
            <a:r>
              <a:rPr lang="en-US" sz="1100" dirty="0">
                <a:latin typeface="Courier" pitchFamily="2" charset="0"/>
              </a:rPr>
              <a:t> is a tester for the data points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</a:t>
            </a:r>
            <a:r>
              <a:rPr lang="en-US" sz="1100" b="1" dirty="0">
                <a:latin typeface="Courier" pitchFamily="2" charset="0"/>
              </a:rPr>
              <a:t>let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= </a:t>
            </a:r>
            <a:r>
              <a:rPr lang="en-US" sz="1100" dirty="0" err="1">
                <a:latin typeface="Courier" pitchFamily="2" charset="0"/>
              </a:rPr>
              <a:t>build_priority_queue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map(lambda(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de-DE" sz="1100" dirty="0">
                <a:latin typeface="Courier" pitchFamily="2" charset="0"/>
              </a:rPr>
              <a:t>)), </a:t>
            </a:r>
            <a:r>
              <a:rPr lang="de-DE" sz="1100" dirty="0" err="1">
                <a:latin typeface="Courier" pitchFamily="2" charset="0"/>
              </a:rPr>
              <a:t>root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de-DE" sz="1100" dirty="0">
                <a:latin typeface="Courier" pitchFamily="2" charset="0"/>
              </a:rPr>
              <a:t>)</a:t>
            </a:r>
            <a:r>
              <a:rPr lang="en-US" sz="1100" dirty="0">
                <a:latin typeface="Courier" pitchFamily="2" charset="0"/>
              </a:rPr>
              <a:t>)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= {}   // skyline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while</a:t>
            </a:r>
            <a:r>
              <a:rPr lang="en-US" sz="1100" dirty="0">
                <a:latin typeface="Courier" pitchFamily="2" charset="0"/>
              </a:rPr>
              <a:t> not empty?(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 err="1">
                <a:latin typeface="Courier" pitchFamily="2" charset="0"/>
              </a:rPr>
              <a:t>delete_next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test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endParaRPr lang="de-DE" sz="1100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</a:t>
            </a:r>
            <a:r>
              <a:rPr lang="en-US" sz="1100" b="1" dirty="0">
                <a:latin typeface="Courier" pitchFamily="2" charset="0"/>
              </a:rPr>
              <a:t>if </a:t>
            </a:r>
            <a:r>
              <a:rPr lang="en-US" sz="1100" dirty="0">
                <a:latin typeface="Courier" pitchFamily="2" charset="0"/>
              </a:rPr>
              <a:t>always(lambda(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not</a:t>
            </a:r>
            <a:r>
              <a:rPr lang="en-US" sz="1100" b="1" dirty="0">
                <a:latin typeface="Courier" pitchFamily="2" charset="0"/>
              </a:rPr>
              <a:t> </a:t>
            </a:r>
            <a:r>
              <a:rPr lang="en-US" sz="1100" dirty="0">
                <a:latin typeface="Courier" pitchFamily="2" charset="0"/>
              </a:rPr>
              <a:t>dominates?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b="1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b="1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if </a:t>
            </a:r>
            <a:r>
              <a:rPr lang="en-US" sz="1100" dirty="0">
                <a:latin typeface="Courier" pitchFamily="2" charset="0"/>
              </a:rPr>
              <a:t>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:= filter(lambda(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not dominates?(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object,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) ∪ {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else </a:t>
            </a:r>
            <a:r>
              <a:rPr lang="en-US" sz="1100" dirty="0">
                <a:latin typeface="Courier" pitchFamily="2" charset="0"/>
              </a:rPr>
              <a:t>// intermediate object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for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b="1" dirty="0">
                <a:latin typeface="Courier" pitchFamily="2" charset="0"/>
              </a:rPr>
              <a:t> in </a:t>
            </a:r>
            <a:r>
              <a:rPr lang="en-US" sz="1100" dirty="0">
                <a:latin typeface="Courier" pitchFamily="2" charset="0"/>
              </a:rPr>
              <a:t>children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b="1" dirty="0">
                <a:latin typeface="Courier" pitchFamily="2" charset="0"/>
              </a:rPr>
              <a:t>) do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   if </a:t>
            </a:r>
            <a:r>
              <a:rPr lang="en-US" sz="1100" dirty="0">
                <a:latin typeface="Courier" pitchFamily="2" charset="0"/>
              </a:rPr>
              <a:t>always(lambda(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not</a:t>
            </a:r>
            <a:r>
              <a:rPr lang="en-US" sz="1100" b="1" dirty="0">
                <a:latin typeface="Courier" pitchFamily="2" charset="0"/>
              </a:rPr>
              <a:t> </a:t>
            </a:r>
            <a:r>
              <a:rPr lang="en-US" sz="1100" dirty="0">
                <a:latin typeface="Courier" pitchFamily="2" charset="0"/>
              </a:rPr>
              <a:t>dominates?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b="1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b="1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)</a:t>
            </a:r>
            <a:r>
              <a:rPr lang="en-US" sz="1100" b="1" dirty="0">
                <a:latin typeface="Courier" pitchFamily="2" charset="0"/>
              </a:rPr>
              <a:t> then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      </a:t>
            </a:r>
            <a:r>
              <a:rPr lang="en-US" sz="1100" dirty="0">
                <a:latin typeface="Courier" pitchFamily="2" charset="0"/>
              </a:rPr>
              <a:t>insert((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dirty="0">
                <a:latin typeface="Courier" pitchFamily="2" charset="0"/>
              </a:rPr>
              <a:t>)),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</a:p>
          <a:p>
            <a:pPr marL="0" indent="0">
              <a:buNone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function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mindist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r>
              <a:rPr lang="en-US" sz="1100" dirty="0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point_x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+ </a:t>
            </a:r>
            <a:r>
              <a:rPr lang="en-US" sz="1100" dirty="0" err="1">
                <a:latin typeface="Courier" pitchFamily="2" charset="0"/>
              </a:rPr>
              <a:t>point_y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else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point_x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leftbottom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))) + </a:t>
            </a:r>
            <a:r>
              <a:rPr lang="en-US" sz="1100" dirty="0" err="1">
                <a:latin typeface="Courier" pitchFamily="2" charset="0"/>
              </a:rPr>
              <a:t>point_y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leftbottom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)))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BBS(data-</a:t>
            </a:r>
            <a:r>
              <a:rPr lang="en-US" sz="1100" dirty="0" err="1">
                <a:latin typeface="Courier" pitchFamily="2" charset="0"/>
              </a:rPr>
              <a:t>rtree</a:t>
            </a:r>
            <a:r>
              <a:rPr lang="en-US" sz="1100" dirty="0">
                <a:latin typeface="Courier" pitchFamily="2" charset="0"/>
              </a:rPr>
              <a:t>, ‘min’, </a:t>
            </a:r>
            <a:r>
              <a:rPr lang="en-US" sz="1100" dirty="0" err="1">
                <a:latin typeface="Courier" pitchFamily="2" charset="0"/>
              </a:rPr>
              <a:t>mindist</a:t>
            </a:r>
            <a:r>
              <a:rPr lang="en-US" sz="1100" dirty="0">
                <a:latin typeface="Courier" pitchFamily="2" charset="0"/>
              </a:rPr>
              <a:t>, lambda(x) true)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28F03-DC65-4847-B9E0-8A35BC6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DD86A-BAAC-1740-BABD-8973D4678652}"/>
              </a:ext>
            </a:extLst>
          </p:cNvPr>
          <p:cNvSpPr/>
          <p:nvPr/>
        </p:nvSpPr>
        <p:spPr>
          <a:xfrm>
            <a:off x="2555776" y="625359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 startAt="33"/>
            </a:pP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D.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Papadias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, Y. Tao, G. Fu und B. Seeger, „An Optimal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and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Progressive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Algorithm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for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Skyline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Queries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,“ </a:t>
            </a:r>
            <a:r>
              <a:rPr lang="de-DE" sz="1100" dirty="0">
                <a:solidFill>
                  <a:srgbClr val="0305FF"/>
                </a:solidFill>
                <a:latin typeface="Calibri,Italic"/>
              </a:rPr>
              <a:t>ACM SIGMOD, 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pp. 467-478, </a:t>
            </a:r>
            <a:r>
              <a:rPr lang="de-DE" sz="1100" b="1" dirty="0">
                <a:solidFill>
                  <a:srgbClr val="FF0000"/>
                </a:solidFill>
                <a:latin typeface="Calibri" panose="020F0502020204030204" pitchFamily="34" charset="0"/>
              </a:rPr>
              <a:t>2003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endParaRPr lang="de-DE" sz="1100" dirty="0">
              <a:solidFill>
                <a:srgbClr val="0305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55656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6832"/>
            <a:ext cx="6614120" cy="217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B546-C19F-8F4E-833C-52C57468668C}" type="slidenum">
              <a:rPr lang="el-GR" altLang="x-none"/>
              <a:pPr>
                <a:defRPr/>
              </a:pPr>
              <a:t>68</a:t>
            </a:fld>
            <a:endParaRPr lang="el-GR" altLang="x-none"/>
          </a:p>
        </p:txBody>
      </p:sp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 - Vergleich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x-none" sz="2400"/>
              <a:t>BBS besser als vorige Skyline-Algorithmen bzgl.</a:t>
            </a:r>
            <a:br>
              <a:rPr lang="de-DE" altLang="x-none" sz="2400"/>
            </a:br>
            <a:r>
              <a:rPr lang="de-DE" altLang="x-none" sz="2400">
                <a:solidFill>
                  <a:srgbClr val="0066FF"/>
                </a:solidFill>
              </a:rPr>
              <a:t>CPU-Zeit</a:t>
            </a:r>
            <a:r>
              <a:rPr lang="de-DE" altLang="x-none" sz="2400"/>
              <a:t> und</a:t>
            </a:r>
            <a:r>
              <a:rPr lang="de-DE" altLang="x-none" sz="2400">
                <a:solidFill>
                  <a:srgbClr val="0066FF"/>
                </a:solidFill>
              </a:rPr>
              <a:t> I/O-Zeit</a:t>
            </a:r>
            <a:endParaRPr lang="de-DE" altLang="x-none" sz="2400"/>
          </a:p>
          <a:p>
            <a:pPr eaLnBrk="1" hangingPunct="1">
              <a:buFontTx/>
              <a:buNone/>
              <a:defRPr/>
            </a:pPr>
            <a:endParaRPr lang="de-DE" altLang="x-none" sz="2400"/>
          </a:p>
          <a:p>
            <a:pPr eaLnBrk="1" hangingPunct="1">
              <a:buFontTx/>
              <a:buNone/>
              <a:defRPr/>
            </a:pPr>
            <a:endParaRPr lang="de-DE" altLang="x-none" sz="2400"/>
          </a:p>
          <a:p>
            <a:pPr eaLnBrk="1" hangingPunct="1">
              <a:buFontTx/>
              <a:buNone/>
              <a:defRPr/>
            </a:pPr>
            <a:endParaRPr lang="de-DE" altLang="x-none" sz="2400"/>
          </a:p>
          <a:p>
            <a:pPr eaLnBrk="1" hangingPunct="1">
              <a:buFontTx/>
              <a:buNone/>
              <a:defRPr/>
            </a:pPr>
            <a:endParaRPr lang="de-DE" altLang="x-none" sz="2400"/>
          </a:p>
          <a:p>
            <a:pPr eaLnBrk="1" hangingPunct="1">
              <a:buFontTx/>
              <a:buNone/>
              <a:defRPr/>
            </a:pPr>
            <a:endParaRPr lang="de-DE" altLang="x-none" sz="2400"/>
          </a:p>
          <a:p>
            <a:pPr eaLnBrk="1" hangingPunct="1">
              <a:buFontTx/>
              <a:buNone/>
              <a:defRPr/>
            </a:pPr>
            <a:endParaRPr lang="de-DE" altLang="x-none" sz="2400"/>
          </a:p>
          <a:p>
            <a:pPr eaLnBrk="1" hangingPunct="1">
              <a:buFontTx/>
              <a:buNone/>
              <a:defRPr/>
            </a:pPr>
            <a:r>
              <a:rPr lang="de-DE" altLang="x-none" sz="2400"/>
              <a:t>Weiterentwicklungen: </a:t>
            </a:r>
            <a:br>
              <a:rPr lang="de-DE" altLang="x-none" sz="2400"/>
            </a:br>
            <a:r>
              <a:rPr lang="de-DE" altLang="x-none" sz="2400"/>
              <a:t>Subspace-Skylines, verteilte Skylines, Approximationen</a:t>
            </a:r>
          </a:p>
          <a:p>
            <a:pPr eaLnBrk="1" hangingPunct="1">
              <a:buFontTx/>
              <a:buNone/>
              <a:defRPr/>
            </a:pPr>
            <a:r>
              <a:rPr lang="de-DE" altLang="x-none" sz="2400">
                <a:solidFill>
                  <a:srgbClr val="FF0000"/>
                </a:solidFill>
              </a:rPr>
              <a:t>Wir haben erst die Spitze des Eisbergs betrachtet!</a:t>
            </a:r>
          </a:p>
        </p:txBody>
      </p:sp>
      <p:sp>
        <p:nvSpPr>
          <p:cNvPr id="161798" name="Text Box 1030"/>
          <p:cNvSpPr txBox="1">
            <a:spLocks noChangeArrowheads="1"/>
          </p:cNvSpPr>
          <p:nvPr/>
        </p:nvSpPr>
        <p:spPr bwMode="auto">
          <a:xfrm>
            <a:off x="2627784" y="5974176"/>
            <a:ext cx="4466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200" dirty="0">
                <a:solidFill>
                  <a:srgbClr val="0305FF"/>
                </a:solidFill>
              </a:rPr>
              <a:t>Dimitris </a:t>
            </a:r>
            <a:r>
              <a:rPr lang="en-US" altLang="x-none" sz="1200" dirty="0" err="1">
                <a:solidFill>
                  <a:srgbClr val="0305FF"/>
                </a:solidFill>
              </a:rPr>
              <a:t>Papadias</a:t>
            </a:r>
            <a:r>
              <a:rPr lang="en-US" altLang="x-none" sz="1200" dirty="0">
                <a:solidFill>
                  <a:srgbClr val="0305FF"/>
                </a:solidFill>
              </a:rPr>
              <a:t>, </a:t>
            </a:r>
            <a:r>
              <a:rPr lang="en-US" altLang="x-none" sz="1200" dirty="0" err="1">
                <a:solidFill>
                  <a:srgbClr val="0305FF"/>
                </a:solidFill>
              </a:rPr>
              <a:t>Yufei</a:t>
            </a:r>
            <a:r>
              <a:rPr lang="en-US" altLang="x-none" sz="1200" dirty="0">
                <a:solidFill>
                  <a:srgbClr val="0305FF"/>
                </a:solidFill>
              </a:rPr>
              <a:t> Tao, Kyriakos </a:t>
            </a:r>
            <a:r>
              <a:rPr lang="en-US" altLang="x-none" sz="1200" dirty="0" err="1">
                <a:solidFill>
                  <a:srgbClr val="0305FF"/>
                </a:solidFill>
              </a:rPr>
              <a:t>Mouratidis</a:t>
            </a:r>
            <a:r>
              <a:rPr lang="en-US" altLang="x-none" sz="1200" dirty="0">
                <a:solidFill>
                  <a:srgbClr val="0305FF"/>
                </a:solidFill>
              </a:rPr>
              <a:t>, and Chun Kit Hui. 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Aggregate nearest neighbor queries in spatial databases,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ACM Trans. Database Syst. 30, 2, 529-576, </a:t>
            </a:r>
            <a:r>
              <a:rPr lang="en-US" altLang="x-none" sz="1200" b="1" dirty="0">
                <a:solidFill>
                  <a:srgbClr val="FF0000"/>
                </a:solidFill>
              </a:rPr>
              <a:t>2005</a:t>
            </a:r>
            <a:r>
              <a:rPr lang="en-US" altLang="x-none" sz="1200" dirty="0">
                <a:solidFill>
                  <a:srgbClr val="0305FF"/>
                </a:solidFill>
              </a:rPr>
              <a:t>. </a:t>
            </a:r>
            <a:endParaRPr lang="el-GR" altLang="x-none" sz="1200" dirty="0">
              <a:solidFill>
                <a:srgbClr val="0305FF"/>
              </a:solidFill>
            </a:endParaRPr>
          </a:p>
        </p:txBody>
      </p:sp>
      <p:sp>
        <p:nvSpPr>
          <p:cNvPr id="161799" name="Text Box 1031"/>
          <p:cNvSpPr txBox="1">
            <a:spLocks noChangeArrowheads="1"/>
          </p:cNvSpPr>
          <p:nvPr/>
        </p:nvSpPr>
        <p:spPr bwMode="auto">
          <a:xfrm>
            <a:off x="1403648" y="4087620"/>
            <a:ext cx="481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Number of R-tree node accesses vs dimensionality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28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7541-6409-B24A-95DE-ED7D6935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Monotonie der Bewertungsfunktion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B81D-587F-714F-BCDC-4DAECE03D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BBS benötigt eine monotone Bewertungsfunktion</a:t>
            </a:r>
          </a:p>
          <a:p>
            <a:pPr lvl="1"/>
            <a:r>
              <a:rPr lang="de-DE" dirty="0"/>
              <a:t>Monoton steigend oder monoton fallend</a:t>
            </a:r>
          </a:p>
          <a:p>
            <a:r>
              <a:rPr lang="de-DE" dirty="0"/>
              <a:t>Verwendet folgende Anfrage eine monotone Bewertungsfunktion?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Bewertungsfunktion, die maximiert werden soll: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4171B-03B9-A541-9859-7D427393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DA922-FDF9-1048-B787-09C47E16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140968"/>
            <a:ext cx="5220072" cy="1507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98D3E-8861-964D-9673-F9647B69E62D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26F531-744D-2449-AF3A-7E9FD6785CF8}"/>
                  </a:ext>
                </a:extLst>
              </p:cNvPr>
              <p:cNvSpPr txBox="1"/>
              <p:nvPr/>
            </p:nvSpPr>
            <p:spPr>
              <a:xfrm>
                <a:off x="1547664" y="5522524"/>
                <a:ext cx="504056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𝑏𝑔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−0,5</m:t>
                          </m:r>
                        </m:e>
                      </m:d>
                      <m:r>
                        <a:rPr lang="de-DE" sz="20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lg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26F531-744D-2449-AF3A-7E9FD678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22524"/>
                <a:ext cx="5040560" cy="307777"/>
              </a:xfrm>
              <a:prstGeom prst="rect">
                <a:avLst/>
              </a:prstGeom>
              <a:blipFill>
                <a:blip r:embed="rId3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05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Ausprägungen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E73-FA21-464F-B290-CB97B1A6AE8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46191" y="1196752"/>
            <a:ext cx="830227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PostgreSQL</a:t>
            </a:r>
            <a:r>
              <a:rPr lang="de-DE" sz="2000" b="1" dirty="0"/>
              <a:t>:</a:t>
            </a:r>
          </a:p>
          <a:p>
            <a:endParaRPr lang="de-DE" sz="2000" dirty="0">
              <a:latin typeface="Courier"/>
              <a:cs typeface="Courier"/>
            </a:endParaRPr>
          </a:p>
          <a:p>
            <a:r>
              <a:rPr lang="de-DE" sz="2000" dirty="0">
                <a:latin typeface="Courier"/>
                <a:cs typeface="Courier"/>
              </a:rPr>
              <a:t>SELECT ...</a:t>
            </a:r>
          </a:p>
          <a:p>
            <a:r>
              <a:rPr lang="de-DE" sz="2000" dirty="0">
                <a:latin typeface="Courier"/>
                <a:cs typeface="Courier"/>
              </a:rPr>
              <a:t>FROM ...</a:t>
            </a:r>
            <a:br>
              <a:rPr lang="de-DE" sz="2000" dirty="0">
                <a:latin typeface="Courier"/>
                <a:cs typeface="Courier"/>
              </a:rPr>
            </a:br>
            <a:r>
              <a:rPr lang="de-DE" sz="2000" dirty="0">
                <a:latin typeface="Courier"/>
                <a:cs typeface="Courier"/>
              </a:rPr>
              <a:t>...</a:t>
            </a:r>
          </a:p>
          <a:p>
            <a:r>
              <a:rPr lang="de-DE" sz="2000" dirty="0">
                <a:latin typeface="Courier"/>
                <a:cs typeface="Courier"/>
              </a:rPr>
              <a:t>LIMIT</a:t>
            </a:r>
            <a:r>
              <a:rPr lang="de-DE" sz="2000" dirty="0"/>
              <a:t> { </a:t>
            </a:r>
            <a:r>
              <a:rPr lang="de-DE" sz="2000" b="1" i="1" dirty="0" err="1"/>
              <a:t>count</a:t>
            </a:r>
            <a:r>
              <a:rPr lang="de-DE" sz="2000" dirty="0"/>
              <a:t> | </a:t>
            </a:r>
            <a:r>
              <a:rPr lang="de-DE" sz="2000" dirty="0">
                <a:latin typeface="Courier"/>
                <a:cs typeface="Courier"/>
              </a:rPr>
              <a:t>ALL</a:t>
            </a:r>
            <a:r>
              <a:rPr lang="de-DE" sz="2000" dirty="0"/>
              <a:t> }</a:t>
            </a:r>
          </a:p>
          <a:p>
            <a:r>
              <a:rPr lang="de-DE" sz="2000" dirty="0">
                <a:latin typeface="Courier"/>
                <a:cs typeface="Courier"/>
              </a:rPr>
              <a:t>OFFSET</a:t>
            </a:r>
            <a:r>
              <a:rPr lang="de-DE" sz="2000" dirty="0"/>
              <a:t> </a:t>
            </a:r>
            <a:r>
              <a:rPr lang="de-DE" sz="2000" b="1" i="1" dirty="0" err="1"/>
              <a:t>start</a:t>
            </a:r>
            <a:endParaRPr lang="de-DE" sz="2000" b="1" i="1" dirty="0"/>
          </a:p>
          <a:p>
            <a:endParaRPr lang="de-DE" sz="2000" dirty="0"/>
          </a:p>
          <a:p>
            <a:pPr marL="342900" indent="-342900">
              <a:buFont typeface="Arial"/>
              <a:buChar char="•"/>
            </a:pPr>
            <a:r>
              <a:rPr lang="de-DE" sz="2000" dirty="0"/>
              <a:t>Verwendung in Kombination mit </a:t>
            </a:r>
            <a:r>
              <a:rPr lang="de-DE" sz="2000" dirty="0">
                <a:latin typeface="Courier"/>
                <a:cs typeface="Courier"/>
              </a:rPr>
              <a:t>ORDER BY</a:t>
            </a:r>
            <a:r>
              <a:rPr lang="de-DE" sz="2000" dirty="0"/>
              <a:t> möglich und sinnvoll</a:t>
            </a:r>
          </a:p>
          <a:p>
            <a:pPr marL="342900" indent="-342900">
              <a:buFont typeface="Arial"/>
              <a:buChar char="•"/>
            </a:pPr>
            <a:endParaRPr lang="de-DE" sz="2000" dirty="0"/>
          </a:p>
          <a:p>
            <a:pPr marL="342900" indent="-342900">
              <a:buFont typeface="Arial"/>
              <a:buChar char="•"/>
            </a:pPr>
            <a:r>
              <a:rPr lang="de-DE" sz="2000" dirty="0"/>
              <a:t>Falls der Ausdruck </a:t>
            </a:r>
            <a:r>
              <a:rPr lang="de-DE" sz="2000" b="1" i="1" dirty="0" err="1"/>
              <a:t>count</a:t>
            </a:r>
            <a:r>
              <a:rPr lang="de-DE" sz="2000" dirty="0"/>
              <a:t> sich zu </a:t>
            </a:r>
            <a:r>
              <a:rPr lang="de-DE" sz="2000" dirty="0">
                <a:latin typeface="Courier"/>
                <a:cs typeface="Courier"/>
              </a:rPr>
              <a:t>NULL</a:t>
            </a:r>
            <a:r>
              <a:rPr lang="de-DE" sz="2000" dirty="0"/>
              <a:t> evaluiert, wird </a:t>
            </a:r>
            <a:r>
              <a:rPr lang="de-DE" sz="2000" dirty="0">
                <a:latin typeface="Courier"/>
                <a:cs typeface="Courier"/>
              </a:rPr>
              <a:t>ALL</a:t>
            </a:r>
            <a:r>
              <a:rPr lang="de-DE" sz="2000" dirty="0"/>
              <a:t> angenommen.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/>
              <a:t>Falls der Ausdruck </a:t>
            </a:r>
            <a:r>
              <a:rPr lang="de-DE" sz="2000" b="1" i="1" dirty="0" err="1"/>
              <a:t>start</a:t>
            </a:r>
            <a:r>
              <a:rPr lang="de-DE" sz="2000" dirty="0"/>
              <a:t> sich zu </a:t>
            </a:r>
            <a:r>
              <a:rPr lang="de-DE" sz="2000" dirty="0">
                <a:latin typeface="Courier"/>
                <a:cs typeface="Courier"/>
              </a:rPr>
              <a:t>NULL</a:t>
            </a:r>
            <a:r>
              <a:rPr lang="de-DE" sz="2000" dirty="0"/>
              <a:t> evaluiert, wird 0 angenommen.</a:t>
            </a:r>
          </a:p>
          <a:p>
            <a:pPr marL="342900" indent="-342900">
              <a:buFont typeface="Arial"/>
              <a:buChar char="•"/>
            </a:pPr>
            <a:endParaRPr lang="de-DE" sz="2000" dirty="0"/>
          </a:p>
          <a:p>
            <a:r>
              <a:rPr lang="de-DE" sz="2000" b="1" dirty="0"/>
              <a:t>SQL Server:</a:t>
            </a:r>
          </a:p>
          <a:p>
            <a:endParaRPr lang="de-DE" sz="2000" dirty="0"/>
          </a:p>
          <a:p>
            <a:r>
              <a:rPr lang="de-DE" sz="2000" dirty="0">
                <a:latin typeface="Courier"/>
                <a:cs typeface="Courier"/>
              </a:rPr>
              <a:t>SELECT TOP </a:t>
            </a:r>
            <a:r>
              <a:rPr lang="de-DE" sz="2000" dirty="0" err="1"/>
              <a:t>n</a:t>
            </a:r>
            <a:r>
              <a:rPr lang="de-DE" sz="2000" dirty="0"/>
              <a:t>  </a:t>
            </a:r>
            <a:r>
              <a:rPr lang="de-DE" sz="2000" dirty="0">
                <a:latin typeface="Courier"/>
                <a:cs typeface="Courier"/>
              </a:rPr>
              <a:t>WITH TIES FROM </a:t>
            </a:r>
            <a:r>
              <a:rPr lang="de-DE" sz="2000" dirty="0" err="1"/>
              <a:t>tablename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43848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D2C4-BE47-AD49-8253-3557DCB2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 und Höhenlinie von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EDDA39-A6CD-F542-92DD-AB9B1348A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4467"/>
            <a:ext cx="8229600" cy="35138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BDD71-C73C-024D-8B7C-815ACDB3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78C4E-803B-5341-BC2D-5F58AE89C829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B7106-6EED-1943-9551-F3EB4A383F3B}"/>
              </a:ext>
            </a:extLst>
          </p:cNvPr>
          <p:cNvSpPr txBox="1"/>
          <p:nvPr/>
        </p:nvSpPr>
        <p:spPr>
          <a:xfrm>
            <a:off x="2123728" y="522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8226E-0E48-BC42-806E-BE871938E5B9}"/>
              </a:ext>
            </a:extLst>
          </p:cNvPr>
          <p:cNvSpPr txBox="1"/>
          <p:nvPr/>
        </p:nvSpPr>
        <p:spPr>
          <a:xfrm>
            <a:off x="3816051" y="447246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996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34C6-B7E0-204E-9539-F543958B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Konvexe und Quasi-Konvexe Funktionen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FEA76-504F-354C-836E-7F519BAD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81C77-3FF1-4F40-9934-0813B8678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596336" cy="28905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3DC98B-50FD-5C4B-A766-CB9480998D88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31223634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57B3-2D26-B343-9277-CD0C65A1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Globale und lokale Extrempunkte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506317-63DF-A34B-8E52-6E9007A32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7553"/>
            <a:ext cx="8229600" cy="406771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D8625-029E-CB4F-AFDC-5E6A2A05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4D71D-EB87-E747-A077-DB5139848044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13143162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0C43-D0D4-AA44-8C4D-C8D829F6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Maximumprinzip</a:t>
            </a:r>
            <a:r>
              <a:rPr lang="de-DE" dirty="0"/>
              <a:t> Quasi-Konvexer Funktionen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7CBC9A-8D47-944C-98E3-2224F0042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60" y="1129352"/>
            <a:ext cx="8892480" cy="19989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12366-FC5C-8840-9572-669F964D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9B013-331E-284B-B587-57FD564F2281}"/>
              </a:ext>
            </a:extLst>
          </p:cNvPr>
          <p:cNvSpPr/>
          <p:nvPr/>
        </p:nvSpPr>
        <p:spPr>
          <a:xfrm>
            <a:off x="1259632" y="3429000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dirty="0">
                <a:latin typeface="Courier" pitchFamily="2" charset="0"/>
              </a:rPr>
              <a:t>function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maxdistqc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 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b="1" dirty="0">
                <a:latin typeface="Courier" pitchFamily="2" charset="0"/>
              </a:rPr>
              <a:t>if</a:t>
            </a:r>
            <a:r>
              <a:rPr lang="en-US" sz="1400" dirty="0">
                <a:latin typeface="Courier" pitchFamily="2" charset="0"/>
              </a:rPr>
              <a:t> point?(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 </a:t>
            </a:r>
            <a:r>
              <a:rPr lang="en-US" sz="1400" b="1" dirty="0">
                <a:latin typeface="Courier" pitchFamily="2" charset="0"/>
              </a:rPr>
              <a:t>then</a:t>
            </a:r>
            <a:r>
              <a:rPr lang="en-US" sz="1400" dirty="0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</a:t>
            </a:r>
            <a:r>
              <a:rPr lang="en-US" sz="1400" b="1" dirty="0">
                <a:latin typeface="Courier" pitchFamily="2" charset="0"/>
              </a:rPr>
              <a:t>return</a:t>
            </a:r>
            <a:r>
              <a:rPr lang="en-US" sz="1400" dirty="0">
                <a:latin typeface="Courier" pitchFamily="2" charset="0"/>
              </a:rPr>
              <a:t> point_d</a:t>
            </a:r>
            <a:r>
              <a:rPr lang="en-US" sz="1400" baseline="-25000" dirty="0">
                <a:latin typeface="Courier" pitchFamily="2" charset="0"/>
              </a:rPr>
              <a:t>1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 + … + point_d</a:t>
            </a:r>
            <a:r>
              <a:rPr lang="en-US" sz="1400" baseline="-25000" dirty="0">
                <a:latin typeface="Courier" pitchFamily="2" charset="0"/>
              </a:rPr>
              <a:t>2</a:t>
            </a:r>
            <a:r>
              <a:rPr lang="en-US" sz="1400" baseline="-9000" dirty="0">
                <a:latin typeface="Courier" pitchFamily="2" charset="0"/>
              </a:rPr>
              <a:t>n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b="1" dirty="0">
                <a:latin typeface="Courier" pitchFamily="2" charset="0"/>
              </a:rPr>
              <a:t>else</a:t>
            </a:r>
          </a:p>
          <a:p>
            <a:pPr marL="0" indent="0">
              <a:buNone/>
            </a:pPr>
            <a:r>
              <a:rPr lang="en-US" sz="1400" b="1" dirty="0">
                <a:latin typeface="Courier" pitchFamily="2" charset="0"/>
              </a:rPr>
              <a:t>      let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400" dirty="0">
                <a:latin typeface="Courier" pitchFamily="2" charset="0"/>
              </a:rPr>
              <a:t> = max({f(e</a:t>
            </a:r>
            <a:r>
              <a:rPr lang="en-US" sz="1400" baseline="-25000" dirty="0">
                <a:latin typeface="Courier" pitchFamily="2" charset="0"/>
              </a:rPr>
              <a:t>1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mbr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))), … f(e</a:t>
            </a:r>
            <a:r>
              <a:rPr lang="en-US" sz="1400" baseline="-25000" dirty="0">
                <a:latin typeface="Courier" pitchFamily="2" charset="0"/>
              </a:rPr>
              <a:t>2</a:t>
            </a:r>
            <a:r>
              <a:rPr lang="en-US" sz="1400" baseline="-9000" dirty="0">
                <a:latin typeface="Courier" pitchFamily="2" charset="0"/>
              </a:rPr>
              <a:t>n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mbr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)))})</a:t>
            </a:r>
            <a:endParaRPr lang="en-US" sz="1400" b="1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b="1" dirty="0">
                <a:latin typeface="Courier" pitchFamily="2" charset="0"/>
              </a:rPr>
              <a:t>return return</a:t>
            </a:r>
            <a:r>
              <a:rPr lang="en-US" sz="1400" dirty="0">
                <a:latin typeface="Courier" pitchFamily="2" charset="0"/>
              </a:rPr>
              <a:t> point_d</a:t>
            </a:r>
            <a:r>
              <a:rPr lang="en-US" sz="1400" baseline="-25000" dirty="0">
                <a:latin typeface="Courier" pitchFamily="2" charset="0"/>
              </a:rPr>
              <a:t>1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400" dirty="0">
                <a:latin typeface="Courier" pitchFamily="2" charset="0"/>
              </a:rPr>
              <a:t>) + … + point_d</a:t>
            </a:r>
            <a:r>
              <a:rPr lang="en-US" sz="1400" baseline="-25000" dirty="0">
                <a:latin typeface="Courier" pitchFamily="2" charset="0"/>
              </a:rPr>
              <a:t>2</a:t>
            </a:r>
            <a:r>
              <a:rPr lang="en-US" sz="1400" baseline="-9000" dirty="0">
                <a:latin typeface="Courier" pitchFamily="2" charset="0"/>
              </a:rPr>
              <a:t>n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endParaRPr lang="en-US" sz="14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BBS(data-</a:t>
            </a:r>
            <a:r>
              <a:rPr lang="en-US" sz="1400" dirty="0" err="1">
                <a:latin typeface="Courier" pitchFamily="2" charset="0"/>
              </a:rPr>
              <a:t>rtree</a:t>
            </a:r>
            <a:r>
              <a:rPr lang="en-US" sz="1400" dirty="0">
                <a:latin typeface="Courier" pitchFamily="2" charset="0"/>
              </a:rPr>
              <a:t>, ‘max’, </a:t>
            </a:r>
            <a:r>
              <a:rPr lang="en-US" sz="1400" dirty="0" err="1">
                <a:latin typeface="Courier" pitchFamily="2" charset="0"/>
              </a:rPr>
              <a:t>maxdistqc</a:t>
            </a:r>
            <a:r>
              <a:rPr lang="en-US" sz="1400" dirty="0">
                <a:latin typeface="Courier" pitchFamily="2" charset="0"/>
              </a:rPr>
              <a:t>, lambda(x) true)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3E18-4932-A446-863C-6C15D72D0294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6184262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F0CB-A84E-7C48-B1A8-0F91B592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Minimumprinzip?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D57F-60EB-944D-899C-34F7A0F24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Leider für quasi-konvexe Funktionen nicht anwendbar</a:t>
            </a:r>
          </a:p>
          <a:p>
            <a:r>
              <a:rPr lang="de-DE" dirty="0"/>
              <a:t>Gibt es Funktionsklassen, für die wir ein Minimumprinzip finden?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035B1-15BB-DC4C-B919-B0AE1920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4816D-CC8E-1F43-A5D8-ABC03476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12" y="2679101"/>
            <a:ext cx="7488510" cy="174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3BA90-47D7-5F42-8710-D6039A68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0" y="4425301"/>
            <a:ext cx="6109551" cy="1684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BB912-51B0-7546-BD2B-1D51DCDDB0D9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22652414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5FEB-75C4-1141-80BA-6FC25281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Quadratische Funktionen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3136C-41A5-3E48-A247-8EA9615A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38289-43B4-7140-B0D8-7217B1AB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A98EB-A5F2-754E-B397-65C8DBB0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183326"/>
            <a:ext cx="7754033" cy="20607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F54C8-8BDD-BB46-BFA1-289B389C25B4}"/>
              </a:ext>
            </a:extLst>
          </p:cNvPr>
          <p:cNvGrpSpPr/>
          <p:nvPr/>
        </p:nvGrpSpPr>
        <p:grpSpPr>
          <a:xfrm>
            <a:off x="1626511" y="3212976"/>
            <a:ext cx="6156176" cy="3101771"/>
            <a:chOff x="1626511" y="3452046"/>
            <a:chExt cx="6156176" cy="31017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D71CA8-7563-F040-8699-0F3AA4973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511" y="3452046"/>
              <a:ext cx="6156176" cy="294891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92A1E2-939B-194C-A9FA-E53E78BE8A57}"/>
                </a:ext>
              </a:extLst>
            </p:cNvPr>
            <p:cNvSpPr/>
            <p:nvPr/>
          </p:nvSpPr>
          <p:spPr>
            <a:xfrm>
              <a:off x="2771800" y="6220442"/>
              <a:ext cx="3888432" cy="3333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1AFCE4-6FF6-DC4D-9EE1-B89E57BF309C}"/>
              </a:ext>
            </a:extLst>
          </p:cNvPr>
          <p:cNvSpPr txBox="1"/>
          <p:nvPr/>
        </p:nvSpPr>
        <p:spPr>
          <a:xfrm>
            <a:off x="1735200" y="6011574"/>
            <a:ext cx="2980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Hyperbolisches Paraboloid (ein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𝜔</a:t>
            </a:r>
            <a:r>
              <a:rPr 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  <a:r>
              <a:rPr lang="de-DE" sz="1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5C1FD-C765-6E43-8725-14D5BD838096}"/>
              </a:ext>
            </a:extLst>
          </p:cNvPr>
          <p:cNvSpPr txBox="1"/>
          <p:nvPr/>
        </p:nvSpPr>
        <p:spPr>
          <a:xfrm>
            <a:off x="5173626" y="6011574"/>
            <a:ext cx="271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Elliptisches Paraboloid (alle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𝜔</a:t>
            </a:r>
            <a:r>
              <a:rPr 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de-DE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56457-7109-B34F-BF34-8BE579B02148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33744677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F815-5A2F-7A4D-AC2A-93223182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Eindimensionale Paraboloide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B019-E135-F64E-B205-50BD508F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05414B1-309D-9C4E-970D-6A9B7F902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8060"/>
            <a:ext cx="8229600" cy="332670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738242-AE25-4146-A5EC-8CC0F94930FA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7669488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864E-B8D9-1340-902C-862CBC2A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Minimumprinzip für quadratische Funktionen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E9078-4BC3-A74B-BD63-0AC8EF4B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4C6D6-E87E-7846-9BAF-09978750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542553" cy="885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3BA048-430E-EE47-8DC3-4B0F672E1827}"/>
              </a:ext>
            </a:extLst>
          </p:cNvPr>
          <p:cNvSpPr/>
          <p:nvPr/>
        </p:nvSpPr>
        <p:spPr>
          <a:xfrm>
            <a:off x="288032" y="1988840"/>
            <a:ext cx="88204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dirty="0">
                <a:latin typeface="Courier" pitchFamily="2" charset="0"/>
              </a:rPr>
              <a:t>function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mindistquadr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 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b="1" dirty="0">
                <a:latin typeface="Courier" pitchFamily="2" charset="0"/>
              </a:rPr>
              <a:t>if</a:t>
            </a:r>
            <a:r>
              <a:rPr lang="en-US" sz="1400" dirty="0">
                <a:latin typeface="Courier" pitchFamily="2" charset="0"/>
              </a:rPr>
              <a:t> point?(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 </a:t>
            </a:r>
            <a:r>
              <a:rPr lang="en-US" sz="1400" b="1" dirty="0">
                <a:latin typeface="Courier" pitchFamily="2" charset="0"/>
              </a:rPr>
              <a:t>then</a:t>
            </a:r>
            <a:r>
              <a:rPr lang="en-US" sz="1400" dirty="0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</a:t>
            </a:r>
            <a:r>
              <a:rPr lang="en-US" sz="1400" b="1" dirty="0">
                <a:latin typeface="Courier" pitchFamily="2" charset="0"/>
              </a:rPr>
              <a:t>return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point_x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 + </a:t>
            </a:r>
            <a:r>
              <a:rPr lang="en-US" sz="1400" dirty="0" err="1">
                <a:latin typeface="Courier" pitchFamily="2" charset="0"/>
              </a:rPr>
              <a:t>point_y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b="1" dirty="0">
                <a:latin typeface="Courier" pitchFamily="2" charset="0"/>
              </a:rPr>
              <a:t>else</a:t>
            </a:r>
          </a:p>
          <a:p>
            <a:pPr marL="0" indent="0">
              <a:buNone/>
            </a:pPr>
            <a:r>
              <a:rPr lang="en-US" sz="1400" b="1" dirty="0">
                <a:latin typeface="Courier" pitchFamily="2" charset="0"/>
              </a:rPr>
              <a:t>    return</a:t>
            </a:r>
          </a:p>
          <a:p>
            <a:pPr marL="0" indent="0">
              <a:buNone/>
            </a:pPr>
            <a:r>
              <a:rPr lang="en-US" sz="1400" b="1" dirty="0">
                <a:latin typeface="Courier" pitchFamily="2" charset="0"/>
              </a:rPr>
              <a:t>      reduce(+, </a:t>
            </a:r>
          </a:p>
          <a:p>
            <a:pPr marL="0" indent="0">
              <a:buNone/>
            </a:pPr>
            <a:r>
              <a:rPr lang="en-US" sz="1400" b="1" dirty="0">
                <a:latin typeface="Courier" pitchFamily="2" charset="0"/>
              </a:rPr>
              <a:t>             </a:t>
            </a:r>
            <a:r>
              <a:rPr lang="en-US" sz="1400" dirty="0">
                <a:latin typeface="Courier" pitchFamily="2" charset="0"/>
              </a:rPr>
              <a:t>map(lambda(dim) </a:t>
            </a:r>
            <a:r>
              <a:rPr lang="en-US" sz="1400">
                <a:latin typeface="Courier" pitchFamily="2" charset="0"/>
              </a:rPr>
              <a:t>mindistquadr_</a:t>
            </a:r>
            <a:r>
              <a:rPr lang="en-US" sz="1400" dirty="0" err="1">
                <a:latin typeface="Courier" pitchFamily="2" charset="0"/>
              </a:rPr>
              <a:t>dim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start</a:t>
            </a:r>
            <a:r>
              <a:rPr lang="en-US" sz="1400" baseline="-250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dim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(o),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end</a:t>
            </a:r>
            <a:r>
              <a:rPr lang="en-US" sz="1400" baseline="-250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dim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(o), 𝜔</a:t>
            </a:r>
            <a:r>
              <a:rPr lang="en-US" sz="1400" baseline="-250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dim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</a:t>
            </a:r>
            <a:r>
              <a:rPr lang="en-US" sz="1400" baseline="-250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dim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),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                 1:d),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             0)</a:t>
            </a:r>
            <a:endParaRPr lang="en-US" sz="1400" dirty="0">
              <a:latin typeface="Courier" pitchFamily="2" charset="0"/>
            </a:endParaRPr>
          </a:p>
          <a:p>
            <a:pPr marL="0" indent="0">
              <a:buNone/>
            </a:pPr>
            <a:endParaRPr lang="en-US" sz="1400" dirty="0">
              <a:latin typeface="Courier" pitchFamily="2" charset="0"/>
            </a:endParaRPr>
          </a:p>
          <a:p>
            <a:r>
              <a:rPr lang="en-US" sz="1400" b="1" dirty="0">
                <a:latin typeface="Courier" pitchFamily="2" charset="0"/>
              </a:rPr>
              <a:t>function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mindistquadr_dim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f, a, b, 𝜔, q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b="1" dirty="0">
                <a:latin typeface="Courier" pitchFamily="2" charset="0"/>
              </a:rPr>
              <a:t>if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</a:t>
            </a:r>
            <a:r>
              <a:rPr lang="en-US" sz="1400" dirty="0">
                <a:latin typeface="Courier" pitchFamily="2" charset="0"/>
              </a:rPr>
              <a:t> &lt; 0 </a:t>
            </a:r>
            <a:r>
              <a:rPr lang="en-US" sz="1400" b="1" dirty="0">
                <a:latin typeface="Courier" pitchFamily="2" charset="0"/>
              </a:rPr>
              <a:t>then</a:t>
            </a:r>
          </a:p>
          <a:p>
            <a:r>
              <a:rPr lang="en-US" sz="1400" dirty="0">
                <a:latin typeface="Courier" pitchFamily="2" charset="0"/>
              </a:rPr>
              <a:t>      </a:t>
            </a:r>
            <a:r>
              <a:rPr lang="en-US" sz="1400" b="1" dirty="0">
                <a:latin typeface="Courier" pitchFamily="2" charset="0"/>
              </a:rPr>
              <a:t>return</a:t>
            </a:r>
            <a:r>
              <a:rPr lang="en-US" sz="1400" dirty="0">
                <a:latin typeface="Courier" pitchFamily="2" charset="0"/>
              </a:rPr>
              <a:t> min({f(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a</a:t>
            </a:r>
            <a:r>
              <a:rPr lang="en-US" sz="1400" dirty="0">
                <a:latin typeface="Courier" pitchFamily="2" charset="0"/>
              </a:rPr>
              <a:t>), f(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b</a:t>
            </a:r>
            <a:r>
              <a:rPr lang="en-US" sz="1400" dirty="0">
                <a:latin typeface="Courier" pitchFamily="2" charset="0"/>
              </a:rPr>
              <a:t>)})</a:t>
            </a:r>
          </a:p>
          <a:p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b="1" dirty="0">
                <a:latin typeface="Courier" pitchFamily="2" charset="0"/>
              </a:rPr>
              <a:t>else</a:t>
            </a:r>
          </a:p>
          <a:p>
            <a:r>
              <a:rPr lang="en-US" sz="1400" dirty="0">
                <a:latin typeface="Courier" pitchFamily="2" charset="0"/>
              </a:rPr>
              <a:t>      </a:t>
            </a:r>
            <a:r>
              <a:rPr lang="en-US" sz="1400" b="1" dirty="0">
                <a:latin typeface="Courier" pitchFamily="2" charset="0"/>
              </a:rPr>
              <a:t>if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</a:t>
            </a:r>
            <a:r>
              <a:rPr lang="en-US" sz="1400" dirty="0">
                <a:latin typeface="Courier" pitchFamily="2" charset="0"/>
              </a:rPr>
              <a:t> &lt;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a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b="1" dirty="0">
                <a:latin typeface="Courier" pitchFamily="2" charset="0"/>
              </a:rPr>
              <a:t>or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</a:t>
            </a:r>
            <a:r>
              <a:rPr lang="en-US" sz="1400" dirty="0">
                <a:latin typeface="Courier" pitchFamily="2" charset="0"/>
              </a:rPr>
              <a:t> &gt;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b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b="1" dirty="0">
                <a:latin typeface="Courier" pitchFamily="2" charset="0"/>
              </a:rPr>
              <a:t>then</a:t>
            </a:r>
          </a:p>
          <a:p>
            <a:r>
              <a:rPr lang="en-US" sz="1400" dirty="0">
                <a:latin typeface="Courier" pitchFamily="2" charset="0"/>
              </a:rPr>
              <a:t>         </a:t>
            </a:r>
            <a:r>
              <a:rPr lang="en-US" sz="1400" b="1" dirty="0">
                <a:latin typeface="Courier" pitchFamily="2" charset="0"/>
              </a:rPr>
              <a:t>return</a:t>
            </a:r>
            <a:r>
              <a:rPr lang="en-US" sz="1400" dirty="0">
                <a:latin typeface="Courier" pitchFamily="2" charset="0"/>
              </a:rPr>
              <a:t> min({f(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a</a:t>
            </a:r>
            <a:r>
              <a:rPr lang="en-US" sz="1400" dirty="0">
                <a:latin typeface="Courier" pitchFamily="2" charset="0"/>
              </a:rPr>
              <a:t>), f(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b</a:t>
            </a:r>
            <a:r>
              <a:rPr lang="en-US" sz="1400" dirty="0">
                <a:latin typeface="Courier" pitchFamily="2" charset="0"/>
              </a:rPr>
              <a:t>)})</a:t>
            </a:r>
          </a:p>
          <a:p>
            <a:r>
              <a:rPr lang="en-US" sz="1400" dirty="0">
                <a:latin typeface="Courier" pitchFamily="2" charset="0"/>
              </a:rPr>
              <a:t>      </a:t>
            </a:r>
            <a:r>
              <a:rPr lang="en-US" sz="1400" b="1" dirty="0">
                <a:latin typeface="Courier" pitchFamily="2" charset="0"/>
              </a:rPr>
              <a:t>else</a:t>
            </a:r>
          </a:p>
          <a:p>
            <a:r>
              <a:rPr lang="en-US" sz="1400" dirty="0">
                <a:latin typeface="Courier" pitchFamily="2" charset="0"/>
              </a:rPr>
              <a:t>         </a:t>
            </a:r>
            <a:r>
              <a:rPr lang="en-US" sz="1400" b="1" dirty="0">
                <a:latin typeface="Courier" pitchFamily="2" charset="0"/>
              </a:rPr>
              <a:t>return</a:t>
            </a:r>
            <a:r>
              <a:rPr lang="en-US" sz="1400" dirty="0">
                <a:latin typeface="Courier" pitchFamily="2" charset="0"/>
              </a:rPr>
              <a:t> 0</a:t>
            </a:r>
          </a:p>
          <a:p>
            <a:pPr marL="0" indent="0"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BBS(data-</a:t>
            </a:r>
            <a:r>
              <a:rPr lang="en-US" sz="1400" dirty="0" err="1">
                <a:latin typeface="Courier" pitchFamily="2" charset="0"/>
              </a:rPr>
              <a:t>rtree</a:t>
            </a:r>
            <a:r>
              <a:rPr lang="en-US" sz="1400" dirty="0">
                <a:latin typeface="Courier" pitchFamily="2" charset="0"/>
              </a:rPr>
              <a:t>, ‘min’, </a:t>
            </a:r>
            <a:r>
              <a:rPr lang="en-US" sz="1400" dirty="0" err="1">
                <a:latin typeface="Courier" pitchFamily="2" charset="0"/>
              </a:rPr>
              <a:t>mindistquadr</a:t>
            </a:r>
            <a:r>
              <a:rPr lang="en-US" sz="1400" dirty="0">
                <a:latin typeface="Courier" pitchFamily="2" charset="0"/>
              </a:rPr>
              <a:t>, lambda(x) true)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1C074-32BC-F846-AB1F-2A03DD7CAA10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10101095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First-</a:t>
            </a:r>
            <a:r>
              <a:rPr lang="de-DE" sz="2400" dirty="0" err="1"/>
              <a:t>n</a:t>
            </a:r>
            <a:r>
              <a:rPr lang="de-DE" sz="2400" dirty="0"/>
              <a:t>- und Top-</a:t>
            </a:r>
            <a:r>
              <a:rPr lang="de-DE" sz="2400" dirty="0" err="1"/>
              <a:t>k</a:t>
            </a:r>
            <a:r>
              <a:rPr lang="de-DE" sz="2400" dirty="0"/>
              <a:t>-Anfragen zu Skyline-Anfrage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9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45717"/>
            <a:ext cx="3178846" cy="2164495"/>
            <a:chOff x="3131840" y="3346165"/>
            <a:chExt cx="3177365" cy="2164785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46165"/>
              <a:ext cx="3177365" cy="2032575"/>
              <a:chOff x="2157973" y="3448266"/>
              <a:chExt cx="3177365" cy="2032575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48266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Algorithmus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Schlussakkord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First-</a:t>
            </a:r>
            <a:r>
              <a:rPr lang="de-DE" sz="2400" dirty="0" err="1"/>
              <a:t>n</a:t>
            </a:r>
            <a:r>
              <a:rPr lang="de-DE" sz="2400" dirty="0"/>
              <a:t> und Top-</a:t>
            </a:r>
            <a:r>
              <a:rPr lang="de-DE" sz="2400" dirty="0" err="1"/>
              <a:t>k</a:t>
            </a:r>
            <a:r>
              <a:rPr lang="de-DE" sz="2400" dirty="0"/>
              <a:t>-Anfragen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55776" y="6157044"/>
            <a:ext cx="4536504" cy="584324"/>
          </a:xfrm>
          <a:prstGeom prst="rect">
            <a:avLst/>
          </a:prstGeom>
        </p:spPr>
        <p:txBody>
          <a:bodyPr/>
          <a:lstStyle/>
          <a:p>
            <a:r>
              <a:rPr lang="de-DE" sz="1400" dirty="0">
                <a:solidFill>
                  <a:srgbClr val="0000FF"/>
                </a:solidFill>
              </a:rPr>
              <a:t>Danksagung an Felix Naumann für Material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aus VL Informationsintegration, WS 05/06</a:t>
            </a:r>
          </a:p>
        </p:txBody>
      </p:sp>
    </p:spTree>
    <p:extLst>
      <p:ext uri="{BB962C8B-B14F-4D97-AF65-F5344CB8AC3E}">
        <p14:creationId xmlns:p14="http://schemas.microsoft.com/office/powerpoint/2010/main" val="32956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5C98-22A6-1E46-8B44-50EC039346B8}" type="slidenum">
              <a:rPr lang="de-DE"/>
              <a:pPr/>
              <a:t>9</a:t>
            </a:fld>
            <a:endParaRPr lang="de-DE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Platzierung des Stop Operators im Anfrageplan</a:t>
            </a:r>
          </a:p>
          <a:p>
            <a:pPr>
              <a:lnSpc>
                <a:spcPct val="90000"/>
              </a:lnSpc>
            </a:pPr>
            <a:r>
              <a:rPr lang="de-DE"/>
              <a:t>Fundamentales Problem: Frühe Platzierung vorteilhaft aber risikoreich</a:t>
            </a:r>
          </a:p>
          <a:p>
            <a:pPr lvl="1">
              <a:lnSpc>
                <a:spcPct val="90000"/>
              </a:lnSpc>
            </a:pPr>
            <a:r>
              <a:rPr lang="de-DE"/>
              <a:t>Vorteil: Kleine Zwischenergebnisse </a:t>
            </a:r>
            <a:r>
              <a:rPr lang="de-DE">
                <a:sym typeface="Symbol" charset="0"/>
              </a:rPr>
              <a:t></a:t>
            </a:r>
            <a:r>
              <a:rPr lang="de-DE"/>
              <a:t> geringe Kosten</a:t>
            </a:r>
          </a:p>
          <a:p>
            <a:pPr lvl="1">
              <a:lnSpc>
                <a:spcPct val="90000"/>
              </a:lnSpc>
            </a:pPr>
            <a:r>
              <a:rPr lang="de-DE"/>
              <a:t>Risiko: Endergebnis nicht groß genug </a:t>
            </a:r>
            <a:r>
              <a:rPr lang="de-DE">
                <a:sym typeface="Symbol" charset="0"/>
              </a:rPr>
              <a:t> Erneute Ausführung</a:t>
            </a:r>
          </a:p>
          <a:p>
            <a:pPr>
              <a:lnSpc>
                <a:spcPct val="90000"/>
              </a:lnSpc>
            </a:pPr>
            <a:r>
              <a:rPr lang="de-DE">
                <a:sym typeface="Symbol" charset="0"/>
              </a:rPr>
              <a:t>Zwei Strategien</a:t>
            </a:r>
          </a:p>
          <a:p>
            <a:pPr lvl="1">
              <a:lnSpc>
                <a:spcPct val="90000"/>
              </a:lnSpc>
            </a:pPr>
            <a:r>
              <a:rPr lang="de-DE">
                <a:sym typeface="Symbol" charset="0"/>
              </a:rPr>
              <a:t>„Konservativ“ und „aggressiv“</a:t>
            </a:r>
          </a:p>
        </p:txBody>
      </p:sp>
    </p:spTree>
    <p:extLst>
      <p:ext uri="{BB962C8B-B14F-4D97-AF65-F5344CB8AC3E}">
        <p14:creationId xmlns:p14="http://schemas.microsoft.com/office/powerpoint/2010/main" val="235168111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4806</TotalTime>
  <Words>4643</Words>
  <Application>Microsoft Macintosh PowerPoint</Application>
  <PresentationFormat>On-screen Show (4:3)</PresentationFormat>
  <Paragraphs>1312</Paragraphs>
  <Slides>78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9" baseType="lpstr">
      <vt:lpstr>ＭＳ Ｐゴシック</vt:lpstr>
      <vt:lpstr>宋体</vt:lpstr>
      <vt:lpstr>宋体</vt:lpstr>
      <vt:lpstr>AR PL ShanHeiSun Uni</vt:lpstr>
      <vt:lpstr>Arial</vt:lpstr>
      <vt:lpstr>Calibri</vt:lpstr>
      <vt:lpstr>Calibri,Italic</vt:lpstr>
      <vt:lpstr>Cambria Math</vt:lpstr>
      <vt:lpstr>Chalkduster</vt:lpstr>
      <vt:lpstr>Courier</vt:lpstr>
      <vt:lpstr>Helvetica</vt:lpstr>
      <vt:lpstr>Lucida Console</vt:lpstr>
      <vt:lpstr>Lucida Sans Unicode</vt:lpstr>
      <vt:lpstr>Myriad Pro</vt:lpstr>
      <vt:lpstr>Symbol</vt:lpstr>
      <vt:lpstr>Times New Roman</vt:lpstr>
      <vt:lpstr>Wingdings</vt:lpstr>
      <vt:lpstr>Wingdings 3</vt:lpstr>
      <vt:lpstr>7_Standarddesign</vt:lpstr>
      <vt:lpstr>Visio</vt:lpstr>
      <vt:lpstr>Microsoft Drawing 1.01</vt:lpstr>
      <vt:lpstr>Non-Standard-Datenbanken</vt:lpstr>
      <vt:lpstr>Non-Standard-Datenbanken</vt:lpstr>
      <vt:lpstr>STOP AFTER – Syntax</vt:lpstr>
      <vt:lpstr>STOP AFTER – Semantik</vt:lpstr>
      <vt:lpstr>STOP AFTER – Beispiel</vt:lpstr>
      <vt:lpstr>STOP AFTER: Berechnete Anzahl</vt:lpstr>
      <vt:lpstr>Praktische Ausprägungen</vt:lpstr>
      <vt:lpstr>Non-Standard-Datenbanken</vt:lpstr>
      <vt:lpstr>Optimierung mit Stop-Operator</vt:lpstr>
      <vt:lpstr>Optimierung mit Stop-Operator</vt:lpstr>
      <vt:lpstr>STOP AFTER: Optimierung</vt:lpstr>
      <vt:lpstr>Optimierung mit Stop-Operator</vt:lpstr>
      <vt:lpstr>Optimierung mit Stop-Operator</vt:lpstr>
      <vt:lpstr>Optimierung mit Stop-Operator (aggressiv)</vt:lpstr>
      <vt:lpstr>Top-k-Anfragen</vt:lpstr>
      <vt:lpstr>Ziel: Dbeach(x)+Dconf(x) minimieren</vt:lpstr>
      <vt:lpstr>Alternative: Skyline-Anfragen</vt:lpstr>
      <vt:lpstr>Intervall-Skyline</vt:lpstr>
      <vt:lpstr>Agenda</vt:lpstr>
      <vt:lpstr>Top-k-Berechnung</vt:lpstr>
      <vt:lpstr>Top-k-Berechnung</vt:lpstr>
      <vt:lpstr>Top-k-Berechnung – Algorithmus FA</vt:lpstr>
      <vt:lpstr>Top-k-Berechnung – Algorithmus FA</vt:lpstr>
      <vt:lpstr>Top-k-Berechnung – Algorithmus FA</vt:lpstr>
      <vt:lpstr>Top-k-Berechnung – Algorithmus FA</vt:lpstr>
      <vt:lpstr>Top-k: Fagins Algorithmus</vt:lpstr>
      <vt:lpstr>Top-k: Fagins Algorithmus</vt:lpstr>
      <vt:lpstr>Top-k-Berechnung – Algorithmus TA</vt:lpstr>
      <vt:lpstr>Top-k-Berechnung – Algorithmus TA</vt:lpstr>
      <vt:lpstr>Top-k-Berechnung – Algorithmus TA</vt:lpstr>
      <vt:lpstr>Top-k-Berechnung – Algorithmus TA</vt:lpstr>
      <vt:lpstr>Top-k-Berechnung – TA algorithm</vt:lpstr>
      <vt:lpstr>Top-k-Berechnung – TA algorithm</vt:lpstr>
      <vt:lpstr>Top-k-Berechnung - FA vs. TA</vt:lpstr>
      <vt:lpstr>Top-k-Berechnung – Andere Methoden</vt:lpstr>
      <vt:lpstr>Non-Standard-Datenbanken</vt:lpstr>
      <vt:lpstr>Skyline-Berechnung</vt:lpstr>
      <vt:lpstr>Skyline vs. konvexe Hülle</vt:lpstr>
      <vt:lpstr>Skyline in Standard-SQL? </vt:lpstr>
      <vt:lpstr>Pures SQL ineffektiv auf großen Datenmengen</vt:lpstr>
      <vt:lpstr>Skyline als SQL-Erweiterung </vt:lpstr>
      <vt:lpstr>Verfahren zur Skyline-Berechnung</vt:lpstr>
      <vt:lpstr>Indexbasierte Skyline-Bestimmung</vt:lpstr>
      <vt:lpstr>Indexbasierte Skyline-Bestimmung</vt:lpstr>
      <vt:lpstr>Warum hält der Algorithmus mit i in der Skyline?</vt:lpstr>
      <vt:lpstr>Algorithmus Block-Nested-Loop (BNL)</vt:lpstr>
      <vt:lpstr>Divide and Conquer (Sykline-Algorithmus DC)</vt:lpstr>
      <vt:lpstr>Bewertung</vt:lpstr>
      <vt:lpstr>Annahme</vt:lpstr>
      <vt:lpstr>Skyline-Algorithmus Nächste Nachbarn (NN)</vt:lpstr>
      <vt:lpstr>Nächste Nachbarn (NN)</vt:lpstr>
      <vt:lpstr>BBS-Algorithmus: R-Bäume mit Punktdaten</vt:lpstr>
      <vt:lpstr>R-Bäume – Struktur</vt:lpstr>
      <vt:lpstr>R-Bäume – Struktur</vt:lpstr>
      <vt:lpstr>R-Bäume – Bereichsanfrage</vt:lpstr>
      <vt:lpstr>R-Bäume – Bereichsanfrage</vt:lpstr>
      <vt:lpstr>BBS Algorithmus</vt:lpstr>
      <vt:lpstr>BBS Algorithmus – Entscheidungen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Branch-and-Bound-Skyline (BBS)</vt:lpstr>
      <vt:lpstr>BBS Algorithm - Vergleich</vt:lpstr>
      <vt:lpstr>Monotonie der Bewertungsfunktion</vt:lpstr>
      <vt:lpstr>Graph und Höhenlinie von f</vt:lpstr>
      <vt:lpstr>Konvexe und Quasi-Konvexe Funktionen</vt:lpstr>
      <vt:lpstr>Globale und lokale Extrempunkte</vt:lpstr>
      <vt:lpstr>Maximumprinzip Quasi-Konvexer Funktionen</vt:lpstr>
      <vt:lpstr>Minimumprinzip?</vt:lpstr>
      <vt:lpstr>Quadratische Funktionen</vt:lpstr>
      <vt:lpstr>Eindimensionale Paraboloide</vt:lpstr>
      <vt:lpstr>Minimumprinzip für quadratische Funktionen</vt:lpstr>
      <vt:lpstr>Non-Standard-Datenbanken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2057</cp:revision>
  <cp:lastPrinted>2018-11-26T14:51:55Z</cp:lastPrinted>
  <dcterms:created xsi:type="dcterms:W3CDTF">2010-04-27T12:26:40Z</dcterms:created>
  <dcterms:modified xsi:type="dcterms:W3CDTF">2018-11-26T14:52:01Z</dcterms:modified>
</cp:coreProperties>
</file>