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21"/>
  </p:notesMasterIdLst>
  <p:handoutMasterIdLst>
    <p:handoutMasterId r:id="rId122"/>
  </p:handoutMasterIdLst>
  <p:sldIdLst>
    <p:sldId id="491" r:id="rId2"/>
    <p:sldId id="422" r:id="rId3"/>
    <p:sldId id="423" r:id="rId4"/>
    <p:sldId id="424" r:id="rId5"/>
    <p:sldId id="425" r:id="rId6"/>
    <p:sldId id="426" r:id="rId7"/>
    <p:sldId id="427" r:id="rId8"/>
    <p:sldId id="429" r:id="rId9"/>
    <p:sldId id="430" r:id="rId10"/>
    <p:sldId id="431" r:id="rId11"/>
    <p:sldId id="432" r:id="rId12"/>
    <p:sldId id="347" r:id="rId13"/>
    <p:sldId id="349" r:id="rId14"/>
    <p:sldId id="350" r:id="rId15"/>
    <p:sldId id="351" r:id="rId16"/>
    <p:sldId id="352" r:id="rId17"/>
    <p:sldId id="353" r:id="rId18"/>
    <p:sldId id="279" r:id="rId19"/>
    <p:sldId id="280" r:id="rId20"/>
    <p:sldId id="282" r:id="rId21"/>
    <p:sldId id="283" r:id="rId22"/>
    <p:sldId id="284" r:id="rId23"/>
    <p:sldId id="285" r:id="rId24"/>
    <p:sldId id="332" r:id="rId25"/>
    <p:sldId id="297" r:id="rId26"/>
    <p:sldId id="476" r:id="rId27"/>
    <p:sldId id="477" r:id="rId28"/>
    <p:sldId id="301" r:id="rId29"/>
    <p:sldId id="302" r:id="rId30"/>
    <p:sldId id="303" r:id="rId31"/>
    <p:sldId id="304" r:id="rId32"/>
    <p:sldId id="305" r:id="rId33"/>
    <p:sldId id="306" r:id="rId34"/>
    <p:sldId id="308" r:id="rId35"/>
    <p:sldId id="355" r:id="rId36"/>
    <p:sldId id="356" r:id="rId37"/>
    <p:sldId id="357" r:id="rId38"/>
    <p:sldId id="494" r:id="rId39"/>
    <p:sldId id="496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436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  <p:sldId id="446" r:id="rId64"/>
    <p:sldId id="447" r:id="rId65"/>
    <p:sldId id="448" r:id="rId66"/>
    <p:sldId id="449" r:id="rId67"/>
    <p:sldId id="450" r:id="rId68"/>
    <p:sldId id="451" r:id="rId69"/>
    <p:sldId id="452" r:id="rId70"/>
    <p:sldId id="453" r:id="rId71"/>
    <p:sldId id="454" r:id="rId72"/>
    <p:sldId id="455" r:id="rId73"/>
    <p:sldId id="456" r:id="rId74"/>
    <p:sldId id="457" r:id="rId75"/>
    <p:sldId id="458" r:id="rId76"/>
    <p:sldId id="459" r:id="rId77"/>
    <p:sldId id="460" r:id="rId78"/>
    <p:sldId id="461" r:id="rId79"/>
    <p:sldId id="462" r:id="rId80"/>
    <p:sldId id="463" r:id="rId81"/>
    <p:sldId id="464" r:id="rId82"/>
    <p:sldId id="465" r:id="rId83"/>
    <p:sldId id="466" r:id="rId84"/>
    <p:sldId id="467" r:id="rId85"/>
    <p:sldId id="468" r:id="rId86"/>
    <p:sldId id="469" r:id="rId87"/>
    <p:sldId id="338" r:id="rId88"/>
    <p:sldId id="339" r:id="rId89"/>
    <p:sldId id="340" r:id="rId90"/>
    <p:sldId id="341" r:id="rId91"/>
    <p:sldId id="342" r:id="rId92"/>
    <p:sldId id="348" r:id="rId93"/>
    <p:sldId id="470" r:id="rId94"/>
    <p:sldId id="471" r:id="rId95"/>
    <p:sldId id="472" r:id="rId96"/>
    <p:sldId id="473" r:id="rId97"/>
    <p:sldId id="474" r:id="rId98"/>
    <p:sldId id="475" r:id="rId99"/>
    <p:sldId id="354" r:id="rId100"/>
    <p:sldId id="343" r:id="rId101"/>
    <p:sldId id="493" r:id="rId102"/>
    <p:sldId id="256" r:id="rId103"/>
    <p:sldId id="257" r:id="rId104"/>
    <p:sldId id="258" r:id="rId105"/>
    <p:sldId id="259" r:id="rId106"/>
    <p:sldId id="260" r:id="rId107"/>
    <p:sldId id="261" r:id="rId108"/>
    <p:sldId id="262" r:id="rId109"/>
    <p:sldId id="263" r:id="rId110"/>
    <p:sldId id="264" r:id="rId111"/>
    <p:sldId id="265" r:id="rId112"/>
    <p:sldId id="498" r:id="rId113"/>
    <p:sldId id="497" r:id="rId114"/>
    <p:sldId id="266" r:id="rId115"/>
    <p:sldId id="267" r:id="rId116"/>
    <p:sldId id="499" r:id="rId117"/>
    <p:sldId id="269" r:id="rId118"/>
    <p:sldId id="537" r:id="rId119"/>
    <p:sldId id="540" r:id="rId1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10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1"/>
    <p:restoredTop sz="94617"/>
  </p:normalViewPr>
  <p:slideViewPr>
    <p:cSldViewPr>
      <p:cViewPr varScale="1">
        <p:scale>
          <a:sx n="88" d="100"/>
          <a:sy n="88" d="100"/>
        </p:scale>
        <p:origin x="1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16.12.18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16.12.18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21F11-4B2B-1C49-8AC4-989F151E9C3E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5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98B960-0B10-E24F-B035-5465E84E5DC8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5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85805-E979-B24D-8220-B2D0EDBBB4A7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D06E51-A0DE-FF4E-98C2-AADFBCAA0E65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3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682CB4-24EA-D44C-9FD2-AB64ECA78879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0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117A79-52AA-C045-9B74-06DAE3ABA31C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800D5-D0AD-8B4F-A3AB-B17CF1481B7C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7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Burglar alarm system installed. Judea Pearl researcher and living in LA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John nearly calls </a:t>
            </a:r>
            <a:r>
              <a:rPr lang="en-US" dirty="0" err="1">
                <a:latin typeface="Arial" charset="0"/>
              </a:rPr>
              <a:t>ervery</a:t>
            </a:r>
            <a:r>
              <a:rPr lang="en-US" dirty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>
                <a:latin typeface="Arial" charset="0"/>
              </a:rPr>
              <a:t> irrelevant attributes are encoded in </a:t>
            </a:r>
            <a:r>
              <a:rPr lang="en-US" baseline="0" dirty="0" err="1">
                <a:latin typeface="Arial" charset="0"/>
              </a:rPr>
              <a:t>prob</a:t>
            </a:r>
            <a:r>
              <a:rPr lang="en-US" baseline="0" dirty="0">
                <a:latin typeface="Arial" charset="0"/>
              </a:rPr>
              <a:t>-&gt; laziness, ignorance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F0D2A-2E57-164D-AE6A-AB8924B79375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Prior can come from statistical date or other insights e.g. dice (computational)</a:t>
            </a:r>
          </a:p>
        </p:txBody>
      </p:sp>
    </p:spTree>
    <p:extLst>
      <p:ext uri="{BB962C8B-B14F-4D97-AF65-F5344CB8AC3E}">
        <p14:creationId xmlns:p14="http://schemas.microsoft.com/office/powerpoint/2010/main" val="2026570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A413D5F-CD89-4E3F-8ECC-ADB669A9C532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60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F8C43FC-744F-46F3-8804-72AEB466FD8F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931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09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416FE3F-ABD5-453E-8FEC-C54C0C552694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59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029BD5B-C5B9-4783-BA67-B29194F59D55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952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88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9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3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John nearly calls </a:t>
            </a:r>
            <a:r>
              <a:rPr lang="en-US" dirty="0" err="1">
                <a:latin typeface="Arial" charset="0"/>
              </a:rPr>
              <a:t>ervery</a:t>
            </a:r>
            <a:r>
              <a:rPr lang="en-US" dirty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>
                <a:latin typeface="Arial" charset="0"/>
              </a:rPr>
              <a:t> irrelevant attributes are encoded in </a:t>
            </a:r>
            <a:r>
              <a:rPr lang="en-US" baseline="0" dirty="0" err="1">
                <a:latin typeface="Arial" charset="0"/>
              </a:rPr>
              <a:t>prob</a:t>
            </a:r>
            <a:r>
              <a:rPr lang="en-US" baseline="0" dirty="0">
                <a:latin typeface="Arial" charset="0"/>
              </a:rPr>
              <a:t>-&gt; laziness, ignorance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15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4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9789-BFA9-F341-9E5D-6B4AAC45ADEC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10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5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19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43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87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2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33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5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7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92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53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A4F60-FFE2-0B4F-B3A0-04C481A36068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59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55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83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7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57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2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58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59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1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61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6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62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48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63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28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64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2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65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6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CE6CF-C061-4C43-96D2-DDCE690945CC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Proofable Rules are important for algorithmically rewriting of statements.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First rules makes sense because we know that b=true we can rule out other worlds. Reduce view of the world sum also to one because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Sum must be one.Therefore the fraction.</a:t>
            </a:r>
          </a:p>
        </p:txBody>
      </p:sp>
    </p:spTree>
    <p:extLst>
      <p:ext uri="{BB962C8B-B14F-4D97-AF65-F5344CB8AC3E}">
        <p14:creationId xmlns:p14="http://schemas.microsoft.com/office/powerpoint/2010/main" val="1510240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66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67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0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68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2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69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16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70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4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71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72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040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73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21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74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0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75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3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6C14C-908D-5D43-9AE9-44446B876C6F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36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76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7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77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094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78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330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79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029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80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502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81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30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82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08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83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6814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84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886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85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3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26D56-022C-6B41-ABEE-1243F570B85B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423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86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649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DD2F42-158A-9847-A12A-C14C826FA5AD}" type="slidenum">
              <a:rPr lang="en-US" sz="1200">
                <a:solidFill>
                  <a:schemeClr val="tx1"/>
                </a:solidFill>
              </a:rPr>
              <a:pPr eaLnBrk="1" hangingPunct="1"/>
              <a:t>87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0" y="4345036"/>
            <a:ext cx="5026221" cy="411193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4" rIns="92629" bIns="46314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77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:</a:t>
            </a:r>
            <a:r>
              <a:rPr lang="de-DE" baseline="0" dirty="0"/>
              <a:t> MDL = </a:t>
            </a:r>
            <a:r>
              <a:rPr lang="de-DE" baseline="0" dirty="0" err="1"/>
              <a:t>minimum</a:t>
            </a:r>
            <a:r>
              <a:rPr lang="de-DE" baseline="0" dirty="0"/>
              <a:t> </a:t>
            </a:r>
            <a:r>
              <a:rPr lang="de-DE" baseline="0" dirty="0" err="1"/>
              <a:t>description</a:t>
            </a:r>
            <a:r>
              <a:rPr lang="de-DE" baseline="0" dirty="0"/>
              <a:t> </a:t>
            </a:r>
            <a:r>
              <a:rPr lang="de-DE" baseline="0" dirty="0" err="1"/>
              <a:t>length</a:t>
            </a:r>
            <a:r>
              <a:rPr lang="de-DE" baseline="0" dirty="0"/>
              <a:t>, </a:t>
            </a:r>
            <a:r>
              <a:rPr lang="de-DE" baseline="0" dirty="0" err="1"/>
              <a:t>here</a:t>
            </a:r>
            <a:r>
              <a:rPr lang="de-DE" baseline="0" dirty="0"/>
              <a:t> </a:t>
            </a:r>
            <a:r>
              <a:rPr lang="de-DE" baseline="0" dirty="0" err="1"/>
              <a:t>network</a:t>
            </a:r>
            <a:r>
              <a:rPr lang="de-DE" baseline="0" dirty="0"/>
              <a:t> </a:t>
            </a:r>
            <a:r>
              <a:rPr lang="de-DE" baseline="0" dirty="0" err="1"/>
              <a:t>complexity</a:t>
            </a:r>
            <a:r>
              <a:rPr lang="de-DE" baseline="0" dirty="0"/>
              <a:t>;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complex</a:t>
            </a:r>
            <a:r>
              <a:rPr lang="de-DE" baseline="0" dirty="0"/>
              <a:t> a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lesser</a:t>
            </a:r>
            <a:r>
              <a:rPr lang="de-DE" baseline="0" dirty="0"/>
              <a:t> </a:t>
            </a:r>
            <a:r>
              <a:rPr lang="de-DE" baseline="0" dirty="0" err="1"/>
              <a:t>its</a:t>
            </a:r>
            <a:r>
              <a:rPr lang="de-DE" baseline="0" dirty="0"/>
              <a:t> </a:t>
            </a:r>
            <a:r>
              <a:rPr lang="de-DE" baseline="0" dirty="0" err="1"/>
              <a:t>probability</a:t>
            </a:r>
            <a:r>
              <a:rPr lang="de-DE" baseline="0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D70FFF-9A99-824D-92C6-8DE78C3FBE12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4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031D7-63EB-534B-8056-2EB07F8D168B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919A4-7756-9147-869A-1BFBCCA8B3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7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3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80F6-5B77-CF4F-8BA3-5E7209D4A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1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16.12.18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5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jpg"/><Relationship Id="rId3" Type="http://schemas.openxmlformats.org/officeDocument/2006/relationships/image" Target="../media/image87.jpg"/><Relationship Id="rId7" Type="http://schemas.openxmlformats.org/officeDocument/2006/relationships/image" Target="../media/image88.jpg"/><Relationship Id="rId12" Type="http://schemas.openxmlformats.org/officeDocument/2006/relationships/image" Target="../media/image93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11" Type="http://schemas.openxmlformats.org/officeDocument/2006/relationships/image" Target="../media/image92.jpg"/><Relationship Id="rId5" Type="http://schemas.openxmlformats.org/officeDocument/2006/relationships/image" Target="../media/image82.jpg"/><Relationship Id="rId10" Type="http://schemas.openxmlformats.org/officeDocument/2006/relationships/image" Target="../media/image91.png"/><Relationship Id="rId4" Type="http://schemas.openxmlformats.org/officeDocument/2006/relationships/image" Target="../media/image81.jpg"/><Relationship Id="rId9" Type="http://schemas.openxmlformats.org/officeDocument/2006/relationships/image" Target="../media/image9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78.jpg"/><Relationship Id="rId7" Type="http://schemas.openxmlformats.org/officeDocument/2006/relationships/image" Target="../media/image9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82.jpg"/><Relationship Id="rId4" Type="http://schemas.openxmlformats.org/officeDocument/2006/relationships/image" Target="../media/image86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6.jpg"/><Relationship Id="rId4" Type="http://schemas.openxmlformats.org/officeDocument/2006/relationships/image" Target="../media/image78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png"/><Relationship Id="rId4" Type="http://schemas.openxmlformats.org/officeDocument/2006/relationships/image" Target="../media/image100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6.jpg"/><Relationship Id="rId4" Type="http://schemas.openxmlformats.org/officeDocument/2006/relationships/image" Target="../media/image78.jp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7.jpg"/><Relationship Id="rId7" Type="http://schemas.openxmlformats.org/officeDocument/2006/relationships/image" Target="../media/image106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6.jpg"/><Relationship Id="rId4" Type="http://schemas.openxmlformats.org/officeDocument/2006/relationships/image" Target="../media/image78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1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6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7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2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4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6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9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0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0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Bayesian</a:t>
            </a:r>
            <a:r>
              <a:rPr lang="de-DE" dirty="0">
                <a:cs typeface="+mn-cs"/>
              </a:rPr>
              <a:t> Networks, </a:t>
            </a:r>
            <a:r>
              <a:rPr lang="de-DE" dirty="0" err="1">
                <a:cs typeface="+mn-cs"/>
              </a:rPr>
              <a:t>Inference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and</a:t>
            </a:r>
            <a:r>
              <a:rPr lang="de-DE" dirty="0">
                <a:cs typeface="+mn-cs"/>
              </a:rPr>
              <a:t> Learning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9751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</a:rPr>
              <a:t>
For any proposition </a:t>
            </a:r>
            <a:r>
              <a:rPr lang="el-GR" sz="2000" dirty="0"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atomic events where it is true: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⊨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+ 0.072 + 0.008+ 0.016 + 0.064 = 0.28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br>
              <a:rPr lang="en-US" sz="2000" dirty="0">
                <a:ea typeface="ＭＳ Ｐゴシック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–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))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58372" name="Picture 4" descr="dentist-j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28800"/>
            <a:ext cx="3581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639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B56091FA-60E3-1542-BF28-8D3C6B91BED6}" type="slidenum">
              <a:rPr lang="en-US" sz="1000">
                <a:solidFill>
                  <a:schemeClr val="tx1"/>
                </a:solidFill>
              </a:rPr>
              <a:pPr algn="l" eaLnBrk="1" hangingPunct="1"/>
              <a:t>100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Variations on a theme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ＭＳ Ｐゴシック" charset="0"/>
              </a:rPr>
              <a:t>Known structure, fully observable</a:t>
            </a:r>
            <a:r>
              <a:rPr lang="en-US" dirty="0">
                <a:cs typeface="ＭＳ Ｐゴシック" charset="0"/>
              </a:rPr>
              <a:t>: only need to do parameter estimation</a:t>
            </a:r>
          </a:p>
          <a:p>
            <a:r>
              <a:rPr lang="en-US" b="1" dirty="0">
                <a:cs typeface="ＭＳ Ｐゴシック" charset="0"/>
              </a:rPr>
              <a:t>Known structure, hidden variables: </a:t>
            </a:r>
            <a:br>
              <a:rPr lang="en-US" b="1" dirty="0">
                <a:cs typeface="ＭＳ Ｐゴシック" charset="0"/>
              </a:rPr>
            </a:br>
            <a:r>
              <a:rPr lang="en-US" dirty="0">
                <a:cs typeface="ＭＳ Ｐゴシック" charset="0"/>
              </a:rPr>
              <a:t>use expectation maximization (EM) to estimate parameters</a:t>
            </a:r>
          </a:p>
          <a:p>
            <a:r>
              <a:rPr lang="en-US" b="1" dirty="0">
                <a:cs typeface="ＭＳ Ｐゴシック" charset="0"/>
              </a:rPr>
              <a:t>Unknown structure, fully observable:</a:t>
            </a:r>
            <a:r>
              <a:rPr lang="en-US" dirty="0">
                <a:cs typeface="ＭＳ Ｐゴシック" charset="0"/>
              </a:rPr>
              <a:t> do heuristic search through structure space, then parameter estimation</a:t>
            </a:r>
          </a:p>
          <a:p>
            <a:r>
              <a:rPr lang="en-US" b="1" dirty="0">
                <a:cs typeface="ＭＳ Ｐゴシック" charset="0"/>
              </a:rPr>
              <a:t>Unknown structure, hidden variables: </a:t>
            </a:r>
            <a:r>
              <a:rPr lang="en-US" dirty="0">
                <a:cs typeface="ＭＳ Ｐゴシック" charset="0"/>
              </a:rPr>
              <a:t>structural EM</a:t>
            </a:r>
          </a:p>
        </p:txBody>
      </p:sp>
    </p:spTree>
    <p:extLst>
      <p:ext uri="{BB962C8B-B14F-4D97-AF65-F5344CB8AC3E}">
        <p14:creationId xmlns:p14="http://schemas.microsoft.com/office/powerpoint/2010/main" val="507531558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D8FE-4F0D-7349-811B-1FFF7AA2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Big Datasets </a:t>
            </a:r>
            <a:r>
              <a:rPr lang="de-DE" dirty="0" err="1"/>
              <a:t>Destroy</a:t>
            </a:r>
            <a:r>
              <a:rPr lang="de-DE" dirty="0"/>
              <a:t> Simple </a:t>
            </a:r>
            <a:r>
              <a:rPr lang="de-DE" dirty="0" err="1"/>
              <a:t>Abstractions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A952-28F2-0141-AE90-C69F5144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101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CA532A7-164D-9D44-B5F9-594D7F61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05934"/>
            <a:ext cx="1285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018A2D8-CEA7-B74E-A374-89205D6A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2534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CC9F825-4875-DB49-AD28-B9B2B70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2934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B288410-18D4-654E-B921-3188BB90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8534"/>
            <a:ext cx="184308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4">
            <a:extLst>
              <a:ext uri="{FF2B5EF4-FFF2-40B4-BE49-F238E27FC236}">
                <a16:creationId xmlns:a16="http://schemas.microsoft.com/office/drawing/2014/main" id="{13BD7EF9-DABB-5E4F-AE22-4670F54C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05734"/>
            <a:ext cx="2362200" cy="2286000"/>
          </a:xfrm>
          <a:prstGeom prst="can">
            <a:avLst>
              <a:gd name="adj" fmla="val 25000"/>
            </a:avLst>
          </a:prstGeom>
          <a:solidFill>
            <a:schemeClr val="accent1">
              <a:lumMod val="9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de-DE" altLang="de-DE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graphicFrame>
        <p:nvGraphicFramePr>
          <p:cNvPr id="10" name="Group 15">
            <a:extLst>
              <a:ext uri="{FF2B5EF4-FFF2-40B4-BE49-F238E27FC236}">
                <a16:creationId xmlns:a16="http://schemas.microsoft.com/office/drawing/2014/main" id="{5218359D-030B-7547-B83D-0EF7B6C9D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49154"/>
              </p:ext>
            </p:extLst>
          </p:nvPr>
        </p:nvGraphicFramePr>
        <p:xfrm>
          <a:off x="3810000" y="2691534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3021624016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43040135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64377981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1176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59806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79271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245919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135779"/>
                  </a:ext>
                </a:extLst>
              </a:tr>
            </a:tbl>
          </a:graphicData>
        </a:graphic>
      </p:graphicFrame>
      <p:graphicFrame>
        <p:nvGraphicFramePr>
          <p:cNvPr id="11" name="Group 41">
            <a:extLst>
              <a:ext uri="{FF2B5EF4-FFF2-40B4-BE49-F238E27FC236}">
                <a16:creationId xmlns:a16="http://schemas.microsoft.com/office/drawing/2014/main" id="{18168CE4-8CD1-B049-8B54-E4FC2C86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2431"/>
              </p:ext>
            </p:extLst>
          </p:nvPr>
        </p:nvGraphicFramePr>
        <p:xfrm>
          <a:off x="4724400" y="2843934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122026971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81510815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334114067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04647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56731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81224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24052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22407"/>
                  </a:ext>
                </a:extLst>
              </a:tr>
            </a:tbl>
          </a:graphicData>
        </a:graphic>
      </p:graphicFrame>
      <p:sp>
        <p:nvSpPr>
          <p:cNvPr id="12" name="Text Box 67">
            <a:extLst>
              <a:ext uri="{FF2B5EF4-FFF2-40B4-BE49-F238E27FC236}">
                <a16:creationId xmlns:a16="http://schemas.microsoft.com/office/drawing/2014/main" id="{6AB34771-EE97-5540-82F2-69771EC2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59934"/>
            <a:ext cx="15255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/>
              <a:t>Raw Data Tables</a:t>
            </a:r>
          </a:p>
        </p:txBody>
      </p:sp>
      <p:sp>
        <p:nvSpPr>
          <p:cNvPr id="13" name="Text Box 68">
            <a:extLst>
              <a:ext uri="{FF2B5EF4-FFF2-40B4-BE49-F238E27FC236}">
                <a16:creationId xmlns:a16="http://schemas.microsoft.com/office/drawing/2014/main" id="{A90B9760-8AAD-214D-B6CA-579A67E3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69522"/>
            <a:ext cx="16022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Relational DBMS</a:t>
            </a:r>
          </a:p>
        </p:txBody>
      </p:sp>
      <p:sp>
        <p:nvSpPr>
          <p:cNvPr id="14" name="Text Box 69">
            <a:extLst>
              <a:ext uri="{FF2B5EF4-FFF2-40B4-BE49-F238E27FC236}">
                <a16:creationId xmlns:a16="http://schemas.microsoft.com/office/drawing/2014/main" id="{D841D847-E0BA-C441-8FB3-A5B14DC5F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4134"/>
            <a:ext cx="26399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Sensor/RFID streams</a:t>
            </a:r>
          </a:p>
          <a:p>
            <a:pPr eaLnBrk="1" hangingPunct="1">
              <a:defRPr/>
            </a:pPr>
            <a:r>
              <a:rPr lang="en-US" altLang="de-DE" dirty="0"/>
              <a:t>(+ metadata, floor plans, …)</a:t>
            </a:r>
          </a:p>
        </p:txBody>
      </p:sp>
      <p:sp>
        <p:nvSpPr>
          <p:cNvPr id="15" name="AutoShape 71">
            <a:extLst>
              <a:ext uri="{FF2B5EF4-FFF2-40B4-BE49-F238E27FC236}">
                <a16:creationId xmlns:a16="http://schemas.microsoft.com/office/drawing/2014/main" id="{DE11E388-B766-F645-9061-4D1377164A56}"/>
              </a:ext>
            </a:extLst>
          </p:cNvPr>
          <p:cNvSpPr>
            <a:spLocks noChangeArrowheads="1"/>
          </p:cNvSpPr>
          <p:nvPr/>
        </p:nvSpPr>
        <p:spPr bwMode="auto">
          <a:xfrm rot="1096962">
            <a:off x="2349500" y="2104159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AutoShape 72">
            <a:extLst>
              <a:ext uri="{FF2B5EF4-FFF2-40B4-BE49-F238E27FC236}">
                <a16:creationId xmlns:a16="http://schemas.microsoft.com/office/drawing/2014/main" id="{90AB6377-A002-FB4B-AC4B-2FF33171E6EA}"/>
              </a:ext>
            </a:extLst>
          </p:cNvPr>
          <p:cNvSpPr>
            <a:spLocks noChangeArrowheads="1"/>
          </p:cNvSpPr>
          <p:nvPr/>
        </p:nvSpPr>
        <p:spPr bwMode="auto">
          <a:xfrm rot="20218304">
            <a:off x="2587625" y="3590059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AutoShape 73">
            <a:extLst>
              <a:ext uri="{FF2B5EF4-FFF2-40B4-BE49-F238E27FC236}">
                <a16:creationId xmlns:a16="http://schemas.microsoft.com/office/drawing/2014/main" id="{3436D927-70C5-F949-97F9-E6A2E325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43934"/>
            <a:ext cx="1219200" cy="257175"/>
          </a:xfrm>
          <a:prstGeom prst="rightArrow">
            <a:avLst>
              <a:gd name="adj1" fmla="val 50000"/>
              <a:gd name="adj2" fmla="val 11851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Text Box 75">
            <a:extLst>
              <a:ext uri="{FF2B5EF4-FFF2-40B4-BE49-F238E27FC236}">
                <a16:creationId xmlns:a16="http://schemas.microsoft.com/office/drawing/2014/main" id="{E75AA450-318E-024A-9990-5FF68D1E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150" y="1196752"/>
            <a:ext cx="16196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SELECT *</a:t>
            </a:r>
          </a:p>
          <a:p>
            <a:pPr eaLnBrk="1" hangingPunct="1">
              <a:defRPr/>
            </a:pPr>
            <a:r>
              <a:rPr lang="en-US" altLang="de-DE" dirty="0"/>
              <a:t>FROM  RAWDATA</a:t>
            </a:r>
          </a:p>
        </p:txBody>
      </p:sp>
      <p:sp>
        <p:nvSpPr>
          <p:cNvPr id="19" name="Text Box 76">
            <a:extLst>
              <a:ext uri="{FF2B5EF4-FFF2-40B4-BE49-F238E27FC236}">
                <a16:creationId xmlns:a16="http://schemas.microsoft.com/office/drawing/2014/main" id="{516362BC-D6D9-3849-9CBB-067B6891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58134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/>
              <a:t>INPUT FILE </a:t>
            </a:r>
          </a:p>
        </p:txBody>
      </p:sp>
      <p:grpSp>
        <p:nvGrpSpPr>
          <p:cNvPr id="20" name="Group 94">
            <a:extLst>
              <a:ext uri="{FF2B5EF4-FFF2-40B4-BE49-F238E27FC236}">
                <a16:creationId xmlns:a16="http://schemas.microsoft.com/office/drawing/2014/main" id="{97CD603C-F258-0A4D-89FE-0433686DE61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843934"/>
            <a:ext cx="1673225" cy="914400"/>
            <a:chOff x="4272" y="1632"/>
            <a:chExt cx="1045" cy="912"/>
          </a:xfrm>
        </p:grpSpPr>
        <p:sp>
          <p:nvSpPr>
            <p:cNvPr id="21" name="Oval 77">
              <a:extLst>
                <a:ext uri="{FF2B5EF4-FFF2-40B4-BE49-F238E27FC236}">
                  <a16:creationId xmlns:a16="http://schemas.microsoft.com/office/drawing/2014/main" id="{FD3B59C3-BC92-4941-978A-C150B4A4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Oval 78">
              <a:extLst>
                <a:ext uri="{FF2B5EF4-FFF2-40B4-BE49-F238E27FC236}">
                  <a16:creationId xmlns:a16="http://schemas.microsoft.com/office/drawing/2014/main" id="{80E062D6-E196-CD4A-93BB-1707B874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3" name="Line 79">
              <a:extLst>
                <a:ext uri="{FF2B5EF4-FFF2-40B4-BE49-F238E27FC236}">
                  <a16:creationId xmlns:a16="http://schemas.microsoft.com/office/drawing/2014/main" id="{C575ECA7-8B88-1448-B39E-E8600F66F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72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" name="Oval 80">
              <a:extLst>
                <a:ext uri="{FF2B5EF4-FFF2-40B4-BE49-F238E27FC236}">
                  <a16:creationId xmlns:a16="http://schemas.microsoft.com/office/drawing/2014/main" id="{685D2092-62A1-7B4E-A851-03803FDE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17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5" name="Oval 81">
              <a:extLst>
                <a:ext uri="{FF2B5EF4-FFF2-40B4-BE49-F238E27FC236}">
                  <a16:creationId xmlns:a16="http://schemas.microsoft.com/office/drawing/2014/main" id="{FCC69BD8-F797-B44E-883B-D34A885F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17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6" name="Line 82">
              <a:extLst>
                <a:ext uri="{FF2B5EF4-FFF2-40B4-BE49-F238E27FC236}">
                  <a16:creationId xmlns:a16="http://schemas.microsoft.com/office/drawing/2014/main" id="{CFFE51FE-DF50-1146-974C-9B5B175A8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824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7" name="Line 83">
              <a:extLst>
                <a:ext uri="{FF2B5EF4-FFF2-40B4-BE49-F238E27FC236}">
                  <a16:creationId xmlns:a16="http://schemas.microsoft.com/office/drawing/2014/main" id="{8313F5DB-F8D9-794D-9ADC-73BE75EC6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824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" name="Oval 84">
              <a:extLst>
                <a:ext uri="{FF2B5EF4-FFF2-40B4-BE49-F238E27FC236}">
                  <a16:creationId xmlns:a16="http://schemas.microsoft.com/office/drawing/2014/main" id="{F96F78B3-442F-3847-A4CE-34858D55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35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cxnSp>
          <p:nvCxnSpPr>
            <p:cNvPr id="29" name="AutoShape 87">
              <a:extLst>
                <a:ext uri="{FF2B5EF4-FFF2-40B4-BE49-F238E27FC236}">
                  <a16:creationId xmlns:a16="http://schemas.microsoft.com/office/drawing/2014/main" id="{8874B1CB-C5DB-3C4D-9E89-5AD4449AE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272" y="1728"/>
              <a:ext cx="9" cy="720"/>
            </a:xfrm>
            <a:prstGeom prst="curvedConnector3">
              <a:avLst>
                <a:gd name="adj1" fmla="val 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88">
              <a:extLst>
                <a:ext uri="{FF2B5EF4-FFF2-40B4-BE49-F238E27FC236}">
                  <a16:creationId xmlns:a16="http://schemas.microsoft.com/office/drawing/2014/main" id="{5C4DAF64-BC4B-E943-91BE-D590E4DB4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cxnSp>
          <p:nvCxnSpPr>
            <p:cNvPr id="31" name="AutoShape 89">
              <a:extLst>
                <a:ext uri="{FF2B5EF4-FFF2-40B4-BE49-F238E27FC236}">
                  <a16:creationId xmlns:a16="http://schemas.microsoft.com/office/drawing/2014/main" id="{3DCA816F-60CF-3E45-A18D-2433F52A5E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752" y="1728"/>
              <a:ext cx="9" cy="720"/>
            </a:xfrm>
            <a:prstGeom prst="curvedConnector3">
              <a:avLst>
                <a:gd name="adj1" fmla="val 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90">
              <a:extLst>
                <a:ext uri="{FF2B5EF4-FFF2-40B4-BE49-F238E27FC236}">
                  <a16:creationId xmlns:a16="http://schemas.microsoft.com/office/drawing/2014/main" id="{2AC90427-4502-DD4E-AC15-6284ED88B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4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3" name="Line 91">
              <a:extLst>
                <a:ext uri="{FF2B5EF4-FFF2-40B4-BE49-F238E27FC236}">
                  <a16:creationId xmlns:a16="http://schemas.microsoft.com/office/drawing/2014/main" id="{21F6B2DF-CB57-1C46-989B-927D4CACC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72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4" name="Line 92">
              <a:extLst>
                <a:ext uri="{FF2B5EF4-FFF2-40B4-BE49-F238E27FC236}">
                  <a16:creationId xmlns:a16="http://schemas.microsoft.com/office/drawing/2014/main" id="{6AB4744D-6890-D149-8745-96B55A38A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4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5" name="Text Box 93">
              <a:extLst>
                <a:ext uri="{FF2B5EF4-FFF2-40B4-BE49-F238E27FC236}">
                  <a16:creationId xmlns:a16="http://schemas.microsoft.com/office/drawing/2014/main" id="{031A3D98-7E5E-284A-967D-3AF0FC071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968"/>
              <a:ext cx="18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de-DE" sz="28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…</a:t>
              </a:r>
            </a:p>
          </p:txBody>
        </p:sp>
      </p:grpSp>
      <p:sp>
        <p:nvSpPr>
          <p:cNvPr id="36" name="Text Box 95">
            <a:extLst>
              <a:ext uri="{FF2B5EF4-FFF2-40B4-BE49-F238E27FC236}">
                <a16:creationId xmlns:a16="http://schemas.microsoft.com/office/drawing/2014/main" id="{14BC1FF2-EE80-034F-B31B-75F16AA5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39334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OUTPUT FILE </a:t>
            </a:r>
          </a:p>
        </p:txBody>
      </p:sp>
      <p:sp>
        <p:nvSpPr>
          <p:cNvPr id="37" name="AutoShape 96">
            <a:extLst>
              <a:ext uri="{FF2B5EF4-FFF2-40B4-BE49-F238E27FC236}">
                <a16:creationId xmlns:a16="http://schemas.microsoft.com/office/drawing/2014/main" id="{D80E5BF4-6582-9349-AF81-8E3E7D87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77134"/>
            <a:ext cx="2514600" cy="381000"/>
          </a:xfrm>
          <a:prstGeom prst="curvedDownArrow">
            <a:avLst>
              <a:gd name="adj1" fmla="val 132000"/>
              <a:gd name="adj2" fmla="val 264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8" name="AutoShape 97">
            <a:extLst>
              <a:ext uri="{FF2B5EF4-FFF2-40B4-BE49-F238E27FC236}">
                <a16:creationId xmlns:a16="http://schemas.microsoft.com/office/drawing/2014/main" id="{69BFB573-0FBB-F647-B77F-476ABE88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62934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9" name="AutoShape 98">
            <a:extLst>
              <a:ext uri="{FF2B5EF4-FFF2-40B4-BE49-F238E27FC236}">
                <a16:creationId xmlns:a16="http://schemas.microsoft.com/office/drawing/2014/main" id="{AF8278DE-59C1-424C-97FF-2D34F134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34534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" name="AutoShape 99">
            <a:extLst>
              <a:ext uri="{FF2B5EF4-FFF2-40B4-BE49-F238E27FC236}">
                <a16:creationId xmlns:a16="http://schemas.microsoft.com/office/drawing/2014/main" id="{4105A6C7-E275-7849-8580-67B7042582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4444134"/>
            <a:ext cx="2362200" cy="428625"/>
          </a:xfrm>
          <a:prstGeom prst="curvedUpArrow">
            <a:avLst>
              <a:gd name="adj1" fmla="val 110222"/>
              <a:gd name="adj2" fmla="val 220444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de-DE" alt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260E-C57F-0542-B6B9-747101314287}"/>
              </a:ext>
            </a:extLst>
          </p:cNvPr>
          <p:cNvSpPr/>
          <p:nvPr/>
        </p:nvSpPr>
        <p:spPr>
          <a:xfrm>
            <a:off x="3135413" y="6606073"/>
            <a:ext cx="3020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chemeClr val="bg1"/>
                </a:solidFill>
              </a:rPr>
              <a:t>Minos </a:t>
            </a:r>
            <a:r>
              <a:rPr lang="en-US" altLang="de-DE" sz="1400" dirty="0" err="1">
                <a:solidFill>
                  <a:schemeClr val="bg1"/>
                </a:solidFill>
              </a:rPr>
              <a:t>Garofalakis</a:t>
            </a:r>
            <a:r>
              <a:rPr lang="en-US" altLang="de-DE" sz="1400" dirty="0">
                <a:solidFill>
                  <a:schemeClr val="bg1"/>
                </a:solidFill>
              </a:rPr>
              <a:t>, </a:t>
            </a:r>
            <a:r>
              <a:rPr lang="en-US" altLang="de-DE" sz="1400" dirty="0" err="1">
                <a:solidFill>
                  <a:schemeClr val="bg1"/>
                </a:solidFill>
              </a:rPr>
              <a:t>Projekt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  <a:r>
              <a:rPr lang="en-US" altLang="de-DE" sz="1400" dirty="0" err="1">
                <a:solidFill>
                  <a:schemeClr val="bg1"/>
                </a:solidFill>
              </a:rPr>
              <a:t>HeisenData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410CD6-62CA-544D-BB6B-52F4CA0BEFCA}"/>
              </a:ext>
            </a:extLst>
          </p:cNvPr>
          <p:cNvSpPr/>
          <p:nvPr/>
        </p:nvSpPr>
        <p:spPr>
          <a:xfrm>
            <a:off x="35496" y="5345340"/>
            <a:ext cx="50429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B10FF"/>
                </a:solidFill>
              </a:rPr>
              <a:t>HeisenData</a:t>
            </a:r>
            <a:r>
              <a:rPr lang="de-DE" sz="1100" dirty="0">
                <a:solidFill>
                  <a:srgbClr val="0B10FF"/>
                </a:solidFill>
              </a:rPr>
              <a:t> -- </a:t>
            </a:r>
            <a:r>
              <a:rPr lang="de-DE" sz="1100" dirty="0" err="1">
                <a:solidFill>
                  <a:srgbClr val="0B10FF"/>
                </a:solidFill>
              </a:rPr>
              <a:t>Towards</a:t>
            </a:r>
            <a:r>
              <a:rPr lang="de-DE" sz="1100" dirty="0">
                <a:solidFill>
                  <a:srgbClr val="0B10FF"/>
                </a:solidFill>
              </a:rPr>
              <a:t> a Next-Generation </a:t>
            </a:r>
            <a:r>
              <a:rPr lang="de-DE" sz="1100" dirty="0" err="1">
                <a:solidFill>
                  <a:srgbClr val="0B10FF"/>
                </a:solidFill>
              </a:rPr>
              <a:t>Uncertain</a:t>
            </a:r>
            <a:r>
              <a:rPr lang="de-DE" sz="1100" dirty="0">
                <a:solidFill>
                  <a:srgbClr val="0B10FF"/>
                </a:solidFill>
              </a:rPr>
              <a:t> Data Management System</a:t>
            </a:r>
          </a:p>
          <a:p>
            <a:r>
              <a:rPr lang="de-DE" sz="1100" dirty="0">
                <a:solidFill>
                  <a:srgbClr val="0B10FF"/>
                </a:solidFill>
              </a:rPr>
              <a:t>Project </a:t>
            </a:r>
            <a:r>
              <a:rPr lang="de-DE" sz="1100" dirty="0" err="1">
                <a:solidFill>
                  <a:srgbClr val="0B10FF"/>
                </a:solidFill>
              </a:rPr>
              <a:t>Funding</a:t>
            </a:r>
            <a:r>
              <a:rPr lang="de-DE" sz="1100" dirty="0">
                <a:solidFill>
                  <a:srgbClr val="0B10FF"/>
                </a:solidFill>
              </a:rPr>
              <a:t>: FP7 Marie-Curie International Reintegration Grants</a:t>
            </a:r>
          </a:p>
          <a:p>
            <a:r>
              <a:rPr lang="de-DE" sz="1100" dirty="0">
                <a:solidFill>
                  <a:srgbClr val="0B10FF"/>
                </a:solidFill>
              </a:rPr>
              <a:t>                             (FP7-PEOPLE-2009-RG, Reference </a:t>
            </a:r>
            <a:r>
              <a:rPr lang="de-DE" sz="1100" dirty="0" err="1">
                <a:solidFill>
                  <a:srgbClr val="0B10FF"/>
                </a:solidFill>
              </a:rPr>
              <a:t>No</a:t>
            </a:r>
            <a:r>
              <a:rPr lang="de-DE" sz="1100" dirty="0">
                <a:solidFill>
                  <a:srgbClr val="0B10FF"/>
                </a:solidFill>
              </a:rPr>
              <a:t>. 249217) </a:t>
            </a:r>
          </a:p>
          <a:p>
            <a:r>
              <a:rPr lang="de-DE" sz="1100" dirty="0">
                <a:solidFill>
                  <a:srgbClr val="0B10FF"/>
                </a:solidFill>
              </a:rPr>
              <a:t>Project Duration: </a:t>
            </a:r>
            <a:r>
              <a:rPr lang="de-DE" sz="1100" b="1" dirty="0">
                <a:solidFill>
                  <a:srgbClr val="FF0000"/>
                </a:solidFill>
              </a:rPr>
              <a:t>1/3/2010 - 28/2/2014 </a:t>
            </a:r>
          </a:p>
          <a:p>
            <a:r>
              <a:rPr lang="de-DE" sz="1100" dirty="0">
                <a:solidFill>
                  <a:srgbClr val="0B10FF"/>
                </a:solidFill>
              </a:rPr>
              <a:t>Fellow &amp; Scientist-in-Charge: Prof. Minos </a:t>
            </a:r>
            <a:r>
              <a:rPr lang="de-DE" sz="1100" dirty="0" err="1">
                <a:solidFill>
                  <a:srgbClr val="0B10FF"/>
                </a:solidFill>
              </a:rPr>
              <a:t>Garofalakis</a:t>
            </a:r>
            <a:endParaRPr lang="de-DE" sz="1100" dirty="0">
              <a:solidFill>
                <a:srgbClr val="0B10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646BBB-FFF9-CD41-BE97-0A5F832F1A76}"/>
              </a:ext>
            </a:extLst>
          </p:cNvPr>
          <p:cNvSpPr/>
          <p:nvPr/>
        </p:nvSpPr>
        <p:spPr>
          <a:xfrm>
            <a:off x="4867048" y="534534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B10FF"/>
                </a:solidFill>
              </a:rPr>
              <a:t>Managing Large, </a:t>
            </a:r>
            <a:r>
              <a:rPr lang="de-DE" sz="1100" dirty="0" err="1">
                <a:solidFill>
                  <a:srgbClr val="0B10FF"/>
                </a:solidFill>
              </a:rPr>
              <a:t>Uncertain</a:t>
            </a:r>
            <a:r>
              <a:rPr lang="de-DE" sz="1100" dirty="0">
                <a:solidFill>
                  <a:srgbClr val="0B10FF"/>
                </a:solidFill>
              </a:rPr>
              <a:t> Data</a:t>
            </a:r>
          </a:p>
          <a:p>
            <a:r>
              <a:rPr lang="de-DE" sz="1100" dirty="0" err="1">
                <a:solidFill>
                  <a:srgbClr val="0B10FF"/>
                </a:solidFill>
              </a:rPr>
              <a:t>Repositories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with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Probabilistic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Graphical</a:t>
            </a:r>
            <a:r>
              <a:rPr lang="de-DE" sz="1100" dirty="0">
                <a:solidFill>
                  <a:srgbClr val="0B10FF"/>
                </a:solidFill>
              </a:rPr>
              <a:t> Models</a:t>
            </a:r>
          </a:p>
          <a:p>
            <a:r>
              <a:rPr lang="de-DE" sz="1100" dirty="0">
                <a:solidFill>
                  <a:srgbClr val="0B10FF"/>
                </a:solidFill>
              </a:rPr>
              <a:t>Daisy </a:t>
            </a:r>
            <a:r>
              <a:rPr lang="de-DE" sz="1100" dirty="0" err="1">
                <a:solidFill>
                  <a:srgbClr val="0B10FF"/>
                </a:solidFill>
              </a:rPr>
              <a:t>Zhe</a:t>
            </a:r>
            <a:r>
              <a:rPr lang="de-DE" sz="1100" dirty="0">
                <a:solidFill>
                  <a:srgbClr val="0B10FF"/>
                </a:solidFill>
              </a:rPr>
              <a:t> Wang+, </a:t>
            </a:r>
            <a:r>
              <a:rPr lang="de-DE" sz="1100" dirty="0" err="1">
                <a:solidFill>
                  <a:srgbClr val="0B10FF"/>
                </a:solidFill>
              </a:rPr>
              <a:t>Eirinaios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Michelakis</a:t>
            </a:r>
            <a:r>
              <a:rPr lang="de-DE" sz="1100" dirty="0">
                <a:solidFill>
                  <a:srgbClr val="0B10FF"/>
                </a:solidFill>
              </a:rPr>
              <a:t>+, Minos </a:t>
            </a:r>
            <a:r>
              <a:rPr lang="de-DE" sz="1100" dirty="0" err="1">
                <a:solidFill>
                  <a:srgbClr val="0B10FF"/>
                </a:solidFill>
              </a:rPr>
              <a:t>Garofalakis</a:t>
            </a:r>
            <a:r>
              <a:rPr lang="de-DE" sz="1100" dirty="0">
                <a:solidFill>
                  <a:srgbClr val="0B10FF"/>
                </a:solidFill>
              </a:rPr>
              <a:t>*+, Joseph M. </a:t>
            </a:r>
            <a:r>
              <a:rPr lang="de-DE" sz="1100" dirty="0" err="1">
                <a:solidFill>
                  <a:srgbClr val="0B10FF"/>
                </a:solidFill>
              </a:rPr>
              <a:t>Hellerstein</a:t>
            </a:r>
            <a:r>
              <a:rPr lang="de-DE" sz="1100" dirty="0">
                <a:solidFill>
                  <a:srgbClr val="0B10FF"/>
                </a:solidFill>
              </a:rPr>
              <a:t>+ University </a:t>
            </a:r>
            <a:r>
              <a:rPr lang="de-DE" sz="1100" dirty="0" err="1">
                <a:solidFill>
                  <a:srgbClr val="0B10FF"/>
                </a:solidFill>
              </a:rPr>
              <a:t>of</a:t>
            </a:r>
            <a:r>
              <a:rPr lang="de-DE" sz="1100" dirty="0">
                <a:solidFill>
                  <a:srgbClr val="0B10FF"/>
                </a:solidFill>
              </a:rPr>
              <a:t> California Berkeley+, Yahoo! Research* </a:t>
            </a:r>
            <a:br>
              <a:rPr lang="de-DE" sz="1100" dirty="0">
                <a:solidFill>
                  <a:srgbClr val="0B10FF"/>
                </a:solidFill>
              </a:rPr>
            </a:br>
            <a:r>
              <a:rPr lang="de-DE" sz="1100" dirty="0">
                <a:solidFill>
                  <a:srgbClr val="0B10FF"/>
                </a:solidFill>
              </a:rPr>
              <a:t>25th August </a:t>
            </a:r>
            <a:r>
              <a:rPr lang="de-DE" sz="1100" b="1" dirty="0">
                <a:solidFill>
                  <a:srgbClr val="FF0000"/>
                </a:solidFill>
              </a:rPr>
              <a:t>2008</a:t>
            </a:r>
            <a:r>
              <a:rPr lang="de-DE" sz="1100" dirty="0">
                <a:solidFill>
                  <a:srgbClr val="0B10FF"/>
                </a:solidFill>
              </a:rPr>
              <a:t>, VLDB</a:t>
            </a:r>
          </a:p>
        </p:txBody>
      </p:sp>
    </p:spTree>
    <p:extLst>
      <p:ext uri="{BB962C8B-B14F-4D97-AF65-F5344CB8AC3E}">
        <p14:creationId xmlns:p14="http://schemas.microsoft.com/office/powerpoint/2010/main" val="24014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6" grpId="0"/>
      <p:bldP spid="4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41" y="256215"/>
            <a:ext cx="59302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BayesStore Data</a:t>
            </a:r>
            <a:r>
              <a:rPr spc="-10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2989" y="2348880"/>
            <a:ext cx="274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Incomplete Relation of</a:t>
            </a:r>
            <a:endParaRPr sz="2000">
              <a:latin typeface="Arial-BoldItalicMT"/>
              <a:cs typeface="Arial-BoldItalicMT"/>
            </a:endParaRPr>
          </a:p>
          <a:p>
            <a:pPr marL="927100">
              <a:lnSpc>
                <a:spcPct val="100000"/>
              </a:lnSpc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5493" y="4855858"/>
            <a:ext cx="17291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|F| =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Θ</a:t>
            </a:r>
            <a:r>
              <a:rPr sz="2400" b="1" spc="-5" dirty="0">
                <a:latin typeface="Arial"/>
                <a:cs typeface="Arial"/>
              </a:rPr>
              <a:t>(|X|</a:t>
            </a:r>
            <a:r>
              <a:rPr sz="2400" b="1" spc="-7" baseline="24305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5493" y="2420508"/>
            <a:ext cx="33502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 marR="5080" indent="-915035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Probabilistic Distribution of  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b="1" dirty="0">
                <a:latin typeface="Arial"/>
                <a:cs typeface="Arial"/>
              </a:rPr>
              <a:t>F = </a:t>
            </a:r>
            <a:r>
              <a:rPr sz="2400" b="1" spc="-5" dirty="0">
                <a:latin typeface="Arial"/>
                <a:cs typeface="Arial"/>
              </a:rPr>
              <a:t>Pr [</a:t>
            </a:r>
            <a:r>
              <a:rPr sz="2400" b="1" spc="-5" dirty="0">
                <a:solidFill>
                  <a:srgbClr val="33339A"/>
                </a:solidFill>
                <a:latin typeface="Arial"/>
                <a:cs typeface="Arial"/>
              </a:rPr>
              <a:t>X</a:t>
            </a:r>
            <a:r>
              <a:rPr sz="2400" b="1" spc="-7" baseline="-20833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r>
              <a:rPr sz="2400" b="1" spc="-5" dirty="0">
                <a:latin typeface="Arial"/>
                <a:cs typeface="Arial"/>
              </a:rPr>
              <a:t>, …, 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X</a:t>
            </a:r>
            <a:r>
              <a:rPr sz="2400" b="1" baseline="-20833" dirty="0">
                <a:solidFill>
                  <a:srgbClr val="33339A"/>
                </a:solidFill>
                <a:latin typeface="Arial"/>
                <a:cs typeface="Arial"/>
              </a:rPr>
              <a:t>7</a:t>
            </a:r>
            <a:r>
              <a:rPr sz="2400" b="1" spc="-322" baseline="-20833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N: </a:t>
            </a:r>
            <a:r>
              <a:rPr sz="2000" spc="-10" dirty="0">
                <a:latin typeface="Arial"/>
                <a:cs typeface="Arial"/>
              </a:rPr>
              <a:t>number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missing values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|X|: size of 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domain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065" y="1196752"/>
            <a:ext cx="7579359" cy="103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66065" algn="l"/>
              </a:tabLst>
            </a:pPr>
            <a:r>
              <a:rPr sz="1800" dirty="0">
                <a:latin typeface="Arial"/>
                <a:cs typeface="Arial"/>
              </a:rPr>
              <a:t>Incomplete Relation --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1950" b="1" spc="0" baseline="25641" dirty="0">
                <a:latin typeface="Arial"/>
                <a:cs typeface="Arial"/>
              </a:rPr>
              <a:t>p</a:t>
            </a:r>
            <a:endParaRPr sz="1950" baseline="25641" dirty="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AutoNum type="arabicPeriod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Distribution over </a:t>
            </a:r>
            <a:r>
              <a:rPr sz="1800" dirty="0">
                <a:latin typeface="Arial"/>
                <a:cs typeface="Arial"/>
              </a:rPr>
              <a:t>Possible Worlds –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</a:t>
            </a:r>
            <a:endParaRPr sz="2350" dirty="0">
              <a:latin typeface="Times New Roman"/>
              <a:cs typeface="Times New Roman"/>
            </a:endParaRPr>
          </a:p>
          <a:p>
            <a:pPr marL="166370">
              <a:lnSpc>
                <a:spcPct val="150000"/>
              </a:lnSpc>
            </a:pPr>
            <a:r>
              <a:rPr sz="2000" b="1" spc="-10" dirty="0">
                <a:solidFill>
                  <a:srgbClr val="33339A"/>
                </a:solidFill>
                <a:latin typeface="Arial"/>
                <a:cs typeface="Arial"/>
              </a:rPr>
              <a:t>Sensor1(</a:t>
            </a:r>
            <a:r>
              <a:rPr sz="2000" b="1" u="heavy" spc="-10" dirty="0">
                <a:solidFill>
                  <a:srgbClr val="33339A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Time(T), Room(R), </a:t>
            </a:r>
            <a:r>
              <a:rPr sz="2000" b="1" u="heavy" spc="-5" dirty="0">
                <a:solidFill>
                  <a:srgbClr val="33339A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Sid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, </a:t>
            </a:r>
            <a:r>
              <a:rPr sz="2000" b="1" spc="-20" dirty="0">
                <a:solidFill>
                  <a:srgbClr val="33339A"/>
                </a:solidFill>
                <a:latin typeface="Arial"/>
                <a:cs typeface="Arial"/>
              </a:rPr>
              <a:t>Temperature(Tp) </a:t>
            </a:r>
            <a:r>
              <a:rPr sz="1950" b="1" spc="0" baseline="25641" dirty="0">
                <a:solidFill>
                  <a:srgbClr val="33339A"/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rgbClr val="33339A"/>
                </a:solidFill>
                <a:latin typeface="Arial"/>
                <a:cs typeface="Arial"/>
              </a:rPr>
              <a:t>, </a:t>
            </a:r>
            <a:r>
              <a:rPr sz="2000" b="1" spc="-5" dirty="0">
                <a:solidFill>
                  <a:srgbClr val="33339A"/>
                </a:solidFill>
                <a:latin typeface="Arial"/>
                <a:cs typeface="Arial"/>
              </a:rPr>
              <a:t>Light(L)</a:t>
            </a:r>
            <a:r>
              <a:rPr sz="2000" b="1" spc="15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1950" b="1" spc="0" baseline="25641" dirty="0">
                <a:solidFill>
                  <a:srgbClr val="33339A"/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rgbClr val="33339A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412" y="3386647"/>
            <a:ext cx="273685" cy="23475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290"/>
              </a:spcBef>
            </a:pPr>
            <a:r>
              <a:rPr sz="1800" spc="-5" dirty="0">
                <a:latin typeface="Comic Sans MS"/>
                <a:cs typeface="Comic Sans MS"/>
              </a:rPr>
              <a:t>t1  t2  t3</a:t>
            </a:r>
            <a:endParaRPr sz="1800">
              <a:latin typeface="Comic Sans MS"/>
              <a:cs typeface="Comic Sans MS"/>
            </a:endParaRPr>
          </a:p>
          <a:p>
            <a:pPr marL="12700" marR="6350" algn="just">
              <a:lnSpc>
                <a:spcPct val="131100"/>
              </a:lnSpc>
              <a:spcBef>
                <a:spcPts val="525"/>
              </a:spcBef>
            </a:pPr>
            <a:r>
              <a:rPr sz="1800" spc="-5" dirty="0">
                <a:latin typeface="Comic Sans MS"/>
                <a:cs typeface="Comic Sans MS"/>
              </a:rPr>
              <a:t>t4  t5  t6</a:t>
            </a:r>
            <a:endParaRPr sz="1800">
              <a:latin typeface="Comic Sans MS"/>
              <a:cs typeface="Comic Sans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74386"/>
              </p:ext>
            </p:extLst>
          </p:nvPr>
        </p:nvGraphicFramePr>
        <p:xfrm>
          <a:off x="1014557" y="3280551"/>
          <a:ext cx="2877185" cy="2559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300" b="1" spc="10" dirty="0">
                          <a:latin typeface="Arial"/>
                          <a:cs typeface="Arial"/>
                        </a:rPr>
                        <a:t>Sid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b="1" spc="10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275" b="1" spc="15" baseline="26143" dirty="0">
                          <a:latin typeface="Arial"/>
                          <a:cs typeface="Arial"/>
                        </a:rPr>
                        <a:t>p</a:t>
                      </a:r>
                      <a:endParaRPr sz="1275" baseline="26143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670"/>
                        </a:lnSpc>
                      </a:pPr>
                      <a:r>
                        <a:rPr sz="2700" b="1" spc="-397" baseline="-26234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-265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5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55" dirty="0">
                          <a:latin typeface="Arial"/>
                          <a:cs typeface="Arial"/>
                        </a:rPr>
                        <a:t>Cold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5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4F2BC6C-EED9-C24D-8DF1-D611998F0328}"/>
              </a:ext>
            </a:extLst>
          </p:cNvPr>
          <p:cNvSpPr/>
          <p:nvPr/>
        </p:nvSpPr>
        <p:spPr>
          <a:xfrm>
            <a:off x="2188672" y="6039321"/>
            <a:ext cx="4844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1">
                <a:solidFill>
                  <a:srgbClr val="0B10FF"/>
                </a:solidFill>
              </a:rPr>
              <a:t>Daisy Zhe Wang, Eirinaios Michelakis, Minos Garofalakis, and Joseph M. Hellerstein. "</a:t>
            </a:r>
            <a:r>
              <a:rPr lang="de-DE" sz="1100" b="1" noProof="1">
                <a:solidFill>
                  <a:srgbClr val="FF0000"/>
                </a:solidFill>
              </a:rPr>
              <a:t>BAYESSTORE</a:t>
            </a:r>
            <a:r>
              <a:rPr lang="de-DE" sz="1100" noProof="1">
                <a:solidFill>
                  <a:srgbClr val="0B10FF"/>
                </a:solidFill>
              </a:rPr>
              <a:t>: Managing Large, Uncertain Data Repositories with Probabilistic Graphical Models", Proceedings of VLDB'2008 (PVLDB, Vol. 1), </a:t>
            </a:r>
            <a:r>
              <a:rPr lang="de-DE" sz="1100" b="1" noProof="1">
                <a:solidFill>
                  <a:srgbClr val="FF0000"/>
                </a:solidFill>
              </a:rPr>
              <a:t>2008</a:t>
            </a:r>
            <a:r>
              <a:rPr lang="de-DE" sz="1100" noProof="1">
                <a:solidFill>
                  <a:srgbClr val="0B10FF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B64B8A-36FD-F14F-94F7-5504F3BAE2C0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23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513" y="247331"/>
            <a:ext cx="655065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Skyscrapers</a:t>
            </a:r>
            <a:r>
              <a:rPr spc="-15" dirty="0"/>
              <a:t> </a:t>
            </a:r>
            <a:r>
              <a:rPr spc="-5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587641" y="2708783"/>
            <a:ext cx="3048000" cy="3311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0847" y="4004183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732282" y="364235"/>
                </a:moveTo>
                <a:lnTo>
                  <a:pt x="732282" y="121157"/>
                </a:lnTo>
                <a:lnTo>
                  <a:pt x="0" y="121157"/>
                </a:lnTo>
                <a:lnTo>
                  <a:pt x="0" y="364235"/>
                </a:lnTo>
                <a:lnTo>
                  <a:pt x="732282" y="364235"/>
                </a:lnTo>
                <a:close/>
              </a:path>
              <a:path w="976629" h="485775">
                <a:moveTo>
                  <a:pt x="976122" y="242315"/>
                </a:moveTo>
                <a:lnTo>
                  <a:pt x="732282" y="0"/>
                </a:lnTo>
                <a:lnTo>
                  <a:pt x="732282" y="485393"/>
                </a:lnTo>
                <a:lnTo>
                  <a:pt x="976122" y="24231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3989" y="3988942"/>
            <a:ext cx="992505" cy="516255"/>
          </a:xfrm>
          <a:custGeom>
            <a:avLst/>
            <a:gdLst/>
            <a:ahLst/>
            <a:cxnLst/>
            <a:rect l="l" t="t" r="r" b="b"/>
            <a:pathLst>
              <a:path w="992504" h="516254">
                <a:moveTo>
                  <a:pt x="739140" y="130301"/>
                </a:moveTo>
                <a:lnTo>
                  <a:pt x="0" y="130301"/>
                </a:lnTo>
                <a:lnTo>
                  <a:pt x="0" y="385571"/>
                </a:lnTo>
                <a:lnTo>
                  <a:pt x="6858" y="385571"/>
                </a:lnTo>
                <a:lnTo>
                  <a:pt x="6858" y="142493"/>
                </a:lnTo>
                <a:lnTo>
                  <a:pt x="12954" y="136397"/>
                </a:lnTo>
                <a:lnTo>
                  <a:pt x="12954" y="142493"/>
                </a:lnTo>
                <a:lnTo>
                  <a:pt x="732281" y="142493"/>
                </a:lnTo>
                <a:lnTo>
                  <a:pt x="732281" y="136398"/>
                </a:lnTo>
                <a:lnTo>
                  <a:pt x="739140" y="130301"/>
                </a:lnTo>
                <a:close/>
              </a:path>
              <a:path w="992504" h="516254">
                <a:moveTo>
                  <a:pt x="12954" y="142493"/>
                </a:moveTo>
                <a:lnTo>
                  <a:pt x="12954" y="136397"/>
                </a:lnTo>
                <a:lnTo>
                  <a:pt x="6858" y="142493"/>
                </a:lnTo>
                <a:lnTo>
                  <a:pt x="12954" y="142493"/>
                </a:lnTo>
                <a:close/>
              </a:path>
              <a:path w="992504" h="516254">
                <a:moveTo>
                  <a:pt x="12954" y="373379"/>
                </a:moveTo>
                <a:lnTo>
                  <a:pt x="12954" y="142493"/>
                </a:lnTo>
                <a:lnTo>
                  <a:pt x="6858" y="142493"/>
                </a:lnTo>
                <a:lnTo>
                  <a:pt x="6858" y="373379"/>
                </a:lnTo>
                <a:lnTo>
                  <a:pt x="12954" y="373379"/>
                </a:lnTo>
                <a:close/>
              </a:path>
              <a:path w="992504" h="516254">
                <a:moveTo>
                  <a:pt x="745236" y="485460"/>
                </a:moveTo>
                <a:lnTo>
                  <a:pt x="745236" y="373379"/>
                </a:lnTo>
                <a:lnTo>
                  <a:pt x="6858" y="373379"/>
                </a:lnTo>
                <a:lnTo>
                  <a:pt x="12954" y="379475"/>
                </a:lnTo>
                <a:lnTo>
                  <a:pt x="12954" y="385571"/>
                </a:lnTo>
                <a:lnTo>
                  <a:pt x="732281" y="385571"/>
                </a:lnTo>
                <a:lnTo>
                  <a:pt x="732281" y="379475"/>
                </a:lnTo>
                <a:lnTo>
                  <a:pt x="739140" y="385571"/>
                </a:lnTo>
                <a:lnTo>
                  <a:pt x="739140" y="491518"/>
                </a:lnTo>
                <a:lnTo>
                  <a:pt x="745236" y="485460"/>
                </a:lnTo>
                <a:close/>
              </a:path>
              <a:path w="992504" h="516254">
                <a:moveTo>
                  <a:pt x="12954" y="385571"/>
                </a:moveTo>
                <a:lnTo>
                  <a:pt x="12954" y="379475"/>
                </a:lnTo>
                <a:lnTo>
                  <a:pt x="6858" y="373379"/>
                </a:lnTo>
                <a:lnTo>
                  <a:pt x="6858" y="385571"/>
                </a:lnTo>
                <a:lnTo>
                  <a:pt x="12954" y="385571"/>
                </a:lnTo>
                <a:close/>
              </a:path>
              <a:path w="992504" h="516254">
                <a:moveTo>
                  <a:pt x="992124" y="257555"/>
                </a:moveTo>
                <a:lnTo>
                  <a:pt x="732281" y="0"/>
                </a:lnTo>
                <a:lnTo>
                  <a:pt x="732281" y="130301"/>
                </a:lnTo>
                <a:lnTo>
                  <a:pt x="734568" y="130301"/>
                </a:lnTo>
                <a:lnTo>
                  <a:pt x="734568" y="19811"/>
                </a:lnTo>
                <a:lnTo>
                  <a:pt x="745236" y="15239"/>
                </a:lnTo>
                <a:lnTo>
                  <a:pt x="745236" y="30413"/>
                </a:lnTo>
                <a:lnTo>
                  <a:pt x="974190" y="257936"/>
                </a:lnTo>
                <a:lnTo>
                  <a:pt x="978408" y="253745"/>
                </a:lnTo>
                <a:lnTo>
                  <a:pt x="978408" y="271191"/>
                </a:lnTo>
                <a:lnTo>
                  <a:pt x="992124" y="257555"/>
                </a:lnTo>
                <a:close/>
              </a:path>
              <a:path w="992504" h="516254">
                <a:moveTo>
                  <a:pt x="739140" y="142493"/>
                </a:moveTo>
                <a:lnTo>
                  <a:pt x="739140" y="130301"/>
                </a:lnTo>
                <a:lnTo>
                  <a:pt x="732281" y="136398"/>
                </a:lnTo>
                <a:lnTo>
                  <a:pt x="732281" y="142493"/>
                </a:lnTo>
                <a:lnTo>
                  <a:pt x="739140" y="142493"/>
                </a:lnTo>
                <a:close/>
              </a:path>
              <a:path w="992504" h="516254">
                <a:moveTo>
                  <a:pt x="739140" y="385571"/>
                </a:moveTo>
                <a:lnTo>
                  <a:pt x="732281" y="379475"/>
                </a:lnTo>
                <a:lnTo>
                  <a:pt x="732281" y="385571"/>
                </a:lnTo>
                <a:lnTo>
                  <a:pt x="739140" y="385571"/>
                </a:lnTo>
                <a:close/>
              </a:path>
              <a:path w="992504" h="516254">
                <a:moveTo>
                  <a:pt x="739140" y="491518"/>
                </a:moveTo>
                <a:lnTo>
                  <a:pt x="739140" y="385571"/>
                </a:lnTo>
                <a:lnTo>
                  <a:pt x="732281" y="385571"/>
                </a:lnTo>
                <a:lnTo>
                  <a:pt x="732281" y="515874"/>
                </a:lnTo>
                <a:lnTo>
                  <a:pt x="734568" y="513601"/>
                </a:lnTo>
                <a:lnTo>
                  <a:pt x="734568" y="496061"/>
                </a:lnTo>
                <a:lnTo>
                  <a:pt x="739140" y="491518"/>
                </a:lnTo>
                <a:close/>
              </a:path>
              <a:path w="992504" h="516254">
                <a:moveTo>
                  <a:pt x="745236" y="30413"/>
                </a:moveTo>
                <a:lnTo>
                  <a:pt x="745236" y="15239"/>
                </a:lnTo>
                <a:lnTo>
                  <a:pt x="734568" y="19811"/>
                </a:lnTo>
                <a:lnTo>
                  <a:pt x="745236" y="30413"/>
                </a:lnTo>
                <a:close/>
              </a:path>
              <a:path w="992504" h="516254">
                <a:moveTo>
                  <a:pt x="745236" y="142493"/>
                </a:moveTo>
                <a:lnTo>
                  <a:pt x="745236" y="30413"/>
                </a:lnTo>
                <a:lnTo>
                  <a:pt x="734568" y="19811"/>
                </a:lnTo>
                <a:lnTo>
                  <a:pt x="734568" y="130301"/>
                </a:lnTo>
                <a:lnTo>
                  <a:pt x="739140" y="130301"/>
                </a:lnTo>
                <a:lnTo>
                  <a:pt x="739140" y="142493"/>
                </a:lnTo>
                <a:lnTo>
                  <a:pt x="745236" y="142493"/>
                </a:lnTo>
                <a:close/>
              </a:path>
              <a:path w="992504" h="516254">
                <a:moveTo>
                  <a:pt x="978408" y="271191"/>
                </a:moveTo>
                <a:lnTo>
                  <a:pt x="978408" y="262127"/>
                </a:lnTo>
                <a:lnTo>
                  <a:pt x="974190" y="257936"/>
                </a:lnTo>
                <a:lnTo>
                  <a:pt x="734568" y="496061"/>
                </a:lnTo>
                <a:lnTo>
                  <a:pt x="745236" y="500633"/>
                </a:lnTo>
                <a:lnTo>
                  <a:pt x="745236" y="502995"/>
                </a:lnTo>
                <a:lnTo>
                  <a:pt x="978408" y="271191"/>
                </a:lnTo>
                <a:close/>
              </a:path>
              <a:path w="992504" h="516254">
                <a:moveTo>
                  <a:pt x="745236" y="502995"/>
                </a:moveTo>
                <a:lnTo>
                  <a:pt x="745236" y="500633"/>
                </a:lnTo>
                <a:lnTo>
                  <a:pt x="734568" y="496061"/>
                </a:lnTo>
                <a:lnTo>
                  <a:pt x="734568" y="513601"/>
                </a:lnTo>
                <a:lnTo>
                  <a:pt x="745236" y="502995"/>
                </a:lnTo>
                <a:close/>
              </a:path>
              <a:path w="992504" h="516254">
                <a:moveTo>
                  <a:pt x="978408" y="262127"/>
                </a:moveTo>
                <a:lnTo>
                  <a:pt x="978408" y="253745"/>
                </a:lnTo>
                <a:lnTo>
                  <a:pt x="974190" y="257936"/>
                </a:lnTo>
                <a:lnTo>
                  <a:pt x="978408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149" y="1365630"/>
            <a:ext cx="7447915" cy="119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For all </a:t>
            </a:r>
            <a:r>
              <a:rPr sz="2000" spc="-10" dirty="0">
                <a:latin typeface="Arial"/>
                <a:cs typeface="Arial"/>
              </a:rPr>
              <a:t>sensor </a:t>
            </a:r>
            <a:r>
              <a:rPr sz="2000" spc="-5" dirty="0">
                <a:latin typeface="Arial"/>
                <a:cs typeface="Arial"/>
              </a:rPr>
              <a:t>in all </a:t>
            </a:r>
            <a:r>
              <a:rPr sz="2000" spc="-10" dirty="0">
                <a:latin typeface="Arial"/>
                <a:cs typeface="Arial"/>
              </a:rPr>
              <a:t>rooms </a:t>
            </a:r>
            <a:r>
              <a:rPr sz="2000" spc="-5" dirty="0">
                <a:latin typeface="Arial"/>
                <a:cs typeface="Arial"/>
              </a:rPr>
              <a:t>at all timestamp, Light and </a:t>
            </a:r>
            <a:r>
              <a:rPr sz="2000" spc="-30" dirty="0">
                <a:latin typeface="Arial"/>
                <a:cs typeface="Arial"/>
              </a:rPr>
              <a:t>Temperature  </a:t>
            </a:r>
            <a:r>
              <a:rPr sz="2000" spc="-10" dirty="0">
                <a:latin typeface="Arial"/>
                <a:cs typeface="Arial"/>
              </a:rPr>
              <a:t>readings </a:t>
            </a:r>
            <a:r>
              <a:rPr sz="2000" spc="-5" dirty="0">
                <a:latin typeface="Arial"/>
                <a:cs typeface="Arial"/>
              </a:rPr>
              <a:t>are </a:t>
            </a:r>
            <a:r>
              <a:rPr sz="2000" spc="-10" dirty="0">
                <a:latin typeface="Arial"/>
                <a:cs typeface="Arial"/>
              </a:rPr>
              <a:t>correlated.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996950">
              <a:lnSpc>
                <a:spcPct val="100000"/>
              </a:lnSpc>
              <a:tabLst>
                <a:tab pos="5412740" algn="l"/>
              </a:tabLst>
            </a:pPr>
            <a:r>
              <a:rPr sz="2000" spc="-5" dirty="0">
                <a:latin typeface="Arial"/>
                <a:cs typeface="Arial"/>
              </a:rPr>
              <a:t>Light	</a:t>
            </a:r>
            <a:r>
              <a:rPr sz="2000" spc="-30" dirty="0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0819" y="2708783"/>
            <a:ext cx="3048000" cy="3240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6247" y="2708782"/>
            <a:ext cx="30480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A535A1-42BE-5C4B-AFD6-7D07209B00D4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168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1E5495-CEEF-7C43-9B2E-82C9EB213486}"/>
              </a:ext>
            </a:extLst>
          </p:cNvPr>
          <p:cNvSpPr/>
          <p:nvPr/>
        </p:nvSpPr>
        <p:spPr>
          <a:xfrm>
            <a:off x="72008" y="5805264"/>
            <a:ext cx="4572000" cy="834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347" y="272273"/>
            <a:ext cx="26346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Definitions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103515" y="1340230"/>
            <a:ext cx="905255" cy="97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257" y="3794773"/>
            <a:ext cx="951318" cy="1346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608" y="5085184"/>
            <a:ext cx="1182867" cy="1519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815" y="2492375"/>
            <a:ext cx="848105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0775" y="2565526"/>
            <a:ext cx="876300" cy="1000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3075" y="2957957"/>
            <a:ext cx="576580" cy="76200"/>
          </a:xfrm>
          <a:custGeom>
            <a:avLst/>
            <a:gdLst/>
            <a:ahLst/>
            <a:cxnLst/>
            <a:rect l="l" t="t" r="r" b="b"/>
            <a:pathLst>
              <a:path w="576580" h="76200">
                <a:moveTo>
                  <a:pt x="512063" y="44196"/>
                </a:moveTo>
                <a:lnTo>
                  <a:pt x="512063" y="31242"/>
                </a:lnTo>
                <a:lnTo>
                  <a:pt x="0" y="31242"/>
                </a:lnTo>
                <a:lnTo>
                  <a:pt x="0" y="44196"/>
                </a:lnTo>
                <a:lnTo>
                  <a:pt x="512063" y="44196"/>
                </a:lnTo>
                <a:close/>
              </a:path>
              <a:path w="576580" h="76200">
                <a:moveTo>
                  <a:pt x="576071" y="38100"/>
                </a:moveTo>
                <a:lnTo>
                  <a:pt x="499871" y="0"/>
                </a:lnTo>
                <a:lnTo>
                  <a:pt x="499871" y="31242"/>
                </a:lnTo>
                <a:lnTo>
                  <a:pt x="512063" y="31242"/>
                </a:lnTo>
                <a:lnTo>
                  <a:pt x="512063" y="70103"/>
                </a:lnTo>
                <a:lnTo>
                  <a:pt x="576071" y="38100"/>
                </a:lnTo>
                <a:close/>
              </a:path>
              <a:path w="576580" h="76200">
                <a:moveTo>
                  <a:pt x="512063" y="70103"/>
                </a:moveTo>
                <a:lnTo>
                  <a:pt x="512063" y="44196"/>
                </a:lnTo>
                <a:lnTo>
                  <a:pt x="499871" y="44196"/>
                </a:lnTo>
                <a:lnTo>
                  <a:pt x="499871" y="76200"/>
                </a:lnTo>
                <a:lnTo>
                  <a:pt x="512063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8229600" cy="5017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0010" marR="2794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-BoldItalicMT"/>
                <a:cs typeface="Arial-BoldItalicMT"/>
              </a:rPr>
              <a:t>Stripe: </a:t>
            </a:r>
            <a:r>
              <a:rPr dirty="0"/>
              <a:t>A </a:t>
            </a:r>
            <a:r>
              <a:rPr spc="-5" dirty="0"/>
              <a:t>family </a:t>
            </a:r>
            <a:r>
              <a:rPr dirty="0"/>
              <a:t>of </a:t>
            </a:r>
            <a:r>
              <a:rPr spc="-5" dirty="0"/>
              <a:t>random variables </a:t>
            </a:r>
            <a:r>
              <a:rPr dirty="0"/>
              <a:t>from</a:t>
            </a:r>
            <a:r>
              <a:rPr spc="-95" dirty="0"/>
              <a:t> </a:t>
            </a:r>
            <a:r>
              <a:rPr dirty="0"/>
              <a:t>the  </a:t>
            </a:r>
            <a:r>
              <a:rPr spc="-5" dirty="0"/>
              <a:t>same probabilistic</a:t>
            </a:r>
            <a:r>
              <a:rPr spc="-30" dirty="0"/>
              <a:t> </a:t>
            </a:r>
            <a:r>
              <a:rPr dirty="0"/>
              <a:t>attribute.</a:t>
            </a:r>
            <a:endParaRPr sz="2000" dirty="0">
              <a:latin typeface="Times New Roman"/>
              <a:cs typeface="Times New Roman"/>
            </a:endParaRPr>
          </a:p>
          <a:p>
            <a:pPr marL="2607310">
              <a:lnSpc>
                <a:spcPct val="100000"/>
              </a:lnSpc>
              <a:spcBef>
                <a:spcPts val="2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2691130" marR="5080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latin typeface="Arial-BoldItalicMT"/>
                <a:cs typeface="Arial-BoldItalicMT"/>
              </a:rPr>
              <a:t>First-order Factor: </a:t>
            </a:r>
            <a:r>
              <a:rPr spc="-5" dirty="0"/>
              <a:t>A family of local models,  which share </a:t>
            </a:r>
            <a:r>
              <a:rPr dirty="0"/>
              <a:t>the </a:t>
            </a:r>
            <a:r>
              <a:rPr spc="-5" dirty="0"/>
              <a:t>same </a:t>
            </a:r>
            <a:r>
              <a:rPr dirty="0"/>
              <a:t>structure </a:t>
            </a:r>
            <a:r>
              <a:rPr spc="-5" dirty="0"/>
              <a:t>and  conditional probability</a:t>
            </a:r>
            <a:r>
              <a:rPr spc="-35" dirty="0"/>
              <a:t> </a:t>
            </a:r>
            <a:r>
              <a:rPr dirty="0"/>
              <a:t>table(CPT).</a:t>
            </a:r>
            <a:endParaRPr sz="2000" dirty="0">
              <a:latin typeface="Times New Roman"/>
              <a:cs typeface="Times New Roman"/>
            </a:endParaRPr>
          </a:p>
          <a:p>
            <a:pPr marL="2607310"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693035" marR="528320">
              <a:lnSpc>
                <a:spcPct val="100000"/>
              </a:lnSpc>
            </a:pPr>
            <a:r>
              <a:rPr b="1" spc="-5" dirty="0">
                <a:latin typeface="Arial-BoldItalicMT"/>
                <a:cs typeface="Arial-BoldItalicMT"/>
              </a:rPr>
              <a:t>BayesStore Data </a:t>
            </a:r>
            <a:r>
              <a:rPr b="1" spc="-15" dirty="0">
                <a:latin typeface="Arial-BoldItalicMT"/>
                <a:cs typeface="Arial-BoldItalicMT"/>
              </a:rPr>
              <a:t>Type: </a:t>
            </a:r>
            <a:r>
              <a:rPr spc="-5" dirty="0"/>
              <a:t>The input and  output </a:t>
            </a:r>
            <a:r>
              <a:rPr dirty="0"/>
              <a:t>abstract </a:t>
            </a:r>
            <a:r>
              <a:rPr spc="-5" dirty="0"/>
              <a:t>data </a:t>
            </a:r>
            <a:r>
              <a:rPr dirty="0"/>
              <a:t>type of </a:t>
            </a:r>
            <a:r>
              <a:rPr spc="-5" dirty="0"/>
              <a:t>queries in  BayesStore, which </a:t>
            </a:r>
            <a:r>
              <a:rPr dirty="0"/>
              <a:t>consists of </a:t>
            </a:r>
            <a:r>
              <a:rPr spc="-5" dirty="0"/>
              <a:t>data and  model.</a:t>
            </a:r>
            <a:endParaRPr sz="2000" dirty="0">
              <a:latin typeface="Times New Roman"/>
              <a:cs typeface="Times New Roman"/>
            </a:endParaRPr>
          </a:p>
          <a:p>
            <a:pPr marL="2607310"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762885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latin typeface="Arial-BoldItalicMT"/>
                <a:cs typeface="Arial-BoldItalicMT"/>
              </a:rPr>
              <a:t>Possible</a:t>
            </a:r>
            <a:r>
              <a:rPr b="1" spc="-10" dirty="0">
                <a:latin typeface="Arial-BoldItalicMT"/>
                <a:cs typeface="Arial-BoldItalicMT"/>
              </a:rPr>
              <a:t> Worlds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F78581-4C80-0D40-AE3E-2D0F6380854E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619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8D50AA7-0765-B747-B61C-AD17B5AD91CC}"/>
              </a:ext>
            </a:extLst>
          </p:cNvPr>
          <p:cNvSpPr/>
          <p:nvPr/>
        </p:nvSpPr>
        <p:spPr>
          <a:xfrm>
            <a:off x="72008" y="5805264"/>
            <a:ext cx="4572000" cy="834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79" y="362076"/>
            <a:ext cx="789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 </a:t>
            </a:r>
            <a:r>
              <a:rPr sz="3600" spc="-5" dirty="0"/>
              <a:t>as </a:t>
            </a:r>
            <a:r>
              <a:rPr sz="3600" dirty="0"/>
              <a:t>a First-order Bayesian </a:t>
            </a:r>
            <a:r>
              <a:rPr sz="3600" spc="-5" dirty="0"/>
              <a:t>Network</a:t>
            </a:r>
            <a:r>
              <a:rPr sz="3600" spc="-145" dirty="0"/>
              <a:t> </a:t>
            </a:r>
            <a:r>
              <a:rPr sz="3600" dirty="0"/>
              <a:t>(I)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358485" y="2102549"/>
            <a:ext cx="2159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5729" y="3199829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3093" y="4336657"/>
            <a:ext cx="381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5500" y="5550523"/>
            <a:ext cx="2419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105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0797"/>
              </p:ext>
            </p:extLst>
          </p:nvPr>
        </p:nvGraphicFramePr>
        <p:xfrm>
          <a:off x="692797" y="1484784"/>
          <a:ext cx="2908299" cy="5092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70"/>
                        </a:lnSpc>
                      </a:pPr>
                      <a:r>
                        <a:rPr sz="2700" b="1" spc="0" baseline="-18518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0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6420" y="1866341"/>
            <a:ext cx="376555" cy="46977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107950" algn="just">
              <a:lnSpc>
                <a:spcPct val="140000"/>
              </a:lnSpc>
              <a:spcBef>
                <a:spcPts val="285"/>
              </a:spcBef>
            </a:pPr>
            <a:r>
              <a:rPr sz="1800" spc="-5" dirty="0">
                <a:latin typeface="Comic Sans MS"/>
                <a:cs typeface="Comic Sans MS"/>
              </a:rPr>
              <a:t>t1  t2  t3</a:t>
            </a:r>
            <a:endParaRPr sz="1800">
              <a:latin typeface="Comic Sans MS"/>
              <a:cs typeface="Comic Sans MS"/>
            </a:endParaRPr>
          </a:p>
          <a:p>
            <a:pPr marL="12700" marR="109220" algn="just">
              <a:lnSpc>
                <a:spcPct val="131000"/>
              </a:lnSpc>
              <a:spcBef>
                <a:spcPts val="525"/>
              </a:spcBef>
            </a:pPr>
            <a:r>
              <a:rPr sz="1800" spc="-5" dirty="0">
                <a:latin typeface="Comic Sans MS"/>
                <a:cs typeface="Comic Sans MS"/>
              </a:rPr>
              <a:t>t4  t5  t6</a:t>
            </a:r>
            <a:endParaRPr sz="1800">
              <a:latin typeface="Comic Sans MS"/>
              <a:cs typeface="Comic Sans MS"/>
            </a:endParaRPr>
          </a:p>
          <a:p>
            <a:pPr marL="13970" marR="105410" algn="just">
              <a:lnSpc>
                <a:spcPct val="140200"/>
              </a:lnSpc>
              <a:spcBef>
                <a:spcPts val="420"/>
              </a:spcBef>
            </a:pPr>
            <a:r>
              <a:rPr sz="1800" spc="-5" dirty="0">
                <a:latin typeface="Comic Sans MS"/>
                <a:cs typeface="Comic Sans MS"/>
              </a:rPr>
              <a:t>t7  t8  t9</a:t>
            </a:r>
            <a:endParaRPr sz="1800">
              <a:latin typeface="Comic Sans MS"/>
              <a:cs typeface="Comic Sans MS"/>
            </a:endParaRPr>
          </a:p>
          <a:p>
            <a:pPr marL="13970" marR="5080" algn="just">
              <a:lnSpc>
                <a:spcPct val="131100"/>
              </a:lnSpc>
              <a:spcBef>
                <a:spcPts val="515"/>
              </a:spcBef>
            </a:pPr>
            <a:r>
              <a:rPr sz="1800" spc="-5" dirty="0">
                <a:latin typeface="Comic Sans MS"/>
                <a:cs typeface="Comic Sans MS"/>
              </a:rPr>
              <a:t>t10  t11  t12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4397" y="1149985"/>
            <a:ext cx="673798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7040" algn="l"/>
              </a:tabLst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	</a:t>
            </a:r>
            <a:r>
              <a:rPr sz="2000" b="1" i="1" spc="-5" dirty="0">
                <a:latin typeface="Arial-BoldItalicMT"/>
                <a:cs typeface="Arial-BoldItalicMT"/>
              </a:rPr>
              <a:t>Stripe (FO </a:t>
            </a:r>
            <a:r>
              <a:rPr sz="2000" b="1" i="1" spc="-10" dirty="0">
                <a:latin typeface="Arial-BoldItalicMT"/>
                <a:cs typeface="Arial-BoldItalicMT"/>
              </a:rPr>
              <a:t>Variable)</a:t>
            </a:r>
            <a:r>
              <a:rPr sz="2000" b="1" i="1" spc="-45" dirty="0">
                <a:latin typeface="Arial-BoldItalicMT"/>
                <a:cs typeface="Arial-BoldItalicMT"/>
              </a:rPr>
              <a:t> </a:t>
            </a:r>
            <a:r>
              <a:rPr sz="2000" b="1" i="1" spc="-5" dirty="0">
                <a:latin typeface="Arial-BoldItalicMT"/>
                <a:cs typeface="Arial-BoldItalicMT"/>
              </a:rPr>
              <a:t>Definitions</a:t>
            </a:r>
            <a:endParaRPr sz="2000">
              <a:latin typeface="Arial-BoldItalicMT"/>
              <a:cs typeface="Arial-BoldItalic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84865" y="1627504"/>
            <a:ext cx="905255" cy="971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14219" y="1798447"/>
            <a:ext cx="275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 values in 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  </a:t>
            </a:r>
            <a:r>
              <a:rPr sz="1800" b="1" i="1" spc="-5" dirty="0">
                <a:latin typeface="Arial-BoldItalicMT"/>
                <a:cs typeface="Arial-BoldItalicMT"/>
              </a:rPr>
              <a:t>with</a:t>
            </a:r>
            <a:r>
              <a:rPr sz="1800" b="1" i="1" spc="-1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22715" y="3140075"/>
            <a:ext cx="305917" cy="33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2141" y="4291457"/>
            <a:ext cx="329526" cy="360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0241" y="5515228"/>
            <a:ext cx="304380" cy="336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0241" y="2061083"/>
            <a:ext cx="329260" cy="358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057D8B-DC59-C946-9E77-2CDBD5BB580D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481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33BFB9C4-EA68-884E-A6C7-AC70C93DDFFB}"/>
              </a:ext>
            </a:extLst>
          </p:cNvPr>
          <p:cNvSpPr/>
          <p:nvPr/>
        </p:nvSpPr>
        <p:spPr>
          <a:xfrm>
            <a:off x="72008" y="5805264"/>
            <a:ext cx="4572000" cy="834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79" y="362076"/>
            <a:ext cx="789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 </a:t>
            </a:r>
            <a:r>
              <a:rPr sz="3600" spc="-5" dirty="0"/>
              <a:t>as </a:t>
            </a:r>
            <a:r>
              <a:rPr sz="3600" dirty="0"/>
              <a:t>a First-order Bayesian </a:t>
            </a:r>
            <a:r>
              <a:rPr sz="3600" spc="-5" dirty="0"/>
              <a:t>Network</a:t>
            </a:r>
            <a:r>
              <a:rPr sz="3600" spc="-145" dirty="0"/>
              <a:t> </a:t>
            </a:r>
            <a:r>
              <a:rPr sz="3600" dirty="0"/>
              <a:t>(I)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193093" y="2010038"/>
            <a:ext cx="381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6505" y="201003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3093" y="2375798"/>
            <a:ext cx="3689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529" y="237579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5729" y="274155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6505" y="274155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5729" y="310731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9375" y="3107318"/>
            <a:ext cx="1657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3093" y="3473078"/>
            <a:ext cx="381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6505" y="347307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5500" y="383883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6276" y="383883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3093" y="4244146"/>
            <a:ext cx="381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6505" y="4244146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93093" y="4648768"/>
            <a:ext cx="3689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8529" y="4648768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45775" y="505339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6550" y="5053390"/>
            <a:ext cx="254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339A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5500" y="5458012"/>
            <a:ext cx="2419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105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3339A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79146" y="5458012"/>
            <a:ext cx="1657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92864" y="5863320"/>
            <a:ext cx="381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6368" y="5863320"/>
            <a:ext cx="254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339A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45409" y="6267942"/>
            <a:ext cx="254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339A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78676"/>
              </p:ext>
            </p:extLst>
          </p:nvPr>
        </p:nvGraphicFramePr>
        <p:xfrm>
          <a:off x="692797" y="1484784"/>
          <a:ext cx="2908299" cy="5092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70"/>
                        </a:lnSpc>
                      </a:pPr>
                      <a:r>
                        <a:rPr sz="2700" b="1" spc="0" baseline="-18518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0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3193126" y="6267942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339A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420" y="1773830"/>
            <a:ext cx="376555" cy="46977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107950" algn="just">
              <a:lnSpc>
                <a:spcPct val="140000"/>
              </a:lnSpc>
              <a:spcBef>
                <a:spcPts val="285"/>
              </a:spcBef>
            </a:pPr>
            <a:r>
              <a:rPr sz="1800" spc="-5" dirty="0">
                <a:latin typeface="Comic Sans MS"/>
                <a:cs typeface="Comic Sans MS"/>
              </a:rPr>
              <a:t>t1  t2  t3</a:t>
            </a:r>
            <a:endParaRPr sz="1800">
              <a:latin typeface="Comic Sans MS"/>
              <a:cs typeface="Comic Sans MS"/>
            </a:endParaRPr>
          </a:p>
          <a:p>
            <a:pPr marL="12700" marR="109220" algn="just">
              <a:lnSpc>
                <a:spcPct val="131000"/>
              </a:lnSpc>
              <a:spcBef>
                <a:spcPts val="525"/>
              </a:spcBef>
            </a:pPr>
            <a:r>
              <a:rPr sz="1800" spc="-5" dirty="0">
                <a:latin typeface="Comic Sans MS"/>
                <a:cs typeface="Comic Sans MS"/>
              </a:rPr>
              <a:t>t4  t5  t6</a:t>
            </a:r>
            <a:endParaRPr sz="1800">
              <a:latin typeface="Comic Sans MS"/>
              <a:cs typeface="Comic Sans MS"/>
            </a:endParaRPr>
          </a:p>
          <a:p>
            <a:pPr marL="13970" marR="105410" algn="just">
              <a:lnSpc>
                <a:spcPct val="140200"/>
              </a:lnSpc>
              <a:spcBef>
                <a:spcPts val="420"/>
              </a:spcBef>
            </a:pPr>
            <a:r>
              <a:rPr sz="1800" spc="-5" dirty="0">
                <a:latin typeface="Comic Sans MS"/>
                <a:cs typeface="Comic Sans MS"/>
              </a:rPr>
              <a:t>t7  t8  t9</a:t>
            </a:r>
            <a:endParaRPr sz="1800">
              <a:latin typeface="Comic Sans MS"/>
              <a:cs typeface="Comic Sans MS"/>
            </a:endParaRPr>
          </a:p>
          <a:p>
            <a:pPr marL="13970" marR="5080" algn="just">
              <a:lnSpc>
                <a:spcPct val="131100"/>
              </a:lnSpc>
              <a:spcBef>
                <a:spcPts val="515"/>
              </a:spcBef>
            </a:pPr>
            <a:r>
              <a:rPr sz="1800" spc="-5" dirty="0">
                <a:latin typeface="Comic Sans MS"/>
                <a:cs typeface="Comic Sans MS"/>
              </a:rPr>
              <a:t>t10  t11  t12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4397" y="1149985"/>
            <a:ext cx="673798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87040" algn="l"/>
              </a:tabLst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	</a:t>
            </a:r>
            <a:r>
              <a:rPr sz="2000" b="1" i="1" spc="-5" dirty="0">
                <a:latin typeface="Arial-BoldItalicMT"/>
                <a:cs typeface="Arial-BoldItalicMT"/>
              </a:rPr>
              <a:t>Stripe (FO </a:t>
            </a:r>
            <a:r>
              <a:rPr sz="2000" b="1" i="1" spc="-10" dirty="0">
                <a:latin typeface="Arial-BoldItalicMT"/>
                <a:cs typeface="Arial-BoldItalicMT"/>
              </a:rPr>
              <a:t>Variable)</a:t>
            </a:r>
            <a:r>
              <a:rPr sz="2000" b="1" i="1" spc="-45" dirty="0">
                <a:latin typeface="Arial-BoldItalicMT"/>
                <a:cs typeface="Arial-BoldItalicMT"/>
              </a:rPr>
              <a:t> </a:t>
            </a:r>
            <a:r>
              <a:rPr sz="2000" b="1" i="1" spc="-5" dirty="0">
                <a:latin typeface="Arial-BoldItalicMT"/>
                <a:cs typeface="Arial-BoldItalicMT"/>
              </a:rPr>
              <a:t>Definitions</a:t>
            </a:r>
            <a:endParaRPr sz="2000">
              <a:latin typeface="Arial-BoldItalicMT"/>
              <a:cs typeface="Arial-BoldItalic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84865" y="2643251"/>
            <a:ext cx="867155" cy="981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15743" y="2885820"/>
            <a:ext cx="275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 values in 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  </a:t>
            </a:r>
            <a:r>
              <a:rPr sz="1800" b="1" i="1" spc="-5" dirty="0">
                <a:latin typeface="Arial-BoldItalicMT"/>
                <a:cs typeface="Arial-BoldItalicMT"/>
              </a:rPr>
              <a:t>with</a:t>
            </a:r>
            <a:r>
              <a:rPr sz="1800" b="1" i="1" spc="-1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84865" y="3651376"/>
            <a:ext cx="886205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15743" y="3822319"/>
            <a:ext cx="275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 values in 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  </a:t>
            </a:r>
            <a:r>
              <a:rPr sz="1800" b="1" i="1" spc="-5" dirty="0">
                <a:latin typeface="Arial-BoldItalicMT"/>
                <a:cs typeface="Arial-BoldItalicMT"/>
              </a:rPr>
              <a:t>with Sid</a:t>
            </a:r>
            <a:r>
              <a:rPr sz="1800" b="1" i="1" spc="-1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!=2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84865" y="4581128"/>
            <a:ext cx="848105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44877" y="4973701"/>
            <a:ext cx="2759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 values in</a:t>
            </a:r>
            <a:r>
              <a:rPr sz="1800" b="1" i="1" spc="-6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</a:t>
            </a:r>
            <a:endParaRPr sz="1800" baseline="25462">
              <a:latin typeface="Arial-BoldItalicMT"/>
              <a:cs typeface="Arial-BoldItalic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83968" y="5661248"/>
            <a:ext cx="876300" cy="99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515743" y="5983351"/>
            <a:ext cx="261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</a:t>
            </a:r>
            <a:r>
              <a:rPr sz="1800" b="1" i="1" dirty="0">
                <a:latin typeface="Arial-BoldItalicMT"/>
                <a:cs typeface="Arial-BoldItalicMT"/>
              </a:rPr>
              <a:t>L </a:t>
            </a:r>
            <a:r>
              <a:rPr sz="1800" b="1" i="1" spc="-5" dirty="0">
                <a:latin typeface="Arial-BoldItalicMT"/>
                <a:cs typeface="Arial-BoldItalicMT"/>
              </a:rPr>
              <a:t>values in</a:t>
            </a:r>
            <a:r>
              <a:rPr sz="1800" b="1" i="1" spc="-114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</a:t>
            </a:r>
            <a:endParaRPr sz="1800" baseline="25462">
              <a:latin typeface="Arial-BoldItalicMT"/>
              <a:cs typeface="Arial-BoldItalic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84865" y="1627504"/>
            <a:ext cx="905255" cy="971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14219" y="1798447"/>
            <a:ext cx="275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 values in 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  </a:t>
            </a:r>
            <a:r>
              <a:rPr sz="1800" b="1" i="1" spc="-5" dirty="0">
                <a:latin typeface="Arial-BoldItalicMT"/>
                <a:cs typeface="Arial-BoldItalicMT"/>
              </a:rPr>
              <a:t>with</a:t>
            </a:r>
            <a:r>
              <a:rPr sz="1800" b="1" i="1" spc="-1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69375" y="1895419"/>
            <a:ext cx="293319" cy="352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69375" y="2335093"/>
            <a:ext cx="293319" cy="70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69375" y="3047564"/>
            <a:ext cx="292277" cy="352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9375" y="3487237"/>
            <a:ext cx="293319" cy="7048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69375" y="4206566"/>
            <a:ext cx="292277" cy="352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69375" y="4646240"/>
            <a:ext cx="293319" cy="7048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69375" y="5430337"/>
            <a:ext cx="292277" cy="352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69375" y="5870774"/>
            <a:ext cx="293319" cy="704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32721" y="1970096"/>
            <a:ext cx="274802" cy="285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54819" y="2327474"/>
            <a:ext cx="275513" cy="2872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32721" y="2689424"/>
            <a:ext cx="273253" cy="285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32721" y="3047564"/>
            <a:ext cx="275513" cy="2872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32721" y="3409514"/>
            <a:ext cx="274802" cy="285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32721" y="3841568"/>
            <a:ext cx="274802" cy="285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32721" y="4201993"/>
            <a:ext cx="274802" cy="285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32721" y="4634048"/>
            <a:ext cx="274802" cy="285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2721" y="5063816"/>
            <a:ext cx="275513" cy="2872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32721" y="5425765"/>
            <a:ext cx="273253" cy="285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54819" y="5856296"/>
            <a:ext cx="273964" cy="2872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32721" y="6218246"/>
            <a:ext cx="274802" cy="285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BB8217B-EFAE-2C43-8370-6B6D4A998AA7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174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196227"/>
            <a:ext cx="768095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F </a:t>
            </a:r>
            <a:r>
              <a:rPr sz="4000" spc="-5" dirty="0"/>
              <a:t>as </a:t>
            </a:r>
            <a:r>
              <a:rPr sz="4000" dirty="0"/>
              <a:t>a First-order Bayesian</a:t>
            </a:r>
            <a:r>
              <a:rPr sz="4000" spc="-90" dirty="0"/>
              <a:t> </a:t>
            </a:r>
            <a:r>
              <a:rPr sz="400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188097" y="2373502"/>
            <a:ext cx="847344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097" y="5156326"/>
            <a:ext cx="904494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995" y="5156327"/>
            <a:ext cx="866394" cy="981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9995" y="2446654"/>
            <a:ext cx="876300" cy="99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4595" y="2911475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1160525" y="44957"/>
                </a:moveTo>
                <a:lnTo>
                  <a:pt x="1160525" y="32003"/>
                </a:lnTo>
                <a:lnTo>
                  <a:pt x="0" y="32003"/>
                </a:lnTo>
                <a:lnTo>
                  <a:pt x="0" y="44957"/>
                </a:lnTo>
                <a:lnTo>
                  <a:pt x="1160525" y="44957"/>
                </a:lnTo>
                <a:close/>
              </a:path>
              <a:path w="1224279" h="76200">
                <a:moveTo>
                  <a:pt x="1223771" y="38100"/>
                </a:moveTo>
                <a:lnTo>
                  <a:pt x="1147571" y="0"/>
                </a:lnTo>
                <a:lnTo>
                  <a:pt x="1147571" y="32003"/>
                </a:lnTo>
                <a:lnTo>
                  <a:pt x="1160525" y="32003"/>
                </a:lnTo>
                <a:lnTo>
                  <a:pt x="1160525" y="69723"/>
                </a:lnTo>
                <a:lnTo>
                  <a:pt x="1223771" y="38100"/>
                </a:lnTo>
                <a:close/>
              </a:path>
              <a:path w="1224279" h="76200">
                <a:moveTo>
                  <a:pt x="1160525" y="69723"/>
                </a:moveTo>
                <a:lnTo>
                  <a:pt x="1160525" y="44957"/>
                </a:lnTo>
                <a:lnTo>
                  <a:pt x="1147571" y="44957"/>
                </a:lnTo>
                <a:lnTo>
                  <a:pt x="1147571" y="76200"/>
                </a:lnTo>
                <a:lnTo>
                  <a:pt x="1160525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4595" y="5621909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1160526" y="44196"/>
                </a:moveTo>
                <a:lnTo>
                  <a:pt x="1160526" y="31242"/>
                </a:lnTo>
                <a:lnTo>
                  <a:pt x="0" y="31242"/>
                </a:lnTo>
                <a:lnTo>
                  <a:pt x="0" y="44196"/>
                </a:lnTo>
                <a:lnTo>
                  <a:pt x="1160526" y="44196"/>
                </a:lnTo>
                <a:close/>
              </a:path>
              <a:path w="1224279" h="76200">
                <a:moveTo>
                  <a:pt x="1223772" y="38100"/>
                </a:moveTo>
                <a:lnTo>
                  <a:pt x="1147572" y="0"/>
                </a:lnTo>
                <a:lnTo>
                  <a:pt x="1147572" y="31242"/>
                </a:lnTo>
                <a:lnTo>
                  <a:pt x="1160526" y="31242"/>
                </a:lnTo>
                <a:lnTo>
                  <a:pt x="1160526" y="69723"/>
                </a:lnTo>
                <a:lnTo>
                  <a:pt x="1223772" y="38100"/>
                </a:lnTo>
                <a:close/>
              </a:path>
              <a:path w="1224279" h="76200">
                <a:moveTo>
                  <a:pt x="1160526" y="69723"/>
                </a:moveTo>
                <a:lnTo>
                  <a:pt x="1160526" y="44196"/>
                </a:lnTo>
                <a:lnTo>
                  <a:pt x="1147572" y="44196"/>
                </a:lnTo>
                <a:lnTo>
                  <a:pt x="1147572" y="76200"/>
                </a:lnTo>
                <a:lnTo>
                  <a:pt x="1160526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8795" y="4462398"/>
            <a:ext cx="1435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8150" y="4462398"/>
            <a:ext cx="143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5414" y="2039924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388" y="2039924"/>
            <a:ext cx="129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</a:t>
            </a:r>
            <a:r>
              <a:rPr sz="1800" b="1" i="1" dirty="0">
                <a:latin typeface="Arial-BoldItalicMT"/>
                <a:cs typeface="Arial-BoldItalicMT"/>
              </a:rPr>
              <a:t>L</a:t>
            </a:r>
            <a:r>
              <a:rPr sz="1800" b="1" i="1" spc="-1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40691" y="2203576"/>
            <a:ext cx="360108" cy="867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0871" y="2276728"/>
            <a:ext cx="316204" cy="360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0871" y="2708782"/>
            <a:ext cx="316204" cy="360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46273" y="309537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-BoldItalicMT"/>
                <a:cs typeface="Arial-BoldItalicMT"/>
              </a:rPr>
              <a:t>….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4901" y="3095370"/>
            <a:ext cx="31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-BoldItalicMT"/>
                <a:cs typeface="Arial-BoldItalicMT"/>
              </a:rPr>
              <a:t>….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40691" y="3498976"/>
            <a:ext cx="360108" cy="433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0871" y="3570604"/>
            <a:ext cx="316204" cy="360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2745" y="2383408"/>
            <a:ext cx="936625" cy="76200"/>
          </a:xfrm>
          <a:custGeom>
            <a:avLst/>
            <a:gdLst/>
            <a:ahLst/>
            <a:cxnLst/>
            <a:rect l="l" t="t" r="r" b="b"/>
            <a:pathLst>
              <a:path w="936625" h="76200">
                <a:moveTo>
                  <a:pt x="873251" y="44195"/>
                </a:moveTo>
                <a:lnTo>
                  <a:pt x="873251" y="31241"/>
                </a:lnTo>
                <a:lnTo>
                  <a:pt x="0" y="31241"/>
                </a:lnTo>
                <a:lnTo>
                  <a:pt x="0" y="44195"/>
                </a:lnTo>
                <a:lnTo>
                  <a:pt x="873251" y="44195"/>
                </a:lnTo>
                <a:close/>
              </a:path>
              <a:path w="936625" h="76200">
                <a:moveTo>
                  <a:pt x="936497" y="38100"/>
                </a:moveTo>
                <a:lnTo>
                  <a:pt x="860297" y="0"/>
                </a:lnTo>
                <a:lnTo>
                  <a:pt x="860297" y="31241"/>
                </a:lnTo>
                <a:lnTo>
                  <a:pt x="873251" y="31241"/>
                </a:lnTo>
                <a:lnTo>
                  <a:pt x="873251" y="69722"/>
                </a:lnTo>
                <a:lnTo>
                  <a:pt x="936497" y="38100"/>
                </a:lnTo>
                <a:close/>
              </a:path>
              <a:path w="936625" h="76200">
                <a:moveTo>
                  <a:pt x="873251" y="69722"/>
                </a:moveTo>
                <a:lnTo>
                  <a:pt x="873251" y="44195"/>
                </a:lnTo>
                <a:lnTo>
                  <a:pt x="860297" y="44195"/>
                </a:lnTo>
                <a:lnTo>
                  <a:pt x="860297" y="76200"/>
                </a:lnTo>
                <a:lnTo>
                  <a:pt x="873251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2745" y="2814701"/>
            <a:ext cx="936625" cy="76200"/>
          </a:xfrm>
          <a:custGeom>
            <a:avLst/>
            <a:gdLst/>
            <a:ahLst/>
            <a:cxnLst/>
            <a:rect l="l" t="t" r="r" b="b"/>
            <a:pathLst>
              <a:path w="936625" h="76200">
                <a:moveTo>
                  <a:pt x="873251" y="44957"/>
                </a:moveTo>
                <a:lnTo>
                  <a:pt x="873251" y="32003"/>
                </a:lnTo>
                <a:lnTo>
                  <a:pt x="0" y="32003"/>
                </a:lnTo>
                <a:lnTo>
                  <a:pt x="0" y="44957"/>
                </a:lnTo>
                <a:lnTo>
                  <a:pt x="873251" y="44957"/>
                </a:lnTo>
                <a:close/>
              </a:path>
              <a:path w="936625" h="76200">
                <a:moveTo>
                  <a:pt x="936497" y="38099"/>
                </a:moveTo>
                <a:lnTo>
                  <a:pt x="860297" y="0"/>
                </a:lnTo>
                <a:lnTo>
                  <a:pt x="860297" y="32003"/>
                </a:lnTo>
                <a:lnTo>
                  <a:pt x="873251" y="32003"/>
                </a:lnTo>
                <a:lnTo>
                  <a:pt x="873251" y="69722"/>
                </a:lnTo>
                <a:lnTo>
                  <a:pt x="936497" y="38099"/>
                </a:lnTo>
                <a:close/>
              </a:path>
              <a:path w="936625" h="76200">
                <a:moveTo>
                  <a:pt x="873251" y="69722"/>
                </a:moveTo>
                <a:lnTo>
                  <a:pt x="873251" y="44957"/>
                </a:lnTo>
                <a:lnTo>
                  <a:pt x="860297" y="44957"/>
                </a:lnTo>
                <a:lnTo>
                  <a:pt x="860297" y="76199"/>
                </a:lnTo>
                <a:lnTo>
                  <a:pt x="873251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2745" y="3678809"/>
            <a:ext cx="936625" cy="76200"/>
          </a:xfrm>
          <a:custGeom>
            <a:avLst/>
            <a:gdLst/>
            <a:ahLst/>
            <a:cxnLst/>
            <a:rect l="l" t="t" r="r" b="b"/>
            <a:pathLst>
              <a:path w="936625" h="76200">
                <a:moveTo>
                  <a:pt x="873251" y="44196"/>
                </a:moveTo>
                <a:lnTo>
                  <a:pt x="873251" y="31242"/>
                </a:lnTo>
                <a:lnTo>
                  <a:pt x="0" y="31242"/>
                </a:lnTo>
                <a:lnTo>
                  <a:pt x="0" y="44196"/>
                </a:lnTo>
                <a:lnTo>
                  <a:pt x="873251" y="44196"/>
                </a:lnTo>
                <a:close/>
              </a:path>
              <a:path w="936625" h="76200">
                <a:moveTo>
                  <a:pt x="936497" y="38100"/>
                </a:moveTo>
                <a:lnTo>
                  <a:pt x="860297" y="0"/>
                </a:lnTo>
                <a:lnTo>
                  <a:pt x="860297" y="31242"/>
                </a:lnTo>
                <a:lnTo>
                  <a:pt x="873251" y="31242"/>
                </a:lnTo>
                <a:lnTo>
                  <a:pt x="873251" y="69722"/>
                </a:lnTo>
                <a:lnTo>
                  <a:pt x="936497" y="38100"/>
                </a:lnTo>
                <a:close/>
              </a:path>
              <a:path w="936625" h="76200">
                <a:moveTo>
                  <a:pt x="873251" y="69722"/>
                </a:moveTo>
                <a:lnTo>
                  <a:pt x="873251" y="44196"/>
                </a:lnTo>
                <a:lnTo>
                  <a:pt x="860297" y="44196"/>
                </a:lnTo>
                <a:lnTo>
                  <a:pt x="860297" y="76200"/>
                </a:lnTo>
                <a:lnTo>
                  <a:pt x="873251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66675" y="1293241"/>
            <a:ext cx="5467985" cy="80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Mapping between</a:t>
            </a:r>
            <a:r>
              <a:rPr sz="2000" b="1" i="1" spc="25" dirty="0">
                <a:latin typeface="Arial-BoldItalicMT"/>
                <a:cs typeface="Arial-BoldItalicMT"/>
              </a:rPr>
              <a:t> </a:t>
            </a:r>
            <a:r>
              <a:rPr sz="2000" b="1" i="1" spc="-10" dirty="0">
                <a:latin typeface="Arial-BoldItalicMT"/>
                <a:cs typeface="Arial-BoldItalicMT"/>
              </a:rPr>
              <a:t>Stripes</a:t>
            </a:r>
            <a:endParaRPr sz="2000">
              <a:latin typeface="Arial-BoldItalicMT"/>
              <a:cs typeface="Arial-BoldItalicMT"/>
            </a:endParaRPr>
          </a:p>
          <a:p>
            <a:pPr marL="2136140">
              <a:lnSpc>
                <a:spcPct val="100000"/>
              </a:lnSpc>
              <a:spcBef>
                <a:spcPts val="1580"/>
              </a:spcBef>
              <a:tabLst>
                <a:tab pos="4189095" algn="l"/>
              </a:tabLst>
            </a:pPr>
            <a:r>
              <a:rPr sz="1800" b="1" i="1" spc="-5" dirty="0">
                <a:latin typeface="Arial-BoldItalicMT"/>
                <a:cs typeface="Arial-BoldItalicMT"/>
              </a:rPr>
              <a:t>All</a:t>
            </a:r>
            <a:r>
              <a:rPr sz="1800" b="1" i="1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Tp</a:t>
            </a:r>
            <a:r>
              <a:rPr sz="1800" b="1" i="1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	All </a:t>
            </a:r>
            <a:r>
              <a:rPr sz="1800" b="1" i="1" dirty="0">
                <a:latin typeface="Arial-BoldItalicMT"/>
                <a:cs typeface="Arial-BoldItalicMT"/>
              </a:rPr>
              <a:t>L</a:t>
            </a:r>
            <a:r>
              <a:rPr sz="1800" b="1" i="1" spc="-1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0691" y="4364609"/>
            <a:ext cx="401573" cy="43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40691" y="5227954"/>
            <a:ext cx="401573" cy="432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49060" y="4795900"/>
            <a:ext cx="382523" cy="432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47536" y="5660008"/>
            <a:ext cx="384048" cy="432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43197" y="4246753"/>
            <a:ext cx="1435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46273" y="5614466"/>
            <a:ext cx="2804160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1125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Sid=2</a:t>
            </a:r>
            <a:endParaRPr sz="1800">
              <a:latin typeface="Arial-BoldItalicMT"/>
              <a:cs typeface="Arial-BoldItalicMT"/>
            </a:endParaRPr>
          </a:p>
          <a:p>
            <a:pPr marL="12700">
              <a:lnSpc>
                <a:spcPts val="1760"/>
              </a:lnSpc>
            </a:pPr>
            <a:r>
              <a:rPr sz="1800" b="1" i="1" dirty="0">
                <a:latin typeface="Arial-BoldItalicMT"/>
                <a:cs typeface="Arial-BoldItalicMT"/>
              </a:rPr>
              <a:t>….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69697" y="4497959"/>
            <a:ext cx="372745" cy="585470"/>
          </a:xfrm>
          <a:custGeom>
            <a:avLst/>
            <a:gdLst/>
            <a:ahLst/>
            <a:cxnLst/>
            <a:rect l="l" t="t" r="r" b="b"/>
            <a:pathLst>
              <a:path w="372745" h="585470">
                <a:moveTo>
                  <a:pt x="372618" y="230124"/>
                </a:moveTo>
                <a:lnTo>
                  <a:pt x="347013" y="161856"/>
                </a:lnTo>
                <a:lnTo>
                  <a:pt x="315769" y="132847"/>
                </a:lnTo>
                <a:lnTo>
                  <a:pt x="276529" y="107092"/>
                </a:lnTo>
                <a:lnTo>
                  <a:pt x="232514" y="84470"/>
                </a:lnTo>
                <a:lnTo>
                  <a:pt x="186946" y="64857"/>
                </a:lnTo>
                <a:lnTo>
                  <a:pt x="143048" y="48132"/>
                </a:lnTo>
                <a:lnTo>
                  <a:pt x="104043" y="34174"/>
                </a:lnTo>
                <a:lnTo>
                  <a:pt x="73152" y="22859"/>
                </a:lnTo>
                <a:lnTo>
                  <a:pt x="6096" y="0"/>
                </a:lnTo>
                <a:lnTo>
                  <a:pt x="0" y="18288"/>
                </a:lnTo>
                <a:lnTo>
                  <a:pt x="67056" y="41148"/>
                </a:lnTo>
                <a:lnTo>
                  <a:pt x="140028" y="67250"/>
                </a:lnTo>
                <a:lnTo>
                  <a:pt x="188145" y="85960"/>
                </a:lnTo>
                <a:lnTo>
                  <a:pt x="237634" y="108218"/>
                </a:lnTo>
                <a:lnTo>
                  <a:pt x="283707" y="133855"/>
                </a:lnTo>
                <a:lnTo>
                  <a:pt x="321578" y="162704"/>
                </a:lnTo>
                <a:lnTo>
                  <a:pt x="346461" y="194595"/>
                </a:lnTo>
                <a:lnTo>
                  <a:pt x="353568" y="229361"/>
                </a:lnTo>
                <a:lnTo>
                  <a:pt x="353568" y="275284"/>
                </a:lnTo>
                <a:lnTo>
                  <a:pt x="371094" y="241554"/>
                </a:lnTo>
                <a:lnTo>
                  <a:pt x="371856" y="235458"/>
                </a:lnTo>
                <a:lnTo>
                  <a:pt x="372618" y="230124"/>
                </a:lnTo>
                <a:close/>
              </a:path>
              <a:path w="372745" h="585470">
                <a:moveTo>
                  <a:pt x="54547" y="529396"/>
                </a:moveTo>
                <a:lnTo>
                  <a:pt x="35814" y="507492"/>
                </a:lnTo>
                <a:lnTo>
                  <a:pt x="3048" y="585216"/>
                </a:lnTo>
                <a:lnTo>
                  <a:pt x="44958" y="575126"/>
                </a:lnTo>
                <a:lnTo>
                  <a:pt x="44958" y="537210"/>
                </a:lnTo>
                <a:lnTo>
                  <a:pt x="54547" y="529396"/>
                </a:lnTo>
                <a:close/>
              </a:path>
              <a:path w="372745" h="585470">
                <a:moveTo>
                  <a:pt x="66701" y="543606"/>
                </a:moveTo>
                <a:lnTo>
                  <a:pt x="54547" y="529396"/>
                </a:lnTo>
                <a:lnTo>
                  <a:pt x="44958" y="537210"/>
                </a:lnTo>
                <a:lnTo>
                  <a:pt x="57150" y="551688"/>
                </a:lnTo>
                <a:lnTo>
                  <a:pt x="66701" y="543606"/>
                </a:lnTo>
                <a:close/>
              </a:path>
              <a:path w="372745" h="585470">
                <a:moveTo>
                  <a:pt x="85344" y="565404"/>
                </a:moveTo>
                <a:lnTo>
                  <a:pt x="66701" y="543606"/>
                </a:lnTo>
                <a:lnTo>
                  <a:pt x="57150" y="551688"/>
                </a:lnTo>
                <a:lnTo>
                  <a:pt x="44958" y="537210"/>
                </a:lnTo>
                <a:lnTo>
                  <a:pt x="44958" y="575126"/>
                </a:lnTo>
                <a:lnTo>
                  <a:pt x="85344" y="565404"/>
                </a:lnTo>
                <a:close/>
              </a:path>
              <a:path w="372745" h="585470">
                <a:moveTo>
                  <a:pt x="353568" y="275284"/>
                </a:moveTo>
                <a:lnTo>
                  <a:pt x="353568" y="229361"/>
                </a:lnTo>
                <a:lnTo>
                  <a:pt x="352044" y="236982"/>
                </a:lnTo>
                <a:lnTo>
                  <a:pt x="332526" y="274497"/>
                </a:lnTo>
                <a:lnTo>
                  <a:pt x="304235" y="312028"/>
                </a:lnTo>
                <a:lnTo>
                  <a:pt x="269462" y="349078"/>
                </a:lnTo>
                <a:lnTo>
                  <a:pt x="230495" y="385152"/>
                </a:lnTo>
                <a:lnTo>
                  <a:pt x="189624" y="419755"/>
                </a:lnTo>
                <a:lnTo>
                  <a:pt x="149140" y="452391"/>
                </a:lnTo>
                <a:lnTo>
                  <a:pt x="111330" y="482563"/>
                </a:lnTo>
                <a:lnTo>
                  <a:pt x="65532" y="520445"/>
                </a:lnTo>
                <a:lnTo>
                  <a:pt x="54547" y="529396"/>
                </a:lnTo>
                <a:lnTo>
                  <a:pt x="66701" y="543606"/>
                </a:lnTo>
                <a:lnTo>
                  <a:pt x="76962" y="534924"/>
                </a:lnTo>
                <a:lnTo>
                  <a:pt x="90678" y="524256"/>
                </a:lnTo>
                <a:lnTo>
                  <a:pt x="126273" y="494764"/>
                </a:lnTo>
                <a:lnTo>
                  <a:pt x="165482" y="463558"/>
                </a:lnTo>
                <a:lnTo>
                  <a:pt x="206420" y="430660"/>
                </a:lnTo>
                <a:lnTo>
                  <a:pt x="247202" y="396092"/>
                </a:lnTo>
                <a:lnTo>
                  <a:pt x="285944" y="359875"/>
                </a:lnTo>
                <a:lnTo>
                  <a:pt x="320763" y="322032"/>
                </a:lnTo>
                <a:lnTo>
                  <a:pt x="349774" y="282584"/>
                </a:lnTo>
                <a:lnTo>
                  <a:pt x="353568" y="275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41325" y="5290439"/>
            <a:ext cx="372110" cy="585470"/>
          </a:xfrm>
          <a:custGeom>
            <a:avLst/>
            <a:gdLst/>
            <a:ahLst/>
            <a:cxnLst/>
            <a:rect l="l" t="t" r="r" b="b"/>
            <a:pathLst>
              <a:path w="372109" h="585470">
                <a:moveTo>
                  <a:pt x="371670" y="230019"/>
                </a:moveTo>
                <a:lnTo>
                  <a:pt x="365980" y="189753"/>
                </a:lnTo>
                <a:lnTo>
                  <a:pt x="337916" y="151131"/>
                </a:lnTo>
                <a:lnTo>
                  <a:pt x="285826" y="112942"/>
                </a:lnTo>
                <a:lnTo>
                  <a:pt x="250253" y="93633"/>
                </a:lnTo>
                <a:lnTo>
                  <a:pt x="208053" y="73978"/>
                </a:lnTo>
                <a:lnTo>
                  <a:pt x="159020" y="53826"/>
                </a:lnTo>
                <a:lnTo>
                  <a:pt x="102945" y="33027"/>
                </a:lnTo>
                <a:lnTo>
                  <a:pt x="6096" y="0"/>
                </a:lnTo>
                <a:lnTo>
                  <a:pt x="0" y="18288"/>
                </a:lnTo>
                <a:lnTo>
                  <a:pt x="33528" y="28956"/>
                </a:lnTo>
                <a:lnTo>
                  <a:pt x="67056" y="40386"/>
                </a:lnTo>
                <a:lnTo>
                  <a:pt x="98133" y="51790"/>
                </a:lnTo>
                <a:lnTo>
                  <a:pt x="139991" y="66910"/>
                </a:lnTo>
                <a:lnTo>
                  <a:pt x="187914" y="85618"/>
                </a:lnTo>
                <a:lnTo>
                  <a:pt x="237191" y="107789"/>
                </a:lnTo>
                <a:lnTo>
                  <a:pt x="283108" y="133299"/>
                </a:lnTo>
                <a:lnTo>
                  <a:pt x="320952" y="162020"/>
                </a:lnTo>
                <a:lnTo>
                  <a:pt x="346009" y="193829"/>
                </a:lnTo>
                <a:lnTo>
                  <a:pt x="353568" y="228600"/>
                </a:lnTo>
                <a:lnTo>
                  <a:pt x="353568" y="277926"/>
                </a:lnTo>
                <a:lnTo>
                  <a:pt x="356641" y="273138"/>
                </a:lnTo>
                <a:lnTo>
                  <a:pt x="366642" y="251146"/>
                </a:lnTo>
                <a:lnTo>
                  <a:pt x="371670" y="230019"/>
                </a:lnTo>
                <a:close/>
              </a:path>
              <a:path w="372109" h="585470">
                <a:moveTo>
                  <a:pt x="54547" y="528634"/>
                </a:moveTo>
                <a:lnTo>
                  <a:pt x="35814" y="506730"/>
                </a:lnTo>
                <a:lnTo>
                  <a:pt x="2286" y="585216"/>
                </a:lnTo>
                <a:lnTo>
                  <a:pt x="44958" y="574645"/>
                </a:lnTo>
                <a:lnTo>
                  <a:pt x="44958" y="536448"/>
                </a:lnTo>
                <a:lnTo>
                  <a:pt x="54547" y="528634"/>
                </a:lnTo>
                <a:close/>
              </a:path>
              <a:path w="372109" h="585470">
                <a:moveTo>
                  <a:pt x="66886" y="543061"/>
                </a:moveTo>
                <a:lnTo>
                  <a:pt x="54547" y="528634"/>
                </a:lnTo>
                <a:lnTo>
                  <a:pt x="44958" y="536448"/>
                </a:lnTo>
                <a:lnTo>
                  <a:pt x="57150" y="550926"/>
                </a:lnTo>
                <a:lnTo>
                  <a:pt x="66886" y="543061"/>
                </a:lnTo>
                <a:close/>
              </a:path>
              <a:path w="372109" h="585470">
                <a:moveTo>
                  <a:pt x="85344" y="564642"/>
                </a:moveTo>
                <a:lnTo>
                  <a:pt x="66886" y="543061"/>
                </a:lnTo>
                <a:lnTo>
                  <a:pt x="57150" y="550926"/>
                </a:lnTo>
                <a:lnTo>
                  <a:pt x="44958" y="536448"/>
                </a:lnTo>
                <a:lnTo>
                  <a:pt x="44958" y="574645"/>
                </a:lnTo>
                <a:lnTo>
                  <a:pt x="85344" y="564642"/>
                </a:lnTo>
                <a:close/>
              </a:path>
              <a:path w="372109" h="585470">
                <a:moveTo>
                  <a:pt x="353568" y="277926"/>
                </a:moveTo>
                <a:lnTo>
                  <a:pt x="353568" y="228600"/>
                </a:lnTo>
                <a:lnTo>
                  <a:pt x="352806" y="233172"/>
                </a:lnTo>
                <a:lnTo>
                  <a:pt x="352044" y="236982"/>
                </a:lnTo>
                <a:lnTo>
                  <a:pt x="327517" y="282859"/>
                </a:lnTo>
                <a:lnTo>
                  <a:pt x="297180" y="319278"/>
                </a:lnTo>
                <a:lnTo>
                  <a:pt x="237542" y="377532"/>
                </a:lnTo>
                <a:lnTo>
                  <a:pt x="202170" y="408603"/>
                </a:lnTo>
                <a:lnTo>
                  <a:pt x="166137" y="438816"/>
                </a:lnTo>
                <a:lnTo>
                  <a:pt x="92964" y="498348"/>
                </a:lnTo>
                <a:lnTo>
                  <a:pt x="78486" y="509016"/>
                </a:lnTo>
                <a:lnTo>
                  <a:pt x="65532" y="519684"/>
                </a:lnTo>
                <a:lnTo>
                  <a:pt x="54547" y="528634"/>
                </a:lnTo>
                <a:lnTo>
                  <a:pt x="66886" y="543061"/>
                </a:lnTo>
                <a:lnTo>
                  <a:pt x="164757" y="463993"/>
                </a:lnTo>
                <a:lnTo>
                  <a:pt x="203780" y="431714"/>
                </a:lnTo>
                <a:lnTo>
                  <a:pt x="239277" y="401359"/>
                </a:lnTo>
                <a:lnTo>
                  <a:pt x="271042" y="372776"/>
                </a:lnTo>
                <a:lnTo>
                  <a:pt x="298867" y="345813"/>
                </a:lnTo>
                <a:lnTo>
                  <a:pt x="341873" y="296146"/>
                </a:lnTo>
                <a:lnTo>
                  <a:pt x="353568" y="277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6527DD-F5F5-A744-B680-789C050136C3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81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634" y="203988"/>
            <a:ext cx="768095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F </a:t>
            </a:r>
            <a:r>
              <a:rPr sz="4000" spc="-5" dirty="0"/>
              <a:t>as </a:t>
            </a:r>
            <a:r>
              <a:rPr sz="4000" dirty="0"/>
              <a:t>a First-order Bayesian</a:t>
            </a:r>
            <a:r>
              <a:rPr sz="4000" spc="-90" dirty="0"/>
              <a:t> </a:t>
            </a:r>
            <a:r>
              <a:rPr sz="4000"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7347" y="1293241"/>
            <a:ext cx="35337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First-order Factor</a:t>
            </a:r>
            <a:r>
              <a:rPr sz="2000" b="1" i="1" spc="5" dirty="0">
                <a:latin typeface="Arial-BoldItalicMT"/>
                <a:cs typeface="Arial-BoldItalicMT"/>
              </a:rPr>
              <a:t> </a:t>
            </a:r>
            <a:r>
              <a:rPr sz="2000" b="1" i="1" spc="-10" dirty="0">
                <a:latin typeface="Arial-BoldItalicMT"/>
                <a:cs typeface="Arial-BoldItalicMT"/>
              </a:rPr>
              <a:t>Definitions</a:t>
            </a:r>
            <a:endParaRPr sz="2000">
              <a:latin typeface="Arial-BoldItalicMT"/>
              <a:cs typeface="Arial-BoldItalic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31419" y="1927732"/>
          <a:ext cx="1654174" cy="152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Brt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Brt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Drk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31419" y="3585083"/>
          <a:ext cx="1655444" cy="152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Tp1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Tp2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503048" y="5383402"/>
          <a:ext cx="1513205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Cold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Hot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0.4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764169" y="2059558"/>
            <a:ext cx="848105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7695" y="5336159"/>
            <a:ext cx="885444" cy="971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4169" y="3787775"/>
            <a:ext cx="905255" cy="971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6067" y="3787775"/>
            <a:ext cx="867155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6067" y="2131948"/>
            <a:ext cx="876300" cy="1000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0667" y="2597530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1160526" y="44195"/>
                </a:moveTo>
                <a:lnTo>
                  <a:pt x="1160526" y="32003"/>
                </a:lnTo>
                <a:lnTo>
                  <a:pt x="0" y="32003"/>
                </a:lnTo>
                <a:lnTo>
                  <a:pt x="0" y="44195"/>
                </a:lnTo>
                <a:lnTo>
                  <a:pt x="1160526" y="44195"/>
                </a:lnTo>
                <a:close/>
              </a:path>
              <a:path w="1224279" h="76200">
                <a:moveTo>
                  <a:pt x="1223772" y="38099"/>
                </a:moveTo>
                <a:lnTo>
                  <a:pt x="1147572" y="0"/>
                </a:lnTo>
                <a:lnTo>
                  <a:pt x="1147572" y="32003"/>
                </a:lnTo>
                <a:lnTo>
                  <a:pt x="1160526" y="32003"/>
                </a:lnTo>
                <a:lnTo>
                  <a:pt x="1160526" y="69722"/>
                </a:lnTo>
                <a:lnTo>
                  <a:pt x="1223772" y="38099"/>
                </a:lnTo>
                <a:close/>
              </a:path>
              <a:path w="1224279" h="76200">
                <a:moveTo>
                  <a:pt x="1160526" y="69722"/>
                </a:moveTo>
                <a:lnTo>
                  <a:pt x="1160526" y="44195"/>
                </a:lnTo>
                <a:lnTo>
                  <a:pt x="1147572" y="44195"/>
                </a:lnTo>
                <a:lnTo>
                  <a:pt x="1147572" y="76199"/>
                </a:lnTo>
                <a:lnTo>
                  <a:pt x="1160526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0667" y="4253357"/>
            <a:ext cx="1224280" cy="76200"/>
          </a:xfrm>
          <a:custGeom>
            <a:avLst/>
            <a:gdLst/>
            <a:ahLst/>
            <a:cxnLst/>
            <a:rect l="l" t="t" r="r" b="b"/>
            <a:pathLst>
              <a:path w="1224279" h="76200">
                <a:moveTo>
                  <a:pt x="1160526" y="44196"/>
                </a:moveTo>
                <a:lnTo>
                  <a:pt x="1160526" y="31242"/>
                </a:lnTo>
                <a:lnTo>
                  <a:pt x="0" y="31242"/>
                </a:lnTo>
                <a:lnTo>
                  <a:pt x="0" y="44196"/>
                </a:lnTo>
                <a:lnTo>
                  <a:pt x="1160526" y="44196"/>
                </a:lnTo>
                <a:close/>
              </a:path>
              <a:path w="1224279" h="76200">
                <a:moveTo>
                  <a:pt x="1223772" y="38100"/>
                </a:moveTo>
                <a:lnTo>
                  <a:pt x="1147572" y="0"/>
                </a:lnTo>
                <a:lnTo>
                  <a:pt x="1147572" y="31242"/>
                </a:lnTo>
                <a:lnTo>
                  <a:pt x="1160526" y="31242"/>
                </a:lnTo>
                <a:lnTo>
                  <a:pt x="1160526" y="69723"/>
                </a:lnTo>
                <a:lnTo>
                  <a:pt x="1223772" y="38100"/>
                </a:lnTo>
                <a:close/>
              </a:path>
              <a:path w="1224279" h="76200">
                <a:moveTo>
                  <a:pt x="1160526" y="69723"/>
                </a:moveTo>
                <a:lnTo>
                  <a:pt x="1160526" y="44196"/>
                </a:lnTo>
                <a:lnTo>
                  <a:pt x="1147572" y="44196"/>
                </a:lnTo>
                <a:lnTo>
                  <a:pt x="1147572" y="76200"/>
                </a:lnTo>
                <a:lnTo>
                  <a:pt x="1160526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5629" y="3093847"/>
            <a:ext cx="1435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4299" y="3093847"/>
            <a:ext cx="143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2477" y="1725218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7450" y="1798370"/>
            <a:ext cx="129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</a:t>
            </a:r>
            <a:r>
              <a:rPr sz="1800" b="1" i="1" dirty="0">
                <a:latin typeface="Arial-BoldItalicMT"/>
                <a:cs typeface="Arial-BoldItalicMT"/>
              </a:rPr>
              <a:t>L</a:t>
            </a:r>
            <a:r>
              <a:rPr sz="1800" b="1" i="1" spc="-1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2747" y="4757140"/>
            <a:ext cx="143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 Sid</a:t>
            </a:r>
            <a:r>
              <a:rPr sz="1800" b="1" i="1" spc="-5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!=2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24D9D5-63FE-864D-A99A-E1C1686797BA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243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99924D4-594A-3748-95A7-45DCC6FF6805}"/>
              </a:ext>
            </a:extLst>
          </p:cNvPr>
          <p:cNvSpPr/>
          <p:nvPr/>
        </p:nvSpPr>
        <p:spPr>
          <a:xfrm>
            <a:off x="4484554" y="5753538"/>
            <a:ext cx="4572000" cy="834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C8549A-472E-AA4E-B5FE-0A5E69674CB3}"/>
              </a:ext>
            </a:extLst>
          </p:cNvPr>
          <p:cNvSpPr/>
          <p:nvPr/>
        </p:nvSpPr>
        <p:spPr>
          <a:xfrm>
            <a:off x="72008" y="5764515"/>
            <a:ext cx="4572000" cy="8340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2"/>
          <p:cNvSpPr/>
          <p:nvPr/>
        </p:nvSpPr>
        <p:spPr>
          <a:xfrm>
            <a:off x="1264084" y="1497349"/>
            <a:ext cx="1101806" cy="155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3849" y="1426483"/>
            <a:ext cx="1101806" cy="1558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7624" y="4077072"/>
            <a:ext cx="1397365" cy="1796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4243" y="4083337"/>
            <a:ext cx="1397365" cy="179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6649" y="2029747"/>
            <a:ext cx="2951480" cy="76200"/>
          </a:xfrm>
          <a:custGeom>
            <a:avLst/>
            <a:gdLst/>
            <a:ahLst/>
            <a:cxnLst/>
            <a:rect l="l" t="t" r="r" b="b"/>
            <a:pathLst>
              <a:path w="2951479" h="76200">
                <a:moveTo>
                  <a:pt x="2887217" y="44195"/>
                </a:moveTo>
                <a:lnTo>
                  <a:pt x="2887217" y="31241"/>
                </a:lnTo>
                <a:lnTo>
                  <a:pt x="0" y="31241"/>
                </a:lnTo>
                <a:lnTo>
                  <a:pt x="0" y="44195"/>
                </a:lnTo>
                <a:lnTo>
                  <a:pt x="2887217" y="44195"/>
                </a:lnTo>
                <a:close/>
              </a:path>
              <a:path w="2951479" h="76200">
                <a:moveTo>
                  <a:pt x="2951213" y="38100"/>
                </a:moveTo>
                <a:lnTo>
                  <a:pt x="2875025" y="0"/>
                </a:lnTo>
                <a:lnTo>
                  <a:pt x="2875025" y="31241"/>
                </a:lnTo>
                <a:lnTo>
                  <a:pt x="2887217" y="31241"/>
                </a:lnTo>
                <a:lnTo>
                  <a:pt x="2887217" y="70102"/>
                </a:lnTo>
                <a:lnTo>
                  <a:pt x="2951213" y="38100"/>
                </a:lnTo>
                <a:close/>
              </a:path>
              <a:path w="2951479" h="76200">
                <a:moveTo>
                  <a:pt x="2887217" y="70102"/>
                </a:moveTo>
                <a:lnTo>
                  <a:pt x="2887217" y="44195"/>
                </a:lnTo>
                <a:lnTo>
                  <a:pt x="2875025" y="44195"/>
                </a:lnTo>
                <a:lnTo>
                  <a:pt x="2875025" y="76200"/>
                </a:lnTo>
                <a:lnTo>
                  <a:pt x="2887217" y="701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939" y="261595"/>
            <a:ext cx="43141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Query</a:t>
            </a:r>
            <a:r>
              <a:rPr spc="-40" dirty="0"/>
              <a:t> </a:t>
            </a:r>
            <a:r>
              <a:rPr spc="-5" dirty="0"/>
              <a:t>Semantics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51029" y="1300005"/>
            <a:ext cx="2447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Relational and  Inference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7697" y="3075210"/>
            <a:ext cx="76200" cy="937260"/>
          </a:xfrm>
          <a:custGeom>
            <a:avLst/>
            <a:gdLst/>
            <a:ahLst/>
            <a:cxnLst/>
            <a:rect l="l" t="t" r="r" b="b"/>
            <a:pathLst>
              <a:path w="76200" h="937260">
                <a:moveTo>
                  <a:pt x="76200" y="861059"/>
                </a:moveTo>
                <a:lnTo>
                  <a:pt x="0" y="861059"/>
                </a:lnTo>
                <a:lnTo>
                  <a:pt x="31242" y="923543"/>
                </a:lnTo>
                <a:lnTo>
                  <a:pt x="31242" y="873251"/>
                </a:lnTo>
                <a:lnTo>
                  <a:pt x="44196" y="873251"/>
                </a:lnTo>
                <a:lnTo>
                  <a:pt x="44196" y="925067"/>
                </a:lnTo>
                <a:lnTo>
                  <a:pt x="76200" y="861059"/>
                </a:lnTo>
                <a:close/>
              </a:path>
              <a:path w="76200" h="937260">
                <a:moveTo>
                  <a:pt x="44196" y="861059"/>
                </a:moveTo>
                <a:lnTo>
                  <a:pt x="44196" y="0"/>
                </a:lnTo>
                <a:lnTo>
                  <a:pt x="31242" y="0"/>
                </a:lnTo>
                <a:lnTo>
                  <a:pt x="31242" y="861059"/>
                </a:lnTo>
                <a:lnTo>
                  <a:pt x="44196" y="861059"/>
                </a:lnTo>
                <a:close/>
              </a:path>
              <a:path w="76200" h="937260">
                <a:moveTo>
                  <a:pt x="44196" y="925067"/>
                </a:moveTo>
                <a:lnTo>
                  <a:pt x="44196" y="873251"/>
                </a:lnTo>
                <a:lnTo>
                  <a:pt x="31242" y="873251"/>
                </a:lnTo>
                <a:lnTo>
                  <a:pt x="31242" y="923543"/>
                </a:lnTo>
                <a:lnTo>
                  <a:pt x="38100" y="937259"/>
                </a:lnTo>
                <a:lnTo>
                  <a:pt x="44196" y="925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1493" y="3004345"/>
            <a:ext cx="76200" cy="936625"/>
          </a:xfrm>
          <a:custGeom>
            <a:avLst/>
            <a:gdLst/>
            <a:ahLst/>
            <a:cxnLst/>
            <a:rect l="l" t="t" r="r" b="b"/>
            <a:pathLst>
              <a:path w="76200" h="936625">
                <a:moveTo>
                  <a:pt x="76200" y="860298"/>
                </a:moveTo>
                <a:lnTo>
                  <a:pt x="0" y="860298"/>
                </a:lnTo>
                <a:lnTo>
                  <a:pt x="31991" y="924280"/>
                </a:lnTo>
                <a:lnTo>
                  <a:pt x="31991" y="873251"/>
                </a:lnTo>
                <a:lnTo>
                  <a:pt x="44183" y="873251"/>
                </a:lnTo>
                <a:lnTo>
                  <a:pt x="44183" y="924331"/>
                </a:lnTo>
                <a:lnTo>
                  <a:pt x="76200" y="860298"/>
                </a:lnTo>
                <a:close/>
              </a:path>
              <a:path w="76200" h="936625">
                <a:moveTo>
                  <a:pt x="44183" y="860298"/>
                </a:moveTo>
                <a:lnTo>
                  <a:pt x="44183" y="0"/>
                </a:lnTo>
                <a:lnTo>
                  <a:pt x="31991" y="0"/>
                </a:lnTo>
                <a:lnTo>
                  <a:pt x="31991" y="860298"/>
                </a:lnTo>
                <a:lnTo>
                  <a:pt x="44183" y="860298"/>
                </a:lnTo>
                <a:close/>
              </a:path>
              <a:path w="76200" h="936625">
                <a:moveTo>
                  <a:pt x="44183" y="924331"/>
                </a:moveTo>
                <a:lnTo>
                  <a:pt x="44183" y="873251"/>
                </a:lnTo>
                <a:lnTo>
                  <a:pt x="31991" y="873251"/>
                </a:lnTo>
                <a:lnTo>
                  <a:pt x="31991" y="924280"/>
                </a:lnTo>
                <a:lnTo>
                  <a:pt x="38100" y="936498"/>
                </a:lnTo>
                <a:lnTo>
                  <a:pt x="44183" y="924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4349" y="4875816"/>
            <a:ext cx="2089150" cy="485775"/>
          </a:xfrm>
          <a:custGeom>
            <a:avLst/>
            <a:gdLst/>
            <a:ahLst/>
            <a:cxnLst/>
            <a:rect l="l" t="t" r="r" b="b"/>
            <a:pathLst>
              <a:path w="2089150" h="485775">
                <a:moveTo>
                  <a:pt x="1566672" y="364236"/>
                </a:moveTo>
                <a:lnTo>
                  <a:pt x="1566672" y="121158"/>
                </a:lnTo>
                <a:lnTo>
                  <a:pt x="0" y="121158"/>
                </a:lnTo>
                <a:lnTo>
                  <a:pt x="0" y="364236"/>
                </a:lnTo>
                <a:lnTo>
                  <a:pt x="1566672" y="364236"/>
                </a:lnTo>
                <a:close/>
              </a:path>
              <a:path w="2089150" h="485775">
                <a:moveTo>
                  <a:pt x="2088642" y="243078"/>
                </a:moveTo>
                <a:lnTo>
                  <a:pt x="1566672" y="0"/>
                </a:lnTo>
                <a:lnTo>
                  <a:pt x="1566672" y="485394"/>
                </a:lnTo>
                <a:lnTo>
                  <a:pt x="2088642" y="24307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7491" y="4865910"/>
            <a:ext cx="2110740" cy="506095"/>
          </a:xfrm>
          <a:custGeom>
            <a:avLst/>
            <a:gdLst/>
            <a:ahLst/>
            <a:cxnLst/>
            <a:rect l="l" t="t" r="r" b="b"/>
            <a:pathLst>
              <a:path w="2110740" h="506095">
                <a:moveTo>
                  <a:pt x="1573530" y="124967"/>
                </a:moveTo>
                <a:lnTo>
                  <a:pt x="0" y="124967"/>
                </a:lnTo>
                <a:lnTo>
                  <a:pt x="0" y="380237"/>
                </a:lnTo>
                <a:lnTo>
                  <a:pt x="6858" y="380237"/>
                </a:lnTo>
                <a:lnTo>
                  <a:pt x="6858" y="137921"/>
                </a:lnTo>
                <a:lnTo>
                  <a:pt x="12953" y="131063"/>
                </a:lnTo>
                <a:lnTo>
                  <a:pt x="12953" y="137921"/>
                </a:lnTo>
                <a:lnTo>
                  <a:pt x="1567434" y="137921"/>
                </a:lnTo>
                <a:lnTo>
                  <a:pt x="1567434" y="131063"/>
                </a:lnTo>
                <a:lnTo>
                  <a:pt x="1573530" y="124967"/>
                </a:lnTo>
                <a:close/>
              </a:path>
              <a:path w="2110740" h="506095">
                <a:moveTo>
                  <a:pt x="12953" y="137921"/>
                </a:moveTo>
                <a:lnTo>
                  <a:pt x="12953" y="131063"/>
                </a:lnTo>
                <a:lnTo>
                  <a:pt x="6858" y="137921"/>
                </a:lnTo>
                <a:lnTo>
                  <a:pt x="12953" y="137921"/>
                </a:lnTo>
                <a:close/>
              </a:path>
              <a:path w="2110740" h="506095">
                <a:moveTo>
                  <a:pt x="12953" y="368045"/>
                </a:moveTo>
                <a:lnTo>
                  <a:pt x="12953" y="137921"/>
                </a:lnTo>
                <a:lnTo>
                  <a:pt x="6858" y="137921"/>
                </a:lnTo>
                <a:lnTo>
                  <a:pt x="6858" y="368045"/>
                </a:lnTo>
                <a:lnTo>
                  <a:pt x="12953" y="368045"/>
                </a:lnTo>
                <a:close/>
              </a:path>
              <a:path w="2110740" h="506095">
                <a:moveTo>
                  <a:pt x="1579626" y="485713"/>
                </a:moveTo>
                <a:lnTo>
                  <a:pt x="1579626" y="368045"/>
                </a:lnTo>
                <a:lnTo>
                  <a:pt x="6858" y="368045"/>
                </a:lnTo>
                <a:lnTo>
                  <a:pt x="12953" y="374141"/>
                </a:lnTo>
                <a:lnTo>
                  <a:pt x="12953" y="380237"/>
                </a:lnTo>
                <a:lnTo>
                  <a:pt x="1567434" y="380237"/>
                </a:lnTo>
                <a:lnTo>
                  <a:pt x="1567434" y="374141"/>
                </a:lnTo>
                <a:lnTo>
                  <a:pt x="1573530" y="380237"/>
                </a:lnTo>
                <a:lnTo>
                  <a:pt x="1573530" y="488548"/>
                </a:lnTo>
                <a:lnTo>
                  <a:pt x="1579626" y="485713"/>
                </a:lnTo>
                <a:close/>
              </a:path>
              <a:path w="2110740" h="506095">
                <a:moveTo>
                  <a:pt x="12953" y="380237"/>
                </a:moveTo>
                <a:lnTo>
                  <a:pt x="12953" y="374141"/>
                </a:lnTo>
                <a:lnTo>
                  <a:pt x="6858" y="368045"/>
                </a:lnTo>
                <a:lnTo>
                  <a:pt x="6858" y="380237"/>
                </a:lnTo>
                <a:lnTo>
                  <a:pt x="12953" y="380237"/>
                </a:lnTo>
                <a:close/>
              </a:path>
              <a:path w="2110740" h="506095">
                <a:moveTo>
                  <a:pt x="2110740" y="252983"/>
                </a:moveTo>
                <a:lnTo>
                  <a:pt x="1567434" y="0"/>
                </a:lnTo>
                <a:lnTo>
                  <a:pt x="1567434" y="124967"/>
                </a:lnTo>
                <a:lnTo>
                  <a:pt x="1570482" y="124967"/>
                </a:lnTo>
                <a:lnTo>
                  <a:pt x="1570482" y="16001"/>
                </a:lnTo>
                <a:lnTo>
                  <a:pt x="1579626" y="9905"/>
                </a:lnTo>
                <a:lnTo>
                  <a:pt x="1579626" y="20240"/>
                </a:lnTo>
                <a:lnTo>
                  <a:pt x="2080904" y="252611"/>
                </a:lnTo>
                <a:lnTo>
                  <a:pt x="2093214" y="246887"/>
                </a:lnTo>
                <a:lnTo>
                  <a:pt x="2093214" y="261144"/>
                </a:lnTo>
                <a:lnTo>
                  <a:pt x="2110740" y="252983"/>
                </a:lnTo>
                <a:close/>
              </a:path>
              <a:path w="2110740" h="506095">
                <a:moveTo>
                  <a:pt x="1573530" y="137921"/>
                </a:moveTo>
                <a:lnTo>
                  <a:pt x="1573530" y="124967"/>
                </a:lnTo>
                <a:lnTo>
                  <a:pt x="1567434" y="131063"/>
                </a:lnTo>
                <a:lnTo>
                  <a:pt x="1567434" y="137921"/>
                </a:lnTo>
                <a:lnTo>
                  <a:pt x="1573530" y="137921"/>
                </a:lnTo>
                <a:close/>
              </a:path>
              <a:path w="2110740" h="506095">
                <a:moveTo>
                  <a:pt x="1573530" y="380237"/>
                </a:moveTo>
                <a:lnTo>
                  <a:pt x="1567434" y="374141"/>
                </a:lnTo>
                <a:lnTo>
                  <a:pt x="1567434" y="380237"/>
                </a:lnTo>
                <a:lnTo>
                  <a:pt x="1573530" y="380237"/>
                </a:lnTo>
                <a:close/>
              </a:path>
              <a:path w="2110740" h="506095">
                <a:moveTo>
                  <a:pt x="1573530" y="488548"/>
                </a:moveTo>
                <a:lnTo>
                  <a:pt x="1573530" y="380237"/>
                </a:lnTo>
                <a:lnTo>
                  <a:pt x="1567434" y="380237"/>
                </a:lnTo>
                <a:lnTo>
                  <a:pt x="1567434" y="505967"/>
                </a:lnTo>
                <a:lnTo>
                  <a:pt x="1570482" y="504548"/>
                </a:lnTo>
                <a:lnTo>
                  <a:pt x="1570482" y="489965"/>
                </a:lnTo>
                <a:lnTo>
                  <a:pt x="1573530" y="488548"/>
                </a:lnTo>
                <a:close/>
              </a:path>
              <a:path w="2110740" h="506095">
                <a:moveTo>
                  <a:pt x="1579626" y="20240"/>
                </a:moveTo>
                <a:lnTo>
                  <a:pt x="1579626" y="9905"/>
                </a:lnTo>
                <a:lnTo>
                  <a:pt x="1570482" y="16001"/>
                </a:lnTo>
                <a:lnTo>
                  <a:pt x="1579626" y="20240"/>
                </a:lnTo>
                <a:close/>
              </a:path>
              <a:path w="2110740" h="506095">
                <a:moveTo>
                  <a:pt x="1579626" y="137921"/>
                </a:moveTo>
                <a:lnTo>
                  <a:pt x="1579626" y="20240"/>
                </a:lnTo>
                <a:lnTo>
                  <a:pt x="1570482" y="16001"/>
                </a:lnTo>
                <a:lnTo>
                  <a:pt x="1570482" y="124967"/>
                </a:lnTo>
                <a:lnTo>
                  <a:pt x="1573530" y="124967"/>
                </a:lnTo>
                <a:lnTo>
                  <a:pt x="1573530" y="137921"/>
                </a:lnTo>
                <a:lnTo>
                  <a:pt x="1579626" y="137921"/>
                </a:lnTo>
                <a:close/>
              </a:path>
              <a:path w="2110740" h="506095">
                <a:moveTo>
                  <a:pt x="2093214" y="261144"/>
                </a:moveTo>
                <a:lnTo>
                  <a:pt x="2093214" y="258317"/>
                </a:lnTo>
                <a:lnTo>
                  <a:pt x="2080904" y="252611"/>
                </a:lnTo>
                <a:lnTo>
                  <a:pt x="1570482" y="489965"/>
                </a:lnTo>
                <a:lnTo>
                  <a:pt x="1579626" y="495299"/>
                </a:lnTo>
                <a:lnTo>
                  <a:pt x="1579626" y="500290"/>
                </a:lnTo>
                <a:lnTo>
                  <a:pt x="2093214" y="261144"/>
                </a:lnTo>
                <a:close/>
              </a:path>
              <a:path w="2110740" h="506095">
                <a:moveTo>
                  <a:pt x="1579626" y="500290"/>
                </a:moveTo>
                <a:lnTo>
                  <a:pt x="1579626" y="495299"/>
                </a:lnTo>
                <a:lnTo>
                  <a:pt x="1570482" y="489965"/>
                </a:lnTo>
                <a:lnTo>
                  <a:pt x="1570482" y="504548"/>
                </a:lnTo>
                <a:lnTo>
                  <a:pt x="1579626" y="500290"/>
                </a:lnTo>
                <a:close/>
              </a:path>
              <a:path w="2110740" h="506095">
                <a:moveTo>
                  <a:pt x="2093214" y="258317"/>
                </a:moveTo>
                <a:lnTo>
                  <a:pt x="2093214" y="246887"/>
                </a:lnTo>
                <a:lnTo>
                  <a:pt x="2080904" y="252611"/>
                </a:lnTo>
                <a:lnTo>
                  <a:pt x="2093214" y="258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043" y="1155224"/>
            <a:ext cx="1550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&lt;R</a:t>
            </a:r>
            <a:r>
              <a:rPr sz="2400" spc="-7" baseline="2430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,F</a:t>
            </a:r>
            <a:r>
              <a:rPr sz="2400" spc="-7" baseline="-20833" dirty="0">
                <a:latin typeface="Arial"/>
                <a:cs typeface="Arial"/>
              </a:rPr>
              <a:t>FOBN</a:t>
            </a:r>
            <a:r>
              <a:rPr sz="2400" spc="-5" dirty="0">
                <a:latin typeface="Arial"/>
                <a:cs typeface="Arial"/>
              </a:rPr>
              <a:t>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5377" y="1124744"/>
            <a:ext cx="1550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Resulting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&lt;R</a:t>
            </a:r>
            <a:r>
              <a:rPr sz="2400" spc="-7" baseline="2430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,F</a:t>
            </a:r>
            <a:r>
              <a:rPr sz="2400" spc="-7" baseline="-20833" dirty="0">
                <a:latin typeface="Arial"/>
                <a:cs typeface="Arial"/>
              </a:rPr>
              <a:t>FOBN</a:t>
            </a:r>
            <a:r>
              <a:rPr sz="2400" spc="-5" dirty="0">
                <a:latin typeface="Arial"/>
                <a:cs typeface="Arial"/>
              </a:rPr>
              <a:t>&gt;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316" y="5820769"/>
            <a:ext cx="2204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Possible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Worlds 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3675" y="4329107"/>
            <a:ext cx="2447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Inference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Queries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7979" y="2282375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(I)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1510" y="2307673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(II)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37308" y="3033707"/>
            <a:ext cx="1707514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860">
              <a:lnSpc>
                <a:spcPct val="1576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Represent  </a:t>
            </a:r>
            <a:r>
              <a:rPr sz="2400" dirty="0">
                <a:latin typeface="Arial"/>
                <a:cs typeface="Arial"/>
              </a:rPr>
              <a:t>(IV)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6069" y="3315494"/>
            <a:ext cx="3702050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Represent</a:t>
            </a:r>
            <a:endParaRPr sz="2400">
              <a:latin typeface="Arial"/>
              <a:cs typeface="Arial"/>
            </a:endParaRPr>
          </a:p>
          <a:p>
            <a:pPr marL="1103630">
              <a:lnSpc>
                <a:spcPct val="100000"/>
              </a:lnSpc>
              <a:spcBef>
                <a:spcPts val="2220"/>
              </a:spcBef>
              <a:tabLst>
                <a:tab pos="1739900" algn="l"/>
              </a:tabLst>
            </a:pPr>
            <a:r>
              <a:rPr sz="3600" spc="-7" baseline="39351" dirty="0">
                <a:latin typeface="Arial"/>
                <a:cs typeface="Arial"/>
              </a:rPr>
              <a:t>(III)	</a:t>
            </a:r>
            <a:r>
              <a:rPr sz="2400" spc="-5" dirty="0">
                <a:latin typeface="Arial"/>
                <a:cs typeface="Arial"/>
              </a:rPr>
              <a:t>Relational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06721" y="5372005"/>
            <a:ext cx="22047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Resulting  Possible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Worlds 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A15CF0-EC88-0840-B1B2-9243FFC85566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0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ntist-joi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8800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Can also compute conditional probabilities: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| toothache) 	=       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	  0.016+0.064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	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0.108 + 0.012 + 0.016 + 0.064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0.08/0.2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0.4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
     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P(cavity | toothache) = (0.108+0.012)/0.2 = 0.6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563888" y="391058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557736" y="4555300"/>
            <a:ext cx="31303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092280" y="3717032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/>
              <a:t>Product rule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05767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268" y="265049"/>
            <a:ext cx="36302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Query</a:t>
            </a:r>
            <a:r>
              <a:rPr spc="-45" dirty="0"/>
              <a:t> </a:t>
            </a:r>
            <a:r>
              <a:rPr spc="-5" dirty="0"/>
              <a:t>Algebra</a:t>
            </a:r>
          </a:p>
        </p:txBody>
      </p:sp>
      <p:sp>
        <p:nvSpPr>
          <p:cNvPr id="3" name="object 3"/>
          <p:cNvSpPr/>
          <p:nvPr/>
        </p:nvSpPr>
        <p:spPr>
          <a:xfrm>
            <a:off x="620133" y="1747692"/>
            <a:ext cx="1156167" cy="1107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6110" y="1383486"/>
            <a:ext cx="885139" cy="602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076" y="2368792"/>
            <a:ext cx="1457563" cy="1083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7415" y="1660133"/>
            <a:ext cx="803910" cy="506095"/>
          </a:xfrm>
          <a:custGeom>
            <a:avLst/>
            <a:gdLst/>
            <a:ahLst/>
            <a:cxnLst/>
            <a:rect l="l" t="t" r="r" b="b"/>
            <a:pathLst>
              <a:path w="803910" h="506094">
                <a:moveTo>
                  <a:pt x="742199" y="46285"/>
                </a:moveTo>
                <a:lnTo>
                  <a:pt x="735153" y="34984"/>
                </a:lnTo>
                <a:lnTo>
                  <a:pt x="0" y="495300"/>
                </a:lnTo>
                <a:lnTo>
                  <a:pt x="6858" y="505968"/>
                </a:lnTo>
                <a:lnTo>
                  <a:pt x="742199" y="46285"/>
                </a:lnTo>
                <a:close/>
              </a:path>
              <a:path w="803910" h="506094">
                <a:moveTo>
                  <a:pt x="803910" y="0"/>
                </a:moveTo>
                <a:lnTo>
                  <a:pt x="718566" y="8381"/>
                </a:lnTo>
                <a:lnTo>
                  <a:pt x="735153" y="34984"/>
                </a:lnTo>
                <a:lnTo>
                  <a:pt x="745998" y="28193"/>
                </a:lnTo>
                <a:lnTo>
                  <a:pt x="752856" y="39623"/>
                </a:lnTo>
                <a:lnTo>
                  <a:pt x="752856" y="63375"/>
                </a:lnTo>
                <a:lnTo>
                  <a:pt x="758952" y="73151"/>
                </a:lnTo>
                <a:lnTo>
                  <a:pt x="803910" y="0"/>
                </a:lnTo>
                <a:close/>
              </a:path>
              <a:path w="803910" h="506094">
                <a:moveTo>
                  <a:pt x="752856" y="39623"/>
                </a:moveTo>
                <a:lnTo>
                  <a:pt x="745998" y="28193"/>
                </a:lnTo>
                <a:lnTo>
                  <a:pt x="735153" y="34984"/>
                </a:lnTo>
                <a:lnTo>
                  <a:pt x="742199" y="46285"/>
                </a:lnTo>
                <a:lnTo>
                  <a:pt x="752856" y="39623"/>
                </a:lnTo>
                <a:close/>
              </a:path>
              <a:path w="803910" h="506094">
                <a:moveTo>
                  <a:pt x="752856" y="63375"/>
                </a:moveTo>
                <a:lnTo>
                  <a:pt x="752856" y="39623"/>
                </a:lnTo>
                <a:lnTo>
                  <a:pt x="742199" y="46285"/>
                </a:lnTo>
                <a:lnTo>
                  <a:pt x="752856" y="63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177" y="2278877"/>
            <a:ext cx="803275" cy="422909"/>
          </a:xfrm>
          <a:custGeom>
            <a:avLst/>
            <a:gdLst/>
            <a:ahLst/>
            <a:cxnLst/>
            <a:rect l="l" t="t" r="r" b="b"/>
            <a:pathLst>
              <a:path w="803275" h="422910">
                <a:moveTo>
                  <a:pt x="738246" y="381834"/>
                </a:moveTo>
                <a:lnTo>
                  <a:pt x="5333" y="0"/>
                </a:lnTo>
                <a:lnTo>
                  <a:pt x="0" y="11430"/>
                </a:lnTo>
                <a:lnTo>
                  <a:pt x="732301" y="393337"/>
                </a:lnTo>
                <a:lnTo>
                  <a:pt x="738246" y="381834"/>
                </a:lnTo>
                <a:close/>
              </a:path>
              <a:path w="803275" h="422910">
                <a:moveTo>
                  <a:pt x="749807" y="421957"/>
                </a:moveTo>
                <a:lnTo>
                  <a:pt x="749807" y="387857"/>
                </a:lnTo>
                <a:lnTo>
                  <a:pt x="743711" y="399288"/>
                </a:lnTo>
                <a:lnTo>
                  <a:pt x="732301" y="393337"/>
                </a:lnTo>
                <a:lnTo>
                  <a:pt x="717803" y="421386"/>
                </a:lnTo>
                <a:lnTo>
                  <a:pt x="749807" y="421957"/>
                </a:lnTo>
                <a:close/>
              </a:path>
              <a:path w="803275" h="422910">
                <a:moveTo>
                  <a:pt x="749807" y="387857"/>
                </a:moveTo>
                <a:lnTo>
                  <a:pt x="738246" y="381834"/>
                </a:lnTo>
                <a:lnTo>
                  <a:pt x="732301" y="393337"/>
                </a:lnTo>
                <a:lnTo>
                  <a:pt x="743711" y="399288"/>
                </a:lnTo>
                <a:lnTo>
                  <a:pt x="749807" y="387857"/>
                </a:lnTo>
                <a:close/>
              </a:path>
              <a:path w="803275" h="422910">
                <a:moveTo>
                  <a:pt x="803147" y="422909"/>
                </a:moveTo>
                <a:lnTo>
                  <a:pt x="752855" y="353567"/>
                </a:lnTo>
                <a:lnTo>
                  <a:pt x="738246" y="381834"/>
                </a:lnTo>
                <a:lnTo>
                  <a:pt x="749807" y="387857"/>
                </a:lnTo>
                <a:lnTo>
                  <a:pt x="749807" y="421957"/>
                </a:lnTo>
                <a:lnTo>
                  <a:pt x="803147" y="422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7947" y="1622033"/>
            <a:ext cx="1474470" cy="76200"/>
          </a:xfrm>
          <a:custGeom>
            <a:avLst/>
            <a:gdLst/>
            <a:ahLst/>
            <a:cxnLst/>
            <a:rect l="l" t="t" r="r" b="b"/>
            <a:pathLst>
              <a:path w="1474470" h="76200">
                <a:moveTo>
                  <a:pt x="1411224" y="44957"/>
                </a:moveTo>
                <a:lnTo>
                  <a:pt x="1411224" y="32003"/>
                </a:lnTo>
                <a:lnTo>
                  <a:pt x="0" y="32003"/>
                </a:lnTo>
                <a:lnTo>
                  <a:pt x="0" y="44957"/>
                </a:lnTo>
                <a:lnTo>
                  <a:pt x="1411224" y="44957"/>
                </a:lnTo>
                <a:close/>
              </a:path>
              <a:path w="1474470" h="76200">
                <a:moveTo>
                  <a:pt x="1474470" y="38099"/>
                </a:moveTo>
                <a:lnTo>
                  <a:pt x="1398270" y="0"/>
                </a:lnTo>
                <a:lnTo>
                  <a:pt x="1398270" y="32003"/>
                </a:lnTo>
                <a:lnTo>
                  <a:pt x="1411224" y="32003"/>
                </a:lnTo>
                <a:lnTo>
                  <a:pt x="1411224" y="69722"/>
                </a:lnTo>
                <a:lnTo>
                  <a:pt x="1474470" y="38099"/>
                </a:lnTo>
                <a:close/>
              </a:path>
              <a:path w="1474470" h="76200">
                <a:moveTo>
                  <a:pt x="1411224" y="69722"/>
                </a:moveTo>
                <a:lnTo>
                  <a:pt x="1411224" y="44957"/>
                </a:lnTo>
                <a:lnTo>
                  <a:pt x="1398270" y="44957"/>
                </a:lnTo>
                <a:lnTo>
                  <a:pt x="1398270" y="76199"/>
                </a:lnTo>
                <a:lnTo>
                  <a:pt x="1411224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9669" y="2873237"/>
            <a:ext cx="1352550" cy="76200"/>
          </a:xfrm>
          <a:custGeom>
            <a:avLst/>
            <a:gdLst/>
            <a:ahLst/>
            <a:cxnLst/>
            <a:rect l="l" t="t" r="r" b="b"/>
            <a:pathLst>
              <a:path w="1352550" h="76200">
                <a:moveTo>
                  <a:pt x="1289303" y="44196"/>
                </a:moveTo>
                <a:lnTo>
                  <a:pt x="1289303" y="32004"/>
                </a:lnTo>
                <a:lnTo>
                  <a:pt x="0" y="32004"/>
                </a:lnTo>
                <a:lnTo>
                  <a:pt x="0" y="44196"/>
                </a:lnTo>
                <a:lnTo>
                  <a:pt x="1289303" y="44196"/>
                </a:lnTo>
                <a:close/>
              </a:path>
              <a:path w="1352550" h="76200">
                <a:moveTo>
                  <a:pt x="1352550" y="38100"/>
                </a:moveTo>
                <a:lnTo>
                  <a:pt x="1276350" y="0"/>
                </a:lnTo>
                <a:lnTo>
                  <a:pt x="1276350" y="32004"/>
                </a:lnTo>
                <a:lnTo>
                  <a:pt x="1289303" y="32004"/>
                </a:lnTo>
                <a:lnTo>
                  <a:pt x="1289303" y="69723"/>
                </a:lnTo>
                <a:lnTo>
                  <a:pt x="1352550" y="38100"/>
                </a:lnTo>
                <a:close/>
              </a:path>
              <a:path w="1352550" h="76200">
                <a:moveTo>
                  <a:pt x="1289303" y="69723"/>
                </a:moveTo>
                <a:lnTo>
                  <a:pt x="1289303" y="44196"/>
                </a:lnTo>
                <a:lnTo>
                  <a:pt x="1276350" y="44196"/>
                </a:lnTo>
                <a:lnTo>
                  <a:pt x="1276350" y="76200"/>
                </a:lnTo>
                <a:lnTo>
                  <a:pt x="1289303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8747" y="1383486"/>
            <a:ext cx="885870" cy="602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5887" y="2409940"/>
            <a:ext cx="1436680" cy="890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39927" y="1933945"/>
            <a:ext cx="1379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Relational  Queries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68177" y="1788847"/>
            <a:ext cx="1156167" cy="1108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8828" y="1696709"/>
            <a:ext cx="678180" cy="464184"/>
          </a:xfrm>
          <a:custGeom>
            <a:avLst/>
            <a:gdLst/>
            <a:ahLst/>
            <a:cxnLst/>
            <a:rect l="l" t="t" r="r" b="b"/>
            <a:pathLst>
              <a:path w="678179" h="464185">
                <a:moveTo>
                  <a:pt x="618602" y="415567"/>
                </a:moveTo>
                <a:lnTo>
                  <a:pt x="6858" y="0"/>
                </a:lnTo>
                <a:lnTo>
                  <a:pt x="0" y="9906"/>
                </a:lnTo>
                <a:lnTo>
                  <a:pt x="611282" y="426417"/>
                </a:lnTo>
                <a:lnTo>
                  <a:pt x="618602" y="415567"/>
                </a:lnTo>
                <a:close/>
              </a:path>
              <a:path w="678179" h="464185">
                <a:moveTo>
                  <a:pt x="629412" y="457467"/>
                </a:moveTo>
                <a:lnTo>
                  <a:pt x="629412" y="422909"/>
                </a:lnTo>
                <a:lnTo>
                  <a:pt x="621792" y="433578"/>
                </a:lnTo>
                <a:lnTo>
                  <a:pt x="611282" y="426417"/>
                </a:lnTo>
                <a:lnTo>
                  <a:pt x="593598" y="452628"/>
                </a:lnTo>
                <a:lnTo>
                  <a:pt x="629412" y="457467"/>
                </a:lnTo>
                <a:close/>
              </a:path>
              <a:path w="678179" h="464185">
                <a:moveTo>
                  <a:pt x="629412" y="422909"/>
                </a:moveTo>
                <a:lnTo>
                  <a:pt x="618602" y="415567"/>
                </a:lnTo>
                <a:lnTo>
                  <a:pt x="611282" y="426417"/>
                </a:lnTo>
                <a:lnTo>
                  <a:pt x="621792" y="433578"/>
                </a:lnTo>
                <a:lnTo>
                  <a:pt x="629412" y="422909"/>
                </a:lnTo>
                <a:close/>
              </a:path>
              <a:path w="678179" h="464185">
                <a:moveTo>
                  <a:pt x="678180" y="464058"/>
                </a:moveTo>
                <a:lnTo>
                  <a:pt x="636270" y="389381"/>
                </a:lnTo>
                <a:lnTo>
                  <a:pt x="618602" y="415567"/>
                </a:lnTo>
                <a:lnTo>
                  <a:pt x="629412" y="422909"/>
                </a:lnTo>
                <a:lnTo>
                  <a:pt x="629412" y="457467"/>
                </a:lnTo>
                <a:lnTo>
                  <a:pt x="678180" y="464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8277" y="2201914"/>
            <a:ext cx="619125" cy="546100"/>
          </a:xfrm>
          <a:custGeom>
            <a:avLst/>
            <a:gdLst/>
            <a:ahLst/>
            <a:cxnLst/>
            <a:rect l="l" t="t" r="r" b="b"/>
            <a:pathLst>
              <a:path w="619125" h="546100">
                <a:moveTo>
                  <a:pt x="565881" y="54782"/>
                </a:moveTo>
                <a:lnTo>
                  <a:pt x="557688" y="45472"/>
                </a:lnTo>
                <a:lnTo>
                  <a:pt x="0" y="536448"/>
                </a:lnTo>
                <a:lnTo>
                  <a:pt x="8382" y="545592"/>
                </a:lnTo>
                <a:lnTo>
                  <a:pt x="565881" y="54782"/>
                </a:lnTo>
                <a:close/>
              </a:path>
              <a:path w="619125" h="546100">
                <a:moveTo>
                  <a:pt x="618744" y="0"/>
                </a:moveTo>
                <a:lnTo>
                  <a:pt x="536448" y="21336"/>
                </a:lnTo>
                <a:lnTo>
                  <a:pt x="557688" y="45472"/>
                </a:lnTo>
                <a:lnTo>
                  <a:pt x="566928" y="37338"/>
                </a:lnTo>
                <a:lnTo>
                  <a:pt x="575310" y="46482"/>
                </a:lnTo>
                <a:lnTo>
                  <a:pt x="575310" y="65497"/>
                </a:lnTo>
                <a:lnTo>
                  <a:pt x="586740" y="78486"/>
                </a:lnTo>
                <a:lnTo>
                  <a:pt x="618744" y="0"/>
                </a:lnTo>
                <a:close/>
              </a:path>
              <a:path w="619125" h="546100">
                <a:moveTo>
                  <a:pt x="575310" y="46482"/>
                </a:moveTo>
                <a:lnTo>
                  <a:pt x="566928" y="37338"/>
                </a:lnTo>
                <a:lnTo>
                  <a:pt x="557688" y="45472"/>
                </a:lnTo>
                <a:lnTo>
                  <a:pt x="565881" y="54782"/>
                </a:lnTo>
                <a:lnTo>
                  <a:pt x="575310" y="46482"/>
                </a:lnTo>
                <a:close/>
              </a:path>
              <a:path w="619125" h="546100">
                <a:moveTo>
                  <a:pt x="575310" y="65497"/>
                </a:moveTo>
                <a:lnTo>
                  <a:pt x="575310" y="46482"/>
                </a:lnTo>
                <a:lnTo>
                  <a:pt x="565881" y="54782"/>
                </a:lnTo>
                <a:lnTo>
                  <a:pt x="575310" y="65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8114" y="4415131"/>
            <a:ext cx="1219809" cy="1215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739" y="4017039"/>
            <a:ext cx="935614" cy="659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638" y="5097515"/>
            <a:ext cx="1450223" cy="949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2635" y="4319512"/>
            <a:ext cx="848360" cy="553720"/>
          </a:xfrm>
          <a:custGeom>
            <a:avLst/>
            <a:gdLst/>
            <a:ahLst/>
            <a:cxnLst/>
            <a:rect l="l" t="t" r="r" b="b"/>
            <a:pathLst>
              <a:path w="848360" h="553720">
                <a:moveTo>
                  <a:pt x="787984" y="46501"/>
                </a:moveTo>
                <a:lnTo>
                  <a:pt x="781034" y="35886"/>
                </a:lnTo>
                <a:lnTo>
                  <a:pt x="0" y="542544"/>
                </a:lnTo>
                <a:lnTo>
                  <a:pt x="7620" y="553212"/>
                </a:lnTo>
                <a:lnTo>
                  <a:pt x="787984" y="46501"/>
                </a:lnTo>
                <a:close/>
              </a:path>
              <a:path w="848360" h="553720">
                <a:moveTo>
                  <a:pt x="848106" y="0"/>
                </a:moveTo>
                <a:lnTo>
                  <a:pt x="763524" y="9144"/>
                </a:lnTo>
                <a:lnTo>
                  <a:pt x="781034" y="35886"/>
                </a:lnTo>
                <a:lnTo>
                  <a:pt x="791718" y="28956"/>
                </a:lnTo>
                <a:lnTo>
                  <a:pt x="798576" y="39624"/>
                </a:lnTo>
                <a:lnTo>
                  <a:pt x="798576" y="62677"/>
                </a:lnTo>
                <a:lnTo>
                  <a:pt x="805434" y="73152"/>
                </a:lnTo>
                <a:lnTo>
                  <a:pt x="848106" y="0"/>
                </a:lnTo>
                <a:close/>
              </a:path>
              <a:path w="848360" h="553720">
                <a:moveTo>
                  <a:pt x="798576" y="39624"/>
                </a:moveTo>
                <a:lnTo>
                  <a:pt x="791718" y="28956"/>
                </a:lnTo>
                <a:lnTo>
                  <a:pt x="781034" y="35886"/>
                </a:lnTo>
                <a:lnTo>
                  <a:pt x="787984" y="46501"/>
                </a:lnTo>
                <a:lnTo>
                  <a:pt x="798576" y="39624"/>
                </a:lnTo>
                <a:close/>
              </a:path>
              <a:path w="848360" h="553720">
                <a:moveTo>
                  <a:pt x="798576" y="62677"/>
                </a:moveTo>
                <a:lnTo>
                  <a:pt x="798576" y="39624"/>
                </a:lnTo>
                <a:lnTo>
                  <a:pt x="787984" y="46501"/>
                </a:lnTo>
                <a:lnTo>
                  <a:pt x="798576" y="62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3397" y="4999978"/>
            <a:ext cx="847725" cy="462915"/>
          </a:xfrm>
          <a:custGeom>
            <a:avLst/>
            <a:gdLst/>
            <a:ahLst/>
            <a:cxnLst/>
            <a:rect l="l" t="t" r="r" b="b"/>
            <a:pathLst>
              <a:path w="847725" h="462914">
                <a:moveTo>
                  <a:pt x="783513" y="420631"/>
                </a:moveTo>
                <a:lnTo>
                  <a:pt x="6095" y="0"/>
                </a:lnTo>
                <a:lnTo>
                  <a:pt x="0" y="10668"/>
                </a:lnTo>
                <a:lnTo>
                  <a:pt x="777415" y="432049"/>
                </a:lnTo>
                <a:lnTo>
                  <a:pt x="783513" y="420631"/>
                </a:lnTo>
                <a:close/>
              </a:path>
              <a:path w="847725" h="462914">
                <a:moveTo>
                  <a:pt x="794765" y="460639"/>
                </a:moveTo>
                <a:lnTo>
                  <a:pt x="794765" y="426719"/>
                </a:lnTo>
                <a:lnTo>
                  <a:pt x="788669" y="438149"/>
                </a:lnTo>
                <a:lnTo>
                  <a:pt x="777415" y="432049"/>
                </a:lnTo>
                <a:lnTo>
                  <a:pt x="762761" y="459485"/>
                </a:lnTo>
                <a:lnTo>
                  <a:pt x="794765" y="460639"/>
                </a:lnTo>
                <a:close/>
              </a:path>
              <a:path w="847725" h="462914">
                <a:moveTo>
                  <a:pt x="794765" y="426719"/>
                </a:moveTo>
                <a:lnTo>
                  <a:pt x="783513" y="420631"/>
                </a:lnTo>
                <a:lnTo>
                  <a:pt x="777415" y="432049"/>
                </a:lnTo>
                <a:lnTo>
                  <a:pt x="788669" y="438149"/>
                </a:lnTo>
                <a:lnTo>
                  <a:pt x="794765" y="426719"/>
                </a:lnTo>
                <a:close/>
              </a:path>
              <a:path w="847725" h="462914">
                <a:moveTo>
                  <a:pt x="847343" y="462533"/>
                </a:moveTo>
                <a:lnTo>
                  <a:pt x="798575" y="392429"/>
                </a:lnTo>
                <a:lnTo>
                  <a:pt x="783513" y="420631"/>
                </a:lnTo>
                <a:lnTo>
                  <a:pt x="794765" y="426719"/>
                </a:lnTo>
                <a:lnTo>
                  <a:pt x="794765" y="460639"/>
                </a:lnTo>
                <a:lnTo>
                  <a:pt x="847343" y="462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62895" y="4281412"/>
            <a:ext cx="1557655" cy="76200"/>
          </a:xfrm>
          <a:custGeom>
            <a:avLst/>
            <a:gdLst/>
            <a:ahLst/>
            <a:cxnLst/>
            <a:rect l="l" t="t" r="r" b="b"/>
            <a:pathLst>
              <a:path w="1557654" h="76200">
                <a:moveTo>
                  <a:pt x="1493519" y="44196"/>
                </a:moveTo>
                <a:lnTo>
                  <a:pt x="1493519" y="32004"/>
                </a:lnTo>
                <a:lnTo>
                  <a:pt x="0" y="32004"/>
                </a:lnTo>
                <a:lnTo>
                  <a:pt x="0" y="44196"/>
                </a:lnTo>
                <a:lnTo>
                  <a:pt x="1493519" y="44196"/>
                </a:lnTo>
                <a:close/>
              </a:path>
              <a:path w="1557654" h="76200">
                <a:moveTo>
                  <a:pt x="1557527" y="38100"/>
                </a:moveTo>
                <a:lnTo>
                  <a:pt x="1481327" y="0"/>
                </a:lnTo>
                <a:lnTo>
                  <a:pt x="1481327" y="32004"/>
                </a:lnTo>
                <a:lnTo>
                  <a:pt x="1493519" y="32004"/>
                </a:lnTo>
                <a:lnTo>
                  <a:pt x="1493519" y="70103"/>
                </a:lnTo>
                <a:lnTo>
                  <a:pt x="1557527" y="38100"/>
                </a:lnTo>
                <a:close/>
              </a:path>
              <a:path w="1557654" h="76200">
                <a:moveTo>
                  <a:pt x="1493519" y="70103"/>
                </a:moveTo>
                <a:lnTo>
                  <a:pt x="1493519" y="44196"/>
                </a:lnTo>
                <a:lnTo>
                  <a:pt x="1481327" y="44196"/>
                </a:lnTo>
                <a:lnTo>
                  <a:pt x="1481327" y="76200"/>
                </a:lnTo>
                <a:lnTo>
                  <a:pt x="1493519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27665" y="5653012"/>
            <a:ext cx="1427480" cy="76200"/>
          </a:xfrm>
          <a:custGeom>
            <a:avLst/>
            <a:gdLst/>
            <a:ahLst/>
            <a:cxnLst/>
            <a:rect l="l" t="t" r="r" b="b"/>
            <a:pathLst>
              <a:path w="1427479" h="76200">
                <a:moveTo>
                  <a:pt x="1363980" y="44196"/>
                </a:moveTo>
                <a:lnTo>
                  <a:pt x="1363980" y="32004"/>
                </a:lnTo>
                <a:lnTo>
                  <a:pt x="0" y="32004"/>
                </a:lnTo>
                <a:lnTo>
                  <a:pt x="0" y="44196"/>
                </a:lnTo>
                <a:lnTo>
                  <a:pt x="1363980" y="44196"/>
                </a:lnTo>
                <a:close/>
              </a:path>
              <a:path w="1427479" h="76200">
                <a:moveTo>
                  <a:pt x="1427226" y="38100"/>
                </a:moveTo>
                <a:lnTo>
                  <a:pt x="1351026" y="0"/>
                </a:lnTo>
                <a:lnTo>
                  <a:pt x="1351026" y="32004"/>
                </a:lnTo>
                <a:lnTo>
                  <a:pt x="1363980" y="32004"/>
                </a:lnTo>
                <a:lnTo>
                  <a:pt x="1363980" y="69723"/>
                </a:lnTo>
                <a:lnTo>
                  <a:pt x="1427226" y="38100"/>
                </a:lnTo>
                <a:close/>
              </a:path>
              <a:path w="1427479" h="76200">
                <a:moveTo>
                  <a:pt x="1363980" y="69723"/>
                </a:moveTo>
                <a:lnTo>
                  <a:pt x="1363980" y="44196"/>
                </a:lnTo>
                <a:lnTo>
                  <a:pt x="1351026" y="44196"/>
                </a:lnTo>
                <a:lnTo>
                  <a:pt x="1351026" y="76200"/>
                </a:lnTo>
                <a:lnTo>
                  <a:pt x="1363980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9658" y="4017039"/>
            <a:ext cx="935614" cy="659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15235" y="5141711"/>
            <a:ext cx="1451533" cy="9515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5764" y="4460851"/>
            <a:ext cx="1219146" cy="1215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86283" y="4360660"/>
            <a:ext cx="717550" cy="506730"/>
          </a:xfrm>
          <a:custGeom>
            <a:avLst/>
            <a:gdLst/>
            <a:ahLst/>
            <a:cxnLst/>
            <a:rect l="l" t="t" r="r" b="b"/>
            <a:pathLst>
              <a:path w="717550" h="506729">
                <a:moveTo>
                  <a:pt x="658036" y="457616"/>
                </a:moveTo>
                <a:lnTo>
                  <a:pt x="7620" y="0"/>
                </a:lnTo>
                <a:lnTo>
                  <a:pt x="0" y="9906"/>
                </a:lnTo>
                <a:lnTo>
                  <a:pt x="650720" y="467959"/>
                </a:lnTo>
                <a:lnTo>
                  <a:pt x="658036" y="457616"/>
                </a:lnTo>
                <a:close/>
              </a:path>
              <a:path w="717550" h="506729">
                <a:moveTo>
                  <a:pt x="668274" y="499261"/>
                </a:moveTo>
                <a:lnTo>
                  <a:pt x="668274" y="464820"/>
                </a:lnTo>
                <a:lnTo>
                  <a:pt x="661416" y="475488"/>
                </a:lnTo>
                <a:lnTo>
                  <a:pt x="650720" y="467959"/>
                </a:lnTo>
                <a:lnTo>
                  <a:pt x="632460" y="493776"/>
                </a:lnTo>
                <a:lnTo>
                  <a:pt x="668274" y="499261"/>
                </a:lnTo>
                <a:close/>
              </a:path>
              <a:path w="717550" h="506729">
                <a:moveTo>
                  <a:pt x="668274" y="464820"/>
                </a:moveTo>
                <a:lnTo>
                  <a:pt x="658036" y="457616"/>
                </a:lnTo>
                <a:lnTo>
                  <a:pt x="650720" y="467959"/>
                </a:lnTo>
                <a:lnTo>
                  <a:pt x="661416" y="475488"/>
                </a:lnTo>
                <a:lnTo>
                  <a:pt x="668274" y="464820"/>
                </a:lnTo>
                <a:close/>
              </a:path>
              <a:path w="717550" h="506729">
                <a:moveTo>
                  <a:pt x="717042" y="506730"/>
                </a:moveTo>
                <a:lnTo>
                  <a:pt x="676656" y="431292"/>
                </a:lnTo>
                <a:lnTo>
                  <a:pt x="658036" y="457616"/>
                </a:lnTo>
                <a:lnTo>
                  <a:pt x="668274" y="464820"/>
                </a:lnTo>
                <a:lnTo>
                  <a:pt x="668274" y="499261"/>
                </a:lnTo>
                <a:lnTo>
                  <a:pt x="717042" y="506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51053" y="4913110"/>
            <a:ext cx="652780" cy="600710"/>
          </a:xfrm>
          <a:custGeom>
            <a:avLst/>
            <a:gdLst/>
            <a:ahLst/>
            <a:cxnLst/>
            <a:rect l="l" t="t" r="r" b="b"/>
            <a:pathLst>
              <a:path w="652779" h="600710">
                <a:moveTo>
                  <a:pt x="600265" y="56583"/>
                </a:moveTo>
                <a:lnTo>
                  <a:pt x="591492" y="47036"/>
                </a:lnTo>
                <a:lnTo>
                  <a:pt x="0" y="590550"/>
                </a:lnTo>
                <a:lnTo>
                  <a:pt x="8382" y="600456"/>
                </a:lnTo>
                <a:lnTo>
                  <a:pt x="600265" y="56583"/>
                </a:lnTo>
                <a:close/>
              </a:path>
              <a:path w="652779" h="600710">
                <a:moveTo>
                  <a:pt x="652272" y="0"/>
                </a:moveTo>
                <a:lnTo>
                  <a:pt x="569976" y="23621"/>
                </a:lnTo>
                <a:lnTo>
                  <a:pt x="591492" y="47036"/>
                </a:lnTo>
                <a:lnTo>
                  <a:pt x="601218" y="38100"/>
                </a:lnTo>
                <a:lnTo>
                  <a:pt x="609600" y="48006"/>
                </a:lnTo>
                <a:lnTo>
                  <a:pt x="609600" y="66742"/>
                </a:lnTo>
                <a:lnTo>
                  <a:pt x="621792" y="80009"/>
                </a:lnTo>
                <a:lnTo>
                  <a:pt x="652272" y="0"/>
                </a:lnTo>
                <a:close/>
              </a:path>
              <a:path w="652779" h="600710">
                <a:moveTo>
                  <a:pt x="609600" y="48006"/>
                </a:moveTo>
                <a:lnTo>
                  <a:pt x="601218" y="38100"/>
                </a:lnTo>
                <a:lnTo>
                  <a:pt x="591492" y="47036"/>
                </a:lnTo>
                <a:lnTo>
                  <a:pt x="600265" y="56583"/>
                </a:lnTo>
                <a:lnTo>
                  <a:pt x="609600" y="48006"/>
                </a:lnTo>
                <a:close/>
              </a:path>
              <a:path w="652779" h="600710">
                <a:moveTo>
                  <a:pt x="609600" y="66742"/>
                </a:moveTo>
                <a:lnTo>
                  <a:pt x="609600" y="48006"/>
                </a:lnTo>
                <a:lnTo>
                  <a:pt x="600265" y="56583"/>
                </a:lnTo>
                <a:lnTo>
                  <a:pt x="609600" y="66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3211" y="4451338"/>
            <a:ext cx="2121535" cy="881380"/>
          </a:xfrm>
          <a:custGeom>
            <a:avLst/>
            <a:gdLst/>
            <a:ahLst/>
            <a:cxnLst/>
            <a:rect l="l" t="t" r="r" b="b"/>
            <a:pathLst>
              <a:path w="2121535" h="881379">
                <a:moveTo>
                  <a:pt x="2053443" y="41319"/>
                </a:moveTo>
                <a:lnTo>
                  <a:pt x="2048587" y="29244"/>
                </a:lnTo>
                <a:lnTo>
                  <a:pt x="0" y="868680"/>
                </a:lnTo>
                <a:lnTo>
                  <a:pt x="4572" y="880872"/>
                </a:lnTo>
                <a:lnTo>
                  <a:pt x="2053443" y="41319"/>
                </a:lnTo>
                <a:close/>
              </a:path>
              <a:path w="2121535" h="881379">
                <a:moveTo>
                  <a:pt x="2121408" y="6096"/>
                </a:moveTo>
                <a:lnTo>
                  <a:pt x="2036826" y="0"/>
                </a:lnTo>
                <a:lnTo>
                  <a:pt x="2048587" y="29244"/>
                </a:lnTo>
                <a:lnTo>
                  <a:pt x="2060448" y="24384"/>
                </a:lnTo>
                <a:lnTo>
                  <a:pt x="2065020" y="36576"/>
                </a:lnTo>
                <a:lnTo>
                  <a:pt x="2065020" y="70104"/>
                </a:lnTo>
                <a:lnTo>
                  <a:pt x="2121408" y="6096"/>
                </a:lnTo>
                <a:close/>
              </a:path>
              <a:path w="2121535" h="881379">
                <a:moveTo>
                  <a:pt x="2065020" y="36576"/>
                </a:moveTo>
                <a:lnTo>
                  <a:pt x="2060448" y="24384"/>
                </a:lnTo>
                <a:lnTo>
                  <a:pt x="2048587" y="29244"/>
                </a:lnTo>
                <a:lnTo>
                  <a:pt x="2053443" y="41319"/>
                </a:lnTo>
                <a:lnTo>
                  <a:pt x="2065020" y="36576"/>
                </a:lnTo>
                <a:close/>
              </a:path>
              <a:path w="2121535" h="881379">
                <a:moveTo>
                  <a:pt x="2065020" y="70104"/>
                </a:moveTo>
                <a:lnTo>
                  <a:pt x="2065020" y="36576"/>
                </a:lnTo>
                <a:lnTo>
                  <a:pt x="2053443" y="41319"/>
                </a:lnTo>
                <a:lnTo>
                  <a:pt x="2065020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43211" y="4770617"/>
            <a:ext cx="2121535" cy="847725"/>
          </a:xfrm>
          <a:custGeom>
            <a:avLst/>
            <a:gdLst/>
            <a:ahLst/>
            <a:cxnLst/>
            <a:rect l="l" t="t" r="r" b="b"/>
            <a:pathLst>
              <a:path w="2121535" h="847725">
                <a:moveTo>
                  <a:pt x="2053094" y="805317"/>
                </a:moveTo>
                <a:lnTo>
                  <a:pt x="4572" y="0"/>
                </a:lnTo>
                <a:lnTo>
                  <a:pt x="0" y="12192"/>
                </a:lnTo>
                <a:lnTo>
                  <a:pt x="2048294" y="817717"/>
                </a:lnTo>
                <a:lnTo>
                  <a:pt x="2053094" y="805317"/>
                </a:lnTo>
                <a:close/>
              </a:path>
              <a:path w="2121535" h="847725">
                <a:moveTo>
                  <a:pt x="2065020" y="844803"/>
                </a:moveTo>
                <a:lnTo>
                  <a:pt x="2065020" y="810005"/>
                </a:lnTo>
                <a:lnTo>
                  <a:pt x="2059686" y="822197"/>
                </a:lnTo>
                <a:lnTo>
                  <a:pt x="2048294" y="817717"/>
                </a:lnTo>
                <a:lnTo>
                  <a:pt x="2036826" y="847343"/>
                </a:lnTo>
                <a:lnTo>
                  <a:pt x="2065020" y="844803"/>
                </a:lnTo>
                <a:close/>
              </a:path>
              <a:path w="2121535" h="847725">
                <a:moveTo>
                  <a:pt x="2065020" y="810005"/>
                </a:moveTo>
                <a:lnTo>
                  <a:pt x="2053094" y="805317"/>
                </a:lnTo>
                <a:lnTo>
                  <a:pt x="2048294" y="817717"/>
                </a:lnTo>
                <a:lnTo>
                  <a:pt x="2059686" y="822197"/>
                </a:lnTo>
                <a:lnTo>
                  <a:pt x="2065020" y="810005"/>
                </a:lnTo>
                <a:close/>
              </a:path>
              <a:path w="2121535" h="847725">
                <a:moveTo>
                  <a:pt x="2121408" y="839723"/>
                </a:moveTo>
                <a:lnTo>
                  <a:pt x="2064258" y="776477"/>
                </a:lnTo>
                <a:lnTo>
                  <a:pt x="2053094" y="805317"/>
                </a:lnTo>
                <a:lnTo>
                  <a:pt x="2065020" y="810005"/>
                </a:lnTo>
                <a:lnTo>
                  <a:pt x="2065020" y="844803"/>
                </a:lnTo>
                <a:lnTo>
                  <a:pt x="2121408" y="83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58393" y="3877044"/>
            <a:ext cx="2125345" cy="219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339090" indent="-838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Inference  Queries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95885" marR="5080" indent="-838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Full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Distribution  Queries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3C8683-ED76-E842-B0EB-94939B263CBD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916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149" y="1520316"/>
            <a:ext cx="4756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Selection </a:t>
            </a:r>
            <a:r>
              <a:rPr sz="2000" b="1" spc="-5" dirty="0">
                <a:solidFill>
                  <a:srgbClr val="00339A"/>
                </a:solidFill>
                <a:latin typeface="Arial"/>
                <a:cs typeface="Arial"/>
              </a:rPr>
              <a:t>over Incomplete </a:t>
            </a: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Relation</a:t>
            </a:r>
            <a:r>
              <a:rPr sz="2000" b="1" spc="50" dirty="0">
                <a:solidFill>
                  <a:srgbClr val="00339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339A"/>
                </a:solidFill>
                <a:latin typeface="Arial"/>
                <a:cs typeface="Arial"/>
              </a:rPr>
              <a:t>R</a:t>
            </a:r>
            <a:r>
              <a:rPr sz="1950" b="1" spc="0" baseline="25641" dirty="0">
                <a:solidFill>
                  <a:srgbClr val="00339A"/>
                </a:solidFill>
                <a:latin typeface="Arial"/>
                <a:cs typeface="Arial"/>
              </a:rPr>
              <a:t>p</a:t>
            </a:r>
            <a:endParaRPr sz="1950" baseline="25641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010000"/>
              </a:buClr>
              <a:buSzPct val="90000"/>
              <a:buFont typeface="Comic Sans MS"/>
              <a:buChar char="•"/>
              <a:tabLst>
                <a:tab pos="170180" algn="l"/>
              </a:tabLst>
            </a:pPr>
            <a:r>
              <a:rPr sz="2000" spc="-5" dirty="0">
                <a:latin typeface="Arial"/>
                <a:cs typeface="Arial"/>
              </a:rPr>
              <a:t>Selection over </a:t>
            </a:r>
            <a:r>
              <a:rPr sz="2000" spc="-10" dirty="0">
                <a:latin typeface="Arial"/>
                <a:cs typeface="Arial"/>
              </a:rPr>
              <a:t>Model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1950" spc="15" baseline="-21367" dirty="0">
                <a:latin typeface="Arial"/>
                <a:cs typeface="Arial"/>
              </a:rPr>
              <a:t>FOBN</a:t>
            </a:r>
            <a:endParaRPr sz="1950" baseline="-21367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5949" y="2981579"/>
          <a:ext cx="2908299" cy="266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64"/>
                        </a:lnSpc>
                      </a:pPr>
                      <a:r>
                        <a:rPr sz="2700" b="1" spc="0" baseline="-18518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0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7549" y="2537586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71" y="3253943"/>
            <a:ext cx="273685" cy="23456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285"/>
              </a:spcBef>
            </a:pPr>
            <a:r>
              <a:rPr sz="1800" spc="-5" dirty="0">
                <a:latin typeface="Comic Sans MS"/>
                <a:cs typeface="Comic Sans MS"/>
              </a:rPr>
              <a:t>t1  t2  t3</a:t>
            </a:r>
            <a:endParaRPr sz="1800">
              <a:latin typeface="Comic Sans MS"/>
              <a:cs typeface="Comic Sans MS"/>
            </a:endParaRPr>
          </a:p>
          <a:p>
            <a:pPr marL="12700" marR="6350" algn="just">
              <a:lnSpc>
                <a:spcPct val="131100"/>
              </a:lnSpc>
              <a:spcBef>
                <a:spcPts val="515"/>
              </a:spcBef>
            </a:pPr>
            <a:r>
              <a:rPr sz="1800" spc="-5" dirty="0">
                <a:latin typeface="Comic Sans MS"/>
                <a:cs typeface="Comic Sans MS"/>
              </a:rPr>
              <a:t>t4  t5  t6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1479" y="2517013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695" y="4291457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732282" y="364235"/>
                </a:moveTo>
                <a:lnTo>
                  <a:pt x="732282" y="121157"/>
                </a:lnTo>
                <a:lnTo>
                  <a:pt x="0" y="121157"/>
                </a:lnTo>
                <a:lnTo>
                  <a:pt x="0" y="364235"/>
                </a:lnTo>
                <a:lnTo>
                  <a:pt x="732282" y="364235"/>
                </a:lnTo>
                <a:close/>
              </a:path>
              <a:path w="976629" h="485775">
                <a:moveTo>
                  <a:pt x="976122" y="243077"/>
                </a:moveTo>
                <a:lnTo>
                  <a:pt x="732282" y="0"/>
                </a:lnTo>
                <a:lnTo>
                  <a:pt x="732282" y="485393"/>
                </a:lnTo>
                <a:lnTo>
                  <a:pt x="976122" y="24307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1599" y="4276216"/>
            <a:ext cx="991869" cy="516255"/>
          </a:xfrm>
          <a:custGeom>
            <a:avLst/>
            <a:gdLst/>
            <a:ahLst/>
            <a:cxnLst/>
            <a:rect l="l" t="t" r="r" b="b"/>
            <a:pathLst>
              <a:path w="991870" h="516254">
                <a:moveTo>
                  <a:pt x="738378" y="130301"/>
                </a:moveTo>
                <a:lnTo>
                  <a:pt x="0" y="130301"/>
                </a:lnTo>
                <a:lnTo>
                  <a:pt x="0" y="385571"/>
                </a:lnTo>
                <a:lnTo>
                  <a:pt x="6095" y="385571"/>
                </a:lnTo>
                <a:lnTo>
                  <a:pt x="6096" y="143255"/>
                </a:lnTo>
                <a:lnTo>
                  <a:pt x="12192" y="136397"/>
                </a:lnTo>
                <a:lnTo>
                  <a:pt x="12192" y="143255"/>
                </a:lnTo>
                <a:lnTo>
                  <a:pt x="732282" y="143255"/>
                </a:lnTo>
                <a:lnTo>
                  <a:pt x="732282" y="136397"/>
                </a:lnTo>
                <a:lnTo>
                  <a:pt x="738378" y="130301"/>
                </a:lnTo>
                <a:close/>
              </a:path>
              <a:path w="991870" h="516254">
                <a:moveTo>
                  <a:pt x="12192" y="143255"/>
                </a:moveTo>
                <a:lnTo>
                  <a:pt x="12192" y="136397"/>
                </a:lnTo>
                <a:lnTo>
                  <a:pt x="6096" y="143255"/>
                </a:lnTo>
                <a:lnTo>
                  <a:pt x="12192" y="143255"/>
                </a:lnTo>
                <a:close/>
              </a:path>
              <a:path w="991870" h="516254">
                <a:moveTo>
                  <a:pt x="12192" y="373379"/>
                </a:moveTo>
                <a:lnTo>
                  <a:pt x="12192" y="143255"/>
                </a:lnTo>
                <a:lnTo>
                  <a:pt x="6096" y="143255"/>
                </a:lnTo>
                <a:lnTo>
                  <a:pt x="6096" y="373379"/>
                </a:lnTo>
                <a:lnTo>
                  <a:pt x="12192" y="373379"/>
                </a:lnTo>
                <a:close/>
              </a:path>
              <a:path w="991870" h="516254">
                <a:moveTo>
                  <a:pt x="744474" y="485460"/>
                </a:moveTo>
                <a:lnTo>
                  <a:pt x="744474" y="373379"/>
                </a:lnTo>
                <a:lnTo>
                  <a:pt x="6096" y="373379"/>
                </a:lnTo>
                <a:lnTo>
                  <a:pt x="12192" y="379475"/>
                </a:lnTo>
                <a:lnTo>
                  <a:pt x="12191" y="385571"/>
                </a:lnTo>
                <a:lnTo>
                  <a:pt x="732282" y="385571"/>
                </a:lnTo>
                <a:lnTo>
                  <a:pt x="732282" y="379475"/>
                </a:lnTo>
                <a:lnTo>
                  <a:pt x="738378" y="385571"/>
                </a:lnTo>
                <a:lnTo>
                  <a:pt x="738378" y="491518"/>
                </a:lnTo>
                <a:lnTo>
                  <a:pt x="744474" y="485460"/>
                </a:lnTo>
                <a:close/>
              </a:path>
              <a:path w="991870" h="516254">
                <a:moveTo>
                  <a:pt x="12191" y="385571"/>
                </a:moveTo>
                <a:lnTo>
                  <a:pt x="12192" y="379475"/>
                </a:lnTo>
                <a:lnTo>
                  <a:pt x="6096" y="373379"/>
                </a:lnTo>
                <a:lnTo>
                  <a:pt x="6095" y="385571"/>
                </a:lnTo>
                <a:lnTo>
                  <a:pt x="12191" y="385571"/>
                </a:lnTo>
                <a:close/>
              </a:path>
              <a:path w="991870" h="516254">
                <a:moveTo>
                  <a:pt x="991362" y="258317"/>
                </a:moveTo>
                <a:lnTo>
                  <a:pt x="732282" y="0"/>
                </a:lnTo>
                <a:lnTo>
                  <a:pt x="732282" y="130301"/>
                </a:lnTo>
                <a:lnTo>
                  <a:pt x="733806" y="130301"/>
                </a:lnTo>
                <a:lnTo>
                  <a:pt x="733806" y="19811"/>
                </a:lnTo>
                <a:lnTo>
                  <a:pt x="744474" y="15239"/>
                </a:lnTo>
                <a:lnTo>
                  <a:pt x="744474" y="30413"/>
                </a:lnTo>
                <a:lnTo>
                  <a:pt x="973428" y="257936"/>
                </a:lnTo>
                <a:lnTo>
                  <a:pt x="977646" y="253745"/>
                </a:lnTo>
                <a:lnTo>
                  <a:pt x="977646" y="271953"/>
                </a:lnTo>
                <a:lnTo>
                  <a:pt x="991362" y="258317"/>
                </a:lnTo>
                <a:close/>
              </a:path>
              <a:path w="991870" h="516254">
                <a:moveTo>
                  <a:pt x="738378" y="143255"/>
                </a:moveTo>
                <a:lnTo>
                  <a:pt x="738378" y="130301"/>
                </a:lnTo>
                <a:lnTo>
                  <a:pt x="732282" y="136397"/>
                </a:lnTo>
                <a:lnTo>
                  <a:pt x="732282" y="143255"/>
                </a:lnTo>
                <a:lnTo>
                  <a:pt x="738378" y="143255"/>
                </a:lnTo>
                <a:close/>
              </a:path>
              <a:path w="991870" h="516254">
                <a:moveTo>
                  <a:pt x="738378" y="385571"/>
                </a:moveTo>
                <a:lnTo>
                  <a:pt x="732282" y="379475"/>
                </a:lnTo>
                <a:lnTo>
                  <a:pt x="732282" y="385571"/>
                </a:lnTo>
                <a:lnTo>
                  <a:pt x="738378" y="385571"/>
                </a:lnTo>
                <a:close/>
              </a:path>
              <a:path w="991870" h="516254">
                <a:moveTo>
                  <a:pt x="738378" y="491518"/>
                </a:moveTo>
                <a:lnTo>
                  <a:pt x="738378" y="385571"/>
                </a:lnTo>
                <a:lnTo>
                  <a:pt x="732282" y="385571"/>
                </a:lnTo>
                <a:lnTo>
                  <a:pt x="732282" y="515873"/>
                </a:lnTo>
                <a:lnTo>
                  <a:pt x="733806" y="514358"/>
                </a:lnTo>
                <a:lnTo>
                  <a:pt x="733806" y="496061"/>
                </a:lnTo>
                <a:lnTo>
                  <a:pt x="738378" y="491518"/>
                </a:lnTo>
                <a:close/>
              </a:path>
              <a:path w="991870" h="516254">
                <a:moveTo>
                  <a:pt x="744474" y="30413"/>
                </a:moveTo>
                <a:lnTo>
                  <a:pt x="744474" y="15239"/>
                </a:lnTo>
                <a:lnTo>
                  <a:pt x="733806" y="19811"/>
                </a:lnTo>
                <a:lnTo>
                  <a:pt x="744474" y="30413"/>
                </a:lnTo>
                <a:close/>
              </a:path>
              <a:path w="991870" h="516254">
                <a:moveTo>
                  <a:pt x="744474" y="143255"/>
                </a:moveTo>
                <a:lnTo>
                  <a:pt x="744474" y="30413"/>
                </a:lnTo>
                <a:lnTo>
                  <a:pt x="733806" y="19811"/>
                </a:lnTo>
                <a:lnTo>
                  <a:pt x="733806" y="130301"/>
                </a:lnTo>
                <a:lnTo>
                  <a:pt x="738378" y="130301"/>
                </a:lnTo>
                <a:lnTo>
                  <a:pt x="738378" y="143255"/>
                </a:lnTo>
                <a:lnTo>
                  <a:pt x="744474" y="143255"/>
                </a:lnTo>
                <a:close/>
              </a:path>
              <a:path w="991870" h="516254">
                <a:moveTo>
                  <a:pt x="977646" y="271953"/>
                </a:moveTo>
                <a:lnTo>
                  <a:pt x="977646" y="262127"/>
                </a:lnTo>
                <a:lnTo>
                  <a:pt x="973428" y="257936"/>
                </a:lnTo>
                <a:lnTo>
                  <a:pt x="733806" y="496061"/>
                </a:lnTo>
                <a:lnTo>
                  <a:pt x="744474" y="500633"/>
                </a:lnTo>
                <a:lnTo>
                  <a:pt x="744474" y="503753"/>
                </a:lnTo>
                <a:lnTo>
                  <a:pt x="977646" y="271953"/>
                </a:lnTo>
                <a:close/>
              </a:path>
              <a:path w="991870" h="516254">
                <a:moveTo>
                  <a:pt x="744474" y="503753"/>
                </a:moveTo>
                <a:lnTo>
                  <a:pt x="744474" y="500633"/>
                </a:lnTo>
                <a:lnTo>
                  <a:pt x="733806" y="496061"/>
                </a:lnTo>
                <a:lnTo>
                  <a:pt x="733806" y="514358"/>
                </a:lnTo>
                <a:lnTo>
                  <a:pt x="744474" y="503753"/>
                </a:lnTo>
                <a:close/>
              </a:path>
              <a:path w="991870" h="516254">
                <a:moveTo>
                  <a:pt x="977646" y="262127"/>
                </a:moveTo>
                <a:lnTo>
                  <a:pt x="977646" y="253745"/>
                </a:lnTo>
                <a:lnTo>
                  <a:pt x="973428" y="257936"/>
                </a:lnTo>
                <a:lnTo>
                  <a:pt x="977646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58393" y="3263772"/>
            <a:ext cx="1169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9722" dirty="0">
                <a:latin typeface="Arial"/>
                <a:cs typeface="Arial"/>
              </a:rPr>
              <a:t>σ</a:t>
            </a:r>
            <a:r>
              <a:rPr sz="6000" spc="-1230" baseline="9722" dirty="0">
                <a:latin typeface="Arial"/>
                <a:cs typeface="Arial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Tp=Cold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DB487B-CE94-5F46-B711-3A96C39628E6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93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149" y="1520316"/>
            <a:ext cx="4756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Selection </a:t>
            </a:r>
            <a:r>
              <a:rPr sz="2000" b="1" spc="-5" dirty="0">
                <a:solidFill>
                  <a:srgbClr val="00339A"/>
                </a:solidFill>
                <a:latin typeface="Arial"/>
                <a:cs typeface="Arial"/>
              </a:rPr>
              <a:t>over Incomplete </a:t>
            </a: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Relation</a:t>
            </a:r>
            <a:r>
              <a:rPr sz="2000" b="1" spc="50" dirty="0">
                <a:solidFill>
                  <a:srgbClr val="00339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339A"/>
                </a:solidFill>
                <a:latin typeface="Arial"/>
                <a:cs typeface="Arial"/>
              </a:rPr>
              <a:t>R</a:t>
            </a:r>
            <a:r>
              <a:rPr sz="1950" b="1" spc="0" baseline="25641" dirty="0">
                <a:solidFill>
                  <a:srgbClr val="00339A"/>
                </a:solidFill>
                <a:latin typeface="Arial"/>
                <a:cs typeface="Arial"/>
              </a:rPr>
              <a:t>p</a:t>
            </a:r>
            <a:endParaRPr sz="1950" baseline="25641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010000"/>
              </a:buClr>
              <a:buSzPct val="90000"/>
              <a:buFont typeface="Comic Sans MS"/>
              <a:buChar char="•"/>
              <a:tabLst>
                <a:tab pos="170180" algn="l"/>
              </a:tabLst>
            </a:pPr>
            <a:r>
              <a:rPr sz="2000" spc="-5" dirty="0">
                <a:latin typeface="Arial"/>
                <a:cs typeface="Arial"/>
              </a:rPr>
              <a:t>Selection over </a:t>
            </a:r>
            <a:r>
              <a:rPr sz="2000" spc="-10" dirty="0">
                <a:latin typeface="Arial"/>
                <a:cs typeface="Arial"/>
              </a:rPr>
              <a:t>Model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1950" spc="15" baseline="-21367" dirty="0">
                <a:latin typeface="Arial"/>
                <a:cs typeface="Arial"/>
              </a:rPr>
              <a:t>FOBN</a:t>
            </a:r>
            <a:endParaRPr sz="1950" baseline="-21367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5949" y="2981579"/>
          <a:ext cx="2908299" cy="266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64"/>
                        </a:lnSpc>
                      </a:pPr>
                      <a:r>
                        <a:rPr sz="2700" b="1" spc="0" baseline="-18518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0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7549" y="2537586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71" y="3253943"/>
            <a:ext cx="273685" cy="23456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285"/>
              </a:spcBef>
            </a:pPr>
            <a:r>
              <a:rPr sz="1800" spc="-5" dirty="0">
                <a:latin typeface="Comic Sans MS"/>
                <a:cs typeface="Comic Sans MS"/>
              </a:rPr>
              <a:t>t1  t2  t3</a:t>
            </a:r>
            <a:endParaRPr sz="1800">
              <a:latin typeface="Comic Sans MS"/>
              <a:cs typeface="Comic Sans MS"/>
            </a:endParaRPr>
          </a:p>
          <a:p>
            <a:pPr marL="12700" marR="6350" algn="just">
              <a:lnSpc>
                <a:spcPct val="131100"/>
              </a:lnSpc>
              <a:spcBef>
                <a:spcPts val="515"/>
              </a:spcBef>
            </a:pPr>
            <a:r>
              <a:rPr sz="1800" spc="-5" dirty="0">
                <a:latin typeface="Comic Sans MS"/>
                <a:cs typeface="Comic Sans MS"/>
              </a:rPr>
              <a:t>t4  t5  t6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1479" y="2517013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695" y="4291457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732282" y="364235"/>
                </a:moveTo>
                <a:lnTo>
                  <a:pt x="732282" y="121157"/>
                </a:lnTo>
                <a:lnTo>
                  <a:pt x="0" y="121157"/>
                </a:lnTo>
                <a:lnTo>
                  <a:pt x="0" y="364235"/>
                </a:lnTo>
                <a:lnTo>
                  <a:pt x="732282" y="364235"/>
                </a:lnTo>
                <a:close/>
              </a:path>
              <a:path w="976629" h="485775">
                <a:moveTo>
                  <a:pt x="976122" y="243077"/>
                </a:moveTo>
                <a:lnTo>
                  <a:pt x="732282" y="0"/>
                </a:lnTo>
                <a:lnTo>
                  <a:pt x="732282" y="485393"/>
                </a:lnTo>
                <a:lnTo>
                  <a:pt x="976122" y="24307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1599" y="4276216"/>
            <a:ext cx="991869" cy="516255"/>
          </a:xfrm>
          <a:custGeom>
            <a:avLst/>
            <a:gdLst/>
            <a:ahLst/>
            <a:cxnLst/>
            <a:rect l="l" t="t" r="r" b="b"/>
            <a:pathLst>
              <a:path w="991870" h="516254">
                <a:moveTo>
                  <a:pt x="738378" y="130301"/>
                </a:moveTo>
                <a:lnTo>
                  <a:pt x="0" y="130301"/>
                </a:lnTo>
                <a:lnTo>
                  <a:pt x="0" y="385571"/>
                </a:lnTo>
                <a:lnTo>
                  <a:pt x="6095" y="385571"/>
                </a:lnTo>
                <a:lnTo>
                  <a:pt x="6096" y="143255"/>
                </a:lnTo>
                <a:lnTo>
                  <a:pt x="12192" y="136397"/>
                </a:lnTo>
                <a:lnTo>
                  <a:pt x="12192" y="143255"/>
                </a:lnTo>
                <a:lnTo>
                  <a:pt x="732282" y="143255"/>
                </a:lnTo>
                <a:lnTo>
                  <a:pt x="732282" y="136397"/>
                </a:lnTo>
                <a:lnTo>
                  <a:pt x="738378" y="130301"/>
                </a:lnTo>
                <a:close/>
              </a:path>
              <a:path w="991870" h="516254">
                <a:moveTo>
                  <a:pt x="12192" y="143255"/>
                </a:moveTo>
                <a:lnTo>
                  <a:pt x="12192" y="136397"/>
                </a:lnTo>
                <a:lnTo>
                  <a:pt x="6096" y="143255"/>
                </a:lnTo>
                <a:lnTo>
                  <a:pt x="12192" y="143255"/>
                </a:lnTo>
                <a:close/>
              </a:path>
              <a:path w="991870" h="516254">
                <a:moveTo>
                  <a:pt x="12192" y="373379"/>
                </a:moveTo>
                <a:lnTo>
                  <a:pt x="12192" y="143255"/>
                </a:lnTo>
                <a:lnTo>
                  <a:pt x="6096" y="143255"/>
                </a:lnTo>
                <a:lnTo>
                  <a:pt x="6096" y="373379"/>
                </a:lnTo>
                <a:lnTo>
                  <a:pt x="12192" y="373379"/>
                </a:lnTo>
                <a:close/>
              </a:path>
              <a:path w="991870" h="516254">
                <a:moveTo>
                  <a:pt x="744474" y="485460"/>
                </a:moveTo>
                <a:lnTo>
                  <a:pt x="744474" y="373379"/>
                </a:lnTo>
                <a:lnTo>
                  <a:pt x="6096" y="373379"/>
                </a:lnTo>
                <a:lnTo>
                  <a:pt x="12192" y="379475"/>
                </a:lnTo>
                <a:lnTo>
                  <a:pt x="12191" y="385571"/>
                </a:lnTo>
                <a:lnTo>
                  <a:pt x="732282" y="385571"/>
                </a:lnTo>
                <a:lnTo>
                  <a:pt x="732282" y="379475"/>
                </a:lnTo>
                <a:lnTo>
                  <a:pt x="738378" y="385571"/>
                </a:lnTo>
                <a:lnTo>
                  <a:pt x="738378" y="491518"/>
                </a:lnTo>
                <a:lnTo>
                  <a:pt x="744474" y="485460"/>
                </a:lnTo>
                <a:close/>
              </a:path>
              <a:path w="991870" h="516254">
                <a:moveTo>
                  <a:pt x="12191" y="385571"/>
                </a:moveTo>
                <a:lnTo>
                  <a:pt x="12192" y="379475"/>
                </a:lnTo>
                <a:lnTo>
                  <a:pt x="6096" y="373379"/>
                </a:lnTo>
                <a:lnTo>
                  <a:pt x="6095" y="385571"/>
                </a:lnTo>
                <a:lnTo>
                  <a:pt x="12191" y="385571"/>
                </a:lnTo>
                <a:close/>
              </a:path>
              <a:path w="991870" h="516254">
                <a:moveTo>
                  <a:pt x="991362" y="258317"/>
                </a:moveTo>
                <a:lnTo>
                  <a:pt x="732282" y="0"/>
                </a:lnTo>
                <a:lnTo>
                  <a:pt x="732282" y="130301"/>
                </a:lnTo>
                <a:lnTo>
                  <a:pt x="733806" y="130301"/>
                </a:lnTo>
                <a:lnTo>
                  <a:pt x="733806" y="19811"/>
                </a:lnTo>
                <a:lnTo>
                  <a:pt x="744474" y="15239"/>
                </a:lnTo>
                <a:lnTo>
                  <a:pt x="744474" y="30413"/>
                </a:lnTo>
                <a:lnTo>
                  <a:pt x="973428" y="257936"/>
                </a:lnTo>
                <a:lnTo>
                  <a:pt x="977646" y="253745"/>
                </a:lnTo>
                <a:lnTo>
                  <a:pt x="977646" y="271953"/>
                </a:lnTo>
                <a:lnTo>
                  <a:pt x="991362" y="258317"/>
                </a:lnTo>
                <a:close/>
              </a:path>
              <a:path w="991870" h="516254">
                <a:moveTo>
                  <a:pt x="738378" y="143255"/>
                </a:moveTo>
                <a:lnTo>
                  <a:pt x="738378" y="130301"/>
                </a:lnTo>
                <a:lnTo>
                  <a:pt x="732282" y="136397"/>
                </a:lnTo>
                <a:lnTo>
                  <a:pt x="732282" y="143255"/>
                </a:lnTo>
                <a:lnTo>
                  <a:pt x="738378" y="143255"/>
                </a:lnTo>
                <a:close/>
              </a:path>
              <a:path w="991870" h="516254">
                <a:moveTo>
                  <a:pt x="738378" y="385571"/>
                </a:moveTo>
                <a:lnTo>
                  <a:pt x="732282" y="379475"/>
                </a:lnTo>
                <a:lnTo>
                  <a:pt x="732282" y="385571"/>
                </a:lnTo>
                <a:lnTo>
                  <a:pt x="738378" y="385571"/>
                </a:lnTo>
                <a:close/>
              </a:path>
              <a:path w="991870" h="516254">
                <a:moveTo>
                  <a:pt x="738378" y="491518"/>
                </a:moveTo>
                <a:lnTo>
                  <a:pt x="738378" y="385571"/>
                </a:lnTo>
                <a:lnTo>
                  <a:pt x="732282" y="385571"/>
                </a:lnTo>
                <a:lnTo>
                  <a:pt x="732282" y="515873"/>
                </a:lnTo>
                <a:lnTo>
                  <a:pt x="733806" y="514358"/>
                </a:lnTo>
                <a:lnTo>
                  <a:pt x="733806" y="496061"/>
                </a:lnTo>
                <a:lnTo>
                  <a:pt x="738378" y="491518"/>
                </a:lnTo>
                <a:close/>
              </a:path>
              <a:path w="991870" h="516254">
                <a:moveTo>
                  <a:pt x="744474" y="30413"/>
                </a:moveTo>
                <a:lnTo>
                  <a:pt x="744474" y="15239"/>
                </a:lnTo>
                <a:lnTo>
                  <a:pt x="733806" y="19811"/>
                </a:lnTo>
                <a:lnTo>
                  <a:pt x="744474" y="30413"/>
                </a:lnTo>
                <a:close/>
              </a:path>
              <a:path w="991870" h="516254">
                <a:moveTo>
                  <a:pt x="744474" y="143255"/>
                </a:moveTo>
                <a:lnTo>
                  <a:pt x="744474" y="30413"/>
                </a:lnTo>
                <a:lnTo>
                  <a:pt x="733806" y="19811"/>
                </a:lnTo>
                <a:lnTo>
                  <a:pt x="733806" y="130301"/>
                </a:lnTo>
                <a:lnTo>
                  <a:pt x="738378" y="130301"/>
                </a:lnTo>
                <a:lnTo>
                  <a:pt x="738378" y="143255"/>
                </a:lnTo>
                <a:lnTo>
                  <a:pt x="744474" y="143255"/>
                </a:lnTo>
                <a:close/>
              </a:path>
              <a:path w="991870" h="516254">
                <a:moveTo>
                  <a:pt x="977646" y="271953"/>
                </a:moveTo>
                <a:lnTo>
                  <a:pt x="977646" y="262127"/>
                </a:lnTo>
                <a:lnTo>
                  <a:pt x="973428" y="257936"/>
                </a:lnTo>
                <a:lnTo>
                  <a:pt x="733806" y="496061"/>
                </a:lnTo>
                <a:lnTo>
                  <a:pt x="744474" y="500633"/>
                </a:lnTo>
                <a:lnTo>
                  <a:pt x="744474" y="503753"/>
                </a:lnTo>
                <a:lnTo>
                  <a:pt x="977646" y="271953"/>
                </a:lnTo>
                <a:close/>
              </a:path>
              <a:path w="991870" h="516254">
                <a:moveTo>
                  <a:pt x="744474" y="503753"/>
                </a:moveTo>
                <a:lnTo>
                  <a:pt x="744474" y="500633"/>
                </a:lnTo>
                <a:lnTo>
                  <a:pt x="733806" y="496061"/>
                </a:lnTo>
                <a:lnTo>
                  <a:pt x="733806" y="514358"/>
                </a:lnTo>
                <a:lnTo>
                  <a:pt x="744474" y="503753"/>
                </a:lnTo>
                <a:close/>
              </a:path>
              <a:path w="991870" h="516254">
                <a:moveTo>
                  <a:pt x="977646" y="262127"/>
                </a:moveTo>
                <a:lnTo>
                  <a:pt x="977646" y="253745"/>
                </a:lnTo>
                <a:lnTo>
                  <a:pt x="973428" y="257936"/>
                </a:lnTo>
                <a:lnTo>
                  <a:pt x="977646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86457" y="4059986"/>
            <a:ext cx="273685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314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t2  t3</a:t>
            </a:r>
            <a:endParaRPr sz="1800">
              <a:latin typeface="Comic Sans MS"/>
              <a:cs typeface="Comic Sans MS"/>
            </a:endParaRPr>
          </a:p>
          <a:p>
            <a:pPr marL="12700" marR="6350">
              <a:lnSpc>
                <a:spcPct val="116399"/>
              </a:lnSpc>
              <a:spcBef>
                <a:spcPts val="835"/>
              </a:spcBef>
            </a:pPr>
            <a:r>
              <a:rPr sz="1800" spc="-5" dirty="0">
                <a:latin typeface="Comic Sans MS"/>
                <a:cs typeface="Comic Sans MS"/>
              </a:rPr>
              <a:t>t4  t6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8393" y="3263772"/>
            <a:ext cx="1169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9722" dirty="0">
                <a:latin typeface="Arial"/>
                <a:cs typeface="Arial"/>
              </a:rPr>
              <a:t>σ</a:t>
            </a:r>
            <a:r>
              <a:rPr sz="6000" spc="-1230" baseline="9722" dirty="0">
                <a:latin typeface="Arial"/>
                <a:cs typeface="Arial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Tp=Cold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926963" y="3774059"/>
          <a:ext cx="2807335" cy="187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baseline="23504" dirty="0">
                          <a:latin typeface="Arial"/>
                          <a:cs typeface="Arial"/>
                        </a:rPr>
                        <a:t>p</a:t>
                      </a:r>
                      <a:endParaRPr sz="1950" baseline="23504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1745"/>
                        </a:lnSpc>
                      </a:pPr>
                      <a:r>
                        <a:rPr sz="3000" spc="22" baseline="-20833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Cold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Drk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5590AE5-FA0C-B94A-BC1F-E284C14F8B51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03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149" y="1520316"/>
            <a:ext cx="4756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Selection </a:t>
            </a:r>
            <a:r>
              <a:rPr sz="2000" b="1" spc="-5" dirty="0">
                <a:solidFill>
                  <a:srgbClr val="00339A"/>
                </a:solidFill>
                <a:latin typeface="Arial"/>
                <a:cs typeface="Arial"/>
              </a:rPr>
              <a:t>over Incomplete </a:t>
            </a: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Relation</a:t>
            </a:r>
            <a:r>
              <a:rPr sz="2000" b="1" spc="50" dirty="0">
                <a:solidFill>
                  <a:srgbClr val="00339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339A"/>
                </a:solidFill>
                <a:latin typeface="Arial"/>
                <a:cs typeface="Arial"/>
              </a:rPr>
              <a:t>R</a:t>
            </a:r>
            <a:r>
              <a:rPr sz="1950" b="1" spc="0" baseline="25641" dirty="0">
                <a:solidFill>
                  <a:srgbClr val="00339A"/>
                </a:solidFill>
                <a:latin typeface="Arial"/>
                <a:cs typeface="Arial"/>
              </a:rPr>
              <a:t>p</a:t>
            </a:r>
            <a:endParaRPr sz="1950" baseline="25641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010000"/>
              </a:buClr>
              <a:buSzPct val="90000"/>
              <a:buFont typeface="Comic Sans MS"/>
              <a:buChar char="•"/>
              <a:tabLst>
                <a:tab pos="170180" algn="l"/>
              </a:tabLst>
            </a:pPr>
            <a:r>
              <a:rPr sz="2000" spc="-5" dirty="0">
                <a:latin typeface="Arial"/>
                <a:cs typeface="Arial"/>
              </a:rPr>
              <a:t>Selection over </a:t>
            </a:r>
            <a:r>
              <a:rPr sz="2000" spc="-10" dirty="0">
                <a:latin typeface="Arial"/>
                <a:cs typeface="Arial"/>
              </a:rPr>
              <a:t>Model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1950" spc="15" baseline="-21367" dirty="0">
                <a:latin typeface="Arial"/>
                <a:cs typeface="Arial"/>
              </a:rPr>
              <a:t>FOBN</a:t>
            </a:r>
            <a:endParaRPr sz="1950" baseline="-21367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5949" y="2981579"/>
          <a:ext cx="2908299" cy="2665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950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864"/>
                        </a:lnSpc>
                      </a:pPr>
                      <a:r>
                        <a:rPr sz="2700" b="1" spc="0" baseline="-18518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0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Cold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Drk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7549" y="2537586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71" y="3253943"/>
            <a:ext cx="273685" cy="23456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ct val="140000"/>
              </a:lnSpc>
              <a:spcBef>
                <a:spcPts val="285"/>
              </a:spcBef>
            </a:pPr>
            <a:r>
              <a:rPr sz="1800" spc="-5" dirty="0">
                <a:latin typeface="Comic Sans MS"/>
                <a:cs typeface="Comic Sans MS"/>
              </a:rPr>
              <a:t>t1  t2  t3</a:t>
            </a:r>
            <a:endParaRPr sz="1800">
              <a:latin typeface="Comic Sans MS"/>
              <a:cs typeface="Comic Sans MS"/>
            </a:endParaRPr>
          </a:p>
          <a:p>
            <a:pPr marL="12700" marR="6350" algn="just">
              <a:lnSpc>
                <a:spcPct val="131100"/>
              </a:lnSpc>
              <a:spcBef>
                <a:spcPts val="515"/>
              </a:spcBef>
            </a:pPr>
            <a:r>
              <a:rPr sz="1800" spc="-5" dirty="0">
                <a:latin typeface="Comic Sans MS"/>
                <a:cs typeface="Comic Sans MS"/>
              </a:rPr>
              <a:t>t4  t5  t6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1479" y="2517013"/>
            <a:ext cx="11506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10" dirty="0">
                <a:latin typeface="Arial-BoldItalicMT"/>
                <a:cs typeface="Arial-BoldItalicMT"/>
              </a:rPr>
              <a:t>Sensor1</a:t>
            </a:r>
            <a:r>
              <a:rPr sz="2400" b="1" i="1" spc="-15" baseline="24305" dirty="0">
                <a:latin typeface="Arial-BoldItalicMT"/>
                <a:cs typeface="Arial-BoldItalicMT"/>
              </a:rPr>
              <a:t>p</a:t>
            </a:r>
            <a:endParaRPr sz="2400" baseline="24305">
              <a:latin typeface="Arial-BoldItalicMT"/>
              <a:cs typeface="Arial-BoldItalic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695" y="4291457"/>
            <a:ext cx="976630" cy="485775"/>
          </a:xfrm>
          <a:custGeom>
            <a:avLst/>
            <a:gdLst/>
            <a:ahLst/>
            <a:cxnLst/>
            <a:rect l="l" t="t" r="r" b="b"/>
            <a:pathLst>
              <a:path w="976629" h="485775">
                <a:moveTo>
                  <a:pt x="732282" y="364235"/>
                </a:moveTo>
                <a:lnTo>
                  <a:pt x="732282" y="121157"/>
                </a:lnTo>
                <a:lnTo>
                  <a:pt x="0" y="121157"/>
                </a:lnTo>
                <a:lnTo>
                  <a:pt x="0" y="364235"/>
                </a:lnTo>
                <a:lnTo>
                  <a:pt x="732282" y="364235"/>
                </a:lnTo>
                <a:close/>
              </a:path>
              <a:path w="976629" h="485775">
                <a:moveTo>
                  <a:pt x="976122" y="243077"/>
                </a:moveTo>
                <a:lnTo>
                  <a:pt x="732282" y="0"/>
                </a:lnTo>
                <a:lnTo>
                  <a:pt x="732282" y="485393"/>
                </a:lnTo>
                <a:lnTo>
                  <a:pt x="976122" y="24307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1599" y="4276216"/>
            <a:ext cx="991869" cy="516255"/>
          </a:xfrm>
          <a:custGeom>
            <a:avLst/>
            <a:gdLst/>
            <a:ahLst/>
            <a:cxnLst/>
            <a:rect l="l" t="t" r="r" b="b"/>
            <a:pathLst>
              <a:path w="991870" h="516254">
                <a:moveTo>
                  <a:pt x="738378" y="130301"/>
                </a:moveTo>
                <a:lnTo>
                  <a:pt x="0" y="130301"/>
                </a:lnTo>
                <a:lnTo>
                  <a:pt x="0" y="385571"/>
                </a:lnTo>
                <a:lnTo>
                  <a:pt x="6095" y="385571"/>
                </a:lnTo>
                <a:lnTo>
                  <a:pt x="6096" y="143255"/>
                </a:lnTo>
                <a:lnTo>
                  <a:pt x="12192" y="136397"/>
                </a:lnTo>
                <a:lnTo>
                  <a:pt x="12192" y="143255"/>
                </a:lnTo>
                <a:lnTo>
                  <a:pt x="732282" y="143255"/>
                </a:lnTo>
                <a:lnTo>
                  <a:pt x="732282" y="136397"/>
                </a:lnTo>
                <a:lnTo>
                  <a:pt x="738378" y="130301"/>
                </a:lnTo>
                <a:close/>
              </a:path>
              <a:path w="991870" h="516254">
                <a:moveTo>
                  <a:pt x="12192" y="143255"/>
                </a:moveTo>
                <a:lnTo>
                  <a:pt x="12192" y="136397"/>
                </a:lnTo>
                <a:lnTo>
                  <a:pt x="6096" y="143255"/>
                </a:lnTo>
                <a:lnTo>
                  <a:pt x="12192" y="143255"/>
                </a:lnTo>
                <a:close/>
              </a:path>
              <a:path w="991870" h="516254">
                <a:moveTo>
                  <a:pt x="12192" y="373379"/>
                </a:moveTo>
                <a:lnTo>
                  <a:pt x="12192" y="143255"/>
                </a:lnTo>
                <a:lnTo>
                  <a:pt x="6096" y="143255"/>
                </a:lnTo>
                <a:lnTo>
                  <a:pt x="6096" y="373379"/>
                </a:lnTo>
                <a:lnTo>
                  <a:pt x="12192" y="373379"/>
                </a:lnTo>
                <a:close/>
              </a:path>
              <a:path w="991870" h="516254">
                <a:moveTo>
                  <a:pt x="744474" y="485460"/>
                </a:moveTo>
                <a:lnTo>
                  <a:pt x="744474" y="373379"/>
                </a:lnTo>
                <a:lnTo>
                  <a:pt x="6096" y="373379"/>
                </a:lnTo>
                <a:lnTo>
                  <a:pt x="12192" y="379475"/>
                </a:lnTo>
                <a:lnTo>
                  <a:pt x="12191" y="385571"/>
                </a:lnTo>
                <a:lnTo>
                  <a:pt x="732282" y="385571"/>
                </a:lnTo>
                <a:lnTo>
                  <a:pt x="732282" y="379475"/>
                </a:lnTo>
                <a:lnTo>
                  <a:pt x="738378" y="385571"/>
                </a:lnTo>
                <a:lnTo>
                  <a:pt x="738378" y="491518"/>
                </a:lnTo>
                <a:lnTo>
                  <a:pt x="744474" y="485460"/>
                </a:lnTo>
                <a:close/>
              </a:path>
              <a:path w="991870" h="516254">
                <a:moveTo>
                  <a:pt x="12191" y="385571"/>
                </a:moveTo>
                <a:lnTo>
                  <a:pt x="12192" y="379475"/>
                </a:lnTo>
                <a:lnTo>
                  <a:pt x="6096" y="373379"/>
                </a:lnTo>
                <a:lnTo>
                  <a:pt x="6095" y="385571"/>
                </a:lnTo>
                <a:lnTo>
                  <a:pt x="12191" y="385571"/>
                </a:lnTo>
                <a:close/>
              </a:path>
              <a:path w="991870" h="516254">
                <a:moveTo>
                  <a:pt x="991362" y="258317"/>
                </a:moveTo>
                <a:lnTo>
                  <a:pt x="732282" y="0"/>
                </a:lnTo>
                <a:lnTo>
                  <a:pt x="732282" y="130301"/>
                </a:lnTo>
                <a:lnTo>
                  <a:pt x="733806" y="130301"/>
                </a:lnTo>
                <a:lnTo>
                  <a:pt x="733806" y="19811"/>
                </a:lnTo>
                <a:lnTo>
                  <a:pt x="744474" y="15239"/>
                </a:lnTo>
                <a:lnTo>
                  <a:pt x="744474" y="30413"/>
                </a:lnTo>
                <a:lnTo>
                  <a:pt x="973428" y="257936"/>
                </a:lnTo>
                <a:lnTo>
                  <a:pt x="977646" y="253745"/>
                </a:lnTo>
                <a:lnTo>
                  <a:pt x="977646" y="271953"/>
                </a:lnTo>
                <a:lnTo>
                  <a:pt x="991362" y="258317"/>
                </a:lnTo>
                <a:close/>
              </a:path>
              <a:path w="991870" h="516254">
                <a:moveTo>
                  <a:pt x="738378" y="143255"/>
                </a:moveTo>
                <a:lnTo>
                  <a:pt x="738378" y="130301"/>
                </a:lnTo>
                <a:lnTo>
                  <a:pt x="732282" y="136397"/>
                </a:lnTo>
                <a:lnTo>
                  <a:pt x="732282" y="143255"/>
                </a:lnTo>
                <a:lnTo>
                  <a:pt x="738378" y="143255"/>
                </a:lnTo>
                <a:close/>
              </a:path>
              <a:path w="991870" h="516254">
                <a:moveTo>
                  <a:pt x="738378" y="385571"/>
                </a:moveTo>
                <a:lnTo>
                  <a:pt x="732282" y="379475"/>
                </a:lnTo>
                <a:lnTo>
                  <a:pt x="732282" y="385571"/>
                </a:lnTo>
                <a:lnTo>
                  <a:pt x="738378" y="385571"/>
                </a:lnTo>
                <a:close/>
              </a:path>
              <a:path w="991870" h="516254">
                <a:moveTo>
                  <a:pt x="738378" y="491518"/>
                </a:moveTo>
                <a:lnTo>
                  <a:pt x="738378" y="385571"/>
                </a:lnTo>
                <a:lnTo>
                  <a:pt x="732282" y="385571"/>
                </a:lnTo>
                <a:lnTo>
                  <a:pt x="732282" y="515873"/>
                </a:lnTo>
                <a:lnTo>
                  <a:pt x="733806" y="514358"/>
                </a:lnTo>
                <a:lnTo>
                  <a:pt x="733806" y="496061"/>
                </a:lnTo>
                <a:lnTo>
                  <a:pt x="738378" y="491518"/>
                </a:lnTo>
                <a:close/>
              </a:path>
              <a:path w="991870" h="516254">
                <a:moveTo>
                  <a:pt x="744474" y="30413"/>
                </a:moveTo>
                <a:lnTo>
                  <a:pt x="744474" y="15239"/>
                </a:lnTo>
                <a:lnTo>
                  <a:pt x="733806" y="19811"/>
                </a:lnTo>
                <a:lnTo>
                  <a:pt x="744474" y="30413"/>
                </a:lnTo>
                <a:close/>
              </a:path>
              <a:path w="991870" h="516254">
                <a:moveTo>
                  <a:pt x="744474" y="143255"/>
                </a:moveTo>
                <a:lnTo>
                  <a:pt x="744474" y="30413"/>
                </a:lnTo>
                <a:lnTo>
                  <a:pt x="733806" y="19811"/>
                </a:lnTo>
                <a:lnTo>
                  <a:pt x="733806" y="130301"/>
                </a:lnTo>
                <a:lnTo>
                  <a:pt x="738378" y="130301"/>
                </a:lnTo>
                <a:lnTo>
                  <a:pt x="738378" y="143255"/>
                </a:lnTo>
                <a:lnTo>
                  <a:pt x="744474" y="143255"/>
                </a:lnTo>
                <a:close/>
              </a:path>
              <a:path w="991870" h="516254">
                <a:moveTo>
                  <a:pt x="977646" y="271953"/>
                </a:moveTo>
                <a:lnTo>
                  <a:pt x="977646" y="262127"/>
                </a:lnTo>
                <a:lnTo>
                  <a:pt x="973428" y="257936"/>
                </a:lnTo>
                <a:lnTo>
                  <a:pt x="733806" y="496061"/>
                </a:lnTo>
                <a:lnTo>
                  <a:pt x="744474" y="500633"/>
                </a:lnTo>
                <a:lnTo>
                  <a:pt x="744474" y="503753"/>
                </a:lnTo>
                <a:lnTo>
                  <a:pt x="977646" y="271953"/>
                </a:lnTo>
                <a:close/>
              </a:path>
              <a:path w="991870" h="516254">
                <a:moveTo>
                  <a:pt x="744474" y="503753"/>
                </a:moveTo>
                <a:lnTo>
                  <a:pt x="744474" y="500633"/>
                </a:lnTo>
                <a:lnTo>
                  <a:pt x="733806" y="496061"/>
                </a:lnTo>
                <a:lnTo>
                  <a:pt x="733806" y="514358"/>
                </a:lnTo>
                <a:lnTo>
                  <a:pt x="744474" y="503753"/>
                </a:lnTo>
                <a:close/>
              </a:path>
              <a:path w="991870" h="516254">
                <a:moveTo>
                  <a:pt x="977646" y="262127"/>
                </a:moveTo>
                <a:lnTo>
                  <a:pt x="977646" y="253745"/>
                </a:lnTo>
                <a:lnTo>
                  <a:pt x="973428" y="257936"/>
                </a:lnTo>
                <a:lnTo>
                  <a:pt x="977646" y="262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6265" y="3782440"/>
            <a:ext cx="887730" cy="1667510"/>
          </a:xfrm>
          <a:custGeom>
            <a:avLst/>
            <a:gdLst/>
            <a:ahLst/>
            <a:cxnLst/>
            <a:rect l="l" t="t" r="r" b="b"/>
            <a:pathLst>
              <a:path w="887729" h="1667510">
                <a:moveTo>
                  <a:pt x="887730" y="1655826"/>
                </a:moveTo>
                <a:lnTo>
                  <a:pt x="22860" y="0"/>
                </a:lnTo>
                <a:lnTo>
                  <a:pt x="0" y="11430"/>
                </a:lnTo>
                <a:lnTo>
                  <a:pt x="865632" y="1667256"/>
                </a:lnTo>
                <a:lnTo>
                  <a:pt x="887730" y="1655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4637" y="3782440"/>
            <a:ext cx="886460" cy="1667510"/>
          </a:xfrm>
          <a:custGeom>
            <a:avLst/>
            <a:gdLst/>
            <a:ahLst/>
            <a:cxnLst/>
            <a:rect l="l" t="t" r="r" b="b"/>
            <a:pathLst>
              <a:path w="886460" h="1667510">
                <a:moveTo>
                  <a:pt x="886205" y="11430"/>
                </a:moveTo>
                <a:lnTo>
                  <a:pt x="864107" y="0"/>
                </a:lnTo>
                <a:lnTo>
                  <a:pt x="0" y="1655826"/>
                </a:lnTo>
                <a:lnTo>
                  <a:pt x="22859" y="1667256"/>
                </a:lnTo>
                <a:lnTo>
                  <a:pt x="886205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86457" y="4059986"/>
            <a:ext cx="273685" cy="149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314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t2  t3</a:t>
            </a:r>
            <a:endParaRPr sz="1800">
              <a:latin typeface="Comic Sans MS"/>
              <a:cs typeface="Comic Sans MS"/>
            </a:endParaRPr>
          </a:p>
          <a:p>
            <a:pPr marL="12700" marR="6350">
              <a:lnSpc>
                <a:spcPct val="116399"/>
              </a:lnSpc>
              <a:spcBef>
                <a:spcPts val="835"/>
              </a:spcBef>
            </a:pPr>
            <a:r>
              <a:rPr sz="1800" spc="-5" dirty="0">
                <a:latin typeface="Comic Sans MS"/>
                <a:cs typeface="Comic Sans MS"/>
              </a:rPr>
              <a:t>t4  t6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8393" y="3263772"/>
            <a:ext cx="1169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9722" dirty="0">
                <a:latin typeface="Arial"/>
                <a:cs typeface="Arial"/>
              </a:rPr>
              <a:t>σ</a:t>
            </a:r>
            <a:r>
              <a:rPr sz="6000" spc="-1230" baseline="9722" dirty="0">
                <a:latin typeface="Arial"/>
                <a:cs typeface="Arial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Tp=Cold</a:t>
            </a:r>
            <a:endParaRPr sz="1600">
              <a:latin typeface="Comic Sans MS"/>
              <a:cs typeface="Comic Sans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926963" y="3774059"/>
          <a:ext cx="2807335" cy="187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15" baseline="23504" dirty="0">
                          <a:latin typeface="Arial"/>
                          <a:cs typeface="Arial"/>
                        </a:rPr>
                        <a:t>p</a:t>
                      </a:r>
                      <a:endParaRPr sz="1950" baseline="23504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ts val="1745"/>
                        </a:lnSpc>
                      </a:pPr>
                      <a:r>
                        <a:rPr sz="3000" spc="22" baseline="-20833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300" b="1" spc="15" dirty="0">
                          <a:latin typeface="Arial"/>
                          <a:cs typeface="Arial"/>
                        </a:rPr>
                        <a:t>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Cold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Drk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39" y="4854575"/>
            <a:ext cx="4080509" cy="386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8761" y="4589398"/>
            <a:ext cx="340995" cy="509905"/>
          </a:xfrm>
          <a:custGeom>
            <a:avLst/>
            <a:gdLst/>
            <a:ahLst/>
            <a:cxnLst/>
            <a:rect l="l" t="t" r="r" b="b"/>
            <a:pathLst>
              <a:path w="340994" h="509904">
                <a:moveTo>
                  <a:pt x="248668" y="31478"/>
                </a:moveTo>
                <a:lnTo>
                  <a:pt x="243077" y="30479"/>
                </a:lnTo>
                <a:lnTo>
                  <a:pt x="220217" y="27431"/>
                </a:lnTo>
                <a:lnTo>
                  <a:pt x="197357" y="23621"/>
                </a:lnTo>
                <a:lnTo>
                  <a:pt x="159497" y="20362"/>
                </a:lnTo>
                <a:lnTo>
                  <a:pt x="117519" y="20197"/>
                </a:lnTo>
                <a:lnTo>
                  <a:pt x="77360" y="27459"/>
                </a:lnTo>
                <a:lnTo>
                  <a:pt x="38099" y="53339"/>
                </a:lnTo>
                <a:lnTo>
                  <a:pt x="16582" y="100077"/>
                </a:lnTo>
                <a:lnTo>
                  <a:pt x="6129" y="147266"/>
                </a:lnTo>
                <a:lnTo>
                  <a:pt x="993" y="195497"/>
                </a:lnTo>
                <a:lnTo>
                  <a:pt x="0" y="238505"/>
                </a:lnTo>
                <a:lnTo>
                  <a:pt x="0" y="266699"/>
                </a:lnTo>
                <a:lnTo>
                  <a:pt x="2285" y="294893"/>
                </a:lnTo>
                <a:lnTo>
                  <a:pt x="3047" y="308609"/>
                </a:lnTo>
                <a:lnTo>
                  <a:pt x="11324" y="362279"/>
                </a:lnTo>
                <a:lnTo>
                  <a:pt x="24928" y="405100"/>
                </a:lnTo>
                <a:lnTo>
                  <a:pt x="31241" y="416169"/>
                </a:lnTo>
                <a:lnTo>
                  <a:pt x="31241" y="237743"/>
                </a:lnTo>
                <a:lnTo>
                  <a:pt x="32003" y="211073"/>
                </a:lnTo>
                <a:lnTo>
                  <a:pt x="39824" y="139041"/>
                </a:lnTo>
                <a:lnTo>
                  <a:pt x="49270" y="101904"/>
                </a:lnTo>
                <a:lnTo>
                  <a:pt x="67817" y="67817"/>
                </a:lnTo>
                <a:lnTo>
                  <a:pt x="131968" y="51249"/>
                </a:lnTo>
                <a:lnTo>
                  <a:pt x="165244" y="52748"/>
                </a:lnTo>
                <a:lnTo>
                  <a:pt x="194309" y="55625"/>
                </a:lnTo>
                <a:lnTo>
                  <a:pt x="216407" y="58673"/>
                </a:lnTo>
                <a:lnTo>
                  <a:pt x="237743" y="61721"/>
                </a:lnTo>
                <a:lnTo>
                  <a:pt x="243621" y="62771"/>
                </a:lnTo>
                <a:lnTo>
                  <a:pt x="248668" y="31478"/>
                </a:lnTo>
                <a:close/>
              </a:path>
              <a:path w="340994" h="509904">
                <a:moveTo>
                  <a:pt x="340613" y="509777"/>
                </a:moveTo>
                <a:lnTo>
                  <a:pt x="340613" y="478535"/>
                </a:lnTo>
                <a:lnTo>
                  <a:pt x="294893" y="477773"/>
                </a:lnTo>
                <a:lnTo>
                  <a:pt x="272795" y="477773"/>
                </a:lnTo>
                <a:lnTo>
                  <a:pt x="217385" y="474319"/>
                </a:lnTo>
                <a:lnTo>
                  <a:pt x="170071" y="469043"/>
                </a:lnTo>
                <a:lnTo>
                  <a:pt x="130448" y="460028"/>
                </a:lnTo>
                <a:lnTo>
                  <a:pt x="72656" y="423123"/>
                </a:lnTo>
                <a:lnTo>
                  <a:pt x="40769" y="348281"/>
                </a:lnTo>
                <a:lnTo>
                  <a:pt x="33527" y="291845"/>
                </a:lnTo>
                <a:lnTo>
                  <a:pt x="31241" y="237743"/>
                </a:lnTo>
                <a:lnTo>
                  <a:pt x="31241" y="416169"/>
                </a:lnTo>
                <a:lnTo>
                  <a:pt x="68286" y="463373"/>
                </a:lnTo>
                <a:lnTo>
                  <a:pt x="133448" y="493778"/>
                </a:lnTo>
                <a:lnTo>
                  <a:pt x="174309" y="501765"/>
                </a:lnTo>
                <a:lnTo>
                  <a:pt x="220745" y="506667"/>
                </a:lnTo>
                <a:lnTo>
                  <a:pt x="272795" y="509777"/>
                </a:lnTo>
                <a:lnTo>
                  <a:pt x="340613" y="509777"/>
                </a:lnTo>
                <a:close/>
              </a:path>
              <a:path w="340994" h="509904">
                <a:moveTo>
                  <a:pt x="264413" y="86367"/>
                </a:moveTo>
                <a:lnTo>
                  <a:pt x="264413" y="34289"/>
                </a:lnTo>
                <a:lnTo>
                  <a:pt x="259079" y="65531"/>
                </a:lnTo>
                <a:lnTo>
                  <a:pt x="243621" y="62771"/>
                </a:lnTo>
                <a:lnTo>
                  <a:pt x="238505" y="94487"/>
                </a:lnTo>
                <a:lnTo>
                  <a:pt x="264413" y="86367"/>
                </a:lnTo>
                <a:close/>
              </a:path>
              <a:path w="340994" h="509904">
                <a:moveTo>
                  <a:pt x="264413" y="34289"/>
                </a:moveTo>
                <a:lnTo>
                  <a:pt x="248668" y="31478"/>
                </a:lnTo>
                <a:lnTo>
                  <a:pt x="243621" y="62771"/>
                </a:lnTo>
                <a:lnTo>
                  <a:pt x="259079" y="65531"/>
                </a:lnTo>
                <a:lnTo>
                  <a:pt x="264413" y="34289"/>
                </a:lnTo>
                <a:close/>
              </a:path>
              <a:path w="340994" h="509904">
                <a:moveTo>
                  <a:pt x="340613" y="62483"/>
                </a:moveTo>
                <a:lnTo>
                  <a:pt x="253745" y="0"/>
                </a:lnTo>
                <a:lnTo>
                  <a:pt x="248668" y="31478"/>
                </a:lnTo>
                <a:lnTo>
                  <a:pt x="264413" y="34289"/>
                </a:lnTo>
                <a:lnTo>
                  <a:pt x="264413" y="86367"/>
                </a:lnTo>
                <a:lnTo>
                  <a:pt x="340613" y="6248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96845F-882D-5049-92B5-546D9C67E99D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476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8839" y="5125084"/>
          <a:ext cx="2160904" cy="1216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975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00" b="1" baseline="-16666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Cold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Drk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8839" y="2597530"/>
          <a:ext cx="2091688" cy="170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975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500" b="1" baseline="-16666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Hot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Cold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Drk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Hot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63149" y="1520316"/>
            <a:ext cx="4756785" cy="105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Selection </a:t>
            </a:r>
            <a:r>
              <a:rPr sz="2000" b="1" spc="-5" dirty="0">
                <a:solidFill>
                  <a:srgbClr val="00339A"/>
                </a:solidFill>
                <a:latin typeface="Arial"/>
                <a:cs typeface="Arial"/>
              </a:rPr>
              <a:t>over Incomplete </a:t>
            </a: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Relation</a:t>
            </a:r>
            <a:r>
              <a:rPr sz="2000" b="1" spc="50" dirty="0">
                <a:solidFill>
                  <a:srgbClr val="00339A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339A"/>
                </a:solidFill>
                <a:latin typeface="Arial"/>
                <a:cs typeface="Arial"/>
              </a:rPr>
              <a:t>R</a:t>
            </a:r>
            <a:r>
              <a:rPr sz="1950" b="1" spc="0" baseline="25641" dirty="0">
                <a:solidFill>
                  <a:srgbClr val="00339A"/>
                </a:solidFill>
                <a:latin typeface="Arial"/>
                <a:cs typeface="Arial"/>
              </a:rPr>
              <a:t>p</a:t>
            </a:r>
            <a:endParaRPr sz="1950" baseline="25641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buClr>
                <a:srgbClr val="010000"/>
              </a:buClr>
              <a:buSzPct val="90000"/>
              <a:buFont typeface="Comic Sans MS"/>
              <a:buChar char="•"/>
              <a:tabLst>
                <a:tab pos="170180" algn="l"/>
              </a:tabLst>
            </a:pPr>
            <a:r>
              <a:rPr sz="2000" spc="-5" dirty="0">
                <a:latin typeface="Arial"/>
                <a:cs typeface="Arial"/>
              </a:rPr>
              <a:t>Selection over </a:t>
            </a:r>
            <a:r>
              <a:rPr sz="2000" spc="-10" dirty="0">
                <a:latin typeface="Arial"/>
                <a:cs typeface="Arial"/>
              </a:rPr>
              <a:t>Model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1950" spc="15" baseline="-21367" dirty="0">
                <a:latin typeface="Arial"/>
                <a:cs typeface="Arial"/>
              </a:rPr>
              <a:t>FOBN</a:t>
            </a:r>
            <a:endParaRPr sz="1950" baseline="-21367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360"/>
              </a:spcBef>
            </a:pPr>
            <a:r>
              <a:rPr sz="1600" b="1" i="1" spc="-5" dirty="0">
                <a:latin typeface="Arial-BoldItalicMT"/>
                <a:cs typeface="Arial-BoldItalicMT"/>
              </a:rPr>
              <a:t>Sensor1</a:t>
            </a:r>
            <a:r>
              <a:rPr sz="1575" b="1" i="1" spc="-7" baseline="26455" dirty="0">
                <a:latin typeface="Arial-BoldItalicMT"/>
                <a:cs typeface="Arial-BoldItalicMT"/>
              </a:rPr>
              <a:t>p</a:t>
            </a:r>
            <a:endParaRPr sz="1575" baseline="26455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777" y="2796927"/>
            <a:ext cx="163830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5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t1  t2</a:t>
            </a:r>
            <a:endParaRPr sz="1000">
              <a:latin typeface="Comic Sans MS"/>
              <a:cs typeface="Comic Sans MS"/>
            </a:endParaRPr>
          </a:p>
          <a:p>
            <a:pPr marL="12700" marR="5080" algn="just">
              <a:lnSpc>
                <a:spcPct val="163500"/>
              </a:lnSpc>
              <a:spcBef>
                <a:spcPts val="90"/>
              </a:spcBef>
            </a:pPr>
            <a:r>
              <a:rPr sz="1000" dirty="0">
                <a:latin typeface="Comic Sans MS"/>
                <a:cs typeface="Comic Sans MS"/>
              </a:rPr>
              <a:t>t3  t4  t5  t6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309" y="5398127"/>
            <a:ext cx="163830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t2</a:t>
            </a:r>
            <a:endParaRPr sz="1000">
              <a:latin typeface="Comic Sans MS"/>
              <a:cs typeface="Comic Sans MS"/>
            </a:endParaRPr>
          </a:p>
          <a:p>
            <a:pPr marL="12700" marR="5080" algn="just">
              <a:lnSpc>
                <a:spcPct val="156200"/>
              </a:lnSpc>
              <a:spcBef>
                <a:spcPts val="180"/>
              </a:spcBef>
            </a:pPr>
            <a:r>
              <a:rPr sz="1000" dirty="0">
                <a:latin typeface="Comic Sans MS"/>
                <a:cs typeface="Comic Sans MS"/>
              </a:rPr>
              <a:t>t3  t4  t6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8889" y="4291457"/>
            <a:ext cx="95250" cy="863600"/>
          </a:xfrm>
          <a:custGeom>
            <a:avLst/>
            <a:gdLst/>
            <a:ahLst/>
            <a:cxnLst/>
            <a:rect l="l" t="t" r="r" b="b"/>
            <a:pathLst>
              <a:path w="95250" h="863600">
                <a:moveTo>
                  <a:pt x="95250" y="768096"/>
                </a:moveTo>
                <a:lnTo>
                  <a:pt x="0" y="768096"/>
                </a:lnTo>
                <a:lnTo>
                  <a:pt x="32003" y="831595"/>
                </a:lnTo>
                <a:lnTo>
                  <a:pt x="32003" y="784098"/>
                </a:lnTo>
                <a:lnTo>
                  <a:pt x="64007" y="784098"/>
                </a:lnTo>
                <a:lnTo>
                  <a:pt x="64007" y="831083"/>
                </a:lnTo>
                <a:lnTo>
                  <a:pt x="95250" y="768096"/>
                </a:lnTo>
                <a:close/>
              </a:path>
              <a:path w="95250" h="863600">
                <a:moveTo>
                  <a:pt x="64007" y="768096"/>
                </a:moveTo>
                <a:lnTo>
                  <a:pt x="64007" y="0"/>
                </a:lnTo>
                <a:lnTo>
                  <a:pt x="32003" y="0"/>
                </a:lnTo>
                <a:lnTo>
                  <a:pt x="32003" y="768096"/>
                </a:lnTo>
                <a:lnTo>
                  <a:pt x="64007" y="768096"/>
                </a:lnTo>
                <a:close/>
              </a:path>
              <a:path w="95250" h="863600">
                <a:moveTo>
                  <a:pt x="64007" y="831083"/>
                </a:moveTo>
                <a:lnTo>
                  <a:pt x="64007" y="784098"/>
                </a:lnTo>
                <a:lnTo>
                  <a:pt x="32003" y="784098"/>
                </a:lnTo>
                <a:lnTo>
                  <a:pt x="32003" y="831595"/>
                </a:lnTo>
                <a:lnTo>
                  <a:pt x="48006" y="863346"/>
                </a:lnTo>
                <a:lnTo>
                  <a:pt x="64007" y="83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2477" y="4528692"/>
            <a:ext cx="1445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" baseline="13888" dirty="0">
                <a:latin typeface="Comic Sans MS"/>
                <a:cs typeface="Comic Sans MS"/>
              </a:rPr>
              <a:t>σ</a:t>
            </a:r>
            <a:r>
              <a:rPr sz="1600" b="1" spc="-5" dirty="0">
                <a:latin typeface="Comic Sans MS"/>
                <a:cs typeface="Comic Sans MS"/>
              </a:rPr>
              <a:t>Tp=Cold|Null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8133" y="2517779"/>
            <a:ext cx="2969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Arial"/>
                <a:cs typeface="Arial"/>
              </a:rPr>
              <a:t>Tuple </a:t>
            </a:r>
            <a:r>
              <a:rPr sz="1600" b="1" spc="-5" dirty="0">
                <a:latin typeface="Arial"/>
                <a:cs typeface="Arial"/>
              </a:rPr>
              <a:t>Correlation Graph (TCG)  </a:t>
            </a:r>
            <a:r>
              <a:rPr sz="1600" b="1" dirty="0">
                <a:latin typeface="Arial"/>
                <a:cs typeface="Arial"/>
              </a:rPr>
              <a:t>for </a:t>
            </a:r>
            <a:r>
              <a:rPr sz="1600" b="1" spc="0" dirty="0">
                <a:latin typeface="Arial"/>
                <a:cs typeface="Arial"/>
              </a:rPr>
              <a:t>F</a:t>
            </a:r>
            <a:r>
              <a:rPr sz="1575" b="1" spc="0" baseline="-21164" dirty="0">
                <a:latin typeface="Arial"/>
                <a:cs typeface="Arial"/>
              </a:rPr>
              <a:t>FOBN</a:t>
            </a:r>
            <a:r>
              <a:rPr sz="1575" b="1" spc="-150" baseline="-2116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(Sensor1)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2184" y="3285070"/>
            <a:ext cx="500426" cy="285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9108" y="3285070"/>
            <a:ext cx="500426" cy="285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2184" y="3717095"/>
            <a:ext cx="500426" cy="284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76247" y="3108325"/>
            <a:ext cx="27241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575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t1  t4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59108" y="3717095"/>
            <a:ext cx="500426" cy="284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73171" y="3108325"/>
            <a:ext cx="27241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5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t2  t5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54508" y="3285070"/>
            <a:ext cx="500426" cy="285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54508" y="3717095"/>
            <a:ext cx="500426" cy="284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68571" y="3108325"/>
            <a:ext cx="27241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5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t3  t6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64619" y="3427729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64619" y="3859784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65685"/>
              </p:ext>
            </p:extLst>
          </p:nvPr>
        </p:nvGraphicFramePr>
        <p:xfrm>
          <a:off x="5637415" y="4509120"/>
          <a:ext cx="2226944" cy="170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Sid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975" b="1" baseline="25641" dirty="0">
                          <a:latin typeface="Arial"/>
                          <a:cs typeface="Arial"/>
                        </a:rPr>
                        <a:t>p</a:t>
                      </a:r>
                      <a:endParaRPr sz="975" baseline="25641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00" b="1" baseline="-16666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650" b="1" dirty="0">
                          <a:latin typeface="Arial"/>
                          <a:cs typeface="Arial"/>
                        </a:rPr>
                        <a:t>p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Hot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Cold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Drk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Hot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b="1" spc="-5" dirty="0">
                          <a:solidFill>
                            <a:srgbClr val="33339A"/>
                          </a:solidFill>
                          <a:latin typeface="Arial"/>
                          <a:cs typeface="Arial"/>
                        </a:rPr>
                        <a:t>X7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3204349" y="5477128"/>
            <a:ext cx="2447925" cy="76200"/>
          </a:xfrm>
          <a:custGeom>
            <a:avLst/>
            <a:gdLst/>
            <a:ahLst/>
            <a:cxnLst/>
            <a:rect l="l" t="t" r="r" b="b"/>
            <a:pathLst>
              <a:path w="2447925" h="76200">
                <a:moveTo>
                  <a:pt x="2384298" y="51053"/>
                </a:moveTo>
                <a:lnTo>
                  <a:pt x="2384298" y="25145"/>
                </a:lnTo>
                <a:lnTo>
                  <a:pt x="0" y="25146"/>
                </a:lnTo>
                <a:lnTo>
                  <a:pt x="0" y="51054"/>
                </a:lnTo>
                <a:lnTo>
                  <a:pt x="2384298" y="51053"/>
                </a:lnTo>
                <a:close/>
              </a:path>
              <a:path w="2447925" h="76200">
                <a:moveTo>
                  <a:pt x="2447544" y="38100"/>
                </a:moveTo>
                <a:lnTo>
                  <a:pt x="2371344" y="0"/>
                </a:lnTo>
                <a:lnTo>
                  <a:pt x="2371344" y="25145"/>
                </a:lnTo>
                <a:lnTo>
                  <a:pt x="2384298" y="25145"/>
                </a:lnTo>
                <a:lnTo>
                  <a:pt x="2384298" y="69723"/>
                </a:lnTo>
                <a:lnTo>
                  <a:pt x="2447544" y="38100"/>
                </a:lnTo>
                <a:close/>
              </a:path>
              <a:path w="2447925" h="76200">
                <a:moveTo>
                  <a:pt x="2384298" y="69723"/>
                </a:moveTo>
                <a:lnTo>
                  <a:pt x="2384298" y="51053"/>
                </a:lnTo>
                <a:lnTo>
                  <a:pt x="2371344" y="51053"/>
                </a:lnTo>
                <a:lnTo>
                  <a:pt x="2371344" y="76200"/>
                </a:lnTo>
                <a:lnTo>
                  <a:pt x="2384298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55473" y="4889880"/>
            <a:ext cx="19088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mic Sans MS"/>
                <a:cs typeface="Comic Sans MS"/>
              </a:rPr>
              <a:t>Compute</a:t>
            </a:r>
            <a:r>
              <a:rPr sz="1600" b="1" spc="-95" dirty="0">
                <a:latin typeface="Comic Sans MS"/>
                <a:cs typeface="Comic Sans MS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Transitive  Closure </a:t>
            </a:r>
            <a:r>
              <a:rPr sz="1600" b="1" spc="-5" dirty="0">
                <a:latin typeface="Comic Sans MS"/>
                <a:cs typeface="Comic Sans MS"/>
              </a:rPr>
              <a:t>over</a:t>
            </a:r>
            <a:r>
              <a:rPr sz="1600" b="1" spc="-30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TCG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35677" y="4764645"/>
            <a:ext cx="163830" cy="144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omic Sans MS"/>
                <a:cs typeface="Comic Sans MS"/>
              </a:rPr>
              <a:t>t1</a:t>
            </a:r>
            <a:endParaRPr sz="1000">
              <a:latin typeface="Comic Sans MS"/>
              <a:cs typeface="Comic Sans MS"/>
            </a:endParaRPr>
          </a:p>
          <a:p>
            <a:pPr marL="12700" marR="5080" algn="just">
              <a:lnSpc>
                <a:spcPct val="165400"/>
              </a:lnSpc>
              <a:spcBef>
                <a:spcPts val="55"/>
              </a:spcBef>
            </a:pPr>
            <a:r>
              <a:rPr sz="1000" dirty="0">
                <a:latin typeface="Comic Sans MS"/>
                <a:cs typeface="Comic Sans MS"/>
              </a:rPr>
              <a:t>t2  t3  t4  t5  t6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7B38F6-38B5-D24B-A02D-90C130E806D2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961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50297" y="2697352"/>
          <a:ext cx="1296669" cy="1064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Brt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Brt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Drk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Drk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50297" y="4139057"/>
          <a:ext cx="1295399" cy="1098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Tp1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Tp2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50297" y="5576951"/>
          <a:ext cx="937260" cy="64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8313" y="1358010"/>
            <a:ext cx="4716145" cy="101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indent="-173355">
              <a:lnSpc>
                <a:spcPct val="100000"/>
              </a:lnSpc>
              <a:spcBef>
                <a:spcPts val="95"/>
              </a:spcBef>
              <a:buClr>
                <a:srgbClr val="010000"/>
              </a:buClr>
              <a:buFont typeface="Comic Sans MS"/>
              <a:buChar char="•"/>
              <a:tabLst>
                <a:tab pos="331470" algn="l"/>
              </a:tabLst>
            </a:pPr>
            <a:r>
              <a:rPr sz="2000" spc="-10" dirty="0">
                <a:latin typeface="Arial"/>
                <a:cs typeface="Arial"/>
              </a:rPr>
              <a:t>Selection </a:t>
            </a:r>
            <a:r>
              <a:rPr sz="2000" spc="-5" dirty="0">
                <a:latin typeface="Arial"/>
                <a:cs typeface="Arial"/>
              </a:rPr>
              <a:t>over Incomplete </a:t>
            </a:r>
            <a:r>
              <a:rPr sz="2000" spc="-10" dirty="0">
                <a:latin typeface="Arial"/>
                <a:cs typeface="Arial"/>
              </a:rPr>
              <a:t>Relation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1950" spc="0" baseline="25641" dirty="0">
                <a:latin typeface="Arial"/>
                <a:cs typeface="Arial"/>
              </a:rPr>
              <a:t>p</a:t>
            </a:r>
            <a:endParaRPr sz="1950" baseline="25641" dirty="0">
              <a:latin typeface="Arial"/>
              <a:cs typeface="Arial"/>
            </a:endParaRPr>
          </a:p>
          <a:p>
            <a:pPr marL="314325" indent="-156845">
              <a:lnSpc>
                <a:spcPct val="100000"/>
              </a:lnSpc>
              <a:spcBef>
                <a:spcPts val="35"/>
              </a:spcBef>
              <a:buClr>
                <a:srgbClr val="010000"/>
              </a:buClr>
              <a:buSzPct val="90000"/>
              <a:buFont typeface="Comic Sans MS"/>
              <a:buChar char="•"/>
              <a:tabLst>
                <a:tab pos="314960" algn="l"/>
              </a:tabLst>
            </a:pP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Selection </a:t>
            </a:r>
            <a:r>
              <a:rPr sz="2000" b="1" spc="-5" dirty="0">
                <a:solidFill>
                  <a:srgbClr val="00339A"/>
                </a:solidFill>
                <a:latin typeface="Arial"/>
                <a:cs typeface="Arial"/>
              </a:rPr>
              <a:t>over </a:t>
            </a: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Model</a:t>
            </a:r>
            <a:r>
              <a:rPr sz="2000" b="1" spc="5" dirty="0">
                <a:solidFill>
                  <a:srgbClr val="00339A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339A"/>
                </a:solidFill>
                <a:latin typeface="Arial"/>
                <a:cs typeface="Arial"/>
              </a:rPr>
              <a:t>M</a:t>
            </a:r>
            <a:r>
              <a:rPr sz="1950" b="1" spc="15" baseline="-21367" dirty="0">
                <a:solidFill>
                  <a:srgbClr val="00339A"/>
                </a:solidFill>
                <a:latin typeface="Arial"/>
                <a:cs typeface="Arial"/>
              </a:rPr>
              <a:t>FOBN</a:t>
            </a:r>
            <a:endParaRPr sz="1950" baseline="-21367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Probabilistic Distribution F</a:t>
            </a:r>
            <a:r>
              <a:rPr sz="1800" b="1" i="1" spc="-7" baseline="-20833" dirty="0">
                <a:latin typeface="Arial-BoldItalicMT"/>
                <a:cs typeface="Arial-BoldItalicMT"/>
              </a:rPr>
              <a:t>FOBN </a:t>
            </a:r>
            <a:r>
              <a:rPr sz="1800" b="1" i="1" dirty="0">
                <a:latin typeface="Arial-BoldItalicMT"/>
                <a:cs typeface="Arial-BoldItalicMT"/>
              </a:rPr>
              <a:t>of</a:t>
            </a:r>
            <a:r>
              <a:rPr sz="1800" b="1" i="1" spc="-2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</a:t>
            </a:r>
            <a:endParaRPr sz="1800" baseline="25462" dirty="0">
              <a:latin typeface="Arial-BoldItalicMT"/>
              <a:cs typeface="Arial-BoldItalic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6623" y="4146677"/>
            <a:ext cx="976630" cy="486409"/>
          </a:xfrm>
          <a:custGeom>
            <a:avLst/>
            <a:gdLst/>
            <a:ahLst/>
            <a:cxnLst/>
            <a:rect l="l" t="t" r="r" b="b"/>
            <a:pathLst>
              <a:path w="976629" h="486410">
                <a:moveTo>
                  <a:pt x="732282" y="364236"/>
                </a:moveTo>
                <a:lnTo>
                  <a:pt x="732282" y="121920"/>
                </a:lnTo>
                <a:lnTo>
                  <a:pt x="0" y="121920"/>
                </a:lnTo>
                <a:lnTo>
                  <a:pt x="0" y="364236"/>
                </a:lnTo>
                <a:lnTo>
                  <a:pt x="732282" y="364236"/>
                </a:lnTo>
                <a:close/>
              </a:path>
              <a:path w="976629" h="486410">
                <a:moveTo>
                  <a:pt x="976122" y="243078"/>
                </a:moveTo>
                <a:lnTo>
                  <a:pt x="732282" y="0"/>
                </a:lnTo>
                <a:lnTo>
                  <a:pt x="732282" y="486156"/>
                </a:lnTo>
                <a:lnTo>
                  <a:pt x="976122" y="24307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9765" y="4131436"/>
            <a:ext cx="992505" cy="516890"/>
          </a:xfrm>
          <a:custGeom>
            <a:avLst/>
            <a:gdLst/>
            <a:ahLst/>
            <a:cxnLst/>
            <a:rect l="l" t="t" r="r" b="b"/>
            <a:pathLst>
              <a:path w="992504" h="516889">
                <a:moveTo>
                  <a:pt x="739140" y="130301"/>
                </a:moveTo>
                <a:lnTo>
                  <a:pt x="0" y="130301"/>
                </a:lnTo>
                <a:lnTo>
                  <a:pt x="0" y="386333"/>
                </a:lnTo>
                <a:lnTo>
                  <a:pt x="6858" y="386333"/>
                </a:lnTo>
                <a:lnTo>
                  <a:pt x="6858" y="143255"/>
                </a:lnTo>
                <a:lnTo>
                  <a:pt x="12954" y="137159"/>
                </a:lnTo>
                <a:lnTo>
                  <a:pt x="12954" y="143255"/>
                </a:lnTo>
                <a:lnTo>
                  <a:pt x="732281" y="143255"/>
                </a:lnTo>
                <a:lnTo>
                  <a:pt x="732281" y="137159"/>
                </a:lnTo>
                <a:lnTo>
                  <a:pt x="739140" y="130301"/>
                </a:lnTo>
                <a:close/>
              </a:path>
              <a:path w="992504" h="516889">
                <a:moveTo>
                  <a:pt x="12954" y="143255"/>
                </a:moveTo>
                <a:lnTo>
                  <a:pt x="12954" y="137159"/>
                </a:lnTo>
                <a:lnTo>
                  <a:pt x="6858" y="143255"/>
                </a:lnTo>
                <a:lnTo>
                  <a:pt x="12954" y="143255"/>
                </a:lnTo>
                <a:close/>
              </a:path>
              <a:path w="992504" h="516889">
                <a:moveTo>
                  <a:pt x="12954" y="373379"/>
                </a:moveTo>
                <a:lnTo>
                  <a:pt x="12954" y="143255"/>
                </a:lnTo>
                <a:lnTo>
                  <a:pt x="6858" y="143255"/>
                </a:lnTo>
                <a:lnTo>
                  <a:pt x="6858" y="373379"/>
                </a:lnTo>
                <a:lnTo>
                  <a:pt x="12954" y="373379"/>
                </a:lnTo>
                <a:close/>
              </a:path>
              <a:path w="992504" h="516889">
                <a:moveTo>
                  <a:pt x="745236" y="486189"/>
                </a:moveTo>
                <a:lnTo>
                  <a:pt x="745236" y="373379"/>
                </a:lnTo>
                <a:lnTo>
                  <a:pt x="6858" y="373379"/>
                </a:lnTo>
                <a:lnTo>
                  <a:pt x="12954" y="379475"/>
                </a:lnTo>
                <a:lnTo>
                  <a:pt x="12954" y="386333"/>
                </a:lnTo>
                <a:lnTo>
                  <a:pt x="732281" y="386333"/>
                </a:lnTo>
                <a:lnTo>
                  <a:pt x="732281" y="379475"/>
                </a:lnTo>
                <a:lnTo>
                  <a:pt x="739140" y="386333"/>
                </a:lnTo>
                <a:lnTo>
                  <a:pt x="739140" y="492266"/>
                </a:lnTo>
                <a:lnTo>
                  <a:pt x="745236" y="486189"/>
                </a:lnTo>
                <a:close/>
              </a:path>
              <a:path w="992504" h="516889">
                <a:moveTo>
                  <a:pt x="12954" y="386333"/>
                </a:moveTo>
                <a:lnTo>
                  <a:pt x="12954" y="379475"/>
                </a:lnTo>
                <a:lnTo>
                  <a:pt x="6858" y="373379"/>
                </a:lnTo>
                <a:lnTo>
                  <a:pt x="6858" y="386333"/>
                </a:lnTo>
                <a:lnTo>
                  <a:pt x="12954" y="386333"/>
                </a:lnTo>
                <a:close/>
              </a:path>
              <a:path w="992504" h="516889">
                <a:moveTo>
                  <a:pt x="992124" y="258317"/>
                </a:moveTo>
                <a:lnTo>
                  <a:pt x="732281" y="0"/>
                </a:lnTo>
                <a:lnTo>
                  <a:pt x="732281" y="130301"/>
                </a:lnTo>
                <a:lnTo>
                  <a:pt x="734568" y="130301"/>
                </a:lnTo>
                <a:lnTo>
                  <a:pt x="734568" y="19811"/>
                </a:lnTo>
                <a:lnTo>
                  <a:pt x="745236" y="15239"/>
                </a:lnTo>
                <a:lnTo>
                  <a:pt x="745236" y="30446"/>
                </a:lnTo>
                <a:lnTo>
                  <a:pt x="973821" y="258317"/>
                </a:lnTo>
                <a:lnTo>
                  <a:pt x="978408" y="253745"/>
                </a:lnTo>
                <a:lnTo>
                  <a:pt x="978408" y="271953"/>
                </a:lnTo>
                <a:lnTo>
                  <a:pt x="992124" y="258317"/>
                </a:lnTo>
                <a:close/>
              </a:path>
              <a:path w="992504" h="516889">
                <a:moveTo>
                  <a:pt x="739140" y="143255"/>
                </a:moveTo>
                <a:lnTo>
                  <a:pt x="739140" y="130301"/>
                </a:lnTo>
                <a:lnTo>
                  <a:pt x="732281" y="137159"/>
                </a:lnTo>
                <a:lnTo>
                  <a:pt x="732281" y="143255"/>
                </a:lnTo>
                <a:lnTo>
                  <a:pt x="739140" y="143255"/>
                </a:lnTo>
                <a:close/>
              </a:path>
              <a:path w="992504" h="516889">
                <a:moveTo>
                  <a:pt x="739140" y="386333"/>
                </a:moveTo>
                <a:lnTo>
                  <a:pt x="732281" y="379475"/>
                </a:lnTo>
                <a:lnTo>
                  <a:pt x="732281" y="386333"/>
                </a:lnTo>
                <a:lnTo>
                  <a:pt x="739140" y="386333"/>
                </a:lnTo>
                <a:close/>
              </a:path>
              <a:path w="992504" h="516889">
                <a:moveTo>
                  <a:pt x="739140" y="492266"/>
                </a:moveTo>
                <a:lnTo>
                  <a:pt x="739140" y="386333"/>
                </a:lnTo>
                <a:lnTo>
                  <a:pt x="732281" y="386333"/>
                </a:lnTo>
                <a:lnTo>
                  <a:pt x="732281" y="516636"/>
                </a:lnTo>
                <a:lnTo>
                  <a:pt x="734568" y="514363"/>
                </a:lnTo>
                <a:lnTo>
                  <a:pt x="734568" y="496823"/>
                </a:lnTo>
                <a:lnTo>
                  <a:pt x="739140" y="492266"/>
                </a:lnTo>
                <a:close/>
              </a:path>
              <a:path w="992504" h="516889">
                <a:moveTo>
                  <a:pt x="745236" y="30446"/>
                </a:moveTo>
                <a:lnTo>
                  <a:pt x="745236" y="15239"/>
                </a:lnTo>
                <a:lnTo>
                  <a:pt x="734568" y="19811"/>
                </a:lnTo>
                <a:lnTo>
                  <a:pt x="745236" y="30446"/>
                </a:lnTo>
                <a:close/>
              </a:path>
              <a:path w="992504" h="516889">
                <a:moveTo>
                  <a:pt x="745236" y="143255"/>
                </a:moveTo>
                <a:lnTo>
                  <a:pt x="745236" y="30446"/>
                </a:lnTo>
                <a:lnTo>
                  <a:pt x="734568" y="19811"/>
                </a:lnTo>
                <a:lnTo>
                  <a:pt x="734568" y="130301"/>
                </a:lnTo>
                <a:lnTo>
                  <a:pt x="739140" y="130301"/>
                </a:lnTo>
                <a:lnTo>
                  <a:pt x="739140" y="143255"/>
                </a:lnTo>
                <a:lnTo>
                  <a:pt x="745236" y="143255"/>
                </a:lnTo>
                <a:close/>
              </a:path>
              <a:path w="992504" h="516889">
                <a:moveTo>
                  <a:pt x="978408" y="271953"/>
                </a:moveTo>
                <a:lnTo>
                  <a:pt x="978408" y="262889"/>
                </a:lnTo>
                <a:lnTo>
                  <a:pt x="973821" y="258317"/>
                </a:lnTo>
                <a:lnTo>
                  <a:pt x="734568" y="496823"/>
                </a:lnTo>
                <a:lnTo>
                  <a:pt x="745236" y="501395"/>
                </a:lnTo>
                <a:lnTo>
                  <a:pt x="745236" y="503757"/>
                </a:lnTo>
                <a:lnTo>
                  <a:pt x="978408" y="271953"/>
                </a:lnTo>
                <a:close/>
              </a:path>
              <a:path w="992504" h="516889">
                <a:moveTo>
                  <a:pt x="745236" y="503757"/>
                </a:moveTo>
                <a:lnTo>
                  <a:pt x="745236" y="501395"/>
                </a:lnTo>
                <a:lnTo>
                  <a:pt x="734568" y="496823"/>
                </a:lnTo>
                <a:lnTo>
                  <a:pt x="734568" y="514363"/>
                </a:lnTo>
                <a:lnTo>
                  <a:pt x="745236" y="503757"/>
                </a:lnTo>
                <a:close/>
              </a:path>
              <a:path w="992504" h="516889">
                <a:moveTo>
                  <a:pt x="978408" y="262889"/>
                </a:moveTo>
                <a:lnTo>
                  <a:pt x="978408" y="253745"/>
                </a:lnTo>
                <a:lnTo>
                  <a:pt x="973821" y="258317"/>
                </a:lnTo>
                <a:lnTo>
                  <a:pt x="978408" y="262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5193" y="3637660"/>
            <a:ext cx="887730" cy="1667510"/>
          </a:xfrm>
          <a:custGeom>
            <a:avLst/>
            <a:gdLst/>
            <a:ahLst/>
            <a:cxnLst/>
            <a:rect l="l" t="t" r="r" b="b"/>
            <a:pathLst>
              <a:path w="887729" h="1667510">
                <a:moveTo>
                  <a:pt x="887730" y="1655826"/>
                </a:moveTo>
                <a:lnTo>
                  <a:pt x="22098" y="0"/>
                </a:lnTo>
                <a:lnTo>
                  <a:pt x="0" y="12192"/>
                </a:lnTo>
                <a:lnTo>
                  <a:pt x="864870" y="1667256"/>
                </a:lnTo>
                <a:lnTo>
                  <a:pt x="887730" y="1655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3565" y="3637660"/>
            <a:ext cx="886460" cy="1667510"/>
          </a:xfrm>
          <a:custGeom>
            <a:avLst/>
            <a:gdLst/>
            <a:ahLst/>
            <a:cxnLst/>
            <a:rect l="l" t="t" r="r" b="b"/>
            <a:pathLst>
              <a:path w="886460" h="1667510">
                <a:moveTo>
                  <a:pt x="886205" y="12191"/>
                </a:moveTo>
                <a:lnTo>
                  <a:pt x="864107" y="0"/>
                </a:lnTo>
                <a:lnTo>
                  <a:pt x="0" y="1655825"/>
                </a:lnTo>
                <a:lnTo>
                  <a:pt x="22859" y="1667255"/>
                </a:lnTo>
                <a:lnTo>
                  <a:pt x="886205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11143" y="4175125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-BoldItalicMT"/>
                <a:cs typeface="Arial-BoldItalicMT"/>
              </a:rPr>
              <a:t>F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0589" y="4307713"/>
            <a:ext cx="457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-BoldItalicMT"/>
                <a:cs typeface="Arial-BoldItalicMT"/>
              </a:rPr>
              <a:t>FOBN</a:t>
            </a:r>
            <a:endParaRPr sz="1200">
              <a:latin typeface="Arial-BoldItalicMT"/>
              <a:cs typeface="Arial-BoldItalic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5127" y="4175125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-BoldItalicMT"/>
                <a:cs typeface="Arial-BoldItalicMT"/>
              </a:rPr>
              <a:t>|</a:t>
            </a:r>
            <a:r>
              <a:rPr sz="1800" b="1" i="1" spc="-8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Tp=Cold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3465" y="2996057"/>
            <a:ext cx="683514" cy="78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62745" y="5494654"/>
            <a:ext cx="713994" cy="741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65" y="4315078"/>
            <a:ext cx="729233" cy="74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5595" y="4315078"/>
            <a:ext cx="699516" cy="749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5595" y="3051683"/>
            <a:ext cx="707135" cy="7627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8607" y="3399154"/>
            <a:ext cx="989965" cy="76200"/>
          </a:xfrm>
          <a:custGeom>
            <a:avLst/>
            <a:gdLst/>
            <a:ahLst/>
            <a:cxnLst/>
            <a:rect l="l" t="t" r="r" b="b"/>
            <a:pathLst>
              <a:path w="989964" h="76200">
                <a:moveTo>
                  <a:pt x="925830" y="44196"/>
                </a:moveTo>
                <a:lnTo>
                  <a:pt x="925830" y="31242"/>
                </a:lnTo>
                <a:lnTo>
                  <a:pt x="0" y="31242"/>
                </a:lnTo>
                <a:lnTo>
                  <a:pt x="0" y="44196"/>
                </a:lnTo>
                <a:lnTo>
                  <a:pt x="925830" y="44196"/>
                </a:lnTo>
                <a:close/>
              </a:path>
              <a:path w="989964" h="76200">
                <a:moveTo>
                  <a:pt x="989838" y="38100"/>
                </a:moveTo>
                <a:lnTo>
                  <a:pt x="913638" y="0"/>
                </a:lnTo>
                <a:lnTo>
                  <a:pt x="913638" y="31242"/>
                </a:lnTo>
                <a:lnTo>
                  <a:pt x="925830" y="31242"/>
                </a:lnTo>
                <a:lnTo>
                  <a:pt x="925830" y="70103"/>
                </a:lnTo>
                <a:lnTo>
                  <a:pt x="989838" y="38100"/>
                </a:lnTo>
                <a:close/>
              </a:path>
              <a:path w="989964" h="76200">
                <a:moveTo>
                  <a:pt x="925830" y="70103"/>
                </a:moveTo>
                <a:lnTo>
                  <a:pt x="925830" y="44196"/>
                </a:lnTo>
                <a:lnTo>
                  <a:pt x="913638" y="44196"/>
                </a:lnTo>
                <a:lnTo>
                  <a:pt x="913638" y="76200"/>
                </a:lnTo>
                <a:lnTo>
                  <a:pt x="92583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8607" y="4660265"/>
            <a:ext cx="989965" cy="76200"/>
          </a:xfrm>
          <a:custGeom>
            <a:avLst/>
            <a:gdLst/>
            <a:ahLst/>
            <a:cxnLst/>
            <a:rect l="l" t="t" r="r" b="b"/>
            <a:pathLst>
              <a:path w="989964" h="76200">
                <a:moveTo>
                  <a:pt x="925830" y="44196"/>
                </a:moveTo>
                <a:lnTo>
                  <a:pt x="925830" y="32004"/>
                </a:lnTo>
                <a:lnTo>
                  <a:pt x="0" y="32004"/>
                </a:lnTo>
                <a:lnTo>
                  <a:pt x="0" y="44196"/>
                </a:lnTo>
                <a:lnTo>
                  <a:pt x="925830" y="44196"/>
                </a:lnTo>
                <a:close/>
              </a:path>
              <a:path w="989964" h="76200">
                <a:moveTo>
                  <a:pt x="989838" y="38100"/>
                </a:moveTo>
                <a:lnTo>
                  <a:pt x="913638" y="0"/>
                </a:lnTo>
                <a:lnTo>
                  <a:pt x="913638" y="32004"/>
                </a:lnTo>
                <a:lnTo>
                  <a:pt x="925830" y="32004"/>
                </a:lnTo>
                <a:lnTo>
                  <a:pt x="925830" y="70103"/>
                </a:lnTo>
                <a:lnTo>
                  <a:pt x="989838" y="38100"/>
                </a:lnTo>
                <a:close/>
              </a:path>
              <a:path w="989964" h="76200">
                <a:moveTo>
                  <a:pt x="925830" y="70103"/>
                </a:moveTo>
                <a:lnTo>
                  <a:pt x="925830" y="44196"/>
                </a:lnTo>
                <a:lnTo>
                  <a:pt x="913638" y="44196"/>
                </a:lnTo>
                <a:lnTo>
                  <a:pt x="913638" y="76200"/>
                </a:lnTo>
                <a:lnTo>
                  <a:pt x="92583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1096" y="3741546"/>
            <a:ext cx="1435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03330" y="3741546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3330" y="4015867"/>
            <a:ext cx="116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with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7944" y="2660268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0178" y="2727248"/>
            <a:ext cx="129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</a:t>
            </a:r>
            <a:r>
              <a:rPr sz="1800" b="1" i="1" dirty="0">
                <a:latin typeface="Arial-BoldItalicMT"/>
                <a:cs typeface="Arial-BoldItalicMT"/>
              </a:rPr>
              <a:t>L</a:t>
            </a:r>
            <a:r>
              <a:rPr sz="1800" b="1" i="1" spc="-1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0178" y="4973701"/>
            <a:ext cx="143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 Sid</a:t>
            </a:r>
            <a:r>
              <a:rPr sz="1800" b="1" i="1" spc="-5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!=2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98573" y="3013836"/>
            <a:ext cx="339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σ</a:t>
            </a:r>
            <a:endParaRPr sz="4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58999" y="3407028"/>
            <a:ext cx="8083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mic Sans MS"/>
                <a:cs typeface="Comic Sans MS"/>
              </a:rPr>
              <a:t>Tp=Cold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CA5F59-3EBE-5F40-B755-9771E53785EA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56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997" y="1504315"/>
            <a:ext cx="44710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95"/>
              </a:spcBef>
              <a:buClr>
                <a:srgbClr val="010000"/>
              </a:buClr>
              <a:buFont typeface="Comic Sans MS"/>
              <a:buChar char="•"/>
              <a:tabLst>
                <a:tab pos="186690" algn="l"/>
              </a:tabLst>
            </a:pPr>
            <a:r>
              <a:rPr sz="2000" spc="-10" dirty="0">
                <a:latin typeface="Arial"/>
                <a:cs typeface="Arial"/>
              </a:rPr>
              <a:t>Selection </a:t>
            </a:r>
            <a:r>
              <a:rPr sz="2000" spc="-5" dirty="0">
                <a:latin typeface="Arial"/>
                <a:cs typeface="Arial"/>
              </a:rPr>
              <a:t>over Incomplete </a:t>
            </a:r>
            <a:r>
              <a:rPr sz="2000" spc="-10" dirty="0">
                <a:latin typeface="Arial"/>
                <a:cs typeface="Arial"/>
              </a:rPr>
              <a:t>Relation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1950" spc="0" baseline="25641" dirty="0">
                <a:latin typeface="Arial"/>
                <a:cs typeface="Arial"/>
              </a:rPr>
              <a:t>p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3921" y="2697352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685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7118" y="2697352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6853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0620" y="2697352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6853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6008" y="2697352"/>
            <a:ext cx="0" cy="737235"/>
          </a:xfrm>
          <a:custGeom>
            <a:avLst/>
            <a:gdLst/>
            <a:ahLst/>
            <a:cxnLst/>
            <a:rect l="l" t="t" r="r" b="b"/>
            <a:pathLst>
              <a:path h="737235">
                <a:moveTo>
                  <a:pt x="0" y="0"/>
                </a:moveTo>
                <a:lnTo>
                  <a:pt x="0" y="736853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96523" y="2697352"/>
          <a:ext cx="1296669" cy="63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Brt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Brt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0.9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701673" y="3404103"/>
            <a:ext cx="107823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  <a:tabLst>
                <a:tab pos="502284" algn="l"/>
                <a:tab pos="935990" algn="l"/>
              </a:tabLst>
            </a:pPr>
            <a:r>
              <a:rPr sz="800" spc="-10" dirty="0">
                <a:latin typeface="Arial"/>
                <a:cs typeface="Arial"/>
              </a:rPr>
              <a:t>Ho</a:t>
            </a:r>
            <a:r>
              <a:rPr sz="800" spc="-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10" dirty="0">
                <a:latin typeface="Arial"/>
                <a:cs typeface="Arial"/>
              </a:rPr>
              <a:t>Dr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10" dirty="0">
                <a:latin typeface="Arial"/>
                <a:cs typeface="Arial"/>
              </a:rPr>
              <a:t>0.1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502284" algn="l"/>
                <a:tab pos="935990" algn="l"/>
              </a:tabLst>
            </a:pPr>
            <a:r>
              <a:rPr sz="800" spc="-5" dirty="0">
                <a:latin typeface="Arial"/>
                <a:cs typeface="Arial"/>
              </a:rPr>
              <a:t>Cold	Drk	0.9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2293" y="4139057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45594" y="4578730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893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5045" y="436651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6523" y="4366514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7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6523" y="4579873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593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96523" y="4826000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593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96523" y="5039359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618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0620" y="4139057"/>
            <a:ext cx="0" cy="1127760"/>
          </a:xfrm>
          <a:custGeom>
            <a:avLst/>
            <a:gdLst/>
            <a:ahLst/>
            <a:cxnLst/>
            <a:rect l="l" t="t" r="r" b="b"/>
            <a:pathLst>
              <a:path h="1127760">
                <a:moveTo>
                  <a:pt x="0" y="0"/>
                </a:moveTo>
                <a:lnTo>
                  <a:pt x="0" y="1127760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06008" y="4139057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8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5045" y="4153153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6523" y="4153153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70" y="0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6523" y="5252720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618" y="0"/>
                </a:lnTo>
              </a:path>
            </a:pathLst>
          </a:custGeom>
          <a:ln w="28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24717" y="4183507"/>
            <a:ext cx="411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Arial"/>
                <a:cs typeface="Arial"/>
              </a:rPr>
              <a:t>Tp1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24717" y="4396840"/>
            <a:ext cx="411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Cold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08765" y="4396840"/>
            <a:ext cx="819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33711" y="4205807"/>
            <a:ext cx="58801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  <a:tabLst>
                <a:tab pos="502284" algn="l"/>
              </a:tabLst>
            </a:pPr>
            <a:r>
              <a:rPr sz="800" spc="-5" dirty="0">
                <a:latin typeface="Arial"/>
                <a:cs typeface="Arial"/>
              </a:rPr>
              <a:t>Tp2	p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502284" algn="l"/>
              </a:tabLst>
            </a:pPr>
            <a:r>
              <a:rPr sz="800" spc="-5" dirty="0">
                <a:latin typeface="Arial"/>
                <a:cs typeface="Arial"/>
              </a:rPr>
              <a:t>Cold	0.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4717" y="4610173"/>
            <a:ext cx="4114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Cold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42293" y="4579873"/>
            <a:ext cx="503555" cy="246379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800" spc="-5" dirty="0">
                <a:latin typeface="Arial"/>
                <a:cs typeface="Arial"/>
              </a:rPr>
              <a:t>Hot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52071" y="4610173"/>
            <a:ext cx="3403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0.1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8973" y="4856343"/>
            <a:ext cx="1835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Arial"/>
                <a:cs typeface="Arial"/>
              </a:rPr>
              <a:t>Hot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88973" y="5069676"/>
            <a:ext cx="1835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latin typeface="Arial"/>
                <a:cs typeface="Arial"/>
              </a:rPr>
              <a:t>Hot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33711" y="4878643"/>
            <a:ext cx="64452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  <a:tabLst>
                <a:tab pos="502284" algn="l"/>
              </a:tabLst>
            </a:pPr>
            <a:r>
              <a:rPr sz="800" spc="-10" dirty="0">
                <a:latin typeface="Arial"/>
                <a:cs typeface="Arial"/>
              </a:rPr>
              <a:t>Ho</a:t>
            </a:r>
            <a:r>
              <a:rPr sz="800" spc="-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10" dirty="0">
                <a:latin typeface="Arial"/>
                <a:cs typeface="Arial"/>
              </a:rPr>
              <a:t>0.9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502284" algn="l"/>
              </a:tabLst>
            </a:pPr>
            <a:r>
              <a:rPr sz="800" spc="-10" dirty="0">
                <a:latin typeface="Arial"/>
                <a:cs typeface="Arial"/>
              </a:rPr>
              <a:t>C</a:t>
            </a:r>
            <a:r>
              <a:rPr sz="800" spc="-5" dirty="0">
                <a:latin typeface="Arial"/>
                <a:cs typeface="Arial"/>
              </a:rPr>
              <a:t>old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10" dirty="0">
                <a:latin typeface="Arial"/>
                <a:cs typeface="Arial"/>
              </a:rPr>
              <a:t>0</a:t>
            </a:r>
            <a:r>
              <a:rPr sz="800" spc="-5" dirty="0">
                <a:latin typeface="Arial"/>
                <a:cs typeface="Arial"/>
              </a:rPr>
              <a:t>.1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596523" y="5576951"/>
          <a:ext cx="937260" cy="64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Hot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0.4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689997" y="1689013"/>
            <a:ext cx="3481704" cy="84137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080"/>
              </a:spcBef>
              <a:buClr>
                <a:srgbClr val="010000"/>
              </a:buClr>
              <a:buSzPct val="90000"/>
              <a:buFont typeface="Comic Sans MS"/>
              <a:buChar char="•"/>
              <a:tabLst>
                <a:tab pos="170180" algn="l"/>
              </a:tabLst>
            </a:pP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Selection </a:t>
            </a:r>
            <a:r>
              <a:rPr sz="2000" b="1" spc="-5" dirty="0">
                <a:solidFill>
                  <a:srgbClr val="00339A"/>
                </a:solidFill>
                <a:latin typeface="Arial"/>
                <a:cs typeface="Arial"/>
              </a:rPr>
              <a:t>over </a:t>
            </a:r>
            <a:r>
              <a:rPr sz="2000" b="1" spc="-10" dirty="0">
                <a:solidFill>
                  <a:srgbClr val="00339A"/>
                </a:solidFill>
                <a:latin typeface="Arial"/>
                <a:cs typeface="Arial"/>
              </a:rPr>
              <a:t>Model</a:t>
            </a:r>
            <a:r>
              <a:rPr sz="2000" b="1" dirty="0">
                <a:solidFill>
                  <a:srgbClr val="00339A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339A"/>
                </a:solidFill>
                <a:latin typeface="Arial"/>
                <a:cs typeface="Arial"/>
              </a:rPr>
              <a:t>M</a:t>
            </a:r>
            <a:r>
              <a:rPr sz="1950" b="1" spc="15" baseline="-21367" dirty="0">
                <a:solidFill>
                  <a:srgbClr val="00339A"/>
                </a:solidFill>
                <a:latin typeface="Arial"/>
                <a:cs typeface="Arial"/>
              </a:rPr>
              <a:t>FOBN</a:t>
            </a:r>
            <a:endParaRPr sz="1950" baseline="-21367">
              <a:latin typeface="Arial"/>
              <a:cs typeface="Arial"/>
            </a:endParaRPr>
          </a:p>
          <a:p>
            <a:pPr marL="1236345">
              <a:lnSpc>
                <a:spcPct val="100000"/>
              </a:lnSpc>
              <a:spcBef>
                <a:spcPts val="88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F</a:t>
            </a:r>
            <a:r>
              <a:rPr sz="1800" b="1" i="1" spc="-7" baseline="-20833" dirty="0">
                <a:latin typeface="Arial-BoldItalicMT"/>
                <a:cs typeface="Arial-BoldItalicMT"/>
              </a:rPr>
              <a:t>FOBN </a:t>
            </a:r>
            <a:r>
              <a:rPr sz="1800" b="1" i="1" dirty="0">
                <a:latin typeface="Arial-BoldItalicMT"/>
                <a:cs typeface="Arial-BoldItalicMT"/>
              </a:rPr>
              <a:t>of</a:t>
            </a:r>
            <a:r>
              <a:rPr sz="1800" b="1" i="1" spc="-1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Sensor1</a:t>
            </a:r>
            <a:r>
              <a:rPr sz="1800" b="1" i="1" spc="-7" baseline="25462" dirty="0">
                <a:latin typeface="Arial-BoldItalicMT"/>
                <a:cs typeface="Arial-BoldItalicMT"/>
              </a:rPr>
              <a:t>p</a:t>
            </a:r>
            <a:endParaRPr sz="1800" baseline="25462">
              <a:latin typeface="Arial-BoldItalicMT"/>
              <a:cs typeface="Arial-BoldItalic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53327" y="3559175"/>
            <a:ext cx="977265" cy="486409"/>
          </a:xfrm>
          <a:custGeom>
            <a:avLst/>
            <a:gdLst/>
            <a:ahLst/>
            <a:cxnLst/>
            <a:rect l="l" t="t" r="r" b="b"/>
            <a:pathLst>
              <a:path w="977265" h="486410">
                <a:moveTo>
                  <a:pt x="732282" y="364998"/>
                </a:moveTo>
                <a:lnTo>
                  <a:pt x="732282" y="121920"/>
                </a:lnTo>
                <a:lnTo>
                  <a:pt x="0" y="121920"/>
                </a:lnTo>
                <a:lnTo>
                  <a:pt x="0" y="364998"/>
                </a:lnTo>
                <a:lnTo>
                  <a:pt x="732282" y="364998"/>
                </a:lnTo>
                <a:close/>
              </a:path>
              <a:path w="977265" h="486410">
                <a:moveTo>
                  <a:pt x="976884" y="243078"/>
                </a:moveTo>
                <a:lnTo>
                  <a:pt x="732282" y="0"/>
                </a:lnTo>
                <a:lnTo>
                  <a:pt x="732282" y="486156"/>
                </a:lnTo>
                <a:lnTo>
                  <a:pt x="976884" y="24307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47243" y="3543934"/>
            <a:ext cx="992505" cy="516890"/>
          </a:xfrm>
          <a:custGeom>
            <a:avLst/>
            <a:gdLst/>
            <a:ahLst/>
            <a:cxnLst/>
            <a:rect l="l" t="t" r="r" b="b"/>
            <a:pathLst>
              <a:path w="992504" h="516889">
                <a:moveTo>
                  <a:pt x="738378" y="130301"/>
                </a:moveTo>
                <a:lnTo>
                  <a:pt x="0" y="130301"/>
                </a:lnTo>
                <a:lnTo>
                  <a:pt x="0" y="386333"/>
                </a:lnTo>
                <a:lnTo>
                  <a:pt x="6096" y="386333"/>
                </a:lnTo>
                <a:lnTo>
                  <a:pt x="6096" y="143255"/>
                </a:lnTo>
                <a:lnTo>
                  <a:pt x="12954" y="137159"/>
                </a:lnTo>
                <a:lnTo>
                  <a:pt x="12954" y="143255"/>
                </a:lnTo>
                <a:lnTo>
                  <a:pt x="732281" y="143255"/>
                </a:lnTo>
                <a:lnTo>
                  <a:pt x="732281" y="137159"/>
                </a:lnTo>
                <a:lnTo>
                  <a:pt x="738378" y="130301"/>
                </a:lnTo>
                <a:close/>
              </a:path>
              <a:path w="992504" h="516889">
                <a:moveTo>
                  <a:pt x="12954" y="143255"/>
                </a:moveTo>
                <a:lnTo>
                  <a:pt x="12954" y="137159"/>
                </a:lnTo>
                <a:lnTo>
                  <a:pt x="6096" y="143255"/>
                </a:lnTo>
                <a:lnTo>
                  <a:pt x="12954" y="143255"/>
                </a:lnTo>
                <a:close/>
              </a:path>
              <a:path w="992504" h="516889">
                <a:moveTo>
                  <a:pt x="12954" y="373379"/>
                </a:moveTo>
                <a:lnTo>
                  <a:pt x="12954" y="143255"/>
                </a:lnTo>
                <a:lnTo>
                  <a:pt x="6096" y="143255"/>
                </a:lnTo>
                <a:lnTo>
                  <a:pt x="6096" y="373379"/>
                </a:lnTo>
                <a:lnTo>
                  <a:pt x="12954" y="373379"/>
                </a:lnTo>
                <a:close/>
              </a:path>
              <a:path w="992504" h="516889">
                <a:moveTo>
                  <a:pt x="745236" y="486189"/>
                </a:moveTo>
                <a:lnTo>
                  <a:pt x="745236" y="373379"/>
                </a:lnTo>
                <a:lnTo>
                  <a:pt x="6096" y="373379"/>
                </a:lnTo>
                <a:lnTo>
                  <a:pt x="12954" y="380237"/>
                </a:lnTo>
                <a:lnTo>
                  <a:pt x="12954" y="386333"/>
                </a:lnTo>
                <a:lnTo>
                  <a:pt x="732281" y="386333"/>
                </a:lnTo>
                <a:lnTo>
                  <a:pt x="732281" y="380237"/>
                </a:lnTo>
                <a:lnTo>
                  <a:pt x="738378" y="386333"/>
                </a:lnTo>
                <a:lnTo>
                  <a:pt x="738378" y="493025"/>
                </a:lnTo>
                <a:lnTo>
                  <a:pt x="745236" y="486189"/>
                </a:lnTo>
                <a:close/>
              </a:path>
              <a:path w="992504" h="516889">
                <a:moveTo>
                  <a:pt x="12954" y="386333"/>
                </a:moveTo>
                <a:lnTo>
                  <a:pt x="12954" y="380237"/>
                </a:lnTo>
                <a:lnTo>
                  <a:pt x="6096" y="373379"/>
                </a:lnTo>
                <a:lnTo>
                  <a:pt x="6096" y="386333"/>
                </a:lnTo>
                <a:lnTo>
                  <a:pt x="12954" y="386333"/>
                </a:lnTo>
                <a:close/>
              </a:path>
              <a:path w="992504" h="516889">
                <a:moveTo>
                  <a:pt x="992124" y="258317"/>
                </a:moveTo>
                <a:lnTo>
                  <a:pt x="732281" y="0"/>
                </a:lnTo>
                <a:lnTo>
                  <a:pt x="732281" y="130301"/>
                </a:lnTo>
                <a:lnTo>
                  <a:pt x="734568" y="130301"/>
                </a:lnTo>
                <a:lnTo>
                  <a:pt x="734568" y="19811"/>
                </a:lnTo>
                <a:lnTo>
                  <a:pt x="745236" y="15239"/>
                </a:lnTo>
                <a:lnTo>
                  <a:pt x="745236" y="30446"/>
                </a:lnTo>
                <a:lnTo>
                  <a:pt x="973821" y="258317"/>
                </a:lnTo>
                <a:lnTo>
                  <a:pt x="978408" y="253745"/>
                </a:lnTo>
                <a:lnTo>
                  <a:pt x="978408" y="271953"/>
                </a:lnTo>
                <a:lnTo>
                  <a:pt x="992124" y="258317"/>
                </a:lnTo>
                <a:close/>
              </a:path>
              <a:path w="992504" h="516889">
                <a:moveTo>
                  <a:pt x="738378" y="143255"/>
                </a:moveTo>
                <a:lnTo>
                  <a:pt x="738378" y="130301"/>
                </a:lnTo>
                <a:lnTo>
                  <a:pt x="732281" y="137159"/>
                </a:lnTo>
                <a:lnTo>
                  <a:pt x="732281" y="143255"/>
                </a:lnTo>
                <a:lnTo>
                  <a:pt x="738378" y="143255"/>
                </a:lnTo>
                <a:close/>
              </a:path>
              <a:path w="992504" h="516889">
                <a:moveTo>
                  <a:pt x="738378" y="386333"/>
                </a:moveTo>
                <a:lnTo>
                  <a:pt x="732281" y="380237"/>
                </a:lnTo>
                <a:lnTo>
                  <a:pt x="732281" y="386333"/>
                </a:lnTo>
                <a:lnTo>
                  <a:pt x="738378" y="386333"/>
                </a:lnTo>
                <a:close/>
              </a:path>
              <a:path w="992504" h="516889">
                <a:moveTo>
                  <a:pt x="738378" y="493025"/>
                </a:moveTo>
                <a:lnTo>
                  <a:pt x="738378" y="386333"/>
                </a:lnTo>
                <a:lnTo>
                  <a:pt x="732281" y="386333"/>
                </a:lnTo>
                <a:lnTo>
                  <a:pt x="732281" y="516636"/>
                </a:lnTo>
                <a:lnTo>
                  <a:pt x="734568" y="514363"/>
                </a:lnTo>
                <a:lnTo>
                  <a:pt x="734568" y="496823"/>
                </a:lnTo>
                <a:lnTo>
                  <a:pt x="738378" y="493025"/>
                </a:lnTo>
                <a:close/>
              </a:path>
              <a:path w="992504" h="516889">
                <a:moveTo>
                  <a:pt x="745236" y="30446"/>
                </a:moveTo>
                <a:lnTo>
                  <a:pt x="745236" y="15239"/>
                </a:lnTo>
                <a:lnTo>
                  <a:pt x="734568" y="19811"/>
                </a:lnTo>
                <a:lnTo>
                  <a:pt x="745236" y="30446"/>
                </a:lnTo>
                <a:close/>
              </a:path>
              <a:path w="992504" h="516889">
                <a:moveTo>
                  <a:pt x="745236" y="143255"/>
                </a:moveTo>
                <a:lnTo>
                  <a:pt x="745236" y="30446"/>
                </a:lnTo>
                <a:lnTo>
                  <a:pt x="734568" y="19811"/>
                </a:lnTo>
                <a:lnTo>
                  <a:pt x="734568" y="130301"/>
                </a:lnTo>
                <a:lnTo>
                  <a:pt x="738378" y="130301"/>
                </a:lnTo>
                <a:lnTo>
                  <a:pt x="738378" y="143255"/>
                </a:lnTo>
                <a:lnTo>
                  <a:pt x="745236" y="143255"/>
                </a:lnTo>
                <a:close/>
              </a:path>
              <a:path w="992504" h="516889">
                <a:moveTo>
                  <a:pt x="978408" y="271953"/>
                </a:moveTo>
                <a:lnTo>
                  <a:pt x="978408" y="262889"/>
                </a:lnTo>
                <a:lnTo>
                  <a:pt x="973821" y="258317"/>
                </a:lnTo>
                <a:lnTo>
                  <a:pt x="734568" y="496823"/>
                </a:lnTo>
                <a:lnTo>
                  <a:pt x="745236" y="501395"/>
                </a:lnTo>
                <a:lnTo>
                  <a:pt x="745236" y="503757"/>
                </a:lnTo>
                <a:lnTo>
                  <a:pt x="978408" y="271953"/>
                </a:lnTo>
                <a:close/>
              </a:path>
              <a:path w="992504" h="516889">
                <a:moveTo>
                  <a:pt x="745236" y="503757"/>
                </a:moveTo>
                <a:lnTo>
                  <a:pt x="745236" y="501395"/>
                </a:lnTo>
                <a:lnTo>
                  <a:pt x="734568" y="496823"/>
                </a:lnTo>
                <a:lnTo>
                  <a:pt x="734568" y="514363"/>
                </a:lnTo>
                <a:lnTo>
                  <a:pt x="745236" y="503757"/>
                </a:lnTo>
                <a:close/>
              </a:path>
              <a:path w="992504" h="516889">
                <a:moveTo>
                  <a:pt x="978408" y="262889"/>
                </a:moveTo>
                <a:lnTo>
                  <a:pt x="978408" y="253745"/>
                </a:lnTo>
                <a:lnTo>
                  <a:pt x="973821" y="258317"/>
                </a:lnTo>
                <a:lnTo>
                  <a:pt x="978408" y="262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3989" y="3931030"/>
            <a:ext cx="977265" cy="485775"/>
          </a:xfrm>
          <a:custGeom>
            <a:avLst/>
            <a:gdLst/>
            <a:ahLst/>
            <a:cxnLst/>
            <a:rect l="l" t="t" r="r" b="b"/>
            <a:pathLst>
              <a:path w="977265" h="485775">
                <a:moveTo>
                  <a:pt x="732282" y="364236"/>
                </a:moveTo>
                <a:lnTo>
                  <a:pt x="732282" y="121158"/>
                </a:lnTo>
                <a:lnTo>
                  <a:pt x="0" y="121158"/>
                </a:lnTo>
                <a:lnTo>
                  <a:pt x="0" y="364236"/>
                </a:lnTo>
                <a:lnTo>
                  <a:pt x="732282" y="364236"/>
                </a:lnTo>
                <a:close/>
              </a:path>
              <a:path w="977265" h="485775">
                <a:moveTo>
                  <a:pt x="976884" y="243078"/>
                </a:moveTo>
                <a:lnTo>
                  <a:pt x="732282" y="0"/>
                </a:lnTo>
                <a:lnTo>
                  <a:pt x="732282" y="485394"/>
                </a:lnTo>
                <a:lnTo>
                  <a:pt x="976884" y="24307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893" y="3915790"/>
            <a:ext cx="992505" cy="516255"/>
          </a:xfrm>
          <a:custGeom>
            <a:avLst/>
            <a:gdLst/>
            <a:ahLst/>
            <a:cxnLst/>
            <a:rect l="l" t="t" r="r" b="b"/>
            <a:pathLst>
              <a:path w="992505" h="516254">
                <a:moveTo>
                  <a:pt x="738378" y="130301"/>
                </a:moveTo>
                <a:lnTo>
                  <a:pt x="0" y="130301"/>
                </a:lnTo>
                <a:lnTo>
                  <a:pt x="0" y="385571"/>
                </a:lnTo>
                <a:lnTo>
                  <a:pt x="6095" y="385571"/>
                </a:lnTo>
                <a:lnTo>
                  <a:pt x="6096" y="143255"/>
                </a:lnTo>
                <a:lnTo>
                  <a:pt x="12954" y="136397"/>
                </a:lnTo>
                <a:lnTo>
                  <a:pt x="12954" y="143255"/>
                </a:lnTo>
                <a:lnTo>
                  <a:pt x="732282" y="143255"/>
                </a:lnTo>
                <a:lnTo>
                  <a:pt x="732282" y="136397"/>
                </a:lnTo>
                <a:lnTo>
                  <a:pt x="738378" y="130301"/>
                </a:lnTo>
                <a:close/>
              </a:path>
              <a:path w="992505" h="516254">
                <a:moveTo>
                  <a:pt x="12954" y="143255"/>
                </a:moveTo>
                <a:lnTo>
                  <a:pt x="12954" y="136397"/>
                </a:lnTo>
                <a:lnTo>
                  <a:pt x="6096" y="143255"/>
                </a:lnTo>
                <a:lnTo>
                  <a:pt x="12954" y="143255"/>
                </a:lnTo>
                <a:close/>
              </a:path>
              <a:path w="992505" h="516254">
                <a:moveTo>
                  <a:pt x="12954" y="373379"/>
                </a:moveTo>
                <a:lnTo>
                  <a:pt x="12954" y="143255"/>
                </a:lnTo>
                <a:lnTo>
                  <a:pt x="6096" y="143255"/>
                </a:lnTo>
                <a:lnTo>
                  <a:pt x="6096" y="373379"/>
                </a:lnTo>
                <a:lnTo>
                  <a:pt x="12954" y="373379"/>
                </a:lnTo>
                <a:close/>
              </a:path>
              <a:path w="992505" h="516254">
                <a:moveTo>
                  <a:pt x="745236" y="485460"/>
                </a:moveTo>
                <a:lnTo>
                  <a:pt x="745236" y="373379"/>
                </a:lnTo>
                <a:lnTo>
                  <a:pt x="6096" y="373379"/>
                </a:lnTo>
                <a:lnTo>
                  <a:pt x="12954" y="379475"/>
                </a:lnTo>
                <a:lnTo>
                  <a:pt x="12954" y="385571"/>
                </a:lnTo>
                <a:lnTo>
                  <a:pt x="732282" y="385571"/>
                </a:lnTo>
                <a:lnTo>
                  <a:pt x="732282" y="379475"/>
                </a:lnTo>
                <a:lnTo>
                  <a:pt x="738378" y="385571"/>
                </a:lnTo>
                <a:lnTo>
                  <a:pt x="738378" y="492275"/>
                </a:lnTo>
                <a:lnTo>
                  <a:pt x="745236" y="485460"/>
                </a:lnTo>
                <a:close/>
              </a:path>
              <a:path w="992505" h="516254">
                <a:moveTo>
                  <a:pt x="12954" y="385571"/>
                </a:moveTo>
                <a:lnTo>
                  <a:pt x="12954" y="379475"/>
                </a:lnTo>
                <a:lnTo>
                  <a:pt x="6096" y="373379"/>
                </a:lnTo>
                <a:lnTo>
                  <a:pt x="6095" y="385571"/>
                </a:lnTo>
                <a:lnTo>
                  <a:pt x="12954" y="385571"/>
                </a:lnTo>
                <a:close/>
              </a:path>
              <a:path w="992505" h="516254">
                <a:moveTo>
                  <a:pt x="992124" y="258317"/>
                </a:moveTo>
                <a:lnTo>
                  <a:pt x="732282" y="0"/>
                </a:lnTo>
                <a:lnTo>
                  <a:pt x="732282" y="130301"/>
                </a:lnTo>
                <a:lnTo>
                  <a:pt x="734568" y="130301"/>
                </a:lnTo>
                <a:lnTo>
                  <a:pt x="734568" y="19811"/>
                </a:lnTo>
                <a:lnTo>
                  <a:pt x="745236" y="15239"/>
                </a:lnTo>
                <a:lnTo>
                  <a:pt x="745236" y="30446"/>
                </a:lnTo>
                <a:lnTo>
                  <a:pt x="973814" y="258310"/>
                </a:lnTo>
                <a:lnTo>
                  <a:pt x="978408" y="253745"/>
                </a:lnTo>
                <a:lnTo>
                  <a:pt x="978408" y="271913"/>
                </a:lnTo>
                <a:lnTo>
                  <a:pt x="992124" y="258317"/>
                </a:lnTo>
                <a:close/>
              </a:path>
              <a:path w="992505" h="516254">
                <a:moveTo>
                  <a:pt x="738378" y="143255"/>
                </a:moveTo>
                <a:lnTo>
                  <a:pt x="738378" y="130301"/>
                </a:lnTo>
                <a:lnTo>
                  <a:pt x="732282" y="136397"/>
                </a:lnTo>
                <a:lnTo>
                  <a:pt x="732282" y="143255"/>
                </a:lnTo>
                <a:lnTo>
                  <a:pt x="738378" y="143255"/>
                </a:lnTo>
                <a:close/>
              </a:path>
              <a:path w="992505" h="516254">
                <a:moveTo>
                  <a:pt x="738378" y="385571"/>
                </a:moveTo>
                <a:lnTo>
                  <a:pt x="732282" y="379475"/>
                </a:lnTo>
                <a:lnTo>
                  <a:pt x="732282" y="385571"/>
                </a:lnTo>
                <a:lnTo>
                  <a:pt x="738378" y="385571"/>
                </a:lnTo>
                <a:close/>
              </a:path>
              <a:path w="992505" h="516254">
                <a:moveTo>
                  <a:pt x="738378" y="492275"/>
                </a:moveTo>
                <a:lnTo>
                  <a:pt x="738378" y="385571"/>
                </a:lnTo>
                <a:lnTo>
                  <a:pt x="732282" y="385571"/>
                </a:lnTo>
                <a:lnTo>
                  <a:pt x="732282" y="515873"/>
                </a:lnTo>
                <a:lnTo>
                  <a:pt x="734568" y="513608"/>
                </a:lnTo>
                <a:lnTo>
                  <a:pt x="734568" y="496061"/>
                </a:lnTo>
                <a:lnTo>
                  <a:pt x="738378" y="492275"/>
                </a:lnTo>
                <a:close/>
              </a:path>
              <a:path w="992505" h="516254">
                <a:moveTo>
                  <a:pt x="745236" y="30446"/>
                </a:moveTo>
                <a:lnTo>
                  <a:pt x="745236" y="15239"/>
                </a:lnTo>
                <a:lnTo>
                  <a:pt x="734568" y="19811"/>
                </a:lnTo>
                <a:lnTo>
                  <a:pt x="745236" y="30446"/>
                </a:lnTo>
                <a:close/>
              </a:path>
              <a:path w="992505" h="516254">
                <a:moveTo>
                  <a:pt x="745236" y="143255"/>
                </a:moveTo>
                <a:lnTo>
                  <a:pt x="745236" y="30446"/>
                </a:lnTo>
                <a:lnTo>
                  <a:pt x="734568" y="19811"/>
                </a:lnTo>
                <a:lnTo>
                  <a:pt x="734568" y="130301"/>
                </a:lnTo>
                <a:lnTo>
                  <a:pt x="738378" y="130301"/>
                </a:lnTo>
                <a:lnTo>
                  <a:pt x="738378" y="143255"/>
                </a:lnTo>
                <a:lnTo>
                  <a:pt x="745236" y="143255"/>
                </a:lnTo>
                <a:close/>
              </a:path>
              <a:path w="992505" h="516254">
                <a:moveTo>
                  <a:pt x="978408" y="271913"/>
                </a:moveTo>
                <a:lnTo>
                  <a:pt x="978408" y="262889"/>
                </a:lnTo>
                <a:lnTo>
                  <a:pt x="973814" y="258310"/>
                </a:lnTo>
                <a:lnTo>
                  <a:pt x="734568" y="496061"/>
                </a:lnTo>
                <a:lnTo>
                  <a:pt x="745236" y="500633"/>
                </a:lnTo>
                <a:lnTo>
                  <a:pt x="745236" y="503033"/>
                </a:lnTo>
                <a:lnTo>
                  <a:pt x="978408" y="271913"/>
                </a:lnTo>
                <a:close/>
              </a:path>
              <a:path w="992505" h="516254">
                <a:moveTo>
                  <a:pt x="745236" y="503033"/>
                </a:moveTo>
                <a:lnTo>
                  <a:pt x="745236" y="500633"/>
                </a:lnTo>
                <a:lnTo>
                  <a:pt x="734568" y="496061"/>
                </a:lnTo>
                <a:lnTo>
                  <a:pt x="734568" y="513608"/>
                </a:lnTo>
                <a:lnTo>
                  <a:pt x="745236" y="503033"/>
                </a:lnTo>
                <a:close/>
              </a:path>
              <a:path w="992505" h="516254">
                <a:moveTo>
                  <a:pt x="978408" y="262889"/>
                </a:moveTo>
                <a:lnTo>
                  <a:pt x="978408" y="253745"/>
                </a:lnTo>
                <a:lnTo>
                  <a:pt x="973814" y="258310"/>
                </a:lnTo>
                <a:lnTo>
                  <a:pt x="978408" y="262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435227" y="1944750"/>
            <a:ext cx="3843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latin typeface="Arial-BoldItalicMT"/>
                <a:cs typeface="Arial-BoldItalicMT"/>
              </a:rPr>
              <a:t>Sensor1(</a:t>
            </a:r>
            <a:r>
              <a:rPr sz="1800" b="1" i="1" u="sng" spc="-20" dirty="0">
                <a:uFill>
                  <a:solidFill>
                    <a:srgbClr val="000000"/>
                  </a:solidFill>
                </a:uFill>
                <a:latin typeface="Arial-BoldItalicMT"/>
                <a:cs typeface="Arial-BoldItalicMT"/>
              </a:rPr>
              <a:t>T, </a:t>
            </a:r>
            <a:r>
              <a:rPr sz="1800" b="1" i="1" u="sng" spc="-5" dirty="0">
                <a:uFill>
                  <a:solidFill>
                    <a:srgbClr val="000000"/>
                  </a:solidFill>
                </a:uFill>
                <a:latin typeface="Arial-BoldItalicMT"/>
                <a:cs typeface="Arial-BoldItalicMT"/>
              </a:rPr>
              <a:t>R, Sid</a:t>
            </a:r>
            <a:r>
              <a:rPr sz="1800" b="1" i="1" spc="-5" dirty="0">
                <a:latin typeface="Arial-BoldItalicMT"/>
                <a:cs typeface="Arial-BoldItalicMT"/>
              </a:rPr>
              <a:t>, Tp</a:t>
            </a:r>
            <a:r>
              <a:rPr sz="1800" b="1" i="1" spc="-7" baseline="25462" dirty="0">
                <a:latin typeface="Arial-BoldItalicMT"/>
                <a:cs typeface="Arial-BoldItalicMT"/>
              </a:rPr>
              <a:t>p</a:t>
            </a:r>
            <a:r>
              <a:rPr sz="1800" b="1" i="1" spc="-5" dirty="0">
                <a:latin typeface="Arial-BoldItalicMT"/>
                <a:cs typeface="Arial-BoldItalicMT"/>
              </a:rPr>
              <a:t>,</a:t>
            </a:r>
            <a:r>
              <a:rPr sz="1800" b="1" i="1" spc="1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L</a:t>
            </a:r>
            <a:r>
              <a:rPr sz="1800" b="1" i="1" spc="-7" baseline="25462" dirty="0">
                <a:latin typeface="Arial-BoldItalicMT"/>
                <a:cs typeface="Arial-BoldItalicMT"/>
              </a:rPr>
              <a:t>p</a:t>
            </a:r>
            <a:r>
              <a:rPr sz="1800" b="1" i="1" spc="-5" dirty="0">
                <a:latin typeface="Arial-BoldItalicMT"/>
                <a:cs typeface="Arial-BoldItalicMT"/>
              </a:rPr>
              <a:t>,</a:t>
            </a:r>
            <a:r>
              <a:rPr sz="1800" b="1" i="1" spc="-5" dirty="0">
                <a:solidFill>
                  <a:srgbClr val="FF3300"/>
                </a:solidFill>
                <a:latin typeface="Arial-BoldItalicMT"/>
                <a:cs typeface="Arial-BoldItalicMT"/>
              </a:rPr>
              <a:t>Exist(E)</a:t>
            </a:r>
            <a:r>
              <a:rPr sz="1800" b="1" i="1" spc="-7" baseline="25462" dirty="0">
                <a:solidFill>
                  <a:srgbClr val="FF3300"/>
                </a:solidFill>
                <a:latin typeface="Arial-BoldItalicMT"/>
                <a:cs typeface="Arial-BoldItalicMT"/>
              </a:rPr>
              <a:t>p</a:t>
            </a:r>
            <a:r>
              <a:rPr sz="1800" b="1" i="1" spc="-5" dirty="0">
                <a:latin typeface="Arial-BoldItalicMT"/>
                <a:cs typeface="Arial-BoldItalicMT"/>
              </a:rPr>
              <a:t>)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21319" y="3141598"/>
            <a:ext cx="682751" cy="78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80599" y="5640959"/>
            <a:ext cx="713994" cy="741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21319" y="4461383"/>
            <a:ext cx="728472" cy="74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3449" y="4461383"/>
            <a:ext cx="699516" cy="7490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3449" y="3197225"/>
            <a:ext cx="706373" cy="763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7223" y="3545459"/>
            <a:ext cx="989330" cy="76200"/>
          </a:xfrm>
          <a:custGeom>
            <a:avLst/>
            <a:gdLst/>
            <a:ahLst/>
            <a:cxnLst/>
            <a:rect l="l" t="t" r="r" b="b"/>
            <a:pathLst>
              <a:path w="989329" h="76200">
                <a:moveTo>
                  <a:pt x="925067" y="44196"/>
                </a:moveTo>
                <a:lnTo>
                  <a:pt x="925067" y="31242"/>
                </a:lnTo>
                <a:lnTo>
                  <a:pt x="0" y="31242"/>
                </a:lnTo>
                <a:lnTo>
                  <a:pt x="0" y="44196"/>
                </a:lnTo>
                <a:lnTo>
                  <a:pt x="925067" y="44196"/>
                </a:lnTo>
                <a:close/>
              </a:path>
              <a:path w="989329" h="76200">
                <a:moveTo>
                  <a:pt x="989076" y="38100"/>
                </a:moveTo>
                <a:lnTo>
                  <a:pt x="912876" y="0"/>
                </a:lnTo>
                <a:lnTo>
                  <a:pt x="912876" y="31242"/>
                </a:lnTo>
                <a:lnTo>
                  <a:pt x="925067" y="31242"/>
                </a:lnTo>
                <a:lnTo>
                  <a:pt x="925067" y="70103"/>
                </a:lnTo>
                <a:lnTo>
                  <a:pt x="989076" y="38100"/>
                </a:lnTo>
                <a:close/>
              </a:path>
              <a:path w="989329" h="76200">
                <a:moveTo>
                  <a:pt x="925067" y="70103"/>
                </a:moveTo>
                <a:lnTo>
                  <a:pt x="925067" y="44196"/>
                </a:lnTo>
                <a:lnTo>
                  <a:pt x="912876" y="44196"/>
                </a:lnTo>
                <a:lnTo>
                  <a:pt x="912876" y="76200"/>
                </a:lnTo>
                <a:lnTo>
                  <a:pt x="925067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7223" y="4805807"/>
            <a:ext cx="989330" cy="76200"/>
          </a:xfrm>
          <a:custGeom>
            <a:avLst/>
            <a:gdLst/>
            <a:ahLst/>
            <a:cxnLst/>
            <a:rect l="l" t="t" r="r" b="b"/>
            <a:pathLst>
              <a:path w="989329" h="76200">
                <a:moveTo>
                  <a:pt x="925067" y="44196"/>
                </a:moveTo>
                <a:lnTo>
                  <a:pt x="925067" y="31242"/>
                </a:lnTo>
                <a:lnTo>
                  <a:pt x="0" y="31242"/>
                </a:lnTo>
                <a:lnTo>
                  <a:pt x="0" y="44196"/>
                </a:lnTo>
                <a:lnTo>
                  <a:pt x="925067" y="44196"/>
                </a:lnTo>
                <a:close/>
              </a:path>
              <a:path w="989329" h="76200">
                <a:moveTo>
                  <a:pt x="989076" y="38100"/>
                </a:moveTo>
                <a:lnTo>
                  <a:pt x="912876" y="0"/>
                </a:lnTo>
                <a:lnTo>
                  <a:pt x="912876" y="31242"/>
                </a:lnTo>
                <a:lnTo>
                  <a:pt x="925067" y="31242"/>
                </a:lnTo>
                <a:lnTo>
                  <a:pt x="925067" y="70103"/>
                </a:lnTo>
                <a:lnTo>
                  <a:pt x="989076" y="38100"/>
                </a:lnTo>
                <a:close/>
              </a:path>
              <a:path w="989329" h="76200">
                <a:moveTo>
                  <a:pt x="925067" y="70103"/>
                </a:moveTo>
                <a:lnTo>
                  <a:pt x="925067" y="44196"/>
                </a:lnTo>
                <a:lnTo>
                  <a:pt x="912876" y="44196"/>
                </a:lnTo>
                <a:lnTo>
                  <a:pt x="912876" y="76200"/>
                </a:lnTo>
                <a:lnTo>
                  <a:pt x="925067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448949" y="3887851"/>
            <a:ext cx="1435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  with</a:t>
            </a:r>
            <a:r>
              <a:rPr sz="1800" b="1" i="1" spc="-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Sid=1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20269" y="3887851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20269" y="4162170"/>
            <a:ext cx="116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with</a:t>
            </a:r>
            <a:r>
              <a:rPr sz="1800" b="1" i="1" spc="-8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Sid=2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47116" y="5119319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47116" y="5393638"/>
            <a:ext cx="130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with Sid</a:t>
            </a:r>
            <a:r>
              <a:rPr sz="1800" b="1" i="1" spc="-8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!=2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29153" y="2957448"/>
            <a:ext cx="1169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9722" dirty="0">
                <a:latin typeface="Arial"/>
                <a:cs typeface="Arial"/>
              </a:rPr>
              <a:t>σ</a:t>
            </a:r>
            <a:r>
              <a:rPr sz="6000" spc="-1230" baseline="9722" dirty="0">
                <a:latin typeface="Arial"/>
                <a:cs typeface="Arial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Tp=Cold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3926" y="3317875"/>
            <a:ext cx="1169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aseline="9722" dirty="0">
                <a:latin typeface="Arial"/>
                <a:cs typeface="Arial"/>
              </a:rPr>
              <a:t>σ</a:t>
            </a:r>
            <a:r>
              <a:rPr sz="6000" spc="-1230" baseline="9722" dirty="0">
                <a:latin typeface="Arial"/>
                <a:cs typeface="Arial"/>
              </a:rPr>
              <a:t> </a:t>
            </a:r>
            <a:r>
              <a:rPr sz="1600" b="1" dirty="0">
                <a:latin typeface="Comic Sans MS"/>
                <a:cs typeface="Comic Sans MS"/>
              </a:rPr>
              <a:t>Tp=Cold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905627" y="4139819"/>
            <a:ext cx="650240" cy="171450"/>
          </a:xfrm>
          <a:custGeom>
            <a:avLst/>
            <a:gdLst/>
            <a:ahLst/>
            <a:cxnLst/>
            <a:rect l="l" t="t" r="r" b="b"/>
            <a:pathLst>
              <a:path w="650240" h="171450">
                <a:moveTo>
                  <a:pt x="478282" y="57107"/>
                </a:moveTo>
                <a:lnTo>
                  <a:pt x="762" y="56387"/>
                </a:lnTo>
                <a:lnTo>
                  <a:pt x="0" y="113537"/>
                </a:lnTo>
                <a:lnTo>
                  <a:pt x="478028" y="114256"/>
                </a:lnTo>
                <a:lnTo>
                  <a:pt x="478282" y="57107"/>
                </a:lnTo>
                <a:close/>
              </a:path>
              <a:path w="650240" h="171450">
                <a:moveTo>
                  <a:pt x="506730" y="157100"/>
                </a:moveTo>
                <a:lnTo>
                  <a:pt x="506730" y="114299"/>
                </a:lnTo>
                <a:lnTo>
                  <a:pt x="478028" y="114256"/>
                </a:lnTo>
                <a:lnTo>
                  <a:pt x="477774" y="171449"/>
                </a:lnTo>
                <a:lnTo>
                  <a:pt x="506730" y="157100"/>
                </a:lnTo>
                <a:close/>
              </a:path>
              <a:path w="650240" h="171450">
                <a:moveTo>
                  <a:pt x="506730" y="114299"/>
                </a:moveTo>
                <a:lnTo>
                  <a:pt x="506730" y="57149"/>
                </a:lnTo>
                <a:lnTo>
                  <a:pt x="478282" y="57107"/>
                </a:lnTo>
                <a:lnTo>
                  <a:pt x="478028" y="114256"/>
                </a:lnTo>
                <a:lnTo>
                  <a:pt x="506730" y="114299"/>
                </a:lnTo>
                <a:close/>
              </a:path>
              <a:path w="650240" h="171450">
                <a:moveTo>
                  <a:pt x="649986" y="86105"/>
                </a:moveTo>
                <a:lnTo>
                  <a:pt x="478536" y="0"/>
                </a:lnTo>
                <a:lnTo>
                  <a:pt x="478282" y="57107"/>
                </a:lnTo>
                <a:lnTo>
                  <a:pt x="506730" y="57149"/>
                </a:lnTo>
                <a:lnTo>
                  <a:pt x="506730" y="157100"/>
                </a:lnTo>
                <a:lnTo>
                  <a:pt x="649986" y="86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9141" y="4873625"/>
            <a:ext cx="2664460" cy="666750"/>
          </a:xfrm>
          <a:custGeom>
            <a:avLst/>
            <a:gdLst/>
            <a:ahLst/>
            <a:cxnLst/>
            <a:rect l="l" t="t" r="r" b="b"/>
            <a:pathLst>
              <a:path w="2664459" h="666750">
                <a:moveTo>
                  <a:pt x="0" y="0"/>
                </a:moveTo>
                <a:lnTo>
                  <a:pt x="0" y="666750"/>
                </a:lnTo>
                <a:lnTo>
                  <a:pt x="2663951" y="666750"/>
                </a:lnTo>
                <a:lnTo>
                  <a:pt x="26639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56949" y="4861433"/>
            <a:ext cx="2689225" cy="692150"/>
          </a:xfrm>
          <a:custGeom>
            <a:avLst/>
            <a:gdLst/>
            <a:ahLst/>
            <a:cxnLst/>
            <a:rect l="l" t="t" r="r" b="b"/>
            <a:pathLst>
              <a:path w="2689225" h="692150">
                <a:moveTo>
                  <a:pt x="2689097" y="691896"/>
                </a:moveTo>
                <a:lnTo>
                  <a:pt x="2689097" y="0"/>
                </a:lnTo>
                <a:lnTo>
                  <a:pt x="0" y="0"/>
                </a:lnTo>
                <a:lnTo>
                  <a:pt x="0" y="691896"/>
                </a:lnTo>
                <a:lnTo>
                  <a:pt x="12192" y="691896"/>
                </a:lnTo>
                <a:lnTo>
                  <a:pt x="12192" y="25146"/>
                </a:lnTo>
                <a:lnTo>
                  <a:pt x="25146" y="12192"/>
                </a:lnTo>
                <a:lnTo>
                  <a:pt x="25146" y="25146"/>
                </a:lnTo>
                <a:lnTo>
                  <a:pt x="2663177" y="25146"/>
                </a:lnTo>
                <a:lnTo>
                  <a:pt x="2663177" y="12192"/>
                </a:lnTo>
                <a:lnTo>
                  <a:pt x="2676143" y="25146"/>
                </a:lnTo>
                <a:lnTo>
                  <a:pt x="2676143" y="691896"/>
                </a:lnTo>
                <a:lnTo>
                  <a:pt x="2689097" y="691896"/>
                </a:lnTo>
                <a:close/>
              </a:path>
              <a:path w="2689225" h="692150">
                <a:moveTo>
                  <a:pt x="25146" y="25146"/>
                </a:moveTo>
                <a:lnTo>
                  <a:pt x="25146" y="12192"/>
                </a:lnTo>
                <a:lnTo>
                  <a:pt x="12192" y="25146"/>
                </a:lnTo>
                <a:lnTo>
                  <a:pt x="25146" y="25146"/>
                </a:lnTo>
                <a:close/>
              </a:path>
              <a:path w="2689225" h="692150">
                <a:moveTo>
                  <a:pt x="25146" y="666750"/>
                </a:moveTo>
                <a:lnTo>
                  <a:pt x="25146" y="25146"/>
                </a:lnTo>
                <a:lnTo>
                  <a:pt x="12192" y="25146"/>
                </a:lnTo>
                <a:lnTo>
                  <a:pt x="12192" y="666750"/>
                </a:lnTo>
                <a:lnTo>
                  <a:pt x="25146" y="666750"/>
                </a:lnTo>
                <a:close/>
              </a:path>
              <a:path w="2689225" h="692150">
                <a:moveTo>
                  <a:pt x="2676143" y="666750"/>
                </a:moveTo>
                <a:lnTo>
                  <a:pt x="12192" y="666750"/>
                </a:lnTo>
                <a:lnTo>
                  <a:pt x="25146" y="678942"/>
                </a:lnTo>
                <a:lnTo>
                  <a:pt x="25146" y="691896"/>
                </a:lnTo>
                <a:lnTo>
                  <a:pt x="2663177" y="691896"/>
                </a:lnTo>
                <a:lnTo>
                  <a:pt x="2663177" y="678942"/>
                </a:lnTo>
                <a:lnTo>
                  <a:pt x="2676143" y="666750"/>
                </a:lnTo>
                <a:close/>
              </a:path>
              <a:path w="2689225" h="692150">
                <a:moveTo>
                  <a:pt x="25146" y="691896"/>
                </a:moveTo>
                <a:lnTo>
                  <a:pt x="25146" y="678942"/>
                </a:lnTo>
                <a:lnTo>
                  <a:pt x="12192" y="666750"/>
                </a:lnTo>
                <a:lnTo>
                  <a:pt x="12192" y="691896"/>
                </a:lnTo>
                <a:lnTo>
                  <a:pt x="25146" y="691896"/>
                </a:lnTo>
                <a:close/>
              </a:path>
              <a:path w="2689225" h="692150">
                <a:moveTo>
                  <a:pt x="2676143" y="25146"/>
                </a:moveTo>
                <a:lnTo>
                  <a:pt x="2663177" y="12192"/>
                </a:lnTo>
                <a:lnTo>
                  <a:pt x="2663177" y="25146"/>
                </a:lnTo>
                <a:lnTo>
                  <a:pt x="2676143" y="25146"/>
                </a:lnTo>
                <a:close/>
              </a:path>
              <a:path w="2689225" h="692150">
                <a:moveTo>
                  <a:pt x="2676143" y="666750"/>
                </a:moveTo>
                <a:lnTo>
                  <a:pt x="2676143" y="25146"/>
                </a:lnTo>
                <a:lnTo>
                  <a:pt x="2663177" y="25146"/>
                </a:lnTo>
                <a:lnTo>
                  <a:pt x="2663177" y="666750"/>
                </a:lnTo>
                <a:lnTo>
                  <a:pt x="2676143" y="666750"/>
                </a:lnTo>
                <a:close/>
              </a:path>
              <a:path w="2689225" h="692150">
                <a:moveTo>
                  <a:pt x="2676143" y="691896"/>
                </a:moveTo>
                <a:lnTo>
                  <a:pt x="2676143" y="666750"/>
                </a:lnTo>
                <a:lnTo>
                  <a:pt x="2663177" y="678942"/>
                </a:lnTo>
                <a:lnTo>
                  <a:pt x="2663177" y="691896"/>
                </a:lnTo>
                <a:lnTo>
                  <a:pt x="2676143" y="6918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969141" y="4900548"/>
            <a:ext cx="266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252729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pr(E=1)=1 </a:t>
            </a:r>
            <a:r>
              <a:rPr sz="1800" b="1" i="1" spc="-15" dirty="0">
                <a:latin typeface="Arial-BoldItalicMT"/>
                <a:cs typeface="Arial-BoldItalicMT"/>
              </a:rPr>
              <a:t>iff </a:t>
            </a:r>
            <a:r>
              <a:rPr sz="1800" b="1" i="1" spc="-5" dirty="0">
                <a:latin typeface="Arial-BoldItalicMT"/>
                <a:cs typeface="Arial-BoldItalicMT"/>
              </a:rPr>
              <a:t>Tp=Cold  pr(E=0) </a:t>
            </a:r>
            <a:r>
              <a:rPr sz="1800" b="1" i="1" spc="-15" dirty="0">
                <a:latin typeface="Arial-BoldItalicMT"/>
                <a:cs typeface="Arial-BoldItalicMT"/>
              </a:rPr>
              <a:t>iff</a:t>
            </a:r>
            <a:r>
              <a:rPr sz="1800" b="1" i="1" spc="-3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Tp=Hot</a:t>
            </a:r>
            <a:endParaRPr sz="1800" dirty="0">
              <a:latin typeface="Arial-BoldItalicMT"/>
              <a:cs typeface="Arial-BoldItalicM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42293" y="3794633"/>
            <a:ext cx="682752" cy="784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9734" y="3867784"/>
            <a:ext cx="698004" cy="7185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37849" y="3434207"/>
            <a:ext cx="1656080" cy="367030"/>
          </a:xfrm>
          <a:custGeom>
            <a:avLst/>
            <a:gdLst/>
            <a:ahLst/>
            <a:cxnLst/>
            <a:rect l="l" t="t" r="r" b="b"/>
            <a:pathLst>
              <a:path w="1656079" h="367029">
                <a:moveTo>
                  <a:pt x="0" y="0"/>
                </a:moveTo>
                <a:lnTo>
                  <a:pt x="0" y="366522"/>
                </a:lnTo>
                <a:lnTo>
                  <a:pt x="1655826" y="366522"/>
                </a:lnTo>
                <a:lnTo>
                  <a:pt x="1655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615821" y="3460369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Tp</a:t>
            </a:r>
            <a:r>
              <a:rPr sz="1800" b="1" i="1" spc="-7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22047" y="3427348"/>
            <a:ext cx="1979930" cy="367665"/>
          </a:xfrm>
          <a:custGeom>
            <a:avLst/>
            <a:gdLst/>
            <a:ahLst/>
            <a:cxnLst/>
            <a:rect l="l" t="t" r="r" b="b"/>
            <a:pathLst>
              <a:path w="1979929" h="367664">
                <a:moveTo>
                  <a:pt x="0" y="0"/>
                </a:moveTo>
                <a:lnTo>
                  <a:pt x="0" y="367284"/>
                </a:lnTo>
                <a:lnTo>
                  <a:pt x="1979676" y="367284"/>
                </a:lnTo>
                <a:lnTo>
                  <a:pt x="19796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200019" y="3454272"/>
            <a:ext cx="170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-BoldItalicMT"/>
                <a:cs typeface="Arial-BoldItalicMT"/>
              </a:rPr>
              <a:t>All Exist</a:t>
            </a:r>
            <a:r>
              <a:rPr sz="1800" b="1" i="1" spc="-85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75568" y="2806573"/>
            <a:ext cx="302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1805" algn="l"/>
              </a:tabLst>
            </a:pPr>
            <a:r>
              <a:rPr sz="1800" b="1" i="1" spc="-5" dirty="0">
                <a:latin typeface="Arial-BoldItalicMT"/>
                <a:cs typeface="Arial-BoldItalicMT"/>
              </a:rPr>
              <a:t>All</a:t>
            </a:r>
            <a:r>
              <a:rPr sz="1800" b="1" i="1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Tp</a:t>
            </a:r>
            <a:r>
              <a:rPr sz="1800" b="1" i="1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	All </a:t>
            </a:r>
            <a:r>
              <a:rPr sz="1800" b="1" i="1" dirty="0">
                <a:latin typeface="Arial-BoldItalicMT"/>
                <a:cs typeface="Arial-BoldItalicMT"/>
              </a:rPr>
              <a:t>L</a:t>
            </a:r>
            <a:r>
              <a:rPr sz="1800" b="1" i="1" spc="-120" dirty="0">
                <a:latin typeface="Arial-BoldItalicMT"/>
                <a:cs typeface="Arial-BoldItalicMT"/>
              </a:rPr>
              <a:t> </a:t>
            </a:r>
            <a:r>
              <a:rPr sz="1800" b="1" i="1" spc="-5" dirty="0">
                <a:latin typeface="Arial-BoldItalicMT"/>
                <a:cs typeface="Arial-BoldItalicMT"/>
              </a:rPr>
              <a:t>values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2A87872-6723-D841-B39E-0D3BDA2AE66B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79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073" y="192395"/>
            <a:ext cx="34747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Project &amp;</a:t>
            </a:r>
            <a:r>
              <a:rPr spc="-45" dirty="0"/>
              <a:t> </a:t>
            </a:r>
            <a:r>
              <a:rPr spc="-5" dirty="0"/>
              <a:t>Join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44" y="1198245"/>
            <a:ext cx="8006080" cy="4461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Project</a:t>
            </a:r>
          </a:p>
          <a:p>
            <a:pPr marL="755015" marR="338455" lvl="1" indent="-285115">
              <a:lnSpc>
                <a:spcPct val="90700"/>
              </a:lnSpc>
              <a:spcBef>
                <a:spcPts val="565"/>
              </a:spcBef>
              <a:buClr>
                <a:srgbClr val="010000"/>
              </a:buClr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Project over Incomplete Relation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000" spc="-10" dirty="0">
                <a:latin typeface="Arial"/>
                <a:cs typeface="Arial"/>
              </a:rPr>
              <a:t>projected attributes  </a:t>
            </a:r>
            <a:r>
              <a:rPr sz="2000" spc="-5" dirty="0">
                <a:latin typeface="Arial"/>
                <a:cs typeface="Arial"/>
              </a:rPr>
              <a:t>and correlated</a:t>
            </a:r>
            <a:r>
              <a:rPr sz="2000" spc="-10" dirty="0">
                <a:latin typeface="Arial"/>
                <a:cs typeface="Arial"/>
              </a:rPr>
              <a:t> attributes</a:t>
            </a:r>
            <a:endParaRPr sz="2000" dirty="0">
              <a:latin typeface="Arial"/>
              <a:cs typeface="Arial"/>
            </a:endParaRPr>
          </a:p>
          <a:p>
            <a:pPr marL="755650" marR="34925" lvl="1" indent="-285750">
              <a:lnSpc>
                <a:spcPct val="90700"/>
              </a:lnSpc>
              <a:spcBef>
                <a:spcPts val="545"/>
              </a:spcBef>
              <a:buClr>
                <a:srgbClr val="010000"/>
              </a:buClr>
              <a:buChar char="–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Project over Model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000" spc="-10" dirty="0">
                <a:latin typeface="Arial"/>
                <a:cs typeface="Arial"/>
              </a:rPr>
              <a:t>retrieve </a:t>
            </a:r>
            <a:r>
              <a:rPr sz="2000" spc="-5" dirty="0">
                <a:latin typeface="Arial"/>
                <a:cs typeface="Arial"/>
              </a:rPr>
              <a:t>only part of the </a:t>
            </a:r>
            <a:r>
              <a:rPr sz="2000" spc="-10" dirty="0">
                <a:latin typeface="Arial"/>
                <a:cs typeface="Arial"/>
              </a:rPr>
              <a:t>model relevant  </a:t>
            </a:r>
            <a:r>
              <a:rPr sz="2000" spc="-5" dirty="0">
                <a:latin typeface="Arial"/>
                <a:cs typeface="Arial"/>
              </a:rPr>
              <a:t>to the </a:t>
            </a:r>
            <a:r>
              <a:rPr sz="2000" spc="-10" dirty="0">
                <a:latin typeface="Arial"/>
                <a:cs typeface="Arial"/>
              </a:rPr>
              <a:t>projected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attributes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010000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Join</a:t>
            </a:r>
          </a:p>
          <a:p>
            <a:pPr marL="755015" marR="5080" lvl="1" indent="-285115">
              <a:lnSpc>
                <a:spcPts val="2590"/>
              </a:lnSpc>
              <a:spcBef>
                <a:spcPts val="625"/>
              </a:spcBef>
              <a:buClr>
                <a:srgbClr val="010000"/>
              </a:buClr>
              <a:buChar char="–"/>
              <a:tabLst>
                <a:tab pos="838200" algn="l"/>
                <a:tab pos="838835" algn="l"/>
              </a:tabLst>
            </a:pPr>
            <a:r>
              <a:rPr sz="2400" spc="-5" dirty="0">
                <a:latin typeface="Arial"/>
                <a:cs typeface="Arial"/>
              </a:rPr>
              <a:t>Join over </a:t>
            </a:r>
            <a:r>
              <a:rPr sz="2400" dirty="0">
                <a:latin typeface="Arial"/>
                <a:cs typeface="Arial"/>
              </a:rPr>
              <a:t>Incomplete </a:t>
            </a:r>
            <a:r>
              <a:rPr sz="2400" spc="-5" dirty="0">
                <a:latin typeface="Arial"/>
                <a:cs typeface="Arial"/>
              </a:rPr>
              <a:t>Relations with deterministic join  condition </a:t>
            </a:r>
            <a:r>
              <a:rPr sz="2000" spc="-5" dirty="0">
                <a:latin typeface="Arial"/>
                <a:cs typeface="Arial"/>
              </a:rPr>
              <a:t>(e.g. Sensor1.Sid =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Sensor2.Sid)</a:t>
            </a:r>
            <a:endParaRPr sz="2000" dirty="0">
              <a:latin typeface="Arial"/>
              <a:cs typeface="Arial"/>
            </a:endParaRPr>
          </a:p>
          <a:p>
            <a:pPr marL="755015" marR="530225" lvl="1" indent="-285115">
              <a:lnSpc>
                <a:spcPts val="2590"/>
              </a:lnSpc>
              <a:spcBef>
                <a:spcPts val="580"/>
              </a:spcBef>
              <a:buClr>
                <a:srgbClr val="010000"/>
              </a:buClr>
              <a:buChar char="–"/>
              <a:tabLst>
                <a:tab pos="838200" algn="l"/>
                <a:tab pos="838835" algn="l"/>
              </a:tabLst>
            </a:pPr>
            <a:r>
              <a:rPr sz="2400" spc="-5" dirty="0">
                <a:latin typeface="Arial"/>
                <a:cs typeface="Arial"/>
              </a:rPr>
              <a:t>Join over Models by merging the local models for  </a:t>
            </a:r>
            <a:r>
              <a:rPr sz="2400" dirty="0">
                <a:latin typeface="Arial"/>
                <a:cs typeface="Arial"/>
              </a:rPr>
              <a:t>Exist</a:t>
            </a:r>
            <a:r>
              <a:rPr sz="2400" baseline="24305" dirty="0">
                <a:latin typeface="Arial"/>
                <a:cs typeface="Arial"/>
              </a:rPr>
              <a:t>p</a:t>
            </a:r>
            <a:r>
              <a:rPr sz="2400" spc="-22" baseline="243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attribute</a:t>
            </a:r>
            <a:endParaRPr sz="2400" dirty="0">
              <a:latin typeface="Arial"/>
              <a:cs typeface="Arial"/>
            </a:endParaRPr>
          </a:p>
          <a:p>
            <a:pPr marL="838200" lvl="1" indent="-368935">
              <a:lnSpc>
                <a:spcPts val="2765"/>
              </a:lnSpc>
              <a:spcBef>
                <a:spcPts val="254"/>
              </a:spcBef>
              <a:buClr>
                <a:srgbClr val="010000"/>
              </a:buClr>
              <a:buChar char="–"/>
              <a:tabLst>
                <a:tab pos="838200" algn="l"/>
                <a:tab pos="838835" algn="l"/>
              </a:tabLst>
            </a:pPr>
            <a:r>
              <a:rPr sz="2400" spc="-5" dirty="0">
                <a:latin typeface="Arial"/>
                <a:cs typeface="Arial"/>
              </a:rPr>
              <a:t>Probabilistic selection with probabilistic join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</a:t>
            </a:r>
            <a:endParaRPr sz="2400" dirty="0">
              <a:latin typeface="Arial"/>
              <a:cs typeface="Arial"/>
            </a:endParaRPr>
          </a:p>
          <a:p>
            <a:pPr marL="755650">
              <a:lnSpc>
                <a:spcPts val="2285"/>
              </a:lnSpc>
            </a:pPr>
            <a:r>
              <a:rPr sz="2000" spc="-5" dirty="0">
                <a:latin typeface="Arial"/>
                <a:cs typeface="Arial"/>
              </a:rPr>
              <a:t>(e.g. </a:t>
            </a:r>
            <a:r>
              <a:rPr sz="2000" dirty="0">
                <a:latin typeface="Arial"/>
                <a:cs typeface="Arial"/>
              </a:rPr>
              <a:t>Sensor1.Light</a:t>
            </a:r>
            <a:r>
              <a:rPr sz="1950" baseline="25641" dirty="0">
                <a:latin typeface="Arial"/>
                <a:cs typeface="Arial"/>
              </a:rPr>
              <a:t>p </a:t>
            </a:r>
            <a:r>
              <a:rPr sz="2000" spc="-5" dirty="0">
                <a:latin typeface="Arial"/>
                <a:cs typeface="Arial"/>
              </a:rPr>
              <a:t>=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Sensor2.Light</a:t>
            </a:r>
            <a:r>
              <a:rPr sz="1950" spc="-7" baseline="25641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3F46B-9999-B54B-B6A6-B1A3CA0BA7D4}"/>
              </a:ext>
            </a:extLst>
          </p:cNvPr>
          <p:cNvSpPr/>
          <p:nvPr/>
        </p:nvSpPr>
        <p:spPr>
          <a:xfrm>
            <a:off x="3205233" y="6606073"/>
            <a:ext cx="25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heisendata.softnet.tuc.gr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4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Bayessche</a:t>
                </a:r>
                <a:r>
                  <a:rPr lang="de-DE" sz="2000" dirty="0"/>
                  <a:t> Netze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Lernverfahren, BME, MAP, ML</a:t>
                </a:r>
                <a:br>
                  <a:rPr lang="de-DE" sz="2000" dirty="0"/>
                </a:br>
                <a:r>
                  <a:rPr lang="de-DE" sz="2000" dirty="0"/>
                  <a:t>EM, </a:t>
                </a:r>
                <a:r>
                  <a:rPr lang="de-DE" sz="2000" dirty="0" err="1"/>
                  <a:t>Structural</a:t>
                </a:r>
                <a:r>
                  <a:rPr lang="de-DE" sz="2000" dirty="0"/>
                  <a:t> EM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6689" y="2969192"/>
            <a:ext cx="3168353" cy="1998099"/>
            <a:chOff x="5506671" y="2969497"/>
            <a:chExt cx="3168469" cy="199852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6671" y="2969497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Erweiterung auf Relationale</a:t>
              </a:r>
              <a:br>
                <a:rPr lang="de-DE" sz="2000" dirty="0"/>
              </a:br>
              <a:r>
                <a:rPr lang="de-DE" sz="2000" dirty="0"/>
                <a:t>Datenmodelle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Bayessche</a:t>
            </a:r>
            <a:r>
              <a:rPr lang="de-DE" sz="2400" dirty="0"/>
              <a:t> Netze, </a:t>
            </a:r>
            <a:r>
              <a:rPr lang="de-DE" sz="2400" dirty="0" err="1"/>
              <a:t>Infererenz</a:t>
            </a:r>
            <a:r>
              <a:rPr lang="de-DE" sz="2400" dirty="0"/>
              <a:t>, Lernen, Relationale Erweiterung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Verbundwahrscheinlichkeiten, </a:t>
                </a:r>
                <a:r>
                  <a:rPr lang="de-DE" sz="2000" dirty="0" err="1"/>
                  <a:t>Bayes</a:t>
                </a:r>
                <a:r>
                  <a:rPr lang="de-DE" sz="2000" dirty="0"/>
                  <a:t> Regel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0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5214-61B6-1C41-9206-B139B610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B1F7-694D-5043-B5D8-1C5F0F42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Vertiefung zum Thema</a:t>
            </a:r>
            <a:br>
              <a:rPr lang="de-DE" dirty="0"/>
            </a:br>
            <a:r>
              <a:rPr lang="de-DE" dirty="0" err="1">
                <a:solidFill>
                  <a:srgbClr val="0B10FF"/>
                </a:solidFill>
              </a:rPr>
              <a:t>Probabilistische</a:t>
            </a:r>
            <a:r>
              <a:rPr lang="de-DE" dirty="0">
                <a:solidFill>
                  <a:srgbClr val="0B10FF"/>
                </a:solidFill>
              </a:rPr>
              <a:t> Relationale Modellierung</a:t>
            </a:r>
            <a:br>
              <a:rPr lang="de-DE" dirty="0">
                <a:solidFill>
                  <a:srgbClr val="0B10FF"/>
                </a:solidFill>
              </a:rPr>
            </a:br>
            <a:r>
              <a:rPr lang="de-DE" dirty="0"/>
              <a:t>im Master-Programm</a:t>
            </a:r>
          </a:p>
          <a:p>
            <a:r>
              <a:rPr lang="de-DE" dirty="0"/>
              <a:t>Vorlesung </a:t>
            </a:r>
            <a:r>
              <a:rPr lang="de-DE" dirty="0">
                <a:solidFill>
                  <a:srgbClr val="0B10FF"/>
                </a:solidFill>
              </a:rPr>
              <a:t>Web-Mining-</a:t>
            </a:r>
            <a:r>
              <a:rPr lang="de-DE" dirty="0" err="1">
                <a:solidFill>
                  <a:srgbClr val="0B10FF"/>
                </a:solidFill>
              </a:rPr>
              <a:t>Agents</a:t>
            </a:r>
            <a:endParaRPr lang="de-DE" dirty="0">
              <a:solidFill>
                <a:srgbClr val="0B1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E6036-50BF-1344-89B5-8A279337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29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ntist-jo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0768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Normalization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36231"/>
            <a:ext cx="8229600" cy="3001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Denominator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b="1" dirty="0">
                <a:ea typeface="ＭＳ Ｐゴシック" charset="0"/>
              </a:rPr>
              <a:t>z</a:t>
            </a:r>
            <a:r>
              <a:rPr lang="en-US" sz="1800" dirty="0">
                <a:ea typeface="ＭＳ Ｐゴシック" charset="0"/>
              </a:rPr>
              <a:t>) (or P(toothache) in the example before) can be viewed as a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normalization constant</a:t>
            </a:r>
            <a:r>
              <a:rPr lang="en-US" sz="1800" dirty="0">
                <a:ea typeface="ＭＳ Ｐゴシック" charset="0"/>
              </a:rPr>
              <a:t> α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(Cavity | toothache) = α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dirty="0" err="1">
                <a:ea typeface="ＭＳ Ｐゴシック" charset="0"/>
              </a:rPr>
              <a:t>Cavity,toothache</a:t>
            </a:r>
            <a:r>
              <a:rPr lang="en-US" sz="1800" dirty="0">
                <a:ea typeface="ＭＳ Ｐゴシック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α [</a:t>
            </a:r>
            <a:r>
              <a:rPr lang="en-US" sz="1600" b="1" dirty="0">
                <a:ea typeface="ＭＳ Ｐゴシック" charset="0"/>
              </a:rPr>
              <a:t>P</a:t>
            </a:r>
            <a:r>
              <a:rPr lang="en-US" sz="1600" dirty="0">
                <a:ea typeface="ＭＳ Ｐゴシック" charset="0"/>
              </a:rPr>
              <a:t>(</a:t>
            </a:r>
            <a:r>
              <a:rPr lang="en-US" sz="1600" dirty="0" err="1">
                <a:ea typeface="ＭＳ Ｐゴシック" charset="0"/>
              </a:rPr>
              <a:t>Cavity,toothache,catch</a:t>
            </a:r>
            <a:r>
              <a:rPr lang="en-US" sz="1600" dirty="0">
                <a:ea typeface="ＭＳ Ｐゴシック" charset="0"/>
              </a:rPr>
              <a:t>) + </a:t>
            </a:r>
            <a:r>
              <a:rPr lang="en-US" sz="1600" b="1" dirty="0">
                <a:ea typeface="ＭＳ Ｐゴシック" charset="0"/>
              </a:rPr>
              <a:t>P</a:t>
            </a:r>
            <a:r>
              <a:rPr lang="en-US" sz="1600" dirty="0">
                <a:ea typeface="ＭＳ Ｐゴシック" charset="0"/>
              </a:rPr>
              <a:t>(</a:t>
            </a:r>
            <a:r>
              <a:rPr lang="en-US" sz="1600" dirty="0" err="1">
                <a:ea typeface="ＭＳ Ｐゴシック" charset="0"/>
              </a:rPr>
              <a:t>Cavity,toothache</a:t>
            </a:r>
            <a:r>
              <a:rPr lang="en-US" sz="1600" dirty="0">
                <a:ea typeface="ＭＳ Ｐゴシック" charset="0"/>
              </a:rPr>
              <a:t>,</a:t>
            </a:r>
            <a:r>
              <a:rPr lang="en-US" sz="1600" dirty="0">
                <a:ea typeface="ＭＳ Ｐゴシック" charset="0"/>
                <a:sym typeface="Symbol" charset="0"/>
              </a:rPr>
              <a:t></a:t>
            </a:r>
            <a:r>
              <a:rPr lang="en-US" sz="1600" dirty="0">
                <a:ea typeface="ＭＳ Ｐゴシック" charset="0"/>
              </a:rPr>
              <a:t> catch)]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</a:t>
            </a:r>
            <a:r>
              <a:rPr lang="el-GR" sz="1600" dirty="0">
                <a:ea typeface="ＭＳ Ｐゴシック" charset="0"/>
                <a:cs typeface="Arial" charset="0"/>
              </a:rPr>
              <a:t>α</a:t>
            </a:r>
            <a:r>
              <a:rPr lang="en-US" sz="1600" dirty="0">
                <a:ea typeface="ＭＳ Ｐゴシック" charset="0"/>
              </a:rPr>
              <a:t> [&lt;0.108,0.016&gt; + &lt;0.012,0.064&gt;]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α &lt;0.12,0.08&gt; = &lt;0.6,0.4&gt;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General idea: compute distribution on query variable by fixing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800" dirty="0">
                <a:ea typeface="ＭＳ Ｐゴシック" charset="0"/>
              </a:rPr>
              <a:t> (Toothache) and summing over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hidden variables </a:t>
            </a:r>
            <a:r>
              <a:rPr lang="en-US" sz="1800" dirty="0">
                <a:ea typeface="ＭＳ Ｐゴシック" charset="0"/>
              </a:rPr>
              <a:t>(Catch)</a:t>
            </a:r>
            <a:endParaRPr lang="en-US" sz="10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7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enumeration, contd.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Typically, we are interested in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	the posterior joint distribution of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query variables</a:t>
            </a:r>
            <a:r>
              <a:rPr lang="en-US" sz="1600">
                <a:ea typeface="ＭＳ Ｐゴシック" charset="0"/>
              </a:rPr>
              <a:t> </a:t>
            </a:r>
            <a:r>
              <a:rPr lang="en-US" sz="1600" b="1">
                <a:ea typeface="ＭＳ Ｐゴシック" charset="0"/>
              </a:rPr>
              <a:t>Y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	given specific values </a:t>
            </a:r>
            <a:r>
              <a:rPr lang="en-US" sz="1600" b="1">
                <a:ea typeface="ＭＳ Ｐゴシック" charset="0"/>
              </a:rPr>
              <a:t>e</a:t>
            </a:r>
            <a:r>
              <a:rPr lang="en-US" sz="1600">
                <a:ea typeface="ＭＳ Ｐゴシック" charset="0"/>
              </a:rPr>
              <a:t> for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600">
                <a:ea typeface="ＭＳ Ｐゴシック" charset="0"/>
              </a:rPr>
              <a:t> </a:t>
            </a:r>
            <a:r>
              <a:rPr lang="en-US" sz="1600" b="1">
                <a:ea typeface="ＭＳ Ｐゴシック" charset="0"/>
              </a:rPr>
              <a:t>E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>
                <a:ea typeface="ＭＳ Ｐゴシック" charset="0"/>
              </a:rPr>
              <a:t>	(X</a:t>
            </a:r>
            <a:r>
              <a:rPr lang="en-US" sz="1600">
                <a:ea typeface="ＭＳ Ｐゴシック" charset="0"/>
              </a:rPr>
              <a:t> are all variables of the modeled world)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Let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hidden variables</a:t>
            </a:r>
            <a:r>
              <a:rPr lang="en-US" sz="1600">
                <a:ea typeface="ＭＳ Ｐゴシック" charset="0"/>
              </a:rPr>
              <a:t> be </a:t>
            </a:r>
            <a:r>
              <a:rPr lang="en-US" sz="1600" b="1">
                <a:ea typeface="ＭＳ Ｐゴシック" charset="0"/>
              </a:rPr>
              <a:t>H </a:t>
            </a:r>
            <a:r>
              <a:rPr lang="en-US" sz="1600">
                <a:ea typeface="ＭＳ Ｐゴシック" charset="0"/>
              </a:rPr>
              <a:t>= </a:t>
            </a:r>
            <a:r>
              <a:rPr lang="en-US" sz="1600" b="1">
                <a:ea typeface="ＭＳ Ｐゴシック" charset="0"/>
              </a:rPr>
              <a:t>X </a:t>
            </a:r>
            <a:r>
              <a:rPr lang="en-US" sz="1600">
                <a:ea typeface="ＭＳ Ｐゴシック" charset="0"/>
              </a:rPr>
              <a:t>- </a:t>
            </a:r>
            <a:r>
              <a:rPr lang="en-US" sz="1600" b="1">
                <a:ea typeface="ＭＳ Ｐゴシック" charset="0"/>
              </a:rPr>
              <a:t>Y</a:t>
            </a:r>
            <a:r>
              <a:rPr lang="en-US" sz="1600">
                <a:ea typeface="ＭＳ Ｐゴシック" charset="0"/>
              </a:rPr>
              <a:t> – </a:t>
            </a:r>
            <a:r>
              <a:rPr lang="en-US" sz="1600" b="1">
                <a:ea typeface="ＭＳ Ｐゴシック" charset="0"/>
              </a:rPr>
              <a:t>E </a:t>
            </a:r>
            <a:r>
              <a:rPr lang="en-US" sz="1600">
                <a:ea typeface="ＭＳ Ｐゴシック" charset="0"/>
              </a:rPr>
              <a:t>then the required summation of joint entries is done by summing out the hidden variables:
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 | </a:t>
            </a:r>
            <a:r>
              <a:rPr lang="en-US" sz="1400" b="1">
                <a:ea typeface="ＭＳ Ｐゴシック" charset="0"/>
              </a:rPr>
              <a:t>E </a:t>
            </a:r>
            <a:r>
              <a:rPr lang="en-US" sz="1400">
                <a:ea typeface="ＭＳ Ｐゴシック" charset="0"/>
              </a:rPr>
              <a:t>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) = α</a:t>
            </a: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,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 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) = α</a:t>
            </a:r>
            <a:r>
              <a:rPr lang="el-GR" sz="1400">
                <a:ea typeface="ＭＳ Ｐゴシック" charset="0"/>
                <a:cs typeface="Arial" charset="0"/>
              </a:rPr>
              <a:t>Σ</a:t>
            </a:r>
            <a:r>
              <a:rPr lang="en-US" sz="1400" baseline="-25000">
                <a:ea typeface="ＭＳ Ｐゴシック" charset="0"/>
              </a:rPr>
              <a:t>h</a:t>
            </a: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,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, </a:t>
            </a:r>
            <a:r>
              <a:rPr lang="en-US" sz="1400" b="1">
                <a:ea typeface="ＭＳ Ｐゴシック" charset="0"/>
              </a:rPr>
              <a:t>H</a:t>
            </a:r>
            <a:r>
              <a:rPr lang="en-US" sz="1400">
                <a:ea typeface="ＭＳ Ｐゴシック" charset="0"/>
              </a:rPr>
              <a:t> = </a:t>
            </a:r>
            <a:r>
              <a:rPr lang="en-US" sz="1400" b="1">
                <a:ea typeface="ＭＳ Ｐゴシック" charset="0"/>
              </a:rPr>
              <a:t>h</a:t>
            </a:r>
            <a:r>
              <a:rPr lang="en-US" sz="1400">
                <a:ea typeface="ＭＳ Ｐゴシック" charset="0"/>
              </a:rPr>
              <a:t>)
</a:t>
            </a: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ea typeface="ＭＳ Ｐゴシック" charset="0"/>
              </a:rPr>
              <a:t>The terms in the summation are joint entries because </a:t>
            </a:r>
            <a:r>
              <a:rPr lang="en-US" sz="1600" b="1">
                <a:ea typeface="ＭＳ Ｐゴシック" charset="0"/>
              </a:rPr>
              <a:t>Y</a:t>
            </a:r>
            <a:r>
              <a:rPr lang="en-US" sz="1600">
                <a:ea typeface="ＭＳ Ｐゴシック" charset="0"/>
              </a:rPr>
              <a:t>, </a:t>
            </a:r>
            <a:r>
              <a:rPr lang="en-US" sz="1600" b="1">
                <a:ea typeface="ＭＳ Ｐゴシック" charset="0"/>
              </a:rPr>
              <a:t>E</a:t>
            </a:r>
            <a:r>
              <a:rPr lang="en-US" sz="1600">
                <a:ea typeface="ＭＳ Ｐゴシック" charset="0"/>
              </a:rPr>
              <a:t> and </a:t>
            </a:r>
            <a:r>
              <a:rPr lang="en-US" sz="1600" b="1">
                <a:ea typeface="ＭＳ Ｐゴシック" charset="0"/>
              </a:rPr>
              <a:t>H</a:t>
            </a:r>
            <a:r>
              <a:rPr lang="en-US" sz="1600">
                <a:ea typeface="ＭＳ Ｐゴシック" charset="0"/>
              </a:rPr>
              <a:t> together exhaust the set of random variables (</a:t>
            </a:r>
            <a:r>
              <a:rPr lang="en-US" sz="1600" b="1">
                <a:ea typeface="ＭＳ Ｐゴシック" charset="0"/>
              </a:rPr>
              <a:t>X</a:t>
            </a:r>
            <a:r>
              <a:rPr lang="en-US" sz="160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ea typeface="ＭＳ Ｐゴシック" charset="0"/>
              </a:rPr>
              <a:t>Obvious problems: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Worst-case time complexity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 </a:t>
            </a:r>
            <a:r>
              <a:rPr lang="en-US" sz="1400">
                <a:ea typeface="ＭＳ Ｐゴシック" charset="0"/>
              </a:rPr>
              <a:t>where </a:t>
            </a:r>
            <a:r>
              <a:rPr lang="en-US" sz="1400" i="1">
                <a:ea typeface="ＭＳ Ｐゴシック" charset="0"/>
              </a:rPr>
              <a:t>d</a:t>
            </a:r>
            <a:r>
              <a:rPr lang="en-US" sz="1400">
                <a:ea typeface="ＭＳ Ｐゴシック" charset="0"/>
              </a:rPr>
              <a:t> is the largest arity and n denotes the number of random variables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Space complexity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</a:t>
            </a:r>
            <a:r>
              <a:rPr lang="en-US" sz="1400">
                <a:ea typeface="ＭＳ Ｐゴシック" charset="0"/>
              </a:rPr>
              <a:t> to store the joint distribution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How to find the numbers for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 </a:t>
            </a:r>
            <a:r>
              <a:rPr lang="en-US" sz="1400">
                <a:ea typeface="ＭＳ Ｐゴシック" charset="0"/>
              </a:rPr>
              <a:t>entries?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18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Independence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 and B are independent </a:t>
            </a:r>
            <a:r>
              <a:rPr lang="en-US" sz="2000" dirty="0" err="1">
                <a:ea typeface="ＭＳ Ｐゴシック" charset="0"/>
              </a:rPr>
              <a:t>iff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000" b="1" dirty="0">
                <a:ea typeface="ＭＳ Ｐゴシック" charset="0"/>
              </a:rPr>
              <a:t>	P</a:t>
            </a:r>
            <a:r>
              <a:rPr lang="en-US" sz="2000" dirty="0">
                <a:ea typeface="ＭＳ Ｐゴシック" charset="0"/>
              </a:rPr>
              <a:t>(A|B)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(B|A)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 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(A, 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
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	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(Weather)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32 entries reduced to 12;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>
                <a:ea typeface="ＭＳ Ｐゴシック" charset="0"/>
              </a:rPr>
              <a:t>Absolute</a:t>
            </a:r>
            <a:r>
              <a:rPr lang="en-US" sz="2000" dirty="0">
                <a:ea typeface="ＭＳ Ｐゴシック" charset="0"/>
              </a:rPr>
              <a:t> independence powerful but rare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Dentistry is a large field with hundreds of variables, none of which are independent. What to do?</a:t>
            </a:r>
          </a:p>
        </p:txBody>
      </p:sp>
      <p:pic>
        <p:nvPicPr>
          <p:cNvPr id="66564" name="Picture 4" descr="weather-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3531"/>
            <a:ext cx="4343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3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(Toothache, Cavity, Catch) has 2</a:t>
            </a:r>
            <a:r>
              <a:rPr lang="en-US" sz="2000" baseline="30000" dirty="0">
                <a:ea typeface="ＭＳ Ｐゴシック" charset="0"/>
              </a:rPr>
              <a:t>3</a:t>
            </a:r>
            <a:r>
              <a:rPr lang="en-US" sz="2000" dirty="0">
                <a:ea typeface="ＭＳ Ｐゴシック" charset="0"/>
              </a:rPr>
              <a:t> – 1 = 7 independent entries 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(1)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toothache,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</a:t>
            </a:r>
          </a:p>
          <a:p>
            <a:pPr lvl="4" eaLnBrk="1" hangingPunct="1">
              <a:lnSpc>
                <a:spcPct val="80000"/>
              </a:lnSpc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same independence holds if I haven't got a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(2)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 err="1">
                <a:ea typeface="ＭＳ Ｐゴシック" charset="0"/>
              </a:rPr>
              <a:t>toothache,</a:t>
            </a:r>
            <a:r>
              <a:rPr lang="en-US" sz="1800" dirty="0" err="1">
                <a:ea typeface="ＭＳ Ｐゴシック" charset="0"/>
                <a:sym typeface="Symbol" charset="0"/>
              </a:rPr>
              <a:t></a:t>
            </a:r>
            <a:r>
              <a:rPr lang="en-US" sz="1800" dirty="0" err="1">
                <a:ea typeface="ＭＳ Ｐゴシック" charset="0"/>
              </a:rPr>
              <a:t>cavity</a:t>
            </a:r>
            <a:r>
              <a:rPr lang="en-US" sz="1800" dirty="0">
                <a:ea typeface="ＭＳ Ｐゴシック" charset="0"/>
              </a:rPr>
              <a:t>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>
                <a:ea typeface="ＭＳ Ｐゴシック" charset="0"/>
                <a:sym typeface="Symbol" charset="0"/>
              </a:rPr>
              <a:t></a:t>
            </a:r>
            <a:r>
              <a:rPr lang="en-US" sz="1800" dirty="0">
                <a:ea typeface="ＭＳ Ｐゴシック" charset="0"/>
              </a:rPr>
              <a:t>cavity)</a:t>
            </a:r>
            <a:r>
              <a:rPr lang="en-US" sz="14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Catch is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conditionally independent</a:t>
            </a:r>
            <a:r>
              <a:rPr lang="en-US" sz="2000" dirty="0">
                <a:ea typeface="ＭＳ Ｐゴシック" charset="0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 err="1">
                <a:ea typeface="ＭＳ Ｐゴシック" charset="0"/>
              </a:rPr>
              <a:t>Toothache,Cavity</a:t>
            </a:r>
            <a:r>
              <a:rPr lang="en-US" sz="1800" dirty="0">
                <a:ea typeface="ＭＳ Ｐゴシック" charset="0"/>
              </a:rPr>
              <a:t>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
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Catch,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 |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
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5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 contd.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Write out full joint distribution using chain rule: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b="1" dirty="0">
                <a:ea typeface="ＭＳ Ｐゴシック" charset="0"/>
              </a:rPr>
              <a:t>	P</a:t>
            </a:r>
            <a:r>
              <a:rPr lang="en-US" sz="2400" dirty="0">
                <a:ea typeface="ＭＳ Ｐゴシック" charset="0"/>
              </a:rPr>
              <a:t>(Toothache, Catch, Cavity)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Catch,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(Catch,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Catch,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(Cavity)
conditional independence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(Cavity)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dirty="0">
                <a:ea typeface="ＭＳ Ｐゴシック" charset="0"/>
              </a:rPr>
              <a:t>	i.e., 2 + 2 + 1 = 5 independent numbers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In most cases, the use of conditional independence </a:t>
            </a:r>
            <a:r>
              <a:rPr lang="en-US" sz="2400" dirty="0">
                <a:solidFill>
                  <a:srgbClr val="0B10FF"/>
                </a:solidFill>
                <a:ea typeface="ＭＳ Ｐゴシック" charset="0"/>
              </a:rPr>
              <a:t>reduces the size of the representation of the joint distribution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0B050"/>
                </a:solidFill>
                <a:ea typeface="ＭＳ Ｐゴシック" charset="0"/>
              </a:rPr>
              <a:t>from exponential in n to linear in n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Conditional independence is our </a:t>
            </a:r>
            <a:r>
              <a:rPr lang="en-US" sz="2400" dirty="0">
                <a:solidFill>
                  <a:srgbClr val="0B10FF"/>
                </a:solidFill>
                <a:ea typeface="ＭＳ Ｐゴシック" charset="0"/>
              </a:rPr>
              <a:t>most basic and robust form of knowledge about uncertain environments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3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Naïve Bayes Model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6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407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453587" y="5805264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Usually, the assumption that effects are independent is wrong, </a:t>
            </a:r>
            <a:br>
              <a:rPr lang="en-US" dirty="0"/>
            </a:br>
            <a:r>
              <a:rPr lang="en-US" dirty="0"/>
              <a:t>but works well </a:t>
            </a:r>
            <a:r>
              <a:rPr lang="en-US"/>
              <a:t>in practice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3A81F-526F-5142-94FC-94C7C00FB20F}"/>
              </a:ext>
            </a:extLst>
          </p:cNvPr>
          <p:cNvSpPr/>
          <p:nvPr/>
        </p:nvSpPr>
        <p:spPr>
          <a:xfrm>
            <a:off x="190625" y="2276872"/>
            <a:ext cx="8507288" cy="36222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directed, acyclic graph (link </a:t>
            </a:r>
            <a:r>
              <a:rPr lang="en-US" sz="2000">
                <a:cs typeface="Arial" charset="0"/>
              </a:rPr>
              <a:t>≈ </a:t>
            </a:r>
            <a:r>
              <a:rPr lang="en-US" sz="200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P </a:t>
            </a:r>
            <a:r>
              <a:rPr lang="en-US" sz="1800"/>
              <a:t>(X</a:t>
            </a:r>
            <a:r>
              <a:rPr lang="en-US" sz="1800" baseline="-25000"/>
              <a:t>i </a:t>
            </a:r>
            <a:r>
              <a:rPr lang="en-US" sz="1800"/>
              <a:t>| Parents (X</a:t>
            </a:r>
            <a:r>
              <a:rPr lang="en-US" sz="1800" baseline="-25000"/>
              <a:t>i</a:t>
            </a:r>
            <a:r>
              <a:rPr lang="en-US" sz="180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In the simplest case, conditional distribution represented as a </a:t>
            </a:r>
            <a:r>
              <a:rPr lang="en-US" sz="2400">
                <a:solidFill>
                  <a:schemeClr val="accent2"/>
                </a:solidFill>
              </a:rPr>
              <a:t>conditional probability table</a:t>
            </a:r>
            <a:r>
              <a:rPr lang="en-US" sz="2400"/>
              <a:t> (CPT) giving the distribution over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 for each combination of parent values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1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Weather</a:t>
            </a:r>
            <a:r>
              <a:rPr lang="en-US" sz="240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Toothache</a:t>
            </a:r>
            <a:r>
              <a:rPr lang="en-US" sz="2400"/>
              <a:t> and </a:t>
            </a:r>
            <a:r>
              <a:rPr lang="en-US" sz="2400" i="1"/>
              <a:t>Catch</a:t>
            </a:r>
            <a:r>
              <a:rPr lang="en-US" sz="2400"/>
              <a:t> are conditionally independent given </a:t>
            </a:r>
            <a:r>
              <a:rPr lang="en-US" sz="2400" i="1"/>
              <a:t>Cavity</a:t>
            </a:r>
            <a:endParaRPr lang="en-US" sz="240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6832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1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726" y="1196752"/>
            <a:ext cx="8291512" cy="45259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ea typeface="ＭＳ Ｐゴシック" charset="0"/>
                <a:cs typeface="ＭＳ Ｐゴシック" charset="0"/>
              </a:rPr>
              <a:t>Zahnarzt-Problem mit vier Variablen: 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Toothache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(Sind besagte Schmerzen wirklich Zahnschmerzen?)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Cavity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(Es könnte ein Loch sein?)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Catch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(Stahlinstrument erzeugt Testschmerz?)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Weather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(Wetter: </a:t>
            </a:r>
            <a:r>
              <a:rPr lang="de-DE" sz="2000" dirty="0" err="1">
                <a:ea typeface="ＭＳ Ｐゴシック" charset="0"/>
                <a:cs typeface="ＭＳ Ｐゴシック" charset="0"/>
              </a:rPr>
              <a:t>sunny,rainy,cloudy,snow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endParaRPr lang="de-DE" sz="2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4" descr="den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2924944"/>
            <a:ext cx="1800225" cy="1763712"/>
          </a:xfrm>
        </p:spPr>
      </p:pic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60648"/>
            <a:ext cx="8915400" cy="1066800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Picture 1029" descr="2e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7" y="3270051"/>
            <a:ext cx="2494631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4296197" y="4824153"/>
            <a:ext cx="253481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de-DE" dirty="0">
                <a:latin typeface="+mn-lt"/>
              </a:rPr>
              <a:t>Nachfolgende Präsentationen enthalten Material aus Kapitel</a:t>
            </a:r>
            <a:r>
              <a:rPr lang="de-DE" i="0" dirty="0">
                <a:latin typeface="+mn-lt"/>
              </a:rPr>
              <a:t> 14 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(Sektion 1 </a:t>
            </a:r>
            <a:r>
              <a:rPr lang="de-DE" i="0" dirty="0" err="1">
                <a:latin typeface="+mn-lt"/>
              </a:rPr>
              <a:t>and</a:t>
            </a:r>
            <a:r>
              <a:rPr lang="de-DE" i="0" dirty="0">
                <a:latin typeface="+mn-lt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9328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I'm at work, neighbor John calls to say my alarm is ringing, but neighbor Mary doesn't call. Sometimes it's set off by minor earthquakes. Is there a burglary?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Variables: </a:t>
            </a:r>
            <a:r>
              <a:rPr lang="en-US" sz="1800" i="1" dirty="0"/>
              <a:t>Burglary</a:t>
            </a:r>
            <a:r>
              <a:rPr lang="en-US" sz="1800" dirty="0"/>
              <a:t>, </a:t>
            </a:r>
            <a:r>
              <a:rPr lang="en-US" sz="1800" i="1" dirty="0"/>
              <a:t>Earthquake</a:t>
            </a:r>
            <a:r>
              <a:rPr lang="en-US" sz="1800" dirty="0"/>
              <a:t>, </a:t>
            </a:r>
            <a:r>
              <a:rPr lang="en-US" sz="1800" i="1" dirty="0"/>
              <a:t>Alarm</a:t>
            </a:r>
            <a:r>
              <a:rPr lang="en-US" sz="1800" dirty="0"/>
              <a:t>, </a:t>
            </a:r>
            <a:r>
              <a:rPr lang="en-US" sz="1800" i="1" dirty="0" err="1"/>
              <a:t>JohnCalls</a:t>
            </a:r>
            <a:r>
              <a:rPr lang="en-US" sz="1800" dirty="0"/>
              <a:t>, </a:t>
            </a:r>
            <a:r>
              <a:rPr lang="en-US" sz="1800" i="1" dirty="0" err="1"/>
              <a:t>MaryCalls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Network topology reflects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John to call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80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Compactness of Full Joint Encoding Due to Network Sparseness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A CPT for Boolean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with </a:t>
            </a:r>
            <a:r>
              <a:rPr lang="en-US" sz="1800" i="1" dirty="0"/>
              <a:t>k</a:t>
            </a:r>
            <a:r>
              <a:rPr lang="en-US" sz="1800" dirty="0"/>
              <a:t> Boolean parents has </a:t>
            </a:r>
            <a:r>
              <a:rPr lang="en-US" sz="1800" i="1" dirty="0"/>
              <a:t>2</a:t>
            </a:r>
            <a:r>
              <a:rPr lang="en-US" sz="1800" i="1" baseline="30000" dirty="0"/>
              <a:t>k</a:t>
            </a:r>
            <a:r>
              <a:rPr lang="en-US" sz="1800" dirty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row requires one number </a:t>
            </a:r>
            <a:r>
              <a:rPr lang="en-US" sz="1800" i="1" dirty="0"/>
              <a:t>p</a:t>
            </a:r>
            <a:r>
              <a:rPr lang="en-US" sz="1800" dirty="0"/>
              <a:t> for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i="1" dirty="0"/>
              <a:t> = true</a:t>
            </a:r>
            <a:br>
              <a:rPr lang="en-US" sz="1800" i="1" dirty="0"/>
            </a:br>
            <a:r>
              <a:rPr lang="en-US" sz="1800" dirty="0"/>
              <a:t>(the number for 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= </a:t>
            </a:r>
            <a:r>
              <a:rPr lang="en-US" sz="1800" i="1" dirty="0"/>
              <a:t>false</a:t>
            </a:r>
            <a:r>
              <a:rPr lang="en-US" sz="1800" dirty="0"/>
              <a:t> is just </a:t>
            </a:r>
            <a:r>
              <a:rPr lang="en-US" sz="1800" i="1" dirty="0"/>
              <a:t>1-p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each variable has no more than </a:t>
            </a:r>
            <a:r>
              <a:rPr lang="en-US" sz="1800" i="1" dirty="0"/>
              <a:t>k</a:t>
            </a:r>
            <a:r>
              <a:rPr lang="en-US" sz="1800" dirty="0"/>
              <a:t> parents, </a:t>
            </a:r>
            <a:br>
              <a:rPr lang="en-US" sz="1800" dirty="0"/>
            </a:br>
            <a:r>
              <a:rPr lang="en-US" sz="1800" dirty="0"/>
              <a:t>the complete network requires </a:t>
            </a:r>
            <a:r>
              <a:rPr lang="en-US" sz="1800" dirty="0">
                <a:solidFill>
                  <a:schemeClr val="accent2"/>
                </a:solidFill>
              </a:rPr>
              <a:t>n </a:t>
            </a:r>
            <a:r>
              <a:rPr lang="en-US" sz="1800" dirty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 dirty="0">
                <a:solidFill>
                  <a:schemeClr val="accent2"/>
                </a:solidFill>
              </a:rPr>
              <a:t> 2</a:t>
            </a:r>
            <a:r>
              <a:rPr lang="en-US" sz="1800" baseline="30000" dirty="0">
                <a:solidFill>
                  <a:schemeClr val="accent2"/>
                </a:solidFill>
              </a:rPr>
              <a:t>k</a:t>
            </a:r>
            <a:r>
              <a:rPr lang="en-US" sz="1800" dirty="0"/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i.e., grows linearly with </a:t>
            </a:r>
            <a:r>
              <a:rPr lang="en-US" sz="1800" i="1" dirty="0"/>
              <a:t>n</a:t>
            </a:r>
            <a:r>
              <a:rPr lang="en-US" sz="1800" dirty="0"/>
              <a:t>, vs. </a:t>
            </a:r>
            <a:r>
              <a:rPr lang="en-US" sz="1800" i="1" dirty="0">
                <a:solidFill>
                  <a:schemeClr val="accent2"/>
                </a:solidFill>
              </a:rPr>
              <a:t>2</a:t>
            </a:r>
            <a:r>
              <a:rPr lang="en-US" sz="1800" i="1" baseline="30000" dirty="0">
                <a:solidFill>
                  <a:schemeClr val="accent2"/>
                </a:solidFill>
              </a:rPr>
              <a:t>n</a:t>
            </a:r>
            <a:r>
              <a:rPr lang="en-US" sz="1800" i="1" dirty="0"/>
              <a:t> </a:t>
            </a:r>
            <a:r>
              <a:rPr lang="en-US" sz="1800" dirty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For burglary net, 1 + 1 + 4 + 2 + 2 = 10 numbers (vs. 2</a:t>
            </a:r>
            <a:r>
              <a:rPr lang="en-US" sz="1800" baseline="30000" dirty="0"/>
              <a:t>5</a:t>
            </a:r>
            <a:r>
              <a:rPr lang="en-US" sz="1800" dirty="0"/>
              <a:t>-1 = 31)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129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43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/>
              <a:t>	</a:t>
            </a:r>
            <a:r>
              <a:rPr lang="en-US" sz="2000" b="1" i="1" dirty="0"/>
              <a:t>P </a:t>
            </a:r>
            <a:r>
              <a:rPr lang="en-US" sz="2000" i="1" dirty="0"/>
              <a:t>(X</a:t>
            </a:r>
            <a:r>
              <a:rPr lang="en-US" sz="2000" i="1" baseline="-25000" dirty="0"/>
              <a:t>1</a:t>
            </a:r>
            <a:r>
              <a:rPr lang="en-US" sz="2000" i="1" dirty="0"/>
              <a:t>, … ,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r>
              <a:rPr lang="en-US" sz="2000" i="1" dirty="0"/>
              <a:t>) = </a:t>
            </a:r>
            <a:r>
              <a:rPr lang="el-GR" sz="2800" i="1" dirty="0">
                <a:cs typeface="Arial" charset="0"/>
              </a:rPr>
              <a:t>π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= 1</a:t>
            </a:r>
            <a:r>
              <a:rPr lang="en-US" sz="2000" i="1" dirty="0"/>
              <a:t> </a:t>
            </a:r>
            <a:r>
              <a:rPr lang="en-US" sz="2000" b="1" i="1" dirty="0"/>
              <a:t>P</a:t>
            </a:r>
            <a:r>
              <a:rPr lang="en-US" sz="2000" i="1" dirty="0"/>
              <a:t> (X</a:t>
            </a:r>
            <a:r>
              <a:rPr lang="en-US" sz="2000" i="1" baseline="-25000" dirty="0"/>
              <a:t>i </a:t>
            </a:r>
            <a:r>
              <a:rPr lang="en-US" sz="2000" i="1" dirty="0"/>
              <a:t>| </a:t>
            </a:r>
            <a:r>
              <a:rPr lang="en-US" sz="2000" i="1" dirty="0" err="1"/>
              <a:t>Parents(X</a:t>
            </a:r>
            <a:r>
              <a:rPr lang="en-US" sz="2000" i="1" baseline="-25000" dirty="0" err="1"/>
              <a:t>i</a:t>
            </a:r>
            <a:r>
              <a:rPr lang="en-US" sz="2000" i="1" dirty="0"/>
              <a:t>))
</a:t>
            </a:r>
          </a:p>
          <a:p>
            <a:pPr lvl="4" eaLnBrk="1" hangingPunct="1"/>
            <a:endParaRPr lang="en-US" sz="1400" dirty="0"/>
          </a:p>
          <a:p>
            <a:pPr eaLnBrk="1" hangingPunct="1">
              <a:buFont typeface="Times" charset="0"/>
              <a:buNone/>
            </a:pPr>
            <a:r>
              <a:rPr lang="en-US" sz="2000" dirty="0"/>
              <a:t>e.g., </a:t>
            </a:r>
            <a:r>
              <a:rPr lang="en-US" sz="2000" b="1" i="1" dirty="0" err="1"/>
              <a:t>P</a:t>
            </a:r>
            <a:r>
              <a:rPr lang="en-US" sz="2000" i="1" dirty="0" err="1"/>
              <a:t>(j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/>
              <a:t>m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a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/>
              <a:t>	=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/>
              <a:t>j</a:t>
            </a:r>
            <a:r>
              <a:rPr lang="en-US" sz="2000" i="1" dirty="0"/>
              <a:t> | a)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/>
              <a:t>m</a:t>
            </a:r>
            <a:r>
              <a:rPr lang="en-US" sz="2000" i="1" dirty="0"/>
              <a:t> | a) </a:t>
            </a:r>
            <a:r>
              <a:rPr lang="en-US" sz="2000" b="1" i="1" dirty="0"/>
              <a:t>P </a:t>
            </a:r>
            <a:r>
              <a:rPr lang="en-US" sz="2000" i="1" dirty="0"/>
              <a:t>(a |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,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</a:t>
            </a:r>
          </a:p>
          <a:p>
            <a:pPr>
              <a:buFont typeface="Times" charset="0"/>
              <a:buNone/>
            </a:pPr>
            <a:r>
              <a:rPr lang="de-DE" sz="2000" dirty="0"/>
              <a:t>	= 0.90x0.7x0.001x0.999x0.998</a:t>
            </a:r>
            <a:br>
              <a:rPr lang="de-DE" sz="2000" dirty="0"/>
            </a:br>
            <a:r>
              <a:rPr lang="de-DE" sz="2000" dirty="0">
                <a:sym typeface="Symbol" pitchFamily="18" charset="2"/>
              </a:rPr>
              <a:t></a:t>
            </a:r>
            <a:r>
              <a:rPr lang="de-DE" sz="2000" dirty="0"/>
              <a:t> 0.00063</a:t>
            </a:r>
            <a:br>
              <a:rPr lang="en-US" sz="2000" i="1" dirty="0"/>
            </a:b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55776" y="213285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5" y="1772816"/>
            <a:ext cx="3851253" cy="21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13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Noisy-OR-Representation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4978896" cy="1368698"/>
          </a:xfrm>
        </p:spPr>
        <p:txBody>
          <a:bodyPr/>
          <a:lstStyle/>
          <a:p>
            <a:r>
              <a:rPr lang="en-US"/>
              <a:t>Substantial reduction of the probabilities to be stored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619672" y="2708920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8" name="Gerade Verbindung mit Pfeil 7"/>
          <p:cNvCxnSpPr>
            <a:endCxn id="6" idx="1"/>
          </p:cNvCxnSpPr>
          <p:nvPr/>
        </p:nvCxnSpPr>
        <p:spPr>
          <a:xfrm>
            <a:off x="971600" y="1988840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6" idx="7"/>
          </p:cNvCxnSpPr>
          <p:nvPr/>
        </p:nvCxnSpPr>
        <p:spPr>
          <a:xfrm flipH="1">
            <a:off x="2234299" y="2060848"/>
            <a:ext cx="753525" cy="7535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27584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99792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5185741" y="278092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8" name="Gerade Verbindung mit Pfeil 17"/>
          <p:cNvCxnSpPr>
            <a:endCxn id="17" idx="1"/>
          </p:cNvCxnSpPr>
          <p:nvPr/>
        </p:nvCxnSpPr>
        <p:spPr>
          <a:xfrm>
            <a:off x="4537669" y="2060848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17" idx="7"/>
          </p:cNvCxnSpPr>
          <p:nvPr/>
        </p:nvCxnSpPr>
        <p:spPr>
          <a:xfrm flipH="1">
            <a:off x="5800368" y="2060848"/>
            <a:ext cx="792088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331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269979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413995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637643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9" name="Rechteck 58"/>
          <p:cNvSpPr/>
          <p:nvPr/>
        </p:nvSpPr>
        <p:spPr>
          <a:xfrm>
            <a:off x="6300192" y="2780928"/>
            <a:ext cx="2376264" cy="1800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0" name="Gerade Verbindung 59"/>
          <p:cNvCxnSpPr/>
          <p:nvPr/>
        </p:nvCxnSpPr>
        <p:spPr>
          <a:xfrm>
            <a:off x="6300192" y="314096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6300192" y="350100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6300192" y="386104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6300192" y="422108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300192" y="278092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660232" y="2780928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300193" y="314096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660233" y="314096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300193" y="350100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660233" y="350100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6300193" y="386104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6660233" y="386104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6300193" y="422108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6660233" y="422108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164288" y="2780928"/>
            <a:ext cx="28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6948265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0.0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695950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0.1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695950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0.8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959503" y="4221088"/>
            <a:ext cx="193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0.1+0.8 - 0.1*0.8</a:t>
            </a:r>
          </a:p>
        </p:txBody>
      </p:sp>
      <p:sp>
        <p:nvSpPr>
          <p:cNvPr id="79" name="Pfeil nach rechts 78"/>
          <p:cNvSpPr/>
          <p:nvPr/>
        </p:nvSpPr>
        <p:spPr>
          <a:xfrm>
            <a:off x="3059832" y="2636912"/>
            <a:ext cx="1512168" cy="100811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10335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4" descr="06-Bayesian-3-not-us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E7EB5-868E-614E-9CBF-F623D5093954}"/>
              </a:ext>
            </a:extLst>
          </p:cNvPr>
          <p:cNvSpPr txBox="1"/>
          <p:nvPr/>
        </p:nvSpPr>
        <p:spPr>
          <a:xfrm>
            <a:off x="2267744" y="4005064"/>
            <a:ext cx="59061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(</a:t>
            </a:r>
            <a:r>
              <a:rPr lang="de-DE" dirty="0" err="1"/>
              <a:t>desired</a:t>
            </a:r>
            <a:r>
              <a:rPr lang="de-DE" dirty="0"/>
              <a:t>) </a:t>
            </a:r>
            <a:r>
              <a:rPr lang="de-DE" dirty="0" err="1"/>
              <a:t>conclusion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293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5229200"/>
            <a:ext cx="5380963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sum-product</a:t>
            </a:r>
            <a:r>
              <a:rPr lang="de-DE" dirty="0"/>
              <a:t> 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tree</a:t>
            </a:r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de-DE" dirty="0"/>
              <a:t> (=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RVs)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d </a:t>
            </a:r>
          </a:p>
          <a:p>
            <a:r>
              <a:rPr lang="de-DE" dirty="0"/>
              <a:t>(=maximal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183093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485056"/>
          </a:xfrm>
        </p:spPr>
        <p:txBody>
          <a:bodyPr/>
          <a:lstStyle/>
          <a:p>
            <a:r>
              <a:rPr lang="en-US" dirty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27784" y="6237312"/>
            <a:ext cx="4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do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Variable Elimination (VE)</a:t>
            </a:r>
          </a:p>
        </p:txBody>
      </p:sp>
    </p:spTree>
    <p:extLst>
      <p:ext uri="{BB962C8B-B14F-4D97-AF65-F5344CB8AC3E}">
        <p14:creationId xmlns:p14="http://schemas.microsoft.com/office/powerpoint/2010/main" val="38088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Objects of VE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808312"/>
          </a:xfrm>
        </p:spPr>
        <p:txBody>
          <a:bodyPr/>
          <a:lstStyle/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Track objects called </a:t>
            </a: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factors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   </a:t>
            </a:r>
            <a:r>
              <a:rPr lang="en-US" sz="2400" dirty="0">
                <a:ea typeface="ＭＳ Ｐゴシック" charset="-128"/>
              </a:rPr>
              <a:t>(right-to-left, in tree: bottom up)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Initial factors are local CPTs</a:t>
            </a:r>
            <a:br>
              <a:rPr lang="en-US" sz="2400" dirty="0">
                <a:ea typeface="ＭＳ Ｐゴシック" charset="-128"/>
              </a:rPr>
            </a:br>
            <a:br>
              <a:rPr lang="en-US" sz="2400" dirty="0">
                <a:ea typeface="ＭＳ Ｐゴシック" charset="-128"/>
              </a:rPr>
            </a:br>
            <a:br>
              <a:rPr lang="en-US" sz="2400" dirty="0">
                <a:ea typeface="ＭＳ Ｐゴシック" charset="-128"/>
              </a:rPr>
            </a:br>
            <a:endParaRPr lang="en-US" sz="2400" dirty="0">
              <a:ea typeface="ＭＳ Ｐゴシック" charset="-128"/>
            </a:endParaRP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During elimination create new factors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Form of  </a:t>
            </a: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Dynamic Programming</a:t>
            </a:r>
          </a:p>
          <a:p>
            <a:pPr marL="0" indent="0">
              <a:buNone/>
              <a:defRPr/>
            </a:pPr>
            <a:endParaRPr lang="en-US" sz="2800" dirty="0">
              <a:ea typeface="ＭＳ Ｐゴシック" charset="-128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80928"/>
            <a:ext cx="143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3096"/>
            <a:ext cx="41925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39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12160" y="4316486"/>
            <a:ext cx="859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6192180" y="4329100"/>
            <a:ext cx="432048" cy="79208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5673C-9E30-1840-BCDA-DE6915FDE066}"/>
              </a:ext>
            </a:extLst>
          </p:cNvPr>
          <p:cNvSpPr/>
          <p:nvPr/>
        </p:nvSpPr>
        <p:spPr>
          <a:xfrm>
            <a:off x="2267744" y="1394670"/>
            <a:ext cx="604867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4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Operations: </a:t>
            </a:r>
            <a:r>
              <a:rPr lang="en-US" dirty="0" err="1"/>
              <a:t>Pointwise</a:t>
            </a:r>
            <a:r>
              <a:rPr lang="en-US" dirty="0"/>
              <a:t> Product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874838"/>
            <a:ext cx="8435280" cy="4525962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Pointwise</a:t>
            </a:r>
            <a:r>
              <a:rPr lang="en-US" dirty="0">
                <a:solidFill>
                  <a:srgbClr val="0000FF"/>
                </a:solidFill>
              </a:rPr>
              <a:t> product </a:t>
            </a:r>
            <a:r>
              <a:rPr lang="en-US" dirty="0"/>
              <a:t>of factors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2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b="1" dirty="0">
                <a:solidFill>
                  <a:srgbClr val="008380"/>
                </a:solidFill>
              </a:rPr>
              <a:t>f</a:t>
            </a:r>
            <a:r>
              <a:rPr lang="de-DE" sz="3200" baseline="-25000" dirty="0">
                <a:solidFill>
                  <a:srgbClr val="008380"/>
                </a:solidFill>
                <a:cs typeface="ＭＳ Ｐゴシック" charset="-128"/>
              </a:rPr>
              <a:t>1</a:t>
            </a:r>
            <a:r>
              <a:rPr lang="de-DE" dirty="0">
                <a:solidFill>
                  <a:srgbClr val="008380"/>
                </a:solidFill>
              </a:rPr>
              <a:t>(A,B) * </a:t>
            </a:r>
            <a:r>
              <a:rPr lang="de-DE" b="1" dirty="0">
                <a:solidFill>
                  <a:srgbClr val="008380"/>
                </a:solidFill>
              </a:rPr>
              <a:t>f</a:t>
            </a:r>
            <a:r>
              <a:rPr lang="de-DE" sz="3200" baseline="-25000" dirty="0">
                <a:solidFill>
                  <a:srgbClr val="008380"/>
                </a:solidFill>
                <a:cs typeface="ＭＳ Ｐゴシック" charset="-128"/>
              </a:rPr>
              <a:t>2</a:t>
            </a:r>
            <a:r>
              <a:rPr lang="de-DE" dirty="0">
                <a:solidFill>
                  <a:srgbClr val="008380"/>
                </a:solidFill>
              </a:rPr>
              <a:t>(B,C)= </a:t>
            </a:r>
            <a:r>
              <a:rPr lang="de-DE" b="1" dirty="0">
                <a:solidFill>
                  <a:srgbClr val="008380"/>
                </a:solidFill>
              </a:rPr>
              <a:t>f</a:t>
            </a:r>
            <a:r>
              <a:rPr lang="de-DE" dirty="0">
                <a:solidFill>
                  <a:srgbClr val="008380"/>
                </a:solidFill>
              </a:rPr>
              <a:t>(A,B,C)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sz="2400" b="1" dirty="0">
                <a:solidFill>
                  <a:srgbClr val="008380"/>
                </a:solidFill>
              </a:rPr>
              <a:t>f</a:t>
            </a:r>
            <a:r>
              <a:rPr lang="de-DE" sz="2400" i="1" baseline="-25000" dirty="0">
                <a:solidFill>
                  <a:srgbClr val="008380"/>
                </a:solidFill>
                <a:cs typeface="ＭＳ Ｐゴシック" charset="-128"/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(X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,...,X</a:t>
            </a:r>
            <a:r>
              <a:rPr lang="de-DE" sz="2400" baseline="-25000" dirty="0">
                <a:solidFill>
                  <a:srgbClr val="008380"/>
                </a:solidFill>
              </a:rPr>
              <a:t>j</a:t>
            </a:r>
            <a:r>
              <a:rPr lang="de-DE" sz="2400" dirty="0">
                <a:solidFill>
                  <a:srgbClr val="008380"/>
                </a:solidFill>
              </a:rPr>
              <a:t>,Y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>
                <a:solidFill>
                  <a:srgbClr val="008380"/>
                </a:solidFill>
              </a:rPr>
              <a:t>Y</a:t>
            </a:r>
            <a:r>
              <a:rPr lang="de-DE" sz="2400" baseline="-25000" dirty="0" err="1">
                <a:solidFill>
                  <a:srgbClr val="008380"/>
                </a:solidFill>
              </a:rPr>
              <a:t>k</a:t>
            </a:r>
            <a:r>
              <a:rPr lang="de-DE" sz="2400" dirty="0">
                <a:solidFill>
                  <a:srgbClr val="008380"/>
                </a:solidFill>
              </a:rPr>
              <a:t>) *</a:t>
            </a:r>
            <a:r>
              <a:rPr lang="de-DE" sz="2400" b="1" dirty="0">
                <a:solidFill>
                  <a:srgbClr val="008380"/>
                </a:solidFill>
              </a:rPr>
              <a:t>f</a:t>
            </a:r>
            <a:r>
              <a:rPr lang="de-DE" sz="2400" i="1" baseline="-25000" dirty="0">
                <a:solidFill>
                  <a:srgbClr val="008380"/>
                </a:solidFill>
                <a:cs typeface="ＭＳ Ｐゴシック" charset="-128"/>
              </a:rPr>
              <a:t>2</a:t>
            </a:r>
            <a:r>
              <a:rPr lang="de-DE" sz="2400" dirty="0">
                <a:solidFill>
                  <a:srgbClr val="008380"/>
                </a:solidFill>
              </a:rPr>
              <a:t>(Y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,…,Y</a:t>
            </a:r>
            <a:r>
              <a:rPr lang="de-DE" sz="2400" baseline="-25000" dirty="0">
                <a:solidFill>
                  <a:srgbClr val="008380"/>
                </a:solidFill>
              </a:rPr>
              <a:t>k</a:t>
            </a:r>
            <a:r>
              <a:rPr lang="de-DE" sz="2400" dirty="0">
                <a:solidFill>
                  <a:srgbClr val="008380"/>
                </a:solidFill>
              </a:rPr>
              <a:t>,Z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>
                <a:solidFill>
                  <a:srgbClr val="008380"/>
                </a:solidFill>
              </a:rPr>
              <a:t>Z</a:t>
            </a:r>
            <a:r>
              <a:rPr lang="de-DE" sz="2400" baseline="-25000" dirty="0" err="1">
                <a:solidFill>
                  <a:srgbClr val="008380"/>
                </a:solidFill>
              </a:rPr>
              <a:t>l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  <a:r>
              <a:rPr lang="de-DE" dirty="0">
                <a:solidFill>
                  <a:srgbClr val="008380"/>
                </a:solidFill>
              </a:rPr>
              <a:t>=  	</a:t>
            </a:r>
            <a:r>
              <a:rPr lang="de-DE" sz="2400" b="1" dirty="0">
                <a:solidFill>
                  <a:srgbClr val="008380"/>
                </a:solidFill>
              </a:rPr>
              <a:t>f</a:t>
            </a:r>
            <a:r>
              <a:rPr lang="de-DE" sz="2400" dirty="0">
                <a:solidFill>
                  <a:srgbClr val="008380"/>
                </a:solidFill>
              </a:rPr>
              <a:t>(X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,...,X</a:t>
            </a:r>
            <a:r>
              <a:rPr lang="de-DE" sz="2400" baseline="-25000" dirty="0">
                <a:solidFill>
                  <a:srgbClr val="008380"/>
                </a:solidFill>
              </a:rPr>
              <a:t>j</a:t>
            </a:r>
            <a:r>
              <a:rPr lang="de-DE" sz="2400" dirty="0">
                <a:solidFill>
                  <a:srgbClr val="008380"/>
                </a:solidFill>
              </a:rPr>
              <a:t>,Y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,…,Y</a:t>
            </a:r>
            <a:r>
              <a:rPr lang="de-DE" sz="2400" baseline="-25000" dirty="0">
                <a:solidFill>
                  <a:srgbClr val="008380"/>
                </a:solidFill>
              </a:rPr>
              <a:t>k</a:t>
            </a:r>
            <a:r>
              <a:rPr lang="de-DE" sz="2400" dirty="0">
                <a:solidFill>
                  <a:srgbClr val="008380"/>
                </a:solidFill>
              </a:rPr>
              <a:t>,Z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>
                <a:solidFill>
                  <a:srgbClr val="008380"/>
                </a:solidFill>
              </a:rPr>
              <a:t>Z</a:t>
            </a:r>
            <a:r>
              <a:rPr lang="de-DE" sz="2400" baseline="-25000" dirty="0" err="1">
                <a:solidFill>
                  <a:srgbClr val="008380"/>
                </a:solidFill>
              </a:rPr>
              <a:t>l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</a:p>
          <a:p>
            <a:pPr lvl="1"/>
            <a:r>
              <a:rPr lang="en-US" dirty="0"/>
              <a:t>has </a:t>
            </a:r>
            <a:r>
              <a:rPr lang="en-US" dirty="0">
                <a:solidFill>
                  <a:srgbClr val="008380"/>
                </a:solidFill>
              </a:rPr>
              <a:t>2</a:t>
            </a:r>
            <a:r>
              <a:rPr lang="en-US" i="1" baseline="30000" dirty="0">
                <a:solidFill>
                  <a:srgbClr val="008380"/>
                </a:solidFill>
              </a:rPr>
              <a:t>j+k+l </a:t>
            </a:r>
            <a:r>
              <a:rPr lang="en-US" dirty="0"/>
              <a:t>entries (if all variables are binary)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Prior probability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Prior</a:t>
            </a:r>
            <a:r>
              <a:rPr lang="en-US" sz="2400" dirty="0">
                <a:ea typeface="ＭＳ Ｐゴシック" charset="0"/>
              </a:rPr>
              <a:t> or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unconditional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probabilities</a:t>
            </a:r>
            <a:r>
              <a:rPr lang="en-US" sz="2400" dirty="0">
                <a:ea typeface="ＭＳ Ｐゴシック" charset="0"/>
              </a:rPr>
              <a:t> of propositions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true) = 0.1 </a:t>
            </a:r>
            <a:r>
              <a:rPr lang="en-US" sz="2000" dirty="0">
                <a:ea typeface="ＭＳ Ｐゴシック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sunny) = 0.72 </a:t>
            </a:r>
            <a:r>
              <a:rPr lang="en-US" sz="2000" dirty="0">
                <a:ea typeface="ＭＳ Ｐゴシック" charset="0"/>
              </a:rPr>
              <a:t>correspond to belief prior to arrival of any (new) evidence
</a:t>
            </a:r>
          </a:p>
          <a:p>
            <a:pPr lvl="4"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Probability distribution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gives values for all possible assignments: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&lt;0.72, 0.1, 0.08, 0.1&gt;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normalized</a:t>
            </a:r>
            <a:r>
              <a:rPr lang="en-US" sz="2000" dirty="0">
                <a:ea typeface="ＭＳ Ｐゴシック" charset="0"/>
              </a:rPr>
              <a:t>, i.e., sums to 1 because one condition must be the case)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615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691" y="332657"/>
            <a:ext cx="6033493" cy="504056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pointwise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4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268738" cy="2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7656"/>
            <a:ext cx="4722051" cy="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4716016" y="3789040"/>
            <a:ext cx="216024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573C48D-5543-3344-9B47-57ACBD85CBC0}"/>
              </a:ext>
            </a:extLst>
          </p:cNvPr>
          <p:cNvSpPr/>
          <p:nvPr/>
        </p:nvSpPr>
        <p:spPr>
          <a:xfrm>
            <a:off x="5323248" y="1914376"/>
            <a:ext cx="3641240" cy="243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697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Basic Operations: Summing out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out a variable from a product of factors</a:t>
            </a:r>
          </a:p>
          <a:p>
            <a:pPr lvl="1"/>
            <a:r>
              <a:rPr lang="en-US" dirty="0"/>
              <a:t>Move any constant factors outside the summation</a:t>
            </a:r>
          </a:p>
          <a:p>
            <a:pPr lvl="1"/>
            <a:r>
              <a:rPr lang="en-US" dirty="0"/>
              <a:t>Add up </a:t>
            </a:r>
            <a:r>
              <a:rPr lang="en-US" dirty="0" err="1"/>
              <a:t>submatrices</a:t>
            </a:r>
            <a:r>
              <a:rPr lang="en-US" dirty="0"/>
              <a:t> in </a:t>
            </a:r>
            <a:r>
              <a:rPr lang="en-US" dirty="0" err="1"/>
              <a:t>pointwise</a:t>
            </a:r>
            <a:r>
              <a:rPr lang="en-US" dirty="0"/>
              <a:t> product of remaining factors</a:t>
            </a:r>
            <a:br>
              <a:rPr lang="en-US" dirty="0"/>
            </a:b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𝛴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 …*</a:t>
            </a:r>
            <a:r>
              <a:rPr lang="en-US" dirty="0" err="1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>
                <a:solidFill>
                  <a:srgbClr val="008380"/>
                </a:solidFill>
                <a:latin typeface="Cambria Math"/>
                <a:ea typeface="Cambria Math"/>
              </a:rPr>
              <a:t>k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    =   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*…*f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*𝛴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i+1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*…*</a:t>
            </a:r>
            <a:r>
              <a:rPr lang="en-US" dirty="0" err="1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>
                <a:solidFill>
                  <a:srgbClr val="008380"/>
                </a:solidFill>
                <a:latin typeface="Cambria Math"/>
                <a:ea typeface="Cambria Math"/>
              </a:rPr>
              <a:t>k</a:t>
            </a:r>
            <a:b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</a:b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		       =   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*…*f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 </a:t>
            </a:r>
            <a:r>
              <a:rPr lang="en-US" dirty="0" err="1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br>
              <a:rPr lang="en-US" dirty="0">
                <a:solidFill>
                  <a:srgbClr val="008380"/>
                </a:solidFill>
              </a:rPr>
            </a:br>
            <a:br>
              <a:rPr lang="en-US" dirty="0"/>
            </a:br>
            <a:r>
              <a:rPr lang="en-US" dirty="0"/>
              <a:t>assuming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1</a:t>
            </a:r>
            <a:r>
              <a:rPr lang="en-US" i="1" dirty="0">
                <a:solidFill>
                  <a:srgbClr val="008380"/>
                </a:solidFill>
              </a:rPr>
              <a:t>, …,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i</a:t>
            </a:r>
            <a:r>
              <a:rPr lang="en-US" i="1" dirty="0">
                <a:solidFill>
                  <a:srgbClr val="008380"/>
                </a:solidFill>
              </a:rPr>
              <a:t> </a:t>
            </a:r>
            <a:r>
              <a:rPr lang="en-US" dirty="0"/>
              <a:t>do not depend on </a:t>
            </a:r>
            <a:r>
              <a:rPr lang="en-US" i="1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5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Summing</a:t>
            </a:r>
            <a:r>
              <a:rPr lang="de-DE" dirty="0"/>
              <a:t> out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4" y="2882553"/>
            <a:ext cx="2511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0" y="1844824"/>
            <a:ext cx="522928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9" y="3089337"/>
            <a:ext cx="43672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01826" y="308933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/>
              <a:t>Summing out </a:t>
            </a:r>
            <a:r>
              <a:rPr lang="de-DE"/>
              <a:t>a</a:t>
            </a:r>
          </a:p>
        </p:txBody>
      </p:sp>
      <p:sp>
        <p:nvSpPr>
          <p:cNvPr id="4" name="Pfeil nach rechts 3"/>
          <p:cNvSpPr/>
          <p:nvPr/>
        </p:nvSpPr>
        <p:spPr bwMode="auto">
          <a:xfrm>
            <a:off x="3617625" y="3841515"/>
            <a:ext cx="690376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E916B-06A2-5345-B11C-4F8A438AEBA8}"/>
              </a:ext>
            </a:extLst>
          </p:cNvPr>
          <p:cNvSpPr/>
          <p:nvPr/>
        </p:nvSpPr>
        <p:spPr>
          <a:xfrm>
            <a:off x="4860031" y="1637853"/>
            <a:ext cx="4007511" cy="243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326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Burglary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791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0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8032"/>
            <a:ext cx="8856984" cy="692696"/>
          </a:xfrm>
        </p:spPr>
        <p:txBody>
          <a:bodyPr/>
          <a:lstStyle/>
          <a:p>
            <a:r>
              <a:rPr lang="en-US" dirty="0"/>
              <a:t>Further Optimization by Finding Irrelevant Variables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95536" y="5589240"/>
            <a:ext cx="792088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solidFill>
                  <a:srgbClr val="FFFFFF"/>
                </a:solidFill>
              </a:ln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38DC14-B4CF-3043-9A25-3D9CF42211FF}"/>
              </a:ext>
            </a:extLst>
          </p:cNvPr>
          <p:cNvGrpSpPr/>
          <p:nvPr/>
        </p:nvGrpSpPr>
        <p:grpSpPr>
          <a:xfrm>
            <a:off x="342900" y="1196752"/>
            <a:ext cx="8458200" cy="4456113"/>
            <a:chOff x="342900" y="1844675"/>
            <a:chExt cx="8458200" cy="4456113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844675"/>
              <a:ext cx="8458200" cy="445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203848" y="4869160"/>
              <a:ext cx="33024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/>
                <a:t> {Alarm, </a:t>
              </a:r>
              <a:r>
                <a:rPr lang="de-DE" dirty="0" err="1"/>
                <a:t>Earthquake</a:t>
              </a:r>
              <a:r>
                <a:rPr lang="de-DE" dirty="0"/>
                <a:t>, </a:t>
              </a:r>
              <a:r>
                <a:rPr lang="de-DE" dirty="0" err="1"/>
                <a:t>Burglary</a:t>
              </a:r>
              <a:r>
                <a:rPr lang="de-DE" dirty="0"/>
                <a:t>}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9E0183F-E3FB-5245-9EC4-EAC5489488AA}"/>
              </a:ext>
            </a:extLst>
          </p:cNvPr>
          <p:cNvSpPr/>
          <p:nvPr/>
        </p:nvSpPr>
        <p:spPr>
          <a:xfrm>
            <a:off x="395536" y="5085184"/>
            <a:ext cx="813690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87624" y="5085184"/>
            <a:ext cx="6804756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Irrelevant variables </a:t>
            </a:r>
            <a:r>
              <a:rPr lang="de-DE" dirty="0" err="1">
                <a:solidFill>
                  <a:schemeClr val="tx1"/>
                </a:solidFill>
              </a:rPr>
              <a:t>can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identified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by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graph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theoretical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criterion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associated</a:t>
            </a:r>
            <a:r>
              <a:rPr lang="de-DE" dirty="0">
                <a:solidFill>
                  <a:schemeClr val="tx1"/>
                </a:solidFill>
              </a:rPr>
              <a:t>  </a:t>
            </a:r>
            <a:r>
              <a:rPr lang="de-DE" dirty="0" err="1">
                <a:solidFill>
                  <a:srgbClr val="0000FF"/>
                </a:solidFill>
              </a:rPr>
              <a:t>moral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graph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m-separation   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Many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other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inference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algorithms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and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optimizations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known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br>
              <a:rPr lang="de-DE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Discussed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in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detail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in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course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on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Bayesian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Knowledge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Representation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AIMA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Cristina </a:t>
            </a:r>
            <a:r>
              <a:rPr lang="de-DE" dirty="0" err="1"/>
              <a:t>Conati</a:t>
            </a:r>
            <a:r>
              <a:rPr lang="de-DE" dirty="0"/>
              <a:t>, UBC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Picture 1029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47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Data Mining Bayesian Networks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0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we have seen so far, the idea was always to find the best model that could explain some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contrast, </a:t>
            </a:r>
            <a:r>
              <a:rPr lang="en-GB" dirty="0">
                <a:solidFill>
                  <a:srgbClr val="0000FF"/>
                </a:solidFill>
              </a:rPr>
              <a:t>full Bayesian learning </a:t>
            </a:r>
            <a:r>
              <a:rPr lang="en-GB" dirty="0"/>
              <a:t>sees learning as Bayesian </a:t>
            </a:r>
            <a:r>
              <a:rPr lang="en-GB" dirty="0">
                <a:solidFill>
                  <a:srgbClr val="FF0000"/>
                </a:solidFill>
              </a:rPr>
              <a:t>updating of a probability distribution </a:t>
            </a:r>
            <a:r>
              <a:rPr lang="en-GB" dirty="0"/>
              <a:t>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…, </a:t>
            </a:r>
            <a:r>
              <a:rPr lang="en-GB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P(H)</a:t>
            </a:r>
            <a:r>
              <a:rPr lang="en-GB" dirty="0">
                <a:ea typeface="Arial Unicode MS" charset="0"/>
                <a:cs typeface="Arial Unicode MS" charset="0"/>
              </a:rPr>
              <a:t> 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>
                <a:solidFill>
                  <a:srgbClr val="3C8C93"/>
                </a:solidFill>
              </a:rPr>
              <a:t>j</a:t>
            </a:r>
            <a:r>
              <a:rPr lang="en-GB" baseline="-25000" dirty="0" err="1">
                <a:solidFill>
                  <a:srgbClr val="3C8C93"/>
                </a:solidFill>
              </a:rPr>
              <a:t>th</a:t>
            </a:r>
            <a:r>
              <a:rPr lang="en-GB" dirty="0"/>
              <a:t> observation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r>
              <a:rPr lang="en-GB" dirty="0"/>
              <a:t> gives the outcome of random variable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endParaRPr lang="en-GB" baseline="-25000" dirty="0">
              <a:solidFill>
                <a:srgbClr val="3C8C9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k</a:t>
            </a:r>
            <a:endParaRPr lang="en-GB" dirty="0">
              <a:solidFill>
                <a:srgbClr val="3C8C93"/>
              </a:solidFill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9880847" y="5548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554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Bayesian</a:t>
            </a:r>
            <a:r>
              <a:rPr lang="de-DE" dirty="0">
                <a:cs typeface="+mn-cs"/>
              </a:rPr>
              <a:t> Networks, </a:t>
            </a:r>
            <a:r>
              <a:rPr lang="de-DE" dirty="0" err="1">
                <a:cs typeface="+mn-cs"/>
              </a:rPr>
              <a:t>Inference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and</a:t>
            </a:r>
            <a:r>
              <a:rPr lang="de-DE" dirty="0">
                <a:cs typeface="+mn-cs"/>
              </a:rPr>
              <a:t> Learning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767945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0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Full joint probability distribution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Joint probability distribution</a:t>
            </a:r>
            <a:r>
              <a:rPr lang="en-US" sz="1800" dirty="0">
                <a:ea typeface="ＭＳ Ｐゴシック" charset="0"/>
              </a:rPr>
              <a:t> for a set of random variables gives the probability of every atomic event on those 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 is a 4 </a:t>
            </a:r>
            <a:r>
              <a:rPr lang="en-US" sz="1600" dirty="0">
                <a:ea typeface="ＭＳ Ｐゴシック" charset="0"/>
                <a:cs typeface="Arial" charset="0"/>
              </a:rPr>
              <a:t>× </a:t>
            </a:r>
            <a:r>
              <a:rPr lang="en-US" sz="1600" dirty="0">
                <a:ea typeface="ＭＳ Ｐゴシック" charset="0"/>
              </a:rPr>
              <a:t>2 matrix of values: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Weather =		sunny	rainy	cloudy	snow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true 		0.144	0.02 	0.016 	0.02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false		0.576	0.08 	0.064 	0.08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Full joint probability distribution: all random variables involved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Every query about a domain can be answered by the full joint distribution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827584" y="2852936"/>
            <a:ext cx="56296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267744" y="2484636"/>
            <a:ext cx="99" cy="1016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785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5 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cherry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100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75% cherry + 25%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75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40% are 50% cherry + 50%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50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25% cherry + 75%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lime 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</a:t>
            </a:r>
            <a:r>
              <a:rPr lang="de-DE" altLang="ja-JP" sz="2000" dirty="0">
                <a:solidFill>
                  <a:srgbClr val="000000"/>
                </a:solidFill>
                <a:latin typeface="+mn-lt"/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  <a:latin typeface="+mn-lt"/>
              </a:rPr>
              <a:t>s call </a:t>
            </a:r>
            <a:r>
              <a:rPr lang="el-GR" altLang="ja-JP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charset="0"/>
              </a:rPr>
              <a:t>𝜃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 the parameter that defines the fraction of cherry candy in a bag, and </a:t>
            </a:r>
            <a:r>
              <a:rPr lang="en-US" altLang="ja-JP" sz="2000" dirty="0">
                <a:solidFill>
                  <a:srgbClr val="3C8C93"/>
                </a:solidFill>
                <a:latin typeface="+mn-lt"/>
                <a:cs typeface="Times New Roman" charset="0"/>
              </a:rPr>
              <a:t>h</a:t>
            </a:r>
            <a:r>
              <a:rPr lang="el-GR" altLang="ja-JP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altLang="ja-JP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corresponding 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of the five  kinds of bag has generated my 10 observations?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P(h 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|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5934521" y="4163477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06955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h</a:t>
            </a:r>
            <a:r>
              <a:rPr lang="en-GB" sz="2400" baseline="-25000" dirty="0"/>
              <a:t>i</a:t>
            </a:r>
            <a:r>
              <a:rPr lang="en-GB" sz="2400" dirty="0"/>
              <a:t> 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  <a:r>
              <a:rPr lang="el-GR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α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</a:t>
            </a:r>
            <a:r>
              <a:rPr lang="en-GB" sz="2000" dirty="0">
                <a:ea typeface="Arial Unicode MS" charset="0"/>
                <a:cs typeface="Arial Unicode MS" charset="0"/>
              </a:rPr>
              <a:t>  (</a:t>
            </a:r>
            <a:r>
              <a:rPr lang="en-GB" sz="2000" b="1" dirty="0">
                <a:solidFill>
                  <a:schemeClr val="accent2"/>
                </a:solidFill>
                <a:ea typeface="Arial Unicode MS" charset="0"/>
                <a:cs typeface="Arial Unicode MS" charset="0"/>
              </a:rPr>
              <a:t>Bayes theorem</a:t>
            </a:r>
            <a:r>
              <a:rPr lang="en-GB" sz="2000" dirty="0"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  <a:r>
              <a:rPr lang="en-GB" sz="2000" dirty="0">
                <a:ea typeface="Arial Unicode MS" charset="0"/>
                <a:cs typeface="Arial Unicode MS" charset="0"/>
              </a:rPr>
              <a:t>is called the likelihood 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X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     = 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(X,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+ No need to pick one best-guess hypothesis!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-  Need to iterate over all hypotheses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364088" y="2880953"/>
            <a:ext cx="2088033" cy="1657350"/>
          </a:xfrm>
          <a:prstGeom prst="wedgeRoundRectCallout">
            <a:avLst>
              <a:gd name="adj1" fmla="val -200320"/>
              <a:gd name="adj2" fmla="val 263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 hypothesis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944031-35AD-4A43-9D9A-E603F8BE3B1C}"/>
              </a:ext>
            </a:extLst>
          </p:cNvPr>
          <p:cNvSpPr/>
          <p:nvPr/>
        </p:nvSpPr>
        <p:spPr>
          <a:xfrm>
            <a:off x="2123728" y="4365104"/>
            <a:ext cx="1008112" cy="43204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1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5"/>
            <a:ext cx="8857108" cy="7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10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3C8C93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  for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𝜃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, the value of P(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𝜃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 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And given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observations, of which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are cherry and </a:t>
            </a:r>
            <a:r>
              <a:rPr lang="en-GB" sz="2400" dirty="0">
                <a:solidFill>
                  <a:srgbClr val="3C8C93"/>
                </a:solidFill>
                <a:latin typeface="+mn-lt"/>
              </a:rPr>
              <a:t>l = N-c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23278"/>
              </p:ext>
            </p:extLst>
          </p:nvPr>
        </p:nvGraphicFramePr>
        <p:xfrm>
          <a:off x="2168525" y="3861048"/>
          <a:ext cx="4131667" cy="4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861048"/>
                        <a:ext cx="4131667" cy="48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# of successes in a sequence of </a:t>
            </a:r>
            <a:r>
              <a:rPr lang="en-US" sz="1600" dirty="0">
                <a:solidFill>
                  <a:srgbClr val="3C8C93"/>
                </a:solidFill>
                <a:latin typeface="+mn-lt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independent  trials with binary outcome, each of which yields success with probability </a:t>
            </a:r>
            <a:r>
              <a:rPr lang="el-GR" sz="16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</a:t>
            </a:r>
            <a:r>
              <a:rPr lang="en-GB" sz="2400" dirty="0">
                <a:solidFill>
                  <a:srgbClr val="3C8C93"/>
                </a:solidFill>
                <a:latin typeface="+mn-lt"/>
                <a:cs typeface="Times New Roman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P([lime, lime, lime] | h </a:t>
            </a:r>
            <a:r>
              <a:rPr lang="en-US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3C8C93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0.5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29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D18A6-7B96-BC4B-80E8-7BC3D6CB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" y="220662"/>
            <a:ext cx="7010400" cy="4165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2"/>
            <a:ext cx="8569325" cy="2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 with higher priors dominate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= 0.4)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i="1">
                <a:solidFill>
                  <a:srgbClr val="000000"/>
                </a:solidFill>
              </a:rPr>
              <a:t>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) = </a:t>
            </a:r>
            <a:r>
              <a:rPr lang="el-GR" sz="2400" i="1">
                <a:solidFill>
                  <a:srgbClr val="000000"/>
                </a:solidFill>
              </a:rPr>
              <a:t>α</a:t>
            </a:r>
            <a:r>
              <a:rPr lang="en-GB" sz="2400" i="1">
                <a:solidFill>
                  <a:srgbClr val="000000"/>
                </a:solidFill>
              </a:rPr>
              <a:t>P(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| 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 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703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913DE-7AF5-744A-82AE-C7B52F66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84017"/>
            <a:ext cx="7556500" cy="46609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>
                <a:solidFill>
                  <a:srgbClr val="000000"/>
                </a:solidFill>
              </a:rPr>
              <a:t>∑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P(next candy is lime| 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 P(h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33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18,446,744,073,709,551,616 Boolean functions of 6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approximation: Maximum a posterior (MAP) 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hypotheses , 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 =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maximises  </a:t>
            </a:r>
            <a:r>
              <a:rPr lang="en-GB" sz="2000" dirty="0">
                <a:solidFill>
                  <a:srgbClr val="3C8C93"/>
                </a:solidFill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</a:t>
            </a:r>
            <a:r>
              <a:rPr lang="en-GB" sz="2000" dirty="0">
                <a:solidFill>
                  <a:srgbClr val="3C8C93"/>
                </a:solidFill>
              </a:rPr>
              <a:t>P(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≈</a:t>
            </a:r>
            <a:r>
              <a:rPr lang="en-GB" sz="2000" b="1" dirty="0">
                <a:solidFill>
                  <a:srgbClr val="3C8C93"/>
                </a:solidFill>
              </a:rPr>
              <a:t> P</a:t>
            </a:r>
            <a:r>
              <a:rPr lang="en-GB" sz="2000" dirty="0">
                <a:solidFill>
                  <a:srgbClr val="3C8C93"/>
                </a:solidFill>
              </a:rPr>
              <a:t>(X|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baseline="-25000" dirty="0">
                <a:solidFill>
                  <a:srgbClr val="3C8C93"/>
                </a:solidFill>
              </a:rPr>
              <a:t> 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842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</a:t>
            </a:r>
            <a:r>
              <a:rPr lang="en-GB" sz="2400" dirty="0">
                <a:solidFill>
                  <a:srgbClr val="3C8C93"/>
                </a:solidFill>
              </a:rPr>
              <a:t>P(X |</a:t>
            </a:r>
            <a:r>
              <a:rPr lang="en-GB" sz="2400" b="1" dirty="0">
                <a:solidFill>
                  <a:srgbClr val="3C8C93"/>
                </a:solidFill>
              </a:rPr>
              <a:t>d</a:t>
            </a:r>
            <a:r>
              <a:rPr lang="en-GB" sz="2400" dirty="0">
                <a:solidFill>
                  <a:srgbClr val="3C8C93"/>
                </a:solidFill>
              </a:rPr>
              <a:t>) 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3C8C93"/>
                </a:solidFill>
              </a:rPr>
              <a:t>h</a:t>
            </a:r>
            <a:r>
              <a:rPr lang="en-GB" sz="2400" baseline="-25000" dirty="0" err="1">
                <a:solidFill>
                  <a:srgbClr val="3C8C93"/>
                </a:solidFill>
              </a:rPr>
              <a:t>MAP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3 candies, predicting that the next candy will be lime with </a:t>
            </a:r>
            <a:r>
              <a:rPr lang="en-GB" sz="2000" dirty="0">
                <a:solidFill>
                  <a:srgbClr val="3C8C93"/>
                </a:solidFill>
              </a:rPr>
              <a:t>p 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Bayesian learner gave a prediction of 0.8, safer after seeing only 3 candies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0CCFA-79A7-5048-B69A-5EFB0719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99" y="3340878"/>
            <a:ext cx="4354314" cy="268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C5956-3845-4440-AC00-ABEAB4D5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5724"/>
            <a:ext cx="5029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00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i="1" dirty="0">
                <a:solidFill>
                  <a:srgbClr val="000000"/>
                </a:solidFill>
              </a:rPr>
              <a:t>P(H)</a:t>
            </a:r>
            <a:r>
              <a:rPr lang="en-GB" sz="2400" dirty="0">
                <a:solidFill>
                  <a:srgbClr val="000000"/>
                </a:solidFill>
              </a:rPr>
              <a:t> plays an important role in both MAP and Full Bayesian Learning (defines learning bias)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Used to  define 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danger of </a:t>
            </a:r>
            <a:r>
              <a:rPr lang="en-GB" sz="2000" b="1" dirty="0" err="1">
                <a:solidFill>
                  <a:srgbClr val="000000"/>
                </a:solidFill>
              </a:rPr>
              <a:t>overfitting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I.e. common learning bias is to penalize complexity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73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variables: 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= {sunny, rainy, cloudy, snow}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</a:t>
            </a:r>
            <a:r>
              <a:rPr lang="en-US" dirty="0"/>
              <a:t>disjoint from domain of other random variables: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Weather=rainy </a:t>
            </a:r>
            <a:r>
              <a:rPr lang="en-US" dirty="0"/>
              <a:t>often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P(rainy)</a:t>
            </a:r>
            <a:r>
              <a:rPr lang="en-US" dirty="0"/>
              <a:t>, the random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r>
              <a:rPr lang="en-US" dirty="0"/>
              <a:t> is implicitly defined by the value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r>
              <a:rPr lang="en-US" dirty="0"/>
              <a:t>Boolean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Cavity=true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Cavity=false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Examples: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39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(ML)Learning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45025" y="618344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58(5), 632-643, </a:t>
            </a:r>
            <a:r>
              <a:rPr lang="de-DE" sz="1100" b="1" dirty="0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96311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MAP learning (maximize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P(h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) reduces to 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Used in statistics as the standard (non-bayesian)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very large datasets, for which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</a:t>
            </a:r>
            <a:r>
              <a:rPr lang="en-GB" sz="2000">
                <a:solidFill>
                  <a:srgbClr val="000000"/>
                </a:solidFill>
              </a:rPr>
              <a:t>tends to overcome  the influence of</a:t>
            </a:r>
            <a:r>
              <a:rPr lang="en-GB" sz="2000" i="1">
                <a:solidFill>
                  <a:srgbClr val="000000"/>
                </a:solidFill>
              </a:rPr>
              <a:t> P</a:t>
            </a:r>
            <a:r>
              <a:rPr lang="en-GB" sz="2000">
                <a:solidFill>
                  <a:srgbClr val="000000"/>
                </a:solidFill>
              </a:rPr>
              <a:t>(</a:t>
            </a:r>
            <a:r>
              <a:rPr lang="en-GB" sz="2000" i="1">
                <a:solidFill>
                  <a:srgbClr val="000000"/>
                </a:solidFill>
              </a:rPr>
              <a:t>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78110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922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Maximum-Likelihood-</a:t>
            </a:r>
            <a:r>
              <a:rPr lang="en-US" dirty="0" err="1">
                <a:latin typeface="+mn-lt"/>
              </a:rPr>
              <a:t>Parameterschätzung</a:t>
            </a:r>
            <a:endParaRPr lang="en-US" dirty="0">
              <a:latin typeface="+mn-lt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 err="1"/>
              <a:t>Nehme</a:t>
            </a:r>
            <a:r>
              <a:rPr lang="en-US" dirty="0"/>
              <a:t> an, die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BNs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bekannt</a:t>
            </a:r>
            <a:endParaRPr lang="en-US" dirty="0"/>
          </a:p>
          <a:p>
            <a:pPr marL="342900" indent="-342900"/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Schätze</a:t>
            </a:r>
            <a:r>
              <a:rPr lang="en-US" dirty="0"/>
              <a:t> BN-Parameter </a:t>
            </a:r>
            <a:r>
              <a:rPr lang="en-US" b="1" dirty="0"/>
              <a:t>𝜃</a:t>
            </a:r>
            <a:endParaRPr lang="en-US" dirty="0"/>
          </a:p>
          <a:p>
            <a:pPr marL="742950" lvl="1" indent="-285750"/>
            <a:r>
              <a:rPr lang="en-US" dirty="0" err="1">
                <a:ea typeface="Arial Unicode MS" charset="0"/>
                <a:cs typeface="Arial Unicode MS" charset="0"/>
              </a:rPr>
              <a:t>Einträge</a:t>
            </a:r>
            <a:r>
              <a:rPr lang="en-US" dirty="0">
                <a:ea typeface="Arial Unicode MS" charset="0"/>
                <a:cs typeface="Arial Unicode MS" charset="0"/>
              </a:rPr>
              <a:t> in CPTs, P(X | Parents(X))</a:t>
            </a:r>
          </a:p>
          <a:p>
            <a:pPr marL="342900" indent="-342900"/>
            <a:r>
              <a:rPr lang="en-US" dirty="0"/>
              <a:t>Eine </a:t>
            </a:r>
            <a:r>
              <a:rPr lang="en-US" dirty="0" err="1"/>
              <a:t>Parametrierung</a:t>
            </a:r>
            <a:r>
              <a:rPr lang="en-US" dirty="0"/>
              <a:t> </a:t>
            </a:r>
            <a:r>
              <a:rPr lang="en-US" b="1" dirty="0"/>
              <a:t>𝜃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gut, falls </a:t>
            </a:r>
            <a:r>
              <a:rPr lang="en-US" dirty="0" err="1">
                <a:sym typeface="Symbol" charset="0"/>
              </a:rPr>
              <a:t>hierdurch</a:t>
            </a:r>
            <a:r>
              <a:rPr lang="en-US" dirty="0">
                <a:sym typeface="Symbol" charset="0"/>
              </a:rPr>
              <a:t> die </a:t>
            </a:r>
            <a:r>
              <a:rPr lang="en-US" dirty="0" err="1">
                <a:sym typeface="Symbol" charset="0"/>
              </a:rPr>
              <a:t>beobachteten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Daten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wahrscheinlich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generiert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(MLE) </a:t>
            </a:r>
            <a:r>
              <a:rPr lang="en-US" dirty="0" err="1">
                <a:sym typeface="Symbol" charset="0"/>
              </a:rPr>
              <a:t>Prinzip</a:t>
            </a:r>
            <a:r>
              <a:rPr lang="en-US" dirty="0">
                <a:sym typeface="Symbol" charset="0"/>
              </a:rPr>
              <a:t>: </a:t>
            </a:r>
            <a:r>
              <a:rPr lang="en-US" dirty="0" err="1">
                <a:sym typeface="Symbol" charset="0"/>
              </a:rPr>
              <a:t>Wähle</a:t>
            </a:r>
            <a:r>
              <a:rPr lang="en-US" dirty="0">
                <a:sym typeface="Symbol" charset="0"/>
              </a:rPr>
              <a:t> </a:t>
            </a:r>
            <a:r>
              <a:rPr lang="en-US" b="1" dirty="0"/>
              <a:t>𝜃</a:t>
            </a:r>
            <a:r>
              <a:rPr lang="en-US" b="1" baseline="30000" dirty="0"/>
              <a:t>*</a:t>
            </a:r>
            <a:r>
              <a:rPr lang="en-US" dirty="0">
                <a:sym typeface="Symbol" charset="0"/>
              </a:rPr>
              <a:t> so,</a:t>
            </a:r>
            <a:br>
              <a:rPr lang="en-US" dirty="0">
                <a:sym typeface="Symbol" charset="0"/>
              </a:rPr>
            </a:b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ym typeface="Symbol" charset="0"/>
              </a:rPr>
              <a:t>P(D|</a:t>
            </a:r>
            <a:r>
              <a:rPr lang="en-US" b="1" dirty="0"/>
              <a:t> 𝜃</a:t>
            </a:r>
            <a:r>
              <a:rPr lang="en-US" b="1" baseline="30000" dirty="0"/>
              <a:t>*</a:t>
            </a:r>
            <a:r>
              <a:rPr lang="en-US" dirty="0"/>
              <a:t>) </a:t>
            </a:r>
            <a:r>
              <a:rPr lang="en-US" dirty="0" err="1">
                <a:sym typeface="Symbol" charset="0"/>
              </a:rPr>
              <a:t>maximiert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wird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>
            <p:extLst/>
          </p:nvPr>
        </p:nvGraphicFramePr>
        <p:xfrm>
          <a:off x="1259632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3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784462" y="4665941"/>
            <a:ext cx="2878404" cy="1328023"/>
          </a:xfrm>
          <a:prstGeom prst="wedgeRoundRectCallout">
            <a:avLst>
              <a:gd name="adj1" fmla="val -62136"/>
              <a:gd name="adj2" fmla="val -82929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Gleichverteilte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unabhängige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Stichprobem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i.i.d</a:t>
            </a:r>
            <a:r>
              <a:rPr lang="en-US" dirty="0">
                <a:latin typeface="Arial" charset="0"/>
              </a:rPr>
              <a:t>. samples)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187624" y="3689350"/>
            <a:ext cx="1728192" cy="603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0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Anwendungsbeispiel Bonbonfabrik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59107" y="1223122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Ein Hersteller wählt die Farbe des Bonbonpapiers mit einer bestimmten Wahrscheinlichkeit je nach Geschmack, wobei die </a:t>
            </a:r>
            <a:r>
              <a:rPr lang="de-DE" sz="2400">
                <a:solidFill>
                  <a:srgbClr val="000000"/>
                </a:solidFill>
              </a:rPr>
              <a:t>entsprechende Verteilung </a:t>
            </a:r>
            <a:r>
              <a:rPr lang="de-DE" sz="2400" dirty="0">
                <a:solidFill>
                  <a:srgbClr val="000000"/>
                </a:solidFill>
              </a:rPr>
              <a:t>nicht bekannt sei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cherry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1</a:t>
            </a:r>
            <a:endParaRPr lang="de-DE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lime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</a:t>
            </a:r>
            <a:r>
              <a:rPr lang="de-DE" sz="2400" dirty="0" err="1">
                <a:solidFill>
                  <a:srgbClr val="000000"/>
                </a:solidFill>
              </a:rPr>
              <a:t>Bayessche</a:t>
            </a:r>
            <a:r>
              <a:rPr lang="de-DE" sz="2400" dirty="0">
                <a:solidFill>
                  <a:srgbClr val="000000"/>
                </a:solidFill>
              </a:rPr>
              <a:t> Netzwerk enthält drei zu lernende Parameter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62278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 W=green, 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=</a:t>
            </a:r>
            <a:r>
              <a:rPr lang="de-DE" sz="2000" i="1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P( W=green|F = cherry,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P(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=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𝜃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>
                <a:solidFill>
                  <a:srgbClr val="000000"/>
                </a:solidFill>
              </a:rPr>
              <a:t>Wir packen N Bonbons aus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sind cherry und </a:t>
            </a:r>
            <a:r>
              <a:rPr lang="de-DE" sz="2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sind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rotem Papier, g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rotem Papier, 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>
                <a:solidFill>
                  <a:srgbClr val="000000"/>
                </a:solidFill>
                <a:cs typeface="Times New Roman" charset="0"/>
              </a:rPr>
              <a:t>Jeder Versuch liefert eine Kombination aus Papier und Geschmack wie  bei (*)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</a:t>
            </a:r>
            <a:r>
              <a:rPr lang="de-DE" sz="2000" b="1">
                <a:solidFill>
                  <a:srgbClr val="0000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</a:t>
            </a:r>
            <a:r>
              <a:rPr lang="de-DE" sz="200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de-DE" sz="2000" baseline="-2500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de-DE" sz="2000">
                <a:solidFill>
                  <a:srgbClr val="000000"/>
                </a:solidFill>
              </a:rPr>
              <a:t>P(d</a:t>
            </a:r>
            <a:r>
              <a:rPr lang="de-DE" sz="2000" baseline="-25000">
                <a:solidFill>
                  <a:srgbClr val="000000"/>
                </a:solidFill>
              </a:rPr>
              <a:t>j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= 𝜃</a:t>
            </a:r>
            <a:r>
              <a:rPr lang="de-DE" sz="2000" i="1" baseline="3000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de-DE" sz="2000" i="1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(1-𝜃)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</a:t>
            </a:r>
            <a:r>
              <a:rPr lang="de-DE" sz="2000" baseline="44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</a:t>
            </a:r>
            <a:r>
              <a:rPr lang="de-DE" sz="2000" baseline="44000">
                <a:solidFill>
                  <a:srgbClr val="000000"/>
                </a:solidFill>
              </a:rPr>
              <a:t>c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baseline="440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148711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Maximierung des Logarithmus der Zielfunktion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 err="1">
                <a:solidFill>
                  <a:srgbClr val="000000"/>
                </a:solidFill>
              </a:rPr>
              <a:t>c</a:t>
            </a:r>
            <a:r>
              <a:rPr lang="de-DE" sz="2000" dirty="0" err="1">
                <a:solidFill>
                  <a:srgbClr val="000000"/>
                </a:solidFill>
              </a:rPr>
              <a:t>log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 + 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l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Bestimmung der Ableitungen bzgl. 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𝜃, 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,𝜃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Ausdrücke ohne Term, nach dem abgeleitet wird, verschwinden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740980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Maximum-</a:t>
            </a:r>
            <a:r>
              <a:rPr lang="de-DE" dirty="0" err="1"/>
              <a:t>Likelihood</a:t>
            </a:r>
            <a:r>
              <a:rPr lang="de-DE" dirty="0"/>
              <a:t>-Parameterschätzung</a:t>
            </a:r>
            <a:endParaRPr lang="de-DE" b="0" dirty="0">
              <a:latin typeface="+mn-lt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2"/>
            <a:ext cx="8353425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Schätzung durch Bildung relativer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Dieser Prozess ist auf jedes voll beobachtbare BN anwendbar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Mit vollständigen Daten und 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-Parameterschätzung: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Parameterlernen zerfällt in separate Lernprobleme für jeden Parameter (CPT) durch </a:t>
            </a:r>
            <a:r>
              <a:rPr lang="de-DE" sz="2000" dirty="0" err="1">
                <a:solidFill>
                  <a:srgbClr val="000000"/>
                </a:solidFill>
              </a:rPr>
              <a:t>Logarithmierung</a:t>
            </a: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Jeder Parameter wird durch die relative Häufigkeit eines Knotenwertes bei gegebenen Werten der Elternknoten bestimmt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2263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Beliebte Anwendung: Naives </a:t>
            </a:r>
            <a:r>
              <a:rPr lang="de-DE" b="0" dirty="0" err="1">
                <a:latin typeface="+mn-lt"/>
              </a:rPr>
              <a:t>Bayes</a:t>
            </a:r>
            <a:r>
              <a:rPr lang="de-DE" b="0" dirty="0">
                <a:latin typeface="+mn-lt"/>
              </a:rPr>
              <a:t>-Modell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</a:rPr>
              <a:t>Naïve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Bayes</a:t>
            </a:r>
            <a:r>
              <a:rPr lang="de-DE" sz="2400" dirty="0">
                <a:solidFill>
                  <a:srgbClr val="000000"/>
                </a:solidFill>
              </a:rPr>
              <a:t>-Modell: Sehr einfaches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Netzwerk zur Klassifikation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Klassenvariable C</a:t>
            </a:r>
            <a:r>
              <a:rPr lang="de-DE" sz="2000" dirty="0">
                <a:solidFill>
                  <a:srgbClr val="000000"/>
                </a:solidFill>
              </a:rPr>
              <a:t> (vorherzusagen) bildet Wurzel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Attributvariablen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(Beobachtungen) sind Blätter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Naiv, weil angenommen wird, dass die Attributwerte bedingt unabhängig sind, wenn die Klasse gegeben ist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Deterministische Vorhersagen können durch Wahl der wahrscheinlichsten Klasse erreicht werden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Skalierung auf realen Daten sehr gut:</a:t>
            </a:r>
          </a:p>
          <a:p>
            <a:pPr marL="800100" lvl="1" indent="-3429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2n + 1 Parameter benötigt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9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0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67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Conditional</a:t>
            </a:r>
            <a:r>
              <a:rPr lang="en-US" sz="2000" dirty="0">
                <a:ea typeface="ＭＳ Ｐゴシック" charset="0"/>
              </a:rPr>
              <a:t> or </a:t>
            </a: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posterior probabilities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e.g.,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  <a:r>
              <a:rPr lang="en-US" sz="1800" dirty="0">
                <a:ea typeface="ＭＳ Ｐゴシック" charset="0"/>
              </a:rPr>
              <a:t>
             or: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&lt;0.8&gt;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i.e., given that </a:t>
            </a:r>
            <a:r>
              <a:rPr lang="en-US" sz="1800" i="1" dirty="0">
                <a:ea typeface="ＭＳ Ｐゴシック" charset="0"/>
              </a:rPr>
              <a:t>toothache</a:t>
            </a:r>
            <a:r>
              <a:rPr lang="en-US" sz="1800" dirty="0">
                <a:ea typeface="ＭＳ Ｐゴシック" charset="0"/>
              </a:rPr>
              <a:t> is all I know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(Notation for conditional distributions: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800" dirty="0">
                <a:ea typeface="ＭＳ Ｐゴシック" charset="0"/>
              </a:rPr>
              <a:t>is a 2-element vector of 2-element vectors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we know more, e.g.,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is also given, then we have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1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sunny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This kind of inference, sanctioned by domain knowledge, is crucial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3068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1331640" y="3284984"/>
            <a:ext cx="5328592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Überblick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Volles </a:t>
            </a: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Lernen (BMA)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MAP-Lernen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Vollständig beobachtbar (vollständige Daten)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Mit versteckten (</a:t>
            </a:r>
            <a:r>
              <a:rPr lang="de-DE" sz="2000" dirty="0" err="1">
                <a:solidFill>
                  <a:srgbClr val="000000"/>
                </a:solidFill>
              </a:rPr>
              <a:t>unbeobachtbaren</a:t>
            </a:r>
            <a:r>
              <a:rPr lang="de-DE" sz="2000" dirty="0">
                <a:solidFill>
                  <a:srgbClr val="000000"/>
                </a:solidFill>
              </a:rPr>
              <a:t>) Variablen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277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13" y="2562225"/>
            <a:ext cx="21471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Parameterlernen mit versteckten Variablen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Bisher haben wir angenommen, Daten für jede Variable des BNs stehen zur Verfügung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Was machen wir, wenn das nicht der Fall ist, d.h. es gibt versteckte (</a:t>
            </a:r>
            <a:r>
              <a:rPr lang="de-DE" sz="2400" dirty="0" err="1">
                <a:solidFill>
                  <a:srgbClr val="000000"/>
                </a:solidFill>
              </a:rPr>
              <a:t>hidden</a:t>
            </a:r>
            <a:r>
              <a:rPr lang="de-DE" sz="2400" dirty="0">
                <a:solidFill>
                  <a:srgbClr val="000000"/>
                </a:solidFill>
              </a:rPr>
              <a:t>) Variablen im Netzwerk?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Den Ansatz mit relativen Häufigkeiten können wir nicht so einfach übernehmen (keine Zähler für Variable H bekannt)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607953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>
                <a:latin typeface="+mn-lt"/>
              </a:rPr>
              <a:t>Vermeintliche L</a:t>
            </a:r>
            <a:r>
              <a:rPr lang="de-DE" b="0" dirty="0">
                <a:latin typeface="+mn-lt"/>
              </a:rPr>
              <a:t>ösung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4"/>
            <a:ext cx="89646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 Variable habe 3 Werte (</a:t>
            </a:r>
            <a:r>
              <a:rPr lang="de-DE" sz="2000" dirty="0" err="1">
                <a:solidFill>
                  <a:srgbClr val="000000"/>
                </a:solidFill>
              </a:rPr>
              <a:t>low</a:t>
            </a:r>
            <a:r>
              <a:rPr lang="de-DE" sz="2000" dirty="0">
                <a:solidFill>
                  <a:srgbClr val="000000"/>
                </a:solidFill>
              </a:rPr>
              <a:t>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Die Zahlen an den Knoten repräsentieren, wie viele Parameter für die CPT des betreffenden Knotens bestimmt werden müssen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78 Wahrscheinlichkeitswerte insgesamt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67744" y="2278281"/>
          <a:ext cx="2808758" cy="223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278281"/>
                        <a:ext cx="2808758" cy="2230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Vermeide versteckte Variablen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Könnte klappen bei kleinen Netzwerken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sp>
        <p:nvSpPr>
          <p:cNvPr id="2" name="Cloud Callout 1"/>
          <p:cNvSpPr/>
          <p:nvPr/>
        </p:nvSpPr>
        <p:spPr>
          <a:xfrm>
            <a:off x="5220072" y="2204865"/>
            <a:ext cx="2952328" cy="979836"/>
          </a:xfrm>
          <a:prstGeom prst="cloudCallout">
            <a:avLst>
              <a:gd name="adj1" fmla="val -61491"/>
              <a:gd name="adj2" fmla="val 762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Doch was machen wir hier?</a:t>
            </a:r>
          </a:p>
        </p:txBody>
      </p:sp>
    </p:spTree>
    <p:extLst>
      <p:ext uri="{BB962C8B-B14F-4D97-AF65-F5344CB8AC3E}">
        <p14:creationId xmlns:p14="http://schemas.microsoft.com/office/powerpoint/2010/main" val="143946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 err="1">
                <a:latin typeface="+mn-lt"/>
              </a:rPr>
              <a:t>HeartDisease</a:t>
            </a:r>
            <a:r>
              <a:rPr lang="de-DE" sz="2800" dirty="0">
                <a:latin typeface="+mn-lt"/>
              </a:rPr>
              <a:t> wegzulassen ist gar keine gute Lösung!</a:t>
            </a:r>
            <a:endParaRPr lang="de-DE" sz="2800" b="0" dirty="0">
              <a:latin typeface="+mn-lt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2"/>
            <a:ext cx="8964612" cy="23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 Symptome sind nicht länger bedingt unabhängig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gegeben die Elternknotenwerte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Sehr viel mehr Kanten, sehr viel mehr Wahrscheinlichkeiten zu spezifizieren: 708 insgesamt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brauchen sehr viel mehr Daten, </a:t>
            </a:r>
            <a:br>
              <a:rPr lang="de-DE" sz="20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um diese ganzen Werte vernünftig zu lernen</a:t>
            </a: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73336" y="1021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842613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Zwei Bonbontüten (1 </a:t>
            </a:r>
            <a:r>
              <a:rPr lang="de-DE" sz="2000" dirty="0" err="1">
                <a:solidFill>
                  <a:srgbClr val="000000"/>
                </a:solidFill>
              </a:rPr>
              <a:t>and</a:t>
            </a:r>
            <a:r>
              <a:rPr lang="de-DE" sz="2000" dirty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>
                <a:solidFill>
                  <a:srgbClr val="000000"/>
                </a:solidFill>
              </a:rPr>
              <a:t>Flavor</a:t>
            </a:r>
            <a:r>
              <a:rPr lang="de-DE" sz="2000" dirty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>
                <a:solidFill>
                  <a:srgbClr val="000000"/>
                </a:solidFill>
              </a:rPr>
              <a:t>Naïve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err="1">
                <a:solidFill>
                  <a:srgbClr val="000000"/>
                </a:solidFill>
              </a:rPr>
              <a:t>Bayes</a:t>
            </a:r>
            <a:r>
              <a:rPr lang="de-DE" sz="2000" dirty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  <a:cs typeface="Times New Roman" charset="0"/>
              </a:rPr>
              <a:t>𝜃=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=1,2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53240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err="1">
                <a:latin typeface="+mn-lt"/>
              </a:rPr>
              <a:t>Expectation-Maximization</a:t>
            </a:r>
            <a:r>
              <a:rPr lang="de-DE" b="0" dirty="0">
                <a:latin typeface="+mn-lt"/>
              </a:rPr>
              <a:t> (EM)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35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Wenn wir versteckte Variablen beibehalten und die Netzwerkparameter aus Daten lernen wollen, haben wir eine Form des </a:t>
            </a:r>
            <a:r>
              <a:rPr lang="de-DE" sz="2400" dirty="0" err="1">
                <a:solidFill>
                  <a:srgbClr val="0B05FF"/>
                </a:solidFill>
              </a:rPr>
              <a:t>unüberwachten</a:t>
            </a:r>
            <a:r>
              <a:rPr lang="de-DE" sz="2400" dirty="0">
                <a:solidFill>
                  <a:srgbClr val="0B05FF"/>
                </a:solidFill>
              </a:rPr>
              <a:t> Lernens </a:t>
            </a: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i="1" dirty="0" err="1">
                <a:solidFill>
                  <a:srgbClr val="000000"/>
                </a:solidFill>
              </a:rPr>
              <a:t>unsupervised</a:t>
            </a:r>
            <a:r>
              <a:rPr lang="de-DE" sz="2400" i="1" dirty="0">
                <a:solidFill>
                  <a:srgbClr val="000000"/>
                </a:solidFill>
              </a:rPr>
              <a:t> </a:t>
            </a:r>
            <a:r>
              <a:rPr lang="de-DE" sz="2400" i="1" dirty="0" err="1">
                <a:solidFill>
                  <a:srgbClr val="000000"/>
                </a:solidFill>
              </a:rPr>
              <a:t>learning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Die Daten geben nicht über alle Aspekte von Datenpunkten Auskunft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  <a:cs typeface="Times New Roman" charset="0"/>
              </a:rPr>
              <a:t>Expectation-Maximization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Genereller Algorithmus zum Lernen von Modellparametern bei unvollständigen Daten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Hier für diskrete Datenwerte im BN-Kontext gezeigt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65996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EM: Generelle Idee</a:t>
            </a: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Falls wir Daten für alle Variablen im BN hätten, könnten wir die Parameter mit ML- (oder MAP-) Ansätzen 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Relative Häufigkeiten bestimmen,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Falls wir die Parameter hätten, könnten wir die </a:t>
            </a:r>
            <a:r>
              <a:rPr lang="de-DE" sz="2400" dirty="0" err="1">
                <a:solidFill>
                  <a:srgbClr val="000000"/>
                </a:solidFill>
                <a:cs typeface="Times New Roman" charset="0"/>
              </a:rPr>
              <a:t>Posterior</a:t>
            </a: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-Wahrscheinlichkeiten jedes Ereignisses schätzen: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P(H|A,B,C)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14563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Dempster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, A.P., Laird. N.M., Rubin, D.B.: 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Maximum-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Likelihood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from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incomplete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data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via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EM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algorithm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. Journal </a:t>
            </a:r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of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 Royal Statistical Society, </a:t>
            </a:r>
            <a:r>
              <a:rPr lang="de-DE" sz="1200" b="1" dirty="0">
                <a:solidFill>
                  <a:srgbClr val="FF0000"/>
                </a:solidFill>
                <a:latin typeface="Helvetica" charset="0"/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2493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</a:t>
            </a:r>
            <a:r>
              <a:rPr lang="de-DE" dirty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CPT</a:t>
            </a:r>
            <a:r>
              <a:rPr lang="en-GB" sz="1400" dirty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0989271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279" y="260350"/>
            <a:ext cx="8785225" cy="50323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Wie funktioniert das mit Naive </a:t>
            </a:r>
            <a:r>
              <a:rPr lang="de-DE" b="0" dirty="0" err="1"/>
              <a:t>Bayes-Modelen</a:t>
            </a:r>
            <a:endParaRPr lang="de-DE" b="0" dirty="0"/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7" y="1272330"/>
            <a:ext cx="8785225" cy="35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Betrachtet die folgenden Daten, …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 Beispiele mit Booleschen Attributen X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2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3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… die wir kategorisieren wollen mit möglichen Werten einer Klasse 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verwenden einen naiven </a:t>
            </a:r>
            <a:r>
              <a:rPr lang="de-DE" sz="2400" dirty="0" err="1">
                <a:solidFill>
                  <a:srgbClr val="000000"/>
                </a:solidFill>
              </a:rPr>
              <a:t>Bayes-Klassifikator</a:t>
            </a:r>
            <a:r>
              <a:rPr lang="de-DE" sz="2400" dirty="0">
                <a:solidFill>
                  <a:srgbClr val="000000"/>
                </a:solidFill>
              </a:rPr>
              <a:t> mit versteckter Variable 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286500" y="4888545"/>
            <a:ext cx="306494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460753" y="1338609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58112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451121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Initialisierung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437075"/>
            <a:ext cx="500062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3516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Definiere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zufällige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Parameter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322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13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Definition of conditional probability (in terms of </a:t>
            </a:r>
            <a:r>
              <a:rPr lang="en-US" sz="1800" dirty="0" err="1">
                <a:ea typeface="ＭＳ Ｐゴシック" charset="0"/>
              </a:rPr>
              <a:t>uncond</a:t>
            </a:r>
            <a:r>
              <a:rPr lang="en-US" sz="1800" dirty="0">
                <a:ea typeface="ＭＳ Ｐゴシック" charset="0"/>
              </a:rPr>
              <a:t>. prob.):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| b) = 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/ P(b) if  P(b) &gt; 0</a:t>
            </a:r>
            <a:r>
              <a:rPr lang="en-US" sz="1600" dirty="0">
                <a:ea typeface="ＭＳ Ｐゴシック" charset="0"/>
              </a:rPr>
              <a:t>
</a:t>
            </a: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Product rule</a:t>
            </a:r>
            <a:r>
              <a:rPr lang="en-US" sz="1800" dirty="0">
                <a:ea typeface="ＭＳ Ｐゴシック" charset="0"/>
              </a:rPr>
              <a:t> gives an alternative formulation (</a:t>
            </a:r>
            <a:r>
              <a:rPr lang="en-US" sz="1800" dirty="0">
                <a:ea typeface="ＭＳ Ｐゴシック" charset="0"/>
                <a:sym typeface="Symbol" charset="0"/>
              </a:rPr>
              <a:t> </a:t>
            </a:r>
            <a:r>
              <a:rPr lang="en-US" sz="1800" dirty="0">
                <a:ea typeface="ＭＳ Ｐゴシック" charset="0"/>
              </a:rPr>
              <a:t>is commutative):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= P(a | b) P(b) = P(b | a) P(a)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A general version holds for whole distributions,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 | 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View as a set of 4 </a:t>
            </a:r>
            <a:r>
              <a:rPr lang="en-US" sz="1800" dirty="0">
                <a:ea typeface="ＭＳ Ｐゴシック" charset="0"/>
                <a:cs typeface="Arial" charset="0"/>
              </a:rPr>
              <a:t>× </a:t>
            </a:r>
            <a:r>
              <a:rPr lang="en-US" sz="1800" dirty="0">
                <a:ea typeface="ＭＳ Ｐゴシック" charset="0"/>
              </a:rPr>
              <a:t>2 equations,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not</a:t>
            </a:r>
            <a:r>
              <a:rPr lang="en-US" sz="1800" dirty="0">
                <a:ea typeface="ＭＳ Ｐゴシック" charset="0"/>
              </a:rPr>
              <a:t> matrix </a:t>
            </a:r>
            <a:r>
              <a:rPr lang="en-US" sz="1800" dirty="0" err="1">
                <a:ea typeface="ＭＳ Ｐゴシック" charset="0"/>
              </a:rPr>
              <a:t>mult</a:t>
            </a:r>
            <a:r>
              <a:rPr lang="en-US" sz="1800" dirty="0">
                <a:ea typeface="ＭＳ Ｐゴシック" charset="0"/>
              </a:rPr>
              <a:t>.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    </a:t>
            </a:r>
            <a:r>
              <a:rPr lang="en-US" sz="1000" dirty="0">
                <a:ea typeface="ＭＳ Ｐゴシック" charset="0"/>
              </a:rPr>
              <a:t>(1,1)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000" dirty="0">
                <a:ea typeface="ＭＳ Ｐゴシック" charset="0"/>
              </a:rPr>
              <a:t>	       (1,2)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),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….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solidFill>
                <a:schemeClr val="accent2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Chain rule</a:t>
            </a:r>
            <a:r>
              <a:rPr lang="en-US" sz="1800" dirty="0">
                <a:ea typeface="ＭＳ Ｐゴシック" charset="0"/>
              </a:rPr>
              <a:t> is derived by successive application of product rule:</a:t>
            </a:r>
            <a:br>
              <a:rPr lang="en-US" sz="1800" dirty="0">
                <a:ea typeface="ＭＳ Ｐゴシック" charset="0"/>
              </a:rPr>
            </a:br>
            <a:endParaRPr lang="en-US" sz="18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…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 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
</a:t>
            </a:r>
          </a:p>
        </p:txBody>
      </p:sp>
      <p:pic>
        <p:nvPicPr>
          <p:cNvPr id="50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41888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419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07504" y="335756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Was benötigen wir, um die Netzwerkparameter mit dem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-Ansatz zu lernen?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P(C) = Anzahl(Datenpunkte mit C=i) / Anzahl (alle Datenpunkte)    i=1,2,3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P(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 err="1">
                <a:solidFill>
                  <a:srgbClr val="000000"/>
                </a:solidFill>
              </a:rPr>
              <a:t>|C</a:t>
            </a:r>
            <a:r>
              <a:rPr lang="de-DE" sz="2000" dirty="0">
                <a:solidFill>
                  <a:srgbClr val="000000"/>
                </a:solidFill>
              </a:rPr>
              <a:t>) = Anzahl(Daten mit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dirty="0">
                <a:solidFill>
                  <a:srgbClr val="000000"/>
                </a:solidFill>
              </a:rPr>
              <a:t> und C=i) / Anzahl(Daten mit C=i)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für alle Werte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und  i=1,2,3</a:t>
            </a: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05470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Bislang haben wir nur: N = Anzahl(Datenpunkte)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</a:t>
            </a:r>
            <a:r>
              <a:rPr lang="de-DE" sz="2400" dirty="0">
                <a:solidFill>
                  <a:srgbClr val="0000FF"/>
                </a:solidFill>
              </a:rPr>
              <a:t>approximieren alle weiteren Zähler mit erwarteten Zählerwerten, </a:t>
            </a:r>
            <a:r>
              <a:rPr lang="de-DE" sz="2400" dirty="0">
                <a:solidFill>
                  <a:srgbClr val="FF0000"/>
                </a:solidFill>
              </a:rPr>
              <a:t>die aus dem Modell mit den "erfundenen" Parametern abgeleitet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erwartete Zähler                  ist die Summe, über alle N Beispieldaten, der Wahrscheinlichkeiten, dass jedes Beispiel in Kategorie i fällt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>
            <p:extLst/>
          </p:nvPr>
        </p:nvGraphicFramePr>
        <p:xfrm>
          <a:off x="2918173" y="4149080"/>
          <a:ext cx="5759102" cy="182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1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173" y="4149080"/>
                        <a:ext cx="5759102" cy="182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>
            <p:extLst/>
          </p:nvPr>
        </p:nvGraphicFramePr>
        <p:xfrm>
          <a:off x="3275856" y="3071395"/>
          <a:ext cx="1092198" cy="4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2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71395"/>
                        <a:ext cx="1092198" cy="4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8032" y="332656"/>
            <a:ext cx="9036496" cy="682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kern="0" dirty="0"/>
              <a:t>EM: </a:t>
            </a:r>
            <a:r>
              <a:rPr lang="de-DE" sz="2600" kern="0" dirty="0" err="1"/>
              <a:t>Expectation</a:t>
            </a:r>
            <a:r>
              <a:rPr lang="de-DE" sz="2600" kern="0" dirty="0"/>
              <a:t>-Schritt (Bestimmung der erwarteter Zahlen)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8F98A-C385-8E48-89FC-2B4BC941AFF0}"/>
              </a:ext>
            </a:extLst>
          </p:cNvPr>
          <p:cNvSpPr txBox="1"/>
          <p:nvPr/>
        </p:nvSpPr>
        <p:spPr>
          <a:xfrm>
            <a:off x="5658900" y="4365104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)       </a:t>
            </a:r>
          </a:p>
        </p:txBody>
      </p:sp>
    </p:spTree>
    <p:extLst>
      <p:ext uri="{BB962C8B-B14F-4D97-AF65-F5344CB8AC3E}">
        <p14:creationId xmlns:p14="http://schemas.microsoft.com/office/powerpoint/2010/main" val="98011132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Wie erhalten wir die notwendigen Werte aus dem Modell?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Leicht mit naivem </a:t>
            </a:r>
            <a:r>
              <a:rPr lang="de-DE" sz="2000" dirty="0" err="1">
                <a:solidFill>
                  <a:srgbClr val="000000"/>
                </a:solidFill>
              </a:rPr>
              <a:t>Bayesschen</a:t>
            </a:r>
            <a:r>
              <a:rPr lang="de-DE" sz="2000" dirty="0">
                <a:solidFill>
                  <a:srgbClr val="000000"/>
                </a:solidFill>
              </a:rPr>
              <a:t> Netzwerk</a:t>
            </a:r>
            <a:endParaRPr lang="de-DE" sz="20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>
            <p:extLst/>
          </p:nvPr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5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6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360220" y="5589240"/>
            <a:ext cx="2676276" cy="811560"/>
          </a:xfrm>
          <a:prstGeom prst="wedgeRoundRectCallout">
            <a:avLst>
              <a:gd name="adj1" fmla="val -82435"/>
              <a:gd name="adj2" fmla="val -15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Erfundene Parameter für das Netzwerk</a:t>
            </a:r>
            <a:endParaRPr lang="de-DE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Auch direkt aus Netzwerk bestimmbar.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Übungsaufgabe</a:t>
            </a:r>
            <a:endParaRPr lang="de-DE" sz="20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1611357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)       </a:t>
            </a:r>
          </a:p>
        </p:txBody>
      </p:sp>
    </p:spTree>
    <p:extLst>
      <p:ext uri="{BB962C8B-B14F-4D97-AF65-F5344CB8AC3E}">
        <p14:creationId xmlns:p14="http://schemas.microsoft.com/office/powerpoint/2010/main" val="1109578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>
                <a:solidFill>
                  <a:srgbClr val="000000"/>
                </a:solidFill>
              </a:rPr>
              <a:t>Durch einen ähnlichen Schritt erhalten wir die erwarteten Zähler für Beispiele mit Attribut 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h</a:t>
            </a:r>
            <a:r>
              <a:rPr lang="de-DE" sz="2400" i="1" dirty="0">
                <a:solidFill>
                  <a:srgbClr val="000000"/>
                </a:solidFill>
              </a:rPr>
              <a:t>= </a:t>
            </a:r>
            <a:r>
              <a:rPr lang="de-DE" sz="2400" i="1" dirty="0" err="1">
                <a:solidFill>
                  <a:srgbClr val="000000"/>
                </a:solidFill>
              </a:rPr>
              <a:t>val</a:t>
            </a:r>
            <a:r>
              <a:rPr lang="de-DE" sz="2400" i="1" baseline="-25000" dirty="0" err="1">
                <a:solidFill>
                  <a:srgbClr val="000000"/>
                </a:solidFill>
              </a:rPr>
              <a:t>k</a:t>
            </a:r>
            <a:r>
              <a:rPr lang="de-DE" sz="2400" i="1" dirty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 Kategorie </a:t>
            </a:r>
            <a:r>
              <a:rPr lang="de-DE" sz="2400" i="1" dirty="0">
                <a:solidFill>
                  <a:srgbClr val="000000"/>
                </a:solidFill>
              </a:rPr>
              <a:t>i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>
                <a:solidFill>
                  <a:srgbClr val="000000"/>
                </a:solidFill>
              </a:rPr>
              <a:t>Diese werden später benötigt zur Schätzung von </a:t>
            </a:r>
            <a:r>
              <a:rPr lang="de-DE" sz="2400" b="1" dirty="0">
                <a:solidFill>
                  <a:srgbClr val="000000"/>
                </a:solidFill>
              </a:rPr>
              <a:t>P</a:t>
            </a: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dirty="0" err="1">
                <a:solidFill>
                  <a:srgbClr val="000000"/>
                </a:solidFill>
              </a:rPr>
              <a:t>X</a:t>
            </a:r>
            <a:r>
              <a:rPr lang="de-DE" sz="2400" baseline="-25000" dirty="0" err="1">
                <a:solidFill>
                  <a:srgbClr val="000000"/>
                </a:solidFill>
              </a:rPr>
              <a:t>h</a:t>
            </a:r>
            <a:r>
              <a:rPr lang="de-DE" sz="2400" dirty="0">
                <a:solidFill>
                  <a:srgbClr val="000000"/>
                </a:solidFill>
              </a:rPr>
              <a:t> | C):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</a:rPr>
              <a:t>für alle Werte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und  i=1,2,3</a:t>
            </a: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>
            <p:extLst/>
          </p:nvPr>
        </p:nvGraphicFramePr>
        <p:xfrm>
          <a:off x="1143000" y="4643438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9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3438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>
            <p:extLst/>
          </p:nvPr>
        </p:nvGraphicFramePr>
        <p:xfrm>
          <a:off x="357188" y="2833464"/>
          <a:ext cx="85042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0" name="Formel" r:id="rId6" imgW="5041900" imgH="469900" progId="Equation.3">
                  <p:embed/>
                </p:oleObj>
              </mc:Choice>
              <mc:Fallback>
                <p:oleObj name="Formel" r:id="rId6" imgW="5041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33464"/>
                        <a:ext cx="85042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6"/>
            <a:ext cx="8462962" cy="23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Zum Beispiel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500438" y="5715000"/>
            <a:ext cx="5214937" cy="785813"/>
          </a:xfrm>
          <a:prstGeom prst="wedgeRoundRectCallout">
            <a:avLst>
              <a:gd name="adj1" fmla="val -21944"/>
              <a:gd name="adj2" fmla="val -1047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Wiederum erhalten wir diese </a:t>
            </a:r>
            <a:r>
              <a:rPr lang="de-DE" sz="2400" dirty="0" err="1">
                <a:solidFill>
                  <a:schemeClr val="tx1"/>
                </a:solidFill>
              </a:rPr>
              <a:t>W'keiten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aus dem aktuellen Modell</a:t>
            </a:r>
            <a:endParaRPr lang="de-DE" sz="240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</p:spTree>
    <p:extLst>
      <p:ext uri="{BB962C8B-B14F-4D97-AF65-F5344CB8AC3E}">
        <p14:creationId xmlns:p14="http://schemas.microsoft.com/office/powerpoint/2010/main" val="133523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</a:t>
            </a:r>
            <a:r>
              <a:rPr lang="de-DE" dirty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CPT</a:t>
            </a:r>
            <a:r>
              <a:rPr lang="en-GB" sz="1400" dirty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2906165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verfeinern wir die Netzwerkparameter mittels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-Lernen auf den erwarteten Zählern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8103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000" b="0" dirty="0" err="1"/>
              <a:t>Maximization</a:t>
            </a:r>
            <a:r>
              <a:rPr lang="de-DE" sz="3000" b="0" dirty="0"/>
              <a:t>-Schritt: (Verfeinerung der Parameter)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alle Werte </a:t>
            </a:r>
            <a:r>
              <a:rPr lang="de-DE" sz="2000" i="1" dirty="0" err="1">
                <a:solidFill>
                  <a:srgbClr val="000000"/>
                </a:solidFill>
              </a:rPr>
              <a:t>val</a:t>
            </a:r>
            <a:r>
              <a:rPr lang="de-DE" sz="2000" i="1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j</a:t>
            </a:r>
            <a:r>
              <a:rPr lang="de-DE" sz="2000" dirty="0">
                <a:solidFill>
                  <a:srgbClr val="000000"/>
                </a:solidFill>
              </a:rPr>
              <a:t> und  </a:t>
            </a:r>
            <a:r>
              <a:rPr lang="de-DE" sz="2000" i="1" dirty="0">
                <a:solidFill>
                  <a:srgbClr val="000000"/>
                </a:solidFill>
              </a:rPr>
              <a:t>i=1,2,3</a:t>
            </a: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>
            <p:extLst/>
          </p:nvPr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3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/>
          </p:nvPr>
        </p:nvGraphicFramePr>
        <p:xfrm>
          <a:off x="1933575" y="3027363"/>
          <a:ext cx="43608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4" name="Formel" r:id="rId6" imgW="2438400" imgH="482600" progId="Equation.3">
                  <p:embed/>
                </p:oleObj>
              </mc:Choice>
              <mc:Fallback>
                <p:oleObj name="Formel" r:id="rId6" imgW="2438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27363"/>
                        <a:ext cx="43608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71443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EM-Zyklus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kann der E-Schritt wiederholt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  <a:latin typeface="+mn-lt"/>
              </a:rPr>
              <a:t>Erwartete Zähler</a:t>
            </a:r>
            <a:br>
              <a:rPr lang="de-DE" sz="2400" dirty="0">
                <a:solidFill>
                  <a:schemeClr val="tx1"/>
                </a:solidFill>
                <a:latin typeface="+mn-lt"/>
              </a:rPr>
            </a:br>
            <a:r>
              <a:rPr lang="de-DE" sz="2400" dirty="0">
                <a:solidFill>
                  <a:schemeClr val="tx1"/>
                </a:solidFill>
                <a:latin typeface="+mn-lt"/>
              </a:rPr>
              <a:t>(“</a:t>
            </a:r>
            <a:r>
              <a:rPr lang="de-DE" sz="2400" dirty="0" err="1">
                <a:solidFill>
                  <a:schemeClr val="tx1"/>
                </a:solidFill>
                <a:latin typeface="+mn-lt"/>
              </a:rPr>
              <a:t>Augmented</a:t>
            </a:r>
            <a:r>
              <a:rPr 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+mn-lt"/>
              </a:rPr>
              <a:t>data</a:t>
            </a:r>
            <a:r>
              <a:rPr lang="de-DE" sz="2400" dirty="0">
                <a:solidFill>
                  <a:schemeClr val="tx1"/>
                </a:solidFill>
                <a:latin typeface="+mn-lt"/>
              </a:rPr>
              <a:t>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2946640" cy="4339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  <a:latin typeface="+mn-lt"/>
              </a:rPr>
              <a:t>Wahrscheinlichkeiten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543312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Zwei Bonbontüten (1 </a:t>
            </a:r>
            <a:r>
              <a:rPr lang="de-DE" sz="2000" dirty="0" err="1">
                <a:solidFill>
                  <a:srgbClr val="000000"/>
                </a:solidFill>
              </a:rPr>
              <a:t>and</a:t>
            </a:r>
            <a:r>
              <a:rPr lang="de-DE" sz="2000" dirty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>
                <a:solidFill>
                  <a:srgbClr val="000000"/>
                </a:solidFill>
              </a:rPr>
              <a:t>Flavor</a:t>
            </a:r>
            <a:r>
              <a:rPr lang="de-DE" sz="2000" dirty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>
                <a:solidFill>
                  <a:srgbClr val="000000"/>
                </a:solidFill>
              </a:rPr>
              <a:t>Naïve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err="1">
                <a:solidFill>
                  <a:srgbClr val="000000"/>
                </a:solidFill>
              </a:rPr>
              <a:t>Bayes</a:t>
            </a:r>
            <a:r>
              <a:rPr lang="de-DE" sz="2000" dirty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  <a:cs typeface="Times New Roman" charset="0"/>
              </a:rPr>
              <a:t>𝜃=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=1,2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59638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Daten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Nehmen wir an, die wahren Parameter seien: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</a:t>
            </a:r>
            <a:r>
              <a:rPr lang="de-DE" sz="2000" baseline="-25000" dirty="0">
                <a:solidFill>
                  <a:schemeClr val="tx1"/>
                </a:solidFill>
              </a:rPr>
              <a:t>F1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W1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H1</a:t>
            </a:r>
            <a:r>
              <a:rPr lang="de-DE" sz="2000" dirty="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</a:t>
            </a:r>
            <a:r>
              <a:rPr lang="de-DE" sz="2000" baseline="-25000" dirty="0">
                <a:solidFill>
                  <a:schemeClr val="tx1"/>
                </a:solidFill>
              </a:rPr>
              <a:t>F2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W2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H2</a:t>
            </a:r>
            <a:r>
              <a:rPr lang="de-DE" sz="2000" dirty="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chemeClr val="tx1"/>
                </a:solidFill>
              </a:rPr>
              <a:t>Annahme: Die folgenden Zähler werden "gesampelt" aus </a:t>
            </a:r>
            <a:r>
              <a:rPr lang="de-DE" sz="2400" b="1" dirty="0">
                <a:solidFill>
                  <a:schemeClr val="tx1"/>
                </a:solidFill>
              </a:rPr>
              <a:t>P</a:t>
            </a:r>
            <a:r>
              <a:rPr lang="de-DE" sz="2400" dirty="0">
                <a:solidFill>
                  <a:schemeClr val="tx1"/>
                </a:solidFill>
              </a:rPr>
              <a:t>(C, F, W, H) (N = 1000): Wir haben einen Datensatz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408143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wollen nun die wahren Parameter aus diesen Daten mittels EM rekonstruieren</a:t>
            </a:r>
            <a:endParaRPr lang="de-DE" sz="24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382747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Initialisierung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Weise Parametern zufällige Initialwerte zu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Zu Vereinfachung der Darstellung verwenden wir hier: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>
            <p:extLst/>
          </p:nvPr>
        </p:nvGraphicFramePr>
        <p:xfrm>
          <a:off x="2555776" y="244744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5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4744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durchlaufen wir einen EM-Zyklus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zur Berechnung von </a:t>
            </a:r>
            <a:r>
              <a:rPr lang="de-DE" altLang="ja-JP" sz="2400" dirty="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altLang="ja-JP" sz="2400" baseline="30000" dirty="0">
                <a:solidFill>
                  <a:srgbClr val="000000"/>
                </a:solidFill>
                <a:cs typeface="Times New Roman" charset="0"/>
              </a:rPr>
              <a:t>(1).</a:t>
            </a:r>
            <a:endParaRPr lang="de-DE" sz="2400" baseline="30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773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For any proposition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probability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where it is true: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ω╞φ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+ 0.016 + 0.064 = 0.2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Unconditional or </a:t>
            </a:r>
            <a:r>
              <a:rPr lang="en-US" sz="2000" b="1" dirty="0">
                <a:ea typeface="ＭＳ Ｐゴシック" charset="0"/>
              </a:rPr>
              <a:t>marginal probability </a:t>
            </a:r>
            <a:r>
              <a:rPr lang="en-US" sz="2000" dirty="0">
                <a:ea typeface="ＭＳ Ｐゴシック" charset="0"/>
              </a:rPr>
              <a:t>of toothache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Process is called marginalization or summing out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</p:txBody>
      </p:sp>
      <p:pic>
        <p:nvPicPr>
          <p:cNvPr id="54276" name="Picture 4" descr="dentist-jo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4009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6000" y="6077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br>
              <a:rPr lang="de-DE" dirty="0"/>
            </a:br>
            <a:r>
              <a:rPr lang="de-DE" dirty="0"/>
              <a:t>       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disjoint</a:t>
            </a:r>
            <a:r>
              <a:rPr lang="de-DE" dirty="0"/>
              <a:t> </a:t>
            </a:r>
            <a:r>
              <a:rPr lang="de-DE"/>
              <a:t>events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82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E-Schritt</a:t>
            </a:r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3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893175" cy="36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Zuerst brauchen wir die erwarteten Zähler für Bonbon von Tüte 1: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Addiere die Wahrscheinlichkeiten</a:t>
            </a:r>
            <a:r>
              <a:rPr lang="de-DE" dirty="0">
                <a:solidFill>
                  <a:srgbClr val="000000"/>
                </a:solidFill>
                <a:cs typeface="Times New Roman" charset="0"/>
              </a:rPr>
              <a:t>, dass jedes der N Datenpunkte aus Tüte 1 kommt</a:t>
            </a:r>
            <a:endParaRPr lang="de-DE" sz="18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dirty="0">
                <a:solidFill>
                  <a:srgbClr val="000000"/>
                </a:solidFill>
                <a:cs typeface="Times New Roman" charset="0"/>
              </a:rPr>
              <a:t>Seien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flavor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wrapper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hole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 die Werte der entsprechenden Attribute für den </a:t>
            </a:r>
            <a:r>
              <a:rPr lang="de-DE" sz="1800" dirty="0" err="1">
                <a:solidFill>
                  <a:srgbClr val="000000"/>
                </a:solidFill>
                <a:cs typeface="Times New Roman" charset="0"/>
              </a:rPr>
              <a:t>j-ten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 Datenpunkt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>
            <p:extLst/>
          </p:nvPr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4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5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160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E-</a:t>
            </a:r>
            <a:r>
              <a:rPr lang="de-DE" b="0" dirty="0" err="1"/>
              <a:t>step</a:t>
            </a:r>
            <a:endParaRPr lang="de-DE" b="0" dirty="0"/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7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Die Summation kann in die 8 Bonbongruppen aus der Tabelle </a:t>
            </a:r>
            <a:br>
              <a:rPr lang="de-DE" sz="20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aufgebrochen werden.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Zum Beispiel ergibt die Summe über 273 </a:t>
            </a:r>
            <a:r>
              <a:rPr lang="de-DE" sz="1800" dirty="0" err="1">
                <a:solidFill>
                  <a:srgbClr val="000000"/>
                </a:solidFill>
                <a:cs typeface="Times New Roman" charset="0"/>
              </a:rPr>
              <a:t>cherry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-Bonbons mit rotem Papier und einem Loch (erster Eintrag in der Tabelle)</a:t>
            </a: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8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>
            <p:extLst/>
          </p:nvPr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9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98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M-Schritt</a:t>
            </a: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Mit der Berechnung der anderen 7 Bonbongruppe erhalten wir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>
            <p:extLst/>
          </p:nvPr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9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Nun führen wir den M-Schritt aus, um 𝜃 zu verfeinern. Hierzu nehmen wir den erwarteten Zählerwert der Datenpunkte aus Tüte 1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36913" y="3222625"/>
          <a:ext cx="2670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0" name="Formel" r:id="rId6" imgW="1905000" imgH="419100" progId="Equation.3">
                  <p:embed/>
                </p:oleObj>
              </mc:Choice>
              <mc:Fallback>
                <p:oleObj name="Formel" r:id="rId6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222625"/>
                        <a:ext cx="2670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670918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Noch ein Parameter…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12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machen das gleiche für den Parameter 𝜃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chemeClr val="tx1"/>
                </a:solidFill>
              </a:rPr>
              <a:t>E-Schritt: Bestimme erwarteten Zählerwert von </a:t>
            </a:r>
            <a:r>
              <a:rPr lang="de-DE" sz="2000" dirty="0" err="1">
                <a:solidFill>
                  <a:schemeClr val="tx1"/>
                </a:solidFill>
              </a:rPr>
              <a:t>cherry</a:t>
            </a:r>
            <a:r>
              <a:rPr lang="de-DE" sz="2000" dirty="0">
                <a:solidFill>
                  <a:schemeClr val="tx1"/>
                </a:solidFill>
              </a:rPr>
              <a:t>-Bonbons aus Tüte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>
            <p:extLst/>
          </p:nvPr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3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68538" y="4943475"/>
          <a:ext cx="3832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4" name="Formel" r:id="rId6" imgW="2235200" imgH="457200" progId="Equation.3">
                  <p:embed/>
                </p:oleObj>
              </mc:Choice>
              <mc:Fallback>
                <p:oleObj name="Formel" r:id="rId6" imgW="223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3475"/>
                        <a:ext cx="3832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M-Schritt: Verfeinere 𝜃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durch Bestimmung der relativen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9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Bestimmbar aus naivem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Bayesschen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Modell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Als Übung…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72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Lernergebnis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5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23528" y="3890179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Man kann zeigen, dass dieser Wert mit jeder EM-Iteration steigt (Konvergenz)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EM mit Maximum-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bleibt aber bei lokalen Maxima hängen bleiben (ggf. mehrere Startwerte nehmen, Priors berücksichtigen oder MAP nehmen)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00867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Lernergebnis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1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2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3850" y="4509120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können zeigen, das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in jeder Iteration ansteigt, so dass die initiale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schon nach drei Iterationen überflügelt wird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1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03863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Diskussion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Für komplexere BNs ist der Algorithmus der gleiche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Im allgemeinen müssen wir die CPT-Einträge für jede Variable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gegeben die Elternknotenwerte </a:t>
            </a:r>
            <a:r>
              <a:rPr lang="de-DE" sz="2000" dirty="0" err="1">
                <a:solidFill>
                  <a:srgbClr val="000000"/>
                </a:solidFill>
              </a:rPr>
              <a:t>Pa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berechnen</a:t>
            </a:r>
            <a:endParaRPr lang="de-DE" sz="2000" baseline="-25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25000" dirty="0" err="1">
                <a:solidFill>
                  <a:srgbClr val="000000"/>
                </a:solidFill>
                <a:cs typeface="Times New Roman" charset="0"/>
              </a:rPr>
              <a:t>ijk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= P(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ij</a:t>
            </a:r>
            <a:r>
              <a:rPr lang="de-DE" sz="2000" dirty="0" err="1">
                <a:solidFill>
                  <a:srgbClr val="000000"/>
                </a:solidFill>
              </a:rPr>
              <a:t>|Pa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baseline="-25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pa</a:t>
            </a:r>
            <a:r>
              <a:rPr lang="de-DE" sz="2000" baseline="-25000" dirty="0" err="1">
                <a:solidFill>
                  <a:srgbClr val="000000"/>
                </a:solidFill>
              </a:rPr>
              <a:t>ik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42988" y="3067794"/>
          <a:ext cx="2655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Formel" r:id="rId4" imgW="1790700" imgH="495300" progId="Equation.3">
                  <p:embed/>
                </p:oleObj>
              </mc:Choice>
              <mc:Fallback>
                <p:oleObj name="Formel" r:id="rId4" imgW="179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794"/>
                        <a:ext cx="26558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23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Die erwarteten Zählerwerte werden durch Summierung über die Beispiele berechnet, nachdem all notwendigen </a:t>
            </a:r>
            <a:br>
              <a:rPr lang="de-DE" sz="24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P(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i</a:t>
            </a:r>
            <a:r>
              <a:rPr lang="de-DE" sz="2400" i="1" dirty="0">
                <a:solidFill>
                  <a:srgbClr val="000000"/>
                </a:solidFill>
              </a:rPr>
              <a:t> = 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ij</a:t>
            </a:r>
            <a:r>
              <a:rPr lang="de-DE" sz="2400" i="1" dirty="0" err="1">
                <a:solidFill>
                  <a:srgbClr val="000000"/>
                </a:solidFill>
              </a:rPr>
              <a:t>,Pa</a:t>
            </a:r>
            <a:r>
              <a:rPr lang="de-DE" sz="2400" i="1" baseline="-25000" dirty="0" err="1">
                <a:solidFill>
                  <a:srgbClr val="000000"/>
                </a:solidFill>
              </a:rPr>
              <a:t>i</a:t>
            </a:r>
            <a:r>
              <a:rPr lang="de-DE" sz="2400" i="1" baseline="-25000" dirty="0">
                <a:solidFill>
                  <a:srgbClr val="000000"/>
                </a:solidFill>
              </a:rPr>
              <a:t> = </a:t>
            </a:r>
            <a:r>
              <a:rPr lang="de-DE" sz="2400" i="1" dirty="0" err="1">
                <a:solidFill>
                  <a:srgbClr val="000000"/>
                </a:solidFill>
              </a:rPr>
              <a:t>pa</a:t>
            </a:r>
            <a:r>
              <a:rPr lang="de-DE" sz="2400" i="1" baseline="-25000" dirty="0" err="1">
                <a:solidFill>
                  <a:srgbClr val="000000"/>
                </a:solidFill>
              </a:rPr>
              <a:t>ik</a:t>
            </a:r>
            <a:r>
              <a:rPr lang="de-DE" sz="2400" i="1" dirty="0">
                <a:solidFill>
                  <a:srgbClr val="000000"/>
                </a:solidFill>
              </a:rPr>
              <a:t>) </a:t>
            </a:r>
            <a:r>
              <a:rPr lang="de-DE" sz="2400" dirty="0">
                <a:solidFill>
                  <a:srgbClr val="000000"/>
                </a:solidFill>
              </a:rPr>
              <a:t>mittels BN-Algorithmen bestimmt sind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Verfahren kann in eine kombinatorische Explosion laufen (hierfür gibt es dann Approximationstechniken)</a:t>
            </a:r>
            <a:endParaRPr lang="de-DE" sz="2400" i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63779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AF80D15A-3914-6D4E-BA64-6FEB4ABCBE72}" type="slidenum">
              <a:rPr lang="en-US" sz="1000">
                <a:solidFill>
                  <a:schemeClr val="tx1"/>
                </a:solidFill>
              </a:rPr>
              <a:pPr algn="l" eaLnBrk="1" hangingPunct="1"/>
              <a:t>87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99" y="260350"/>
            <a:ext cx="9037637" cy="1143000"/>
          </a:xfrm>
        </p:spPr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Learning Bayesian network structures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Given training set</a:t>
            </a:r>
          </a:p>
          <a:p>
            <a:pPr marL="342900" indent="-342900"/>
            <a:r>
              <a:rPr lang="en-US" dirty="0">
                <a:cs typeface="ＭＳ Ｐゴシック" charset="0"/>
              </a:rPr>
              <a:t>Find model that best matches </a:t>
            </a:r>
            <a:r>
              <a:rPr lang="en-US" b="1" i="1" dirty="0">
                <a:cs typeface="ＭＳ Ｐゴシック" charset="0"/>
              </a:rPr>
              <a:t>D</a:t>
            </a:r>
            <a:endParaRPr lang="en-US" dirty="0"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model selection 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parameter estimation</a:t>
            </a:r>
          </a:p>
          <a:p>
            <a:pPr marL="742950" lvl="1" indent="-285750"/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>
            <p:extLst/>
          </p:nvPr>
        </p:nvGraphicFramePr>
        <p:xfrm>
          <a:off x="3473474" y="1224358"/>
          <a:ext cx="3249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9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144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74" y="1224358"/>
                        <a:ext cx="3249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1403648" y="5589240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hlink"/>
                </a:solidFill>
              </a:rPr>
              <a:t>Data D</a:t>
            </a:r>
            <a:endParaRPr lang="en-US" b="1" dirty="0"/>
          </a:p>
        </p:txBody>
      </p:sp>
      <p:sp>
        <p:nvSpPr>
          <p:cNvPr id="354309" name="AutoShape 5"/>
          <p:cNvSpPr>
            <a:spLocks noChangeAspect="1" noChangeArrowheads="1"/>
          </p:cNvSpPr>
          <p:nvPr/>
        </p:nvSpPr>
        <p:spPr bwMode="auto">
          <a:xfrm>
            <a:off x="4800600" y="4252913"/>
            <a:ext cx="1941513" cy="1004887"/>
          </a:xfrm>
          <a:prstGeom prst="rightArrowCallout">
            <a:avLst>
              <a:gd name="adj1" fmla="val 16843"/>
              <a:gd name="adj2" fmla="val 25000"/>
              <a:gd name="adj3" fmla="val 48543"/>
              <a:gd name="adj4" fmla="val 66667"/>
            </a:avLst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Inducer</a:t>
            </a:r>
          </a:p>
          <a:p>
            <a:pPr algn="ctr">
              <a:defRPr/>
            </a:pPr>
            <a:endParaRPr lang="en-US">
              <a:solidFill>
                <a:srgbClr val="CC99FF"/>
              </a:solidFill>
              <a:latin typeface="Arial" charset="0"/>
            </a:endParaRPr>
          </a:p>
        </p:txBody>
      </p:sp>
      <p:sp>
        <p:nvSpPr>
          <p:cNvPr id="144391" name="AutoShape 6"/>
          <p:cNvSpPr>
            <a:spLocks noChangeArrowheads="1"/>
          </p:cNvSpPr>
          <p:nvPr/>
        </p:nvSpPr>
        <p:spPr bwMode="auto">
          <a:xfrm>
            <a:off x="3810000" y="4495800"/>
            <a:ext cx="735013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6858000" y="3810000"/>
            <a:ext cx="1524000" cy="1914525"/>
            <a:chOff x="4645" y="2359"/>
            <a:chExt cx="960" cy="1206"/>
          </a:xfrm>
        </p:grpSpPr>
        <p:sp>
          <p:nvSpPr>
            <p:cNvPr id="144396" name="Line 9"/>
            <p:cNvSpPr>
              <a:spLocks noChangeShapeType="1"/>
            </p:cNvSpPr>
            <p:nvPr/>
          </p:nvSpPr>
          <p:spPr bwMode="auto">
            <a:xfrm flipH="1">
              <a:off x="5148" y="2600"/>
              <a:ext cx="196" cy="22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7" name="Line 10"/>
            <p:cNvSpPr>
              <a:spLocks noChangeShapeType="1"/>
            </p:cNvSpPr>
            <p:nvPr/>
          </p:nvSpPr>
          <p:spPr bwMode="auto">
            <a:xfrm>
              <a:off x="4844" y="2622"/>
              <a:ext cx="193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8" name="Line 11"/>
            <p:cNvSpPr>
              <a:spLocks noChangeShapeType="1"/>
            </p:cNvSpPr>
            <p:nvPr/>
          </p:nvSpPr>
          <p:spPr bwMode="auto">
            <a:xfrm>
              <a:off x="5111" y="3072"/>
              <a:ext cx="25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4927" y="3312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C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4885" y="282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5156" y="2359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4645" y="235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B</a:t>
              </a:r>
            </a:p>
          </p:txBody>
        </p:sp>
      </p:grpSp>
      <p:grpSp>
        <p:nvGrpSpPr>
          <p:cNvPr id="144393" name="Group 19"/>
          <p:cNvGrpSpPr>
            <a:grpSpLocks/>
          </p:cNvGrpSpPr>
          <p:nvPr/>
        </p:nvGrpSpPr>
        <p:grpSpPr bwMode="auto">
          <a:xfrm>
            <a:off x="796925" y="3962400"/>
            <a:ext cx="2860675" cy="1773238"/>
            <a:chOff x="144" y="2160"/>
            <a:chExt cx="1802" cy="1117"/>
          </a:xfrm>
        </p:grpSpPr>
        <p:sp>
          <p:nvSpPr>
            <p:cNvPr id="144394" name="AutoShape 16" descr="25%"/>
            <p:cNvSpPr>
              <a:spLocks noChangeAspect="1" noChangeArrowheads="1"/>
            </p:cNvSpPr>
            <p:nvPr/>
          </p:nvSpPr>
          <p:spPr bwMode="auto">
            <a:xfrm>
              <a:off x="144" y="2160"/>
              <a:ext cx="1802" cy="1117"/>
            </a:xfrm>
            <a:prstGeom prst="can">
              <a:avLst>
                <a:gd name="adj" fmla="val 22176"/>
              </a:avLst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44395" name="Object 3"/>
            <p:cNvGraphicFramePr>
              <a:graphicFrameLocks noChangeAspect="1"/>
            </p:cNvGraphicFramePr>
            <p:nvPr/>
          </p:nvGraphicFramePr>
          <p:xfrm>
            <a:off x="336" y="2448"/>
            <a:ext cx="146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50" name="Formel" r:id="rId6" imgW="2006600" imgH="914400" progId="Equation.3">
                    <p:embed/>
                  </p:oleObj>
                </mc:Choice>
                <mc:Fallback>
                  <p:oleObj name="Formel" r:id="rId6" imgW="2006600" imgH="914400" progId="Equation.3">
                    <p:embed/>
                    <p:pic>
                      <p:nvPicPr>
                        <p:cNvPr id="1443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8"/>
                          <a:ext cx="146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feld 1"/>
          <p:cNvSpPr txBox="1"/>
          <p:nvPr/>
        </p:nvSpPr>
        <p:spPr>
          <a:xfrm>
            <a:off x="2339752" y="6175895"/>
            <a:ext cx="694595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AI </a:t>
            </a:r>
            <a:r>
              <a:rPr lang="de-DE" dirty="0" err="1"/>
              <a:t>course</a:t>
            </a:r>
            <a:r>
              <a:rPr lang="de-DE" dirty="0"/>
              <a:t> „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“</a:t>
            </a:r>
          </a:p>
          <a:p>
            <a:r>
              <a:rPr lang="de-DE" dirty="0" err="1"/>
              <a:t>by</a:t>
            </a:r>
            <a:r>
              <a:rPr lang="de-DE" dirty="0"/>
              <a:t> Burgard/De </a:t>
            </a:r>
            <a:r>
              <a:rPr lang="de-DE" dirty="0" err="1"/>
              <a:t>Raedt</a:t>
            </a:r>
            <a:r>
              <a:rPr lang="de-DE" dirty="0"/>
              <a:t>/Kersting/Nebel </a:t>
            </a:r>
          </a:p>
        </p:txBody>
      </p:sp>
    </p:spTree>
    <p:extLst>
      <p:ext uri="{BB962C8B-B14F-4D97-AF65-F5344CB8AC3E}">
        <p14:creationId xmlns:p14="http://schemas.microsoft.com/office/powerpoint/2010/main" val="31136250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89D0050D-844F-6540-9191-3A7AE82D001F}" type="slidenum">
              <a:rPr lang="en-US" sz="1000">
                <a:solidFill>
                  <a:schemeClr val="tx1"/>
                </a:solidFill>
              </a:rPr>
              <a:pPr algn="l" eaLnBrk="1" hangingPunct="1"/>
              <a:t>88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Model selection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72400" cy="4003675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Goal:</a:t>
            </a:r>
            <a:r>
              <a:rPr lang="en-US" dirty="0">
                <a:cs typeface="ＭＳ Ｐゴシック" charset="0"/>
              </a:rPr>
              <a:t> Select the best network structure, given the data</a:t>
            </a:r>
            <a:endParaRPr lang="en-US" b="1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Input: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Training data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Scoring function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Output: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A network that maximizes the score</a:t>
            </a:r>
          </a:p>
          <a:p>
            <a:pPr marL="174625" indent="-174625"/>
            <a:endParaRPr lang="en-US" sz="2800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endParaRPr lang="en-US" b="1" dirty="0">
              <a:solidFill>
                <a:srgbClr val="006699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B1D0E71-11DB-EA4D-ABAA-032173B1717B}" type="slidenum">
              <a:rPr lang="en-US" sz="1000">
                <a:solidFill>
                  <a:schemeClr val="tx1"/>
                </a:solidFill>
              </a:rPr>
              <a:pPr algn="l" eaLnBrk="1" hangingPunct="1"/>
              <a:t>89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r>
              <a:rPr lang="en-US" dirty="0">
                <a:latin typeface="+mn-lt"/>
                <a:cs typeface="ＭＳ Ｐゴシック" charset="0"/>
              </a:rPr>
              <a:t>Structure selection: Scoring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50"/>
            <a:ext cx="8534400" cy="2971800"/>
          </a:xfrm>
        </p:spPr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Bayesian: prior over parameters and structure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get balance between model complexity and fit to data as a byproduct</a:t>
            </a:r>
          </a:p>
          <a:p>
            <a:pPr marL="342900" indent="-342900"/>
            <a:endParaRPr lang="en-US" dirty="0">
              <a:cs typeface="ＭＳ Ｐゴシック" charset="0"/>
            </a:endParaRPr>
          </a:p>
          <a:p>
            <a:pPr marL="342900" indent="-342900"/>
            <a:r>
              <a:rPr lang="en-US" dirty="0" err="1">
                <a:solidFill>
                  <a:srgbClr val="008380"/>
                </a:solidFill>
                <a:cs typeface="ＭＳ Ｐゴシック" charset="0"/>
              </a:rPr>
              <a:t>Score</a:t>
            </a:r>
            <a:r>
              <a:rPr lang="en-US" baseline="-25000" dirty="0" err="1">
                <a:solidFill>
                  <a:srgbClr val="008380"/>
                </a:solidFill>
                <a:cs typeface="ＭＳ Ｐゴシック" charset="0"/>
              </a:rPr>
              <a:t>D</a:t>
            </a:r>
            <a:r>
              <a:rPr lang="en-US" dirty="0">
                <a:solidFill>
                  <a:srgbClr val="008380"/>
                </a:solidFill>
                <a:cs typeface="ＭＳ Ｐゴシック" charset="0"/>
              </a:rPr>
              <a:t> (G) = log P(G|D) = </a:t>
            </a:r>
            <a:r>
              <a:rPr lang="en-US" dirty="0">
                <a:solidFill>
                  <a:srgbClr val="008380"/>
                </a:solidFill>
                <a:cs typeface="ＭＳ Ｐゴシック" charset="0"/>
                <a:sym typeface="Symbol" charset="0"/>
              </a:rPr>
              <a:t> log [P(D|G) P(G)]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Marginal likelihood just comes from our parameter estimates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Prior on structure can be any measure we want; typically a function of the network complexity (MDL principle)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5157795"/>
            <a:ext cx="7485064" cy="935039"/>
            <a:chOff x="567" y="3418"/>
            <a:chExt cx="4715" cy="589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1428" y="3418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  <a:latin typeface="Arial" charset="0"/>
                </a:rPr>
                <a:t>Same key property: Decomposability</a:t>
              </a: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567" y="3677"/>
              <a:ext cx="47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Score(structure) = </a:t>
              </a:r>
              <a:r>
                <a:rPr lang="en-US" dirty="0">
                  <a:solidFill>
                    <a:srgbClr val="008380"/>
                  </a:solidFill>
                  <a:latin typeface="Symbol" charset="0"/>
                </a:rPr>
                <a:t>S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 Score(substructure of </a:t>
              </a:r>
              <a:r>
                <a:rPr lang="en-US" i="1" dirty="0">
                  <a:solidFill>
                    <a:srgbClr val="008380"/>
                  </a:solidFill>
                </a:rPr>
                <a:t>X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4139952" y="2348880"/>
            <a:ext cx="2670723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Does G explain D with ML?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7236296" y="2420888"/>
            <a:ext cx="1579379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Prior </a:t>
            </a:r>
            <a:r>
              <a:rPr lang="en-US" sz="1600" dirty="0" err="1">
                <a:solidFill>
                  <a:schemeClr val="tx1"/>
                </a:solidFill>
                <a:latin typeface="Myriad pro"/>
                <a:cs typeface="Myriad pro"/>
              </a:rPr>
              <a:t>w.r.t</a:t>
            </a:r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. MDL</a:t>
            </a:r>
          </a:p>
        </p:txBody>
      </p:sp>
      <p:sp>
        <p:nvSpPr>
          <p:cNvPr id="147463" name="Line 10"/>
          <p:cNvSpPr>
            <a:spLocks noChangeShapeType="1"/>
          </p:cNvSpPr>
          <p:nvPr/>
        </p:nvSpPr>
        <p:spPr bwMode="auto">
          <a:xfrm>
            <a:off x="4876800" y="2873896"/>
            <a:ext cx="1063352" cy="195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4" name="Line 11"/>
          <p:cNvSpPr>
            <a:spLocks noChangeShapeType="1"/>
          </p:cNvSpPr>
          <p:nvPr/>
        </p:nvSpPr>
        <p:spPr bwMode="auto">
          <a:xfrm flipH="1">
            <a:off x="7236296" y="2780928"/>
            <a:ext cx="216024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323528" y="2348880"/>
            <a:ext cx="3343283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Can we learn G</a:t>
            </a:r>
            <a:r>
              <a:rPr lang="ja-JP" altLang="en-US" sz="1600" dirty="0">
                <a:solidFill>
                  <a:schemeClr val="tx1"/>
                </a:solidFill>
                <a:latin typeface="Myriad pro"/>
                <a:cs typeface="Myriad pro"/>
              </a:rPr>
              <a:t>’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s </a:t>
            </a:r>
            <a:r>
              <a:rPr lang="en-US" altLang="ja-JP" sz="1600" dirty="0" err="1">
                <a:solidFill>
                  <a:schemeClr val="tx1"/>
                </a:solidFill>
                <a:latin typeface="Myriad pro"/>
                <a:cs typeface="Myriad pro"/>
              </a:rPr>
              <a:t>params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 from D?</a:t>
            </a:r>
            <a:endParaRPr lang="en-US" sz="16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667000" y="28738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0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Marginalization and conditioning</a:t>
            </a:r>
            <a:endParaRPr lang="de-DE" sz="24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Let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Y, Z </a:t>
            </a:r>
            <a:r>
              <a:rPr lang="en-US" sz="2800" dirty="0">
                <a:ea typeface="ＭＳ Ｐゴシック" charset="0"/>
              </a:rPr>
              <a:t>be sequences of random variables </a:t>
            </a:r>
            <a:r>
              <a:rPr lang="en-US" sz="2800" dirty="0" err="1">
                <a:ea typeface="ＭＳ Ｐゴシック" charset="0"/>
              </a:rPr>
              <a:t>s.th</a:t>
            </a:r>
            <a:r>
              <a:rPr lang="en-US" sz="2800" dirty="0">
                <a:ea typeface="ＭＳ Ｐゴシック" charset="0"/>
              </a:rPr>
              <a:t>. 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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Z </a:t>
            </a:r>
            <a:r>
              <a:rPr lang="en-US" sz="2800" dirty="0">
                <a:ea typeface="ＭＳ Ｐゴシック" charset="0"/>
              </a:rPr>
              <a:t>denotes all random variables describing the world</a:t>
            </a:r>
          </a:p>
          <a:p>
            <a:pPr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Marginalization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,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</a:p>
          <a:p>
            <a:pPr eaLnBrk="1" hangingPunct="1"/>
            <a:endParaRPr lang="el-GR" sz="2400" dirty="0"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Conditioning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|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)P(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6762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239B7F0D-9AF9-8846-826D-A5272662F24C}" type="slidenum">
              <a:rPr lang="en-US" sz="1000">
                <a:solidFill>
                  <a:schemeClr val="tx1"/>
                </a:solidFill>
              </a:rPr>
              <a:pPr algn="l" eaLnBrk="1" hangingPunct="1"/>
              <a:t>90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ＭＳ Ｐゴシック" charset="0"/>
              </a:rPr>
              <a:t>Heuristic search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3038475" y="2365375"/>
            <a:ext cx="1814513" cy="1727200"/>
            <a:chOff x="1914" y="1535"/>
            <a:chExt cx="1143" cy="1088"/>
          </a:xfrm>
        </p:grpSpPr>
        <p:sp>
          <p:nvSpPr>
            <p:cNvPr id="148519" name="Oval 4"/>
            <p:cNvSpPr>
              <a:spLocks noChangeArrowheads="1"/>
            </p:cNvSpPr>
            <p:nvPr/>
          </p:nvSpPr>
          <p:spPr bwMode="auto">
            <a:xfrm>
              <a:off x="1914" y="1535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20" name="Oval 5"/>
            <p:cNvSpPr>
              <a:spLocks noChangeArrowheads="1"/>
            </p:cNvSpPr>
            <p:nvPr/>
          </p:nvSpPr>
          <p:spPr bwMode="auto">
            <a:xfrm>
              <a:off x="2634" y="1535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21" name="Oval 6"/>
            <p:cNvSpPr>
              <a:spLocks noChangeArrowheads="1"/>
            </p:cNvSpPr>
            <p:nvPr/>
          </p:nvSpPr>
          <p:spPr bwMode="auto">
            <a:xfrm>
              <a:off x="2250" y="1967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22" name="Oval 7"/>
            <p:cNvSpPr>
              <a:spLocks noChangeArrowheads="1"/>
            </p:cNvSpPr>
            <p:nvPr/>
          </p:nvSpPr>
          <p:spPr bwMode="auto">
            <a:xfrm>
              <a:off x="2250" y="2447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23" name="AutoShape 8"/>
            <p:cNvCxnSpPr>
              <a:cxnSpLocks noChangeShapeType="1"/>
              <a:stCxn id="148519" idx="4"/>
              <a:endCxn id="148521" idx="0"/>
            </p:cNvCxnSpPr>
            <p:nvPr/>
          </p:nvCxnSpPr>
          <p:spPr bwMode="auto">
            <a:xfrm>
              <a:off x="2110" y="1719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24" name="AutoShape 9"/>
            <p:cNvCxnSpPr>
              <a:cxnSpLocks noChangeShapeType="1"/>
              <a:stCxn id="148520" idx="4"/>
              <a:endCxn id="148521" idx="0"/>
            </p:cNvCxnSpPr>
            <p:nvPr/>
          </p:nvCxnSpPr>
          <p:spPr bwMode="auto">
            <a:xfrm flipH="1">
              <a:off x="2457" y="1720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25" name="AutoShape 10"/>
            <p:cNvCxnSpPr>
              <a:cxnSpLocks noChangeShapeType="1"/>
              <a:stCxn id="148521" idx="4"/>
              <a:endCxn id="148522" idx="0"/>
            </p:cNvCxnSpPr>
            <p:nvPr/>
          </p:nvCxnSpPr>
          <p:spPr bwMode="auto">
            <a:xfrm flipH="1">
              <a:off x="2446" y="2151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4" name="Group 11"/>
          <p:cNvGrpSpPr>
            <a:grpSpLocks/>
          </p:cNvGrpSpPr>
          <p:nvPr/>
        </p:nvGrpSpPr>
        <p:grpSpPr bwMode="auto">
          <a:xfrm>
            <a:off x="6208713" y="1495425"/>
            <a:ext cx="1814512" cy="1727200"/>
            <a:chOff x="3911" y="942"/>
            <a:chExt cx="1143" cy="1088"/>
          </a:xfrm>
        </p:grpSpPr>
        <p:sp>
          <p:nvSpPr>
            <p:cNvPr id="148511" name="Oval 12"/>
            <p:cNvSpPr>
              <a:spLocks noChangeArrowheads="1"/>
            </p:cNvSpPr>
            <p:nvPr/>
          </p:nvSpPr>
          <p:spPr bwMode="auto">
            <a:xfrm>
              <a:off x="3911" y="942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12" name="Oval 13"/>
            <p:cNvSpPr>
              <a:spLocks noChangeArrowheads="1"/>
            </p:cNvSpPr>
            <p:nvPr/>
          </p:nvSpPr>
          <p:spPr bwMode="auto">
            <a:xfrm>
              <a:off x="4631" y="942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13" name="Oval 14"/>
            <p:cNvSpPr>
              <a:spLocks noChangeArrowheads="1"/>
            </p:cNvSpPr>
            <p:nvPr/>
          </p:nvSpPr>
          <p:spPr bwMode="auto">
            <a:xfrm>
              <a:off x="4247" y="1374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14" name="Oval 15"/>
            <p:cNvSpPr>
              <a:spLocks noChangeArrowheads="1"/>
            </p:cNvSpPr>
            <p:nvPr/>
          </p:nvSpPr>
          <p:spPr bwMode="auto">
            <a:xfrm>
              <a:off x="4247" y="1854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15" name="AutoShape 16"/>
            <p:cNvCxnSpPr>
              <a:cxnSpLocks noChangeShapeType="1"/>
              <a:stCxn id="148511" idx="4"/>
              <a:endCxn id="148513" idx="0"/>
            </p:cNvCxnSpPr>
            <p:nvPr/>
          </p:nvCxnSpPr>
          <p:spPr bwMode="auto">
            <a:xfrm>
              <a:off x="4107" y="1126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6" name="AutoShape 17"/>
            <p:cNvCxnSpPr>
              <a:cxnSpLocks noChangeShapeType="1"/>
              <a:stCxn id="148512" idx="4"/>
              <a:endCxn id="148513" idx="0"/>
            </p:cNvCxnSpPr>
            <p:nvPr/>
          </p:nvCxnSpPr>
          <p:spPr bwMode="auto">
            <a:xfrm flipH="1">
              <a:off x="4454" y="1127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7" name="AutoShape 18"/>
            <p:cNvCxnSpPr>
              <a:cxnSpLocks noChangeShapeType="1"/>
              <a:stCxn id="148513" idx="4"/>
              <a:endCxn id="148514" idx="0"/>
            </p:cNvCxnSpPr>
            <p:nvPr/>
          </p:nvCxnSpPr>
          <p:spPr bwMode="auto">
            <a:xfrm flipH="1">
              <a:off x="4443" y="1558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8" name="AutoShape 19"/>
            <p:cNvCxnSpPr>
              <a:cxnSpLocks noChangeShapeType="1"/>
              <a:stCxn id="148512" idx="4"/>
              <a:endCxn id="148514" idx="6"/>
            </p:cNvCxnSpPr>
            <p:nvPr/>
          </p:nvCxnSpPr>
          <p:spPr bwMode="auto">
            <a:xfrm rot="5400000">
              <a:off x="4337" y="1437"/>
              <a:ext cx="815" cy="19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5" name="Group 20"/>
          <p:cNvGrpSpPr>
            <a:grpSpLocks/>
          </p:cNvGrpSpPr>
          <p:nvPr/>
        </p:nvGrpSpPr>
        <p:grpSpPr bwMode="auto">
          <a:xfrm>
            <a:off x="6629400" y="4648200"/>
            <a:ext cx="1814513" cy="1727200"/>
            <a:chOff x="864" y="2928"/>
            <a:chExt cx="1143" cy="1088"/>
          </a:xfrm>
        </p:grpSpPr>
        <p:sp>
          <p:nvSpPr>
            <p:cNvPr id="148505" name="Oval 21"/>
            <p:cNvSpPr>
              <a:spLocks noChangeArrowheads="1"/>
            </p:cNvSpPr>
            <p:nvPr/>
          </p:nvSpPr>
          <p:spPr bwMode="auto">
            <a:xfrm>
              <a:off x="864" y="2928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06" name="Oval 22"/>
            <p:cNvSpPr>
              <a:spLocks noChangeArrowheads="1"/>
            </p:cNvSpPr>
            <p:nvPr/>
          </p:nvSpPr>
          <p:spPr bwMode="auto">
            <a:xfrm>
              <a:off x="1584" y="2928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7" name="Oval 23"/>
            <p:cNvSpPr>
              <a:spLocks noChangeArrowheads="1"/>
            </p:cNvSpPr>
            <p:nvPr/>
          </p:nvSpPr>
          <p:spPr bwMode="auto">
            <a:xfrm>
              <a:off x="1200" y="3360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8" name="Oval 24"/>
            <p:cNvSpPr>
              <a:spLocks noChangeArrowheads="1"/>
            </p:cNvSpPr>
            <p:nvPr/>
          </p:nvSpPr>
          <p:spPr bwMode="auto">
            <a:xfrm>
              <a:off x="1200" y="3840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9" name="AutoShape 25"/>
            <p:cNvCxnSpPr>
              <a:cxnSpLocks noChangeShapeType="1"/>
              <a:stCxn id="148505" idx="4"/>
              <a:endCxn id="148507" idx="0"/>
            </p:cNvCxnSpPr>
            <p:nvPr/>
          </p:nvCxnSpPr>
          <p:spPr bwMode="auto">
            <a:xfrm>
              <a:off x="1060" y="3112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0" name="AutoShape 26"/>
            <p:cNvCxnSpPr>
              <a:cxnSpLocks noChangeShapeType="1"/>
              <a:stCxn id="148507" idx="4"/>
              <a:endCxn id="148508" idx="0"/>
            </p:cNvCxnSpPr>
            <p:nvPr/>
          </p:nvCxnSpPr>
          <p:spPr bwMode="auto">
            <a:xfrm flipH="1">
              <a:off x="1396" y="3544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6" name="Group 27"/>
          <p:cNvGrpSpPr>
            <a:grpSpLocks/>
          </p:cNvGrpSpPr>
          <p:nvPr/>
        </p:nvGrpSpPr>
        <p:grpSpPr bwMode="auto">
          <a:xfrm>
            <a:off x="457200" y="4648200"/>
            <a:ext cx="1814513" cy="1727200"/>
            <a:chOff x="4080" y="2976"/>
            <a:chExt cx="1143" cy="1088"/>
          </a:xfrm>
        </p:grpSpPr>
        <p:sp>
          <p:nvSpPr>
            <p:cNvPr id="148498" name="Oval 28"/>
            <p:cNvSpPr>
              <a:spLocks noChangeArrowheads="1"/>
            </p:cNvSpPr>
            <p:nvPr/>
          </p:nvSpPr>
          <p:spPr bwMode="auto">
            <a:xfrm>
              <a:off x="4080" y="2976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499" name="Oval 29"/>
            <p:cNvSpPr>
              <a:spLocks noChangeArrowheads="1"/>
            </p:cNvSpPr>
            <p:nvPr/>
          </p:nvSpPr>
          <p:spPr bwMode="auto">
            <a:xfrm>
              <a:off x="4800" y="2976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0" name="Oval 30"/>
            <p:cNvSpPr>
              <a:spLocks noChangeArrowheads="1"/>
            </p:cNvSpPr>
            <p:nvPr/>
          </p:nvSpPr>
          <p:spPr bwMode="auto">
            <a:xfrm>
              <a:off x="4416" y="3408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1" name="Oval 31"/>
            <p:cNvSpPr>
              <a:spLocks noChangeArrowheads="1"/>
            </p:cNvSpPr>
            <p:nvPr/>
          </p:nvSpPr>
          <p:spPr bwMode="auto">
            <a:xfrm>
              <a:off x="4416" y="3888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2" name="AutoShape 32"/>
            <p:cNvCxnSpPr>
              <a:cxnSpLocks noChangeShapeType="1"/>
              <a:stCxn id="148498" idx="4"/>
              <a:endCxn id="148500" idx="0"/>
            </p:cNvCxnSpPr>
            <p:nvPr/>
          </p:nvCxnSpPr>
          <p:spPr bwMode="auto">
            <a:xfrm>
              <a:off x="4276" y="3160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03" name="AutoShape 33"/>
            <p:cNvCxnSpPr>
              <a:cxnSpLocks noChangeShapeType="1"/>
              <a:stCxn id="148499" idx="4"/>
              <a:endCxn id="148500" idx="0"/>
            </p:cNvCxnSpPr>
            <p:nvPr/>
          </p:nvCxnSpPr>
          <p:spPr bwMode="auto">
            <a:xfrm flipH="1">
              <a:off x="4623" y="3161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04" name="AutoShape 34"/>
            <p:cNvCxnSpPr>
              <a:cxnSpLocks noChangeShapeType="1"/>
              <a:stCxn id="148500" idx="4"/>
              <a:endCxn id="148501" idx="0"/>
            </p:cNvCxnSpPr>
            <p:nvPr/>
          </p:nvCxnSpPr>
          <p:spPr bwMode="auto">
            <a:xfrm flipH="1">
              <a:off x="4612" y="3592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7" name="Group 35"/>
          <p:cNvGrpSpPr>
            <a:grpSpLocks/>
          </p:cNvGrpSpPr>
          <p:nvPr/>
        </p:nvGrpSpPr>
        <p:grpSpPr bwMode="auto">
          <a:xfrm>
            <a:off x="4953000" y="2057400"/>
            <a:ext cx="1560513" cy="1001713"/>
            <a:chOff x="1372" y="666"/>
            <a:chExt cx="983" cy="631"/>
          </a:xfrm>
        </p:grpSpPr>
        <p:sp>
          <p:nvSpPr>
            <p:cNvPr id="148496" name="Text Box 36"/>
            <p:cNvSpPr txBox="1">
              <a:spLocks noChangeArrowheads="1"/>
            </p:cNvSpPr>
            <p:nvPr/>
          </p:nvSpPr>
          <p:spPr bwMode="auto">
            <a:xfrm rot="-1271001">
              <a:off x="1413" y="1047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7" name="AutoShape 37"/>
            <p:cNvSpPr>
              <a:spLocks noChangeArrowheads="1"/>
            </p:cNvSpPr>
            <p:nvPr/>
          </p:nvSpPr>
          <p:spPr bwMode="auto">
            <a:xfrm rot="-1271001">
              <a:off x="1372" y="666"/>
              <a:ext cx="983" cy="466"/>
            </a:xfrm>
            <a:prstGeom prst="rightArrow">
              <a:avLst>
                <a:gd name="adj1" fmla="val 50000"/>
                <a:gd name="adj2" fmla="val 5273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Add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C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8" name="Group 38"/>
          <p:cNvGrpSpPr>
            <a:grpSpLocks/>
          </p:cNvGrpSpPr>
          <p:nvPr/>
        </p:nvGrpSpPr>
        <p:grpSpPr bwMode="auto">
          <a:xfrm rot="2997210">
            <a:off x="4381500" y="4076700"/>
            <a:ext cx="1847850" cy="1009650"/>
            <a:chOff x="1293" y="661"/>
            <a:chExt cx="1164" cy="636"/>
          </a:xfrm>
        </p:grpSpPr>
        <p:sp>
          <p:nvSpPr>
            <p:cNvPr id="148494" name="Text Box 39"/>
            <p:cNvSpPr txBox="1">
              <a:spLocks noChangeArrowheads="1"/>
            </p:cNvSpPr>
            <p:nvPr/>
          </p:nvSpPr>
          <p:spPr bwMode="auto">
            <a:xfrm rot="-1271001">
              <a:off x="1417" y="1047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5" name="AutoShape 40"/>
            <p:cNvSpPr>
              <a:spLocks noChangeArrowheads="1"/>
            </p:cNvSpPr>
            <p:nvPr/>
          </p:nvSpPr>
          <p:spPr bwMode="auto">
            <a:xfrm rot="-1271001">
              <a:off x="1293" y="661"/>
              <a:ext cx="1164" cy="466"/>
            </a:xfrm>
            <a:prstGeom prst="rightArrow">
              <a:avLst>
                <a:gd name="adj1" fmla="val 50000"/>
                <a:gd name="adj2" fmla="val 6244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Delete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9" name="Group 41"/>
          <p:cNvGrpSpPr>
            <a:grpSpLocks/>
          </p:cNvGrpSpPr>
          <p:nvPr/>
        </p:nvGrpSpPr>
        <p:grpSpPr bwMode="auto">
          <a:xfrm rot="-3045324">
            <a:off x="1422400" y="3530600"/>
            <a:ext cx="2108200" cy="990600"/>
            <a:chOff x="2701" y="3456"/>
            <a:chExt cx="1328" cy="624"/>
          </a:xfrm>
        </p:grpSpPr>
        <p:sp>
          <p:nvSpPr>
            <p:cNvPr id="148492" name="Text Box 42"/>
            <p:cNvSpPr txBox="1">
              <a:spLocks noChangeArrowheads="1"/>
            </p:cNvSpPr>
            <p:nvPr/>
          </p:nvSpPr>
          <p:spPr bwMode="auto">
            <a:xfrm rot="1726209">
              <a:off x="2952" y="3830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3" name="AutoShape 43"/>
            <p:cNvSpPr>
              <a:spLocks noChangeArrowheads="1"/>
            </p:cNvSpPr>
            <p:nvPr/>
          </p:nvSpPr>
          <p:spPr bwMode="auto">
            <a:xfrm rot="1726209">
              <a:off x="2701" y="3456"/>
              <a:ext cx="1328" cy="466"/>
            </a:xfrm>
            <a:prstGeom prst="leftArrow">
              <a:avLst>
                <a:gd name="adj1" fmla="val 50000"/>
                <a:gd name="adj2" fmla="val 71245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Reverse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48490" name="AutoShape 44"/>
          <p:cNvSpPr>
            <a:spLocks noChangeArrowheads="1"/>
          </p:cNvSpPr>
          <p:nvPr/>
        </p:nvSpPr>
        <p:spPr bwMode="auto">
          <a:xfrm rot="1811270">
            <a:off x="1081088" y="1541463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8491" name="Oval 45"/>
          <p:cNvSpPr>
            <a:spLocks noChangeArrowheads="1"/>
          </p:cNvSpPr>
          <p:nvPr/>
        </p:nvSpPr>
        <p:spPr bwMode="auto">
          <a:xfrm>
            <a:off x="2752725" y="187007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2889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Times New Roman" charset="0"/>
              <a:cs typeface="ＭＳ Ｐゴシック" charset="0"/>
            </a:endParaRPr>
          </a:p>
        </p:txBody>
      </p:sp>
      <p:sp>
        <p:nvSpPr>
          <p:cNvPr id="14950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C4346CF-35F9-BD4D-9FD7-5B22CFBF4FF4}" type="slidenum">
              <a:rPr lang="en-US" sz="1000">
                <a:solidFill>
                  <a:schemeClr val="tx1"/>
                </a:solidFill>
              </a:rPr>
              <a:pPr algn="l" eaLnBrk="1" hangingPunct="1"/>
              <a:t>91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8913"/>
            <a:ext cx="92614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52120" y="5085184"/>
            <a:ext cx="3379463" cy="20313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. </a:t>
            </a:r>
          </a:p>
          <a:p>
            <a:r>
              <a:rPr lang="de-DE" dirty="0"/>
              <a:t>But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</a:p>
          <a:p>
            <a:r>
              <a:rPr lang="de-DE" dirty="0"/>
              <a:t>non-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??</a:t>
            </a:r>
          </a:p>
          <a:p>
            <a:endParaRPr lang="de-DE" dirty="0"/>
          </a:p>
          <a:p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decomposability</a:t>
            </a:r>
            <a:endParaRPr lang="de-DE" dirty="0"/>
          </a:p>
          <a:p>
            <a:endParaRPr lang="de-DE" dirty="0"/>
          </a:p>
          <a:p>
            <a:r>
              <a:rPr lang="de-DE" dirty="0"/>
              <a:t>=&gt; </a:t>
            </a:r>
            <a:r>
              <a:rPr lang="de-DE" dirty="0" err="1"/>
              <a:t>Reran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172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1957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1960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1961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2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3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1964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1965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1966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7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8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1969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1970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Parametric optimization (EM)</a:t>
            </a:r>
            <a:endParaRPr lang="en-US" sz="2400">
              <a:latin typeface="Arial" charset="0"/>
            </a:endParaRPr>
          </a:p>
        </p:txBody>
      </p:sp>
      <p:sp>
        <p:nvSpPr>
          <p:cNvPr id="381971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Parameter space</a:t>
            </a:r>
            <a:endParaRPr lang="en-US" sz="2400">
              <a:latin typeface="Arial" charset="0"/>
            </a:endParaRPr>
          </a:p>
        </p:txBody>
      </p:sp>
      <p:sp>
        <p:nvSpPr>
          <p:cNvPr id="381972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Local Maximum</a:t>
            </a:r>
          </a:p>
        </p:txBody>
      </p:sp>
      <p:grpSp>
        <p:nvGrpSpPr>
          <p:cNvPr id="381973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1974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1975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6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1977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1978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9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80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81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1982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1983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4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5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1986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1989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  <a:noFill/>
          <a:ln/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</p:spTree>
    <p:extLst>
      <p:ext uri="{BB962C8B-B14F-4D97-AF65-F5344CB8AC3E}">
        <p14:creationId xmlns:p14="http://schemas.microsoft.com/office/powerpoint/2010/main" val="188117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9" grpId="0" animBg="1"/>
      <p:bldP spid="381970" grpId="0" animBg="1" autoUpdateAnimBg="0"/>
      <p:bldP spid="381972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6053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6056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6057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58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59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6060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6061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6062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63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64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6065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6066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Parametric optimization (EM)</a:t>
            </a:r>
            <a:endParaRPr lang="en-US" sz="2400" dirty="0">
              <a:latin typeface="Arial" charset="0"/>
            </a:endParaRPr>
          </a:p>
        </p:txBody>
      </p:sp>
      <p:sp>
        <p:nvSpPr>
          <p:cNvPr id="386067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Parameter space</a:t>
            </a:r>
            <a:endParaRPr lang="en-US" sz="2400" dirty="0">
              <a:latin typeface="Arial" charset="0"/>
            </a:endParaRPr>
          </a:p>
        </p:txBody>
      </p:sp>
      <p:sp>
        <p:nvSpPr>
          <p:cNvPr id="386068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Local Maximum</a:t>
            </a:r>
          </a:p>
        </p:txBody>
      </p:sp>
      <p:grpSp>
        <p:nvGrpSpPr>
          <p:cNvPr id="386069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6070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6071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2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6073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6074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5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76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77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6078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6079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0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1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6082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6084" name="AutoShape 36"/>
          <p:cNvSpPr>
            <a:spLocks noChangeArrowheads="1"/>
          </p:cNvSpPr>
          <p:nvPr/>
        </p:nvSpPr>
        <p:spPr bwMode="auto">
          <a:xfrm>
            <a:off x="774700" y="4270375"/>
            <a:ext cx="7618413" cy="23415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Char char="u"/>
            </a:pPr>
            <a:r>
              <a:rPr lang="en-US" sz="2400" dirty="0">
                <a:latin typeface="Arial" charset="0"/>
              </a:rPr>
              <a:t> Computationally expensive: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Parameter optimization via EM </a:t>
            </a:r>
            <a:r>
              <a:rPr lang="en-US" sz="2400" dirty="0">
                <a:latin typeface="Arial" charset="0"/>
                <a:cs typeface="Arial" charset="0"/>
              </a:rPr>
              <a:t>—</a:t>
            </a:r>
            <a:r>
              <a:rPr lang="en-US" sz="2400" dirty="0">
                <a:latin typeface="Arial" charset="0"/>
              </a:rPr>
              <a:t> non-trivial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Need to perform EM for all candidate structures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Spend time even on poor candidates</a:t>
            </a:r>
          </a:p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None/>
            </a:pPr>
            <a:r>
              <a:rPr lang="en-US" sz="2400" dirty="0">
                <a:latin typeface="Arial" charset="0"/>
                <a:sym typeface="Symbol" charset="0"/>
              </a:rPr>
              <a:t> </a:t>
            </a:r>
            <a:r>
              <a:rPr lang="en-US" sz="2400" dirty="0">
                <a:latin typeface="Arial" charset="0"/>
              </a:rPr>
              <a:t>In practice, considers only a few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9255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[Friedman et al. 98] </a:t>
            </a:r>
            <a:br>
              <a:rPr lang="en-US" dirty="0"/>
            </a:b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311275"/>
            <a:ext cx="8229600" cy="478202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3200" dirty="0"/>
              <a:t>Recall, in complete data we had</a:t>
            </a:r>
          </a:p>
          <a:p>
            <a:pPr marL="517525" lvl="1" indent="-228600"/>
            <a:r>
              <a:rPr lang="en-US" sz="3000" dirty="0"/>
              <a:t>Decomposition </a:t>
            </a:r>
            <a:r>
              <a:rPr lang="en-US" sz="3000" dirty="0">
                <a:sym typeface="Symbol" charset="0"/>
              </a:rPr>
              <a:t> efficient search</a:t>
            </a:r>
            <a:endParaRPr lang="en-US" sz="3000" dirty="0"/>
          </a:p>
          <a:p>
            <a:pPr marL="285750" indent="-285750"/>
            <a:endParaRPr lang="en-US" sz="3200" dirty="0"/>
          </a:p>
          <a:p>
            <a:pPr marL="285750" indent="-285750"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Idea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</a:p>
          <a:p>
            <a:pPr marL="285750" indent="-285750"/>
            <a:r>
              <a:rPr lang="en-US" sz="3200" dirty="0"/>
              <a:t>Instead of optimizing the real score… </a:t>
            </a:r>
          </a:p>
          <a:p>
            <a:pPr marL="285750" indent="-285750"/>
            <a:r>
              <a:rPr lang="en-US" sz="3200" dirty="0"/>
              <a:t>Find </a:t>
            </a:r>
            <a:r>
              <a:rPr lang="en-US" sz="3200" dirty="0">
                <a:solidFill>
                  <a:srgbClr val="FF0000"/>
                </a:solidFill>
              </a:rPr>
              <a:t>decomposable </a:t>
            </a:r>
            <a:r>
              <a:rPr lang="en-US" sz="3200" dirty="0"/>
              <a:t>alternative score</a:t>
            </a:r>
          </a:p>
          <a:p>
            <a:pPr marL="285750" indent="-285750"/>
            <a:r>
              <a:rPr lang="en-US" sz="3200" dirty="0"/>
              <a:t>Such that maximizing new score </a:t>
            </a:r>
          </a:p>
          <a:p>
            <a:pPr lvl="2" indent="-190500">
              <a:buFontTx/>
              <a:buNone/>
            </a:pPr>
            <a:r>
              <a:rPr lang="en-US" sz="3000" b="1" dirty="0">
                <a:sym typeface="Symbol" charset="0"/>
              </a:rPr>
              <a:t>	</a:t>
            </a:r>
            <a:r>
              <a:rPr lang="en-US" sz="3400" b="1" dirty="0">
                <a:sym typeface="Symbol" charset="0"/>
              </a:rPr>
              <a:t></a:t>
            </a:r>
            <a:r>
              <a:rPr lang="en-US" sz="3400" dirty="0">
                <a:sym typeface="Monotype Sorts" charset="0"/>
              </a:rPr>
              <a:t> improvement in real score</a:t>
            </a:r>
          </a:p>
          <a:p>
            <a:pPr lvl="2" indent="-190500">
              <a:buFontTx/>
              <a:buNone/>
            </a:pPr>
            <a:endParaRPr lang="en-US" sz="3400" dirty="0">
              <a:sym typeface="Monotype Sorts" charset="0"/>
            </a:endParaRP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85763" y="4687888"/>
            <a:ext cx="84582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de-DE" sz="2400">
              <a:latin typeface="Arial" charset="0"/>
            </a:endParaRPr>
          </a:p>
        </p:txBody>
      </p:sp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7" name="Formel" r:id="rId3" imgW="114548" imgH="216016" progId="Equation.3">
                  <p:embed/>
                </p:oleObj>
              </mc:Choice>
              <mc:Fallback>
                <p:oleObj name="Formel" r:id="rId3" imgW="114548" imgH="216016" progId="Equation.3">
                  <p:embed/>
                  <p:pic>
                    <p:nvPicPr>
                      <p:cNvPr id="382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6064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</a:t>
            </a:r>
            <a:br>
              <a:rPr lang="en-US" dirty="0"/>
            </a:br>
            <a:endParaRPr lang="en-US" sz="1600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311275"/>
            <a:ext cx="8204200" cy="536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Idea: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Use current model to help evaluate new structures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Outline: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Perform search in (Structure, Parameters) space</a:t>
            </a:r>
          </a:p>
          <a:p>
            <a:pPr>
              <a:lnSpc>
                <a:spcPct val="90000"/>
              </a:lnSpc>
            </a:pPr>
            <a:r>
              <a:rPr lang="en-US" sz="2800"/>
              <a:t>At each iteration, use current model for finding either: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parameters: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parametric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/>
              <a:t>or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structure: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structural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12EDC-5EA7-E344-A9C4-BE812448DA8F}"/>
              </a:ext>
            </a:extLst>
          </p:cNvPr>
          <p:cNvSpPr/>
          <p:nvPr/>
        </p:nvSpPr>
        <p:spPr>
          <a:xfrm>
            <a:off x="2221533" y="6166763"/>
            <a:ext cx="47231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B10FF"/>
                </a:solidFill>
              </a:rPr>
              <a:t>Nir</a:t>
            </a:r>
            <a:r>
              <a:rPr lang="de-DE" sz="1100" dirty="0">
                <a:solidFill>
                  <a:srgbClr val="0B10FF"/>
                </a:solidFill>
              </a:rPr>
              <a:t> Friedman. The </a:t>
            </a:r>
            <a:r>
              <a:rPr lang="de-DE" sz="1100" dirty="0" err="1">
                <a:solidFill>
                  <a:srgbClr val="0B10FF"/>
                </a:solidFill>
              </a:rPr>
              <a:t>Bayesian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structural</a:t>
            </a:r>
            <a:r>
              <a:rPr lang="de-DE" sz="1100" dirty="0">
                <a:solidFill>
                  <a:srgbClr val="0B10FF"/>
                </a:solidFill>
              </a:rPr>
              <a:t> EM </a:t>
            </a:r>
            <a:r>
              <a:rPr lang="de-DE" sz="1100" dirty="0" err="1">
                <a:solidFill>
                  <a:srgbClr val="0B10FF"/>
                </a:solidFill>
              </a:rPr>
              <a:t>algorithm</a:t>
            </a:r>
            <a:r>
              <a:rPr lang="de-DE" sz="1100" dirty="0">
                <a:solidFill>
                  <a:srgbClr val="0B10FF"/>
                </a:solidFill>
              </a:rPr>
              <a:t>. In </a:t>
            </a:r>
            <a:r>
              <a:rPr lang="de-DE" sz="1100" dirty="0" err="1">
                <a:solidFill>
                  <a:srgbClr val="0B10FF"/>
                </a:solidFill>
              </a:rPr>
              <a:t>Proceedings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of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the</a:t>
            </a:r>
            <a:r>
              <a:rPr lang="de-DE" sz="1100" dirty="0">
                <a:solidFill>
                  <a:srgbClr val="0B10FF"/>
                </a:solidFill>
              </a:rPr>
              <a:t> 14th </a:t>
            </a:r>
            <a:r>
              <a:rPr lang="de-DE" sz="1100" dirty="0" err="1">
                <a:solidFill>
                  <a:srgbClr val="0B10FF"/>
                </a:solidFill>
              </a:rPr>
              <a:t>conference</a:t>
            </a:r>
            <a:r>
              <a:rPr lang="de-DE" sz="1100" dirty="0">
                <a:solidFill>
                  <a:srgbClr val="0B10FF"/>
                </a:solidFill>
              </a:rPr>
              <a:t> on </a:t>
            </a:r>
            <a:r>
              <a:rPr lang="de-DE" sz="1100" dirty="0" err="1">
                <a:solidFill>
                  <a:srgbClr val="0B10FF"/>
                </a:solidFill>
              </a:rPr>
              <a:t>Uncertainty</a:t>
            </a:r>
            <a:r>
              <a:rPr lang="de-DE" sz="1100" dirty="0">
                <a:solidFill>
                  <a:srgbClr val="0B10FF"/>
                </a:solidFill>
              </a:rPr>
              <a:t> in </a:t>
            </a:r>
            <a:r>
              <a:rPr lang="de-DE" sz="1100" dirty="0" err="1">
                <a:solidFill>
                  <a:srgbClr val="0B10FF"/>
                </a:solidFill>
              </a:rPr>
              <a:t>artificial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intelligence</a:t>
            </a:r>
            <a:r>
              <a:rPr lang="de-DE" sz="1100" dirty="0">
                <a:solidFill>
                  <a:srgbClr val="0B10FF"/>
                </a:solidFill>
              </a:rPr>
              <a:t> (UAI'98), 129-138. </a:t>
            </a:r>
            <a:r>
              <a:rPr lang="de-DE" sz="1100" b="1" dirty="0">
                <a:solidFill>
                  <a:srgbClr val="FF0000"/>
                </a:solidFill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402010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160017"/>
          </a:xfrm>
        </p:spPr>
        <p:txBody>
          <a:bodyPr/>
          <a:lstStyle/>
          <a:p>
            <a:r>
              <a:rPr lang="en-US" sz="2400" dirty="0"/>
              <a:t>Score for structure </a:t>
            </a:r>
            <a:r>
              <a:rPr lang="en-US" sz="2400" dirty="0">
                <a:solidFill>
                  <a:srgbClr val="008380"/>
                </a:solidFill>
              </a:rPr>
              <a:t>G</a:t>
            </a:r>
            <a:r>
              <a:rPr lang="en-US" sz="2400" dirty="0"/>
              <a:t> and parameterization </a:t>
            </a:r>
            <a:r>
              <a:rPr lang="en-US" sz="2400" dirty="0">
                <a:solidFill>
                  <a:srgbClr val="008380"/>
                </a:solidFill>
              </a:rPr>
              <a:t>𝜃</a:t>
            </a:r>
            <a:r>
              <a:rPr lang="en-US" sz="2400" dirty="0"/>
              <a:t> given data over observed RVs </a:t>
            </a:r>
            <a:r>
              <a:rPr lang="en-US" sz="2400" dirty="0">
                <a:solidFill>
                  <a:srgbClr val="008380"/>
                </a:solidFill>
              </a:rPr>
              <a:t>O</a:t>
            </a:r>
          </a:p>
          <a:p>
            <a:pPr marL="0" indent="0">
              <a:buNone/>
            </a:pPr>
            <a:r>
              <a:rPr lang="en-US" dirty="0">
                <a:solidFill>
                  <a:srgbClr val="008380"/>
                </a:solidFill>
              </a:rPr>
              <a:t>       </a:t>
            </a:r>
            <a:r>
              <a:rPr lang="en-US" sz="2000" dirty="0" err="1">
                <a:solidFill>
                  <a:srgbClr val="008380"/>
                </a:solidFill>
              </a:rPr>
              <a:t>Score</a:t>
            </a:r>
            <a:r>
              <a:rPr lang="en-US" sz="2000" baseline="-25000" dirty="0" err="1">
                <a:solidFill>
                  <a:srgbClr val="008380"/>
                </a:solidFill>
              </a:rPr>
              <a:t>O</a:t>
            </a:r>
            <a:r>
              <a:rPr lang="en-US" sz="2000" dirty="0">
                <a:solidFill>
                  <a:srgbClr val="008380"/>
                </a:solidFill>
              </a:rPr>
              <a:t> (G, 𝜃) = log P(O:G,𝜃) – Pen(G, 𝜃,O)</a:t>
            </a:r>
            <a:endParaRPr lang="en-US" dirty="0">
              <a:solidFill>
                <a:srgbClr val="008380"/>
              </a:solidFill>
            </a:endParaRPr>
          </a:p>
          <a:p>
            <a:r>
              <a:rPr lang="en-US" sz="2400" dirty="0"/>
              <a:t>Handle </a:t>
            </a:r>
            <a:r>
              <a:rPr lang="en-US" sz="2400" dirty="0" err="1"/>
              <a:t>hiddens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H</a:t>
            </a:r>
            <a:r>
              <a:rPr lang="en-US" sz="2400" dirty="0"/>
              <a:t> (non-observed) by </a:t>
            </a:r>
            <a:r>
              <a:rPr lang="en-US" sz="2400" dirty="0" err="1"/>
              <a:t>conditionalizing</a:t>
            </a:r>
            <a:r>
              <a:rPr lang="en-US" sz="2400" dirty="0"/>
              <a:t> (</a:t>
            </a:r>
            <a:r>
              <a:rPr lang="de-DE" sz="2400" dirty="0"/>
              <a:t>like in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bayesian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)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current</a:t>
            </a:r>
            <a:r>
              <a:rPr lang="de-DE" sz="2400" dirty="0"/>
              <a:t> </a:t>
            </a:r>
            <a:r>
              <a:rPr lang="de-DE" sz="2400" dirty="0" err="1"/>
              <a:t>structure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8380"/>
                </a:solidFill>
              </a:rPr>
              <a:t>G*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parameterization</a:t>
            </a:r>
            <a:r>
              <a:rPr lang="de-DE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𝜃*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380"/>
                </a:solidFill>
              </a:rPr>
              <a:t>         Q(G, 𝜃 :G*, 𝜃*) = </a:t>
            </a:r>
            <a:r>
              <a:rPr lang="en-US" sz="2000" dirty="0" err="1">
                <a:solidFill>
                  <a:srgbClr val="008380"/>
                </a:solidFill>
              </a:rPr>
              <a:t>E</a:t>
            </a:r>
            <a:r>
              <a:rPr lang="en-US" sz="2000" baseline="-25000" dirty="0" err="1">
                <a:solidFill>
                  <a:srgbClr val="008380"/>
                </a:solidFill>
              </a:rPr>
              <a:t>h~P</a:t>
            </a:r>
            <a:r>
              <a:rPr lang="en-US" sz="2000" baseline="-25000" dirty="0">
                <a:solidFill>
                  <a:srgbClr val="008380"/>
                </a:solidFill>
              </a:rPr>
              <a:t>(</a:t>
            </a:r>
            <a:r>
              <a:rPr lang="en-US" sz="2000" baseline="-25000" dirty="0" err="1">
                <a:solidFill>
                  <a:srgbClr val="008380"/>
                </a:solidFill>
              </a:rPr>
              <a:t>h|O:G</a:t>
            </a:r>
            <a:r>
              <a:rPr lang="en-US" sz="2000" baseline="-25000" dirty="0">
                <a:solidFill>
                  <a:srgbClr val="008380"/>
                </a:solidFill>
              </a:rPr>
              <a:t>*, 𝜃*)</a:t>
            </a:r>
            <a:r>
              <a:rPr lang="en-US" sz="2000" dirty="0">
                <a:solidFill>
                  <a:srgbClr val="008380"/>
                </a:solidFill>
              </a:rPr>
              <a:t>[</a:t>
            </a:r>
            <a:r>
              <a:rPr lang="en-US" sz="2000" dirty="0" err="1">
                <a:solidFill>
                  <a:srgbClr val="008380"/>
                </a:solidFill>
              </a:rPr>
              <a:t>logP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O,h:G</a:t>
            </a:r>
            <a:r>
              <a:rPr lang="en-US" sz="2000" dirty="0">
                <a:solidFill>
                  <a:srgbClr val="008380"/>
                </a:solidFill>
              </a:rPr>
              <a:t>, 𝜃)] – Pen(G, 𝜃,O)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76" y="4221088"/>
            <a:ext cx="7344816" cy="1477328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dirty="0" err="1">
                <a:solidFill>
                  <a:srgbClr val="0000FF"/>
                </a:solidFill>
              </a:rPr>
              <a:t>Alternating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model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selecetion</a:t>
            </a:r>
            <a:r>
              <a:rPr lang="de-DE" dirty="0">
                <a:solidFill>
                  <a:srgbClr val="0000FF"/>
                </a:solidFill>
              </a:rPr>
              <a:t> EM</a:t>
            </a:r>
          </a:p>
          <a:p>
            <a:pPr marL="0" indent="0">
              <a:buNone/>
            </a:pP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>
                <a:solidFill>
                  <a:srgbClr val="008380"/>
                </a:solidFill>
              </a:rPr>
              <a:t>G</a:t>
            </a:r>
            <a:r>
              <a:rPr lang="de-DE" baseline="30000" dirty="0">
                <a:solidFill>
                  <a:srgbClr val="008380"/>
                </a:solidFill>
              </a:rPr>
              <a:t>0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en-US" dirty="0">
                <a:solidFill>
                  <a:srgbClr val="008380"/>
                </a:solidFill>
              </a:rPr>
              <a:t>𝜃</a:t>
            </a:r>
            <a:r>
              <a:rPr lang="en-US" baseline="30000" dirty="0">
                <a:solidFill>
                  <a:srgbClr val="008380"/>
                </a:solidFill>
              </a:rPr>
              <a:t>0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randomly</a:t>
            </a:r>
          </a:p>
          <a:p>
            <a:pPr marL="0" indent="0">
              <a:buNone/>
            </a:pPr>
            <a:r>
              <a:rPr lang="en-US" dirty="0"/>
              <a:t>Loop for </a:t>
            </a:r>
            <a:r>
              <a:rPr lang="en-US" dirty="0">
                <a:solidFill>
                  <a:srgbClr val="008380"/>
                </a:solidFill>
              </a:rPr>
              <a:t>n= 0,1, … </a:t>
            </a:r>
            <a:r>
              <a:rPr lang="en-US" dirty="0">
                <a:solidFill>
                  <a:srgbClr val="000000"/>
                </a:solidFill>
              </a:rPr>
              <a:t>until convergence</a:t>
            </a:r>
          </a:p>
          <a:p>
            <a:pPr marL="0" indent="0">
              <a:buNone/>
            </a:pPr>
            <a:r>
              <a:rPr lang="en-US" dirty="0">
                <a:solidFill>
                  <a:srgbClr val="008380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Find </a:t>
            </a:r>
            <a:r>
              <a:rPr lang="en-US" dirty="0">
                <a:solidFill>
                  <a:srgbClr val="008380"/>
                </a:solidFill>
              </a:rPr>
              <a:t>G</a:t>
            </a:r>
            <a:r>
              <a:rPr lang="en-US" baseline="30000" dirty="0">
                <a:solidFill>
                  <a:srgbClr val="008380"/>
                </a:solidFill>
              </a:rPr>
              <a:t>n+1</a:t>
            </a:r>
            <a:r>
              <a:rPr lang="en-US" dirty="0">
                <a:solidFill>
                  <a:srgbClr val="008380"/>
                </a:solidFill>
              </a:rPr>
              <a:t>, 𝜃</a:t>
            </a:r>
            <a:r>
              <a:rPr lang="en-US" baseline="30000" dirty="0">
                <a:solidFill>
                  <a:srgbClr val="008380"/>
                </a:solidFill>
              </a:rPr>
              <a:t>n+1</a:t>
            </a:r>
            <a:r>
              <a:rPr lang="en-US" dirty="0">
                <a:solidFill>
                  <a:srgbClr val="008380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s.t.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rgbClr val="008380"/>
                </a:solidFill>
              </a:rPr>
              <a:t>Q(G</a:t>
            </a:r>
            <a:r>
              <a:rPr lang="en-US" baseline="30000" dirty="0">
                <a:solidFill>
                  <a:srgbClr val="008380"/>
                </a:solidFill>
              </a:rPr>
              <a:t>n+1</a:t>
            </a:r>
            <a:r>
              <a:rPr lang="en-US" dirty="0">
                <a:solidFill>
                  <a:srgbClr val="008380"/>
                </a:solidFill>
              </a:rPr>
              <a:t>, 𝜃</a:t>
            </a:r>
            <a:r>
              <a:rPr lang="en-US" baseline="30000" dirty="0">
                <a:solidFill>
                  <a:srgbClr val="008380"/>
                </a:solidFill>
              </a:rPr>
              <a:t>n+1</a:t>
            </a:r>
            <a:r>
              <a:rPr lang="en-US" dirty="0">
                <a:solidFill>
                  <a:srgbClr val="008380"/>
                </a:solidFill>
              </a:rPr>
              <a:t>: </a:t>
            </a:r>
            <a:r>
              <a:rPr lang="en-US" dirty="0" err="1">
                <a:solidFill>
                  <a:srgbClr val="008380"/>
                </a:solidFill>
              </a:rPr>
              <a:t>G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, 𝜃</a:t>
            </a:r>
            <a:r>
              <a:rPr lang="en-US" baseline="30000" dirty="0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) &gt; Q(</a:t>
            </a:r>
            <a:r>
              <a:rPr lang="en-US" dirty="0" err="1">
                <a:solidFill>
                  <a:srgbClr val="008380"/>
                </a:solidFill>
              </a:rPr>
              <a:t>G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, 𝜃</a:t>
            </a:r>
            <a:r>
              <a:rPr lang="en-US" baseline="30000" dirty="0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: </a:t>
            </a:r>
            <a:r>
              <a:rPr lang="en-US" dirty="0" err="1">
                <a:solidFill>
                  <a:srgbClr val="008380"/>
                </a:solidFill>
              </a:rPr>
              <a:t>G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, 𝜃</a:t>
            </a:r>
            <a:r>
              <a:rPr lang="en-US" baseline="30000" dirty="0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6520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AutoShape 2"/>
          <p:cNvSpPr>
            <a:spLocks noChangeArrowheads="1"/>
          </p:cNvSpPr>
          <p:nvPr/>
        </p:nvSpPr>
        <p:spPr bwMode="auto">
          <a:xfrm>
            <a:off x="496888" y="5040313"/>
            <a:ext cx="1500187" cy="1468437"/>
          </a:xfrm>
          <a:prstGeom prst="can">
            <a:avLst>
              <a:gd name="adj" fmla="val 25000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Comic Sans MS" charset="0"/>
              </a:rPr>
              <a:t>Training</a:t>
            </a:r>
          </a:p>
          <a:p>
            <a:pPr algn="ctr"/>
            <a:r>
              <a:rPr lang="en-US" sz="2400">
                <a:latin typeface="Comic Sans MS" charset="0"/>
              </a:rPr>
              <a:t>Data</a:t>
            </a: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3505200" y="2293938"/>
            <a:ext cx="2032000" cy="24590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u="sng">
                <a:latin typeface="Comic Sans MS" charset="0"/>
              </a:rPr>
              <a:t>Expected Counts</a:t>
            </a:r>
            <a:endParaRPr lang="en-US" sz="2400" u="sng">
              <a:latin typeface="Comic Sans MS" charset="0"/>
            </a:endParaRPr>
          </a:p>
          <a:p>
            <a:pPr>
              <a:lnSpc>
                <a:spcPct val="120000"/>
              </a:lnSpc>
            </a:pPr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N(H, 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H)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, H)</a:t>
            </a:r>
            <a:endParaRPr lang="en-US" sz="1600" baseline="-25000">
              <a:latin typeface="Comic Sans MS" charset="0"/>
            </a:endParaRP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, H)</a:t>
            </a:r>
          </a:p>
        </p:txBody>
      </p:sp>
      <p:grpSp>
        <p:nvGrpSpPr>
          <p:cNvPr id="385028" name="Group 4"/>
          <p:cNvGrpSpPr>
            <a:grpSpLocks/>
          </p:cNvGrpSpPr>
          <p:nvPr/>
        </p:nvGrpSpPr>
        <p:grpSpPr bwMode="auto">
          <a:xfrm>
            <a:off x="1978025" y="2216150"/>
            <a:ext cx="1498600" cy="1652588"/>
            <a:chOff x="1246" y="1079"/>
            <a:chExt cx="944" cy="1041"/>
          </a:xfrm>
        </p:grpSpPr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>
              <a:off x="1248" y="2120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1246" y="1079"/>
              <a:ext cx="94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Computation</a:t>
              </a:r>
            </a:p>
          </p:txBody>
        </p:sp>
      </p:grpSp>
      <p:grpSp>
        <p:nvGrpSpPr>
          <p:cNvPr id="385031" name="Group 7"/>
          <p:cNvGrpSpPr>
            <a:grpSpLocks/>
          </p:cNvGrpSpPr>
          <p:nvPr/>
        </p:nvGrpSpPr>
        <p:grpSpPr bwMode="auto">
          <a:xfrm>
            <a:off x="571500" y="3100388"/>
            <a:ext cx="1371600" cy="1371600"/>
            <a:chOff x="3805" y="2256"/>
            <a:chExt cx="960" cy="1200"/>
          </a:xfrm>
        </p:grpSpPr>
        <p:grpSp>
          <p:nvGrpSpPr>
            <p:cNvPr id="385032" name="Group 8"/>
            <p:cNvGrpSpPr>
              <a:grpSpLocks/>
            </p:cNvGrpSpPr>
            <p:nvPr/>
          </p:nvGrpSpPr>
          <p:grpSpPr bwMode="auto">
            <a:xfrm>
              <a:off x="3805" y="2256"/>
              <a:ext cx="960" cy="192"/>
              <a:chOff x="3792" y="2256"/>
              <a:chExt cx="960" cy="192"/>
            </a:xfrm>
          </p:grpSpPr>
          <p:sp>
            <p:nvSpPr>
              <p:cNvPr id="385033" name="Oval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  <a:endParaRPr lang="en-US" sz="1400">
                  <a:latin typeface="Comic Sans MS" charset="0"/>
                </a:endParaRPr>
              </a:p>
            </p:txBody>
          </p:sp>
          <p:sp>
            <p:nvSpPr>
              <p:cNvPr id="385034" name="Oval 10"/>
              <p:cNvSpPr>
                <a:spLocks noChangeArrowheads="1"/>
              </p:cNvSpPr>
              <p:nvPr/>
            </p:nvSpPr>
            <p:spPr bwMode="auto">
              <a:xfrm>
                <a:off x="415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  <a:endParaRPr lang="en-US" sz="1600" baseline="-25000">
                  <a:latin typeface="Comic Sans MS" charset="0"/>
                </a:endParaRPr>
              </a:p>
            </p:txBody>
          </p:sp>
          <p:sp>
            <p:nvSpPr>
              <p:cNvPr id="385035" name="Oval 11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  <a:endParaRPr lang="en-US" sz="1600" baseline="-25000">
                  <a:latin typeface="Comic Sans MS" charset="0"/>
                </a:endParaRPr>
              </a:p>
            </p:txBody>
          </p:sp>
        </p:grpSp>
        <p:sp>
          <p:nvSpPr>
            <p:cNvPr id="385036" name="Oval 12"/>
            <p:cNvSpPr>
              <a:spLocks noChangeArrowheads="1"/>
            </p:cNvSpPr>
            <p:nvPr/>
          </p:nvSpPr>
          <p:spPr bwMode="auto">
            <a:xfrm>
              <a:off x="4165" y="2760"/>
              <a:ext cx="240" cy="192"/>
            </a:xfrm>
            <a:prstGeom prst="ellipse">
              <a:avLst/>
            </a:prstGeom>
            <a:solidFill>
              <a:srgbClr val="FF9900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charset="0"/>
                </a:rPr>
                <a:t>H</a:t>
              </a:r>
            </a:p>
          </p:txBody>
        </p:sp>
        <p:grpSp>
          <p:nvGrpSpPr>
            <p:cNvPr id="385037" name="Group 13"/>
            <p:cNvGrpSpPr>
              <a:grpSpLocks/>
            </p:cNvGrpSpPr>
            <p:nvPr/>
          </p:nvGrpSpPr>
          <p:grpSpPr bwMode="auto">
            <a:xfrm>
              <a:off x="3805" y="3264"/>
              <a:ext cx="960" cy="192"/>
              <a:chOff x="3818" y="3264"/>
              <a:chExt cx="960" cy="192"/>
            </a:xfrm>
          </p:grpSpPr>
          <p:sp>
            <p:nvSpPr>
              <p:cNvPr id="385038" name="Oval 14"/>
              <p:cNvSpPr>
                <a:spLocks noChangeArrowheads="1"/>
              </p:cNvSpPr>
              <p:nvPr/>
            </p:nvSpPr>
            <p:spPr bwMode="auto">
              <a:xfrm>
                <a:off x="381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</a:p>
            </p:txBody>
          </p:sp>
          <p:sp>
            <p:nvSpPr>
              <p:cNvPr id="385039" name="Oval 15"/>
              <p:cNvSpPr>
                <a:spLocks noChangeArrowheads="1"/>
              </p:cNvSpPr>
              <p:nvPr/>
            </p:nvSpPr>
            <p:spPr bwMode="auto">
              <a:xfrm>
                <a:off x="417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</a:p>
            </p:txBody>
          </p:sp>
          <p:sp>
            <p:nvSpPr>
              <p:cNvPr id="385040" name="Oval 16"/>
              <p:cNvSpPr>
                <a:spLocks noChangeArrowheads="1"/>
              </p:cNvSpPr>
              <p:nvPr/>
            </p:nvSpPr>
            <p:spPr bwMode="auto">
              <a:xfrm>
                <a:off x="453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</a:p>
            </p:txBody>
          </p:sp>
        </p:grpSp>
        <p:cxnSp>
          <p:nvCxnSpPr>
            <p:cNvPr id="385041" name="AutoShape 17"/>
            <p:cNvCxnSpPr>
              <a:cxnSpLocks noChangeShapeType="1"/>
              <a:stCxn id="385033" idx="5"/>
              <a:endCxn id="385036" idx="1"/>
            </p:cNvCxnSpPr>
            <p:nvPr/>
          </p:nvCxnSpPr>
          <p:spPr bwMode="auto">
            <a:xfrm>
              <a:off x="401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2" name="AutoShape 18"/>
            <p:cNvCxnSpPr>
              <a:cxnSpLocks noChangeShapeType="1"/>
              <a:stCxn id="385034" idx="4"/>
              <a:endCxn id="385036" idx="0"/>
            </p:cNvCxnSpPr>
            <p:nvPr/>
          </p:nvCxnSpPr>
          <p:spPr bwMode="auto">
            <a:xfrm>
              <a:off x="4285" y="2460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3" name="AutoShape 19"/>
            <p:cNvCxnSpPr>
              <a:cxnSpLocks noChangeShapeType="1"/>
              <a:stCxn id="385035" idx="3"/>
              <a:endCxn id="385036" idx="7"/>
            </p:cNvCxnSpPr>
            <p:nvPr/>
          </p:nvCxnSpPr>
          <p:spPr bwMode="auto">
            <a:xfrm flipH="1">
              <a:off x="437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4" name="AutoShape 20"/>
            <p:cNvCxnSpPr>
              <a:cxnSpLocks noChangeShapeType="1"/>
              <a:stCxn id="385036" idx="3"/>
              <a:endCxn id="385038" idx="7"/>
            </p:cNvCxnSpPr>
            <p:nvPr/>
          </p:nvCxnSpPr>
          <p:spPr bwMode="auto">
            <a:xfrm flipH="1">
              <a:off x="401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5" name="AutoShape 21"/>
            <p:cNvCxnSpPr>
              <a:cxnSpLocks noChangeShapeType="1"/>
              <a:stCxn id="385036" idx="4"/>
              <a:endCxn id="385039" idx="0"/>
            </p:cNvCxnSpPr>
            <p:nvPr/>
          </p:nvCxnSpPr>
          <p:spPr bwMode="auto">
            <a:xfrm>
              <a:off x="4285" y="2964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6" name="AutoShape 22"/>
            <p:cNvCxnSpPr>
              <a:cxnSpLocks noChangeShapeType="1"/>
              <a:stCxn id="385036" idx="5"/>
              <a:endCxn id="385040" idx="1"/>
            </p:cNvCxnSpPr>
            <p:nvPr/>
          </p:nvCxnSpPr>
          <p:spPr bwMode="auto">
            <a:xfrm>
              <a:off x="437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5047" name="Group 23"/>
          <p:cNvGrpSpPr>
            <a:grpSpLocks/>
          </p:cNvGrpSpPr>
          <p:nvPr/>
        </p:nvGrpSpPr>
        <p:grpSpPr bwMode="auto">
          <a:xfrm>
            <a:off x="7224713" y="2806700"/>
            <a:ext cx="1371600" cy="1371600"/>
            <a:chOff x="3805" y="2256"/>
            <a:chExt cx="960" cy="1200"/>
          </a:xfrm>
        </p:grpSpPr>
        <p:grpSp>
          <p:nvGrpSpPr>
            <p:cNvPr id="385048" name="Group 24"/>
            <p:cNvGrpSpPr>
              <a:grpSpLocks/>
            </p:cNvGrpSpPr>
            <p:nvPr/>
          </p:nvGrpSpPr>
          <p:grpSpPr bwMode="auto">
            <a:xfrm>
              <a:off x="3805" y="2256"/>
              <a:ext cx="960" cy="192"/>
              <a:chOff x="3792" y="2256"/>
              <a:chExt cx="960" cy="192"/>
            </a:xfrm>
          </p:grpSpPr>
          <p:sp>
            <p:nvSpPr>
              <p:cNvPr id="385049" name="Oval 2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  <a:endParaRPr lang="en-US" sz="1400">
                  <a:latin typeface="Comic Sans MS" charset="0"/>
                </a:endParaRPr>
              </a:p>
            </p:txBody>
          </p:sp>
          <p:sp>
            <p:nvSpPr>
              <p:cNvPr id="385050" name="Oval 26"/>
              <p:cNvSpPr>
                <a:spLocks noChangeArrowheads="1"/>
              </p:cNvSpPr>
              <p:nvPr/>
            </p:nvSpPr>
            <p:spPr bwMode="auto">
              <a:xfrm>
                <a:off x="415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  <a:endParaRPr lang="en-US" sz="1600" baseline="-25000">
                  <a:latin typeface="Comic Sans MS" charset="0"/>
                </a:endParaRPr>
              </a:p>
            </p:txBody>
          </p:sp>
          <p:sp>
            <p:nvSpPr>
              <p:cNvPr id="385051" name="Oval 27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  <a:endParaRPr lang="en-US" sz="1600" baseline="-25000">
                  <a:latin typeface="Comic Sans MS" charset="0"/>
                </a:endParaRPr>
              </a:p>
            </p:txBody>
          </p:sp>
        </p:grpSp>
        <p:sp>
          <p:nvSpPr>
            <p:cNvPr id="385052" name="Oval 28"/>
            <p:cNvSpPr>
              <a:spLocks noChangeArrowheads="1"/>
            </p:cNvSpPr>
            <p:nvPr/>
          </p:nvSpPr>
          <p:spPr bwMode="auto">
            <a:xfrm>
              <a:off x="4165" y="2760"/>
              <a:ext cx="240" cy="192"/>
            </a:xfrm>
            <a:prstGeom prst="ellipse">
              <a:avLst/>
            </a:prstGeom>
            <a:solidFill>
              <a:srgbClr val="FF9900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charset="0"/>
                </a:rPr>
                <a:t>H</a:t>
              </a:r>
            </a:p>
          </p:txBody>
        </p:sp>
        <p:grpSp>
          <p:nvGrpSpPr>
            <p:cNvPr id="385053" name="Group 29"/>
            <p:cNvGrpSpPr>
              <a:grpSpLocks/>
            </p:cNvGrpSpPr>
            <p:nvPr/>
          </p:nvGrpSpPr>
          <p:grpSpPr bwMode="auto">
            <a:xfrm>
              <a:off x="3805" y="3264"/>
              <a:ext cx="960" cy="192"/>
              <a:chOff x="3818" y="3264"/>
              <a:chExt cx="960" cy="192"/>
            </a:xfrm>
          </p:grpSpPr>
          <p:sp>
            <p:nvSpPr>
              <p:cNvPr id="385054" name="Oval 30"/>
              <p:cNvSpPr>
                <a:spLocks noChangeArrowheads="1"/>
              </p:cNvSpPr>
              <p:nvPr/>
            </p:nvSpPr>
            <p:spPr bwMode="auto">
              <a:xfrm>
                <a:off x="381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</a:p>
            </p:txBody>
          </p:sp>
          <p:sp>
            <p:nvSpPr>
              <p:cNvPr id="385055" name="Oval 31"/>
              <p:cNvSpPr>
                <a:spLocks noChangeArrowheads="1"/>
              </p:cNvSpPr>
              <p:nvPr/>
            </p:nvSpPr>
            <p:spPr bwMode="auto">
              <a:xfrm>
                <a:off x="417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</a:p>
            </p:txBody>
          </p:sp>
          <p:sp>
            <p:nvSpPr>
              <p:cNvPr id="385056" name="Oval 32"/>
              <p:cNvSpPr>
                <a:spLocks noChangeArrowheads="1"/>
              </p:cNvSpPr>
              <p:nvPr/>
            </p:nvSpPr>
            <p:spPr bwMode="auto">
              <a:xfrm>
                <a:off x="453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</a:p>
            </p:txBody>
          </p:sp>
        </p:grpSp>
        <p:cxnSp>
          <p:nvCxnSpPr>
            <p:cNvPr id="385057" name="AutoShape 33"/>
            <p:cNvCxnSpPr>
              <a:cxnSpLocks noChangeShapeType="1"/>
              <a:stCxn id="385049" idx="5"/>
              <a:endCxn id="385052" idx="1"/>
            </p:cNvCxnSpPr>
            <p:nvPr/>
          </p:nvCxnSpPr>
          <p:spPr bwMode="auto">
            <a:xfrm>
              <a:off x="401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58" name="AutoShape 34"/>
            <p:cNvCxnSpPr>
              <a:cxnSpLocks noChangeShapeType="1"/>
              <a:stCxn id="385050" idx="4"/>
              <a:endCxn id="385052" idx="0"/>
            </p:cNvCxnSpPr>
            <p:nvPr/>
          </p:nvCxnSpPr>
          <p:spPr bwMode="auto">
            <a:xfrm>
              <a:off x="4285" y="2460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59" name="AutoShape 35"/>
            <p:cNvCxnSpPr>
              <a:cxnSpLocks noChangeShapeType="1"/>
              <a:stCxn id="385051" idx="3"/>
              <a:endCxn id="385052" idx="7"/>
            </p:cNvCxnSpPr>
            <p:nvPr/>
          </p:nvCxnSpPr>
          <p:spPr bwMode="auto">
            <a:xfrm flipH="1">
              <a:off x="437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60" name="AutoShape 36"/>
            <p:cNvCxnSpPr>
              <a:cxnSpLocks noChangeShapeType="1"/>
              <a:stCxn id="385052" idx="3"/>
              <a:endCxn id="385054" idx="7"/>
            </p:cNvCxnSpPr>
            <p:nvPr/>
          </p:nvCxnSpPr>
          <p:spPr bwMode="auto">
            <a:xfrm flipH="1">
              <a:off x="401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61" name="AutoShape 37"/>
            <p:cNvCxnSpPr>
              <a:cxnSpLocks noChangeShapeType="1"/>
              <a:stCxn id="385052" idx="4"/>
              <a:endCxn id="385055" idx="0"/>
            </p:cNvCxnSpPr>
            <p:nvPr/>
          </p:nvCxnSpPr>
          <p:spPr bwMode="auto">
            <a:xfrm>
              <a:off x="4285" y="2964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62" name="AutoShape 38"/>
            <p:cNvCxnSpPr>
              <a:cxnSpLocks noChangeShapeType="1"/>
              <a:stCxn id="385052" idx="5"/>
              <a:endCxn id="385056" idx="1"/>
            </p:cNvCxnSpPr>
            <p:nvPr/>
          </p:nvCxnSpPr>
          <p:spPr bwMode="auto">
            <a:xfrm>
              <a:off x="437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85063" name="Text Box 39"/>
          <p:cNvSpPr txBox="1">
            <a:spLocks noChangeArrowheads="1"/>
          </p:cNvSpPr>
          <p:nvPr/>
        </p:nvSpPr>
        <p:spPr bwMode="auto">
          <a:xfrm>
            <a:off x="1041400" y="44116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omic Sans MS" charset="0"/>
                <a:sym typeface="Symbol" charset="0"/>
              </a:rPr>
              <a:t></a:t>
            </a:r>
            <a:endParaRPr lang="en-US" sz="3200">
              <a:latin typeface="Comic Sans MS" charset="0"/>
            </a:endParaRPr>
          </a:p>
        </p:txBody>
      </p:sp>
      <p:grpSp>
        <p:nvGrpSpPr>
          <p:cNvPr id="385064" name="Group 40"/>
          <p:cNvGrpSpPr>
            <a:grpSpLocks/>
          </p:cNvGrpSpPr>
          <p:nvPr/>
        </p:nvGrpSpPr>
        <p:grpSpPr bwMode="auto">
          <a:xfrm>
            <a:off x="5529263" y="2041525"/>
            <a:ext cx="1673225" cy="1954213"/>
            <a:chOff x="3483" y="878"/>
            <a:chExt cx="1054" cy="1231"/>
          </a:xfrm>
        </p:grpSpPr>
        <p:sp>
          <p:nvSpPr>
            <p:cNvPr id="385065" name="Line 41"/>
            <p:cNvSpPr>
              <a:spLocks noChangeShapeType="1"/>
            </p:cNvSpPr>
            <p:nvPr/>
          </p:nvSpPr>
          <p:spPr bwMode="auto">
            <a:xfrm>
              <a:off x="3607" y="2109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5066" name="Text Box 42"/>
            <p:cNvSpPr txBox="1">
              <a:spLocks noChangeArrowheads="1"/>
            </p:cNvSpPr>
            <p:nvPr/>
          </p:nvSpPr>
          <p:spPr bwMode="auto">
            <a:xfrm>
              <a:off x="3483" y="878"/>
              <a:ext cx="1054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Score </a:t>
              </a:r>
            </a:p>
            <a:p>
              <a:pPr algn="ctr"/>
              <a:r>
                <a:rPr lang="en-US" sz="1800">
                  <a:latin typeface="Comic Sans MS" charset="0"/>
                </a:rPr>
                <a:t>&amp;</a:t>
              </a:r>
            </a:p>
            <a:p>
              <a:pPr algn="ctr"/>
              <a:r>
                <a:rPr lang="en-US" sz="1800">
                  <a:latin typeface="Comic Sans MS" charset="0"/>
                </a:rPr>
                <a:t> Parameterize</a:t>
              </a:r>
            </a:p>
          </p:txBody>
        </p:sp>
      </p:grpSp>
      <p:sp>
        <p:nvSpPr>
          <p:cNvPr id="385084" name="Line 60"/>
          <p:cNvSpPr>
            <a:spLocks noChangeShapeType="1"/>
          </p:cNvSpPr>
          <p:nvPr/>
        </p:nvSpPr>
        <p:spPr bwMode="auto">
          <a:xfrm>
            <a:off x="1905000" y="4152900"/>
            <a:ext cx="1530350" cy="96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5085" name="Line 61"/>
          <p:cNvSpPr>
            <a:spLocks noChangeShapeType="1"/>
          </p:cNvSpPr>
          <p:nvPr/>
        </p:nvSpPr>
        <p:spPr bwMode="auto">
          <a:xfrm>
            <a:off x="5651500" y="5397500"/>
            <a:ext cx="1446213" cy="293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385086" name="Group 62"/>
          <p:cNvGrpSpPr>
            <a:grpSpLocks/>
          </p:cNvGrpSpPr>
          <p:nvPr/>
        </p:nvGrpSpPr>
        <p:grpSpPr bwMode="auto">
          <a:xfrm>
            <a:off x="1511300" y="1262063"/>
            <a:ext cx="5891213" cy="1412875"/>
            <a:chOff x="1067" y="654"/>
            <a:chExt cx="3711" cy="890"/>
          </a:xfrm>
        </p:grpSpPr>
        <p:sp>
          <p:nvSpPr>
            <p:cNvPr id="385087" name="Freeform 63"/>
            <p:cNvSpPr>
              <a:spLocks/>
            </p:cNvSpPr>
            <p:nvPr/>
          </p:nvSpPr>
          <p:spPr bwMode="auto">
            <a:xfrm>
              <a:off x="1067" y="934"/>
              <a:ext cx="3711" cy="610"/>
            </a:xfrm>
            <a:custGeom>
              <a:avLst/>
              <a:gdLst>
                <a:gd name="T0" fmla="*/ 3711 w 3711"/>
                <a:gd name="T1" fmla="*/ 818 h 818"/>
                <a:gd name="T2" fmla="*/ 1900 w 3711"/>
                <a:gd name="T3" fmla="*/ 7 h 818"/>
                <a:gd name="T4" fmla="*/ 0 w 3711"/>
                <a:gd name="T5" fmla="*/ 77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1" h="818">
                  <a:moveTo>
                    <a:pt x="3711" y="818"/>
                  </a:moveTo>
                  <a:cubicBezTo>
                    <a:pt x="3589" y="429"/>
                    <a:pt x="2518" y="14"/>
                    <a:pt x="1900" y="7"/>
                  </a:cubicBezTo>
                  <a:cubicBezTo>
                    <a:pt x="1282" y="0"/>
                    <a:pt x="344" y="352"/>
                    <a:pt x="0" y="774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5088" name="Text Box 64"/>
            <p:cNvSpPr txBox="1">
              <a:spLocks noChangeArrowheads="1"/>
            </p:cNvSpPr>
            <p:nvPr/>
          </p:nvSpPr>
          <p:spPr bwMode="auto">
            <a:xfrm>
              <a:off x="2563" y="654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Reiterate</a:t>
              </a:r>
            </a:p>
          </p:txBody>
        </p:sp>
      </p:grpSp>
      <p:sp>
        <p:nvSpPr>
          <p:cNvPr id="385089" name="Rectangle 65"/>
          <p:cNvSpPr>
            <a:spLocks noChangeArrowheads="1"/>
          </p:cNvSpPr>
          <p:nvPr/>
        </p:nvSpPr>
        <p:spPr bwMode="auto">
          <a:xfrm>
            <a:off x="3498850" y="4941888"/>
            <a:ext cx="2020888" cy="10826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2,</a:t>
            </a:r>
            <a:r>
              <a:rPr lang="en-US" sz="1600">
                <a:latin typeface="Comic Sans MS" charset="0"/>
              </a:rPr>
              <a:t>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N(H, 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, Y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H)</a:t>
            </a:r>
          </a:p>
        </p:txBody>
      </p:sp>
      <p:grpSp>
        <p:nvGrpSpPr>
          <p:cNvPr id="385090" name="Group 66"/>
          <p:cNvGrpSpPr>
            <a:grpSpLocks/>
          </p:cNvGrpSpPr>
          <p:nvPr/>
        </p:nvGrpSpPr>
        <p:grpSpPr bwMode="auto">
          <a:xfrm>
            <a:off x="6896100" y="5057775"/>
            <a:ext cx="1371600" cy="1371600"/>
            <a:chOff x="4512" y="3162"/>
            <a:chExt cx="864" cy="864"/>
          </a:xfrm>
        </p:grpSpPr>
        <p:grpSp>
          <p:nvGrpSpPr>
            <p:cNvPr id="385091" name="Group 67"/>
            <p:cNvGrpSpPr>
              <a:grpSpLocks/>
            </p:cNvGrpSpPr>
            <p:nvPr/>
          </p:nvGrpSpPr>
          <p:grpSpPr bwMode="auto">
            <a:xfrm>
              <a:off x="4512" y="3162"/>
              <a:ext cx="864" cy="138"/>
              <a:chOff x="3792" y="2256"/>
              <a:chExt cx="960" cy="192"/>
            </a:xfrm>
          </p:grpSpPr>
          <p:sp>
            <p:nvSpPr>
              <p:cNvPr id="385092" name="Oval 68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  <a:endParaRPr lang="en-US" sz="1400">
                  <a:latin typeface="Comic Sans MS" charset="0"/>
                </a:endParaRPr>
              </a:p>
            </p:txBody>
          </p:sp>
          <p:sp>
            <p:nvSpPr>
              <p:cNvPr id="385093" name="Oval 69"/>
              <p:cNvSpPr>
                <a:spLocks noChangeArrowheads="1"/>
              </p:cNvSpPr>
              <p:nvPr/>
            </p:nvSpPr>
            <p:spPr bwMode="auto">
              <a:xfrm>
                <a:off x="415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  <a:endParaRPr lang="en-US" sz="1600" baseline="-25000">
                  <a:latin typeface="Comic Sans MS" charset="0"/>
                </a:endParaRPr>
              </a:p>
            </p:txBody>
          </p:sp>
          <p:sp>
            <p:nvSpPr>
              <p:cNvPr id="385094" name="Oval 70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  <a:endParaRPr lang="en-US" sz="1600" baseline="-25000">
                  <a:latin typeface="Comic Sans MS" charset="0"/>
                </a:endParaRPr>
              </a:p>
            </p:txBody>
          </p:sp>
        </p:grpSp>
        <p:sp>
          <p:nvSpPr>
            <p:cNvPr id="385095" name="Oval 71"/>
            <p:cNvSpPr>
              <a:spLocks noChangeArrowheads="1"/>
            </p:cNvSpPr>
            <p:nvPr/>
          </p:nvSpPr>
          <p:spPr bwMode="auto">
            <a:xfrm>
              <a:off x="4836" y="3525"/>
              <a:ext cx="216" cy="138"/>
            </a:xfrm>
            <a:prstGeom prst="ellipse">
              <a:avLst/>
            </a:prstGeom>
            <a:solidFill>
              <a:srgbClr val="FF9900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charset="0"/>
                </a:rPr>
                <a:t>H</a:t>
              </a:r>
            </a:p>
          </p:txBody>
        </p:sp>
        <p:grpSp>
          <p:nvGrpSpPr>
            <p:cNvPr id="385096" name="Group 72"/>
            <p:cNvGrpSpPr>
              <a:grpSpLocks/>
            </p:cNvGrpSpPr>
            <p:nvPr/>
          </p:nvGrpSpPr>
          <p:grpSpPr bwMode="auto">
            <a:xfrm>
              <a:off x="4512" y="3888"/>
              <a:ext cx="864" cy="138"/>
              <a:chOff x="3818" y="3264"/>
              <a:chExt cx="960" cy="192"/>
            </a:xfrm>
          </p:grpSpPr>
          <p:sp>
            <p:nvSpPr>
              <p:cNvPr id="385097" name="Oval 73"/>
              <p:cNvSpPr>
                <a:spLocks noChangeArrowheads="1"/>
              </p:cNvSpPr>
              <p:nvPr/>
            </p:nvSpPr>
            <p:spPr bwMode="auto">
              <a:xfrm>
                <a:off x="381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</a:p>
            </p:txBody>
          </p:sp>
          <p:sp>
            <p:nvSpPr>
              <p:cNvPr id="385098" name="Oval 74"/>
              <p:cNvSpPr>
                <a:spLocks noChangeArrowheads="1"/>
              </p:cNvSpPr>
              <p:nvPr/>
            </p:nvSpPr>
            <p:spPr bwMode="auto">
              <a:xfrm>
                <a:off x="417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</a:p>
            </p:txBody>
          </p:sp>
          <p:sp>
            <p:nvSpPr>
              <p:cNvPr id="385099" name="Oval 75"/>
              <p:cNvSpPr>
                <a:spLocks noChangeArrowheads="1"/>
              </p:cNvSpPr>
              <p:nvPr/>
            </p:nvSpPr>
            <p:spPr bwMode="auto">
              <a:xfrm>
                <a:off x="453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</a:p>
            </p:txBody>
          </p:sp>
        </p:grpSp>
        <p:cxnSp>
          <p:nvCxnSpPr>
            <p:cNvPr id="385100" name="AutoShape 76"/>
            <p:cNvCxnSpPr>
              <a:cxnSpLocks noChangeShapeType="1"/>
              <a:stCxn id="385092" idx="6"/>
              <a:endCxn id="385093" idx="2"/>
            </p:cNvCxnSpPr>
            <p:nvPr/>
          </p:nvCxnSpPr>
          <p:spPr bwMode="auto">
            <a:xfrm>
              <a:off x="4740" y="3231"/>
              <a:ext cx="8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1" name="AutoShape 77"/>
            <p:cNvCxnSpPr>
              <a:cxnSpLocks noChangeShapeType="1"/>
              <a:stCxn id="385093" idx="4"/>
              <a:endCxn id="385095" idx="0"/>
            </p:cNvCxnSpPr>
            <p:nvPr/>
          </p:nvCxnSpPr>
          <p:spPr bwMode="auto">
            <a:xfrm>
              <a:off x="4944" y="3312"/>
              <a:ext cx="0" cy="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2" name="AutoShape 78"/>
            <p:cNvCxnSpPr>
              <a:cxnSpLocks noChangeShapeType="1"/>
              <a:stCxn id="385094" idx="3"/>
              <a:endCxn id="385095" idx="7"/>
            </p:cNvCxnSpPr>
            <p:nvPr/>
          </p:nvCxnSpPr>
          <p:spPr bwMode="auto">
            <a:xfrm flipH="1">
              <a:off x="5020" y="3292"/>
              <a:ext cx="172" cy="24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3" name="AutoShape 79"/>
            <p:cNvCxnSpPr>
              <a:cxnSpLocks noChangeShapeType="1"/>
              <a:stCxn id="385093" idx="3"/>
              <a:endCxn id="385097" idx="0"/>
            </p:cNvCxnSpPr>
            <p:nvPr/>
          </p:nvCxnSpPr>
          <p:spPr bwMode="auto">
            <a:xfrm flipH="1">
              <a:off x="4620" y="3292"/>
              <a:ext cx="248" cy="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4" name="AutoShape 80"/>
            <p:cNvCxnSpPr>
              <a:cxnSpLocks noChangeShapeType="1"/>
              <a:stCxn id="385095" idx="4"/>
              <a:endCxn id="385098" idx="0"/>
            </p:cNvCxnSpPr>
            <p:nvPr/>
          </p:nvCxnSpPr>
          <p:spPr bwMode="auto">
            <a:xfrm>
              <a:off x="4944" y="3675"/>
              <a:ext cx="0" cy="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5" name="AutoShape 81"/>
            <p:cNvCxnSpPr>
              <a:cxnSpLocks noChangeShapeType="1"/>
              <a:stCxn id="385095" idx="5"/>
              <a:endCxn id="385099" idx="1"/>
            </p:cNvCxnSpPr>
            <p:nvPr/>
          </p:nvCxnSpPr>
          <p:spPr bwMode="auto">
            <a:xfrm>
              <a:off x="5020" y="3655"/>
              <a:ext cx="172" cy="24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6" name="AutoShape 82"/>
            <p:cNvCxnSpPr>
              <a:cxnSpLocks noChangeShapeType="1"/>
              <a:stCxn id="385097" idx="6"/>
              <a:endCxn id="385098" idx="2"/>
            </p:cNvCxnSpPr>
            <p:nvPr/>
          </p:nvCxnSpPr>
          <p:spPr bwMode="auto">
            <a:xfrm>
              <a:off x="4740" y="3957"/>
              <a:ext cx="8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8" name="AutoShape 2"/>
          <p:cNvSpPr txBox="1">
            <a:spLocks noChangeArrowheads="1"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/>
              <a:t>Structural EM </a:t>
            </a:r>
            <a:br>
              <a:rPr lang="en-US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95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nimBg="1" autoUpdateAnimBg="0"/>
      <p:bldP spid="385084" grpId="0" animBg="1"/>
      <p:bldP spid="385085" grpId="0" animBg="1"/>
      <p:bldP spid="385089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Learning: incomplete data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573088" y="5445224"/>
            <a:ext cx="3517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8040"/>
                </a:solidFill>
                <a:latin typeface="Tahoma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M</a:t>
            </a:r>
            <a:r>
              <a:rPr lang="en-US" sz="2400" dirty="0">
                <a:latin typeface="Tahoma" charset="0"/>
              </a:rPr>
              <a:t>-algorithm: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iterate until convergence</a:t>
            </a:r>
          </a:p>
        </p:txBody>
      </p:sp>
      <p:sp>
        <p:nvSpPr>
          <p:cNvPr id="389125" name="PubRRectCallout"/>
          <p:cNvSpPr>
            <a:spLocks noEditPoints="1" noChangeArrowheads="1"/>
          </p:cNvSpPr>
          <p:nvPr/>
        </p:nvSpPr>
        <p:spPr bwMode="auto">
          <a:xfrm flipV="1">
            <a:off x="234950" y="2547938"/>
            <a:ext cx="2416175" cy="922337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22263" y="2851150"/>
            <a:ext cx="24272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ahoma" charset="0"/>
              </a:rPr>
              <a:t>Current model</a:t>
            </a:r>
          </a:p>
        </p:txBody>
      </p:sp>
      <p:grpSp>
        <p:nvGrpSpPr>
          <p:cNvPr id="389128" name="Group 8"/>
          <p:cNvGrpSpPr>
            <a:grpSpLocks/>
          </p:cNvGrpSpPr>
          <p:nvPr/>
        </p:nvGrpSpPr>
        <p:grpSpPr bwMode="auto">
          <a:xfrm>
            <a:off x="6629400" y="1485900"/>
            <a:ext cx="1447800" cy="1441450"/>
            <a:chOff x="480" y="3024"/>
            <a:chExt cx="912" cy="908"/>
          </a:xfrm>
        </p:grpSpPr>
        <p:grpSp>
          <p:nvGrpSpPr>
            <p:cNvPr id="389129" name="Group 9"/>
            <p:cNvGrpSpPr>
              <a:grpSpLocks/>
            </p:cNvGrpSpPr>
            <p:nvPr/>
          </p:nvGrpSpPr>
          <p:grpSpPr bwMode="auto">
            <a:xfrm>
              <a:off x="480" y="3072"/>
              <a:ext cx="912" cy="860"/>
              <a:chOff x="624" y="2352"/>
              <a:chExt cx="912" cy="860"/>
            </a:xfrm>
          </p:grpSpPr>
          <p:sp>
            <p:nvSpPr>
              <p:cNvPr id="389130" name="AutoShape 10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788" cy="816"/>
              </a:xfrm>
              <a:prstGeom prst="can">
                <a:avLst>
                  <a:gd name="adj" fmla="val 25888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131" name="Text Box 11"/>
              <p:cNvSpPr txBox="1">
                <a:spLocks noChangeArrowheads="1"/>
              </p:cNvSpPr>
              <p:nvPr/>
            </p:nvSpPr>
            <p:spPr bwMode="auto">
              <a:xfrm>
                <a:off x="624" y="2352"/>
                <a:ext cx="912" cy="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endParaRPr lang="en-US" sz="1400">
                  <a:solidFill>
                    <a:schemeClr val="hlink"/>
                  </a:solidFill>
                  <a:latin typeface="Tahoma" charset="0"/>
                </a:endParaRP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 S  X  D  C  B</a:t>
                </a: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1  0  1&gt;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&lt;1  1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 ? </a:t>
                </a:r>
                <a:r>
                  <a:rPr lang="en-US" sz="1400">
                    <a:latin typeface="Tahoma" charset="0"/>
                  </a:rPr>
                  <a:t> 0  1&gt;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&lt;0  0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  ?</a:t>
                </a:r>
                <a:r>
                  <a:rPr lang="en-US" sz="1400">
                    <a:latin typeface="Tahoma" charset="0"/>
                  </a:rPr>
                  <a:t>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1&gt;</a:t>
                </a:r>
              </a:p>
              <a:p>
                <a:pPr eaLnBrk="1" hangingPunct="1">
                  <a:lnSpc>
                    <a:spcPct val="40000"/>
                  </a:lnSpc>
                </a:pPr>
                <a:r>
                  <a:rPr lang="en-US" sz="1400">
                    <a:latin typeface="Tahoma" charset="0"/>
                  </a:rPr>
                  <a:t>     ………</a:t>
                </a:r>
              </a:p>
            </p:txBody>
          </p:sp>
          <p:sp>
            <p:nvSpPr>
              <p:cNvPr id="389132" name="Line 12"/>
              <p:cNvSpPr>
                <a:spLocks noChangeShapeType="1"/>
              </p:cNvSpPr>
              <p:nvPr/>
            </p:nvSpPr>
            <p:spPr bwMode="auto">
              <a:xfrm>
                <a:off x="796" y="2669"/>
                <a:ext cx="6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sp>
          <p:nvSpPr>
            <p:cNvPr id="389133" name="Text Box 13"/>
            <p:cNvSpPr txBox="1">
              <a:spLocks noChangeArrowheads="1"/>
            </p:cNvSpPr>
            <p:nvPr/>
          </p:nvSpPr>
          <p:spPr bwMode="auto">
            <a:xfrm>
              <a:off x="768" y="3024"/>
              <a:ext cx="3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Tahoma" charset="0"/>
                </a:rPr>
                <a:t>Data</a:t>
              </a:r>
              <a:endParaRPr lang="en-US" sz="1600">
                <a:solidFill>
                  <a:schemeClr val="hlink"/>
                </a:solidFill>
                <a:latin typeface="Tahoma" charset="0"/>
              </a:endParaRPr>
            </a:p>
          </p:txBody>
        </p:sp>
      </p:grpSp>
      <p:grpSp>
        <p:nvGrpSpPr>
          <p:cNvPr id="389135" name="Group 15"/>
          <p:cNvGrpSpPr>
            <a:grpSpLocks/>
          </p:cNvGrpSpPr>
          <p:nvPr/>
        </p:nvGrpSpPr>
        <p:grpSpPr bwMode="auto">
          <a:xfrm>
            <a:off x="6781800" y="3390900"/>
            <a:ext cx="1371600" cy="1746250"/>
            <a:chOff x="3984" y="2160"/>
            <a:chExt cx="864" cy="1100"/>
          </a:xfrm>
        </p:grpSpPr>
        <p:sp>
          <p:nvSpPr>
            <p:cNvPr id="389136" name="AutoShape 16"/>
            <p:cNvSpPr>
              <a:spLocks noChangeArrowheads="1"/>
            </p:cNvSpPr>
            <p:nvPr/>
          </p:nvSpPr>
          <p:spPr bwMode="auto">
            <a:xfrm>
              <a:off x="4032" y="2352"/>
              <a:ext cx="768" cy="864"/>
            </a:xfrm>
            <a:prstGeom prst="can">
              <a:avLst>
                <a:gd name="adj" fmla="val 28125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137" name="Text Box 17"/>
            <p:cNvSpPr txBox="1">
              <a:spLocks noChangeArrowheads="1"/>
            </p:cNvSpPr>
            <p:nvPr/>
          </p:nvSpPr>
          <p:spPr bwMode="auto">
            <a:xfrm>
              <a:off x="3984" y="2400"/>
              <a:ext cx="864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</a:t>
              </a:r>
              <a:endParaRPr lang="en-US" sz="1400">
                <a:solidFill>
                  <a:schemeClr val="accent2"/>
                </a:solidFill>
                <a:latin typeface="Tahoma" charset="0"/>
              </a:endParaRP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S  X  D  C  B</a:t>
              </a: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1  0  1  0  1 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1  1  1  0  1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0  0  0  0  0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1  0  0  0  1</a:t>
              </a:r>
            </a:p>
            <a:p>
              <a:pPr eaLnBrk="1" hangingPunct="1">
                <a:lnSpc>
                  <a:spcPct val="4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   ………..</a:t>
              </a:r>
            </a:p>
          </p:txBody>
        </p:sp>
        <p:sp>
          <p:nvSpPr>
            <p:cNvPr id="389138" name="Text Box 18"/>
            <p:cNvSpPr txBox="1">
              <a:spLocks noChangeArrowheads="1"/>
            </p:cNvSpPr>
            <p:nvPr/>
          </p:nvSpPr>
          <p:spPr bwMode="auto">
            <a:xfrm>
              <a:off x="4032" y="2160"/>
              <a:ext cx="73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Expected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  counts</a:t>
              </a:r>
            </a:p>
          </p:txBody>
        </p:sp>
        <p:sp>
          <p:nvSpPr>
            <p:cNvPr id="389139" name="Line 19"/>
            <p:cNvSpPr>
              <a:spLocks noChangeShapeType="1"/>
            </p:cNvSpPr>
            <p:nvPr/>
          </p:nvSpPr>
          <p:spPr bwMode="auto">
            <a:xfrm>
              <a:off x="4128" y="2688"/>
              <a:ext cx="62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89140" name="Text Box 20"/>
          <p:cNvSpPr txBox="1">
            <a:spLocks noChangeArrowheads="1"/>
          </p:cNvSpPr>
          <p:nvPr/>
        </p:nvSpPr>
        <p:spPr bwMode="auto">
          <a:xfrm>
            <a:off x="3505200" y="2095500"/>
            <a:ext cx="1839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Tahoma" charset="0"/>
              </a:rPr>
              <a:t>Expectation </a:t>
            </a:r>
          </a:p>
        </p:txBody>
      </p:sp>
      <p:sp>
        <p:nvSpPr>
          <p:cNvPr id="389141" name="Bogen 21"/>
          <p:cNvSpPr>
            <a:spLocks/>
          </p:cNvSpPr>
          <p:nvPr/>
        </p:nvSpPr>
        <p:spPr bwMode="auto">
          <a:xfrm rot="-1514388">
            <a:off x="3124200" y="1638300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142" name="Group 22"/>
          <p:cNvGrpSpPr>
            <a:grpSpLocks/>
          </p:cNvGrpSpPr>
          <p:nvPr/>
        </p:nvGrpSpPr>
        <p:grpSpPr bwMode="auto">
          <a:xfrm>
            <a:off x="3352800" y="2247900"/>
            <a:ext cx="3657600" cy="2057400"/>
            <a:chOff x="2064" y="2016"/>
            <a:chExt cx="2304" cy="1296"/>
          </a:xfrm>
        </p:grpSpPr>
        <p:sp>
          <p:nvSpPr>
            <p:cNvPr id="389143" name="Text Box 23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        Inference: </a:t>
              </a:r>
            </a:p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P(S|X=0,D=1,C=0,B=1)</a:t>
              </a:r>
            </a:p>
          </p:txBody>
        </p:sp>
        <p:sp>
          <p:nvSpPr>
            <p:cNvPr id="389144" name="Line 24"/>
            <p:cNvSpPr>
              <a:spLocks noChangeShapeType="1"/>
            </p:cNvSpPr>
            <p:nvPr/>
          </p:nvSpPr>
          <p:spPr bwMode="auto">
            <a:xfrm flipH="1">
              <a:off x="3504" y="2016"/>
              <a:ext cx="768" cy="43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145" name="Line 25"/>
            <p:cNvSpPr>
              <a:spLocks noChangeShapeType="1"/>
            </p:cNvSpPr>
            <p:nvPr/>
          </p:nvSpPr>
          <p:spPr bwMode="auto">
            <a:xfrm>
              <a:off x="3504" y="2544"/>
              <a:ext cx="864" cy="76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147" name="Bogen 27"/>
          <p:cNvSpPr>
            <a:spLocks/>
          </p:cNvSpPr>
          <p:nvPr/>
        </p:nvSpPr>
        <p:spPr bwMode="auto">
          <a:xfrm rot="-1514388" flipH="1" flipV="1">
            <a:off x="2959100" y="2449513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48" name="Text Box 28"/>
          <p:cNvSpPr txBox="1">
            <a:spLocks noChangeArrowheads="1"/>
          </p:cNvSpPr>
          <p:nvPr/>
        </p:nvSpPr>
        <p:spPr bwMode="auto">
          <a:xfrm>
            <a:off x="3738563" y="3654425"/>
            <a:ext cx="2022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Maximization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Parameters </a:t>
            </a:r>
          </a:p>
        </p:txBody>
      </p:sp>
      <p:sp>
        <p:nvSpPr>
          <p:cNvPr id="389170" name="Rectangle 50"/>
          <p:cNvSpPr>
            <a:spLocks noChangeArrowheads="1"/>
          </p:cNvSpPr>
          <p:nvPr/>
        </p:nvSpPr>
        <p:spPr bwMode="auto">
          <a:xfrm>
            <a:off x="1217613" y="1517650"/>
            <a:ext cx="1335087" cy="1098550"/>
          </a:xfrm>
          <a:prstGeom prst="rect">
            <a:avLst/>
          </a:prstGeom>
          <a:solidFill>
            <a:srgbClr val="9999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9171" name="Oval 51"/>
          <p:cNvSpPr>
            <a:spLocks noChangeAspect="1" noChangeArrowheads="1"/>
          </p:cNvSpPr>
          <p:nvPr/>
        </p:nvSpPr>
        <p:spPr bwMode="auto">
          <a:xfrm>
            <a:off x="1620838" y="1692275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89172" name="Oval 52"/>
          <p:cNvSpPr>
            <a:spLocks noChangeAspect="1" noChangeArrowheads="1"/>
          </p:cNvSpPr>
          <p:nvPr/>
        </p:nvSpPr>
        <p:spPr bwMode="auto">
          <a:xfrm>
            <a:off x="1274763" y="2181225"/>
            <a:ext cx="5032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89173" name="Oval 53"/>
          <p:cNvSpPr>
            <a:spLocks noChangeAspect="1" noChangeArrowheads="1"/>
          </p:cNvSpPr>
          <p:nvPr/>
        </p:nvSpPr>
        <p:spPr bwMode="auto">
          <a:xfrm>
            <a:off x="2055813" y="2070100"/>
            <a:ext cx="4905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89175" name="AutoShape 55"/>
          <p:cNvCxnSpPr>
            <a:cxnSpLocks noChangeShapeType="1"/>
            <a:stCxn id="389171" idx="5"/>
            <a:endCxn id="389173" idx="0"/>
          </p:cNvCxnSpPr>
          <p:nvPr/>
        </p:nvCxnSpPr>
        <p:spPr bwMode="auto">
          <a:xfrm>
            <a:off x="2019300" y="1905000"/>
            <a:ext cx="282575" cy="1508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064715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Learning: incomplete data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467544" y="5661248"/>
            <a:ext cx="3517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8040"/>
                </a:solidFill>
                <a:latin typeface="Tahoma" charset="0"/>
              </a:rPr>
              <a:t>S</a:t>
            </a:r>
            <a:r>
              <a:rPr lang="en-US" sz="2400" b="1" dirty="0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M</a:t>
            </a:r>
            <a:r>
              <a:rPr lang="en-US" sz="2400" dirty="0">
                <a:latin typeface="Tahoma" charset="0"/>
              </a:rPr>
              <a:t>-algorithm: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iterate until convergence</a:t>
            </a:r>
          </a:p>
        </p:txBody>
      </p:sp>
      <p:sp>
        <p:nvSpPr>
          <p:cNvPr id="390148" name="PubRRectCallout"/>
          <p:cNvSpPr>
            <a:spLocks noEditPoints="1" noChangeArrowheads="1"/>
          </p:cNvSpPr>
          <p:nvPr/>
        </p:nvSpPr>
        <p:spPr bwMode="auto">
          <a:xfrm flipV="1">
            <a:off x="234950" y="2547938"/>
            <a:ext cx="2416175" cy="922337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322263" y="2851150"/>
            <a:ext cx="24272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ahoma" charset="0"/>
              </a:rPr>
              <a:t>Current model</a:t>
            </a:r>
          </a:p>
        </p:txBody>
      </p:sp>
      <p:grpSp>
        <p:nvGrpSpPr>
          <p:cNvPr id="390150" name="Group 6"/>
          <p:cNvGrpSpPr>
            <a:grpSpLocks/>
          </p:cNvGrpSpPr>
          <p:nvPr/>
        </p:nvGrpSpPr>
        <p:grpSpPr bwMode="auto">
          <a:xfrm>
            <a:off x="6629400" y="1485900"/>
            <a:ext cx="1447800" cy="1441450"/>
            <a:chOff x="480" y="3024"/>
            <a:chExt cx="912" cy="908"/>
          </a:xfrm>
        </p:grpSpPr>
        <p:grpSp>
          <p:nvGrpSpPr>
            <p:cNvPr id="390151" name="Group 7"/>
            <p:cNvGrpSpPr>
              <a:grpSpLocks/>
            </p:cNvGrpSpPr>
            <p:nvPr/>
          </p:nvGrpSpPr>
          <p:grpSpPr bwMode="auto">
            <a:xfrm>
              <a:off x="480" y="3072"/>
              <a:ext cx="912" cy="860"/>
              <a:chOff x="624" y="2352"/>
              <a:chExt cx="912" cy="860"/>
            </a:xfrm>
          </p:grpSpPr>
          <p:sp>
            <p:nvSpPr>
              <p:cNvPr id="390152" name="AutoShape 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788" cy="816"/>
              </a:xfrm>
              <a:prstGeom prst="can">
                <a:avLst>
                  <a:gd name="adj" fmla="val 25888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153" name="Text Box 9"/>
              <p:cNvSpPr txBox="1">
                <a:spLocks noChangeArrowheads="1"/>
              </p:cNvSpPr>
              <p:nvPr/>
            </p:nvSpPr>
            <p:spPr bwMode="auto">
              <a:xfrm>
                <a:off x="624" y="2352"/>
                <a:ext cx="912" cy="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endParaRPr lang="en-US" sz="1400">
                  <a:solidFill>
                    <a:schemeClr val="hlink"/>
                  </a:solidFill>
                  <a:latin typeface="Tahoma" charset="0"/>
                </a:endParaRP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 S  X  D  C  B</a:t>
                </a: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1  0  1&gt;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&lt;1  1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 ? </a:t>
                </a:r>
                <a:r>
                  <a:rPr lang="en-US" sz="1400">
                    <a:latin typeface="Tahoma" charset="0"/>
                  </a:rPr>
                  <a:t> 0  1&gt;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&lt;0  0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  ?</a:t>
                </a:r>
                <a:r>
                  <a:rPr lang="en-US" sz="1400">
                    <a:latin typeface="Tahoma" charset="0"/>
                  </a:rPr>
                  <a:t>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1&gt;</a:t>
                </a:r>
              </a:p>
              <a:p>
                <a:pPr eaLnBrk="1" hangingPunct="1">
                  <a:lnSpc>
                    <a:spcPct val="40000"/>
                  </a:lnSpc>
                </a:pPr>
                <a:r>
                  <a:rPr lang="en-US" sz="1400">
                    <a:latin typeface="Tahoma" charset="0"/>
                  </a:rPr>
                  <a:t>     ………</a:t>
                </a:r>
              </a:p>
            </p:txBody>
          </p:sp>
          <p:sp>
            <p:nvSpPr>
              <p:cNvPr id="390154" name="Line 10"/>
              <p:cNvSpPr>
                <a:spLocks noChangeShapeType="1"/>
              </p:cNvSpPr>
              <p:nvPr/>
            </p:nvSpPr>
            <p:spPr bwMode="auto">
              <a:xfrm>
                <a:off x="796" y="2669"/>
                <a:ext cx="6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768" y="3024"/>
              <a:ext cx="3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Tahoma" charset="0"/>
                </a:rPr>
                <a:t>Data</a:t>
              </a:r>
              <a:endParaRPr lang="en-US" sz="1600">
                <a:solidFill>
                  <a:schemeClr val="hlink"/>
                </a:solidFill>
                <a:latin typeface="Tahoma" charset="0"/>
              </a:endParaRPr>
            </a:p>
          </p:txBody>
        </p:sp>
      </p:grpSp>
      <p:grpSp>
        <p:nvGrpSpPr>
          <p:cNvPr id="390156" name="Group 12"/>
          <p:cNvGrpSpPr>
            <a:grpSpLocks/>
          </p:cNvGrpSpPr>
          <p:nvPr/>
        </p:nvGrpSpPr>
        <p:grpSpPr bwMode="auto">
          <a:xfrm>
            <a:off x="6781800" y="3390900"/>
            <a:ext cx="1371600" cy="1746250"/>
            <a:chOff x="3984" y="2160"/>
            <a:chExt cx="864" cy="1100"/>
          </a:xfrm>
        </p:grpSpPr>
        <p:sp>
          <p:nvSpPr>
            <p:cNvPr id="390157" name="AutoShape 13"/>
            <p:cNvSpPr>
              <a:spLocks noChangeArrowheads="1"/>
            </p:cNvSpPr>
            <p:nvPr/>
          </p:nvSpPr>
          <p:spPr bwMode="auto">
            <a:xfrm>
              <a:off x="4032" y="2352"/>
              <a:ext cx="768" cy="864"/>
            </a:xfrm>
            <a:prstGeom prst="can">
              <a:avLst>
                <a:gd name="adj" fmla="val 28125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3984" y="2400"/>
              <a:ext cx="864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</a:t>
              </a:r>
              <a:endParaRPr lang="en-US" sz="1400">
                <a:solidFill>
                  <a:schemeClr val="accent2"/>
                </a:solidFill>
                <a:latin typeface="Tahoma" charset="0"/>
              </a:endParaRP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S  X  D  C  B</a:t>
              </a: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1  0  1  0  1 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1  1  1  0  1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0  0  0  0  0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1  0  0  0  1</a:t>
              </a:r>
            </a:p>
            <a:p>
              <a:pPr eaLnBrk="1" hangingPunct="1">
                <a:lnSpc>
                  <a:spcPct val="4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   ………..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4032" y="2160"/>
              <a:ext cx="73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Expected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  counts</a:t>
              </a:r>
            </a:p>
          </p:txBody>
        </p:sp>
        <p:sp>
          <p:nvSpPr>
            <p:cNvPr id="390160" name="Line 16"/>
            <p:cNvSpPr>
              <a:spLocks noChangeShapeType="1"/>
            </p:cNvSpPr>
            <p:nvPr/>
          </p:nvSpPr>
          <p:spPr bwMode="auto">
            <a:xfrm>
              <a:off x="4128" y="2688"/>
              <a:ext cx="62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90161" name="Text Box 17"/>
          <p:cNvSpPr txBox="1">
            <a:spLocks noChangeArrowheads="1"/>
          </p:cNvSpPr>
          <p:nvPr/>
        </p:nvSpPr>
        <p:spPr bwMode="auto">
          <a:xfrm>
            <a:off x="3505200" y="2095500"/>
            <a:ext cx="1839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Tahoma" charset="0"/>
              </a:rPr>
              <a:t>Expectation </a:t>
            </a:r>
          </a:p>
        </p:txBody>
      </p:sp>
      <p:sp>
        <p:nvSpPr>
          <p:cNvPr id="390162" name="Bogen 18"/>
          <p:cNvSpPr>
            <a:spLocks/>
          </p:cNvSpPr>
          <p:nvPr/>
        </p:nvSpPr>
        <p:spPr bwMode="auto">
          <a:xfrm rot="-1514388">
            <a:off x="3124200" y="1638300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3352800" y="2247900"/>
            <a:ext cx="3657600" cy="2057400"/>
            <a:chOff x="2064" y="2016"/>
            <a:chExt cx="2304" cy="1296"/>
          </a:xfrm>
        </p:grpSpPr>
        <p:sp>
          <p:nvSpPr>
            <p:cNvPr id="390164" name="Text Box 20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        Inference: </a:t>
              </a:r>
            </a:p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P(S|X=0,D=1,C=0,B=1)</a:t>
              </a:r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 flipH="1">
              <a:off x="3504" y="2016"/>
              <a:ext cx="768" cy="43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>
              <a:off x="3504" y="2544"/>
              <a:ext cx="864" cy="76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0167" name="Bogen 23"/>
          <p:cNvSpPr>
            <a:spLocks/>
          </p:cNvSpPr>
          <p:nvPr/>
        </p:nvSpPr>
        <p:spPr bwMode="auto">
          <a:xfrm rot="-1514388" flipH="1" flipV="1">
            <a:off x="2959100" y="2449513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68" name="Text Box 24"/>
          <p:cNvSpPr txBox="1">
            <a:spLocks noChangeArrowheads="1"/>
          </p:cNvSpPr>
          <p:nvPr/>
        </p:nvSpPr>
        <p:spPr bwMode="auto">
          <a:xfrm>
            <a:off x="3738563" y="3654425"/>
            <a:ext cx="2022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Maximization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Parameters </a:t>
            </a:r>
          </a:p>
        </p:txBody>
      </p:sp>
      <p:sp>
        <p:nvSpPr>
          <p:cNvPr id="390170" name="Bogen 26"/>
          <p:cNvSpPr>
            <a:spLocks/>
          </p:cNvSpPr>
          <p:nvPr/>
        </p:nvSpPr>
        <p:spPr bwMode="auto">
          <a:xfrm rot="-1514388" flipH="1" flipV="1">
            <a:off x="2070100" y="2555875"/>
            <a:ext cx="4164013" cy="3435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813"/>
              <a:gd name="T2" fmla="*/ 20686 w 21600"/>
              <a:gd name="T3" fmla="*/ 27813 h 27813"/>
              <a:gd name="T4" fmla="*/ 0 w 21600"/>
              <a:gd name="T5" fmla="*/ 21600 h 27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813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04"/>
                  <a:pt x="21292" y="25797"/>
                  <a:pt x="20687" y="27813"/>
                </a:cubicBezTo>
              </a:path>
              <a:path w="21600" h="27813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04"/>
                  <a:pt x="21292" y="25797"/>
                  <a:pt x="20687" y="2781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71" name="Text Box 27"/>
          <p:cNvSpPr txBox="1">
            <a:spLocks noChangeArrowheads="1"/>
          </p:cNvSpPr>
          <p:nvPr/>
        </p:nvSpPr>
        <p:spPr bwMode="auto">
          <a:xfrm>
            <a:off x="3067050" y="4589463"/>
            <a:ext cx="19272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008040"/>
                </a:solidFill>
                <a:latin typeface="Tahoma" charset="0"/>
              </a:rPr>
              <a:t>Maximization</a:t>
            </a:r>
          </a:p>
          <a:p>
            <a:pPr eaLnBrk="1" hangingPunct="1"/>
            <a:r>
              <a:rPr lang="en-US" sz="2400">
                <a:solidFill>
                  <a:srgbClr val="008040"/>
                </a:solidFill>
                <a:latin typeface="Tahoma" charset="0"/>
              </a:rPr>
              <a:t>Structure</a:t>
            </a:r>
          </a:p>
        </p:txBody>
      </p:sp>
      <p:sp>
        <p:nvSpPr>
          <p:cNvPr id="390172" name="Rectangle 28"/>
          <p:cNvSpPr>
            <a:spLocks noChangeArrowheads="1"/>
          </p:cNvSpPr>
          <p:nvPr/>
        </p:nvSpPr>
        <p:spPr bwMode="auto">
          <a:xfrm>
            <a:off x="4252913" y="5591175"/>
            <a:ext cx="1397000" cy="10985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73" name="Oval 29"/>
          <p:cNvSpPr>
            <a:spLocks noChangeAspect="1" noChangeArrowheads="1"/>
          </p:cNvSpPr>
          <p:nvPr/>
        </p:nvSpPr>
        <p:spPr bwMode="auto">
          <a:xfrm>
            <a:off x="4330700" y="5694363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74" name="Oval 30"/>
          <p:cNvSpPr>
            <a:spLocks noChangeAspect="1" noChangeArrowheads="1"/>
          </p:cNvSpPr>
          <p:nvPr/>
        </p:nvSpPr>
        <p:spPr bwMode="auto">
          <a:xfrm>
            <a:off x="5075238" y="5692775"/>
            <a:ext cx="5032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75" name="Oval 31"/>
          <p:cNvSpPr>
            <a:spLocks noChangeAspect="1" noChangeArrowheads="1"/>
          </p:cNvSpPr>
          <p:nvPr/>
        </p:nvSpPr>
        <p:spPr bwMode="auto">
          <a:xfrm>
            <a:off x="4806950" y="6261100"/>
            <a:ext cx="490538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76" name="AutoShape 32"/>
          <p:cNvCxnSpPr>
            <a:cxnSpLocks noChangeShapeType="1"/>
            <a:stCxn id="390173" idx="5"/>
            <a:endCxn id="390175" idx="0"/>
          </p:cNvCxnSpPr>
          <p:nvPr/>
        </p:nvCxnSpPr>
        <p:spPr bwMode="auto">
          <a:xfrm>
            <a:off x="4729163" y="5907088"/>
            <a:ext cx="323850" cy="3397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177" name="AutoShape 33"/>
          <p:cNvCxnSpPr>
            <a:cxnSpLocks noChangeShapeType="1"/>
            <a:stCxn id="390174" idx="4"/>
            <a:endCxn id="390175" idx="0"/>
          </p:cNvCxnSpPr>
          <p:nvPr/>
        </p:nvCxnSpPr>
        <p:spPr bwMode="auto">
          <a:xfrm flipH="1">
            <a:off x="5053013" y="5940425"/>
            <a:ext cx="274637" cy="3063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78" name="Rectangle 34"/>
          <p:cNvSpPr>
            <a:spLocks noChangeArrowheads="1"/>
          </p:cNvSpPr>
          <p:nvPr/>
        </p:nvSpPr>
        <p:spPr bwMode="auto">
          <a:xfrm>
            <a:off x="5697538" y="5554663"/>
            <a:ext cx="1558925" cy="11239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79" name="Oval 35"/>
          <p:cNvSpPr>
            <a:spLocks noChangeAspect="1" noChangeArrowheads="1"/>
          </p:cNvSpPr>
          <p:nvPr/>
        </p:nvSpPr>
        <p:spPr bwMode="auto">
          <a:xfrm>
            <a:off x="5738813" y="5619750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80" name="Oval 36"/>
          <p:cNvSpPr>
            <a:spLocks noChangeAspect="1" noChangeArrowheads="1"/>
          </p:cNvSpPr>
          <p:nvPr/>
        </p:nvSpPr>
        <p:spPr bwMode="auto">
          <a:xfrm>
            <a:off x="6642100" y="6415088"/>
            <a:ext cx="5032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81" name="Oval 37"/>
          <p:cNvSpPr>
            <a:spLocks noChangeAspect="1" noChangeArrowheads="1"/>
          </p:cNvSpPr>
          <p:nvPr/>
        </p:nvSpPr>
        <p:spPr bwMode="auto">
          <a:xfrm>
            <a:off x="6173788" y="5997575"/>
            <a:ext cx="4905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82" name="AutoShape 38"/>
          <p:cNvCxnSpPr>
            <a:cxnSpLocks noChangeShapeType="1"/>
            <a:stCxn id="390181" idx="5"/>
            <a:endCxn id="390180" idx="0"/>
          </p:cNvCxnSpPr>
          <p:nvPr/>
        </p:nvCxnSpPr>
        <p:spPr bwMode="auto">
          <a:xfrm>
            <a:off x="6592888" y="6210300"/>
            <a:ext cx="301625" cy="1905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183" name="AutoShape 39"/>
          <p:cNvCxnSpPr>
            <a:cxnSpLocks noChangeShapeType="1"/>
            <a:stCxn id="390179" idx="5"/>
            <a:endCxn id="390181" idx="0"/>
          </p:cNvCxnSpPr>
          <p:nvPr/>
        </p:nvCxnSpPr>
        <p:spPr bwMode="auto">
          <a:xfrm>
            <a:off x="6137275" y="5832475"/>
            <a:ext cx="282575" cy="1508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84" name="Rectangle 40"/>
          <p:cNvSpPr>
            <a:spLocks noChangeArrowheads="1"/>
          </p:cNvSpPr>
          <p:nvPr/>
        </p:nvSpPr>
        <p:spPr bwMode="auto">
          <a:xfrm>
            <a:off x="7378700" y="5561013"/>
            <a:ext cx="1335088" cy="10985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85" name="Oval 41"/>
          <p:cNvSpPr>
            <a:spLocks noChangeAspect="1" noChangeArrowheads="1"/>
          </p:cNvSpPr>
          <p:nvPr/>
        </p:nvSpPr>
        <p:spPr bwMode="auto">
          <a:xfrm>
            <a:off x="7781925" y="5735638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86" name="Oval 42"/>
          <p:cNvSpPr>
            <a:spLocks noChangeAspect="1" noChangeArrowheads="1"/>
          </p:cNvSpPr>
          <p:nvPr/>
        </p:nvSpPr>
        <p:spPr bwMode="auto">
          <a:xfrm>
            <a:off x="7435850" y="6224588"/>
            <a:ext cx="5032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87" name="Oval 43"/>
          <p:cNvSpPr>
            <a:spLocks noChangeAspect="1" noChangeArrowheads="1"/>
          </p:cNvSpPr>
          <p:nvPr/>
        </p:nvSpPr>
        <p:spPr bwMode="auto">
          <a:xfrm>
            <a:off x="8216900" y="6113463"/>
            <a:ext cx="4905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88" name="AutoShape 44"/>
          <p:cNvCxnSpPr>
            <a:cxnSpLocks noChangeShapeType="1"/>
            <a:stCxn id="390185" idx="3"/>
            <a:endCxn id="390186" idx="0"/>
          </p:cNvCxnSpPr>
          <p:nvPr/>
        </p:nvCxnSpPr>
        <p:spPr bwMode="auto">
          <a:xfrm flipH="1">
            <a:off x="7688263" y="5948363"/>
            <a:ext cx="161925" cy="261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189" name="AutoShape 45"/>
          <p:cNvCxnSpPr>
            <a:cxnSpLocks noChangeShapeType="1"/>
            <a:stCxn id="390185" idx="5"/>
            <a:endCxn id="390187" idx="0"/>
          </p:cNvCxnSpPr>
          <p:nvPr/>
        </p:nvCxnSpPr>
        <p:spPr bwMode="auto">
          <a:xfrm>
            <a:off x="8180388" y="5948363"/>
            <a:ext cx="282575" cy="1508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90" name="Rectangle 46"/>
          <p:cNvSpPr>
            <a:spLocks noChangeArrowheads="1"/>
          </p:cNvSpPr>
          <p:nvPr/>
        </p:nvSpPr>
        <p:spPr bwMode="auto">
          <a:xfrm>
            <a:off x="1217613" y="1517650"/>
            <a:ext cx="1335087" cy="1098550"/>
          </a:xfrm>
          <a:prstGeom prst="rect">
            <a:avLst/>
          </a:prstGeom>
          <a:solidFill>
            <a:srgbClr val="9999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91" name="Oval 47"/>
          <p:cNvSpPr>
            <a:spLocks noChangeAspect="1" noChangeArrowheads="1"/>
          </p:cNvSpPr>
          <p:nvPr/>
        </p:nvSpPr>
        <p:spPr bwMode="auto">
          <a:xfrm>
            <a:off x="1620838" y="1692275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92" name="Oval 48"/>
          <p:cNvSpPr>
            <a:spLocks noChangeAspect="1" noChangeArrowheads="1"/>
          </p:cNvSpPr>
          <p:nvPr/>
        </p:nvSpPr>
        <p:spPr bwMode="auto">
          <a:xfrm>
            <a:off x="1274763" y="2181225"/>
            <a:ext cx="5032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93" name="Oval 49"/>
          <p:cNvSpPr>
            <a:spLocks noChangeAspect="1" noChangeArrowheads="1"/>
          </p:cNvSpPr>
          <p:nvPr/>
        </p:nvSpPr>
        <p:spPr bwMode="auto">
          <a:xfrm>
            <a:off x="2055813" y="2070100"/>
            <a:ext cx="4905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94" name="AutoShape 50"/>
          <p:cNvCxnSpPr>
            <a:cxnSpLocks noChangeShapeType="1"/>
            <a:stCxn id="390191" idx="5"/>
            <a:endCxn id="390193" idx="0"/>
          </p:cNvCxnSpPr>
          <p:nvPr/>
        </p:nvCxnSpPr>
        <p:spPr bwMode="auto">
          <a:xfrm>
            <a:off x="2019300" y="1905000"/>
            <a:ext cx="282575" cy="1508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95" name="Rectangle 51"/>
          <p:cNvSpPr>
            <a:spLocks noChangeArrowheads="1"/>
          </p:cNvSpPr>
          <p:nvPr/>
        </p:nvSpPr>
        <p:spPr bwMode="auto">
          <a:xfrm>
            <a:off x="919163" y="1360488"/>
            <a:ext cx="1397000" cy="10985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96" name="Oval 52"/>
          <p:cNvSpPr>
            <a:spLocks noChangeAspect="1" noChangeArrowheads="1"/>
          </p:cNvSpPr>
          <p:nvPr/>
        </p:nvSpPr>
        <p:spPr bwMode="auto">
          <a:xfrm>
            <a:off x="996950" y="1463675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97" name="Oval 53"/>
          <p:cNvSpPr>
            <a:spLocks noChangeAspect="1" noChangeArrowheads="1"/>
          </p:cNvSpPr>
          <p:nvPr/>
        </p:nvSpPr>
        <p:spPr bwMode="auto">
          <a:xfrm>
            <a:off x="1741488" y="1462088"/>
            <a:ext cx="503237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98" name="Oval 54"/>
          <p:cNvSpPr>
            <a:spLocks noChangeAspect="1" noChangeArrowheads="1"/>
          </p:cNvSpPr>
          <p:nvPr/>
        </p:nvSpPr>
        <p:spPr bwMode="auto">
          <a:xfrm>
            <a:off x="1473200" y="2030413"/>
            <a:ext cx="4905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99" name="AutoShape 55"/>
          <p:cNvCxnSpPr>
            <a:cxnSpLocks noChangeShapeType="1"/>
            <a:stCxn id="390196" idx="5"/>
            <a:endCxn id="390198" idx="0"/>
          </p:cNvCxnSpPr>
          <p:nvPr/>
        </p:nvCxnSpPr>
        <p:spPr bwMode="auto">
          <a:xfrm>
            <a:off x="1395413" y="1676400"/>
            <a:ext cx="323850" cy="3397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200" name="AutoShape 56"/>
          <p:cNvCxnSpPr>
            <a:cxnSpLocks noChangeShapeType="1"/>
            <a:stCxn id="390197" idx="4"/>
            <a:endCxn id="390198" idx="0"/>
          </p:cNvCxnSpPr>
          <p:nvPr/>
        </p:nvCxnSpPr>
        <p:spPr bwMode="auto">
          <a:xfrm flipH="1">
            <a:off x="1719263" y="1709738"/>
            <a:ext cx="274637" cy="3063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140855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1"/>
  <p:tag name="PICTUREFILESIZE" val="1606"/>
  <p:tag name="TEXPOINT" val="latex"/>
  <p:tag name="SOURCE" val="\documentclass{article}&#10;\pagestyle{empty}&#10;\begin{document}&#10;&#10;$\Pi_{i=1}^{n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7297</Words>
  <Application>Microsoft Macintosh PowerPoint</Application>
  <PresentationFormat>On-screen Show (4:3)</PresentationFormat>
  <Paragraphs>1832</Paragraphs>
  <Slides>119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119</vt:i4>
      </vt:variant>
    </vt:vector>
  </HeadingPairs>
  <TitlesOfParts>
    <vt:vector size="144" baseType="lpstr">
      <vt:lpstr>Arial Unicode MS</vt:lpstr>
      <vt:lpstr>MS PGothic</vt:lpstr>
      <vt:lpstr>MS PGothic</vt:lpstr>
      <vt:lpstr>Arial</vt:lpstr>
      <vt:lpstr>Arial-BoldItalicMT</vt:lpstr>
      <vt:lpstr>Calibri</vt:lpstr>
      <vt:lpstr>Cambria Math</vt:lpstr>
      <vt:lpstr>Comic Sans MS</vt:lpstr>
      <vt:lpstr>Courier New</vt:lpstr>
      <vt:lpstr>Freestyle Script</vt:lpstr>
      <vt:lpstr>Helvetica</vt:lpstr>
      <vt:lpstr>Lucida Grande</vt:lpstr>
      <vt:lpstr>Monotype Sorts</vt:lpstr>
      <vt:lpstr>Myriad pro</vt:lpstr>
      <vt:lpstr>Myriad pro</vt:lpstr>
      <vt:lpstr>Symbol</vt:lpstr>
      <vt:lpstr>Tahoma</vt:lpstr>
      <vt:lpstr>Times</vt:lpstr>
      <vt:lpstr>Times New Roman</vt:lpstr>
      <vt:lpstr>Verdana</vt:lpstr>
      <vt:lpstr>Wingdings</vt:lpstr>
      <vt:lpstr>7_Standarddesign</vt:lpstr>
      <vt:lpstr>Formel</vt:lpstr>
      <vt:lpstr>Equation</vt:lpstr>
      <vt:lpstr>Image</vt:lpstr>
      <vt:lpstr>Non-Standard-Datenbanken</vt:lpstr>
      <vt:lpstr>Beispiel</vt:lpstr>
      <vt:lpstr>Prior probability</vt:lpstr>
      <vt:lpstr>Full joint probability distribution</vt:lpstr>
      <vt:lpstr>Discrete random variables: Notation</vt:lpstr>
      <vt:lpstr>Conditional probability</vt:lpstr>
      <vt:lpstr>Conditional probability</vt:lpstr>
      <vt:lpstr>Inference by enumeration</vt:lpstr>
      <vt:lpstr>Marginalization and conditioning</vt:lpstr>
      <vt:lpstr>Inference by enumeration</vt:lpstr>
      <vt:lpstr>Inference by enumeration</vt:lpstr>
      <vt:lpstr>Normalization</vt:lpstr>
      <vt:lpstr>Inference by enumeration, contd.</vt:lpstr>
      <vt:lpstr>Independence</vt:lpstr>
      <vt:lpstr>Conditional independence</vt:lpstr>
      <vt:lpstr>Conditional independence contd.</vt:lpstr>
      <vt:lpstr>Naïve Bayes Model</vt:lpstr>
      <vt:lpstr>Bayesian networks</vt:lpstr>
      <vt:lpstr>Example</vt:lpstr>
      <vt:lpstr>Example</vt:lpstr>
      <vt:lpstr>Example contd.</vt:lpstr>
      <vt:lpstr>Compactness of Full Joint Encoding Due to Network Sparseness</vt:lpstr>
      <vt:lpstr>Semantics</vt:lpstr>
      <vt:lpstr>Noisy-OR-Representation</vt:lpstr>
      <vt:lpstr>PowerPoint Presentation</vt:lpstr>
      <vt:lpstr>PowerPoint Presentation</vt:lpstr>
      <vt:lpstr>Evaluation Tree</vt:lpstr>
      <vt:lpstr>Basic Objects of VE</vt:lpstr>
      <vt:lpstr>Basic Operations: Pointwise Product</vt:lpstr>
      <vt:lpstr>Join by pointwise product</vt:lpstr>
      <vt:lpstr>Basic Operations: Summing out</vt:lpstr>
      <vt:lpstr>Summing out</vt:lpstr>
      <vt:lpstr>VE result for Burglary Example</vt:lpstr>
      <vt:lpstr>Further Optimization by Finding Irrelevant Variables</vt:lpstr>
      <vt:lpstr>Acknowledgements</vt:lpstr>
      <vt:lpstr>Data Mining Bayesian Networks</vt:lpstr>
      <vt:lpstr>Full Bayesian Learning</vt:lpstr>
      <vt:lpstr>Non-Standard-Datenbanken</vt:lpstr>
      <vt:lpstr>Example contd.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(ML)Learning</vt:lpstr>
      <vt:lpstr>Maximum Likelihood (ML) Learning</vt:lpstr>
      <vt:lpstr>Overview</vt:lpstr>
      <vt:lpstr>Learning BNets: Complete Data</vt:lpstr>
      <vt:lpstr>Maximum-Likelihood-Parameterschätzung</vt:lpstr>
      <vt:lpstr>Anwendungsbeispiel Bonbonfabrik</vt:lpstr>
      <vt:lpstr>Anwendungsbeispiel Bonbonfabrik</vt:lpstr>
      <vt:lpstr>Anwendungsbeispiel Bonbonfabrik</vt:lpstr>
      <vt:lpstr>Maximum-Likelihood-Parameterschätzung</vt:lpstr>
      <vt:lpstr>Beliebte Anwendung: Naives Bayes-Modell</vt:lpstr>
      <vt:lpstr>Überblick</vt:lpstr>
      <vt:lpstr>Parameterlernen mit versteckten Variablen</vt:lpstr>
      <vt:lpstr>Vermeintliche Lösung</vt:lpstr>
      <vt:lpstr>HeartDisease wegzulassen ist gar keine gute Lösung!</vt:lpstr>
      <vt:lpstr>Beispiel: Bonbonfabrik wieder einmal </vt:lpstr>
      <vt:lpstr>Expectation-Maximization (EM)</vt:lpstr>
      <vt:lpstr>EM: Generelle Idee</vt:lpstr>
      <vt:lpstr>EM: Generelle Idee</vt:lpstr>
      <vt:lpstr>EM: Wie funktioniert das mit Naive Bayes-Modelen</vt:lpstr>
      <vt:lpstr>EM: Initialisierung</vt:lpstr>
      <vt:lpstr>EM: Expectation-Schritt (Bestimmung der erwarteter Zahlen)</vt:lpstr>
      <vt:lpstr>PowerPoint Presentation</vt:lpstr>
      <vt:lpstr>EM: Expectation-Schritt (Bestimmung der erwarteter Zahlen)</vt:lpstr>
      <vt:lpstr>EM: Expectation-Schritt (Bestimmung der erwarteter Zahlen)</vt:lpstr>
      <vt:lpstr>EM: Generelle Idee</vt:lpstr>
      <vt:lpstr>Maximization-Schritt: (Verfeinerung der Parameter)</vt:lpstr>
      <vt:lpstr>EM-Zyklus</vt:lpstr>
      <vt:lpstr>Beispiel: Bonbonfabrik wieder einmal </vt:lpstr>
      <vt:lpstr>Daten</vt:lpstr>
      <vt:lpstr>EM: Initialisierung</vt:lpstr>
      <vt:lpstr>E-Schritt</vt:lpstr>
      <vt:lpstr>E-step</vt:lpstr>
      <vt:lpstr>M-Schritt</vt:lpstr>
      <vt:lpstr>Noch ein Parameter…</vt:lpstr>
      <vt:lpstr>Lernergebnis</vt:lpstr>
      <vt:lpstr>Lernergebnis</vt:lpstr>
      <vt:lpstr>EM: Diskussion</vt:lpstr>
      <vt:lpstr>Learning Bayesian network structures </vt:lpstr>
      <vt:lpstr>Model selection</vt:lpstr>
      <vt:lpstr>Structure selection: Scoring</vt:lpstr>
      <vt:lpstr>Heuristic search</vt:lpstr>
      <vt:lpstr>PowerPoint Presentation</vt:lpstr>
      <vt:lpstr>Local Search in Practice</vt:lpstr>
      <vt:lpstr>Local Search in Practice</vt:lpstr>
      <vt:lpstr>Structural EM [Friedman et al. 98]  </vt:lpstr>
      <vt:lpstr>Structural EM  </vt:lpstr>
      <vt:lpstr>PowerPoint Presentation</vt:lpstr>
      <vt:lpstr>PowerPoint Presentation</vt:lpstr>
      <vt:lpstr>Structure Learning: incomplete data</vt:lpstr>
      <vt:lpstr>Structure Learning: incomplete data</vt:lpstr>
      <vt:lpstr>Variations on a theme</vt:lpstr>
      <vt:lpstr>Big Datasets Destroy Simple Abstractions</vt:lpstr>
      <vt:lpstr>BayesStore Data Model</vt:lpstr>
      <vt:lpstr>The Skyscrapers Example</vt:lpstr>
      <vt:lpstr>Definitions</vt:lpstr>
      <vt:lpstr>F as a First-order Bayesian Network (I)</vt:lpstr>
      <vt:lpstr>F as a First-order Bayesian Network (I)</vt:lpstr>
      <vt:lpstr>F as a First-order Bayesian Model</vt:lpstr>
      <vt:lpstr>F as a First-order Bayesian Model</vt:lpstr>
      <vt:lpstr>Query Semantics</vt:lpstr>
      <vt:lpstr>Query Algebra</vt:lpstr>
      <vt:lpstr>Selection</vt:lpstr>
      <vt:lpstr>Selection</vt:lpstr>
      <vt:lpstr>Selection</vt:lpstr>
      <vt:lpstr>Selection</vt:lpstr>
      <vt:lpstr>Selection</vt:lpstr>
      <vt:lpstr>Selection</vt:lpstr>
      <vt:lpstr>Project &amp; Join</vt:lpstr>
      <vt:lpstr>Non-Standard-Datenbanken</vt:lpstr>
      <vt:lpstr>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702</cp:revision>
  <cp:lastPrinted>2014-10-18T14:57:02Z</cp:lastPrinted>
  <dcterms:created xsi:type="dcterms:W3CDTF">2010-04-27T12:26:40Z</dcterms:created>
  <dcterms:modified xsi:type="dcterms:W3CDTF">2018-12-16T09:38:07Z</dcterms:modified>
</cp:coreProperties>
</file>