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3"/>
  </p:notesMasterIdLst>
  <p:handoutMasterIdLst>
    <p:handoutMasterId r:id="rId64"/>
  </p:handoutMasterIdLst>
  <p:sldIdLst>
    <p:sldId id="341" r:id="rId2"/>
    <p:sldId id="599" r:id="rId3"/>
    <p:sldId id="284" r:id="rId4"/>
    <p:sldId id="288" r:id="rId5"/>
    <p:sldId id="716" r:id="rId6"/>
    <p:sldId id="290" r:id="rId7"/>
    <p:sldId id="285" r:id="rId8"/>
    <p:sldId id="677" r:id="rId9"/>
    <p:sldId id="676" r:id="rId10"/>
    <p:sldId id="344" r:id="rId11"/>
    <p:sldId id="717" r:id="rId12"/>
    <p:sldId id="720" r:id="rId13"/>
    <p:sldId id="719" r:id="rId14"/>
    <p:sldId id="347" r:id="rId15"/>
    <p:sldId id="348" r:id="rId16"/>
    <p:sldId id="351" r:id="rId17"/>
    <p:sldId id="350" r:id="rId18"/>
    <p:sldId id="353" r:id="rId19"/>
    <p:sldId id="352" r:id="rId20"/>
    <p:sldId id="355" r:id="rId21"/>
    <p:sldId id="356" r:id="rId22"/>
    <p:sldId id="357" r:id="rId23"/>
    <p:sldId id="354" r:id="rId24"/>
    <p:sldId id="679" r:id="rId25"/>
    <p:sldId id="680" r:id="rId26"/>
    <p:sldId id="681" r:id="rId27"/>
    <p:sldId id="682" r:id="rId28"/>
    <p:sldId id="712" r:id="rId29"/>
    <p:sldId id="683" r:id="rId30"/>
    <p:sldId id="684" r:id="rId31"/>
    <p:sldId id="685" r:id="rId32"/>
    <p:sldId id="686" r:id="rId33"/>
    <p:sldId id="687" r:id="rId34"/>
    <p:sldId id="688" r:id="rId35"/>
    <p:sldId id="689" r:id="rId36"/>
    <p:sldId id="690" r:id="rId37"/>
    <p:sldId id="691" r:id="rId38"/>
    <p:sldId id="692" r:id="rId39"/>
    <p:sldId id="693" r:id="rId40"/>
    <p:sldId id="694" r:id="rId41"/>
    <p:sldId id="722" r:id="rId42"/>
    <p:sldId id="723" r:id="rId43"/>
    <p:sldId id="725" r:id="rId44"/>
    <p:sldId id="696" r:id="rId45"/>
    <p:sldId id="726" r:id="rId46"/>
    <p:sldId id="697" r:id="rId47"/>
    <p:sldId id="698" r:id="rId48"/>
    <p:sldId id="699" r:id="rId49"/>
    <p:sldId id="700" r:id="rId50"/>
    <p:sldId id="701" r:id="rId51"/>
    <p:sldId id="702" r:id="rId52"/>
    <p:sldId id="703" r:id="rId53"/>
    <p:sldId id="714" r:id="rId54"/>
    <p:sldId id="713" r:id="rId55"/>
    <p:sldId id="704" r:id="rId56"/>
    <p:sldId id="705" r:id="rId57"/>
    <p:sldId id="706" r:id="rId58"/>
    <p:sldId id="707" r:id="rId59"/>
    <p:sldId id="708" r:id="rId60"/>
    <p:sldId id="709" r:id="rId61"/>
    <p:sldId id="710" r:id="rId6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C0C0C0"/>
    <a:srgbClr val="0E17FF"/>
    <a:srgbClr val="FFFFCD"/>
    <a:srgbClr val="0305FF"/>
    <a:srgbClr val="0544FF"/>
    <a:srgbClr val="6FD8F0"/>
    <a:srgbClr val="DBA503"/>
    <a:srgbClr val="00394A"/>
    <a:srgbClr val="003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2"/>
    <p:restoredTop sz="94799"/>
  </p:normalViewPr>
  <p:slideViewPr>
    <p:cSldViewPr>
      <p:cViewPr varScale="1">
        <p:scale>
          <a:sx n="88" d="100"/>
          <a:sy n="88" d="100"/>
        </p:scale>
        <p:origin x="14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2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9.wmf"/><Relationship Id="rId11" Type="http://schemas.openxmlformats.org/officeDocument/2006/relationships/image" Target="../media/image37.wmf"/><Relationship Id="rId5" Type="http://schemas.openxmlformats.org/officeDocument/2006/relationships/image" Target="../media/image19.wmf"/><Relationship Id="rId10" Type="http://schemas.openxmlformats.org/officeDocument/2006/relationships/image" Target="../media/image36.wmf"/><Relationship Id="rId4" Type="http://schemas.openxmlformats.org/officeDocument/2006/relationships/image" Target="../media/image26.wmf"/><Relationship Id="rId9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20.12.18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20.12.18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04F5AF-5AB3-A544-BD5E-E57FA1582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97EE0-3933-144E-9BA3-7F0A2894E35A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3682E34-7B1B-4540-A90F-58109A6F1B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D4F1B5B-784C-D941-A489-D5D4F3FE6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4620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481442-4691-3749-A954-C759DC07E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5F2A6-7931-4642-B010-8C130B89C0F9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EFD3F1C8-C326-4840-BD2D-156D61B40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5C802BF-A127-4A41-BD60-FB8C9CE2B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316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481442-4691-3749-A954-C759DC07E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5F2A6-7931-4642-B010-8C130B89C0F9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EFD3F1C8-C326-4840-BD2D-156D61B40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5C802BF-A127-4A41-BD60-FB8C9CE2B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391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1AB9C2-3649-E449-A42F-5F8BEB3A7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8F034-9BE9-DD47-A9BC-CE5D04252AFD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2D7CD325-CE25-8E4F-8387-CA90C5E47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59DFF45-5A41-0541-938C-B61F1DB27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982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C33639-A94D-174E-B376-C8F40896E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E05E8-A939-D247-8CFD-BF57E2BEBA30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67E76C1-4CD7-9240-B1BA-1E60171AB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86BC1D5-372F-0542-9BB1-9E2EBE9CB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hal</a:t>
            </a:r>
          </a:p>
        </p:txBody>
      </p:sp>
    </p:spTree>
    <p:extLst>
      <p:ext uri="{BB962C8B-B14F-4D97-AF65-F5344CB8AC3E}">
        <p14:creationId xmlns:p14="http://schemas.microsoft.com/office/powerpoint/2010/main" val="4049808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7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4" y="6400801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90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2" y="981078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2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7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40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9.wmf"/><Relationship Id="rId22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6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8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7"/>
            <a:ext cx="7772400" cy="1224035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pPr lvl="1"/>
            <a:r>
              <a:rPr lang="de-DE" sz="2800" dirty="0"/>
              <a:t>Unterschiedshypothesen: Unabhängige Stichproben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Unterscheiden sich die Mittelwerte von zwei Gruppen?</a:t>
            </a:r>
          </a:p>
          <a:p>
            <a:r>
              <a:rPr lang="de-DE" dirty="0"/>
              <a:t>Differenz der Mittelwerte zweier Stichproben:</a:t>
            </a:r>
          </a:p>
          <a:p>
            <a:r>
              <a:rPr lang="de-DE" dirty="0"/>
              <a:t>Schätze die Dichtefunktion für 𝛥</a:t>
            </a:r>
            <a:r>
              <a:rPr lang="de-DE" baseline="-25000" dirty="0"/>
              <a:t>x</a:t>
            </a:r>
            <a:r>
              <a:rPr lang="de-DE" dirty="0"/>
              <a:t> wenn H</a:t>
            </a:r>
            <a:r>
              <a:rPr lang="de-DE" baseline="-25000" dirty="0"/>
              <a:t>0</a:t>
            </a:r>
            <a:r>
              <a:rPr lang="de-DE" dirty="0"/>
              <a:t> war ist</a:t>
            </a:r>
          </a:p>
          <a:p>
            <a:r>
              <a:rPr lang="de-DE" dirty="0"/>
              <a:t>Wenn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p &lt; </a:t>
            </a:r>
            <a:r>
              <a:rPr lang="el-GR" i="1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wird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verworfen und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angenommen</a:t>
            </a:r>
          </a:p>
          <a:p>
            <a:r>
              <a:rPr lang="de-DE" dirty="0">
                <a:solidFill>
                  <a:srgbClr val="0B05FF"/>
                </a:solidFill>
              </a:rPr>
              <a:t>Stichprobenkennwerteverteilung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rgbClr val="0B05FF"/>
                </a:solidFill>
              </a:rPr>
              <a:t>Verteilung</a:t>
            </a:r>
            <a:r>
              <a:rPr lang="de-DE" dirty="0"/>
              <a:t> der </a:t>
            </a:r>
            <a:r>
              <a:rPr lang="de-DE" dirty="0" err="1"/>
              <a:t>Mittelwertsdifferenzen</a:t>
            </a:r>
            <a:r>
              <a:rPr lang="de-DE" dirty="0"/>
              <a:t> </a:t>
            </a:r>
            <a:r>
              <a:rPr lang="de-DE" dirty="0">
                <a:solidFill>
                  <a:srgbClr val="0B05FF"/>
                </a:solidFill>
              </a:rPr>
              <a:t>unter </a:t>
            </a:r>
            <a:r>
              <a:rPr lang="de-DE" b="1" i="1" dirty="0">
                <a:solidFill>
                  <a:srgbClr val="0B05FF"/>
                </a:solidFill>
              </a:rPr>
              <a:t>H</a:t>
            </a:r>
            <a:r>
              <a:rPr lang="de-DE" b="1" i="1" baseline="-25000" dirty="0">
                <a:solidFill>
                  <a:srgbClr val="0B05FF"/>
                </a:solidFill>
              </a:rPr>
              <a:t>0</a:t>
            </a:r>
            <a:r>
              <a:rPr lang="de-DE" dirty="0">
                <a:solidFill>
                  <a:srgbClr val="0B05FF"/>
                </a:solidFill>
              </a:rPr>
              <a:t> </a:t>
            </a:r>
          </a:p>
          <a:p>
            <a:r>
              <a:rPr lang="de-DE" dirty="0"/>
              <a:t>Wie verteilen sich empirische </a:t>
            </a:r>
            <a:br>
              <a:rPr lang="de-DE" dirty="0"/>
            </a:br>
            <a:r>
              <a:rPr lang="de-DE" dirty="0" err="1"/>
              <a:t>Mittelwertsdifferenzen</a:t>
            </a:r>
            <a:r>
              <a:rPr lang="de-DE" dirty="0"/>
              <a:t>, wenn </a:t>
            </a:r>
            <a:br>
              <a:rPr lang="de-DE" dirty="0"/>
            </a:br>
            <a:r>
              <a:rPr lang="de-DE" dirty="0"/>
              <a:t>man sehr oft Stichproben zieht?</a:t>
            </a:r>
          </a:p>
          <a:p>
            <a:r>
              <a:rPr lang="de-DE" dirty="0"/>
              <a:t>Verteilung von Mittelwerts-</a:t>
            </a:r>
            <a:br>
              <a:rPr lang="de-DE" dirty="0"/>
            </a:br>
            <a:r>
              <a:rPr lang="de-DE" dirty="0" err="1"/>
              <a:t>differenzen</a:t>
            </a:r>
            <a:r>
              <a:rPr lang="de-DE" dirty="0"/>
              <a:t> bei großen Stichproben normalverteilt</a:t>
            </a:r>
            <a:endParaRPr lang="el-GR" dirty="0"/>
          </a:p>
          <a:p>
            <a:pPr>
              <a:buNone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94375"/>
              </p:ext>
            </p:extLst>
          </p:nvPr>
        </p:nvGraphicFramePr>
        <p:xfrm>
          <a:off x="7278612" y="1651865"/>
          <a:ext cx="1612521" cy="49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5" name="Formel" r:id="rId3" imgW="749160" imgH="228600" progId="Equation.3">
                  <p:embed/>
                </p:oleObj>
              </mc:Choice>
              <mc:Fallback>
                <p:oleObj name="Formel" r:id="rId3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612" y="1651865"/>
                        <a:ext cx="1612521" cy="4921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mdif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4217" y="4077072"/>
            <a:ext cx="3206916" cy="14536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79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A8B1-E50E-CF49-89F6-A0494B5C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Standardfehler (Stichprobenfehler)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7441-7BE9-F24B-95E5-DFFFAB17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Streuungsmaß einer Schätzfunktion</a:t>
            </a:r>
          </a:p>
          <a:p>
            <a:r>
              <a:rPr lang="de-DE" sz="2400" dirty="0"/>
              <a:t>Definiert über die Standardabweichung einer Schätzfunktion f</a:t>
            </a:r>
          </a:p>
          <a:p>
            <a:r>
              <a:rPr lang="de-DE" sz="2400" dirty="0"/>
              <a:t>Bei einem erwartungstreuen Schätzer f ist Standardfehler ein Maß für die durchschnittliche Abweichung des geschätzten Parameterwertes vom wahren Parameterwert</a:t>
            </a:r>
          </a:p>
          <a:p>
            <a:r>
              <a:rPr lang="de-DE" sz="2400" dirty="0"/>
              <a:t>Je kleiner der Standardfehler, desto genauer ist ein unbekannter Parameter mit Hilfe einer Schätzfunktion f bestimmbar</a:t>
            </a:r>
          </a:p>
          <a:p>
            <a:r>
              <a:rPr lang="de-DE" sz="2400" dirty="0"/>
              <a:t>Abhängig vom Stichprobenumfang und der Varianz </a:t>
            </a:r>
            <a:r>
              <a:rPr lang="el-GR" sz="2400" dirty="0"/>
              <a:t>σ</a:t>
            </a:r>
            <a:r>
              <a:rPr lang="el-GR" sz="2400" baseline="30000" dirty="0"/>
              <a:t>2</a:t>
            </a:r>
            <a:r>
              <a:rPr lang="de-DE" sz="2400" baseline="30000" dirty="0"/>
              <a:t> </a:t>
            </a:r>
            <a:r>
              <a:rPr lang="de-DE" sz="2400" dirty="0"/>
              <a:t>in der Grundgesamtheit:</a:t>
            </a:r>
          </a:p>
          <a:p>
            <a:pPr lvl="1"/>
            <a:r>
              <a:rPr lang="de-DE" dirty="0"/>
              <a:t>Je größer der Stichprobenumfang, desto kleiner der Standardfehler; je kleiner die Varianz, desto kleiner der Standardfehler</a:t>
            </a:r>
            <a:endParaRPr lang="de-DE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EA0D-37DF-6C41-929A-E68358FE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17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360B-6B8B-2744-93C5-CF1B083F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Standardfehler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B7E568-C534-584D-89A5-E8C676C11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90" y="1772816"/>
            <a:ext cx="8746927" cy="2104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E97E-E50F-8F45-9D84-1E76D57E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Korrigierte </a:t>
                </a:r>
                <a:r>
                  <a:rPr lang="en-US" dirty="0" err="1"/>
                  <a:t>Stichprobenvarianz</a:t>
                </a:r>
                <a:r>
                  <a:rPr lang="en-US" dirty="0"/>
                  <a:t>: </a:t>
                </a:r>
                <a:r>
                  <a:rPr lang="en-GB" dirty="0">
                    <a:solidFill>
                      <a:srgbClr val="C00000"/>
                    </a:solidFill>
                  </a:rPr>
                  <a:t>Warum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?</a:t>
                </a: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5000" b="-5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4A8F53-8B3F-BB45-9A1A-F4BAF63A3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marL="581025" indent="-5810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de-DE" sz="1600" b="0" i="1" dirty="0">
                  <a:latin typeface="Cambria Math" panose="02040503050406030204" pitchFamily="18" charset="0"/>
                </a:endParaRPr>
              </a:p>
              <a:p>
                <a:pPr marL="581025" indent="-5810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nary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marL="581025" indent="-5810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nary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marL="581025" indent="-5810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marL="581025" indent="-5810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marL="581025" indent="-5810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marL="849313" indent="-849313">
                  <a:buNone/>
                </a:pPr>
                <a:endParaRPr lang="de-DE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4A8F53-8B3F-BB45-9A1A-F4BAF63A3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5522" b="-7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694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34082"/>
          </a:xfrm>
        </p:spPr>
        <p:txBody>
          <a:bodyPr/>
          <a:lstStyle/>
          <a:p>
            <a:r>
              <a:rPr lang="de-DE" dirty="0"/>
              <a:t>Standardfehler der Kennwerteverteilung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Hängt von den Varianzen und den Größen der beiden Teilstichproben ab: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Benötigt, um gefundene </a:t>
            </a:r>
            <a:r>
              <a:rPr lang="de-DE" dirty="0" err="1"/>
              <a:t>Mittelwertsdifferenz</a:t>
            </a:r>
            <a:r>
              <a:rPr lang="de-DE" dirty="0"/>
              <a:t> interpretieren zu können</a:t>
            </a:r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12039"/>
              </p:ext>
            </p:extLst>
          </p:nvPr>
        </p:nvGraphicFramePr>
        <p:xfrm>
          <a:off x="1979712" y="2141642"/>
          <a:ext cx="2928958" cy="121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8" name="Formel" r:id="rId3" imgW="1193760" imgH="495000" progId="Equation.3">
                  <p:embed/>
                </p:oleObj>
              </mc:Choice>
              <mc:Fallback>
                <p:oleObj name="Formel" r:id="rId3" imgW="1193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141642"/>
                        <a:ext cx="2928958" cy="1215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t-Verteilung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/>
              <a:t>Empirische (gefundene) </a:t>
            </a:r>
            <a:r>
              <a:rPr lang="de-DE" dirty="0" err="1"/>
              <a:t>Mittelwertsdifferenz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durch Standardfehler dividiert ergibt sog. </a:t>
            </a:r>
            <a:r>
              <a:rPr lang="de-DE" dirty="0">
                <a:solidFill>
                  <a:srgbClr val="0B05FF"/>
                </a:solidFill>
              </a:rPr>
              <a:t>t-Verteilung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Die genaue Form der t-Verteilung hängt von deren Freiheitsgraden (</a:t>
            </a:r>
            <a:r>
              <a:rPr lang="de-DE" i="1" dirty="0" err="1"/>
              <a:t>df</a:t>
            </a:r>
            <a:r>
              <a:rPr lang="de-DE" i="1" dirty="0"/>
              <a:t> = </a:t>
            </a:r>
            <a:r>
              <a:rPr lang="de-DE" i="1" dirty="0" err="1"/>
              <a:t>degree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freedom</a:t>
            </a:r>
            <a:r>
              <a:rPr lang="de-DE" dirty="0"/>
              <a:t>) ab</a:t>
            </a:r>
          </a:p>
          <a:p>
            <a:endParaRPr lang="de-DE" dirty="0"/>
          </a:p>
          <a:p>
            <a:endParaRPr lang="de-DE" dirty="0"/>
          </a:p>
          <a:p>
            <a:pPr lvl="1"/>
            <a:r>
              <a:rPr lang="de-DE" dirty="0"/>
              <a:t>Bei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df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&gt;120 </a:t>
            </a:r>
            <a:r>
              <a:rPr lang="de-DE" dirty="0"/>
              <a:t>nahezu identisch mit </a:t>
            </a:r>
            <a:r>
              <a:rPr lang="de-DE" i="1" dirty="0" err="1"/>
              <a:t>z</a:t>
            </a:r>
            <a:r>
              <a:rPr lang="de-DE" dirty="0"/>
              <a:t>-Verteilung (</a:t>
            </a:r>
            <a:r>
              <a:rPr lang="de-DE" dirty="0" err="1"/>
              <a:t>St.Norm.V</a:t>
            </a:r>
            <a:r>
              <a:rPr lang="de-DE" dirty="0"/>
              <a:t>.)</a:t>
            </a:r>
          </a:p>
          <a:p>
            <a:pPr lvl="1"/>
            <a:r>
              <a:rPr lang="de-DE" dirty="0"/>
              <a:t>Je kleiner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df</a:t>
            </a:r>
            <a:r>
              <a:rPr lang="de-DE" dirty="0"/>
              <a:t>, desto schmalgipfliger die t-Verteilung</a:t>
            </a:r>
          </a:p>
          <a:p>
            <a:r>
              <a:rPr lang="de-DE" dirty="0"/>
              <a:t>Die Herleitung der Dichtefunktion und der </a:t>
            </a:r>
            <a:br>
              <a:rPr lang="de-DE" dirty="0"/>
            </a:br>
            <a:r>
              <a:rPr lang="de-DE" dirty="0"/>
              <a:t>kumulativen Funktion erfolgt später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1949"/>
              </p:ext>
            </p:extLst>
          </p:nvPr>
        </p:nvGraphicFramePr>
        <p:xfrm>
          <a:off x="2023196" y="1916832"/>
          <a:ext cx="1944216" cy="973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62" name="Formel" r:id="rId3" imgW="914400" imgH="457200" progId="Equation.3">
                  <p:embed/>
                </p:oleObj>
              </mc:Choice>
              <mc:Fallback>
                <p:oleObj name="Formel" r:id="rId3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196" y="1916832"/>
                        <a:ext cx="1944216" cy="9733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11663"/>
              </p:ext>
            </p:extLst>
          </p:nvPr>
        </p:nvGraphicFramePr>
        <p:xfrm>
          <a:off x="2339752" y="3933056"/>
          <a:ext cx="2028119" cy="42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63" name="Formel" r:id="rId5" imgW="1041120" imgH="215640" progId="Equation.3">
                  <p:embed/>
                </p:oleObj>
              </mc:Choice>
              <mc:Fallback>
                <p:oleObj name="Formel" r:id="rId5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933056"/>
                        <a:ext cx="2028119" cy="4213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2086465"/>
            <a:ext cx="864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36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df</a:t>
            </a:r>
            <a:endParaRPr lang="en-US" sz="3600" i="1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562074"/>
          </a:xfrm>
        </p:spPr>
        <p:txBody>
          <a:bodyPr/>
          <a:lstStyle/>
          <a:p>
            <a:r>
              <a:rPr lang="de-DE" dirty="0"/>
              <a:t>Der </a:t>
            </a:r>
            <a:r>
              <a:rPr lang="de-DE" i="1" dirty="0"/>
              <a:t>t</a:t>
            </a:r>
            <a:r>
              <a:rPr lang="de-DE" dirty="0"/>
              <a:t>-Test für unabhängige Stichproben</a:t>
            </a:r>
          </a:p>
        </p:txBody>
      </p:sp>
      <p:pic>
        <p:nvPicPr>
          <p:cNvPr id="6" name="Picture 7" descr="einzw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3725" y="1166144"/>
            <a:ext cx="5101020" cy="53330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183265"/>
            <a:ext cx="8643998" cy="512605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einseitiger Test</a:t>
            </a:r>
            <a:br>
              <a:rPr lang="de-DE" dirty="0"/>
            </a:br>
            <a:r>
              <a:rPr lang="de-DE" dirty="0"/>
              <a:t>(gerichtete H</a:t>
            </a:r>
            <a:r>
              <a:rPr lang="de-DE" baseline="-25000" dirty="0"/>
              <a:t>0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zweiseitiger Test</a:t>
            </a:r>
            <a:br>
              <a:rPr lang="de-DE" dirty="0"/>
            </a:br>
            <a:r>
              <a:rPr lang="de-DE" dirty="0"/>
              <a:t>(ungerichtete H</a:t>
            </a:r>
            <a:r>
              <a:rPr lang="de-DE" baseline="-25000" dirty="0"/>
              <a:t>0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Explosion 2 4"/>
          <p:cNvSpPr/>
          <p:nvPr/>
        </p:nvSpPr>
        <p:spPr>
          <a:xfrm>
            <a:off x="26804" y="4750583"/>
            <a:ext cx="3322712" cy="1531641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C00000"/>
                </a:solidFill>
              </a:rPr>
              <a:t>Hier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wird</a:t>
            </a:r>
            <a:r>
              <a:rPr lang="en-US" sz="1400" dirty="0">
                <a:solidFill>
                  <a:srgbClr val="C00000"/>
                </a:solidFill>
              </a:rPr>
              <a:t> 1-𝛼 </a:t>
            </a:r>
            <a:r>
              <a:rPr lang="en-US" sz="1400" dirty="0" err="1">
                <a:solidFill>
                  <a:srgbClr val="C00000"/>
                </a:solidFill>
              </a:rPr>
              <a:t>als</a:t>
            </a:r>
            <a:r>
              <a:rPr lang="en-US" sz="1400" dirty="0">
                <a:solidFill>
                  <a:srgbClr val="C00000"/>
                </a:solidFill>
              </a:rPr>
              <a:t> p </a:t>
            </a:r>
            <a:r>
              <a:rPr lang="en-US" sz="1400" dirty="0" err="1">
                <a:solidFill>
                  <a:srgbClr val="C00000"/>
                </a:solidFill>
              </a:rPr>
              <a:t>bezeichnet</a:t>
            </a:r>
            <a:r>
              <a:rPr lang="en-US" sz="1400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76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Entscheidung über die Nullhypothese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Mittels einer </a:t>
            </a:r>
            <a:r>
              <a:rPr lang="de-DE" i="1" dirty="0"/>
              <a:t>t</a:t>
            </a:r>
            <a:r>
              <a:rPr lang="de-DE" dirty="0"/>
              <a:t>-Tabelle wird der empirische (gefundene) </a:t>
            </a:r>
            <a:r>
              <a:rPr lang="de-DE" i="1" dirty="0"/>
              <a:t>t</a:t>
            </a:r>
            <a:r>
              <a:rPr lang="de-DE" dirty="0"/>
              <a:t>-Wert interpretiert</a:t>
            </a:r>
          </a:p>
          <a:p>
            <a:r>
              <a:rPr lang="de-DE" dirty="0"/>
              <a:t>Dazu wird ein kritischer Wert aus der t-Tabelle entnommen</a:t>
            </a:r>
          </a:p>
          <a:p>
            <a:pPr lvl="1"/>
            <a:r>
              <a:rPr lang="de-DE" dirty="0"/>
              <a:t>Der kritische </a:t>
            </a:r>
            <a:r>
              <a:rPr lang="de-DE" i="1" dirty="0"/>
              <a:t>t</a:t>
            </a:r>
            <a:r>
              <a:rPr lang="de-DE" dirty="0"/>
              <a:t>-Wert hängt dabei ab:</a:t>
            </a:r>
          </a:p>
          <a:p>
            <a:pPr lvl="2"/>
            <a:r>
              <a:rPr lang="de-DE" dirty="0"/>
              <a:t>von den Freiheitsgraden,</a:t>
            </a:r>
          </a:p>
          <a:p>
            <a:pPr lvl="2"/>
            <a:r>
              <a:rPr lang="de-DE" dirty="0"/>
              <a:t>von dem gewählten 𝛼-Niveau</a:t>
            </a:r>
          </a:p>
          <a:p>
            <a:pPr lvl="2"/>
            <a:r>
              <a:rPr lang="de-DE" dirty="0"/>
              <a:t>von der Art des Tests (einseitig vs. zweiseitig)</a:t>
            </a:r>
          </a:p>
          <a:p>
            <a:pPr lvl="1"/>
            <a:r>
              <a:rPr lang="de-DE" dirty="0"/>
              <a:t>Der kritische </a:t>
            </a:r>
            <a:r>
              <a:rPr lang="de-DE" i="1" dirty="0"/>
              <a:t>t</a:t>
            </a:r>
            <a:r>
              <a:rPr lang="de-DE" dirty="0"/>
              <a:t>-Wert definiert die Grenze des Bereichs für den empirischen </a:t>
            </a:r>
            <a:r>
              <a:rPr lang="de-DE" i="1" dirty="0"/>
              <a:t>t</a:t>
            </a:r>
            <a:r>
              <a:rPr lang="de-DE" dirty="0"/>
              <a:t>-Wert, ab dem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/>
              <a:t> verworfen wird</a:t>
            </a:r>
          </a:p>
        </p:txBody>
      </p:sp>
    </p:spTree>
    <p:extLst>
      <p:ext uri="{BB962C8B-B14F-4D97-AF65-F5344CB8AC3E}">
        <p14:creationId xmlns:p14="http://schemas.microsoft.com/office/powerpoint/2010/main" val="15503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i="1" dirty="0"/>
              <a:t>t</a:t>
            </a:r>
            <a:r>
              <a:rPr lang="de-DE" dirty="0"/>
              <a:t>-Verteilung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43636" y="2874977"/>
            <a:ext cx="2714644" cy="3411543"/>
          </a:xfrm>
          <a:ln>
            <a:solidFill>
              <a:schemeClr val="accent1">
                <a:alpha val="99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Kritische t-Werte:</a:t>
            </a:r>
          </a:p>
          <a:p>
            <a:pPr marL="0" indent="0">
              <a:buNone/>
            </a:pPr>
            <a:r>
              <a:rPr lang="de-DE" sz="1800" dirty="0"/>
              <a:t>α = .05, einseitig, </a:t>
            </a:r>
            <a:r>
              <a:rPr lang="de-DE" sz="1800" i="1" dirty="0" err="1"/>
              <a:t>df</a:t>
            </a:r>
            <a:r>
              <a:rPr lang="de-DE" sz="1800" dirty="0"/>
              <a:t>=100:</a:t>
            </a:r>
          </a:p>
          <a:p>
            <a:pPr marL="0" indent="0">
              <a:buNone/>
            </a:pPr>
            <a:r>
              <a:rPr lang="de-DE" sz="1800" dirty="0"/>
              <a:t>   </a:t>
            </a:r>
            <a:r>
              <a:rPr lang="de-DE" sz="1800" dirty="0" err="1"/>
              <a:t>t</a:t>
            </a:r>
            <a:r>
              <a:rPr lang="de-DE" sz="1800" baseline="-25000" dirty="0" err="1"/>
              <a:t>krit</a:t>
            </a:r>
            <a:r>
              <a:rPr lang="de-DE" sz="1800" dirty="0"/>
              <a:t>(100) = 1.66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α = .05, zweiseitig, </a:t>
            </a:r>
            <a:r>
              <a:rPr lang="de-DE" sz="1800" i="1" dirty="0" err="1"/>
              <a:t>df</a:t>
            </a:r>
            <a:r>
              <a:rPr lang="de-DE" sz="1800" dirty="0"/>
              <a:t>=100:</a:t>
            </a:r>
          </a:p>
          <a:p>
            <a:pPr marL="0" indent="0">
              <a:buNone/>
            </a:pPr>
            <a:r>
              <a:rPr lang="de-DE" sz="1800" dirty="0"/>
              <a:t>   </a:t>
            </a:r>
            <a:r>
              <a:rPr lang="de-DE" sz="1800" dirty="0" err="1"/>
              <a:t>t</a:t>
            </a:r>
            <a:r>
              <a:rPr lang="de-DE" sz="1800" baseline="-25000" dirty="0" err="1"/>
              <a:t>krit</a:t>
            </a:r>
            <a:r>
              <a:rPr lang="de-DE" sz="1800" dirty="0"/>
              <a:t>(100) = 1.98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α = .01, einseitig, </a:t>
            </a:r>
            <a:r>
              <a:rPr lang="de-DE" sz="1800" i="1" dirty="0" err="1"/>
              <a:t>df</a:t>
            </a:r>
            <a:r>
              <a:rPr lang="de-DE" sz="1800" dirty="0"/>
              <a:t>=100:</a:t>
            </a:r>
          </a:p>
          <a:p>
            <a:pPr marL="0" indent="0">
              <a:buNone/>
            </a:pPr>
            <a:r>
              <a:rPr lang="de-DE" sz="1800" dirty="0"/>
              <a:t>   </a:t>
            </a:r>
            <a:r>
              <a:rPr lang="de-DE" sz="1800" dirty="0" err="1"/>
              <a:t>t</a:t>
            </a:r>
            <a:r>
              <a:rPr lang="de-DE" sz="1800" baseline="-25000" dirty="0" err="1"/>
              <a:t>krit</a:t>
            </a:r>
            <a:r>
              <a:rPr lang="de-DE" sz="1800" dirty="0"/>
              <a:t>(100) = 2.36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5" name="Picture 6" descr="t-tab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152" y="1222174"/>
            <a:ext cx="5007145" cy="49851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8" name="Picture 7" descr="einseit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1181174"/>
            <a:ext cx="2879725" cy="1455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6996683" y="1856776"/>
            <a:ext cx="3690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p=</a:t>
            </a:r>
          </a:p>
        </p:txBody>
      </p:sp>
    </p:spTree>
    <p:extLst>
      <p:ext uri="{BB962C8B-B14F-4D97-AF65-F5344CB8AC3E}">
        <p14:creationId xmlns:p14="http://schemas.microsoft.com/office/powerpoint/2010/main" val="16805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Der </a:t>
            </a:r>
            <a:r>
              <a:rPr lang="de-DE" i="1" dirty="0"/>
              <a:t>t</a:t>
            </a:r>
            <a:r>
              <a:rPr lang="de-DE" dirty="0"/>
              <a:t>-Test für unabhängige Stichproben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126055"/>
          </a:xfrm>
        </p:spPr>
        <p:txBody>
          <a:bodyPr/>
          <a:lstStyle/>
          <a:p>
            <a:pPr marL="355600" indent="-355600">
              <a:buNone/>
            </a:pPr>
            <a:r>
              <a:rPr lang="de-DE" dirty="0"/>
              <a:t>Entscheidungsregeln</a:t>
            </a:r>
          </a:p>
          <a:p>
            <a:pPr marL="355600" indent="-355600"/>
            <a:r>
              <a:rPr lang="de-DE" dirty="0"/>
              <a:t>Einseitiger Test:</a:t>
            </a:r>
          </a:p>
          <a:p>
            <a:pPr marL="755650" lvl="1" indent="-355600"/>
            <a:r>
              <a:rPr lang="de-DE" dirty="0"/>
              <a:t>Wenn</a:t>
            </a:r>
            <a:r>
              <a:rPr lang="de-DE" i="1" dirty="0"/>
              <a:t>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i="1" baseline="-25000" dirty="0" err="1">
                <a:solidFill>
                  <a:schemeClr val="accent1">
                    <a:lumMod val="50000"/>
                  </a:schemeClr>
                </a:solidFill>
              </a:rPr>
              <a:t>emp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 &gt;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i="1" baseline="-25000" dirty="0" err="1">
                <a:solidFill>
                  <a:schemeClr val="accent1">
                    <a:lumMod val="50000"/>
                  </a:schemeClr>
                </a:solidFill>
              </a:rPr>
              <a:t>krit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wird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verworfen</a:t>
            </a:r>
          </a:p>
          <a:p>
            <a:pPr marL="755650" lvl="1" indent="-355600"/>
            <a:endParaRPr lang="de-DE" dirty="0"/>
          </a:p>
          <a:p>
            <a:pPr marL="355600" indent="-355600"/>
            <a:r>
              <a:rPr lang="de-DE" dirty="0"/>
              <a:t>Zweiseitiger Test</a:t>
            </a:r>
          </a:p>
          <a:p>
            <a:pPr marL="755650" lvl="1" indent="-355600"/>
            <a:r>
              <a:rPr lang="de-DE" dirty="0"/>
              <a:t>Wenn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i="1" baseline="-25000" dirty="0" err="1">
                <a:solidFill>
                  <a:schemeClr val="accent1">
                    <a:lumMod val="50000"/>
                  </a:schemeClr>
                </a:solidFill>
              </a:rPr>
              <a:t>emp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| &gt;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i="1" baseline="-25000" dirty="0" err="1">
                <a:solidFill>
                  <a:schemeClr val="accent1">
                    <a:lumMod val="50000"/>
                  </a:schemeClr>
                </a:solidFill>
              </a:rPr>
              <a:t>krit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wird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verworfen</a:t>
            </a:r>
          </a:p>
          <a:p>
            <a:pPr marL="755650" lvl="1" indent="-355600"/>
            <a:endParaRPr lang="de-DE" baseline="-25000" dirty="0"/>
          </a:p>
          <a:p>
            <a:pPr marL="355600" indent="-355600"/>
            <a:r>
              <a:rPr lang="de-DE" dirty="0"/>
              <a:t>In der </a:t>
            </a:r>
            <a:r>
              <a:rPr lang="de-DE" i="1" dirty="0"/>
              <a:t>t</a:t>
            </a:r>
            <a:r>
              <a:rPr lang="de-DE" dirty="0"/>
              <a:t>-Tabelle werden immer Werte für den einseitigen Test angegeben.</a:t>
            </a:r>
          </a:p>
          <a:p>
            <a:pPr marL="355600" indent="-355600"/>
            <a:r>
              <a:rPr lang="de-DE" dirty="0"/>
              <a:t>Für einen 2-seitigen Test muss </a:t>
            </a:r>
            <a:r>
              <a:rPr lang="de-DE" i="1" dirty="0" err="1"/>
              <a:t>t</a:t>
            </a:r>
            <a:r>
              <a:rPr lang="de-DE" i="1" baseline="-25000" dirty="0" err="1"/>
              <a:t>krit</a:t>
            </a:r>
            <a:r>
              <a:rPr lang="de-DE" i="1" dirty="0"/>
              <a:t> </a:t>
            </a:r>
            <a:r>
              <a:rPr lang="de-DE" dirty="0"/>
              <a:t>so gewählt werden, dass ein Bereich von </a:t>
            </a:r>
            <a:r>
              <a:rPr lang="el-GR" dirty="0"/>
              <a:t>α</a:t>
            </a:r>
            <a:r>
              <a:rPr lang="de-DE" dirty="0"/>
              <a:t>/2 „von der Verteilung abgeschnitten wird“</a:t>
            </a:r>
          </a:p>
        </p:txBody>
      </p:sp>
    </p:spTree>
    <p:extLst>
      <p:ext uri="{BB962C8B-B14F-4D97-AF65-F5344CB8AC3E}">
        <p14:creationId xmlns:p14="http://schemas.microsoft.com/office/powerpoint/2010/main" val="114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P-Wert (einseitiger Ablehnungsbereich)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Hypothesentest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/>
              <a:t> vs.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r>
              <a:rPr lang="de-DE" dirty="0"/>
              <a:t>Wie extrem ist der auf Basis </a:t>
            </a:r>
            <a:br>
              <a:rPr lang="de-DE" dirty="0"/>
            </a:br>
            <a:r>
              <a:rPr lang="de-DE" dirty="0"/>
              <a:t>der erhobenen Daten </a:t>
            </a:r>
            <a:r>
              <a:rPr lang="de-DE" dirty="0" err="1"/>
              <a:t>be</a:t>
            </a:r>
            <a:r>
              <a:rPr lang="de-DE" dirty="0"/>
              <a:t>-</a:t>
            </a:r>
            <a:br>
              <a:rPr lang="de-DE" dirty="0"/>
            </a:br>
            <a:r>
              <a:rPr lang="de-DE" dirty="0"/>
              <a:t>rechnete Wert der Teststatistik?</a:t>
            </a:r>
          </a:p>
          <a:p>
            <a:r>
              <a:rPr lang="de-DE" dirty="0">
                <a:solidFill>
                  <a:srgbClr val="0E17FF"/>
                </a:solidFill>
              </a:rPr>
              <a:t>P-Wert  = Wahrscheinlichkeit</a:t>
            </a:r>
            <a:r>
              <a:rPr lang="de-DE" dirty="0"/>
              <a:t>, bei </a:t>
            </a:r>
            <a:br>
              <a:rPr lang="de-DE" dirty="0"/>
            </a:br>
            <a:r>
              <a:rPr lang="de-DE" dirty="0"/>
              <a:t>Gültigkeit von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br>
              <a:rPr lang="de-DE" dirty="0"/>
            </a:br>
            <a:r>
              <a:rPr lang="de-DE" dirty="0"/>
              <a:t>den </a:t>
            </a:r>
            <a:r>
              <a:rPr lang="de-DE" dirty="0">
                <a:solidFill>
                  <a:srgbClr val="0E17FF"/>
                </a:solidFill>
              </a:rPr>
              <a:t>bestimmten oder einen </a:t>
            </a:r>
            <a:br>
              <a:rPr lang="de-DE" dirty="0">
                <a:solidFill>
                  <a:srgbClr val="0E17FF"/>
                </a:solidFill>
              </a:rPr>
            </a:br>
            <a:r>
              <a:rPr lang="de-DE" dirty="0">
                <a:solidFill>
                  <a:srgbClr val="0E17FF"/>
                </a:solidFill>
              </a:rPr>
              <a:t>extremeren </a:t>
            </a:r>
            <a:r>
              <a:rPr lang="de-DE" dirty="0"/>
              <a:t>Wert der </a:t>
            </a:r>
            <a:br>
              <a:rPr lang="de-DE" dirty="0"/>
            </a:br>
            <a:r>
              <a:rPr lang="de-DE" dirty="0"/>
              <a:t>Teststatistik zu </a:t>
            </a:r>
            <a:r>
              <a:rPr lang="de-DE" dirty="0">
                <a:solidFill>
                  <a:srgbClr val="0E17FF"/>
                </a:solidFill>
              </a:rPr>
              <a:t>erhalten</a:t>
            </a:r>
            <a:r>
              <a:rPr lang="de-D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161" y="1179476"/>
            <a:ext cx="3382520" cy="2852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7351" y="5670242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E17FF"/>
                </a:solidFill>
              </a:rPr>
              <a:t>[Wikipedia}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02" y="4121215"/>
            <a:ext cx="3456513" cy="1856804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457200" y="4869160"/>
            <a:ext cx="5915000" cy="1531641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In </a:t>
            </a:r>
            <a:r>
              <a:rPr lang="en-US" sz="1400" dirty="0" err="1">
                <a:solidFill>
                  <a:srgbClr val="C00000"/>
                </a:solidFill>
              </a:rPr>
              <a:t>machen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Veröffentlichungen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wird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leider</a:t>
            </a:r>
            <a:r>
              <a:rPr lang="en-US" sz="1400" dirty="0">
                <a:solidFill>
                  <a:srgbClr val="C00000"/>
                </a:solidFill>
              </a:rPr>
              <a:t> 𝛼 </a:t>
            </a:r>
            <a:r>
              <a:rPr lang="en-US" sz="1400" dirty="0" err="1">
                <a:solidFill>
                  <a:srgbClr val="C00000"/>
                </a:solidFill>
              </a:rPr>
              <a:t>als</a:t>
            </a:r>
            <a:r>
              <a:rPr lang="en-US" sz="1400" dirty="0">
                <a:solidFill>
                  <a:srgbClr val="C00000"/>
                </a:solidFill>
              </a:rPr>
              <a:t> p-Wert </a:t>
            </a:r>
            <a:r>
              <a:rPr lang="en-US" sz="1400" dirty="0" err="1">
                <a:solidFill>
                  <a:srgbClr val="C00000"/>
                </a:solidFill>
              </a:rPr>
              <a:t>bezeichnet</a:t>
            </a:r>
            <a:r>
              <a:rPr lang="en-US" sz="1400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38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Voraussetzungen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196752"/>
            <a:ext cx="8643998" cy="4929411"/>
          </a:xfrm>
        </p:spPr>
        <p:txBody>
          <a:bodyPr/>
          <a:lstStyle/>
          <a:p>
            <a:pPr marL="457200" indent="-457200">
              <a:spcBef>
                <a:spcPct val="10000"/>
              </a:spcBef>
              <a:buFont typeface="+mj-lt"/>
              <a:buAutoNum type="arabicParenBoth"/>
              <a:tabLst>
                <a:tab pos="2697163" algn="l"/>
              </a:tabLst>
            </a:pPr>
            <a:r>
              <a:rPr lang="de-DE" dirty="0"/>
              <a:t>Variable besitzt Intervallskala (</a:t>
            </a:r>
            <a:r>
              <a:rPr lang="de-DE" dirty="0" err="1"/>
              <a:t>arithm</a:t>
            </a:r>
            <a:r>
              <a:rPr lang="de-DE" dirty="0"/>
              <a:t>. Mittel ist definiert)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arenBoth"/>
              <a:tabLst>
                <a:tab pos="2697163" algn="l"/>
              </a:tabLst>
            </a:pPr>
            <a:r>
              <a:rPr lang="de-DE" dirty="0"/>
              <a:t>Normalverteilung des Merkmals in der Grundgesamtheit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arenBoth"/>
              <a:tabLst>
                <a:tab pos="2697163" algn="l"/>
              </a:tabLst>
            </a:pPr>
            <a:r>
              <a:rPr lang="de-DE" dirty="0"/>
              <a:t>„Varianzhomogenität“ </a:t>
            </a:r>
          </a:p>
          <a:p>
            <a:pPr marL="857241" lvl="1" indent="-457200">
              <a:spcBef>
                <a:spcPct val="10000"/>
              </a:spcBef>
              <a:tabLst>
                <a:tab pos="2697163" algn="l"/>
              </a:tabLst>
            </a:pPr>
            <a:r>
              <a:rPr lang="de-DE" dirty="0"/>
              <a:t>„Gleiche“ Varianzen des Merkmals in beiden Populationen</a:t>
            </a:r>
          </a:p>
          <a:p>
            <a:pPr marL="857241" lvl="1" indent="-457200">
              <a:spcBef>
                <a:spcPct val="10000"/>
              </a:spcBef>
              <a:tabLst>
                <a:tab pos="2697163" algn="l"/>
              </a:tabLst>
            </a:pPr>
            <a:r>
              <a:rPr lang="de-DE" dirty="0"/>
              <a:t>„Varianz der Varianz“ klein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arenBoth"/>
              <a:tabLst>
                <a:tab pos="2697163" algn="l"/>
              </a:tabLst>
            </a:pPr>
            <a:r>
              <a:rPr lang="de-DE" dirty="0"/>
              <a:t>Unabhängigkeit der Stichproben</a:t>
            </a:r>
            <a:endParaRPr lang="de-DE" i="1" baseline="-25000" dirty="0"/>
          </a:p>
        </p:txBody>
      </p:sp>
    </p:spTree>
    <p:extLst>
      <p:ext uri="{BB962C8B-B14F-4D97-AF65-F5344CB8AC3E}">
        <p14:creationId xmlns:p14="http://schemas.microsoft.com/office/powerpoint/2010/main" val="33839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sz="2800"/>
              <a:t>Normalverteilung des Merkmals in Grundgesamtheit</a:t>
            </a:r>
            <a:endParaRPr lang="de-DE" sz="280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/>
          <a:lstStyle/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/>
              <a:t>Normalverteilungsannahme für X statistisch überprüfbar</a:t>
            </a:r>
          </a:p>
          <a:p>
            <a:pPr marL="755650" lvl="1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 err="1"/>
              <a:t>Kolmogorov</a:t>
            </a:r>
            <a:r>
              <a:rPr lang="de-DE" dirty="0"/>
              <a:t>-</a:t>
            </a:r>
            <a:r>
              <a:rPr lang="de-DE" dirty="0" err="1"/>
              <a:t>Smirnov</a:t>
            </a:r>
            <a:r>
              <a:rPr lang="de-DE" dirty="0"/>
              <a:t>-Test: </a:t>
            </a:r>
            <a:r>
              <a:rPr lang="de-DE" dirty="0">
                <a:solidFill>
                  <a:srgbClr val="0B05FF"/>
                </a:solidFill>
              </a:rPr>
              <a:t>X~N(𝜇,𝜎) ist H</a:t>
            </a:r>
            <a:r>
              <a:rPr lang="de-DE" baseline="-25000" dirty="0">
                <a:solidFill>
                  <a:srgbClr val="0B05FF"/>
                </a:solidFill>
              </a:rPr>
              <a:t>0</a:t>
            </a:r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/>
              <a:t>Sortiere Stichprobendaten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i="1" baseline="30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i="1" dirty="0">
                <a:ea typeface="ＭＳ Ｐゴシック" charset="0"/>
                <a:cs typeface="ＭＳ Ｐゴシック" charset="0"/>
              </a:rPr>
              <a:t> = 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[</a:t>
            </a:r>
            <a:r>
              <a:rPr lang="en-US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i="1" dirty="0">
                <a:ea typeface="ＭＳ Ｐゴシック" charset="0"/>
                <a:cs typeface="ＭＳ Ｐゴシック" charset="0"/>
              </a:rPr>
              <a:t>, x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]</a:t>
            </a:r>
            <a:r>
              <a:rPr lang="de-DE" dirty="0"/>
              <a:t> nach </a:t>
            </a:r>
            <a:r>
              <a:rPr lang="en-US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de-DE" dirty="0"/>
              <a:t> aufsteigend</a:t>
            </a:r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/>
              <a:t>Bestimme maximale Differenz D der kumulativen Verteilungen</a:t>
            </a:r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/>
              <a:t>Vergleiche ob D &gt; KS-Wert bzgl. gewähltem </a:t>
            </a:r>
            <a:br>
              <a:rPr lang="de-DE" dirty="0"/>
            </a:br>
            <a:r>
              <a:rPr lang="de-DE" dirty="0"/>
              <a:t>Signifikanzniveau 𝛼 (KS-Wert aus KS-Tabelle bestimmbar)</a:t>
            </a:r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/>
              <a:t>Herleitung der KS-Tabelle in höherem Semester</a:t>
            </a:r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0879"/>
            <a:ext cx="4536504" cy="23823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56176" y="5375711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 i="1" baseline="-2500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4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Varianzhomogenität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259276"/>
            <a:ext cx="8643998" cy="4866887"/>
          </a:xfrm>
        </p:spPr>
        <p:txBody>
          <a:bodyPr/>
          <a:lstStyle/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/>
              <a:t>Auch Varianzhomogenität kann statistisch überprüft werden (</a:t>
            </a:r>
            <a:r>
              <a:rPr lang="de-DE" dirty="0" err="1"/>
              <a:t>Levene</a:t>
            </a:r>
            <a:r>
              <a:rPr lang="de-DE" dirty="0"/>
              <a:t>-Test)</a:t>
            </a:r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/>
              <a:t>Bei einem signifikanten </a:t>
            </a:r>
            <a:br>
              <a:rPr lang="de-DE" dirty="0"/>
            </a:br>
            <a:r>
              <a:rPr lang="de-DE" dirty="0"/>
              <a:t>Ergebnis (</a:t>
            </a:r>
            <a:r>
              <a:rPr lang="de-DE" i="1" dirty="0"/>
              <a:t>p</a:t>
            </a:r>
            <a:r>
              <a:rPr lang="de-DE" dirty="0"/>
              <a:t> &lt; .05), werden </a:t>
            </a:r>
            <a:br>
              <a:rPr lang="de-DE" dirty="0"/>
            </a:br>
            <a:r>
              <a:rPr lang="de-DE" dirty="0"/>
              <a:t>die Freiheitsgrade des </a:t>
            </a:r>
            <a:br>
              <a:rPr lang="de-DE" dirty="0"/>
            </a:br>
            <a:r>
              <a:rPr lang="de-DE" dirty="0"/>
              <a:t>Tests „korrigiert“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080585"/>
              </p:ext>
            </p:extLst>
          </p:nvPr>
        </p:nvGraphicFramePr>
        <p:xfrm>
          <a:off x="4672106" y="4062892"/>
          <a:ext cx="2880320" cy="221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90" name="Formel" r:id="rId3" imgW="1485720" imgH="1143000" progId="Equation.3">
                  <p:embed/>
                </p:oleObj>
              </mc:Choice>
              <mc:Fallback>
                <p:oleObj name="Formel" r:id="rId3" imgW="148572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106" y="4062892"/>
                        <a:ext cx="2880320" cy="22184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132856"/>
            <a:ext cx="8321395" cy="2025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2132856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Testverteilung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Levene</a:t>
            </a:r>
            <a:r>
              <a:rPr lang="en-US" dirty="0"/>
              <a:t>-Test</a:t>
            </a:r>
            <a:br>
              <a:rPr lang="en-US" dirty="0"/>
            </a:b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später</a:t>
            </a:r>
            <a:r>
              <a:rPr lang="en-US" dirty="0"/>
              <a:t> </a:t>
            </a:r>
            <a:r>
              <a:rPr lang="en-US" dirty="0" err="1"/>
              <a:t>hergeleitet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9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562074"/>
          </a:xfrm>
        </p:spPr>
        <p:txBody>
          <a:bodyPr/>
          <a:lstStyle/>
          <a:p>
            <a:r>
              <a:rPr lang="de-DE" sz="2800"/>
              <a:t>Zusammenfassung: </a:t>
            </a:r>
            <a:r>
              <a:rPr lang="de-DE" sz="2800" i="1"/>
              <a:t>t</a:t>
            </a:r>
            <a:r>
              <a:rPr lang="de-DE" sz="2800"/>
              <a:t>-Test </a:t>
            </a:r>
            <a:r>
              <a:rPr lang="de-DE" sz="2800" dirty="0"/>
              <a:t>für unabhängige Stichproben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183265"/>
            <a:ext cx="8643998" cy="5126055"/>
          </a:xfrm>
        </p:spPr>
        <p:txBody>
          <a:bodyPr/>
          <a:lstStyle/>
          <a:p>
            <a:pPr marL="457200" indent="-457200">
              <a:buFont typeface="+mj-lt"/>
              <a:buAutoNum type="arabicParenBoth"/>
            </a:pPr>
            <a:r>
              <a:rPr lang="de-DE" sz="2400" dirty="0"/>
              <a:t>Formulierung der (inhaltlichen und statistischen) Hypothesen</a:t>
            </a:r>
          </a:p>
          <a:p>
            <a:pPr marL="857250" lvl="1" indent="-457200"/>
            <a:r>
              <a:rPr lang="de-DE" sz="2000" dirty="0"/>
              <a:t>gerichtet oder </a:t>
            </a:r>
            <a:r>
              <a:rPr lang="de-DE" sz="2000" dirty="0" err="1"/>
              <a:t>ungerichtet</a:t>
            </a:r>
            <a:r>
              <a:rPr lang="de-DE" sz="2000" dirty="0"/>
              <a:t>?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400" dirty="0"/>
              <a:t>Erfassung des Merkmals in zwei unabhängigen Stichproben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400" dirty="0"/>
              <a:t>Berechnung der Mittelwerte in beiden Stichproben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400" dirty="0"/>
              <a:t>Schätzung der Populationsvarianz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400" dirty="0"/>
              <a:t>Berechnung des Standardfehlers der </a:t>
            </a:r>
            <a:r>
              <a:rPr lang="de-DE" sz="2400" dirty="0" err="1"/>
              <a:t>Mittelwertsdifferenz</a:t>
            </a:r>
            <a:endParaRPr lang="de-DE" sz="2400" dirty="0"/>
          </a:p>
          <a:p>
            <a:pPr marL="457200" indent="-457200">
              <a:buFont typeface="+mj-lt"/>
              <a:buAutoNum type="arabicParenBoth"/>
            </a:pPr>
            <a:r>
              <a:rPr lang="de-DE" sz="2400" dirty="0"/>
              <a:t>Berechnung des empirischen </a:t>
            </a:r>
            <a:r>
              <a:rPr lang="de-DE" sz="2400" i="1" dirty="0"/>
              <a:t>t</a:t>
            </a:r>
            <a:r>
              <a:rPr lang="de-DE" sz="2400" dirty="0"/>
              <a:t>-Werts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400" dirty="0"/>
              <a:t>Bestimmung des kritischen </a:t>
            </a:r>
            <a:r>
              <a:rPr lang="de-DE" sz="2400" i="1" dirty="0"/>
              <a:t>t</a:t>
            </a:r>
            <a:r>
              <a:rPr lang="de-DE" sz="2400" dirty="0"/>
              <a:t>-Werts</a:t>
            </a:r>
          </a:p>
          <a:p>
            <a:pPr marL="857250" lvl="1" indent="-457200"/>
            <a:r>
              <a:rPr lang="de-DE" sz="2000" dirty="0"/>
              <a:t>aus </a:t>
            </a:r>
            <a:r>
              <a:rPr lang="de-DE" sz="2000" dirty="0" err="1"/>
              <a:t>df</a:t>
            </a:r>
            <a:r>
              <a:rPr lang="de-DE" sz="2000" dirty="0"/>
              <a:t>, </a:t>
            </a:r>
            <a:r>
              <a:rPr lang="el-GR" sz="2000" dirty="0"/>
              <a:t>α</a:t>
            </a:r>
            <a:r>
              <a:rPr lang="de-DE" sz="2000" dirty="0"/>
              <a:t>, und Art des Tests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400" dirty="0"/>
              <a:t>Entscheidung für </a:t>
            </a:r>
            <a:r>
              <a:rPr lang="de-DE" sz="2400" i="1" dirty="0"/>
              <a:t>H</a:t>
            </a:r>
            <a:r>
              <a:rPr lang="de-DE" sz="2400" i="1" baseline="-25000" dirty="0"/>
              <a:t>0</a:t>
            </a:r>
            <a:r>
              <a:rPr lang="de-DE" sz="2400" i="1" dirty="0"/>
              <a:t> </a:t>
            </a:r>
            <a:r>
              <a:rPr lang="de-DE" sz="2400" dirty="0"/>
              <a:t>oder </a:t>
            </a:r>
            <a:r>
              <a:rPr lang="de-DE" sz="2400" i="1" dirty="0"/>
              <a:t>H</a:t>
            </a:r>
            <a:r>
              <a:rPr lang="de-DE" sz="2400" i="1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514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Unterschiedshypothesen</a:t>
            </a:r>
            <a:r>
              <a:rPr lang="en-US" sz="2800" dirty="0"/>
              <a:t>: </a:t>
            </a:r>
            <a:r>
              <a:rPr lang="de-DE" sz="2800" dirty="0"/>
              <a:t>Abhängige Stichproben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Ziehung eines Merkmalsträgers in die erste Stichprobe beeinflusst die Zugehörigkeit eines Merkmalsträgers zur zweiten Stichprobe</a:t>
            </a:r>
          </a:p>
          <a:p>
            <a:r>
              <a:rPr lang="de-DE" sz="2400" dirty="0"/>
              <a:t>Werte zweier Stichproben </a:t>
            </a:r>
            <a:r>
              <a:rPr lang="de-DE" sz="2400" dirty="0">
                <a:solidFill>
                  <a:srgbClr val="0B05FF"/>
                </a:solidFill>
              </a:rPr>
              <a:t>paarweise</a:t>
            </a:r>
            <a:r>
              <a:rPr lang="de-DE" sz="2400" dirty="0"/>
              <a:t> zugeordnet.</a:t>
            </a:r>
          </a:p>
          <a:p>
            <a:pPr lvl="1"/>
            <a:r>
              <a:rPr lang="de-DE" sz="2000" dirty="0"/>
              <a:t>Beide Teilstichproben immer gleich groß!</a:t>
            </a:r>
          </a:p>
          <a:p>
            <a:r>
              <a:rPr lang="de-DE" sz="2400" dirty="0">
                <a:solidFill>
                  <a:srgbClr val="0B05FF"/>
                </a:solidFill>
              </a:rPr>
              <a:t>Messwiederholung</a:t>
            </a:r>
          </a:p>
          <a:p>
            <a:pPr lvl="1"/>
            <a:r>
              <a:rPr lang="de-DE" sz="2000" dirty="0"/>
              <a:t>Gleiches Merkmal zweimal (oder mehrmals) bei den gleichen Personen erhoben </a:t>
            </a:r>
          </a:p>
          <a:p>
            <a:r>
              <a:rPr lang="de-DE" sz="2400" dirty="0">
                <a:solidFill>
                  <a:srgbClr val="0B05FF"/>
                </a:solidFill>
              </a:rPr>
              <a:t>Parallelisierung</a:t>
            </a:r>
          </a:p>
          <a:p>
            <a:pPr lvl="1"/>
            <a:r>
              <a:rPr lang="de-DE" sz="2000" dirty="0">
                <a:sym typeface="Wingdings" pitchFamily="2" charset="2"/>
              </a:rPr>
              <a:t>Jeweils ähnliche 2 Personen einander zugeordnet</a:t>
            </a:r>
            <a:endParaRPr lang="de-DE" sz="2000" dirty="0"/>
          </a:p>
          <a:p>
            <a:r>
              <a:rPr lang="de-DE" sz="2400" dirty="0" err="1">
                <a:solidFill>
                  <a:srgbClr val="0B05FF"/>
                </a:solidFill>
              </a:rPr>
              <a:t>Matching</a:t>
            </a:r>
            <a:endParaRPr lang="de-DE" sz="2400" dirty="0">
              <a:solidFill>
                <a:srgbClr val="0B05FF"/>
              </a:solidFill>
            </a:endParaRPr>
          </a:p>
          <a:p>
            <a:pPr lvl="1"/>
            <a:r>
              <a:rPr lang="de-DE" sz="2000" dirty="0"/>
              <a:t>Jeder Person der Stichprobe 1 ist einer Person der Stichprobe 2 zugeordnet</a:t>
            </a:r>
            <a:endParaRPr lang="de-DE" sz="2000" dirty="0">
              <a:solidFill>
                <a:srgbClr val="0B05FF"/>
              </a:solidFill>
            </a:endParaRPr>
          </a:p>
          <a:p>
            <a:pPr>
              <a:buNone/>
            </a:pPr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148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Abhängige Stichproben: Beispielrechnung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/>
              <a:t>Verändert sich die Einstellung zum Studienfach Informatik innerhalb der ersten 6 Wochen des Studiums?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>
                <a:solidFill>
                  <a:srgbClr val="0B05FF"/>
                </a:solidFill>
              </a:rPr>
              <a:t>Abh. Variable</a:t>
            </a:r>
            <a:r>
              <a:rPr lang="de-DE" dirty="0"/>
              <a:t>: Einstellung zum Studium Informatik</a:t>
            </a:r>
            <a:br>
              <a:rPr lang="de-DE" dirty="0"/>
            </a:br>
            <a:r>
              <a:rPr lang="de-DE" dirty="0"/>
              <a:t>(Wertebereich 5 bis 25)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 err="1">
                <a:solidFill>
                  <a:srgbClr val="0B05FF"/>
                </a:solidFill>
              </a:rPr>
              <a:t>Unabh</a:t>
            </a:r>
            <a:r>
              <a:rPr lang="de-DE" dirty="0">
                <a:solidFill>
                  <a:srgbClr val="0B05FF"/>
                </a:solidFill>
              </a:rPr>
              <a:t>. Variable</a:t>
            </a:r>
            <a:r>
              <a:rPr lang="de-DE" dirty="0"/>
              <a:t>: Messzeitpunkt (1. Woche vs. 6. Woche)</a:t>
            </a:r>
          </a:p>
          <a:p>
            <a:pPr marL="185738" indent="-185738">
              <a:spcBef>
                <a:spcPct val="30000"/>
              </a:spcBef>
              <a:buNone/>
              <a:tabLst>
                <a:tab pos="185738" algn="l"/>
              </a:tabLst>
            </a:pPr>
            <a:endParaRPr lang="de-DE" dirty="0">
              <a:sym typeface="Wingdings" pitchFamily="2" charset="2"/>
            </a:endParaRPr>
          </a:p>
        </p:txBody>
      </p:sp>
      <p:graphicFrame>
        <p:nvGraphicFramePr>
          <p:cNvPr id="5" name="Group 66"/>
          <p:cNvGraphicFramePr>
            <a:graphicFrameLocks noGrp="1"/>
          </p:cNvGraphicFramePr>
          <p:nvPr>
            <p:extLst/>
          </p:nvPr>
        </p:nvGraphicFramePr>
        <p:xfrm>
          <a:off x="2339752" y="3711130"/>
          <a:ext cx="4464496" cy="2374601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Versuchs-person</a:t>
                      </a: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any" pitchFamily="34" charset="0"/>
                        </a:rPr>
                        <a:t>1. Woche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any" pitchFamily="34" charset="0"/>
                        </a:rPr>
                        <a:t>6. Woche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16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20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18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23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23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14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16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…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…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mean</a:t>
                      </a:r>
                      <a:endParaRPr kumimoji="0" lang="de-DE" sz="15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19.67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18.98</a:t>
                      </a: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659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/>
              <a:t>Für jede Person kann die Differenz der Messwerte berechnet werden (Einstellungsänderung)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/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/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/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/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/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/>
          </a:p>
          <a:p>
            <a:pPr marL="185738" indent="-185738">
              <a:spcBef>
                <a:spcPct val="30000"/>
              </a:spcBef>
              <a:buNone/>
              <a:tabLst>
                <a:tab pos="185738" algn="l"/>
              </a:tabLst>
            </a:pPr>
            <a:endParaRPr lang="de-DE" dirty="0"/>
          </a:p>
          <a:p>
            <a:pPr marL="185738" indent="-185738">
              <a:spcBef>
                <a:spcPct val="30000"/>
              </a:spcBef>
              <a:buNone/>
              <a:tabLst>
                <a:tab pos="185738" algn="l"/>
              </a:tabLst>
            </a:pPr>
            <a:endParaRPr lang="de-DE" dirty="0">
              <a:sym typeface="Wingdings" pitchFamily="2" charset="2"/>
            </a:endParaRPr>
          </a:p>
        </p:txBody>
      </p:sp>
      <p:graphicFrame>
        <p:nvGraphicFramePr>
          <p:cNvPr id="6" name="Group 66"/>
          <p:cNvGraphicFramePr>
            <a:graphicFrameLocks noGrp="1"/>
          </p:cNvGraphicFramePr>
          <p:nvPr>
            <p:extLst/>
          </p:nvPr>
        </p:nvGraphicFramePr>
        <p:xfrm>
          <a:off x="1907704" y="2441417"/>
          <a:ext cx="4929222" cy="2561273"/>
        </p:xfrm>
        <a:graphic>
          <a:graphicData uri="http://schemas.openxmlformats.org/drawingml/2006/table">
            <a:tbl>
              <a:tblPr/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Vp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Woche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Woche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D=x</a:t>
                      </a:r>
                      <a:r>
                        <a:rPr kumimoji="0" lang="de-DE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-x</a:t>
                      </a:r>
                      <a:r>
                        <a:rPr kumimoji="0" lang="de-DE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19.67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18.98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.68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310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Hypothesen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/>
              <a:t>Die statistischen Hypothesen des </a:t>
            </a:r>
            <a:br>
              <a:rPr lang="de-DE" dirty="0"/>
            </a:br>
            <a:r>
              <a:rPr lang="de-DE" dirty="0">
                <a:solidFill>
                  <a:srgbClr val="0B05FF"/>
                </a:solidFill>
              </a:rPr>
              <a:t>t-Tests für abhängige Stichproben</a:t>
            </a:r>
            <a:r>
              <a:rPr lang="de-DE" dirty="0"/>
              <a:t> beziehen sich auf den </a:t>
            </a:r>
            <a:r>
              <a:rPr lang="de-DE" dirty="0">
                <a:solidFill>
                  <a:srgbClr val="0B05FF"/>
                </a:solidFill>
              </a:rPr>
              <a:t>Mittelwert der Differenzen </a:t>
            </a:r>
            <a:r>
              <a:rPr lang="de-DE" dirty="0"/>
              <a:t>aller Personen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/>
              <a:t>Vorteil: Es ist nun unerheblich, ob innerhalb der </a:t>
            </a:r>
            <a:r>
              <a:rPr lang="de-DE" dirty="0" err="1"/>
              <a:t>Messzeitpunkte</a:t>
            </a:r>
            <a:r>
              <a:rPr lang="de-DE" dirty="0"/>
              <a:t> große Varianz gegeben ist.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/>
              <a:t>Ungerichtete Hypothese: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: μ</a:t>
            </a:r>
            <a:r>
              <a:rPr lang="pt-BR" baseline="-25000" dirty="0"/>
              <a:t>d</a:t>
            </a:r>
            <a:r>
              <a:rPr lang="pt-BR" dirty="0"/>
              <a:t> = 0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/>
              <a:t>H</a:t>
            </a:r>
            <a:r>
              <a:rPr lang="pt-BR" i="1" baseline="-25000" dirty="0"/>
              <a:t>1</a:t>
            </a:r>
            <a:r>
              <a:rPr lang="pt-BR" dirty="0"/>
              <a:t>: μ</a:t>
            </a:r>
            <a:r>
              <a:rPr lang="pt-BR" baseline="-25000" dirty="0"/>
              <a:t>d</a:t>
            </a:r>
            <a:r>
              <a:rPr lang="pt-BR" dirty="0"/>
              <a:t> ≠ 0</a:t>
            </a:r>
          </a:p>
          <a:p>
            <a:pPr marL="185738" indent="-185738">
              <a:tabLst>
                <a:tab pos="185738" algn="l"/>
              </a:tabLst>
            </a:pPr>
            <a:r>
              <a:rPr lang="pt-BR" dirty="0" err="1"/>
              <a:t>Gerichtete</a:t>
            </a:r>
            <a:r>
              <a:rPr lang="pt-BR" dirty="0"/>
              <a:t> Hypothese (1):</a:t>
            </a:r>
            <a:endParaRPr lang="de-DE" dirty="0"/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: μ</a:t>
            </a:r>
            <a:r>
              <a:rPr lang="pt-BR" baseline="-25000" dirty="0"/>
              <a:t>d</a:t>
            </a:r>
            <a:r>
              <a:rPr lang="pt-BR" dirty="0"/>
              <a:t> ≤ 0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/>
              <a:t>H</a:t>
            </a:r>
            <a:r>
              <a:rPr lang="pt-BR" i="1" baseline="-25000" dirty="0"/>
              <a:t>1</a:t>
            </a:r>
            <a:r>
              <a:rPr lang="pt-BR" dirty="0"/>
              <a:t>: μ</a:t>
            </a:r>
            <a:r>
              <a:rPr lang="pt-BR" baseline="-25000" dirty="0"/>
              <a:t>d</a:t>
            </a:r>
            <a:r>
              <a:rPr lang="pt-BR" dirty="0"/>
              <a:t> &gt; 0</a:t>
            </a:r>
          </a:p>
          <a:p>
            <a:pPr marL="185738" indent="-185738">
              <a:tabLst>
                <a:tab pos="185738" algn="l"/>
              </a:tabLst>
            </a:pPr>
            <a:r>
              <a:rPr lang="pt-BR" dirty="0" err="1"/>
              <a:t>Gerichtete</a:t>
            </a:r>
            <a:r>
              <a:rPr lang="pt-BR" dirty="0"/>
              <a:t> Hypothese (2):</a:t>
            </a:r>
            <a:endParaRPr lang="de-DE" dirty="0"/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: μ</a:t>
            </a:r>
            <a:r>
              <a:rPr lang="pt-BR" baseline="-25000" dirty="0"/>
              <a:t>d</a:t>
            </a:r>
            <a:r>
              <a:rPr lang="pt-BR" dirty="0"/>
              <a:t> ≥ 0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/>
              <a:t>H</a:t>
            </a:r>
            <a:r>
              <a:rPr lang="pt-BR" i="1" baseline="-25000" dirty="0"/>
              <a:t>1</a:t>
            </a:r>
            <a:r>
              <a:rPr lang="pt-BR" dirty="0"/>
              <a:t>: μ</a:t>
            </a:r>
            <a:r>
              <a:rPr lang="pt-BR" baseline="-25000" dirty="0"/>
              <a:t>d</a:t>
            </a:r>
            <a:r>
              <a:rPr lang="pt-BR" dirty="0"/>
              <a:t> &lt; 0</a:t>
            </a: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29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1"/>
            <a:ext cx="8352159" cy="503239"/>
          </a:xfrm>
        </p:spPr>
        <p:txBody>
          <a:bodyPr/>
          <a:lstStyle/>
          <a:p>
            <a:r>
              <a:rPr lang="de-DE" dirty="0" err="1"/>
              <a:t>Wdh</a:t>
            </a:r>
            <a:r>
              <a:rPr lang="de-DE" dirty="0"/>
              <a:t>.: Standardfehler bei Kennwert = Mittelwert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Diese „</a:t>
            </a:r>
            <a:r>
              <a:rPr lang="de-DE" sz="2000" dirty="0">
                <a:solidFill>
                  <a:srgbClr val="0305FF"/>
                </a:solidFill>
              </a:rPr>
              <a:t>Verteilung der der Mittelwerte</a:t>
            </a:r>
            <a:r>
              <a:rPr lang="de-DE" sz="2000" i="1" dirty="0"/>
              <a:t>“</a:t>
            </a:r>
            <a:r>
              <a:rPr lang="de-DE" sz="2000" dirty="0"/>
              <a:t> ist selbst wieder normalverteilt (wenn das Merkmal normalverteilt ist)</a:t>
            </a:r>
          </a:p>
          <a:p>
            <a:r>
              <a:rPr lang="de-DE" sz="2000" dirty="0"/>
              <a:t>Der </a:t>
            </a:r>
            <a:r>
              <a:rPr lang="de-DE" sz="2000" dirty="0">
                <a:solidFill>
                  <a:srgbClr val="0305FF"/>
                </a:solidFill>
              </a:rPr>
              <a:t>Mittelwert </a:t>
            </a:r>
            <a:r>
              <a:rPr lang="de-DE" sz="2000" dirty="0"/>
              <a:t>der Stichprobenkennwerteverteilung entspricht dem Mittelwert in der Population</a:t>
            </a:r>
          </a:p>
          <a:p>
            <a:r>
              <a:rPr lang="de-DE" sz="2000" dirty="0"/>
              <a:t>Die </a:t>
            </a:r>
            <a:r>
              <a:rPr lang="de-DE" sz="2000" dirty="0">
                <a:solidFill>
                  <a:srgbClr val="0305FF"/>
                </a:solidFill>
              </a:rPr>
              <a:t>Streuung</a:t>
            </a:r>
            <a:r>
              <a:rPr lang="de-DE" sz="2000" i="1" dirty="0"/>
              <a:t> </a:t>
            </a:r>
            <a:r>
              <a:rPr lang="de-DE" sz="2000" dirty="0">
                <a:solidFill>
                  <a:srgbClr val="0305FF"/>
                </a:solidFill>
              </a:rPr>
              <a:t>der Stichprobenkennwerteverteilung </a:t>
            </a:r>
            <a:r>
              <a:rPr lang="de-DE" sz="2000" dirty="0"/>
              <a:t>wird als </a:t>
            </a:r>
            <a:r>
              <a:rPr lang="de-DE" sz="2000" dirty="0">
                <a:solidFill>
                  <a:srgbClr val="00B050"/>
                </a:solidFill>
              </a:rPr>
              <a:t>Standardfehler</a:t>
            </a:r>
            <a:r>
              <a:rPr lang="de-DE" sz="2000" dirty="0"/>
              <a:t> (des Mittelwerts) bezeichnet.</a:t>
            </a:r>
          </a:p>
          <a:p>
            <a:pPr lvl="1"/>
            <a:r>
              <a:rPr lang="de-DE" sz="1800" dirty="0"/>
              <a:t>Der Standardfehler gibt an, wie nah ein empirischer Stichprobenmittelwert am wahren Populationsmittelwert liegt</a:t>
            </a:r>
          </a:p>
          <a:p>
            <a:pPr lvl="1"/>
            <a:r>
              <a:rPr lang="de-DE" sz="1800" dirty="0"/>
              <a:t>Dieser Standardfehler des Mittelwertes kann auch aus einer einzigen Stichprobe geschätzt werden:</a:t>
            </a:r>
          </a:p>
          <a:p>
            <a:endParaRPr lang="de-DE" sz="2000" dirty="0"/>
          </a:p>
          <a:p>
            <a:endParaRPr lang="de-DE" sz="2000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214414" y="4786322"/>
          <a:ext cx="2700337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9" name="Formel" r:id="rId3" imgW="1143000" imgH="482400" progId="Equation.3">
                  <p:embed/>
                </p:oleObj>
              </mc:Choice>
              <mc:Fallback>
                <p:oleObj name="Formel" r:id="rId3" imgW="1143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786322"/>
                        <a:ext cx="2700337" cy="1141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Standardfehler und </a:t>
            </a:r>
            <a:r>
              <a:rPr lang="de-DE" i="1" dirty="0"/>
              <a:t>t</a:t>
            </a:r>
            <a:r>
              <a:rPr lang="de-DE" dirty="0"/>
              <a:t>-Wert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4968875"/>
          </a:xfrm>
        </p:spPr>
        <p:txBody>
          <a:bodyPr>
            <a:normAutofit/>
          </a:bodyPr>
          <a:lstStyle/>
          <a:p>
            <a:pPr marL="185738" indent="-185738">
              <a:tabLst>
                <a:tab pos="185738" algn="l"/>
              </a:tabLst>
            </a:pPr>
            <a:r>
              <a:rPr lang="de-DE" dirty="0"/>
              <a:t>Um die empirisch gefundene Differenz beurteilen zu können, wird der Standardfehler benötigt</a:t>
            </a:r>
          </a:p>
          <a:p>
            <a:pPr marL="185738" indent="-185738">
              <a:tabLst>
                <a:tab pos="185738" algn="l"/>
              </a:tabLst>
            </a:pPr>
            <a:endParaRPr lang="de-DE" dirty="0"/>
          </a:p>
          <a:p>
            <a:pPr marL="185738" indent="-185738">
              <a:tabLst>
                <a:tab pos="185738" algn="l"/>
              </a:tabLst>
            </a:pPr>
            <a:endParaRPr lang="de-DE" dirty="0"/>
          </a:p>
          <a:p>
            <a:pPr marL="185738" indent="-185738">
              <a:tabLst>
                <a:tab pos="185738" algn="l"/>
              </a:tabLst>
            </a:pPr>
            <a:endParaRPr lang="de-DE" dirty="0"/>
          </a:p>
          <a:p>
            <a:pPr marL="185738" indent="-185738">
              <a:tabLst>
                <a:tab pos="185738" algn="l"/>
              </a:tabLst>
            </a:pPr>
            <a:endParaRPr lang="de-DE" dirty="0"/>
          </a:p>
          <a:p>
            <a:pPr marL="185738" indent="-185738">
              <a:tabLst>
                <a:tab pos="185738" algn="l"/>
              </a:tabLst>
            </a:pPr>
            <a:r>
              <a:rPr lang="de-DE" dirty="0"/>
              <a:t>Mit dem Standardfehler kann nun ein empirischer normalisierter </a:t>
            </a:r>
            <a:r>
              <a:rPr lang="de-DE" i="1" dirty="0"/>
              <a:t>t</a:t>
            </a:r>
            <a:r>
              <a:rPr lang="de-DE" dirty="0"/>
              <a:t>-Wert berechnet werden</a:t>
            </a:r>
          </a:p>
          <a:p>
            <a:pPr marL="585779" lvl="1" indent="-185738">
              <a:tabLst>
                <a:tab pos="185738" algn="l"/>
              </a:tabLst>
            </a:pPr>
            <a:r>
              <a:rPr lang="de-DE" dirty="0"/>
              <a:t>Normalisierung bzgl. Standardabweichung </a:t>
            </a:r>
            <a:br>
              <a:rPr lang="de-DE" dirty="0"/>
            </a:br>
            <a:r>
              <a:rPr lang="de-DE" dirty="0"/>
              <a:t>(vgl. </a:t>
            </a:r>
            <a:r>
              <a:rPr lang="de-DE" dirty="0" err="1"/>
              <a:t>z</a:t>
            </a:r>
            <a:r>
              <a:rPr lang="de-DE" dirty="0"/>
              <a:t>-Standardisierung)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/>
          </p:nvPr>
        </p:nvGraphicFramePr>
        <p:xfrm>
          <a:off x="839773" y="2561484"/>
          <a:ext cx="15890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" name="Formel" r:id="rId4" imgW="672840" imgH="444240" progId="Equation.3">
                  <p:embed/>
                </p:oleObj>
              </mc:Choice>
              <mc:Fallback>
                <p:oleObj name="Formel" r:id="rId4" imgW="672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73" y="2561484"/>
                        <a:ext cx="1589087" cy="1050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>
            <p:extLst/>
          </p:nvPr>
        </p:nvGraphicFramePr>
        <p:xfrm>
          <a:off x="2928926" y="2132856"/>
          <a:ext cx="3725878" cy="144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" name="Formel" r:id="rId6" imgW="1701720" imgH="660240" progId="Equation.3">
                  <p:embed/>
                </p:oleObj>
              </mc:Choice>
              <mc:Fallback>
                <p:oleObj name="Formel" r:id="rId6" imgW="1701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2132856"/>
                        <a:ext cx="3725878" cy="14496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18903"/>
              </p:ext>
            </p:extLst>
          </p:nvPr>
        </p:nvGraphicFramePr>
        <p:xfrm>
          <a:off x="2668586" y="5540724"/>
          <a:ext cx="380682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" name="Formel" r:id="rId8" imgW="1612800" imgH="457200" progId="Equation.3">
                  <p:embed/>
                </p:oleObj>
              </mc:Choice>
              <mc:Fallback>
                <p:oleObj name="Formel" r:id="rId8" imgW="161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6" y="5540724"/>
                        <a:ext cx="3806827" cy="1081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81202" y="5661248"/>
            <a:ext cx="864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36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df</a:t>
            </a:r>
            <a:endParaRPr lang="en-US" sz="3600" i="1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2649686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Basierend</a:t>
            </a:r>
            <a:r>
              <a:rPr lang="en-US" dirty="0"/>
              <a:t> auf</a:t>
            </a:r>
            <a:br>
              <a:rPr lang="en-US" dirty="0"/>
            </a:br>
            <a:r>
              <a:rPr lang="en-US" dirty="0" err="1"/>
              <a:t>korrigierter</a:t>
            </a:r>
            <a:br>
              <a:rPr lang="en-US" dirty="0"/>
            </a:br>
            <a:r>
              <a:rPr lang="en-US" dirty="0" err="1"/>
              <a:t>Stichprobenvarianz</a:t>
            </a:r>
            <a:endParaRPr lang="en-US" dirty="0"/>
          </a:p>
        </p:txBody>
      </p:sp>
      <p:graphicFrame>
        <p:nvGraphicFramePr>
          <p:cNvPr id="9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608314"/>
              </p:ext>
            </p:extLst>
          </p:nvPr>
        </p:nvGraphicFramePr>
        <p:xfrm>
          <a:off x="6901610" y="4509120"/>
          <a:ext cx="1587767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" name="Formel" r:id="rId10" imgW="672840" imgH="393480" progId="Equation.3">
                  <p:embed/>
                </p:oleObj>
              </mc:Choice>
              <mc:Fallback>
                <p:oleObj name="Formel" r:id="rId10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1610" y="4509120"/>
                        <a:ext cx="1587767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31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BE734DE-9E0D-B445-B391-F700376A0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Reliabilität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D226066-6BDD-7A48-81DA-8B540E560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/>
              <a:t>Zuverlässigkeit</a:t>
            </a:r>
          </a:p>
          <a:p>
            <a:pPr lvl="1">
              <a:lnSpc>
                <a:spcPct val="90000"/>
              </a:lnSpc>
            </a:pPr>
            <a:r>
              <a:rPr lang="de-DE" altLang="de-DE" dirty="0"/>
              <a:t>Angegeben beispielsweise durch Konfidenzintervall</a:t>
            </a:r>
          </a:p>
          <a:p>
            <a:pPr lvl="1">
              <a:lnSpc>
                <a:spcPct val="90000"/>
              </a:lnSpc>
            </a:pP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/>
              <a:t>Messgenauigkeit eines Tests mit mehreren Indikatoren bzw. Merkmalen (Beispiel: Fragebogen) und z.B. Mittelung der ermittelten Werte der Teilmerkmale</a:t>
            </a:r>
          </a:p>
          <a:p>
            <a:pPr lvl="1">
              <a:lnSpc>
                <a:spcPct val="90000"/>
              </a:lnSpc>
            </a:pPr>
            <a:r>
              <a:rPr lang="de-DE" altLang="de-DE" dirty="0"/>
              <a:t>Interne (innere) Konsistenz</a:t>
            </a:r>
          </a:p>
          <a:p>
            <a:pPr lvl="2">
              <a:lnSpc>
                <a:spcPct val="90000"/>
              </a:lnSpc>
            </a:pPr>
            <a:r>
              <a:rPr lang="de-DE" altLang="de-DE" dirty="0"/>
              <a:t>Wird von verschiedenen Merkmalen (z.B. an verschiedenen Stellen eines Fragebogens) dasselbe gemessen?</a:t>
            </a:r>
          </a:p>
          <a:p>
            <a:pPr lvl="1">
              <a:lnSpc>
                <a:spcPct val="90000"/>
              </a:lnSpc>
            </a:pPr>
            <a:r>
              <a:rPr lang="de-DE" altLang="de-DE" dirty="0"/>
              <a:t>Zeitliche Stabilität</a:t>
            </a:r>
          </a:p>
          <a:p>
            <a:pPr lvl="2">
              <a:lnSpc>
                <a:spcPct val="90000"/>
              </a:lnSpc>
            </a:pPr>
            <a:r>
              <a:rPr lang="de-DE" altLang="de-DE" dirty="0"/>
              <a:t>Wird zu verschiedenen Zeitpunkten (bei Testwiederholung) dasselbe gemessen?</a:t>
            </a:r>
          </a:p>
        </p:txBody>
      </p:sp>
    </p:spTree>
    <p:extLst>
      <p:ext uri="{BB962C8B-B14F-4D97-AF65-F5344CB8AC3E}">
        <p14:creationId xmlns:p14="http://schemas.microsoft.com/office/powerpoint/2010/main" val="172900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Standardfehler und </a:t>
            </a:r>
            <a:r>
              <a:rPr lang="de-DE" i="1" dirty="0"/>
              <a:t>t</a:t>
            </a:r>
            <a:r>
              <a:rPr lang="de-DE" dirty="0"/>
              <a:t>-Wert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buNone/>
              <a:tabLst>
                <a:tab pos="185738" algn="l"/>
              </a:tabLst>
            </a:pPr>
            <a:r>
              <a:rPr lang="de-DE" dirty="0"/>
              <a:t>Im Beispieldatensatz:</a:t>
            </a:r>
          </a:p>
          <a:p>
            <a:pPr marL="585788" lvl="1" indent="-185738">
              <a:buNone/>
              <a:tabLst>
                <a:tab pos="185738" algn="l"/>
              </a:tabLst>
            </a:pPr>
            <a:endParaRPr lang="de-DE" dirty="0"/>
          </a:p>
          <a:p>
            <a:pPr marL="185738" indent="-185738">
              <a:tabLst>
                <a:tab pos="185738" algn="l"/>
              </a:tabLst>
            </a:pPr>
            <a:endParaRPr lang="de-DE" dirty="0"/>
          </a:p>
          <a:p>
            <a:pPr marL="185738" indent="-185738">
              <a:tabLst>
                <a:tab pos="185738" algn="l"/>
              </a:tabLst>
            </a:pPr>
            <a:endParaRPr lang="de-DE" dirty="0"/>
          </a:p>
          <a:p>
            <a:pPr marL="185738" indent="-185738">
              <a:buNone/>
              <a:tabLst>
                <a:tab pos="185738" algn="l"/>
              </a:tabLst>
            </a:pPr>
            <a:endParaRPr lang="de-DE" dirty="0"/>
          </a:p>
          <a:p>
            <a:pPr marL="185738" indent="-185738">
              <a:tabLst>
                <a:tab pos="185738" algn="l"/>
              </a:tabLst>
            </a:pPr>
            <a:r>
              <a:rPr lang="de-DE" dirty="0"/>
              <a:t>Es ergibt sich :</a:t>
            </a:r>
          </a:p>
          <a:p>
            <a:pPr marL="185738" indent="-185738">
              <a:spcBef>
                <a:spcPct val="30000"/>
              </a:spcBef>
              <a:buNone/>
              <a:tabLst>
                <a:tab pos="185738" algn="l"/>
              </a:tabLst>
            </a:pPr>
            <a:endParaRPr lang="de-DE" dirty="0">
              <a:sym typeface="Wingdings" pitchFamily="2" charset="2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/>
          </p:nvPr>
        </p:nvGraphicFramePr>
        <p:xfrm>
          <a:off x="642910" y="5235029"/>
          <a:ext cx="27876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56" name="Formel" r:id="rId3" imgW="1180800" imgH="393480" progId="Equation.3">
                  <p:embed/>
                </p:oleObj>
              </mc:Choice>
              <mc:Fallback>
                <p:oleObj name="Formel" r:id="rId3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5235029"/>
                        <a:ext cx="2787650" cy="930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857225" y="1784216"/>
          <a:ext cx="1428760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57" name="Formel" r:id="rId5" imgW="672840" imgH="672840" progId="Equation.3">
                  <p:embed/>
                </p:oleObj>
              </mc:Choice>
              <mc:Fallback>
                <p:oleObj name="Formel" r:id="rId5" imgW="672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5" y="1784216"/>
                        <a:ext cx="1428760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>
            <p:extLst/>
          </p:nvPr>
        </p:nvGraphicFramePr>
        <p:xfrm>
          <a:off x="785786" y="4163459"/>
          <a:ext cx="2638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58" name="Formel" r:id="rId7" imgW="1117440" imgH="419040" progId="Equation.3">
                  <p:embed/>
                </p:oleObj>
              </mc:Choice>
              <mc:Fallback>
                <p:oleObj name="Formel" r:id="rId7" imgW="1117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163459"/>
                        <a:ext cx="2638425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3692" y="5285062"/>
            <a:ext cx="864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3600" i="1" baseline="-25000" dirty="0">
                <a:latin typeface="Times New Roman" charset="0"/>
                <a:ea typeface="Times New Roman" charset="0"/>
                <a:cs typeface="Times New Roman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17473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Kritischer </a:t>
            </a:r>
            <a:r>
              <a:rPr lang="de-DE" i="1" dirty="0"/>
              <a:t>t</a:t>
            </a:r>
            <a:r>
              <a:rPr lang="de-DE" dirty="0"/>
              <a:t>-Wert &amp; Interpretation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400" i="1" dirty="0">
                <a:sym typeface="Wingdings" pitchFamily="2" charset="2"/>
              </a:rPr>
              <a:t>T</a:t>
            </a:r>
            <a:r>
              <a:rPr lang="de-DE" sz="2400" i="1" baseline="-25000" dirty="0">
                <a:sym typeface="Wingdings" pitchFamily="2" charset="2"/>
              </a:rPr>
              <a:t>emp,</a:t>
            </a:r>
            <a:r>
              <a:rPr lang="de-DE" sz="2400" baseline="-25000" dirty="0">
                <a:sym typeface="Wingdings" pitchFamily="2" charset="2"/>
              </a:rPr>
              <a:t>59</a:t>
            </a:r>
            <a:r>
              <a:rPr lang="de-DE" sz="2400" dirty="0">
                <a:sym typeface="Wingdings" pitchFamily="2" charset="2"/>
              </a:rPr>
              <a:t> = 1.89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400" dirty="0">
                <a:sym typeface="Wingdings" pitchFamily="2" charset="2"/>
              </a:rPr>
              <a:t>T</a:t>
            </a:r>
            <a:r>
              <a:rPr lang="de-DE" sz="2400" baseline="-25000" dirty="0">
                <a:sym typeface="Wingdings" pitchFamily="2" charset="2"/>
              </a:rPr>
              <a:t>krit,59</a:t>
            </a:r>
            <a:r>
              <a:rPr lang="de-DE" sz="2400" dirty="0">
                <a:sym typeface="Wingdings" pitchFamily="2" charset="2"/>
              </a:rPr>
              <a:t> = ?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>
                <a:sym typeface="Wingdings" pitchFamily="2" charset="2"/>
              </a:rPr>
              <a:t>Offene Fragestellung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/>
              </a:rPr>
              <a:t> zweiseitiger Test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>
                <a:sym typeface="Wingdings" pitchFamily="2" charset="2"/>
              </a:rPr>
              <a:t>α = .05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endParaRPr lang="de-DE" sz="2000" dirty="0">
              <a:sym typeface="Wingdings" pitchFamily="2" charset="2"/>
            </a:endParaRP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400" dirty="0">
                <a:sym typeface="Wingdings" pitchFamily="2" charset="2"/>
              </a:rPr>
              <a:t>Interpretation: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 err="1">
                <a:sym typeface="Wingdings" pitchFamily="2" charset="2"/>
              </a:rPr>
              <a:t>t</a:t>
            </a:r>
            <a:r>
              <a:rPr lang="de-DE" sz="2000" baseline="-25000" dirty="0" err="1">
                <a:sym typeface="Wingdings" pitchFamily="2" charset="2"/>
              </a:rPr>
              <a:t>emp</a:t>
            </a:r>
            <a:r>
              <a:rPr lang="de-DE" sz="2000" dirty="0">
                <a:sym typeface="Wingdings" pitchFamily="2" charset="2"/>
              </a:rPr>
              <a:t>&lt; </a:t>
            </a:r>
            <a:r>
              <a:rPr lang="de-DE" sz="2000" dirty="0" err="1">
                <a:sym typeface="Wingdings" pitchFamily="2" charset="2"/>
              </a:rPr>
              <a:t>t</a:t>
            </a:r>
            <a:r>
              <a:rPr lang="de-DE" sz="2000" baseline="-25000" dirty="0" err="1">
                <a:sym typeface="Wingdings" pitchFamily="2" charset="2"/>
              </a:rPr>
              <a:t>krit</a:t>
            </a:r>
            <a:endParaRPr lang="de-DE" sz="2000" dirty="0">
              <a:sym typeface="Wingdings" pitchFamily="2" charset="2"/>
            </a:endParaRP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>
                <a:sym typeface="Wingdings" pitchFamily="2" charset="2"/>
              </a:rPr>
              <a:t>Also:  Kein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bedeutsamer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Unterschied!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endParaRPr lang="de-DE" sz="2000" dirty="0">
              <a:sym typeface="Wingdings" pitchFamily="2" charset="2"/>
            </a:endParaRPr>
          </a:p>
        </p:txBody>
      </p:sp>
      <p:pic>
        <p:nvPicPr>
          <p:cNvPr id="9" name="Picture 6" descr="t-tab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35536"/>
            <a:ext cx="5243488" cy="48577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94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Eingruppen</a:t>
            </a:r>
            <a:r>
              <a:rPr lang="de-DE" dirty="0"/>
              <a:t> </a:t>
            </a:r>
            <a:r>
              <a:rPr lang="de-DE" i="1" dirty="0"/>
              <a:t>t</a:t>
            </a:r>
            <a:r>
              <a:rPr lang="de-DE" dirty="0"/>
              <a:t>-Test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Ziel: Vergleich des Mittelwerts einer Stichprobe mit einem vorgegebenen (konstanten) Wert</a:t>
            </a:r>
          </a:p>
          <a:p>
            <a:pPr>
              <a:spcBef>
                <a:spcPct val="50000"/>
              </a:spcBef>
            </a:pPr>
            <a:r>
              <a:rPr lang="de-DE" dirty="0"/>
              <a:t>Beispiele:</a:t>
            </a:r>
          </a:p>
          <a:p>
            <a:pPr marL="800100" lvl="1" indent="-342900">
              <a:spcBef>
                <a:spcPct val="50000"/>
              </a:spcBef>
              <a:buFontTx/>
              <a:buChar char="-"/>
            </a:pPr>
            <a:r>
              <a:rPr lang="de-DE" dirty="0"/>
              <a:t>Prüfe, ob eine bestimmte Personengruppe sich in ihrer Intelligenz vom Populationsmittelwert (100) unterscheidet</a:t>
            </a:r>
          </a:p>
          <a:p>
            <a:pPr marL="800100" lvl="1" indent="-342900">
              <a:spcBef>
                <a:spcPct val="50000"/>
              </a:spcBef>
              <a:buFontTx/>
              <a:buChar char="-"/>
            </a:pPr>
            <a:r>
              <a:rPr lang="de-DE" dirty="0"/>
              <a:t>Prüfe, ob sich die tatsächliche Studiendauer von der Regelstudienzeit unterscheidet</a:t>
            </a:r>
          </a:p>
          <a:p>
            <a:pPr marL="800100" lvl="1" indent="-342900">
              <a:spcBef>
                <a:spcPct val="50000"/>
              </a:spcBef>
              <a:buFontTx/>
              <a:buChar char="-"/>
            </a:pPr>
            <a:r>
              <a:rPr lang="de-DE" dirty="0"/>
              <a:t>Prüfe, ob sich die Differenz von Reaktionszeiten unter zwei Bedingungen von Null unterscheidet</a:t>
            </a:r>
          </a:p>
        </p:txBody>
      </p:sp>
    </p:spTree>
    <p:extLst>
      <p:ext uri="{BB962C8B-B14F-4D97-AF65-F5344CB8AC3E}">
        <p14:creationId xmlns:p14="http://schemas.microsoft.com/office/powerpoint/2010/main" val="9461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Eingruppen</a:t>
            </a:r>
            <a:r>
              <a:rPr lang="de-DE" dirty="0"/>
              <a:t> </a:t>
            </a:r>
            <a:r>
              <a:rPr lang="de-DE" i="1" dirty="0"/>
              <a:t>t</a:t>
            </a:r>
            <a:r>
              <a:rPr lang="de-DE" dirty="0"/>
              <a:t>-Test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de-DE" b="1" i="1" dirty="0"/>
              <a:t>Voraussetzungen</a:t>
            </a:r>
          </a:p>
          <a:p>
            <a:pPr>
              <a:spcBef>
                <a:spcPct val="50000"/>
              </a:spcBef>
            </a:pPr>
            <a:r>
              <a:rPr lang="de-DE" dirty="0"/>
              <a:t> </a:t>
            </a:r>
            <a:r>
              <a:rPr lang="de-DE" i="1" dirty="0"/>
              <a:t>Normalverteilung</a:t>
            </a:r>
            <a:r>
              <a:rPr lang="de-DE" dirty="0"/>
              <a:t> des Merkmals</a:t>
            </a:r>
          </a:p>
          <a:p>
            <a:pPr>
              <a:spcBef>
                <a:spcPct val="50000"/>
              </a:spcBef>
            </a:pPr>
            <a:r>
              <a:rPr lang="de-DE" dirty="0"/>
              <a:t> </a:t>
            </a:r>
            <a:r>
              <a:rPr lang="de-DE" i="1" dirty="0"/>
              <a:t>Intervallskalenniveau</a:t>
            </a:r>
            <a:r>
              <a:rPr lang="de-DE" b="1" dirty="0"/>
              <a:t> </a:t>
            </a:r>
            <a:r>
              <a:rPr lang="de-DE" dirty="0"/>
              <a:t>des Merkmals</a:t>
            </a:r>
          </a:p>
          <a:p>
            <a:pPr>
              <a:spcBef>
                <a:spcPct val="50000"/>
              </a:spcBef>
            </a:pPr>
            <a:r>
              <a:rPr lang="de-DE" dirty="0"/>
              <a:t> Es handelt sich um eine </a:t>
            </a:r>
            <a:r>
              <a:rPr lang="de-DE" i="1" dirty="0"/>
              <a:t>Zufallsstichprobe</a:t>
            </a:r>
          </a:p>
        </p:txBody>
      </p:sp>
    </p:spTree>
    <p:extLst>
      <p:ext uri="{BB962C8B-B14F-4D97-AF65-F5344CB8AC3E}">
        <p14:creationId xmlns:p14="http://schemas.microsoft.com/office/powerpoint/2010/main" val="1816242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Eingruppen </a:t>
            </a:r>
            <a:r>
              <a:rPr lang="de-DE" i="1"/>
              <a:t>t</a:t>
            </a:r>
            <a:r>
              <a:rPr lang="de-DE"/>
              <a:t>-Test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de-DE" b="1" i="1"/>
              <a:t>Statistische Hypothesen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/>
              <a:t>Ungerichtete Hypothese: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de-DE" i="1"/>
              <a:t>H</a:t>
            </a:r>
            <a:r>
              <a:rPr lang="de-DE" i="1" baseline="-25000"/>
              <a:t>0</a:t>
            </a:r>
            <a:r>
              <a:rPr lang="de-DE"/>
              <a:t>: μ = c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de-DE" i="1"/>
              <a:t>H</a:t>
            </a:r>
            <a:r>
              <a:rPr lang="de-DE" i="1" baseline="-25000"/>
              <a:t>1</a:t>
            </a:r>
            <a:r>
              <a:rPr lang="de-DE"/>
              <a:t>: μ ≠ c</a:t>
            </a:r>
          </a:p>
          <a:p>
            <a:pPr marL="185738" indent="-185738">
              <a:tabLst>
                <a:tab pos="185738" algn="l"/>
              </a:tabLst>
            </a:pPr>
            <a:r>
              <a:rPr lang="de-DE"/>
              <a:t>Gerichtete Hypothese (1):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de-DE" i="1"/>
              <a:t>H</a:t>
            </a:r>
            <a:r>
              <a:rPr lang="de-DE" i="1" baseline="-25000"/>
              <a:t>0</a:t>
            </a:r>
            <a:r>
              <a:rPr lang="de-DE"/>
              <a:t>: μ ≤ c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de-DE" i="1"/>
              <a:t>H</a:t>
            </a:r>
            <a:r>
              <a:rPr lang="de-DE" i="1" baseline="-25000"/>
              <a:t>1</a:t>
            </a:r>
            <a:r>
              <a:rPr lang="de-DE"/>
              <a:t>: μ &gt; c</a:t>
            </a:r>
          </a:p>
          <a:p>
            <a:pPr marL="185738" indent="-185738">
              <a:tabLst>
                <a:tab pos="185738" algn="l"/>
              </a:tabLst>
            </a:pPr>
            <a:r>
              <a:rPr lang="de-DE"/>
              <a:t>Gerichtete Hypothese (2):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de-DE" i="1"/>
              <a:t>H</a:t>
            </a:r>
            <a:r>
              <a:rPr lang="de-DE" i="1" baseline="-25000"/>
              <a:t>0</a:t>
            </a:r>
            <a:r>
              <a:rPr lang="de-DE"/>
              <a:t>: μ ≥ c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de-DE" i="1"/>
              <a:t>H</a:t>
            </a:r>
            <a:r>
              <a:rPr lang="de-DE" i="1" baseline="-25000"/>
              <a:t>1</a:t>
            </a:r>
            <a:r>
              <a:rPr lang="de-DE"/>
              <a:t>: μ &lt; c</a:t>
            </a:r>
            <a:endParaRPr lang="de-DE">
              <a:sym typeface="Wingdings" pitchFamily="2" charset="2"/>
            </a:endParaRPr>
          </a:p>
          <a:p>
            <a:pPr>
              <a:spcBef>
                <a:spcPct val="50000"/>
              </a:spcBef>
              <a:buNone/>
            </a:pPr>
            <a:endParaRPr lang="de-DE" b="1" i="1"/>
          </a:p>
        </p:txBody>
      </p:sp>
    </p:spTree>
    <p:extLst>
      <p:ext uri="{BB962C8B-B14F-4D97-AF65-F5344CB8AC3E}">
        <p14:creationId xmlns:p14="http://schemas.microsoft.com/office/powerpoint/2010/main" val="1257727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Standardfehler und </a:t>
            </a:r>
            <a:r>
              <a:rPr lang="de-DE" i="1" dirty="0"/>
              <a:t>t</a:t>
            </a:r>
            <a:r>
              <a:rPr lang="de-DE" dirty="0"/>
              <a:t>-Wert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/>
              <a:t>Berechnung des Standardfehlers</a:t>
            </a:r>
          </a:p>
          <a:p>
            <a:pPr>
              <a:spcBef>
                <a:spcPct val="50000"/>
              </a:spcBef>
              <a:buNone/>
            </a:pPr>
            <a:endParaRPr lang="de-DE" b="1" i="1" dirty="0"/>
          </a:p>
          <a:p>
            <a:pPr>
              <a:spcBef>
                <a:spcPct val="50000"/>
              </a:spcBef>
              <a:buNone/>
            </a:pPr>
            <a:endParaRPr lang="de-DE" b="1" i="1" dirty="0"/>
          </a:p>
          <a:p>
            <a:pPr>
              <a:spcBef>
                <a:spcPct val="50000"/>
              </a:spcBef>
              <a:buNone/>
            </a:pPr>
            <a:endParaRPr lang="de-DE" b="1" i="1" dirty="0"/>
          </a:p>
          <a:p>
            <a:pPr>
              <a:spcBef>
                <a:spcPct val="50000"/>
              </a:spcBef>
            </a:pPr>
            <a:r>
              <a:rPr lang="de-DE" dirty="0"/>
              <a:t>Berechnung des t-Werts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>
            <p:extLst/>
          </p:nvPr>
        </p:nvGraphicFramePr>
        <p:xfrm>
          <a:off x="928662" y="2088216"/>
          <a:ext cx="1730998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8" name="Formel" r:id="rId3" imgW="634680" imgH="419040" progId="Equation.3">
                  <p:embed/>
                </p:oleObj>
              </mc:Choice>
              <mc:Fallback>
                <p:oleObj name="Formel" r:id="rId3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088216"/>
                        <a:ext cx="1730998" cy="1143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>
            <p:extLst/>
          </p:nvPr>
        </p:nvGraphicFramePr>
        <p:xfrm>
          <a:off x="719135" y="4302794"/>
          <a:ext cx="3567113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9" name="Formel" r:id="rId5" imgW="1269720" imgH="431640" progId="Equation.3">
                  <p:embed/>
                </p:oleObj>
              </mc:Choice>
              <mc:Fallback>
                <p:oleObj name="Formel" r:id="rId5" imgW="1269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5" y="4302794"/>
                        <a:ext cx="3567113" cy="1214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/>
              <a:t>Liegt der IQ der Kinder, die als hochbegabten klassifiziert werden, wirklich über dem Populationsmittelwert (100)?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/>
              <a:t>Hypothesen: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: μ ≤ 100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/>
              <a:t>H</a:t>
            </a:r>
            <a:r>
              <a:rPr lang="pt-BR" i="1" baseline="-25000" dirty="0"/>
              <a:t>1</a:t>
            </a:r>
            <a:r>
              <a:rPr lang="pt-BR" dirty="0"/>
              <a:t>: μ &gt; 100</a:t>
            </a:r>
          </a:p>
          <a:p>
            <a:pPr>
              <a:spcBef>
                <a:spcPct val="50000"/>
              </a:spcBef>
            </a:pPr>
            <a:r>
              <a:rPr lang="de-DE" dirty="0"/>
              <a:t>Stichprobenkennwerte bei </a:t>
            </a:r>
            <a:r>
              <a:rPr lang="de-DE" i="1" dirty="0"/>
              <a:t>N</a:t>
            </a:r>
            <a:r>
              <a:rPr lang="de-DE" dirty="0"/>
              <a:t>=10:</a:t>
            </a:r>
          </a:p>
          <a:p>
            <a:pPr lvl="1"/>
            <a:r>
              <a:rPr lang="de-DE" dirty="0"/>
              <a:t>Mittelwert: 108.50</a:t>
            </a:r>
          </a:p>
          <a:p>
            <a:pPr lvl="1"/>
            <a:r>
              <a:rPr lang="de-DE" dirty="0"/>
              <a:t>Standardabweichung: 14.35</a:t>
            </a:r>
          </a:p>
          <a:p>
            <a:pPr>
              <a:buNone/>
            </a:pPr>
            <a:endParaRPr lang="de-DE" dirty="0"/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951721"/>
              </p:ext>
            </p:extLst>
          </p:nvPr>
        </p:nvGraphicFramePr>
        <p:xfrm>
          <a:off x="500034" y="5166320"/>
          <a:ext cx="3079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2" name="Formel" r:id="rId3" imgW="1130040" imgH="419040" progId="Equation.3">
                  <p:embed/>
                </p:oleObj>
              </mc:Choice>
              <mc:Fallback>
                <p:oleObj name="Formel" r:id="rId3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166320"/>
                        <a:ext cx="307975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25757"/>
              </p:ext>
            </p:extLst>
          </p:nvPr>
        </p:nvGraphicFramePr>
        <p:xfrm>
          <a:off x="4184677" y="5202832"/>
          <a:ext cx="42449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3" name="Formel" r:id="rId5" imgW="1511280" imgH="393480" progId="Equation.3">
                  <p:embed/>
                </p:oleObj>
              </mc:Choice>
              <mc:Fallback>
                <p:oleObj name="Formel" r:id="rId5" imgW="1511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77" y="5202832"/>
                        <a:ext cx="4244975" cy="1106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1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-tab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1252534"/>
            <a:ext cx="5243488" cy="48577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400" i="1" dirty="0" err="1"/>
              <a:t>t</a:t>
            </a:r>
            <a:r>
              <a:rPr lang="de-DE" sz="2400" i="1" baseline="-25000" dirty="0" err="1"/>
              <a:t>emp</a:t>
            </a:r>
            <a:r>
              <a:rPr lang="de-DE" sz="2400" dirty="0"/>
              <a:t>(9) = 1.87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400" dirty="0" err="1">
                <a:sym typeface="Wingdings" pitchFamily="2" charset="2"/>
              </a:rPr>
              <a:t>t</a:t>
            </a:r>
            <a:r>
              <a:rPr lang="de-DE" sz="2400" baseline="-25000" dirty="0" err="1">
                <a:sym typeface="Wingdings" pitchFamily="2" charset="2"/>
              </a:rPr>
              <a:t>krit</a:t>
            </a:r>
            <a:r>
              <a:rPr lang="de-DE" sz="2400" dirty="0">
                <a:sym typeface="Wingdings" pitchFamily="2" charset="2"/>
              </a:rPr>
              <a:t>(9) = ?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>
                <a:sym typeface="Wingdings" pitchFamily="2" charset="2"/>
              </a:rPr>
              <a:t>Gerichtete Fragestellung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/>
              </a:rPr>
              <a:t> einseitiger Test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>
                <a:sym typeface="Wingdings" pitchFamily="2" charset="2"/>
              </a:rPr>
              <a:t>α = .05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endParaRPr lang="de-DE" sz="2000" dirty="0">
              <a:sym typeface="Wingdings" pitchFamily="2" charset="2"/>
            </a:endParaRP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400" dirty="0">
                <a:sym typeface="Wingdings" pitchFamily="2" charset="2"/>
              </a:rPr>
              <a:t>Interpretation: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 err="1">
                <a:sym typeface="Wingdings" pitchFamily="2" charset="2"/>
              </a:rPr>
              <a:t>t</a:t>
            </a:r>
            <a:r>
              <a:rPr lang="de-DE" sz="2000" baseline="-25000" dirty="0" err="1">
                <a:sym typeface="Wingdings" pitchFamily="2" charset="2"/>
              </a:rPr>
              <a:t>emp</a:t>
            </a:r>
            <a:r>
              <a:rPr lang="de-DE" sz="2000" dirty="0">
                <a:sym typeface="Wingdings" pitchFamily="2" charset="2"/>
              </a:rPr>
              <a:t>&gt; </a:t>
            </a:r>
            <a:r>
              <a:rPr lang="de-DE" sz="2000" dirty="0" err="1">
                <a:sym typeface="Wingdings" pitchFamily="2" charset="2"/>
              </a:rPr>
              <a:t>t</a:t>
            </a:r>
            <a:r>
              <a:rPr lang="de-DE" sz="2000" baseline="-25000" dirty="0" err="1">
                <a:sym typeface="Wingdings" pitchFamily="2" charset="2"/>
              </a:rPr>
              <a:t>krit</a:t>
            </a:r>
            <a:endParaRPr lang="de-DE" sz="2000" dirty="0">
              <a:sym typeface="Wingdings" pitchFamily="2" charset="2"/>
            </a:endParaRP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i="1" dirty="0">
                <a:sym typeface="Wingdings" pitchFamily="2" charset="2"/>
              </a:rPr>
              <a:t>H</a:t>
            </a:r>
            <a:r>
              <a:rPr lang="de-DE" sz="2000" i="1" baseline="-25000" dirty="0">
                <a:sym typeface="Wingdings" pitchFamily="2" charset="2"/>
              </a:rPr>
              <a:t>0</a:t>
            </a:r>
            <a:r>
              <a:rPr lang="de-DE" sz="2000" dirty="0">
                <a:sym typeface="Wingdings" pitchFamily="2" charset="2"/>
              </a:rPr>
              <a:t> wird verworfen</a:t>
            </a:r>
          </a:p>
          <a:p>
            <a:pPr marL="585788" lvl="1" indent="-185738">
              <a:spcBef>
                <a:spcPct val="30000"/>
              </a:spcBef>
              <a:buNone/>
              <a:tabLst>
                <a:tab pos="185738" algn="l"/>
              </a:tabLst>
            </a:pPr>
            <a:endParaRPr lang="de-DE" sz="2000" dirty="0">
              <a:sym typeface="Wingdings" pitchFamily="2" charset="2"/>
            </a:endParaRP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513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Vergleich der 3 Arten des </a:t>
            </a:r>
            <a:r>
              <a:rPr lang="de-DE" i="1" dirty="0"/>
              <a:t>t-</a:t>
            </a:r>
            <a:r>
              <a:rPr lang="de-DE" dirty="0"/>
              <a:t>Tests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0" y="1220163"/>
          <a:ext cx="9143999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unabhängige Stichproben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abhängige Stichproben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Eingruppen</a:t>
                      </a:r>
                      <a:r>
                        <a:rPr lang="de-DE" sz="2000" baseline="0" dirty="0"/>
                        <a:t> </a:t>
                      </a:r>
                      <a:br>
                        <a:rPr lang="de-DE" sz="2000" baseline="0" dirty="0"/>
                      </a:br>
                      <a:r>
                        <a:rPr lang="de-DE" sz="2000" i="1" baseline="0" dirty="0"/>
                        <a:t>t</a:t>
                      </a:r>
                      <a:r>
                        <a:rPr lang="de-DE" sz="2000" i="0" baseline="0" dirty="0"/>
                        <a:t>-Test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Fragestellung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Unterscheiden sich die Mittelwerte von zwei Gruppen?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Unterscheiden sich die Mittelwerte zu zwei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Messzeit</a:t>
                      </a:r>
                      <a:r>
                        <a:rPr lang="de-DE" sz="2000" baseline="0" dirty="0"/>
                        <a:t>-punkten?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Unterscheidet sich der Mittelwert von einem Vergleichs-wert?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24">
                <a:tc>
                  <a:txBody>
                    <a:bodyPr/>
                    <a:lstStyle/>
                    <a:p>
                      <a:r>
                        <a:rPr lang="de-DE" sz="2000" dirty="0"/>
                        <a:t>Voraus-</a:t>
                      </a:r>
                      <a:r>
                        <a:rPr lang="de-DE" sz="2000" dirty="0" err="1"/>
                        <a:t>setzungen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dirty="0"/>
                        <a:t>Intervallskalen-</a:t>
                      </a:r>
                      <a:r>
                        <a:rPr lang="de-DE" sz="2000" dirty="0" err="1"/>
                        <a:t>niveau</a:t>
                      </a:r>
                      <a:endParaRPr lang="de-DE" sz="2000" dirty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dirty="0"/>
                        <a:t>Normalverteilung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dirty="0"/>
                        <a:t>Varianz-</a:t>
                      </a:r>
                      <a:r>
                        <a:rPr lang="de-DE" sz="2000" dirty="0" err="1"/>
                        <a:t>homogenität</a:t>
                      </a:r>
                      <a:endParaRPr lang="de-DE" sz="2000" dirty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dirty="0"/>
                        <a:t>Unabhängige Stichproben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dirty="0"/>
                        <a:t>Intervallskalen-</a:t>
                      </a:r>
                      <a:r>
                        <a:rPr lang="de-DE" sz="2000" dirty="0" err="1"/>
                        <a:t>niveau</a:t>
                      </a:r>
                      <a:endParaRPr lang="de-DE" sz="2000" dirty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Normalverteilung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dirty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Abhängige Stichproben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Intervallskalen-</a:t>
                      </a:r>
                      <a:r>
                        <a:rPr lang="de-DE" sz="2000" dirty="0" err="1"/>
                        <a:t>niveau</a:t>
                      </a:r>
                      <a:endParaRPr lang="de-DE" sz="2000" dirty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Normalverteilung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dirty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dirty="0"/>
                        <a:t>Eine Zufalls-</a:t>
                      </a:r>
                      <a:br>
                        <a:rPr lang="de-DE" sz="2000" dirty="0"/>
                      </a:br>
                      <a:r>
                        <a:rPr lang="de-DE" sz="2000" dirty="0" err="1"/>
                        <a:t>stichprobe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928794" y="2000240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357686" y="2000240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773015" y="2000240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942357" y="3286124"/>
            <a:ext cx="2286016" cy="23574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371249" y="3286124"/>
            <a:ext cx="2286016" cy="23574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786578" y="3286124"/>
            <a:ext cx="2286016" cy="23574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1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Vergleich der 3 Arten des </a:t>
            </a:r>
            <a:r>
              <a:rPr lang="de-DE" i="1" dirty="0"/>
              <a:t>t-</a:t>
            </a:r>
            <a:r>
              <a:rPr lang="de-DE" dirty="0"/>
              <a:t>Tests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0" y="1280185"/>
          <a:ext cx="9143999" cy="272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639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Unabhängige Stichproben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Abhängige Stichproben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Eingruppen</a:t>
                      </a:r>
                      <a:r>
                        <a:rPr lang="de-DE" sz="2000" baseline="0" dirty="0"/>
                        <a:t> </a:t>
                      </a:r>
                      <a:br>
                        <a:rPr lang="de-DE" sz="2000" baseline="0" dirty="0"/>
                      </a:br>
                      <a:r>
                        <a:rPr lang="de-DE" sz="2000" i="1" baseline="0" dirty="0"/>
                        <a:t>t</a:t>
                      </a:r>
                      <a:r>
                        <a:rPr lang="de-DE" sz="2000" i="0" baseline="0" dirty="0"/>
                        <a:t>-Test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i="0" dirty="0"/>
                        <a:t>Ungerichtete Hypothese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de-DE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l-G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kumimoji="0" lang="de-DE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kumimoji="0" lang="el-G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kumimoji="0" lang="de-DE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de-DE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l-G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kumimoji="0" lang="de-DE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≠ </a:t>
                      </a:r>
                      <a:r>
                        <a:rPr kumimoji="0" lang="el-G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kumimoji="0" lang="de-DE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/>
                        <a:t>H</a:t>
                      </a:r>
                      <a:r>
                        <a:rPr lang="pt-BR" sz="2000" i="0" baseline="-25000" dirty="0"/>
                        <a:t>0</a:t>
                      </a:r>
                      <a:r>
                        <a:rPr lang="pt-BR" sz="2000" i="0" dirty="0"/>
                        <a:t>: μ</a:t>
                      </a:r>
                      <a:r>
                        <a:rPr lang="pt-BR" sz="2000" i="0" baseline="-25000" dirty="0"/>
                        <a:t>d</a:t>
                      </a:r>
                      <a:r>
                        <a:rPr lang="pt-BR" sz="2000" i="0" dirty="0"/>
                        <a:t> = 0</a:t>
                      </a:r>
                    </a:p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/>
                        <a:t>H</a:t>
                      </a:r>
                      <a:r>
                        <a:rPr lang="pt-BR" sz="2000" i="0" baseline="-25000" dirty="0"/>
                        <a:t>1</a:t>
                      </a:r>
                      <a:r>
                        <a:rPr lang="pt-BR" sz="2000" i="0" dirty="0"/>
                        <a:t>: μ</a:t>
                      </a:r>
                      <a:r>
                        <a:rPr lang="pt-BR" sz="2000" i="0" baseline="-25000" dirty="0"/>
                        <a:t>d</a:t>
                      </a:r>
                      <a:r>
                        <a:rPr lang="pt-BR" sz="2000" i="0" dirty="0"/>
                        <a:t> ≠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/>
                        <a:t>H</a:t>
                      </a:r>
                      <a:r>
                        <a:rPr lang="pt-BR" sz="2000" i="0" baseline="-25000" dirty="0"/>
                        <a:t>0</a:t>
                      </a:r>
                      <a:r>
                        <a:rPr lang="pt-BR" sz="2000" i="0" dirty="0"/>
                        <a:t>: μ = c</a:t>
                      </a:r>
                    </a:p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/>
                        <a:t>H</a:t>
                      </a:r>
                      <a:r>
                        <a:rPr lang="pt-BR" sz="2000" i="0" baseline="-25000" dirty="0"/>
                        <a:t>1</a:t>
                      </a:r>
                      <a:r>
                        <a:rPr lang="pt-BR" sz="2000" i="0" dirty="0"/>
                        <a:t>: μ ≠ c</a:t>
                      </a:r>
                    </a:p>
                    <a:p>
                      <a:endParaRPr lang="de-DE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110">
                <a:tc>
                  <a:txBody>
                    <a:bodyPr/>
                    <a:lstStyle/>
                    <a:p>
                      <a:r>
                        <a:rPr lang="de-DE" sz="2000" i="0" dirty="0"/>
                        <a:t>Gerichtete Hypothese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i="0" dirty="0"/>
                        <a:t>H</a:t>
                      </a:r>
                      <a:r>
                        <a:rPr lang="de-DE" sz="2000" i="0" baseline="-25000" dirty="0"/>
                        <a:t>0</a:t>
                      </a:r>
                      <a:r>
                        <a:rPr lang="de-DE" sz="2000" i="0" dirty="0"/>
                        <a:t>: </a:t>
                      </a:r>
                      <a:r>
                        <a:rPr lang="el-GR" sz="2000" i="0" dirty="0"/>
                        <a:t>μ</a:t>
                      </a:r>
                      <a:r>
                        <a:rPr lang="de-DE" sz="2000" i="0" baseline="-25000" dirty="0"/>
                        <a:t>1</a:t>
                      </a:r>
                      <a:r>
                        <a:rPr lang="de-DE" sz="2000" i="0" dirty="0"/>
                        <a:t> ≤ </a:t>
                      </a:r>
                      <a:r>
                        <a:rPr lang="el-GR" sz="2000" i="0" dirty="0"/>
                        <a:t>μ</a:t>
                      </a:r>
                      <a:r>
                        <a:rPr lang="de-DE" sz="2000" i="0" baseline="-25000" dirty="0"/>
                        <a:t>2</a:t>
                      </a:r>
                      <a:endParaRPr lang="de-DE" sz="2000" i="0" dirty="0"/>
                    </a:p>
                    <a:p>
                      <a:pPr lvl="0"/>
                      <a:r>
                        <a:rPr lang="de-DE" sz="2000" i="0" dirty="0"/>
                        <a:t>H</a:t>
                      </a:r>
                      <a:r>
                        <a:rPr lang="de-DE" sz="2000" i="0" baseline="-25000" dirty="0"/>
                        <a:t>1</a:t>
                      </a:r>
                      <a:r>
                        <a:rPr lang="de-DE" sz="2000" i="0" dirty="0"/>
                        <a:t>: </a:t>
                      </a:r>
                      <a:r>
                        <a:rPr lang="el-GR" sz="2000" i="0" dirty="0"/>
                        <a:t>μ</a:t>
                      </a:r>
                      <a:r>
                        <a:rPr lang="de-DE" sz="2000" i="0" baseline="-25000" dirty="0"/>
                        <a:t>1</a:t>
                      </a:r>
                      <a:r>
                        <a:rPr lang="de-DE" sz="2000" i="0" dirty="0"/>
                        <a:t> &gt; </a:t>
                      </a:r>
                      <a:r>
                        <a:rPr lang="el-GR" sz="2000" i="0" dirty="0"/>
                        <a:t>μ</a:t>
                      </a:r>
                      <a:r>
                        <a:rPr lang="de-DE" sz="2000" i="0" baseline="-25000" dirty="0"/>
                        <a:t>2</a:t>
                      </a:r>
                    </a:p>
                    <a:p>
                      <a:pPr marL="173038" indent="-173038">
                        <a:buFont typeface="Arial" pitchFamily="34" charset="0"/>
                        <a:buNone/>
                      </a:pP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/>
                        <a:t>H</a:t>
                      </a:r>
                      <a:r>
                        <a:rPr lang="pt-BR" sz="2000" i="0" baseline="-25000" dirty="0"/>
                        <a:t>0</a:t>
                      </a:r>
                      <a:r>
                        <a:rPr lang="pt-BR" sz="2000" i="0" dirty="0"/>
                        <a:t>: μ</a:t>
                      </a:r>
                      <a:r>
                        <a:rPr lang="pt-BR" sz="2000" i="0" baseline="-25000" dirty="0"/>
                        <a:t>d</a:t>
                      </a:r>
                      <a:r>
                        <a:rPr lang="pt-BR" sz="2000" i="0" dirty="0"/>
                        <a:t> ≤ 0</a:t>
                      </a:r>
                    </a:p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/>
                        <a:t>H</a:t>
                      </a:r>
                      <a:r>
                        <a:rPr lang="pt-BR" sz="2000" i="0" baseline="-25000" dirty="0"/>
                        <a:t>1</a:t>
                      </a:r>
                      <a:r>
                        <a:rPr lang="pt-BR" sz="2000" i="0" dirty="0"/>
                        <a:t>: μ</a:t>
                      </a:r>
                      <a:r>
                        <a:rPr lang="pt-BR" sz="2000" i="0" baseline="-25000" dirty="0"/>
                        <a:t>d</a:t>
                      </a:r>
                      <a:r>
                        <a:rPr lang="pt-BR" sz="2000" i="0" dirty="0"/>
                        <a:t> &gt; 0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/>
                        <a:t>H</a:t>
                      </a:r>
                      <a:r>
                        <a:rPr lang="pt-BR" sz="2000" i="0" baseline="-25000" dirty="0"/>
                        <a:t>0</a:t>
                      </a:r>
                      <a:r>
                        <a:rPr lang="pt-BR" sz="2000" i="0" dirty="0"/>
                        <a:t>: μ ≤ c</a:t>
                      </a:r>
                    </a:p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/>
                        <a:t>H</a:t>
                      </a:r>
                      <a:r>
                        <a:rPr lang="pt-BR" sz="2000" i="0" baseline="-25000" dirty="0"/>
                        <a:t>1</a:t>
                      </a:r>
                      <a:r>
                        <a:rPr lang="pt-BR" sz="2000" i="0" dirty="0"/>
                        <a:t>: μ &gt; c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928794" y="2000239"/>
            <a:ext cx="2286016" cy="9351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357686" y="2000239"/>
            <a:ext cx="2286016" cy="9351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773015" y="2000239"/>
            <a:ext cx="2286016" cy="9351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942357" y="3071810"/>
            <a:ext cx="228601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371249" y="3071810"/>
            <a:ext cx="228601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786578" y="3071810"/>
            <a:ext cx="228601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8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4DF6FA7-652F-4347-8FE9-9CACD35D6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675687" cy="503239"/>
          </a:xfrm>
        </p:spPr>
        <p:txBody>
          <a:bodyPr/>
          <a:lstStyle/>
          <a:p>
            <a:r>
              <a:rPr lang="de-DE" altLang="de-DE" sz="4000" dirty="0"/>
              <a:t>Bestimmung der Reliabilität eines Tests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FF637B1-C8C0-434A-89EF-FFD7F1E78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36295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800" dirty="0"/>
              <a:t>Re-Test-</a:t>
            </a:r>
            <a:r>
              <a:rPr lang="de-DE" altLang="de-DE" sz="2800" dirty="0" err="1"/>
              <a:t>Reliablität</a:t>
            </a:r>
            <a:r>
              <a:rPr lang="de-DE" altLang="de-DE" sz="2800" dirty="0"/>
              <a:t> :</a:t>
            </a:r>
          </a:p>
          <a:p>
            <a:pPr lvl="1">
              <a:lnSpc>
                <a:spcPct val="80000"/>
              </a:lnSpc>
            </a:pPr>
            <a:r>
              <a:rPr lang="de-DE" altLang="de-DE" sz="2800" dirty="0"/>
              <a:t>Bestimmung des statistischen Zusammenhangs (Korrelation) zwischen zwei aufeinanderfolgenden Messungen</a:t>
            </a:r>
          </a:p>
          <a:p>
            <a:pPr>
              <a:lnSpc>
                <a:spcPct val="80000"/>
              </a:lnSpc>
            </a:pPr>
            <a:endParaRPr lang="de-DE" altLang="de-DE" sz="2800" dirty="0"/>
          </a:p>
          <a:p>
            <a:pPr>
              <a:lnSpc>
                <a:spcPct val="80000"/>
              </a:lnSpc>
            </a:pPr>
            <a:r>
              <a:rPr lang="de-DE" altLang="de-DE" sz="2800" dirty="0"/>
              <a:t>Ein Test misst dann genau, wenn er zu mehreren Zeitpunkten dasselbe Ergebnis liefert. </a:t>
            </a:r>
          </a:p>
          <a:p>
            <a:pPr>
              <a:lnSpc>
                <a:spcPct val="80000"/>
              </a:lnSpc>
            </a:pPr>
            <a:endParaRPr lang="de-DE" altLang="de-DE" sz="2800" dirty="0"/>
          </a:p>
          <a:p>
            <a:pPr>
              <a:lnSpc>
                <a:spcPct val="80000"/>
              </a:lnSpc>
            </a:pPr>
            <a:r>
              <a:rPr lang="de-DE" altLang="de-DE" sz="2800" dirty="0"/>
              <a:t>Korrelation desselben Fragebogen-Gesamtwerts zu verschiedenen Zeitpunkten mit denselben Probanden (ungeeignet bei vorübergehenden Merkmalen, z.B. Stimmung)</a:t>
            </a:r>
          </a:p>
          <a:p>
            <a:pPr>
              <a:lnSpc>
                <a:spcPct val="80000"/>
              </a:lnSpc>
            </a:pPr>
            <a:endParaRPr lang="de-DE" altLang="de-DE" sz="2800" dirty="0"/>
          </a:p>
          <a:p>
            <a:pPr marL="0" indent="0">
              <a:lnSpc>
                <a:spcPct val="80000"/>
              </a:lnSpc>
              <a:buNone/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2454612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Vergleich der 3 Arten des </a:t>
            </a:r>
            <a:r>
              <a:rPr lang="de-DE" i="1" dirty="0"/>
              <a:t>t-</a:t>
            </a:r>
            <a:r>
              <a:rPr lang="de-DE" dirty="0"/>
              <a:t>Tests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70481"/>
              </p:ext>
            </p:extLst>
          </p:nvPr>
        </p:nvGraphicFramePr>
        <p:xfrm>
          <a:off x="0" y="1124744"/>
          <a:ext cx="9143999" cy="5115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639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Unabhängige Stichproben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Abhängige Stichproben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Eingruppen</a:t>
                      </a:r>
                      <a:r>
                        <a:rPr lang="de-DE" sz="2000" baseline="0" dirty="0"/>
                        <a:t> </a:t>
                      </a:r>
                      <a:br>
                        <a:rPr lang="de-DE" sz="2000" baseline="0" dirty="0"/>
                      </a:br>
                      <a:r>
                        <a:rPr lang="de-DE" sz="2000" i="1" baseline="0" dirty="0"/>
                        <a:t>t</a:t>
                      </a:r>
                      <a:r>
                        <a:rPr lang="de-DE" sz="2000" i="0" baseline="0" dirty="0"/>
                        <a:t>-Test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i="0" dirty="0"/>
                        <a:t>Kennwert des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i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i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110">
                <a:tc>
                  <a:txBody>
                    <a:bodyPr/>
                    <a:lstStyle/>
                    <a:p>
                      <a:r>
                        <a:rPr lang="de-DE" sz="2000" i="0" dirty="0"/>
                        <a:t>Standardfehler des Kennwerts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None/>
                      </a:pP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110">
                <a:tc>
                  <a:txBody>
                    <a:bodyPr/>
                    <a:lstStyle/>
                    <a:p>
                      <a:r>
                        <a:rPr lang="de-DE" sz="2000" i="1" dirty="0"/>
                        <a:t>t</a:t>
                      </a:r>
                      <a:r>
                        <a:rPr lang="de-DE" sz="2000" i="0" dirty="0"/>
                        <a:t>-Wert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None/>
                      </a:pP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110">
                <a:tc>
                  <a:txBody>
                    <a:bodyPr/>
                    <a:lstStyle/>
                    <a:p>
                      <a:r>
                        <a:rPr lang="de-DE" sz="2000" i="0" dirty="0"/>
                        <a:t>Freiheitsgrade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None/>
                      </a:pP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52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97432"/>
              </p:ext>
            </p:extLst>
          </p:nvPr>
        </p:nvGraphicFramePr>
        <p:xfrm>
          <a:off x="1928794" y="1916238"/>
          <a:ext cx="1000132" cy="51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6" name="Formel" r:id="rId3" imgW="419040" imgH="215640" progId="Equation.3">
                  <p:embed/>
                </p:oleObj>
              </mc:Choice>
              <mc:Fallback>
                <p:oleObj name="Formel" r:id="rId3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1916238"/>
                        <a:ext cx="1000132" cy="515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2472"/>
              </p:ext>
            </p:extLst>
          </p:nvPr>
        </p:nvGraphicFramePr>
        <p:xfrm>
          <a:off x="4500563" y="1916238"/>
          <a:ext cx="44391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7" name="Formel" r:id="rId5" imgW="177480" imgH="228600" progId="Equation.3">
                  <p:embed/>
                </p:oleObj>
              </mc:Choice>
              <mc:Fallback>
                <p:oleObj name="Formel" r:id="rId5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916238"/>
                        <a:ext cx="44391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870880"/>
              </p:ext>
            </p:extLst>
          </p:nvPr>
        </p:nvGraphicFramePr>
        <p:xfrm>
          <a:off x="6786578" y="1994029"/>
          <a:ext cx="785818" cy="39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8" name="Formel" r:id="rId7" imgW="330120" imgH="164880" progId="Equation.3">
                  <p:embed/>
                </p:oleObj>
              </mc:Choice>
              <mc:Fallback>
                <p:oleObj name="Formel" r:id="rId7" imgW="330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1994029"/>
                        <a:ext cx="785818" cy="39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37782"/>
              </p:ext>
            </p:extLst>
          </p:nvPr>
        </p:nvGraphicFramePr>
        <p:xfrm>
          <a:off x="6786579" y="2916370"/>
          <a:ext cx="1357321" cy="89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9" name="Formel" r:id="rId9" imgW="634680" imgH="419040" progId="Equation.3">
                  <p:embed/>
                </p:oleObj>
              </mc:Choice>
              <mc:Fallback>
                <p:oleObj name="Formel" r:id="rId9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9" y="2916370"/>
                        <a:ext cx="1357321" cy="896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45802"/>
              </p:ext>
            </p:extLst>
          </p:nvPr>
        </p:nvGraphicFramePr>
        <p:xfrm>
          <a:off x="4357687" y="2916369"/>
          <a:ext cx="1500198" cy="99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0" name="Formel" r:id="rId11" imgW="672840" imgH="444240" progId="Equation.3">
                  <p:embed/>
                </p:oleObj>
              </mc:Choice>
              <mc:Fallback>
                <p:oleObj name="Formel" r:id="rId11" imgW="672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7" y="2916369"/>
                        <a:ext cx="1500198" cy="992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3204"/>
              </p:ext>
            </p:extLst>
          </p:nvPr>
        </p:nvGraphicFramePr>
        <p:xfrm>
          <a:off x="1928794" y="2916369"/>
          <a:ext cx="2357453" cy="97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1" name="Formel" r:id="rId13" imgW="1193760" imgH="495000" progId="Equation.3">
                  <p:embed/>
                </p:oleObj>
              </mc:Choice>
              <mc:Fallback>
                <p:oleObj name="Formel" r:id="rId13" imgW="1193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916369"/>
                        <a:ext cx="2357453" cy="978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54458"/>
              </p:ext>
            </p:extLst>
          </p:nvPr>
        </p:nvGraphicFramePr>
        <p:xfrm>
          <a:off x="4357686" y="4202253"/>
          <a:ext cx="1139839" cy="100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2" name="Formel" r:id="rId15" imgW="520560" imgH="457200" progId="Equation.3">
                  <p:embed/>
                </p:oleObj>
              </mc:Choice>
              <mc:Fallback>
                <p:oleObj name="Formel" r:id="rId15" imgW="520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4202253"/>
                        <a:ext cx="1139839" cy="1002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674982"/>
              </p:ext>
            </p:extLst>
          </p:nvPr>
        </p:nvGraphicFramePr>
        <p:xfrm>
          <a:off x="6786578" y="4202253"/>
          <a:ext cx="1285884" cy="994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3" name="Formel" r:id="rId17" imgW="558720" imgH="431640" progId="Equation.3">
                  <p:embed/>
                </p:oleObj>
              </mc:Choice>
              <mc:Fallback>
                <p:oleObj name="Formel" r:id="rId17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4202253"/>
                        <a:ext cx="1285884" cy="994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329020"/>
              </p:ext>
            </p:extLst>
          </p:nvPr>
        </p:nvGraphicFramePr>
        <p:xfrm>
          <a:off x="1928794" y="4202247"/>
          <a:ext cx="149701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4" name="Formel" r:id="rId19" imgW="660240" imgH="457200" progId="Equation.3">
                  <p:embed/>
                </p:oleObj>
              </mc:Choice>
              <mc:Fallback>
                <p:oleObj name="Formel" r:id="rId19" imgW="660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4202247"/>
                        <a:ext cx="1497012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1962"/>
              </p:ext>
            </p:extLst>
          </p:nvPr>
        </p:nvGraphicFramePr>
        <p:xfrm>
          <a:off x="1928794" y="5559575"/>
          <a:ext cx="22748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5" name="Formel" r:id="rId21" imgW="1002960" imgH="215640" progId="Equation.3">
                  <p:embed/>
                </p:oleObj>
              </mc:Choice>
              <mc:Fallback>
                <p:oleObj name="Formel" r:id="rId21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5559575"/>
                        <a:ext cx="22748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19310"/>
              </p:ext>
            </p:extLst>
          </p:nvPr>
        </p:nvGraphicFramePr>
        <p:xfrm>
          <a:off x="4357686" y="5573847"/>
          <a:ext cx="1409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6" name="Formel" r:id="rId23" imgW="622080" imgH="203040" progId="Equation.3">
                  <p:embed/>
                </p:oleObj>
              </mc:Choice>
              <mc:Fallback>
                <p:oleObj name="Formel" r:id="rId23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5573847"/>
                        <a:ext cx="14097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79370"/>
              </p:ext>
            </p:extLst>
          </p:nvPr>
        </p:nvGraphicFramePr>
        <p:xfrm>
          <a:off x="6786578" y="5559575"/>
          <a:ext cx="1409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7" name="Formel" r:id="rId25" imgW="622080" imgH="203040" progId="Equation.3">
                  <p:embed/>
                </p:oleObj>
              </mc:Choice>
              <mc:Fallback>
                <p:oleObj name="Formel" r:id="rId25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5559575"/>
                        <a:ext cx="14097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16"/>
          <p:cNvSpPr/>
          <p:nvPr/>
        </p:nvSpPr>
        <p:spPr>
          <a:xfrm>
            <a:off x="1928794" y="1910563"/>
            <a:ext cx="228601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357686" y="1910563"/>
            <a:ext cx="228601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773015" y="1910563"/>
            <a:ext cx="228601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942357" y="2910694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371249" y="2910694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6786578" y="2910694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1942357" y="4196578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371249" y="4196578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786578" y="4196578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1870919" y="5553900"/>
            <a:ext cx="2286016" cy="571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299811" y="5553900"/>
            <a:ext cx="2286016" cy="571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715140" y="5553900"/>
            <a:ext cx="2286016" cy="571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55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46BE-AF32-7542-A4EB-4B592345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Trennschärfe (Power) eines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C49F4-FBB0-214B-9891-6B7EC3F2F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Mit </a:t>
            </a:r>
            <a:r>
              <a:rPr lang="de-DE" sz="2400" dirty="0">
                <a:solidFill>
                  <a:srgbClr val="0B05FF"/>
                </a:solidFill>
              </a:rPr>
              <a:t>welcher Wahrscheinlichkeit weist</a:t>
            </a:r>
            <a:r>
              <a:rPr lang="de-DE" sz="2400" dirty="0"/>
              <a:t> ein statistischer Test die abzulehnende </a:t>
            </a:r>
            <a:r>
              <a:rPr lang="de-DE" sz="2400" dirty="0">
                <a:solidFill>
                  <a:srgbClr val="0B05FF"/>
                </a:solidFill>
              </a:rPr>
              <a:t>Nullhypothese</a:t>
            </a:r>
            <a:r>
              <a:rPr lang="de-DE" sz="2400" dirty="0"/>
              <a:t> H</a:t>
            </a:r>
            <a:r>
              <a:rPr lang="de-DE" sz="2400" baseline="-25000" dirty="0"/>
              <a:t>0</a:t>
            </a:r>
            <a:r>
              <a:rPr lang="de-DE" sz="2400" dirty="0"/>
              <a:t> („Es gibt keinen Unterschied“) </a:t>
            </a:r>
            <a:r>
              <a:rPr lang="de-DE" sz="2400" dirty="0">
                <a:solidFill>
                  <a:srgbClr val="0B05FF"/>
                </a:solidFill>
              </a:rPr>
              <a:t>korrekt zurück</a:t>
            </a:r>
            <a:r>
              <a:rPr lang="de-DE" sz="2400" dirty="0"/>
              <a:t>, wenn die Alternativhypothese H</a:t>
            </a:r>
            <a:r>
              <a:rPr lang="de-DE" sz="2400" baseline="-25000" dirty="0"/>
              <a:t>1</a:t>
            </a:r>
            <a:r>
              <a:rPr lang="de-DE" sz="2400" dirty="0"/>
              <a:t> („Es gibt einen Unterschied“) wahr ist</a:t>
            </a:r>
          </a:p>
          <a:p>
            <a:r>
              <a:rPr lang="de-DE" sz="2400" dirty="0"/>
              <a:t>Interpretiert als „</a:t>
            </a:r>
            <a:r>
              <a:rPr lang="de-DE" sz="2400" dirty="0">
                <a:solidFill>
                  <a:srgbClr val="0B05FF"/>
                </a:solidFill>
              </a:rPr>
              <a:t>Ablehnungskraft</a:t>
            </a:r>
            <a:r>
              <a:rPr lang="de-DE" sz="2400" dirty="0"/>
              <a:t>“ des Tests</a:t>
            </a:r>
          </a:p>
          <a:p>
            <a:pPr lvl="1"/>
            <a:r>
              <a:rPr lang="de-DE" sz="2200" dirty="0"/>
              <a:t>Hohe Trennschärfe des Tests spricht gegen, niedrige Trennschärfe für die Nullhypothese H</a:t>
            </a:r>
            <a:r>
              <a:rPr lang="de-DE" sz="2200" baseline="-25000" dirty="0"/>
              <a:t>0</a:t>
            </a:r>
            <a:endParaRPr lang="de-DE" sz="2200" dirty="0"/>
          </a:p>
          <a:p>
            <a:r>
              <a:rPr lang="de-DE" sz="2400" dirty="0"/>
              <a:t>Ziel: den </a:t>
            </a:r>
            <a:r>
              <a:rPr lang="de-DE" sz="2400" dirty="0">
                <a:solidFill>
                  <a:srgbClr val="0B05FF"/>
                </a:solidFill>
              </a:rPr>
              <a:t>Ablehnungsbereich</a:t>
            </a:r>
            <a:r>
              <a:rPr lang="de-DE" sz="2400" dirty="0"/>
              <a:t> A so bestimmen, dass die Wahrscheinlichkeit für die Ablehnung einer „falschen Nullhypothese“ H</a:t>
            </a:r>
            <a:r>
              <a:rPr lang="de-DE" sz="2400" baseline="-25000" dirty="0"/>
              <a:t>0</a:t>
            </a:r>
            <a:r>
              <a:rPr lang="de-DE" sz="2400" dirty="0"/>
              <a:t>, d. h. für </a:t>
            </a:r>
            <a:r>
              <a:rPr lang="de-DE" sz="2400" dirty="0">
                <a:solidFill>
                  <a:srgbClr val="0B05FF"/>
                </a:solidFill>
              </a:rPr>
              <a:t>Annahme der Alternativhypothese H</a:t>
            </a:r>
            <a:r>
              <a:rPr lang="de-DE" sz="2400" baseline="-25000" dirty="0">
                <a:solidFill>
                  <a:srgbClr val="0B05FF"/>
                </a:solidFill>
              </a:rPr>
              <a:t>1</a:t>
            </a:r>
            <a:r>
              <a:rPr lang="de-DE" sz="2400" dirty="0">
                <a:solidFill>
                  <a:srgbClr val="0B05FF"/>
                </a:solidFill>
              </a:rPr>
              <a:t> unter der Bedingung, </a:t>
            </a:r>
            <a:br>
              <a:rPr lang="de-DE" sz="2400" dirty="0">
                <a:solidFill>
                  <a:srgbClr val="0B05FF"/>
                </a:solidFill>
              </a:rPr>
            </a:br>
            <a:r>
              <a:rPr lang="de-DE" sz="2400" dirty="0">
                <a:solidFill>
                  <a:srgbClr val="0B05FF"/>
                </a:solidFill>
              </a:rPr>
              <a:t>dass H</a:t>
            </a:r>
            <a:r>
              <a:rPr lang="de-DE" sz="2400" baseline="-25000" dirty="0">
                <a:solidFill>
                  <a:srgbClr val="0B05FF"/>
                </a:solidFill>
              </a:rPr>
              <a:t>1</a:t>
            </a:r>
            <a:r>
              <a:rPr lang="de-DE" sz="2400" dirty="0">
                <a:solidFill>
                  <a:srgbClr val="0B05FF"/>
                </a:solidFill>
              </a:rPr>
              <a:t> wahr ist, möglichst groß </a:t>
            </a:r>
            <a:r>
              <a:rPr lang="de-DE" sz="2400" dirty="0"/>
              <a:t>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CEA04-BA1E-9949-A7D6-6E0881B0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322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90681-F58A-0241-994F-709E7BAC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Trennschärfe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F1B8E-C484-AB43-9126-09E377949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Trennschärfe hat den Wert 1-</a:t>
            </a:r>
            <a:r>
              <a:rPr lang="el-GR" dirty="0"/>
              <a:t>β</a:t>
            </a:r>
            <a:endParaRPr lang="de-DE" sz="2400" dirty="0"/>
          </a:p>
          <a:p>
            <a:r>
              <a:rPr lang="de-DE" sz="2400" dirty="0"/>
              <a:t>Wahl des </a:t>
            </a:r>
            <a:br>
              <a:rPr lang="de-DE" sz="2400" dirty="0"/>
            </a:br>
            <a:r>
              <a:rPr lang="el-GR" sz="2400" dirty="0"/>
              <a:t>β</a:t>
            </a:r>
            <a:r>
              <a:rPr lang="de-DE" sz="2400" dirty="0"/>
              <a:t>-Niveaus?</a:t>
            </a:r>
          </a:p>
          <a:p>
            <a:r>
              <a:rPr lang="de-DE" sz="2400" dirty="0"/>
              <a:t>Modell für</a:t>
            </a:r>
            <a:br>
              <a:rPr lang="de-DE" sz="2400" dirty="0"/>
            </a:br>
            <a:r>
              <a:rPr lang="de-DE" sz="2400" dirty="0"/>
              <a:t>H</a:t>
            </a:r>
            <a:r>
              <a:rPr lang="de-DE" sz="2400" baseline="-25000" dirty="0"/>
              <a:t>1</a:t>
            </a:r>
            <a:r>
              <a:rPr lang="de-DE" sz="2400" dirty="0"/>
              <a:t> benötigt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FE9D1-39C9-574C-9131-99CAB900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B999EA-7505-E146-935C-F240BEDBC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0" y="1268760"/>
            <a:ext cx="8675687" cy="1708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EF0809-EE2B-8548-BE36-0045BF0F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538" y="3443838"/>
            <a:ext cx="6667500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19F501-72BD-FC43-809E-671B52DF96E6}"/>
              </a:ext>
            </a:extLst>
          </p:cNvPr>
          <p:cNvSpPr txBox="1"/>
          <p:nvPr/>
        </p:nvSpPr>
        <p:spPr>
          <a:xfrm>
            <a:off x="3593944" y="414908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Modell für H</a:t>
            </a:r>
            <a:r>
              <a:rPr lang="de-DE" baseline="-250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D8330-0023-9B4C-87CC-CB930DB9F97D}"/>
              </a:ext>
            </a:extLst>
          </p:cNvPr>
          <p:cNvSpPr txBox="1"/>
          <p:nvPr/>
        </p:nvSpPr>
        <p:spPr>
          <a:xfrm>
            <a:off x="6765279" y="414908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Modell für H</a:t>
            </a:r>
            <a:r>
              <a:rPr lang="de-DE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851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8626-5D80-0A47-A7DA-8CA49E82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Determinanten der Trennschärfe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D557F-69A4-9147-84E5-935B8EEA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EF73027-FF40-F449-891F-AD99D61F4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336" y="1196975"/>
            <a:ext cx="7067327" cy="496887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3077D7-DC5D-714D-97FC-825615385953}"/>
              </a:ext>
            </a:extLst>
          </p:cNvPr>
          <p:cNvSpPr txBox="1"/>
          <p:nvPr/>
        </p:nvSpPr>
        <p:spPr>
          <a:xfrm>
            <a:off x="4092793" y="6597352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392891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Testverfahren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96752"/>
            <a:ext cx="8643998" cy="4929411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444500" algn="l"/>
                <a:tab pos="2697163" algn="l"/>
              </a:tabLst>
            </a:pPr>
            <a:r>
              <a:rPr lang="de-DE" sz="2400" b="1" i="1" dirty="0"/>
              <a:t>Parametrische Verfahren </a:t>
            </a:r>
          </a:p>
          <a:p>
            <a:pPr lvl="1">
              <a:spcBef>
                <a:spcPct val="50000"/>
              </a:spcBef>
              <a:tabLst>
                <a:tab pos="444500" algn="l"/>
                <a:tab pos="2697163" algn="l"/>
              </a:tabLst>
            </a:pPr>
            <a:r>
              <a:rPr lang="de-DE" sz="2200" dirty="0"/>
              <a:t>Beteiligte Variablen müssen geforderte Verteilungsform aufweisen (z.B. Normalverteilung für den </a:t>
            </a:r>
            <a:r>
              <a:rPr lang="de-DE" sz="2200" i="1" dirty="0"/>
              <a:t>t</a:t>
            </a:r>
            <a:r>
              <a:rPr lang="de-DE" sz="2200" dirty="0"/>
              <a:t>-Test)</a:t>
            </a:r>
          </a:p>
          <a:p>
            <a:pPr lvl="1">
              <a:spcBef>
                <a:spcPct val="50000"/>
              </a:spcBef>
              <a:tabLst>
                <a:tab pos="444500" algn="l"/>
                <a:tab pos="2697163" algn="l"/>
              </a:tabLst>
            </a:pPr>
            <a:r>
              <a:rPr lang="de-DE" sz="2000" dirty="0"/>
              <a:t>Dann aber gute "Aussagekraft“ (siehe den Begriff der Trennschärfe)</a:t>
            </a:r>
            <a:endParaRPr lang="de-DE" sz="1800" dirty="0"/>
          </a:p>
          <a:p>
            <a:pPr>
              <a:spcBef>
                <a:spcPct val="50000"/>
              </a:spcBef>
              <a:tabLst>
                <a:tab pos="444500" algn="l"/>
                <a:tab pos="2697163" algn="l"/>
              </a:tabLst>
            </a:pPr>
            <a:r>
              <a:rPr lang="de-DE" sz="2400" b="1" i="1" dirty="0" err="1"/>
              <a:t>Nonparametrische</a:t>
            </a:r>
            <a:r>
              <a:rPr lang="de-DE" sz="2400" b="1" i="1" dirty="0"/>
              <a:t> Verfahren </a:t>
            </a:r>
            <a:r>
              <a:rPr lang="de-DE" sz="2400" dirty="0"/>
              <a:t>werden eingesetzt…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ð"/>
              <a:tabLst>
                <a:tab pos="444500" algn="l"/>
                <a:tab pos="2697163" algn="l"/>
              </a:tabLst>
            </a:pPr>
            <a:r>
              <a:rPr lang="de-DE" sz="2000" dirty="0"/>
              <a:t> Für die Analyse von </a:t>
            </a:r>
            <a:r>
              <a:rPr lang="de-DE" sz="2000" dirty="0" err="1"/>
              <a:t>ordinal</a:t>
            </a:r>
            <a:r>
              <a:rPr lang="de-DE" sz="2000" dirty="0"/>
              <a:t>- oder nominalskalierten Variablen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ð"/>
              <a:tabLst>
                <a:tab pos="444500" algn="l"/>
                <a:tab pos="2697163" algn="l"/>
              </a:tabLst>
            </a:pPr>
            <a:r>
              <a:rPr lang="de-DE" sz="2000" dirty="0"/>
              <a:t> Wenn die Normalverteilungsannahme des Gesamtmerkmals verletzt ist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ð"/>
              <a:tabLst>
                <a:tab pos="444500" algn="l"/>
                <a:tab pos="2697163" algn="l"/>
              </a:tabLst>
            </a:pPr>
            <a:r>
              <a:rPr lang="de-DE" sz="1800" dirty="0"/>
              <a:t>Beispiel: Summe der Quadrate von </a:t>
            </a:r>
            <a:r>
              <a:rPr lang="de-DE" sz="1800" dirty="0" err="1"/>
              <a:t>k</a:t>
            </a:r>
            <a:r>
              <a:rPr lang="de-DE" sz="1800" dirty="0"/>
              <a:t> normalverteilten Zufallsvariablen ist nicht normalverteilt</a:t>
            </a:r>
          </a:p>
        </p:txBody>
      </p:sp>
    </p:spTree>
    <p:extLst>
      <p:ext uri="{BB962C8B-B14F-4D97-AF65-F5344CB8AC3E}">
        <p14:creationId xmlns:p14="http://schemas.microsoft.com/office/powerpoint/2010/main" val="15448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ED86-C7F4-444C-862C-DEEE68DD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χ²</a:t>
            </a:r>
            <a:r>
              <a:rPr lang="de-DE" dirty="0"/>
              <a:t>-Verteilung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DC9567-B2C1-BF49-B731-B199918FB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30" y="1412776"/>
            <a:ext cx="8229600" cy="13484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335C3-016A-0A4E-94C3-B013B130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6F5CA-973F-A140-9D13-84058626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82" y="1255529"/>
            <a:ext cx="349448" cy="524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A6E120-558A-CD41-A087-23C48F5A8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930" y="3184010"/>
            <a:ext cx="4191000" cy="279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8C1967-DE83-E94A-BF54-82F1BB8C6092}"/>
              </a:ext>
            </a:extLst>
          </p:cNvPr>
          <p:cNvSpPr txBox="1"/>
          <p:nvPr/>
        </p:nvSpPr>
        <p:spPr>
          <a:xfrm>
            <a:off x="6444208" y="2082334"/>
            <a:ext cx="27603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572337-FD5A-9040-B7F8-0A1BDF8DFE3A}"/>
              </a:ext>
            </a:extLst>
          </p:cNvPr>
          <p:cNvSpPr txBox="1"/>
          <p:nvPr/>
        </p:nvSpPr>
        <p:spPr>
          <a:xfrm>
            <a:off x="8219280" y="2380818"/>
            <a:ext cx="4651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i="1" baseline="4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12E98C-DF73-4642-9F39-A45F3A63DA4E}"/>
              </a:ext>
            </a:extLst>
          </p:cNvPr>
          <p:cNvSpPr txBox="1"/>
          <p:nvPr/>
        </p:nvSpPr>
        <p:spPr>
          <a:xfrm>
            <a:off x="2670494" y="1763020"/>
            <a:ext cx="27603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5DA899-6BC0-4346-AC02-E654AA6A2E33}"/>
              </a:ext>
            </a:extLst>
          </p:cNvPr>
          <p:cNvSpPr txBox="1"/>
          <p:nvPr/>
        </p:nvSpPr>
        <p:spPr>
          <a:xfrm>
            <a:off x="4092793" y="6597352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493634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 marL="268288" indent="-268288"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Der </a:t>
            </a:r>
            <a:r>
              <a:rPr lang="el-GR" b="1" i="1" dirty="0"/>
              <a:t>χ</a:t>
            </a:r>
            <a:r>
              <a:rPr lang="de-DE" b="1" i="1" dirty="0"/>
              <a:t>²-Test </a:t>
            </a:r>
            <a:r>
              <a:rPr lang="de-DE" dirty="0"/>
              <a:t>(„Chi-Quadrat-Test“) dient dem Vergleich von </a:t>
            </a:r>
            <a:r>
              <a:rPr lang="de-DE" i="1" dirty="0"/>
              <a:t>beobachteten</a:t>
            </a:r>
            <a:r>
              <a:rPr lang="de-DE" dirty="0"/>
              <a:t> und </a:t>
            </a:r>
            <a:r>
              <a:rPr lang="de-DE" i="1" dirty="0"/>
              <a:t>erwarteten </a:t>
            </a:r>
            <a:r>
              <a:rPr lang="de-DE" dirty="0"/>
              <a:t>Häufigkeiten. Er kann eingesetzt werden, wenn 1 oder 2 nominalskalierte unabhängige Variablen </a:t>
            </a:r>
            <a:br>
              <a:rPr lang="de-DE" dirty="0"/>
            </a:br>
            <a:r>
              <a:rPr lang="de-DE" dirty="0"/>
              <a:t>vorliegen.</a:t>
            </a:r>
          </a:p>
          <a:p>
            <a:pPr marL="268288" indent="-268288"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b="1" i="1" dirty="0"/>
          </a:p>
          <a:p>
            <a:pPr marL="268288" indent="-268288"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r>
              <a:rPr lang="de-DE" b="1" i="1" dirty="0"/>
              <a:t>Beispiele:</a:t>
            </a:r>
          </a:p>
          <a:p>
            <a:pPr marL="268288" indent="-268288"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Leiden Männer und Frauen gleich häufig an einer bestimmten Erkrankung?</a:t>
            </a:r>
          </a:p>
          <a:p>
            <a:pPr marL="268288" indent="-268288"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Leisten hoch-ängstlich und gering-ängstliche Personen gleich häufig Hilfe in einer Notsituation? </a:t>
            </a:r>
            <a:endParaRPr lang="el-GR" dirty="0"/>
          </a:p>
        </p:txBody>
      </p:sp>
      <p:graphicFrame>
        <p:nvGraphicFramePr>
          <p:cNvPr id="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87736"/>
              </p:ext>
            </p:extLst>
          </p:nvPr>
        </p:nvGraphicFramePr>
        <p:xfrm>
          <a:off x="4139952" y="2564904"/>
          <a:ext cx="4430867" cy="1676400"/>
        </p:xfrm>
        <a:graphic>
          <a:graphicData uri="http://schemas.openxmlformats.org/drawingml/2006/table">
            <a:tbl>
              <a:tblPr/>
              <a:tblGrid>
                <a:gridCol w="138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Merkmal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Auspr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...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Auspr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de-DE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</a:t>
                      </a:r>
                      <a:endParaRPr kumimoji="0" lang="de-DE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Beobachtet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kumimoji="0" lang="de-DE" sz="1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kumimoji="0" lang="de-DE" sz="16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b,k</a:t>
                      </a:r>
                      <a:endParaRPr kumimoji="0" lang="de-DE" sz="1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Erwartet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kumimoji="0" lang="de-DE" sz="1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kumimoji="0" lang="de-DE" sz="16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e,k</a:t>
                      </a:r>
                      <a:endParaRPr kumimoji="0" lang="de-DE" sz="1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6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  <a:tabLst>
                <a:tab pos="450850" algn="l"/>
                <a:tab pos="2697163" algn="l"/>
              </a:tabLst>
            </a:pPr>
            <a:r>
              <a:rPr lang="de-DE" b="1" i="1" dirty="0"/>
              <a:t>Voraussetzung für den χ² -Test (Faustregeln)</a:t>
            </a:r>
          </a:p>
          <a:p>
            <a:pPr>
              <a:spcBef>
                <a:spcPct val="50000"/>
              </a:spcBef>
              <a:buFontTx/>
              <a:buAutoNum type="arabicParenBoth"/>
              <a:tabLst>
                <a:tab pos="450850" algn="l"/>
                <a:tab pos="2697163" algn="l"/>
              </a:tabLst>
            </a:pPr>
            <a:r>
              <a:rPr lang="de-DE" i="1" dirty="0"/>
              <a:t>	</a:t>
            </a:r>
            <a:r>
              <a:rPr lang="de-DE" dirty="0"/>
              <a:t>Weniger als 1/5 aller Zellen hat eine </a:t>
            </a:r>
            <a:r>
              <a:rPr lang="de-DE" i="1" dirty="0"/>
              <a:t>erwartete Häufigkeit </a:t>
            </a:r>
            <a:br>
              <a:rPr lang="de-DE" i="1" dirty="0"/>
            </a:br>
            <a:r>
              <a:rPr lang="de-DE" i="1" dirty="0"/>
              <a:t>	</a:t>
            </a:r>
            <a:r>
              <a:rPr lang="de-DE" dirty="0"/>
              <a:t>kleiner als 5.</a:t>
            </a:r>
          </a:p>
          <a:p>
            <a:pPr>
              <a:spcBef>
                <a:spcPct val="50000"/>
              </a:spcBef>
              <a:buFontTx/>
              <a:buAutoNum type="arabicParenBoth"/>
              <a:tabLst>
                <a:tab pos="450850" algn="l"/>
                <a:tab pos="2697163" algn="l"/>
              </a:tabLst>
            </a:pPr>
            <a:r>
              <a:rPr lang="de-DE" i="1" dirty="0"/>
              <a:t>	</a:t>
            </a:r>
            <a:r>
              <a:rPr lang="de-DE" dirty="0"/>
              <a:t>Keine Zelle weist eine </a:t>
            </a:r>
            <a:r>
              <a:rPr lang="de-DE" i="1" dirty="0"/>
              <a:t>erwartete Häufigkeit</a:t>
            </a:r>
            <a:r>
              <a:rPr lang="de-DE" dirty="0"/>
              <a:t> kleiner als 1 </a:t>
            </a:r>
            <a:r>
              <a:rPr lang="de-DE" i="1" dirty="0"/>
              <a:t>	</a:t>
            </a:r>
            <a:r>
              <a:rPr lang="de-DE" dirty="0"/>
              <a:t>auf.</a:t>
            </a:r>
          </a:p>
          <a:p>
            <a:pPr>
              <a:spcBef>
                <a:spcPct val="50000"/>
              </a:spcBef>
              <a:buFontTx/>
              <a:buNone/>
              <a:tabLst>
                <a:tab pos="450850" algn="l"/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buFontTx/>
              <a:buNone/>
              <a:tabLst>
                <a:tab pos="450850" algn="l"/>
                <a:tab pos="2697163" algn="l"/>
              </a:tabLst>
            </a:pPr>
            <a:r>
              <a:rPr lang="de-DE" dirty="0"/>
              <a:t>Wenn Voraussetzungen nicht erfüllt </a:t>
            </a:r>
            <a:r>
              <a:rPr lang="de-DE" dirty="0">
                <a:sym typeface="Wingdings"/>
              </a:rPr>
              <a:t> </a:t>
            </a:r>
            <a:r>
              <a:rPr lang="de-DE" dirty="0"/>
              <a:t>andere Tests </a:t>
            </a:r>
          </a:p>
        </p:txBody>
      </p:sp>
    </p:spTree>
    <p:extLst>
      <p:ext uri="{BB962C8B-B14F-4D97-AF65-F5344CB8AC3E}">
        <p14:creationId xmlns:p14="http://schemas.microsoft.com/office/powerpoint/2010/main" val="7094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  <a:tabLst>
                <a:tab pos="450850" algn="l"/>
                <a:tab pos="2697163" algn="l"/>
              </a:tabLst>
            </a:pPr>
            <a:r>
              <a:rPr lang="el-GR" b="1" i="1" dirty="0"/>
              <a:t>χ² -</a:t>
            </a:r>
            <a:r>
              <a:rPr lang="de-DE" b="1" i="1" dirty="0"/>
              <a:t>Test – Beispiel 1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Es soll geprüft werden, ob die Verteilung von Männern und Frauen in einer Gruppe signifikant von einer Gleichverteilung abweicht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i="1" dirty="0"/>
              <a:t>N </a:t>
            </a:r>
            <a:r>
              <a:rPr lang="de-DE" dirty="0"/>
              <a:t>= 76 (Frauen: 56; Männer: 20)</a:t>
            </a:r>
            <a:endParaRPr lang="el-GR" dirty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r>
              <a:rPr lang="de-DE" dirty="0"/>
              <a:t>Statistische Hypothesen</a:t>
            </a:r>
          </a:p>
          <a:p>
            <a:pPr lvl="1">
              <a:tabLst>
                <a:tab pos="2697163" algn="l"/>
              </a:tabLst>
            </a:pPr>
            <a:r>
              <a:rPr lang="de-DE" b="1" i="1" dirty="0"/>
              <a:t>H</a:t>
            </a:r>
            <a:r>
              <a:rPr lang="de-DE" b="1" i="1" baseline="-25000" dirty="0"/>
              <a:t>0</a:t>
            </a:r>
            <a:r>
              <a:rPr lang="de-DE" dirty="0"/>
              <a:t>: </a:t>
            </a:r>
            <a:r>
              <a:rPr lang="el-GR" i="1" dirty="0"/>
              <a:t>π</a:t>
            </a:r>
            <a:r>
              <a:rPr lang="de-DE" dirty="0"/>
              <a:t>(Frau) = </a:t>
            </a:r>
            <a:r>
              <a:rPr lang="el-GR" i="1" dirty="0"/>
              <a:t>π</a:t>
            </a:r>
            <a:r>
              <a:rPr lang="de-DE" dirty="0"/>
              <a:t>(Mann) </a:t>
            </a:r>
          </a:p>
          <a:p>
            <a:pPr lvl="1">
              <a:tabLst>
                <a:tab pos="2697163" algn="l"/>
              </a:tabLst>
            </a:pPr>
            <a:r>
              <a:rPr lang="de-DE" b="1" i="1" dirty="0"/>
              <a:t>H</a:t>
            </a:r>
            <a:r>
              <a:rPr lang="de-DE" b="1" i="1" baseline="-25000" dirty="0"/>
              <a:t>1</a:t>
            </a:r>
            <a:r>
              <a:rPr lang="de-DE" dirty="0"/>
              <a:t>: </a:t>
            </a:r>
            <a:r>
              <a:rPr lang="el-GR" i="1" dirty="0"/>
              <a:t>π</a:t>
            </a:r>
            <a:r>
              <a:rPr lang="de-DE" dirty="0"/>
              <a:t>(Frau) ≠ </a:t>
            </a:r>
            <a:r>
              <a:rPr lang="el-GR" i="1" dirty="0"/>
              <a:t>π</a:t>
            </a:r>
            <a:r>
              <a:rPr lang="de-DE" dirty="0"/>
              <a:t>(Mann) </a:t>
            </a:r>
            <a:endParaRPr lang="el-GR" dirty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5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tabLst>
                <a:tab pos="2697163" algn="l"/>
              </a:tabLst>
            </a:pPr>
            <a:r>
              <a:rPr lang="de-DE" b="1" i="1" dirty="0"/>
              <a:t>Schritt 1</a:t>
            </a:r>
            <a:r>
              <a:rPr lang="de-DE" dirty="0"/>
              <a:t>: </a:t>
            </a:r>
          </a:p>
          <a:p>
            <a:pPr marL="355600" indent="-355600"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Zunächst werden die nach der </a:t>
            </a:r>
            <a:r>
              <a:rPr lang="de-DE" b="1" i="1" dirty="0"/>
              <a:t>H</a:t>
            </a:r>
            <a:r>
              <a:rPr lang="de-DE" b="1" i="1" baseline="-25000" dirty="0"/>
              <a:t>0</a:t>
            </a:r>
            <a:r>
              <a:rPr lang="de-DE" dirty="0"/>
              <a:t> zu erwarteten Häufigkeiten berechnet: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i="1" dirty="0"/>
              <a:t>Beobachtet: N</a:t>
            </a:r>
            <a:r>
              <a:rPr lang="de-DE" i="1" baseline="-25000" dirty="0"/>
              <a:t>F</a:t>
            </a:r>
            <a:r>
              <a:rPr lang="de-DE" i="1" dirty="0"/>
              <a:t> = 56; N</a:t>
            </a:r>
            <a:r>
              <a:rPr lang="de-DE" i="1" baseline="-25000" dirty="0"/>
              <a:t>M</a:t>
            </a:r>
            <a:r>
              <a:rPr lang="de-DE" i="1" dirty="0"/>
              <a:t>=20</a:t>
            </a:r>
            <a:endParaRPr lang="el-GR" i="1" dirty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r>
              <a:rPr lang="de-DE" i="1" dirty="0"/>
              <a:t>Erwartet</a:t>
            </a:r>
            <a:r>
              <a:rPr lang="de-DE" dirty="0"/>
              <a:t>: ???</a:t>
            </a:r>
          </a:p>
          <a:p>
            <a:pPr lvl="1">
              <a:tabLst>
                <a:tab pos="450850" algn="l"/>
                <a:tab pos="2697163" algn="l"/>
              </a:tabLst>
            </a:pPr>
            <a:r>
              <a:rPr lang="de-DE" dirty="0"/>
              <a:t>Gesamtzahl: 76</a:t>
            </a:r>
          </a:p>
          <a:p>
            <a:pPr lvl="1">
              <a:tabLst>
                <a:tab pos="450850" algn="l"/>
                <a:tab pos="2697163" algn="l"/>
              </a:tabLst>
            </a:pPr>
            <a:r>
              <a:rPr lang="de-DE" dirty="0"/>
              <a:t>Bei einer Gleichverteilung wären also 38 Männer und 38 Frauen zu erwarten.</a:t>
            </a:r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  <p:sp>
        <p:nvSpPr>
          <p:cNvPr id="8" name="Rechteck 7"/>
          <p:cNvSpPr/>
          <p:nvPr/>
        </p:nvSpPr>
        <p:spPr>
          <a:xfrm>
            <a:off x="5796136" y="4323483"/>
            <a:ext cx="357190" cy="214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12360" y="4330252"/>
            <a:ext cx="357190" cy="223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2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4DF6FA7-652F-4347-8FE9-9CACD35D6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675687" cy="503239"/>
          </a:xfrm>
        </p:spPr>
        <p:txBody>
          <a:bodyPr/>
          <a:lstStyle/>
          <a:p>
            <a:r>
              <a:rPr lang="de-DE" altLang="de-DE" sz="4000" dirty="0"/>
              <a:t>Bestimmung der Reliabilität eines Tests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FF637B1-C8C0-434A-89EF-FFD7F1E78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36295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000" dirty="0"/>
              <a:t>Split-Half-Reliabilität:</a:t>
            </a:r>
          </a:p>
          <a:p>
            <a:pPr lvl="1">
              <a:lnSpc>
                <a:spcPct val="80000"/>
              </a:lnSpc>
            </a:pPr>
            <a:r>
              <a:rPr lang="de-DE" altLang="de-DE" sz="2000" dirty="0"/>
              <a:t>Korrelation zwischen zwei Hälften der Items eines Tests</a:t>
            </a:r>
          </a:p>
          <a:p>
            <a:pPr>
              <a:lnSpc>
                <a:spcPct val="80000"/>
              </a:lnSpc>
            </a:pPr>
            <a:endParaRPr lang="de-DE" altLang="de-DE" sz="2000" dirty="0"/>
          </a:p>
          <a:p>
            <a:pPr>
              <a:lnSpc>
                <a:spcPct val="80000"/>
              </a:lnSpc>
            </a:pPr>
            <a:r>
              <a:rPr lang="de-DE" altLang="de-DE" sz="2000" dirty="0" err="1"/>
              <a:t>Cronbachs</a:t>
            </a:r>
            <a:r>
              <a:rPr lang="de-DE" altLang="de-DE" sz="2000" dirty="0"/>
              <a:t> Alpha (Maß für sog. Interne Konsistenz):</a:t>
            </a:r>
          </a:p>
          <a:p>
            <a:pPr lvl="1">
              <a:lnSpc>
                <a:spcPct val="80000"/>
              </a:lnSpc>
            </a:pPr>
            <a:r>
              <a:rPr lang="de-DE" altLang="de-DE" sz="2000" dirty="0"/>
              <a:t>Mittelwert der Korrelationen zwischen allen Einzelitems</a:t>
            </a:r>
          </a:p>
          <a:p>
            <a:pPr lvl="1">
              <a:lnSpc>
                <a:spcPct val="80000"/>
              </a:lnSpc>
            </a:pPr>
            <a:r>
              <a:rPr lang="de-DE" altLang="de-DE" sz="2000" dirty="0"/>
              <a:t>Ausreichende Reliabilität: </a:t>
            </a:r>
            <a:r>
              <a:rPr lang="de-DE" altLang="de-DE" sz="2000" dirty="0" err="1"/>
              <a:t>r</a:t>
            </a:r>
            <a:r>
              <a:rPr lang="de-DE" altLang="de-DE" sz="2000" dirty="0"/>
              <a:t>: = 0.75   </a:t>
            </a:r>
          </a:p>
          <a:p>
            <a:pPr lvl="1">
              <a:lnSpc>
                <a:spcPct val="80000"/>
              </a:lnSpc>
            </a:pPr>
            <a:r>
              <a:rPr lang="de-DE" altLang="de-DE" sz="2000" dirty="0"/>
              <a:t>Gute Reliabilität: </a:t>
            </a:r>
            <a:r>
              <a:rPr lang="de-DE" altLang="de-DE" sz="2000" dirty="0" err="1"/>
              <a:t>r</a:t>
            </a:r>
            <a:r>
              <a:rPr lang="de-DE" altLang="de-DE" sz="2000" dirty="0"/>
              <a:t> = 0.90</a:t>
            </a:r>
          </a:p>
          <a:p>
            <a:pPr>
              <a:lnSpc>
                <a:spcPct val="80000"/>
              </a:lnSpc>
            </a:pPr>
            <a:endParaRPr lang="de-DE" altLang="de-DE" sz="2000" dirty="0"/>
          </a:p>
          <a:p>
            <a:pPr>
              <a:lnSpc>
                <a:spcPct val="80000"/>
              </a:lnSpc>
            </a:pPr>
            <a:r>
              <a:rPr lang="de-DE" altLang="de-DE" sz="2000" dirty="0"/>
              <a:t>Probleme: </a:t>
            </a:r>
          </a:p>
          <a:p>
            <a:pPr lvl="1">
              <a:lnSpc>
                <a:spcPct val="80000"/>
              </a:lnSpc>
            </a:pPr>
            <a:r>
              <a:rPr lang="de-DE" altLang="de-DE" sz="1800" dirty="0"/>
              <a:t>Die Messgenauigkeit kann nur für mehrere Items (Skala, Test, </a:t>
            </a:r>
            <a:r>
              <a:rPr lang="de-DE" altLang="de-DE" sz="1800" dirty="0" err="1"/>
              <a:t>Subtest</a:t>
            </a:r>
            <a:r>
              <a:rPr lang="de-DE" altLang="de-DE" sz="1800" dirty="0"/>
              <a:t>) bestimmt werden, nicht für Einzelitems</a:t>
            </a:r>
          </a:p>
          <a:p>
            <a:pPr lvl="1">
              <a:lnSpc>
                <a:spcPct val="80000"/>
              </a:lnSpc>
            </a:pPr>
            <a:r>
              <a:rPr lang="de-DE" altLang="de-DE" sz="1800" dirty="0"/>
              <a:t>Daher liefert ein Test, der nicht vollständig durchgeführt wurde, </a:t>
            </a:r>
            <a:br>
              <a:rPr lang="de-DE" altLang="de-DE" sz="1800" dirty="0"/>
            </a:br>
            <a:r>
              <a:rPr lang="de-DE" altLang="de-DE" sz="1800" dirty="0"/>
              <a:t>keine zuverlässige Messung</a:t>
            </a:r>
          </a:p>
          <a:p>
            <a:pPr lvl="1">
              <a:lnSpc>
                <a:spcPct val="80000"/>
              </a:lnSpc>
            </a:pPr>
            <a:r>
              <a:rPr lang="de-DE" altLang="de-DE" sz="1800" dirty="0"/>
              <a:t>Je mehr Items ein Test (</a:t>
            </a:r>
            <a:r>
              <a:rPr lang="de-DE" altLang="de-DE" sz="1800" dirty="0" err="1"/>
              <a:t>Subtest</a:t>
            </a:r>
            <a:r>
              <a:rPr lang="de-DE" altLang="de-DE" sz="1800" dirty="0"/>
              <a:t>, Skala) enthält, desto „genauer“ wird er</a:t>
            </a:r>
          </a:p>
          <a:p>
            <a:pPr>
              <a:lnSpc>
                <a:spcPct val="80000"/>
              </a:lnSpc>
            </a:pP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656510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r>
              <a:rPr lang="de-DE" b="1" i="1" dirty="0"/>
              <a:t>Schritt 2</a:t>
            </a:r>
            <a:r>
              <a:rPr lang="de-DE" dirty="0"/>
              <a:t>: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 Nun wird der (empirische) </a:t>
            </a:r>
            <a:r>
              <a:rPr lang="el-GR" dirty="0"/>
              <a:t>χ</a:t>
            </a:r>
            <a:r>
              <a:rPr lang="de-DE" dirty="0"/>
              <a:t>²-Wert berechnet:</a:t>
            </a:r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dirty="0"/>
          </a:p>
          <a:p>
            <a:pPr marL="173038" indent="-173038">
              <a:spcBef>
                <a:spcPct val="10000"/>
              </a:spcBef>
              <a:buFontTx/>
              <a:buNone/>
              <a:tabLst>
                <a:tab pos="993775" algn="l"/>
                <a:tab pos="2697163" algn="l"/>
              </a:tabLst>
            </a:pPr>
            <a:r>
              <a:rPr lang="de-DE" dirty="0"/>
              <a:t>mit:</a:t>
            </a:r>
          </a:p>
          <a:p>
            <a:pPr marL="173038" indent="-173038">
              <a:spcBef>
                <a:spcPct val="10000"/>
              </a:spcBef>
              <a:tabLst>
                <a:tab pos="993775" algn="l"/>
                <a:tab pos="2697163" algn="l"/>
              </a:tabLst>
            </a:pPr>
            <a:r>
              <a:rPr lang="de-DE" dirty="0"/>
              <a:t> </a:t>
            </a:r>
            <a:r>
              <a:rPr lang="de-DE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de-DE" i="1" dirty="0"/>
              <a:t>:</a:t>
            </a:r>
            <a:r>
              <a:rPr lang="de-DE" dirty="0"/>
              <a:t> 	Anzahl der Stufen der beiden Variablen </a:t>
            </a:r>
          </a:p>
          <a:p>
            <a:pPr marL="173038" indent="-173038">
              <a:spcBef>
                <a:spcPct val="10000"/>
              </a:spcBef>
              <a:tabLst>
                <a:tab pos="993775" algn="l"/>
                <a:tab pos="2697163" algn="l"/>
              </a:tabLst>
            </a:pPr>
            <a:r>
              <a:rPr lang="de-DE" i="1" dirty="0" err="1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de-DE" i="1" baseline="-25000" dirty="0" err="1">
                <a:latin typeface="Times New Roman" charset="0"/>
                <a:ea typeface="Times New Roman" charset="0"/>
                <a:cs typeface="Times New Roman" charset="0"/>
              </a:rPr>
              <a:t>b,i</a:t>
            </a:r>
            <a:r>
              <a:rPr lang="de-DE" dirty="0"/>
              <a:t>:	Beobachtete Häufigkeit in der Zelle (i) 	</a:t>
            </a:r>
          </a:p>
          <a:p>
            <a:pPr marL="173038" indent="-173038">
              <a:spcBef>
                <a:spcPct val="10000"/>
              </a:spcBef>
              <a:tabLst>
                <a:tab pos="993775" algn="l"/>
                <a:tab pos="2697163" algn="l"/>
              </a:tabLst>
            </a:pPr>
            <a:r>
              <a:rPr lang="de-DE" i="1" dirty="0" err="1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de-DE" i="1" baseline="-25000" dirty="0" err="1">
                <a:latin typeface="Times New Roman" charset="0"/>
                <a:ea typeface="Times New Roman" charset="0"/>
                <a:cs typeface="Times New Roman" charset="0"/>
              </a:rPr>
              <a:t>e,i</a:t>
            </a:r>
            <a:r>
              <a:rPr lang="de-DE" dirty="0"/>
              <a:t>:	Erwartete Häufigkeit in der Zelle (i) 	</a:t>
            </a:r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93656"/>
              </p:ext>
            </p:extLst>
          </p:nvPr>
        </p:nvGraphicFramePr>
        <p:xfrm>
          <a:off x="323528" y="2550939"/>
          <a:ext cx="3938588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8" name="Formel" r:id="rId3" imgW="1473120" imgH="495000" progId="Equation.3">
                  <p:embed/>
                </p:oleObj>
              </mc:Choice>
              <mc:Fallback>
                <p:oleObj name="Formel" r:id="rId3" imgW="14731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550939"/>
                        <a:ext cx="3938588" cy="1330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97398"/>
              </p:ext>
            </p:extLst>
          </p:nvPr>
        </p:nvGraphicFramePr>
        <p:xfrm>
          <a:off x="4572000" y="2348880"/>
          <a:ext cx="4430867" cy="1676400"/>
        </p:xfrm>
        <a:graphic>
          <a:graphicData uri="http://schemas.openxmlformats.org/drawingml/2006/table">
            <a:tbl>
              <a:tblPr/>
              <a:tblGrid>
                <a:gridCol w="138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Merkmal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Auspr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...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Auspr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de-DE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</a:t>
                      </a:r>
                      <a:endParaRPr kumimoji="0" lang="de-DE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Beobachtet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kumimoji="0" lang="de-DE" sz="1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kumimoji="0" lang="de-DE" sz="16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b,k</a:t>
                      </a:r>
                      <a:endParaRPr kumimoji="0" lang="de-DE" sz="1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Erwartet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kumimoji="0" lang="de-DE" sz="16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kumimoji="0" lang="de-DE" sz="16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e,k</a:t>
                      </a:r>
                      <a:endParaRPr kumimoji="0" lang="de-DE" sz="1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348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  <p:graphicFrame>
        <p:nvGraphicFramePr>
          <p:cNvPr id="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9594"/>
              </p:ext>
            </p:extLst>
          </p:nvPr>
        </p:nvGraphicFramePr>
        <p:xfrm>
          <a:off x="285720" y="1500174"/>
          <a:ext cx="4214843" cy="1676400"/>
        </p:xfrm>
        <a:graphic>
          <a:graphicData uri="http://schemas.openxmlformats.org/drawingml/2006/table">
            <a:tbl>
              <a:tblPr/>
              <a:tblGrid>
                <a:gridCol w="132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Beobachtet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Erwartet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357158" y="4857760"/>
          <a:ext cx="740411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4" name="Formel" r:id="rId3" imgW="4063680" imgH="431640" progId="Equation.3">
                  <p:embed/>
                </p:oleObj>
              </mc:Choice>
              <mc:Fallback>
                <p:oleObj name="Formel" r:id="rId3" imgW="4063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857760"/>
                        <a:ext cx="7404117" cy="825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428596" y="3407721"/>
          <a:ext cx="3367084" cy="113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5" name="Formel" r:id="rId5" imgW="1473120" imgH="495000" progId="Equation.3">
                  <p:embed/>
                </p:oleObj>
              </mc:Choice>
              <mc:Fallback>
                <p:oleObj name="Formel" r:id="rId5" imgW="14731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407721"/>
                        <a:ext cx="3367084" cy="11372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b="1" i="1" dirty="0"/>
              <a:t>Schritt 3</a:t>
            </a:r>
            <a:r>
              <a:rPr lang="de-DE" dirty="0"/>
              <a:t>: Vergleich des empirischen </a:t>
            </a:r>
            <a:r>
              <a:rPr lang="el-GR" dirty="0"/>
              <a:t>χ</a:t>
            </a:r>
            <a:r>
              <a:rPr lang="de-DE" dirty="0"/>
              <a:t>²-Werts mit dem kritischen </a:t>
            </a:r>
            <a:r>
              <a:rPr lang="el-GR" dirty="0"/>
              <a:t>χ</a:t>
            </a:r>
            <a:r>
              <a:rPr lang="de-DE" dirty="0"/>
              <a:t>²-Wert.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Der kritische </a:t>
            </a:r>
            <a:r>
              <a:rPr lang="el-GR" dirty="0"/>
              <a:t>χ</a:t>
            </a:r>
            <a:r>
              <a:rPr lang="de-DE" dirty="0"/>
              <a:t>²-Wert wird in Abhängigkeit von den Freiheitsgraden </a:t>
            </a:r>
            <a:r>
              <a:rPr lang="de-DE" dirty="0" err="1"/>
              <a:t>k</a:t>
            </a:r>
            <a:r>
              <a:rPr lang="de-DE" dirty="0"/>
              <a:t> und </a:t>
            </a:r>
            <a:br>
              <a:rPr lang="de-DE" dirty="0"/>
            </a:br>
            <a:r>
              <a:rPr lang="de-DE" dirty="0"/>
              <a:t>dem gewählten </a:t>
            </a:r>
            <a:br>
              <a:rPr lang="de-DE" dirty="0"/>
            </a:br>
            <a:r>
              <a:rPr lang="el-GR" i="1" dirty="0"/>
              <a:t>α</a:t>
            </a:r>
            <a:r>
              <a:rPr lang="de-DE" i="1" dirty="0"/>
              <a:t>-Niveau</a:t>
            </a:r>
            <a:r>
              <a:rPr lang="de-DE" dirty="0"/>
              <a:t> aus </a:t>
            </a:r>
            <a:br>
              <a:rPr lang="de-DE" dirty="0"/>
            </a:br>
            <a:r>
              <a:rPr lang="de-DE" dirty="0"/>
              <a:t>einer Tabelle </a:t>
            </a:r>
            <a:br>
              <a:rPr lang="de-DE" dirty="0"/>
            </a:br>
            <a:r>
              <a:rPr lang="de-DE" dirty="0"/>
              <a:t>zur </a:t>
            </a:r>
            <a:r>
              <a:rPr lang="el-GR" i="1" dirty="0"/>
              <a:t>χ</a:t>
            </a:r>
            <a:r>
              <a:rPr lang="de-DE" i="1" dirty="0"/>
              <a:t>²-Verteilung </a:t>
            </a:r>
            <a:br>
              <a:rPr lang="de-DE" i="1" dirty="0"/>
            </a:br>
            <a:r>
              <a:rPr lang="de-DE" dirty="0"/>
              <a:t>abgelesen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4696E-416C-A446-AFD3-077CE2E3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952743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χ² -</a:t>
            </a:r>
            <a:r>
              <a:rPr lang="de-DE" dirty="0"/>
              <a:t>Tabelle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1" y="1196975"/>
            <a:ext cx="7719137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F0908-A584-D442-851A-06954D4F2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566" y="2416257"/>
            <a:ext cx="147103" cy="220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A8436-707B-1341-8108-78684891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71" y="2878169"/>
            <a:ext cx="147103" cy="220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99C356-F65C-4C47-8610-66150AE5DF37}"/>
              </a:ext>
            </a:extLst>
          </p:cNvPr>
          <p:cNvSpPr txBox="1"/>
          <p:nvPr/>
        </p:nvSpPr>
        <p:spPr>
          <a:xfrm>
            <a:off x="4184992" y="2410604"/>
            <a:ext cx="49244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DF7688-6A71-0F4A-817B-7DB26C0A03B7}"/>
              </a:ext>
            </a:extLst>
          </p:cNvPr>
          <p:cNvSpPr txBox="1"/>
          <p:nvPr/>
        </p:nvSpPr>
        <p:spPr>
          <a:xfrm>
            <a:off x="4207514" y="2649339"/>
            <a:ext cx="49244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7086F-5CBA-C448-8236-F4B865E057EB}"/>
              </a:ext>
            </a:extLst>
          </p:cNvPr>
          <p:cNvSpPr txBox="1"/>
          <p:nvPr/>
        </p:nvSpPr>
        <p:spPr>
          <a:xfrm>
            <a:off x="986844" y="2870057"/>
            <a:ext cx="50526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18,31.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C231F-9ECF-304C-A25B-808ABDA23852}"/>
              </a:ext>
            </a:extLst>
          </p:cNvPr>
          <p:cNvSpPr txBox="1"/>
          <p:nvPr/>
        </p:nvSpPr>
        <p:spPr>
          <a:xfrm>
            <a:off x="5347840" y="3318440"/>
            <a:ext cx="4074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1-𝛼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7483D-5D5B-BA41-8E05-927A562C6250}"/>
              </a:ext>
            </a:extLst>
          </p:cNvPr>
          <p:cNvSpPr txBox="1"/>
          <p:nvPr/>
        </p:nvSpPr>
        <p:spPr>
          <a:xfrm>
            <a:off x="6258642" y="2671669"/>
            <a:ext cx="33054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1-𝛼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4018AC-025E-DC43-B719-741980E64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037" y="2406861"/>
            <a:ext cx="147103" cy="2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5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b="1" i="1" dirty="0"/>
              <a:t>Schritt 3</a:t>
            </a:r>
            <a:r>
              <a:rPr lang="de-DE" dirty="0"/>
              <a:t>: Vergleich des empirischen </a:t>
            </a:r>
            <a:r>
              <a:rPr lang="el-GR" dirty="0"/>
              <a:t>χ</a:t>
            </a:r>
            <a:r>
              <a:rPr lang="de-DE" dirty="0"/>
              <a:t>²-Werts mit dem kritischen </a:t>
            </a:r>
            <a:r>
              <a:rPr lang="el-GR" dirty="0"/>
              <a:t>χ</a:t>
            </a:r>
            <a:r>
              <a:rPr lang="de-DE" dirty="0"/>
              <a:t>²-Wert.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Für </a:t>
            </a:r>
            <a:r>
              <a:rPr lang="el-GR" dirty="0"/>
              <a:t>α</a:t>
            </a:r>
            <a:r>
              <a:rPr lang="de-DE" dirty="0"/>
              <a:t>=.05 ergibt sich bei </a:t>
            </a:r>
            <a:r>
              <a:rPr lang="de-DE" i="1" dirty="0" err="1"/>
              <a:t>df</a:t>
            </a:r>
            <a:r>
              <a:rPr lang="de-DE" i="1" dirty="0"/>
              <a:t>=1</a:t>
            </a:r>
            <a:r>
              <a:rPr lang="de-DE" dirty="0"/>
              <a:t>: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>
                <a:sym typeface="Wingdings" pitchFamily="2" charset="2"/>
              </a:rPr>
              <a:t>Die </a:t>
            </a:r>
            <a:r>
              <a:rPr lang="de-DE" b="1" i="1" dirty="0">
                <a:sym typeface="Wingdings" pitchFamily="2" charset="2"/>
              </a:rPr>
              <a:t>H</a:t>
            </a:r>
            <a:r>
              <a:rPr lang="de-DE" b="1" i="1" baseline="-25000" dirty="0">
                <a:sym typeface="Wingdings" pitchFamily="2" charset="2"/>
              </a:rPr>
              <a:t>0</a:t>
            </a:r>
            <a:r>
              <a:rPr lang="de-DE" dirty="0">
                <a:sym typeface="Wingdings" pitchFamily="2" charset="2"/>
              </a:rPr>
              <a:t> muss verworfen werden; folglich kann ein Unterschied nachgewiesen werden.</a:t>
            </a:r>
            <a:endParaRPr lang="el-GR" dirty="0"/>
          </a:p>
        </p:txBody>
      </p:sp>
      <p:graphicFrame>
        <p:nvGraphicFramePr>
          <p:cNvPr id="306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989465"/>
              </p:ext>
            </p:extLst>
          </p:nvPr>
        </p:nvGraphicFramePr>
        <p:xfrm>
          <a:off x="755576" y="2704321"/>
          <a:ext cx="149701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1" name="Formel" r:id="rId3" imgW="787320" imgH="507960" progId="Equation.3">
                  <p:embed/>
                </p:oleObj>
              </mc:Choice>
              <mc:Fallback>
                <p:oleObj name="Formel" r:id="rId3" imgW="787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704321"/>
                        <a:ext cx="1497012" cy="969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F71750-FA8F-474C-A200-F577C2919F9F}"/>
              </a:ext>
            </a:extLst>
          </p:cNvPr>
          <p:cNvSpPr txBox="1"/>
          <p:nvPr/>
        </p:nvSpPr>
        <p:spPr>
          <a:xfrm>
            <a:off x="1547664" y="3212414"/>
            <a:ext cx="768159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3.84</a:t>
            </a:r>
          </a:p>
        </p:txBody>
      </p:sp>
    </p:spTree>
    <p:extLst>
      <p:ext uri="{BB962C8B-B14F-4D97-AF65-F5344CB8AC3E}">
        <p14:creationId xmlns:p14="http://schemas.microsoft.com/office/powerpoint/2010/main" val="17839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  <a:tabLst>
                <a:tab pos="450850" algn="l"/>
                <a:tab pos="2697163" algn="l"/>
              </a:tabLst>
            </a:pPr>
            <a:r>
              <a:rPr lang="el-GR" b="1" i="1" dirty="0"/>
              <a:t>χ² -</a:t>
            </a:r>
            <a:r>
              <a:rPr lang="de-DE" b="1" i="1" dirty="0"/>
              <a:t>Test – Beispiel 2</a:t>
            </a:r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r>
              <a:rPr lang="de-DE" dirty="0"/>
              <a:t>Frage: Ist die (relative) Häufigkeit hoher bzw. geringer Ängstlichkeit bei Männern und Frauen gleich?</a:t>
            </a:r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r>
              <a:rPr lang="de-DE" dirty="0"/>
              <a:t>Statistische Hypothesen</a:t>
            </a:r>
          </a:p>
          <a:p>
            <a:pPr lvl="1">
              <a:tabLst>
                <a:tab pos="2697163" algn="l"/>
              </a:tabLst>
            </a:pPr>
            <a:r>
              <a:rPr lang="de-DE" b="1" i="1" dirty="0"/>
              <a:t>H</a:t>
            </a:r>
            <a:r>
              <a:rPr lang="de-DE" b="1" i="1" baseline="-25000" dirty="0"/>
              <a:t>0</a:t>
            </a:r>
            <a:r>
              <a:rPr lang="de-DE" dirty="0"/>
              <a:t>: </a:t>
            </a:r>
            <a:r>
              <a:rPr lang="el-GR" i="1" dirty="0"/>
              <a:t>π</a:t>
            </a:r>
            <a:r>
              <a:rPr lang="de-DE" dirty="0"/>
              <a:t>(Angst | Frau) = </a:t>
            </a:r>
            <a:r>
              <a:rPr lang="el-GR" i="1" dirty="0"/>
              <a:t>π</a:t>
            </a:r>
            <a:r>
              <a:rPr lang="de-DE" dirty="0"/>
              <a:t>(Angst | Mann) </a:t>
            </a:r>
          </a:p>
          <a:p>
            <a:pPr lvl="1">
              <a:tabLst>
                <a:tab pos="2697163" algn="l"/>
              </a:tabLst>
            </a:pPr>
            <a:r>
              <a:rPr lang="de-DE" b="1" i="1" dirty="0"/>
              <a:t>H</a:t>
            </a:r>
            <a:r>
              <a:rPr lang="de-DE" b="1" i="1" baseline="-25000" dirty="0"/>
              <a:t>1</a:t>
            </a:r>
            <a:r>
              <a:rPr lang="de-DE" dirty="0"/>
              <a:t>: </a:t>
            </a:r>
            <a:r>
              <a:rPr lang="el-GR" i="1" dirty="0"/>
              <a:t>π</a:t>
            </a:r>
            <a:r>
              <a:rPr lang="de-DE" dirty="0"/>
              <a:t>(Angst | Frau) ≠ </a:t>
            </a:r>
            <a:r>
              <a:rPr lang="el-GR" i="1" dirty="0"/>
              <a:t>π</a:t>
            </a:r>
            <a:r>
              <a:rPr lang="de-DE" dirty="0"/>
              <a:t>(Angst | Mann) </a:t>
            </a:r>
            <a:endParaRPr lang="el-GR" dirty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  <p:graphicFrame>
        <p:nvGraphicFramePr>
          <p:cNvPr id="6" name="Group 44"/>
          <p:cNvGraphicFramePr>
            <a:graphicFrameLocks noGrp="1"/>
          </p:cNvGraphicFramePr>
          <p:nvPr>
            <p:extLst/>
          </p:nvPr>
        </p:nvGraphicFramePr>
        <p:xfrm>
          <a:off x="3419872" y="1340768"/>
          <a:ext cx="4824412" cy="1981200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2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r>
              <a:rPr lang="de-DE" b="1" i="1" dirty="0"/>
              <a:t>Schritt 1</a:t>
            </a:r>
            <a:r>
              <a:rPr lang="de-DE" dirty="0"/>
              <a:t>: Zunächst werden aus den Randsummen die nach der </a:t>
            </a:r>
            <a:r>
              <a:rPr lang="de-DE" b="1" i="1" dirty="0"/>
              <a:t>H</a:t>
            </a:r>
            <a:r>
              <a:rPr lang="de-DE" b="1" i="1" baseline="-25000" dirty="0"/>
              <a:t>0</a:t>
            </a:r>
            <a:r>
              <a:rPr lang="de-DE" dirty="0"/>
              <a:t> zu erwarteten Häufigkeiten geschätzt:</a:t>
            </a:r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r>
              <a:rPr lang="de-DE" dirty="0"/>
              <a:t>Beobachtet:</a:t>
            </a:r>
            <a:endParaRPr lang="el-GR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r>
              <a:rPr lang="de-DE" dirty="0"/>
              <a:t>Erwartet:</a:t>
            </a:r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  <p:graphicFrame>
        <p:nvGraphicFramePr>
          <p:cNvPr id="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86761"/>
              </p:ext>
            </p:extLst>
          </p:nvPr>
        </p:nvGraphicFramePr>
        <p:xfrm>
          <a:off x="2000232" y="2038352"/>
          <a:ext cx="3571900" cy="1676400"/>
        </p:xfrm>
        <a:graphic>
          <a:graphicData uri="http://schemas.openxmlformats.org/drawingml/2006/table">
            <a:tbl>
              <a:tblPr/>
              <a:tblGrid>
                <a:gridCol w="11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3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592154"/>
              </p:ext>
            </p:extLst>
          </p:nvPr>
        </p:nvGraphicFramePr>
        <p:xfrm>
          <a:off x="5870494" y="3068960"/>
          <a:ext cx="295275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" name="Formel" r:id="rId3" imgW="1384200" imgH="838080" progId="Equation.3">
                  <p:embed/>
                </p:oleObj>
              </mc:Choice>
              <mc:Fallback>
                <p:oleObj name="Formel" r:id="rId3" imgW="13842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494" y="3068960"/>
                        <a:ext cx="2952750" cy="178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oup 44"/>
          <p:cNvGraphicFramePr>
            <a:graphicFrameLocks noGrp="1"/>
          </p:cNvGraphicFramePr>
          <p:nvPr/>
        </p:nvGraphicFramePr>
        <p:xfrm>
          <a:off x="1928794" y="4214818"/>
          <a:ext cx="3571900" cy="1676400"/>
        </p:xfrm>
        <a:graphic>
          <a:graphicData uri="http://schemas.openxmlformats.org/drawingml/2006/table">
            <a:tbl>
              <a:tblPr/>
              <a:tblGrid>
                <a:gridCol w="11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00192" y="5373216"/>
            <a:ext cx="2291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b(1 , ) = 39  b( , 1) = 58</a:t>
            </a:r>
          </a:p>
          <a:p>
            <a:r>
              <a:rPr lang="en-US" dirty="0"/>
              <a:t>N = 78</a:t>
            </a:r>
          </a:p>
          <a:p>
            <a:r>
              <a:rPr lang="en-US" dirty="0"/>
              <a:t>(</a:t>
            </a:r>
            <a:r>
              <a:rPr lang="en-US"/>
              <a:t>39 ⋅ </a:t>
            </a:r>
            <a:r>
              <a:rPr lang="en-US" dirty="0"/>
              <a:t>58) / 78 = 29</a:t>
            </a:r>
          </a:p>
        </p:txBody>
      </p:sp>
    </p:spTree>
    <p:extLst>
      <p:ext uri="{BB962C8B-B14F-4D97-AF65-F5344CB8AC3E}">
        <p14:creationId xmlns:p14="http://schemas.microsoft.com/office/powerpoint/2010/main" val="2576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r>
              <a:rPr lang="de-DE" b="1" i="1" dirty="0"/>
              <a:t>Schritt 2</a:t>
            </a:r>
            <a:r>
              <a:rPr lang="de-DE" dirty="0"/>
              <a:t>: Nun wird der (empirische) </a:t>
            </a:r>
            <a:r>
              <a:rPr lang="el-GR" dirty="0"/>
              <a:t>χ</a:t>
            </a:r>
            <a:r>
              <a:rPr lang="de-DE" dirty="0"/>
              <a:t>²-Wert berechnet:</a:t>
            </a:r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dirty="0"/>
          </a:p>
          <a:p>
            <a:pPr marL="173038" indent="-173038">
              <a:spcBef>
                <a:spcPct val="10000"/>
              </a:spcBef>
              <a:buFontTx/>
              <a:buNone/>
              <a:tabLst>
                <a:tab pos="993775" algn="l"/>
                <a:tab pos="2697163" algn="l"/>
              </a:tabLst>
            </a:pPr>
            <a:r>
              <a:rPr lang="de-DE" dirty="0"/>
              <a:t>mit:</a:t>
            </a:r>
          </a:p>
          <a:p>
            <a:pPr marL="173038" indent="-173038">
              <a:spcBef>
                <a:spcPct val="10000"/>
              </a:spcBef>
              <a:tabLst>
                <a:tab pos="993775" algn="l"/>
                <a:tab pos="2697163" algn="l"/>
              </a:tabLst>
            </a:pPr>
            <a:r>
              <a:rPr lang="de-DE" dirty="0"/>
              <a:t> </a:t>
            </a:r>
            <a:r>
              <a:rPr lang="de-DE" i="1" dirty="0"/>
              <a:t>k</a:t>
            </a:r>
            <a:r>
              <a:rPr lang="de-DE" dirty="0"/>
              <a:t>, </a:t>
            </a:r>
            <a:r>
              <a:rPr lang="de-DE" i="1" dirty="0"/>
              <a:t>l:</a:t>
            </a:r>
            <a:r>
              <a:rPr lang="de-DE" dirty="0"/>
              <a:t> 	Anzahl der Stufen der beiden Variablen </a:t>
            </a:r>
          </a:p>
          <a:p>
            <a:pPr marL="173038" indent="-173038">
              <a:spcBef>
                <a:spcPct val="10000"/>
              </a:spcBef>
              <a:tabLst>
                <a:tab pos="993775" algn="l"/>
                <a:tab pos="2697163" algn="l"/>
              </a:tabLst>
            </a:pPr>
            <a:r>
              <a:rPr lang="de-DE" dirty="0" err="1"/>
              <a:t>f</a:t>
            </a:r>
            <a:r>
              <a:rPr lang="de-DE" baseline="-25000" dirty="0" err="1"/>
              <a:t>b</a:t>
            </a:r>
            <a:r>
              <a:rPr lang="de-DE" baseline="-25000" dirty="0"/>
              <a:t>(</a:t>
            </a:r>
            <a:r>
              <a:rPr lang="de-DE" baseline="-25000" dirty="0" err="1"/>
              <a:t>i,j</a:t>
            </a:r>
            <a:r>
              <a:rPr lang="de-DE" baseline="-25000" dirty="0"/>
              <a:t>)</a:t>
            </a:r>
            <a:r>
              <a:rPr lang="de-DE" dirty="0"/>
              <a:t>:	Beobachtete Häufigkeit in der Zelle (</a:t>
            </a:r>
            <a:r>
              <a:rPr lang="de-DE" dirty="0" err="1"/>
              <a:t>i,j</a:t>
            </a:r>
            <a:r>
              <a:rPr lang="de-DE" dirty="0"/>
              <a:t>) 	</a:t>
            </a:r>
          </a:p>
          <a:p>
            <a:pPr marL="173038" indent="-173038">
              <a:spcBef>
                <a:spcPct val="10000"/>
              </a:spcBef>
              <a:tabLst>
                <a:tab pos="993775" algn="l"/>
                <a:tab pos="2697163" algn="l"/>
              </a:tabLst>
            </a:pPr>
            <a:r>
              <a:rPr lang="de-DE" dirty="0" err="1"/>
              <a:t>f</a:t>
            </a:r>
            <a:r>
              <a:rPr lang="de-DE" baseline="-25000" dirty="0" err="1"/>
              <a:t>e</a:t>
            </a:r>
            <a:r>
              <a:rPr lang="de-DE" baseline="-25000" dirty="0"/>
              <a:t>(</a:t>
            </a:r>
            <a:r>
              <a:rPr lang="de-DE" baseline="-25000" dirty="0" err="1"/>
              <a:t>i,j</a:t>
            </a:r>
            <a:r>
              <a:rPr lang="de-DE" baseline="-25000" dirty="0"/>
              <a:t>)</a:t>
            </a:r>
            <a:r>
              <a:rPr lang="de-DE" dirty="0"/>
              <a:t>:	Erwartete Häufigkeit in der Zelle (</a:t>
            </a:r>
            <a:r>
              <a:rPr lang="de-DE" dirty="0" err="1"/>
              <a:t>i,j</a:t>
            </a:r>
            <a:r>
              <a:rPr lang="de-DE" dirty="0"/>
              <a:t>) 	</a:t>
            </a:r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89372"/>
              </p:ext>
            </p:extLst>
          </p:nvPr>
        </p:nvGraphicFramePr>
        <p:xfrm>
          <a:off x="714348" y="1714488"/>
          <a:ext cx="57721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4" name="Formel" r:id="rId3" imgW="2158920" imgH="495000" progId="Equation.3">
                  <p:embed/>
                </p:oleObj>
              </mc:Choice>
              <mc:Fallback>
                <p:oleObj name="Formel" r:id="rId3" imgW="2158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714488"/>
                        <a:ext cx="5772150" cy="1330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203838" cy="2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r>
              <a:rPr lang="de-DE" dirty="0"/>
              <a:t>	Beobachtet:				Erwartet:</a:t>
            </a:r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  <p:graphicFrame>
        <p:nvGraphicFramePr>
          <p:cNvPr id="6" name="Group 44"/>
          <p:cNvGraphicFramePr>
            <a:graphicFrameLocks noGrp="1"/>
          </p:cNvGraphicFramePr>
          <p:nvPr/>
        </p:nvGraphicFramePr>
        <p:xfrm>
          <a:off x="285720" y="1500174"/>
          <a:ext cx="3571900" cy="1676400"/>
        </p:xfrm>
        <a:graphic>
          <a:graphicData uri="http://schemas.openxmlformats.org/drawingml/2006/table">
            <a:tbl>
              <a:tblPr/>
              <a:tblGrid>
                <a:gridCol w="11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44"/>
          <p:cNvGraphicFramePr>
            <a:graphicFrameLocks noGrp="1"/>
          </p:cNvGraphicFramePr>
          <p:nvPr/>
        </p:nvGraphicFramePr>
        <p:xfrm>
          <a:off x="4357686" y="1500174"/>
          <a:ext cx="3571900" cy="1676400"/>
        </p:xfrm>
        <a:graphic>
          <a:graphicData uri="http://schemas.openxmlformats.org/drawingml/2006/table">
            <a:tbl>
              <a:tblPr/>
              <a:tblGrid>
                <a:gridCol w="11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5155" name="Object 3"/>
          <p:cNvGraphicFramePr>
            <a:graphicFrameLocks noChangeAspect="1"/>
          </p:cNvGraphicFramePr>
          <p:nvPr/>
        </p:nvGraphicFramePr>
        <p:xfrm>
          <a:off x="357158" y="3500438"/>
          <a:ext cx="41036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0" name="Formel" r:id="rId3" imgW="2158920" imgH="495000" progId="Equation.3">
                  <p:embed/>
                </p:oleObj>
              </mc:Choice>
              <mc:Fallback>
                <p:oleObj name="Formel" r:id="rId3" imgW="2158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500438"/>
                        <a:ext cx="4103687" cy="946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357158" y="4652963"/>
          <a:ext cx="6203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1" name="Formel" r:id="rId5" imgW="3263760" imgH="634680" progId="Equation.3">
                  <p:embed/>
                </p:oleObj>
              </mc:Choice>
              <mc:Fallback>
                <p:oleObj name="Formel" r:id="rId5" imgW="32637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652963"/>
                        <a:ext cx="6203950" cy="1212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7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Der </a:t>
            </a:r>
            <a:r>
              <a:rPr lang="el-GR" dirty="0"/>
              <a:t>χ² -</a:t>
            </a:r>
            <a:r>
              <a:rPr lang="de-DE" dirty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b="1" i="1" dirty="0"/>
              <a:t>Schritt 3</a:t>
            </a:r>
            <a:r>
              <a:rPr lang="de-DE" dirty="0"/>
              <a:t>: Vergleich des empirischen </a:t>
            </a:r>
            <a:r>
              <a:rPr lang="el-GR" dirty="0"/>
              <a:t>χ</a:t>
            </a:r>
            <a:r>
              <a:rPr lang="de-DE" dirty="0"/>
              <a:t>²-Werts mit dem kritischen </a:t>
            </a:r>
            <a:r>
              <a:rPr lang="el-GR" dirty="0"/>
              <a:t>χ</a:t>
            </a:r>
            <a:r>
              <a:rPr lang="de-DE" dirty="0"/>
              <a:t>²-Wert.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/>
              <a:t>Für </a:t>
            </a:r>
            <a:r>
              <a:rPr lang="el-GR" dirty="0"/>
              <a:t>α</a:t>
            </a:r>
            <a:r>
              <a:rPr lang="de-DE" dirty="0"/>
              <a:t>=.05 ergibt sich bei </a:t>
            </a:r>
            <a:r>
              <a:rPr lang="de-DE" i="1" dirty="0" err="1"/>
              <a:t>df</a:t>
            </a:r>
            <a:r>
              <a:rPr lang="de-DE" i="1" dirty="0"/>
              <a:t>=1</a:t>
            </a:r>
            <a:r>
              <a:rPr lang="de-DE" dirty="0"/>
              <a:t>: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endParaRPr lang="de-DE" dirty="0"/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>
                <a:sym typeface="Wingdings" pitchFamily="2" charset="2"/>
              </a:rPr>
              <a:t>Die </a:t>
            </a:r>
            <a:r>
              <a:rPr lang="de-DE" b="1" i="1" dirty="0">
                <a:sym typeface="Wingdings" pitchFamily="2" charset="2"/>
              </a:rPr>
              <a:t>H</a:t>
            </a:r>
            <a:r>
              <a:rPr lang="de-DE" b="1" i="1" baseline="-25000" dirty="0">
                <a:sym typeface="Wingdings" pitchFamily="2" charset="2"/>
              </a:rPr>
              <a:t>0</a:t>
            </a:r>
            <a:r>
              <a:rPr lang="de-DE" dirty="0">
                <a:sym typeface="Wingdings" pitchFamily="2" charset="2"/>
              </a:rPr>
              <a:t> muss verworfen werden; folglich kann ein Unterschied nachgewiesen werden.</a:t>
            </a:r>
            <a:endParaRPr lang="el-GR" dirty="0"/>
          </a:p>
        </p:txBody>
      </p:sp>
      <p:graphicFrame>
        <p:nvGraphicFramePr>
          <p:cNvPr id="306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735401"/>
              </p:ext>
            </p:extLst>
          </p:nvPr>
        </p:nvGraphicFramePr>
        <p:xfrm>
          <a:off x="899592" y="4403253"/>
          <a:ext cx="14001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2" name="Formel" r:id="rId3" imgW="736560" imgH="507960" progId="Equation.3">
                  <p:embed/>
                </p:oleObj>
              </mc:Choice>
              <mc:Fallback>
                <p:oleObj name="Formel" r:id="rId3" imgW="736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403253"/>
                        <a:ext cx="1400175" cy="969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3BCA7E3-3700-1C41-8F14-2F4D69A5D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916832"/>
            <a:ext cx="8244408" cy="14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EDD79A3-89C3-7D4C-A3DE-D14650142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9392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3600" dirty="0">
                <a:latin typeface="+mj-lt"/>
                <a:cs typeface="Arial" panose="020B0604020202020204" pitchFamily="34" charset="0"/>
              </a:rPr>
              <a:t>Reliabilitätssteigerung durch Testverlängerung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236CD01-02AD-DE43-B29A-6D55B6C0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7FACAE3-4BD4-F248-8CBD-C45DA8279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BAFDA0BC-0B98-D64F-86E1-AC692643C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78AD431E-F75B-A34D-B3BD-D8C5D4D2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715CD626-0F65-E04B-9039-5D7B7E588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795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943A792C-F214-4E4C-A9F5-B22E6F6B0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13" name="Rectangle 9">
            <a:extLst>
              <a:ext uri="{FF2B5EF4-FFF2-40B4-BE49-F238E27FC236}">
                <a16:creationId xmlns:a16="http://schemas.microsoft.com/office/drawing/2014/main" id="{5BD3CA41-1257-0245-9C1B-A8BCBE52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47114" name="Object 10">
            <a:extLst>
              <a:ext uri="{FF2B5EF4-FFF2-40B4-BE49-F238E27FC236}">
                <a16:creationId xmlns:a16="http://schemas.microsoft.com/office/drawing/2014/main" id="{1CA8E7C6-B412-E042-8710-A9B11D28A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473548"/>
              </p:ext>
            </p:extLst>
          </p:nvPr>
        </p:nvGraphicFramePr>
        <p:xfrm>
          <a:off x="623888" y="1484784"/>
          <a:ext cx="8035925" cy="457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8" r:id="rId4" imgW="38900100" imgH="23152100" progId="MSDraw">
                  <p:embed/>
                </p:oleObj>
              </mc:Choice>
              <mc:Fallback>
                <p:oleObj r:id="rId4" imgW="38900100" imgH="23152100" progId="MSDraw">
                  <p:embed/>
                  <p:pic>
                    <p:nvPicPr>
                      <p:cNvPr id="47114" name="Object 10">
                        <a:extLst>
                          <a:ext uri="{FF2B5EF4-FFF2-40B4-BE49-F238E27FC236}">
                            <a16:creationId xmlns:a16="http://schemas.microsoft.com/office/drawing/2014/main" id="{1CA8E7C6-B412-E042-8710-A9B11D28A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484784"/>
                        <a:ext cx="8035925" cy="457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326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/>
              <a:t>Überblick weitere Verfahren: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14282" y="1000108"/>
            <a:ext cx="8643998" cy="5126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>
                <a:tab pos="2697163" algn="l"/>
              </a:tabLst>
              <a:defRPr/>
            </a:pPr>
            <a:endParaRPr kumimoji="0" lang="de-DE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00174"/>
            <a:ext cx="8893175" cy="319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051720" y="1516722"/>
            <a:ext cx="2072406" cy="369332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Nominalskalen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5361" y="1516574"/>
            <a:ext cx="2072406" cy="369332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Ordinalskalen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463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786874" cy="5126055"/>
          </a:xfrm>
        </p:spPr>
        <p:txBody>
          <a:bodyPr>
            <a:noAutofit/>
          </a:bodyPr>
          <a:lstStyle/>
          <a:p>
            <a:pPr marL="358775" indent="-358775">
              <a:spcBef>
                <a:spcPct val="50000"/>
              </a:spcBef>
              <a:tabLst>
                <a:tab pos="2697163" algn="l"/>
              </a:tabLst>
            </a:pPr>
            <a:r>
              <a:rPr lang="de-DE" sz="2800" i="1" dirty="0" err="1"/>
              <a:t>Nonparametrische</a:t>
            </a:r>
            <a:r>
              <a:rPr lang="de-DE" sz="2800" i="1" dirty="0"/>
              <a:t> Testverfahren </a:t>
            </a:r>
            <a:r>
              <a:rPr lang="de-DE" sz="2800" dirty="0"/>
              <a:t>können verwendet werden, wenn</a:t>
            </a:r>
          </a:p>
          <a:p>
            <a:pPr marL="857250" lvl="1" indent="-457200">
              <a:buFont typeface="+mj-lt"/>
              <a:buAutoNum type="alphaLcParenR"/>
              <a:tabLst>
                <a:tab pos="2697163" algn="l"/>
              </a:tabLst>
            </a:pPr>
            <a:r>
              <a:rPr lang="de-DE" dirty="0"/>
              <a:t>die vorliegenden Daten kein Intervallskalenniveau aufweisen oder</a:t>
            </a:r>
          </a:p>
          <a:p>
            <a:pPr marL="857250" lvl="1" indent="-457200">
              <a:buFont typeface="+mj-lt"/>
              <a:buAutoNum type="alphaLcParenR"/>
              <a:tabLst>
                <a:tab pos="2697163" algn="l"/>
              </a:tabLst>
            </a:pPr>
            <a:r>
              <a:rPr lang="de-DE" dirty="0"/>
              <a:t>die Normalverteilungsannahme der parametrischen Tests verletzt ist.</a:t>
            </a:r>
          </a:p>
          <a:p>
            <a:pPr marL="358775" indent="-358775">
              <a:spcBef>
                <a:spcPct val="50000"/>
              </a:spcBef>
              <a:tabLst>
                <a:tab pos="2697163" algn="l"/>
              </a:tabLst>
            </a:pPr>
            <a:r>
              <a:rPr lang="de-DE" sz="2800" dirty="0"/>
              <a:t>Der </a:t>
            </a:r>
            <a:r>
              <a:rPr lang="el-GR" sz="2800" b="1" i="1" dirty="0"/>
              <a:t>χ</a:t>
            </a:r>
            <a:r>
              <a:rPr lang="de-DE" sz="2800" b="1" i="1" dirty="0"/>
              <a:t>²-Test </a:t>
            </a:r>
            <a:r>
              <a:rPr lang="de-DE" sz="2800" dirty="0"/>
              <a:t>überprüft, ob </a:t>
            </a:r>
            <a:r>
              <a:rPr lang="de-DE" sz="2800" i="1" dirty="0"/>
              <a:t>beobachtete</a:t>
            </a:r>
            <a:r>
              <a:rPr lang="de-DE" sz="2800" dirty="0"/>
              <a:t> und </a:t>
            </a:r>
            <a:r>
              <a:rPr lang="de-DE" sz="2800" i="1" dirty="0"/>
              <a:t>erwartete </a:t>
            </a:r>
            <a:r>
              <a:rPr lang="de-DE" sz="2800" dirty="0"/>
              <a:t>Häufigkeiten </a:t>
            </a:r>
            <a:r>
              <a:rPr lang="de-DE" sz="2800" i="1" dirty="0"/>
              <a:t>signifikant</a:t>
            </a:r>
            <a:r>
              <a:rPr lang="de-DE" sz="2800" dirty="0"/>
              <a:t> voneinander abweichen.</a:t>
            </a:r>
          </a:p>
        </p:txBody>
      </p:sp>
    </p:spTree>
    <p:extLst>
      <p:ext uri="{BB962C8B-B14F-4D97-AF65-F5344CB8AC3E}">
        <p14:creationId xmlns:p14="http://schemas.microsoft.com/office/powerpoint/2010/main" val="194957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1C80947-0E25-5C49-9344-E4C43CD3F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Validität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20DFC25-FDAA-2346-A1E5-96FE5B6D4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Validität: Gültigkeit</a:t>
            </a:r>
          </a:p>
          <a:p>
            <a:r>
              <a:rPr lang="de-DE" altLang="de-DE" dirty="0"/>
              <a:t>Misst ein Test das, was er messen soll?</a:t>
            </a:r>
          </a:p>
          <a:p>
            <a:pPr lvl="1"/>
            <a:r>
              <a:rPr lang="de-DE" altLang="de-DE" dirty="0"/>
              <a:t>Zusammenhang zwischen dem Testergebnis und anderen Kriterien für das Zielverhalten</a:t>
            </a:r>
          </a:p>
          <a:p>
            <a:pPr lvl="1"/>
            <a:r>
              <a:rPr lang="de-DE" altLang="de-DE" dirty="0"/>
              <a:t>Evaluation durch Bestimmung des Zusammenhangs (Korrelation) zwischen dem Testergebnis und anderen Kriterien für das messende Verhalten</a:t>
            </a:r>
          </a:p>
          <a:p>
            <a:pPr lvl="1"/>
            <a:endParaRPr lang="de-DE" altLang="de-DE" dirty="0"/>
          </a:p>
          <a:p>
            <a:pPr marL="457188" lvl="1" indent="0"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6011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Nächstes Thema: Unterschiedshypothesen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7"/>
            <a:ext cx="8579296" cy="4968875"/>
          </a:xfrm>
        </p:spPr>
        <p:txBody>
          <a:bodyPr/>
          <a:lstStyle/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Danksagung</a:t>
            </a:r>
          </a:p>
          <a:p>
            <a:r>
              <a:rPr lang="de-DE" sz="2000"/>
              <a:t>Nachfolgende Materialen sind mit Änderungen übernommen aus:</a:t>
            </a:r>
          </a:p>
          <a:p>
            <a:r>
              <a:rPr lang="de-DE" sz="2000"/>
              <a:t>Vorlesung Statistik (WS08/09) aus dem</a:t>
            </a:r>
            <a:br>
              <a:rPr lang="de-DE" sz="2000"/>
            </a:br>
            <a:r>
              <a:rPr lang="de-DE" sz="2000"/>
              <a:t>Studiengang Psychologie and der Universität Freiburg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15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Unterschiedshypothesen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solidFill>
                  <a:srgbClr val="0E17FF"/>
                </a:solidFill>
              </a:rPr>
              <a:t>Sind Frauen ängstlicher als Männer?</a:t>
            </a:r>
          </a:p>
          <a:p>
            <a:pPr lvl="1"/>
            <a:r>
              <a:rPr lang="de-DE" sz="2000" dirty="0"/>
              <a:t>Unterscheiden sich die Mittelwerte von zwei Gruppen?</a:t>
            </a:r>
          </a:p>
          <a:p>
            <a:pPr lvl="1"/>
            <a:r>
              <a:rPr lang="de-DE" sz="2000" dirty="0"/>
              <a:t>Unabhängige Stichproben</a:t>
            </a:r>
          </a:p>
          <a:p>
            <a:r>
              <a:rPr lang="de-DE" sz="2400" dirty="0">
                <a:solidFill>
                  <a:srgbClr val="0E17FF"/>
                </a:solidFill>
              </a:rPr>
              <a:t>Ist der Mittelwert der Ängstlichkeit nach einer Therapie größer als vor der Therapie?</a:t>
            </a:r>
          </a:p>
          <a:p>
            <a:pPr lvl="1"/>
            <a:r>
              <a:rPr lang="de-DE" sz="2000" dirty="0"/>
              <a:t>Unterscheidet sich der Mittelwert einer Stichprobe zu zwei Messzeitpunkten?</a:t>
            </a:r>
          </a:p>
          <a:p>
            <a:pPr lvl="1"/>
            <a:r>
              <a:rPr lang="de-DE" sz="2000" dirty="0"/>
              <a:t>Abhängige Stichproben</a:t>
            </a:r>
          </a:p>
          <a:p>
            <a:r>
              <a:rPr lang="de-DE" sz="2200" dirty="0">
                <a:solidFill>
                  <a:srgbClr val="0E17FF"/>
                </a:solidFill>
              </a:rPr>
              <a:t>Liegt der mittlere IQ einer Gruppe über 100?</a:t>
            </a:r>
          </a:p>
          <a:p>
            <a:pPr lvl="1"/>
            <a:r>
              <a:rPr lang="de-DE" sz="2000" dirty="0"/>
              <a:t>Unterscheidet sich der Mittelwert einer Gruppe von einem vorgegeben Wert?</a:t>
            </a:r>
          </a:p>
          <a:p>
            <a:pPr lvl="1"/>
            <a:r>
              <a:rPr lang="de-DE" sz="2000" dirty="0"/>
              <a:t>Test bzgl. Gruppe</a:t>
            </a:r>
          </a:p>
          <a:p>
            <a:pPr lvl="1"/>
            <a:endParaRPr lang="de-DE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7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6424</TotalTime>
  <Words>2443</Words>
  <Application>Microsoft Macintosh PowerPoint</Application>
  <PresentationFormat>On-screen Show (4:3)</PresentationFormat>
  <Paragraphs>656</Paragraphs>
  <Slides>61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ＭＳ Ｐゴシック</vt:lpstr>
      <vt:lpstr>Albany</vt:lpstr>
      <vt:lpstr>Arial</vt:lpstr>
      <vt:lpstr>Calibri</vt:lpstr>
      <vt:lpstr>Cambria Math</vt:lpstr>
      <vt:lpstr>Myriad Pro</vt:lpstr>
      <vt:lpstr>Thorndale</vt:lpstr>
      <vt:lpstr>Times New Roman</vt:lpstr>
      <vt:lpstr>Wingdings</vt:lpstr>
      <vt:lpstr>7_Standarddesign</vt:lpstr>
      <vt:lpstr>MSDraw</vt:lpstr>
      <vt:lpstr>Formel</vt:lpstr>
      <vt:lpstr>Einführung in Web- und Data-Science</vt:lpstr>
      <vt:lpstr>P-Wert (einseitiger Ablehnungsbereich)</vt:lpstr>
      <vt:lpstr>Reliabilität</vt:lpstr>
      <vt:lpstr>Bestimmung der Reliabilität eines Tests</vt:lpstr>
      <vt:lpstr>Bestimmung der Reliabilität eines Tests</vt:lpstr>
      <vt:lpstr>PowerPoint Presentation</vt:lpstr>
      <vt:lpstr>Validität</vt:lpstr>
      <vt:lpstr>Nächstes Thema: Unterschiedshypothesen</vt:lpstr>
      <vt:lpstr>Unterschiedshypothesen</vt:lpstr>
      <vt:lpstr>Unterschiedshypothesen: Unabhängige Stichproben</vt:lpstr>
      <vt:lpstr>Standardfehler (Stichprobenfehler)</vt:lpstr>
      <vt:lpstr>Standardfehler</vt:lpstr>
      <vt:lpstr>Korrigierte Stichprobenvarianz: Warum n-1? </vt:lpstr>
      <vt:lpstr>Standardfehler der Kennwerteverteilung</vt:lpstr>
      <vt:lpstr>t-Verteilung</vt:lpstr>
      <vt:lpstr>Der t-Test für unabhängige Stichproben</vt:lpstr>
      <vt:lpstr>Entscheidung über die Nullhypothese</vt:lpstr>
      <vt:lpstr>Die t-Verteilung</vt:lpstr>
      <vt:lpstr>Der t-Test für unabhängige Stichproben</vt:lpstr>
      <vt:lpstr>Voraussetzungen</vt:lpstr>
      <vt:lpstr>Normalverteilung des Merkmals in Grundgesamtheit</vt:lpstr>
      <vt:lpstr>Varianzhomogenität</vt:lpstr>
      <vt:lpstr>Zusammenfassung: t-Test für unabhängige Stichproben</vt:lpstr>
      <vt:lpstr>Unterschiedshypothesen: Abhängige Stichproben</vt:lpstr>
      <vt:lpstr>Abhängige Stichproben: Beispielrechnung</vt:lpstr>
      <vt:lpstr>Beispielrechnung</vt:lpstr>
      <vt:lpstr>Hypothesen</vt:lpstr>
      <vt:lpstr>Wdh.: Standardfehler bei Kennwert = Mittelwert</vt:lpstr>
      <vt:lpstr>Standardfehler und t-Wert</vt:lpstr>
      <vt:lpstr>Standardfehler und t-Wert</vt:lpstr>
      <vt:lpstr>Kritischer t-Wert &amp; Interpretation</vt:lpstr>
      <vt:lpstr>Eingruppen t-Test</vt:lpstr>
      <vt:lpstr>Eingruppen t-Test</vt:lpstr>
      <vt:lpstr>Eingruppen t-Test</vt:lpstr>
      <vt:lpstr>Standardfehler und t-Wert</vt:lpstr>
      <vt:lpstr>Beispiel</vt:lpstr>
      <vt:lpstr>Beispiel</vt:lpstr>
      <vt:lpstr>Vergleich der 3 Arten des t-Tests</vt:lpstr>
      <vt:lpstr>Vergleich der 3 Arten des t-Tests</vt:lpstr>
      <vt:lpstr>Vergleich der 3 Arten des t-Tests</vt:lpstr>
      <vt:lpstr>Trennschärfe (Power) eines Tests</vt:lpstr>
      <vt:lpstr>Trennschärfe</vt:lpstr>
      <vt:lpstr>Determinanten der Trennschärfe</vt:lpstr>
      <vt:lpstr>Testverfahren</vt:lpstr>
      <vt:lpstr>χ²-Verteilung</vt:lpstr>
      <vt:lpstr>Der χ² -Test</vt:lpstr>
      <vt:lpstr>Der χ² -Test</vt:lpstr>
      <vt:lpstr>Der χ² -Test</vt:lpstr>
      <vt:lpstr>Der χ² -Test</vt:lpstr>
      <vt:lpstr>Der χ² -Test</vt:lpstr>
      <vt:lpstr>Der χ² -Test</vt:lpstr>
      <vt:lpstr>Der χ² -Test</vt:lpstr>
      <vt:lpstr>χ² -Tabelle</vt:lpstr>
      <vt:lpstr>Der χ² -Test</vt:lpstr>
      <vt:lpstr>Der χ² -Test</vt:lpstr>
      <vt:lpstr>Der χ² -Test</vt:lpstr>
      <vt:lpstr>Der χ² -Test</vt:lpstr>
      <vt:lpstr>Der χ² -Test</vt:lpstr>
      <vt:lpstr>Der χ² -Test</vt:lpstr>
      <vt:lpstr>Überblick weitere Verfahren: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1778</cp:revision>
  <cp:lastPrinted>2018-12-17T10:06:38Z</cp:lastPrinted>
  <dcterms:created xsi:type="dcterms:W3CDTF">2010-04-27T12:26:40Z</dcterms:created>
  <dcterms:modified xsi:type="dcterms:W3CDTF">2018-12-20T08:43:53Z</dcterms:modified>
</cp:coreProperties>
</file>