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2"/>
  </p:notesMasterIdLst>
  <p:handoutMasterIdLst>
    <p:handoutMasterId r:id="rId83"/>
  </p:handoutMasterIdLst>
  <p:sldIdLst>
    <p:sldId id="418" r:id="rId2"/>
    <p:sldId id="274" r:id="rId3"/>
    <p:sldId id="450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451" r:id="rId14"/>
    <p:sldId id="452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403" r:id="rId27"/>
    <p:sldId id="404" r:id="rId28"/>
    <p:sldId id="405" r:id="rId29"/>
    <p:sldId id="406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1" r:id="rId76"/>
    <p:sldId id="502" r:id="rId77"/>
    <p:sldId id="503" r:id="rId78"/>
    <p:sldId id="504" r:id="rId79"/>
    <p:sldId id="505" r:id="rId80"/>
    <p:sldId id="407" r:id="rId8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F3CDE6"/>
    <a:srgbClr val="DAFFB5"/>
    <a:srgbClr val="E5405D"/>
    <a:srgbClr val="D9D9D9"/>
    <a:srgbClr val="0B0FFF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0"/>
    <p:restoredTop sz="94526"/>
  </p:normalViewPr>
  <p:slideViewPr>
    <p:cSldViewPr>
      <p:cViewPr varScale="1">
        <p:scale>
          <a:sx n="88" d="100"/>
          <a:sy n="88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9.xml"/><Relationship Id="rId13" Type="http://schemas.openxmlformats.org/officeDocument/2006/relationships/slide" Target="slides/slide65.xml"/><Relationship Id="rId3" Type="http://schemas.openxmlformats.org/officeDocument/2006/relationships/slide" Target="slides/slide47.xml"/><Relationship Id="rId7" Type="http://schemas.openxmlformats.org/officeDocument/2006/relationships/slide" Target="slides/slide58.xml"/><Relationship Id="rId12" Type="http://schemas.openxmlformats.org/officeDocument/2006/relationships/slide" Target="slides/slide63.xml"/><Relationship Id="rId2" Type="http://schemas.openxmlformats.org/officeDocument/2006/relationships/slide" Target="slides/slide44.xml"/><Relationship Id="rId16" Type="http://schemas.openxmlformats.org/officeDocument/2006/relationships/slide" Target="slides/slide68.xml"/><Relationship Id="rId1" Type="http://schemas.openxmlformats.org/officeDocument/2006/relationships/slide" Target="slides/slide41.xml"/><Relationship Id="rId6" Type="http://schemas.openxmlformats.org/officeDocument/2006/relationships/slide" Target="slides/slide57.xml"/><Relationship Id="rId11" Type="http://schemas.openxmlformats.org/officeDocument/2006/relationships/slide" Target="slides/slide62.xml"/><Relationship Id="rId5" Type="http://schemas.openxmlformats.org/officeDocument/2006/relationships/slide" Target="slides/slide56.xml"/><Relationship Id="rId15" Type="http://schemas.openxmlformats.org/officeDocument/2006/relationships/slide" Target="slides/slide67.xml"/><Relationship Id="rId10" Type="http://schemas.openxmlformats.org/officeDocument/2006/relationships/slide" Target="slides/slide61.xml"/><Relationship Id="rId4" Type="http://schemas.openxmlformats.org/officeDocument/2006/relationships/slide" Target="slides/slide48.xml"/><Relationship Id="rId9" Type="http://schemas.openxmlformats.org/officeDocument/2006/relationships/slide" Target="slides/slide60.xml"/><Relationship Id="rId14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Rank, 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28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4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p=1 == n-fold</a:t>
            </a:r>
            <a:r>
              <a:rPr lang="en-US" baseline="0" dirty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57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76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77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78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79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80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8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8.png"/><Relationship Id="rId9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1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2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hypotheses 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12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4</a:t>
                </a:r>
                <a:r>
                  <a:rPr lang="en-US" dirty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+mn-lt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remove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that is more general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 another hypothesis in G</a:t>
            </a: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br>
              <a:rPr lang="en-US" sz="1400">
                <a:latin typeface="+mn-lt"/>
              </a:rPr>
            </a:br>
            <a:r>
              <a:rPr lang="de-DE" sz="1400" dirty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Example: Guess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examples</a:t>
            </a:r>
          </a:p>
          <a:p>
            <a:pPr lvl="1"/>
            <a:r>
              <a:rPr lang="en-US" dirty="0"/>
              <a:t>Positive: e.g.,</a:t>
            </a:r>
          </a:p>
          <a:p>
            <a:pPr lvl="1"/>
            <a:r>
              <a:rPr lang="en-US" dirty="0"/>
              <a:t>Negative: e.g., </a:t>
            </a:r>
          </a:p>
          <a:p>
            <a:r>
              <a:rPr lang="en-US" dirty="0"/>
              <a:t>What cards are accepted?</a:t>
            </a:r>
          </a:p>
          <a:p>
            <a:pPr lvl="1"/>
            <a:r>
              <a:rPr lang="en-US" dirty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 </a:t>
            </a:r>
            <a:r>
              <a:rPr lang="en-US" sz="2800" dirty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 2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/>
          </p:nvPr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463-482., </a:t>
            </a:r>
            <a:r>
              <a:rPr lang="de-DE" sz="1100" b="1" dirty="0">
                <a:solidFill>
                  <a:srgbClr val="FF0000"/>
                </a:solidFill>
              </a:rPr>
              <a:t>1983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n equally probable possible messages, then the probability p of each is 1/n</a:t>
            </a:r>
          </a:p>
          <a:p>
            <a:r>
              <a:rPr lang="en-US" sz="2000" dirty="0">
                <a:ea typeface="ＭＳ Ｐゴシック" charset="0"/>
              </a:rPr>
              <a:t>Information conveyed by a message is log(n) = -log(p)</a:t>
            </a: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16 messages, then log(16) = 4 and we need 4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P = (p1, p2, ..,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       = - </a:t>
            </a:r>
            <a:r>
              <a:rPr lang="en-US" sz="2000" dirty="0"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ea typeface="ＭＳ Ｐゴシック" charset="0"/>
              </a:rPr>
              <a:t>pi*log(pi)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P is (0.5, 0.5) then I(P) is 1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(0.67, 0.33) then I(P) is 0.92, 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(1, 0) or (0,1) then I(P) is 0.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information.</a:t>
            </a:r>
          </a:p>
          <a:p>
            <a:r>
              <a:rPr lang="en-US" sz="2000" dirty="0">
                <a:ea typeface="ＭＳ Ｐゴシック" charset="0"/>
              </a:rPr>
              <a:t>The entropy is the average number of bits/message needed to represent a stream of messages.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“Overcast”:</a:t>
            </a:r>
          </a:p>
          <a:p>
            <a:pPr marL="0" indent="0"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/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/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/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/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/>
          </p:nvPr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/>
          </p:nvPr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/>
          </p:nvPr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/>
          </p:nvPr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/>
          </p:nvPr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/>
          </p:nvPr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>
                <a:ea typeface="ＭＳ Ｐゴシック" charset="0"/>
              </a:rPr>
              <a:t>’</a:t>
            </a:r>
            <a:r>
              <a:rPr lang="en-US" altLang="ja-JP" sz="2200" kern="0" dirty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>
                <a:ea typeface="ＭＳ Ｐゴシック" charset="0"/>
              </a:rPr>
              <a:t>	</a:t>
            </a:r>
            <a:r>
              <a:rPr lang="en-US" sz="2000" kern="0" dirty="0">
                <a:ea typeface="ＭＳ Ｐゴシック" charset="0"/>
              </a:rPr>
              <a:t>(</a:t>
            </a:r>
            <a:r>
              <a:rPr lang="en-US" sz="2000" i="1" kern="0" dirty="0">
                <a:ea typeface="ＭＳ Ｐゴシック" charset="0"/>
              </a:rPr>
              <a:t>Assumes nominal attributes</a:t>
            </a:r>
            <a:r>
              <a:rPr lang="en-US" sz="2000" kern="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extLst/>
          </p:nvPr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>
            <p:extLst/>
          </p:nvPr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Leave-p-out: all possible combinations of p instances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simple rules performed not much worse than much more complex classifiers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, Very Simple Classification Rules Perform Well on Most Commonly Used Datasets, Journal 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63-90,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From ID3 to C4.5: 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CHAID (</a:t>
            </a:r>
            <a:r>
              <a:rPr lang="en-US" sz="1600" dirty="0" err="1"/>
              <a:t>CHi</a:t>
            </a:r>
            <a:r>
              <a:rPr lang="en-US" sz="1600" dirty="0"/>
              <a:t>-squared Automatic Interaction Detector</a:t>
            </a:r>
            <a:r>
              <a:rPr lang="en-US" sz="2400" dirty="0">
                <a:ea typeface="ＭＳ Ｐゴシック" charset="0"/>
              </a:rPr>
              <a:t>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/>
              <a:t>CART (Classification And Regression 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Permit 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Deal with 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Pruning 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range into 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values</a:t>
            </a:r>
          </a:p>
          <a:p>
            <a:pPr marL="855663" lvl="1" indent="-457200"/>
            <a:r>
              <a:rPr lang="en-US" dirty="0">
                <a:ea typeface="ＭＳ Ｐゴシック" charset="0"/>
              </a:rPr>
              <a:t>Place 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This minimizes the total error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/>
          </p:nvPr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/>
          </p:nvPr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Final 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>
            <p:extLst/>
          </p:nvPr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>
            <p:extLst/>
          </p:nvPr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decision for </a:t>
            </a:r>
            <a:r>
              <a:rPr lang="en-US"/>
              <a:t>both intervals</a:t>
            </a:r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/>
          </p:nvPr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temperature </a:t>
            </a:r>
            <a:r>
              <a:rPr lang="en-US" dirty="0"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ea typeface="ＭＳ Ｐゴシック" charset="0"/>
              </a:rPr>
              <a:t> 71.5: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temperature </a:t>
            </a:r>
            <a:r>
              <a:rPr lang="en-US" dirty="0">
                <a:ea typeface="ＭＳ Ｐゴシック" charset="0"/>
                <a:sym typeface="Symbol" charset="0"/>
              </a:rPr>
              <a:t> 71.5: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Info([4,2],[5,3])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6/14 info([4,2]) + 8/14 info([5,3])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>
            <p:extLst/>
          </p:nvPr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T be the training set and X a test on an attribute with unknown values and F be the fraction of examples where the value is known.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Gain(X)	= probability that A is known </a:t>
            </a:r>
            <a:r>
              <a:rPr lang="en-US" dirty="0"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ea typeface="ＭＳ Ｐゴシック" charset="0"/>
              </a:rPr>
              <a:t> 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(T))+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  	    probability that A is unknown </a:t>
            </a:r>
            <a:r>
              <a:rPr lang="en-US" dirty="0"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ea typeface="ＭＳ Ｐゴシック" charset="0"/>
                <a:sym typeface="Symbol" charset="0"/>
              </a:rPr>
            </a:br>
            <a:r>
              <a:rPr lang="en-US" dirty="0">
                <a:ea typeface="ＭＳ Ｐゴシック" charset="0"/>
                <a:sym typeface="Symbol" charset="0"/>
              </a:rPr>
              <a:t>            	= F  </a:t>
            </a:r>
            <a:r>
              <a:rPr lang="en-US" dirty="0">
                <a:ea typeface="ＭＳ Ｐゴシック" charset="0"/>
              </a:rPr>
              <a:t>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(T))</a:t>
            </a:r>
          </a:p>
          <a:p>
            <a:r>
              <a:rPr lang="en-US" dirty="0">
                <a:ea typeface="ＭＳ Ｐゴシック" charset="0"/>
              </a:rPr>
              <a:t>Consider 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tree: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take a fully-grown decision tree and discard unreliable parts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interactions</a:t>
            </a:r>
          </a:p>
          <a:p>
            <a:pPr marL="541338" indent="-541338">
              <a:buFont typeface="LucidaGrande" charset="0"/>
              <a:buChar char="→"/>
            </a:pPr>
            <a:r>
              <a:rPr lang="en-US" dirty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only if it reduces the estimated error</a:t>
            </a:r>
          </a:p>
          <a:p>
            <a:r>
              <a:rPr lang="en-US" dirty="0"/>
              <a:t>Error on the training data is NOT a useful estimator</a:t>
            </a:r>
          </a:p>
          <a:p>
            <a:pPr lvl="1"/>
            <a:r>
              <a:rPr lang="en-US" i="1" dirty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/>
              <a:t>Use hold-out set for pruning </a:t>
            </a:r>
            <a:br>
              <a:rPr lang="en-US" dirty="0"/>
            </a:br>
            <a:r>
              <a:rPr lang="en-US" dirty="0"/>
              <a:t>(“reduced-error pruning”)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Expected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prune a node, it becomes a leaf labeled C</a:t>
            </a:r>
          </a:p>
          <a:p>
            <a:r>
              <a:rPr lang="en-US" sz="2400" dirty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800" dirty="0"/>
          </a:p>
          <a:p>
            <a:pPr marL="627063" indent="0">
              <a:buNone/>
            </a:pPr>
            <a:r>
              <a:rPr lang="en-US" sz="2000" dirty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/>
              <a:t>k is the number of classes</a:t>
            </a:r>
          </a:p>
          <a:p>
            <a:pPr marL="627063" indent="0">
              <a:buNone/>
            </a:pPr>
            <a:r>
              <a:rPr lang="en-US" sz="2000" dirty="0"/>
              <a:t>N examples in S</a:t>
            </a:r>
          </a:p>
          <a:p>
            <a:pPr marL="627063" indent="0">
              <a:buNone/>
            </a:pPr>
            <a:r>
              <a:rPr lang="en-US" sz="2000" dirty="0"/>
              <a:t>C the majority class in S</a:t>
            </a:r>
          </a:p>
          <a:p>
            <a:pPr marL="627063" indent="0">
              <a:buNone/>
            </a:pPr>
            <a:r>
              <a:rPr lang="en-US" sz="2000" dirty="0"/>
              <a:t>n out of N examples in S belong to C</a:t>
            </a:r>
          </a:p>
          <a:p>
            <a:pPr marL="0" indent="0">
              <a:buNone/>
            </a:pPr>
            <a:r>
              <a:rPr lang="en-US" sz="2000" dirty="0"/>
              <a:t>Laplace error estimate 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Formel" r:id="rId3" imgW="1269449" imgH="393529" progId="Equation.3">
                  <p:embed/>
                </p:oleObj>
              </mc:Choice>
              <mc:Fallback>
                <p:oleObj name="Formel" r:id="rId3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Backed-up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non-leaf node Node</a:t>
            </a:r>
          </a:p>
          <a:p>
            <a:r>
              <a:rPr lang="en-US" dirty="0"/>
              <a:t>Let children of Node be Node</a:t>
            </a:r>
            <a:r>
              <a:rPr lang="en-US" baseline="-25000" dirty="0"/>
              <a:t>1</a:t>
            </a:r>
            <a:r>
              <a:rPr lang="en-US" dirty="0"/>
              <a:t>, Node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>
                <a:ea typeface="ＭＳ Ｐゴシック" charset="0"/>
              </a:rPr>
              <a:t>Probabilities 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Formel" r:id="rId3" imgW="2921000" imgH="266700" progId="Equation.3">
                  <p:embed/>
                </p:oleObj>
              </mc:Choice>
              <mc:Fallback>
                <p:oleObj name="Formel" r:id="rId3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Formel" r:id="rId5" imgW="3327400" imgH="203200" progId="Equation.3">
                  <p:embed/>
                </p:oleObj>
              </mc:Choice>
              <mc:Fallback>
                <p:oleObj name="Formel" r:id="rId5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/>
                  <a:t>Left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/>
              </a:p>
              <a:p>
                <a:r>
                  <a:rPr lang="en-US" dirty="0"/>
                  <a:t>Backed Up Error of b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0,375 &lt; 0,413  →  Prune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067944" y="1628800"/>
            <a:ext cx="294483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dirty="0"/>
              <a:t>Refund = Yes   →   No</a:t>
            </a:r>
          </a:p>
          <a:p>
            <a:r>
              <a:rPr lang="en-US" dirty="0"/>
              <a:t>Refund = No</a:t>
            </a:r>
            <a:r>
              <a:rPr lang="en-US" sz="2800" dirty="0">
                <a:sym typeface="Symbol" charset="0"/>
              </a:rPr>
              <a:t> </a:t>
            </a:r>
            <a:r>
              <a:rPr lang="en-US" sz="2400" dirty="0">
                <a:sym typeface="Symbol" charset="0"/>
              </a:rPr>
              <a:t> </a:t>
            </a:r>
            <a:r>
              <a:rPr lang="en-US" dirty="0"/>
              <a:t>Marital Status = {Single, Divorced}</a:t>
            </a:r>
            <a:r>
              <a:rPr lang="en-US" sz="2800" dirty="0">
                <a:sym typeface="Symbol" charset="0"/>
              </a:rPr>
              <a:t> </a:t>
            </a:r>
            <a:r>
              <a:rPr lang="en-US" dirty="0"/>
              <a:t> Taxable Income &lt; 80k   →   No</a:t>
            </a:r>
          </a:p>
          <a:p>
            <a:r>
              <a:rPr lang="en-US" dirty="0"/>
              <a:t>Refund = No</a:t>
            </a:r>
            <a:r>
              <a:rPr lang="en-US" sz="2800" dirty="0">
                <a:sym typeface="Symbol" charset="0"/>
              </a:rPr>
              <a:t>  </a:t>
            </a:r>
            <a:r>
              <a:rPr lang="en-US" dirty="0"/>
              <a:t>Marital Status = {Single, Divorced}</a:t>
            </a:r>
            <a:r>
              <a:rPr lang="en-US" sz="2800" dirty="0">
                <a:sym typeface="Symbol" charset="0"/>
              </a:rPr>
              <a:t>  </a:t>
            </a:r>
            <a:r>
              <a:rPr lang="en-US" dirty="0"/>
              <a:t>Taxable Income &gt; 80k   →   Yes</a:t>
            </a:r>
          </a:p>
          <a:p>
            <a:r>
              <a:rPr lang="en-US" dirty="0"/>
              <a:t>Refund = No</a:t>
            </a:r>
            <a:r>
              <a:rPr lang="en-US" sz="2800" dirty="0">
                <a:sym typeface="Symbol" charset="0"/>
              </a:rPr>
              <a:t> </a:t>
            </a:r>
            <a:r>
              <a:rPr lang="en-US" dirty="0"/>
              <a:t> Marital Status = Married   →   No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>
            <p:extLst/>
          </p:nvPr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Derive a rule set from a decision tree: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Write a rule for each path from the root to a leaf. </a:t>
            </a:r>
          </a:p>
          <a:p>
            <a:pPr lvl="1"/>
            <a:r>
              <a:rPr lang="en-US" dirty="0">
                <a:ea typeface="ＭＳ Ｐゴシック" charset="0"/>
              </a:rPr>
              <a:t>The left-hand side is easily built from the label of the nodes and the labels of the arcs.</a:t>
            </a:r>
          </a:p>
          <a:p>
            <a:r>
              <a:rPr lang="en-US" dirty="0"/>
              <a:t>Rules are mutually exclusive and exhaustive.</a:t>
            </a:r>
          </a:p>
          <a:p>
            <a:r>
              <a:rPr lang="en-US" dirty="0"/>
              <a:t>Rule set contains as much information as the 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kument" r:id="rId4" imgW="5407152" imgH="5782056" progId="Word.Document.8">
                  <p:embed/>
                </p:oleObj>
              </mc:Choice>
              <mc:Fallback>
                <p:oleObj name="Dokument" r:id="rId4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Rule:	(Refund=No) </a:t>
            </a:r>
            <a:r>
              <a:rPr lang="en-US" sz="2600" dirty="0">
                <a:latin typeface="+mn-lt"/>
                <a:sym typeface="Symbol" charset="0"/>
              </a:rPr>
              <a:t> (Status=Married)  No</a:t>
            </a:r>
            <a:br>
              <a:rPr lang="en-US" sz="2600" dirty="0">
                <a:latin typeface="+mn-lt"/>
                <a:sym typeface="Symbol" charset="0"/>
              </a:rPr>
            </a:br>
            <a:r>
              <a:rPr lang="en-US" sz="2600" dirty="0">
                <a:latin typeface="+mn-lt"/>
                <a:sym typeface="Symbol" charset="0"/>
              </a:rPr>
              <a:t>Simplified Rule:	(Status=Married)  No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VISIO" r:id="rId6" imgW="4064508" imgH="3249168" progId="Visio.Drawing.6">
                  <p:embed/>
                </p:oleObj>
              </mc:Choice>
              <mc:Fallback>
                <p:oleObj name="VISIO" r:id="rId6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9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3772</Words>
  <Application>Microsoft Macintosh PowerPoint</Application>
  <PresentationFormat>On-screen Show (4:3)</PresentationFormat>
  <Paragraphs>1165</Paragraphs>
  <Slides>80</Slides>
  <Notes>52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80</vt:i4>
      </vt:variant>
    </vt:vector>
  </HeadingPairs>
  <TitlesOfParts>
    <vt:vector size="98" baseType="lpstr">
      <vt:lpstr>ＭＳ Ｐゴシック</vt:lpstr>
      <vt:lpstr>新細明體</vt:lpstr>
      <vt:lpstr>Arial</vt:lpstr>
      <vt:lpstr>Calibri</vt:lpstr>
      <vt:lpstr>Cambria Math</vt:lpstr>
      <vt:lpstr>Courier New</vt:lpstr>
      <vt:lpstr>LucidaGrande</vt:lpstr>
      <vt:lpstr>Myriad Pro</vt:lpstr>
      <vt:lpstr>Symbol</vt:lpstr>
      <vt:lpstr>Tahoma</vt:lpstr>
      <vt:lpstr>Times New Roman</vt:lpstr>
      <vt:lpstr>Wingdings</vt:lpstr>
      <vt:lpstr>7_Standarddesign</vt:lpstr>
      <vt:lpstr>Arbeitsblatt</vt:lpstr>
      <vt:lpstr>Equation</vt:lpstr>
      <vt:lpstr>Formel</vt:lpstr>
      <vt:lpstr>VISIO</vt:lpstr>
      <vt:lpstr>Dokument</vt:lpstr>
      <vt:lpstr>Einführung in Web- und Data-Science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Example-Selection Strategy</vt:lpstr>
      <vt:lpstr>Example</vt:lpstr>
      <vt:lpstr>Example-Selection Strategy</vt:lpstr>
      <vt:lpstr>Noise</vt:lpstr>
      <vt:lpstr>Decision Trees</vt:lpstr>
      <vt:lpstr>Decision trees</vt:lpstr>
      <vt:lpstr>Building Decision Trees</vt:lpstr>
      <vt:lpstr>Which attribute to select?</vt:lpstr>
      <vt:lpstr>Choosing the Best Attribute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607</cp:revision>
  <cp:lastPrinted>2016-12-12T10:15:25Z</cp:lastPrinted>
  <dcterms:created xsi:type="dcterms:W3CDTF">2010-04-27T12:26:40Z</dcterms:created>
  <dcterms:modified xsi:type="dcterms:W3CDTF">2018-12-20T04:34:27Z</dcterms:modified>
</cp:coreProperties>
</file>