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55" r:id="rId1"/>
  </p:sldMasterIdLst>
  <p:notesMasterIdLst>
    <p:notesMasterId r:id="rId17"/>
  </p:notesMasterIdLst>
  <p:handoutMasterIdLst>
    <p:handoutMasterId r:id="rId18"/>
  </p:handoutMasterIdLst>
  <p:sldIdLst>
    <p:sldId id="341" r:id="rId2"/>
    <p:sldId id="368" r:id="rId3"/>
    <p:sldId id="454" r:id="rId4"/>
    <p:sldId id="456" r:id="rId5"/>
    <p:sldId id="457" r:id="rId6"/>
    <p:sldId id="459" r:id="rId7"/>
    <p:sldId id="461" r:id="rId8"/>
    <p:sldId id="462" r:id="rId9"/>
    <p:sldId id="464" r:id="rId10"/>
    <p:sldId id="466" r:id="rId11"/>
    <p:sldId id="467" r:id="rId12"/>
    <p:sldId id="468" r:id="rId13"/>
    <p:sldId id="470" r:id="rId14"/>
    <p:sldId id="471" r:id="rId15"/>
    <p:sldId id="472" r:id="rId16"/>
  </p:sldIdLst>
  <p:sldSz cx="9144000" cy="6858000" type="screen4x3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B05FF"/>
    <a:srgbClr val="0544FF"/>
    <a:srgbClr val="6FD8F0"/>
    <a:srgbClr val="DBA503"/>
    <a:srgbClr val="00394A"/>
    <a:srgbClr val="003241"/>
    <a:srgbClr val="DAD9D3"/>
    <a:srgbClr val="B2B1A9"/>
    <a:srgbClr val="004B5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155"/>
    <p:restoredTop sz="94745"/>
  </p:normalViewPr>
  <p:slideViewPr>
    <p:cSldViewPr>
      <p:cViewPr varScale="1">
        <p:scale>
          <a:sx n="98" d="100"/>
          <a:sy n="98" d="100"/>
        </p:scale>
        <p:origin x="1568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notesMaster" Target="notesMasters/notesMaster1.xml"/><Relationship Id="rId18" Type="http://schemas.openxmlformats.org/officeDocument/2006/relationships/handoutMaster" Target="handoutMasters/handoutMaster1.xml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0E313858-1444-3D43-A256-4203540525FB}" type="datetimeFigureOut">
              <a:rPr lang="de-DE"/>
              <a:pPr>
                <a:defRPr/>
              </a:pPr>
              <a:t>01.02.18</a:t>
            </a:fld>
            <a:endParaRPr lang="en-US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BE53A711-EA24-9945-9209-B554BD90ED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04797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4F448315-31FF-D64A-8E15-6406D822B296}" type="datetimeFigureOut">
              <a:rPr lang="de-DE"/>
              <a:pPr>
                <a:defRPr/>
              </a:pPr>
              <a:t>01.02.18</a:t>
            </a:fld>
            <a:endParaRPr lang="en-US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noProof="0" smtClean="0"/>
              <a:t>Mastertextformat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  <a:endParaRPr lang="en-US" noProof="0" smtClean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C6345C02-6D78-7546-B128-9C701081C0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733724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189" indent="0" algn="ctr">
              <a:buNone/>
              <a:defRPr/>
            </a:lvl2pPr>
            <a:lvl3pPr marL="914377" indent="0" algn="ctr">
              <a:buNone/>
              <a:defRPr/>
            </a:lvl3pPr>
            <a:lvl4pPr marL="1371566" indent="0" algn="ctr">
              <a:buNone/>
              <a:defRPr/>
            </a:lvl4pPr>
            <a:lvl5pPr marL="1828754" indent="0" algn="ctr">
              <a:buNone/>
              <a:defRPr/>
            </a:lvl5pPr>
            <a:lvl6pPr marL="2285943" indent="0" algn="ctr">
              <a:buNone/>
              <a:defRPr/>
            </a:lvl6pPr>
            <a:lvl7pPr marL="2743131" indent="0" algn="ctr">
              <a:buNone/>
              <a:defRPr/>
            </a:lvl7pPr>
            <a:lvl8pPr marL="3200320" indent="0" algn="ctr">
              <a:buNone/>
              <a:defRPr/>
            </a:lvl8pPr>
            <a:lvl9pPr marL="3657509" indent="0" algn="ctr">
              <a:buNone/>
              <a:defRPr/>
            </a:lvl9pPr>
          </a:lstStyle>
          <a:p>
            <a:r>
              <a:rPr lang="de-DE" smtClean="0"/>
              <a:t>Master-Untertitelformat bearbeiten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2627313" y="6400800"/>
            <a:ext cx="1223962" cy="196851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33725" y="6400800"/>
            <a:ext cx="2895600" cy="196851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1F78D6-AAFE-6549-883F-83F0F9282AC2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169247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2627313" y="6400800"/>
            <a:ext cx="1223962" cy="196851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33725" y="6400800"/>
            <a:ext cx="2895600" cy="196851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F3329A-EBEB-CC42-9BF8-2D4C422D8BB6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360512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1412876"/>
            <a:ext cx="2057400" cy="4824413"/>
          </a:xfrm>
        </p:spPr>
        <p:txBody>
          <a:bodyPr vert="eaVert"/>
          <a:lstStyle/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412876"/>
            <a:ext cx="6019800" cy="4824413"/>
          </a:xfrm>
        </p:spPr>
        <p:txBody>
          <a:bodyPr vert="eaVert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2627313" y="6400800"/>
            <a:ext cx="1223962" cy="196851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33725" y="6400800"/>
            <a:ext cx="2895600" cy="196851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10CD90-3039-CE49-88E9-7086438DE17F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706787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2627313" y="6400800"/>
            <a:ext cx="1223962" cy="196851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33725" y="6400800"/>
            <a:ext cx="2895600" cy="196851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12F2AC-72A6-5242-BB66-261AC8F7AC4C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520884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189" indent="0">
              <a:buNone/>
              <a:defRPr sz="1800"/>
            </a:lvl2pPr>
            <a:lvl3pPr marL="914377" indent="0">
              <a:buNone/>
              <a:defRPr sz="1600"/>
            </a:lvl3pPr>
            <a:lvl4pPr marL="1371566" indent="0">
              <a:buNone/>
              <a:defRPr sz="1400"/>
            </a:lvl4pPr>
            <a:lvl5pPr marL="1828754" indent="0">
              <a:buNone/>
              <a:defRPr sz="1400"/>
            </a:lvl5pPr>
            <a:lvl6pPr marL="2285943" indent="0">
              <a:buNone/>
              <a:defRPr sz="1400"/>
            </a:lvl6pPr>
            <a:lvl7pPr marL="2743131" indent="0">
              <a:buNone/>
              <a:defRPr sz="1400"/>
            </a:lvl7pPr>
            <a:lvl8pPr marL="3200320" indent="0">
              <a:buNone/>
              <a:defRPr sz="1400"/>
            </a:lvl8pPr>
            <a:lvl9pPr marL="3657509" indent="0">
              <a:buNone/>
              <a:defRPr sz="14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2627313" y="6400800"/>
            <a:ext cx="1223962" cy="196851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33725" y="6400800"/>
            <a:ext cx="2895600" cy="196851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06868F-D895-214A-922C-F9CC83BD0B4A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03521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124744"/>
            <a:ext cx="4038600" cy="511254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dirty="0" smtClean="0"/>
              <a:t>Mastertextformat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en-US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124744"/>
            <a:ext cx="4038600" cy="511254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dirty="0" smtClean="0"/>
              <a:t>Mastertextformat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en-US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2627313" y="6400800"/>
            <a:ext cx="1223962" cy="196851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3133725" y="6400800"/>
            <a:ext cx="2895600" cy="196851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45D1D6-D742-6C4A-8AAA-D3FFB9E8B8D7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924177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>
          <a:xfrm>
            <a:off x="2627313" y="6400800"/>
            <a:ext cx="1223962" cy="196851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>
          <a:xfrm>
            <a:off x="3133725" y="6400800"/>
            <a:ext cx="2895600" cy="196851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0205DB-DBE6-1041-9DAE-37CAD6DC95A1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123711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>
          <a:xfrm>
            <a:off x="2627313" y="6400800"/>
            <a:ext cx="1223962" cy="196851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3133725" y="6400800"/>
            <a:ext cx="2895600" cy="196851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07CBAE-3DD4-5444-8053-7BDFDCD09BAC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74973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>
          <a:xfrm>
            <a:off x="2627313" y="6400800"/>
            <a:ext cx="1223962" cy="196851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>
          <a:xfrm>
            <a:off x="3133725" y="6400800"/>
            <a:ext cx="2895600" cy="196851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A67C7A-5470-F447-AB2D-F83D66E88D95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19052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2627313" y="6400800"/>
            <a:ext cx="1223962" cy="196851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3133725" y="6400800"/>
            <a:ext cx="2895600" cy="196851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208764-7045-0242-80CB-782CB8400123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308215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2627313" y="6400800"/>
            <a:ext cx="1223962" cy="196851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3133725" y="6400800"/>
            <a:ext cx="2895600" cy="196851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3EFC2B-7D34-1248-9673-E2DD8C0DFB8A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43379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4" Type="http://schemas.openxmlformats.org/officeDocument/2006/relationships/image" Target="../media/image2.em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56" name="Rectangle 4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956552" y="6400800"/>
            <a:ext cx="1008063" cy="196851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0" tIns="0" rIns="91440" bIns="0" numCol="1" anchor="t" anchorCtr="0" compatLnSpc="1">
            <a:prstTxWarp prst="textNoShape">
              <a:avLst/>
            </a:prstTxWarp>
          </a:bodyPr>
          <a:lstStyle>
            <a:lvl1pPr algn="r">
              <a:defRPr sz="1100">
                <a:cs typeface="+mn-cs"/>
              </a:defRPr>
            </a:lvl1pPr>
          </a:lstStyle>
          <a:p>
            <a:pPr>
              <a:defRPr/>
            </a:pPr>
            <a:fld id="{E92A142D-BBBD-2D43-AE79-F93CC528D69C}" type="slidenum">
              <a:rPr lang="de-DE"/>
              <a:pPr>
                <a:defRPr/>
              </a:pPr>
              <a:t>‹#›</a:t>
            </a:fld>
            <a:endParaRPr lang="de-DE" dirty="0"/>
          </a:p>
        </p:txBody>
      </p:sp>
      <p:pic>
        <p:nvPicPr>
          <p:cNvPr id="1027" name="Picture 45" descr="Logo_ImFocus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4863" y="6453189"/>
            <a:ext cx="1377950" cy="84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4558" name="Rectangle 46"/>
          <p:cNvSpPr>
            <a:spLocks noChangeArrowheads="1"/>
          </p:cNvSpPr>
          <p:nvPr userDrawn="1"/>
        </p:nvSpPr>
        <p:spPr bwMode="auto">
          <a:xfrm>
            <a:off x="179390" y="981077"/>
            <a:ext cx="8785225" cy="73025"/>
          </a:xfrm>
          <a:prstGeom prst="rect">
            <a:avLst/>
          </a:prstGeom>
          <a:solidFill>
            <a:srgbClr val="DAD9D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64559" name="Rectangle 47"/>
          <p:cNvSpPr>
            <a:spLocks noChangeArrowheads="1"/>
          </p:cNvSpPr>
          <p:nvPr userDrawn="1"/>
        </p:nvSpPr>
        <p:spPr bwMode="auto">
          <a:xfrm flipV="1">
            <a:off x="179390" y="6669088"/>
            <a:ext cx="8785225" cy="188912"/>
          </a:xfrm>
          <a:prstGeom prst="rect">
            <a:avLst/>
          </a:prstGeom>
          <a:solidFill>
            <a:srgbClr val="DAD9D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64561" name="Rectangle 49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260350"/>
            <a:ext cx="8229600" cy="503239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/>
              <a:t>Titelmasterformat durch Klicken bearbeiten</a:t>
            </a:r>
          </a:p>
        </p:txBody>
      </p:sp>
      <p:sp>
        <p:nvSpPr>
          <p:cNvPr id="64562" name="Rectangle 50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96976"/>
            <a:ext cx="8229600" cy="4968875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pic>
        <p:nvPicPr>
          <p:cNvPr id="1032" name="Bild 48" descr="Logo_Inst_InfSys_P309.pdf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6167439"/>
            <a:ext cx="2160588" cy="57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21" r:id="rId1"/>
    <p:sldLayoutId id="2147483822" r:id="rId2"/>
    <p:sldLayoutId id="2147483823" r:id="rId3"/>
    <p:sldLayoutId id="2147483824" r:id="rId4"/>
    <p:sldLayoutId id="2147483825" r:id="rId5"/>
    <p:sldLayoutId id="2147483826" r:id="rId6"/>
    <p:sldLayoutId id="2147483827" r:id="rId7"/>
    <p:sldLayoutId id="2147483828" r:id="rId8"/>
    <p:sldLayoutId id="2147483829" r:id="rId9"/>
    <p:sldLayoutId id="2147483830" r:id="rId10"/>
    <p:sldLayoutId id="2147483831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  <a:cs typeface="ＭＳ Ｐゴシック" charset="0"/>
        </a:defRPr>
      </a:lvl5pPr>
      <a:lvl6pPr marL="457189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</a:defRPr>
      </a:lvl6pPr>
      <a:lvl7pPr marL="914377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</a:defRPr>
      </a:lvl7pPr>
      <a:lvl8pPr marL="1371566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</a:defRPr>
      </a:lvl8pPr>
      <a:lvl9pPr marL="1828754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</a:defRPr>
      </a:lvl9pPr>
    </p:titleStyle>
    <p:bodyStyle>
      <a:lvl1pPr marL="342891" indent="-342891" algn="l" rtl="0" eaLnBrk="0" fontAlgn="base" hangingPunct="0">
        <a:spcBef>
          <a:spcPct val="20000"/>
        </a:spcBef>
        <a:spcAft>
          <a:spcPct val="0"/>
        </a:spcAft>
        <a:buChar char="•"/>
        <a:defRPr sz="26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32" indent="-285744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+mn-ea"/>
        </a:defRPr>
      </a:lvl2pPr>
      <a:lvl3pPr marL="1142971" indent="-228594" algn="l" rtl="0" eaLnBrk="0" fontAlgn="base" hangingPunct="0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  <a:ea typeface="+mn-ea"/>
        </a:defRPr>
      </a:lvl3pPr>
      <a:lvl4pPr marL="1600160" indent="-228594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349" indent="-228594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5pPr>
      <a:lvl6pPr marL="2514537" indent="-228594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6pPr>
      <a:lvl7pPr marL="2971726" indent="-228594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7pPr>
      <a:lvl8pPr marL="3428914" indent="-228594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8pPr>
      <a:lvl9pPr marL="3886103" indent="-228594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de-DE"/>
      </a:defPPr>
      <a:lvl1pPr marL="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1412875"/>
            <a:ext cx="7772400" cy="935039"/>
          </a:xfrm>
        </p:spPr>
        <p:txBody>
          <a:bodyPr/>
          <a:lstStyle/>
          <a:p>
            <a:pPr eaLnBrk="1" hangingPunct="1">
              <a:defRPr/>
            </a:pPr>
            <a:r>
              <a:rPr lang="de-DE" sz="3600" b="1" dirty="0">
                <a:cs typeface="+mj-cs"/>
              </a:rPr>
              <a:t>Einführung in</a:t>
            </a:r>
            <a:br>
              <a:rPr lang="de-DE" sz="3600" b="1" dirty="0">
                <a:cs typeface="+mj-cs"/>
              </a:rPr>
            </a:br>
            <a:r>
              <a:rPr lang="de-DE" sz="3600" b="1" dirty="0">
                <a:cs typeface="+mj-cs"/>
              </a:rPr>
              <a:t>Web- und Data-Science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141117"/>
            <a:ext cx="6400800" cy="3024188"/>
          </a:xfrm>
        </p:spPr>
        <p:txBody>
          <a:bodyPr/>
          <a:lstStyle/>
          <a:p>
            <a:pPr eaLnBrk="1" hangingPunct="1">
              <a:defRPr/>
            </a:pPr>
            <a:r>
              <a:rPr lang="de-DE" sz="2400" dirty="0">
                <a:cs typeface="+mn-cs"/>
              </a:rPr>
              <a:t>Prof. Dr. Ralf Möller</a:t>
            </a:r>
          </a:p>
          <a:p>
            <a:pPr eaLnBrk="1" hangingPunct="1">
              <a:defRPr/>
            </a:pPr>
            <a:r>
              <a:rPr lang="de-DE" sz="2400" b="1" dirty="0">
                <a:cs typeface="+mn-cs"/>
              </a:rPr>
              <a:t>Universität zu Lübeck</a:t>
            </a:r>
          </a:p>
          <a:p>
            <a:pPr eaLnBrk="1" hangingPunct="1">
              <a:defRPr/>
            </a:pPr>
            <a:r>
              <a:rPr lang="de-DE" sz="2400" b="1" dirty="0">
                <a:cs typeface="+mn-cs"/>
              </a:rPr>
              <a:t>Institut für Informationssysteme</a:t>
            </a:r>
          </a:p>
          <a:p>
            <a:pPr eaLnBrk="1" hangingPunct="1">
              <a:defRPr/>
            </a:pPr>
            <a:endParaRPr lang="de-DE" sz="2400" dirty="0">
              <a:cs typeface="+mn-cs"/>
            </a:endParaRPr>
          </a:p>
          <a:p>
            <a:pPr eaLnBrk="1" hangingPunct="1">
              <a:defRPr/>
            </a:pPr>
            <a:r>
              <a:rPr lang="de-DE" sz="2400" dirty="0">
                <a:cs typeface="+mn-cs"/>
              </a:rPr>
              <a:t>Tanya Braun (</a:t>
            </a:r>
            <a:r>
              <a:rPr lang="de-DE" sz="2400">
                <a:cs typeface="+mn-cs"/>
              </a:rPr>
              <a:t>Übungen</a:t>
            </a:r>
            <a:r>
              <a:rPr lang="de-DE" sz="2400" smtClean="0">
                <a:cs typeface="+mn-cs"/>
              </a:rPr>
              <a:t>)</a:t>
            </a:r>
            <a:endParaRPr lang="de-DE" sz="2400" dirty="0"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From Statistical Inference to Data Science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rgbClr val="0B05FF"/>
                </a:solidFill>
              </a:rPr>
              <a:t>1979 </a:t>
            </a:r>
          </a:p>
          <a:p>
            <a:r>
              <a:rPr lang="en-US" dirty="0"/>
              <a:t>The </a:t>
            </a:r>
            <a:r>
              <a:rPr lang="en-US" dirty="0">
                <a:solidFill>
                  <a:srgbClr val="0B05FF"/>
                </a:solidFill>
              </a:rPr>
              <a:t>bootstrap</a:t>
            </a:r>
            <a:r>
              <a:rPr lang="en-US" dirty="0"/>
              <a:t>, and later the widespread use of </a:t>
            </a:r>
            <a:r>
              <a:rPr lang="en-US" dirty="0" smtClean="0">
                <a:solidFill>
                  <a:srgbClr val="0B05FF"/>
                </a:solidFill>
              </a:rPr>
              <a:t>MCMC</a:t>
            </a:r>
            <a:endParaRPr lang="en-US" dirty="0"/>
          </a:p>
          <a:p>
            <a:r>
              <a:rPr lang="en-US" dirty="0" smtClean="0"/>
              <a:t>Electronic computation </a:t>
            </a:r>
            <a:r>
              <a:rPr lang="en-US" dirty="0"/>
              <a:t>used for the extension of classic statistical inference.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12F2AC-72A6-5242-BB66-261AC8F7AC4C}" type="slidenum">
              <a:rPr lang="de-DE" smtClean="0"/>
              <a:pPr>
                <a:defRPr/>
              </a:pPr>
              <a:t>10</a:t>
            </a:fld>
            <a:endParaRPr lang="de-DE"/>
          </a:p>
        </p:txBody>
      </p:sp>
      <p:pic>
        <p:nvPicPr>
          <p:cNvPr id="5" name="Content Placeholder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300193" y="3898897"/>
            <a:ext cx="2843808" cy="2462171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04889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From Statistical Inference to Data Science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rgbClr val="0B05FF"/>
                </a:solidFill>
              </a:rPr>
              <a:t>1995 </a:t>
            </a:r>
          </a:p>
          <a:p>
            <a:r>
              <a:rPr lang="en-US" dirty="0"/>
              <a:t>This stands for </a:t>
            </a:r>
            <a:r>
              <a:rPr lang="en-US" dirty="0">
                <a:solidFill>
                  <a:srgbClr val="0B05FF"/>
                </a:solidFill>
              </a:rPr>
              <a:t>false-discovery rates </a:t>
            </a:r>
            <a:r>
              <a:rPr lang="en-US" dirty="0"/>
              <a:t>and,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 </a:t>
            </a:r>
            <a:r>
              <a:rPr lang="en-US" dirty="0"/>
              <a:t>year later, the </a:t>
            </a:r>
            <a:r>
              <a:rPr lang="en-US" dirty="0" smtClean="0">
                <a:solidFill>
                  <a:srgbClr val="0B05FF"/>
                </a:solidFill>
              </a:rPr>
              <a:t>lasso</a:t>
            </a:r>
          </a:p>
          <a:p>
            <a:r>
              <a:rPr lang="en-US" dirty="0" smtClean="0"/>
              <a:t>Both </a:t>
            </a:r>
            <a:r>
              <a:rPr lang="en-US" dirty="0"/>
              <a:t>are computer-intensive algorithms, firmly rooted in the ethos of statistical </a:t>
            </a:r>
            <a:r>
              <a:rPr lang="en-US" dirty="0" smtClean="0"/>
              <a:t>inference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12F2AC-72A6-5242-BB66-261AC8F7AC4C}" type="slidenum">
              <a:rPr lang="de-DE" smtClean="0"/>
              <a:pPr>
                <a:defRPr/>
              </a:pPr>
              <a:t>11</a:t>
            </a:fld>
            <a:endParaRPr lang="de-DE"/>
          </a:p>
        </p:txBody>
      </p:sp>
      <p:pic>
        <p:nvPicPr>
          <p:cNvPr id="5" name="Content Placeholder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300193" y="3898897"/>
            <a:ext cx="2843808" cy="2462171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0150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From Statistical Inference to Data Science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rgbClr val="0B05FF"/>
                </a:solidFill>
              </a:rPr>
              <a:t>2000 </a:t>
            </a:r>
          </a:p>
          <a:p>
            <a:r>
              <a:rPr lang="en-US" dirty="0"/>
              <a:t>Microarray technology inspires enormous interest in </a:t>
            </a:r>
            <a:r>
              <a:rPr lang="en-US" dirty="0">
                <a:solidFill>
                  <a:srgbClr val="0B05FF"/>
                </a:solidFill>
              </a:rPr>
              <a:t>large-scale inference</a:t>
            </a:r>
            <a:r>
              <a:rPr lang="en-US" dirty="0"/>
              <a:t>, both in theory and as applied to the analysis of microbiological data. </a:t>
            </a:r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rgbClr val="0B05FF"/>
                </a:solidFill>
              </a:rPr>
              <a:t>2001 </a:t>
            </a:r>
          </a:p>
          <a:p>
            <a:r>
              <a:rPr lang="en-US" dirty="0"/>
              <a:t>Random </a:t>
            </a:r>
            <a:r>
              <a:rPr lang="en-US" dirty="0" smtClean="0"/>
              <a:t>forests</a:t>
            </a:r>
          </a:p>
          <a:p>
            <a:r>
              <a:rPr lang="en-US" dirty="0"/>
              <a:t>J</a:t>
            </a:r>
            <a:r>
              <a:rPr lang="en-US" dirty="0" smtClean="0"/>
              <a:t>oins </a:t>
            </a:r>
            <a:r>
              <a:rPr lang="en-US" dirty="0" smtClean="0">
                <a:solidFill>
                  <a:srgbClr val="0B05FF"/>
                </a:solidFill>
              </a:rPr>
              <a:t>boosting</a:t>
            </a:r>
            <a:r>
              <a:rPr lang="en-US" dirty="0" smtClean="0"/>
              <a:t> and </a:t>
            </a:r>
            <a:r>
              <a:rPr lang="en-US" dirty="0"/>
              <a:t>the resurgence of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neural </a:t>
            </a:r>
            <a:r>
              <a:rPr lang="en-US" dirty="0"/>
              <a:t>nets </a:t>
            </a:r>
            <a:r>
              <a:rPr lang="en-US" dirty="0" smtClean="0"/>
              <a:t>in </a:t>
            </a:r>
            <a:r>
              <a:rPr lang="en-US" dirty="0"/>
              <a:t>the ranks of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i="1" dirty="0" smtClean="0"/>
              <a:t>machine </a:t>
            </a:r>
            <a:r>
              <a:rPr lang="en-US" i="1" dirty="0"/>
              <a:t>learning </a:t>
            </a:r>
            <a:r>
              <a:rPr lang="en-US" dirty="0" smtClean="0"/>
              <a:t>prediction algorithms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12F2AC-72A6-5242-BB66-261AC8F7AC4C}" type="slidenum">
              <a:rPr lang="de-DE" smtClean="0"/>
              <a:pPr>
                <a:defRPr/>
              </a:pPr>
              <a:t>12</a:t>
            </a:fld>
            <a:endParaRPr lang="de-DE"/>
          </a:p>
        </p:txBody>
      </p:sp>
      <p:pic>
        <p:nvPicPr>
          <p:cNvPr id="5" name="Content Placeholder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300193" y="3898897"/>
            <a:ext cx="2843808" cy="2462171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98848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300193" y="3898897"/>
            <a:ext cx="2843808" cy="2462171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From Statistical Inference to Data Science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dirty="0">
                <a:solidFill>
                  <a:srgbClr val="0B05FF"/>
                </a:solidFill>
              </a:rPr>
              <a:t>2016a </a:t>
            </a:r>
          </a:p>
          <a:p>
            <a:r>
              <a:rPr lang="en-US" sz="2400" dirty="0"/>
              <a:t>Data science: a more popular successor to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Tukey </a:t>
            </a:r>
            <a:r>
              <a:rPr lang="en-US" sz="2400" dirty="0"/>
              <a:t>and </a:t>
            </a:r>
            <a:r>
              <a:rPr lang="en-US" sz="2400" dirty="0" err="1"/>
              <a:t>Mosteller’s</a:t>
            </a:r>
            <a:r>
              <a:rPr lang="en-US" sz="2400" dirty="0"/>
              <a:t> “data </a:t>
            </a:r>
            <a:r>
              <a:rPr lang="en-US" sz="2400" dirty="0" smtClean="0"/>
              <a:t>analysis” </a:t>
            </a:r>
          </a:p>
          <a:p>
            <a:r>
              <a:rPr lang="en-US" sz="2400" dirty="0" smtClean="0"/>
              <a:t>At </a:t>
            </a:r>
            <a:r>
              <a:rPr lang="en-US" sz="2400" dirty="0"/>
              <a:t>one extreme it seems to represent a statistics discipline </a:t>
            </a:r>
            <a:r>
              <a:rPr lang="en-US" sz="2400" dirty="0" smtClean="0"/>
              <a:t>without </a:t>
            </a:r>
            <a:r>
              <a:rPr lang="en-US" sz="2400" dirty="0"/>
              <a:t>parametric probability models or formal inference. </a:t>
            </a:r>
            <a:endParaRPr lang="en-US" sz="2400" dirty="0" smtClean="0"/>
          </a:p>
          <a:p>
            <a:r>
              <a:rPr lang="en-US" sz="2400" dirty="0" smtClean="0"/>
              <a:t>Data </a:t>
            </a:r>
            <a:r>
              <a:rPr lang="en-US" sz="2400" dirty="0"/>
              <a:t>Science Association defines </a:t>
            </a:r>
            <a:r>
              <a:rPr lang="en-US" sz="2400" dirty="0" smtClean="0"/>
              <a:t>a </a:t>
            </a:r>
            <a:r>
              <a:rPr lang="en-US" sz="2400" dirty="0"/>
              <a:t>practitioner as one who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“. </a:t>
            </a:r>
            <a:r>
              <a:rPr lang="en-US" sz="2400" dirty="0"/>
              <a:t>. . uses </a:t>
            </a:r>
            <a:r>
              <a:rPr lang="en-US" sz="2400" dirty="0" smtClean="0"/>
              <a:t>scientific </a:t>
            </a:r>
            <a:r>
              <a:rPr lang="en-US" sz="2400" dirty="0"/>
              <a:t>methods to liberate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and </a:t>
            </a:r>
            <a:r>
              <a:rPr lang="en-US" sz="2400" dirty="0" smtClean="0">
                <a:solidFill>
                  <a:srgbClr val="0B05FF"/>
                </a:solidFill>
              </a:rPr>
              <a:t>create </a:t>
            </a:r>
            <a:r>
              <a:rPr lang="en-US" sz="2400" dirty="0">
                <a:solidFill>
                  <a:srgbClr val="0B05FF"/>
                </a:solidFill>
              </a:rPr>
              <a:t>meaning from raw </a:t>
            </a:r>
            <a:r>
              <a:rPr lang="en-US" sz="2400" dirty="0" smtClean="0">
                <a:solidFill>
                  <a:srgbClr val="0B05FF"/>
                </a:solidFill>
              </a:rPr>
              <a:t>data</a:t>
            </a:r>
            <a:r>
              <a:rPr lang="en-US" sz="2400" dirty="0" smtClean="0"/>
              <a:t>” </a:t>
            </a:r>
          </a:p>
          <a:p>
            <a:r>
              <a:rPr lang="en-US" sz="2400" dirty="0" smtClean="0"/>
              <a:t>In </a:t>
            </a:r>
            <a:r>
              <a:rPr lang="en-US" sz="2400" dirty="0"/>
              <a:t>practice the emphasis is </a:t>
            </a:r>
            <a:r>
              <a:rPr lang="en-US" sz="2400" dirty="0" smtClean="0"/>
              <a:t>on</a:t>
            </a:r>
          </a:p>
          <a:p>
            <a:pPr lvl="1"/>
            <a:r>
              <a:rPr lang="en-US" sz="2200" dirty="0" smtClean="0">
                <a:solidFill>
                  <a:srgbClr val="0B05FF"/>
                </a:solidFill>
              </a:rPr>
              <a:t>algorithmic processing </a:t>
            </a:r>
            <a:r>
              <a:rPr lang="en-US" sz="2200" dirty="0">
                <a:solidFill>
                  <a:srgbClr val="0B05FF"/>
                </a:solidFill>
              </a:rPr>
              <a:t>of large data sets </a:t>
            </a:r>
            <a:endParaRPr lang="en-US" sz="2200" dirty="0" smtClean="0">
              <a:solidFill>
                <a:srgbClr val="0B05FF"/>
              </a:solidFill>
            </a:endParaRPr>
          </a:p>
          <a:p>
            <a:pPr lvl="1"/>
            <a:r>
              <a:rPr lang="en-US" sz="2200" dirty="0" smtClean="0"/>
              <a:t>for </a:t>
            </a:r>
            <a:r>
              <a:rPr lang="en-US" sz="2200" dirty="0"/>
              <a:t>the </a:t>
            </a:r>
            <a:r>
              <a:rPr lang="en-US" sz="2200" dirty="0" smtClean="0">
                <a:solidFill>
                  <a:srgbClr val="0B05FF"/>
                </a:solidFill>
              </a:rPr>
              <a:t>extraction of </a:t>
            </a:r>
            <a:r>
              <a:rPr lang="en-US" sz="2200" dirty="0">
                <a:solidFill>
                  <a:srgbClr val="0B05FF"/>
                </a:solidFill>
              </a:rPr>
              <a:t>useful information</a:t>
            </a:r>
            <a:r>
              <a:rPr lang="en-US" sz="2200" dirty="0"/>
              <a:t>, </a:t>
            </a:r>
          </a:p>
          <a:p>
            <a:pPr lvl="1"/>
            <a:r>
              <a:rPr lang="en-US" sz="2200" dirty="0" smtClean="0"/>
              <a:t>with </a:t>
            </a:r>
            <a:r>
              <a:rPr lang="en-US" sz="2200" dirty="0" smtClean="0">
                <a:solidFill>
                  <a:srgbClr val="0B05FF"/>
                </a:solidFill>
              </a:rPr>
              <a:t>prediction</a:t>
            </a:r>
            <a:r>
              <a:rPr lang="en-US" sz="2200" dirty="0" smtClean="0"/>
              <a:t> algorithms </a:t>
            </a:r>
            <a:r>
              <a:rPr lang="en-US" sz="2200" dirty="0"/>
              <a:t>as </a:t>
            </a:r>
            <a:r>
              <a:rPr lang="en-US" sz="2200" dirty="0" smtClean="0"/>
              <a:t>exemplars</a:t>
            </a:r>
            <a:endParaRPr lang="en-US" sz="2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12F2AC-72A6-5242-BB66-261AC8F7AC4C}" type="slidenum">
              <a:rPr lang="de-DE" smtClean="0"/>
              <a:pPr>
                <a:defRPr/>
              </a:pPr>
              <a:t>13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05155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300193" y="3898897"/>
            <a:ext cx="2843808" cy="2462171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From Statistical Inference to Data Science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196976"/>
            <a:ext cx="8507415" cy="4968875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rgbClr val="0B05FF"/>
                </a:solidFill>
              </a:rPr>
              <a:t>2016b </a:t>
            </a:r>
          </a:p>
          <a:p>
            <a:r>
              <a:rPr lang="en-US" dirty="0"/>
              <a:t>This represents the traditional line of statistical </a:t>
            </a:r>
            <a:r>
              <a:rPr lang="en-US" dirty="0" smtClean="0"/>
              <a:t>thinking, </a:t>
            </a:r>
            <a:r>
              <a:rPr lang="en-US" dirty="0"/>
              <a:t>but now energized with a renewed focus </a:t>
            </a:r>
            <a:r>
              <a:rPr lang="en-US" dirty="0" smtClean="0"/>
              <a:t>on applications</a:t>
            </a:r>
          </a:p>
          <a:p>
            <a:r>
              <a:rPr lang="en-US" dirty="0" smtClean="0"/>
              <a:t>Of </a:t>
            </a:r>
            <a:r>
              <a:rPr lang="en-US" dirty="0"/>
              <a:t>particular applied interest are biology and </a:t>
            </a:r>
            <a:r>
              <a:rPr lang="en-US" dirty="0" smtClean="0"/>
              <a:t>genetics</a:t>
            </a:r>
            <a:endParaRPr lang="en-US" dirty="0"/>
          </a:p>
          <a:p>
            <a:r>
              <a:rPr lang="en-US" dirty="0" smtClean="0"/>
              <a:t>Genome-wide </a:t>
            </a:r>
            <a:r>
              <a:rPr lang="en-US" dirty="0"/>
              <a:t>association studies (GWAS) show a different face of big data. </a:t>
            </a:r>
            <a:endParaRPr lang="en-US" dirty="0" smtClean="0"/>
          </a:p>
          <a:p>
            <a:r>
              <a:rPr lang="en-US" dirty="0" smtClean="0"/>
              <a:t>Prediction </a:t>
            </a:r>
            <a:r>
              <a:rPr lang="en-US" dirty="0"/>
              <a:t>is important </a:t>
            </a:r>
            <a:r>
              <a:rPr lang="en-US" dirty="0" smtClean="0"/>
              <a:t>here,</a:t>
            </a:r>
            <a:br>
              <a:rPr lang="en-US" dirty="0" smtClean="0"/>
            </a:br>
            <a:r>
              <a:rPr lang="en-US" dirty="0" smtClean="0"/>
              <a:t>but </a:t>
            </a:r>
            <a:r>
              <a:rPr lang="en-US" dirty="0"/>
              <a:t>not sufficient for the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scientific </a:t>
            </a:r>
            <a:r>
              <a:rPr lang="en-US" dirty="0"/>
              <a:t>understanding of </a:t>
            </a:r>
            <a:r>
              <a:rPr lang="en-US" dirty="0" smtClean="0"/>
              <a:t>disease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12F2AC-72A6-5242-BB66-261AC8F7AC4C}" type="slidenum">
              <a:rPr lang="de-DE" smtClean="0"/>
              <a:pPr>
                <a:defRPr/>
              </a:pPr>
              <a:t>14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50589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Computer Science and Data Science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976"/>
            <a:ext cx="5554960" cy="520382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rgbClr val="0B05FF"/>
                </a:solidFill>
              </a:rPr>
              <a:t>Since 1950</a:t>
            </a:r>
          </a:p>
          <a:p>
            <a:r>
              <a:rPr lang="en-US" dirty="0" smtClean="0"/>
              <a:t>Logic</a:t>
            </a:r>
          </a:p>
          <a:p>
            <a:r>
              <a:rPr lang="en-US" dirty="0" smtClean="0"/>
              <a:t>Probability Theory</a:t>
            </a:r>
            <a:endParaRPr lang="en-US" dirty="0"/>
          </a:p>
          <a:p>
            <a:r>
              <a:rPr lang="en-US" dirty="0" smtClean="0"/>
              <a:t>Representation and</a:t>
            </a:r>
            <a:br>
              <a:rPr lang="en-US" dirty="0" smtClean="0"/>
            </a:br>
            <a:r>
              <a:rPr lang="en-US" dirty="0" smtClean="0"/>
              <a:t>Query Language</a:t>
            </a:r>
          </a:p>
          <a:p>
            <a:r>
              <a:rPr lang="en-US" dirty="0" smtClean="0"/>
              <a:t>Databases</a:t>
            </a:r>
          </a:p>
          <a:p>
            <a:r>
              <a:rPr lang="en-US" dirty="0" smtClean="0"/>
              <a:t>Algorithms and </a:t>
            </a:r>
            <a:br>
              <a:rPr lang="en-US" dirty="0" smtClean="0"/>
            </a:br>
            <a:r>
              <a:rPr lang="en-US" dirty="0" smtClean="0"/>
              <a:t>Data Structures</a:t>
            </a:r>
          </a:p>
          <a:p>
            <a:r>
              <a:rPr lang="en-US" dirty="0" smtClean="0"/>
              <a:t>Programming</a:t>
            </a:r>
            <a:endParaRPr lang="en-US" dirty="0"/>
          </a:p>
          <a:p>
            <a:r>
              <a:rPr lang="de-DE" dirty="0" smtClean="0"/>
              <a:t>Systems (HW/SW)</a:t>
            </a:r>
          </a:p>
          <a:p>
            <a:r>
              <a:rPr lang="mr-IN" dirty="0" smtClean="0"/>
              <a:t>…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12F2AC-72A6-5242-BB66-261AC8F7AC4C}" type="slidenum">
              <a:rPr lang="de-DE" smtClean="0"/>
              <a:pPr>
                <a:defRPr/>
              </a:pPr>
              <a:t>15</a:t>
            </a:fld>
            <a:endParaRPr lang="de-DE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7984" y="1702217"/>
            <a:ext cx="4019536" cy="4176396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137740" y="5401043"/>
            <a:ext cx="2031325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Computation</a:t>
            </a:r>
            <a:br>
              <a:rPr lang="en-US" sz="1400" dirty="0" smtClean="0">
                <a:solidFill>
                  <a:srgbClr val="FF0000"/>
                </a:solidFill>
              </a:rPr>
            </a:br>
            <a:r>
              <a:rPr lang="en-US" sz="1400" dirty="0" smtClean="0">
                <a:solidFill>
                  <a:srgbClr val="FF0000"/>
                </a:solidFill>
              </a:rPr>
              <a:t>(</a:t>
            </a:r>
            <a:r>
              <a:rPr lang="en-US" sz="1400" dirty="0" err="1" smtClean="0">
                <a:solidFill>
                  <a:srgbClr val="FF0000"/>
                </a:solidFill>
              </a:rPr>
              <a:t>Aufgaben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>
                <a:solidFill>
                  <a:srgbClr val="FF0000"/>
                </a:solidFill>
              </a:rPr>
              <a:t>als</a:t>
            </a:r>
            <a:r>
              <a:rPr lang="en-US" sz="1400" dirty="0">
                <a:solidFill>
                  <a:srgbClr val="FF0000"/>
                </a:solidFill>
              </a:rPr>
              <a:t> </a:t>
            </a:r>
            <a:r>
              <a:rPr lang="en-US" sz="1400" dirty="0" smtClean="0">
                <a:solidFill>
                  <a:srgbClr val="FF0000"/>
                </a:solidFill>
              </a:rPr>
              <a:t/>
            </a:r>
            <a:br>
              <a:rPr lang="en-US" sz="1400" dirty="0" smtClean="0">
                <a:solidFill>
                  <a:srgbClr val="FF0000"/>
                </a:solidFill>
              </a:rPr>
            </a:b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Optimierungsprobleme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br>
              <a:rPr lang="en-US" sz="1400" dirty="0" smtClean="0">
                <a:solidFill>
                  <a:srgbClr val="FF0000"/>
                </a:solidFill>
              </a:rPr>
            </a:b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dargestellt</a:t>
            </a:r>
            <a:r>
              <a:rPr lang="en-US" sz="1400" dirty="0" smtClean="0">
                <a:solidFill>
                  <a:srgbClr val="FF0000"/>
                </a:solidFill>
              </a:rPr>
              <a:t>)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629034" y="4555351"/>
            <a:ext cx="115127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smtClean="0">
                <a:solidFill>
                  <a:srgbClr val="FF0000"/>
                </a:solidFill>
              </a:rPr>
              <a:t>Mathematics</a:t>
            </a:r>
            <a:endParaRPr lang="en-US" sz="140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973647" y="4298739"/>
            <a:ext cx="104868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Application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859504" y="3074577"/>
            <a:ext cx="108876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Efficient </a:t>
            </a:r>
            <a:br>
              <a:rPr lang="en-US" sz="1100" dirty="0" smtClean="0"/>
            </a:br>
            <a:r>
              <a:rPr lang="en-US" sz="1100" dirty="0" smtClean="0"/>
              <a:t>algorithms</a:t>
            </a:r>
          </a:p>
          <a:p>
            <a:r>
              <a:rPr lang="en-US" sz="1100" dirty="0" smtClean="0"/>
              <a:t>and suitable </a:t>
            </a:r>
            <a:br>
              <a:rPr lang="en-US" sz="1100" dirty="0" smtClean="0"/>
            </a:br>
            <a:r>
              <a:rPr lang="en-US" sz="1100" dirty="0" smtClean="0"/>
              <a:t>data structures</a:t>
            </a:r>
            <a:endParaRPr lang="en-US" sz="1100" dirty="0"/>
          </a:p>
        </p:txBody>
      </p:sp>
      <p:sp>
        <p:nvSpPr>
          <p:cNvPr id="11" name="TextBox 10"/>
          <p:cNvSpPr txBox="1"/>
          <p:nvPr/>
        </p:nvSpPr>
        <p:spPr>
          <a:xfrm>
            <a:off x="6034295" y="1604710"/>
            <a:ext cx="155363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smtClean="0">
                <a:solidFill>
                  <a:srgbClr val="FF0000"/>
                </a:solidFill>
              </a:rPr>
              <a:t>Computer Science</a:t>
            </a:r>
            <a:endParaRPr lang="en-US" sz="1400" dirty="0">
              <a:solidFill>
                <a:srgbClr val="FF0000"/>
              </a:solidFill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7744" y="4462414"/>
            <a:ext cx="813255" cy="4753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9952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8313" y="260350"/>
            <a:ext cx="8496302" cy="503239"/>
          </a:xfrm>
        </p:spPr>
        <p:txBody>
          <a:bodyPr/>
          <a:lstStyle/>
          <a:p>
            <a:pPr>
              <a:defRPr/>
            </a:pPr>
            <a:r>
              <a:rPr lang="de-DE" dirty="0" err="1" smtClean="0"/>
              <a:t>Statistics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Data Science [CASI 2017, p. 446 ff.]</a:t>
            </a:r>
            <a:endParaRPr lang="de-DE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374" y="1196752"/>
            <a:ext cx="3398522" cy="4968875"/>
          </a:xfrm>
        </p:spPr>
      </p:pic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08ACC5-0C12-5A40-8FF7-76A23673B596}" type="slidenum">
              <a:rPr lang="de-DE" smtClean="0"/>
              <a:pPr>
                <a:defRPr/>
              </a:pPr>
              <a:t>2</a:t>
            </a:fld>
            <a:endParaRPr lang="de-DE"/>
          </a:p>
        </p:txBody>
      </p:sp>
      <p:sp>
        <p:nvSpPr>
          <p:cNvPr id="6" name="TextBox 5"/>
          <p:cNvSpPr txBox="1"/>
          <p:nvPr/>
        </p:nvSpPr>
        <p:spPr>
          <a:xfrm>
            <a:off x="4213993" y="1340768"/>
            <a:ext cx="4806124" cy="47089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Statistical Inference:</a:t>
            </a:r>
          </a:p>
          <a:p>
            <a:pPr marL="285750" indent="-285750">
              <a:buFont typeface="Arial" charset="0"/>
              <a:buChar char="•"/>
            </a:pPr>
            <a:r>
              <a:rPr lang="en-US" sz="2000" dirty="0" smtClean="0"/>
              <a:t>Deals with the why</a:t>
            </a:r>
          </a:p>
          <a:p>
            <a:pPr marL="285750" indent="-285750">
              <a:buFont typeface="Arial" charset="0"/>
              <a:buChar char="•"/>
            </a:pPr>
            <a:r>
              <a:rPr lang="en-US" sz="2000" dirty="0" smtClean="0"/>
              <a:t>Mathematical foundations</a:t>
            </a:r>
          </a:p>
          <a:p>
            <a:pPr marL="285750" indent="-285750">
              <a:buFont typeface="Arial" charset="0"/>
              <a:buChar char="•"/>
            </a:pPr>
            <a:endParaRPr lang="en-US" sz="2000" dirty="0"/>
          </a:p>
          <a:p>
            <a:r>
              <a:rPr lang="en-US" sz="2000" dirty="0" err="1" smtClean="0"/>
              <a:t>Algorithmics</a:t>
            </a:r>
            <a:r>
              <a:rPr lang="en-US" sz="2000" dirty="0" smtClean="0"/>
              <a:t> &amp; Data Science as CASI sees it:</a:t>
            </a:r>
          </a:p>
          <a:p>
            <a:pPr marL="285750" indent="-285750">
              <a:buFont typeface="Arial" charset="0"/>
              <a:buChar char="•"/>
            </a:pPr>
            <a:r>
              <a:rPr lang="en-US" sz="2000" dirty="0" smtClean="0"/>
              <a:t>Deals with the how</a:t>
            </a:r>
          </a:p>
          <a:p>
            <a:pPr marL="285750" indent="-285750">
              <a:buFont typeface="Arial" charset="0"/>
              <a:buChar char="•"/>
            </a:pPr>
            <a:r>
              <a:rPr lang="en-US" sz="2000" dirty="0" smtClean="0"/>
              <a:t>Just pragmatism? </a:t>
            </a:r>
            <a:br>
              <a:rPr lang="en-US" sz="2000" dirty="0" smtClean="0"/>
            </a:br>
            <a:r>
              <a:rPr lang="en-US" sz="2000" dirty="0" smtClean="0"/>
              <a:t>(</a:t>
            </a:r>
            <a:r>
              <a:rPr lang="en-US" sz="2000" smtClean="0">
                <a:sym typeface="Wingdings"/>
              </a:rPr>
              <a:t> </a:t>
            </a:r>
            <a:r>
              <a:rPr lang="en-US" sz="2000" smtClean="0">
                <a:sym typeface="Wingdings"/>
              </a:rPr>
              <a:t>side </a:t>
            </a:r>
            <a:r>
              <a:rPr lang="en-US" sz="2000" dirty="0" smtClean="0">
                <a:sym typeface="Wingdings"/>
              </a:rPr>
              <a:t>blow at computer science)</a:t>
            </a:r>
            <a:endParaRPr lang="en-US" sz="2000" dirty="0" smtClean="0"/>
          </a:p>
          <a:p>
            <a:pPr marL="285750" indent="-285750">
              <a:buFont typeface="Arial" charset="0"/>
              <a:buChar char="•"/>
            </a:pPr>
            <a:r>
              <a:rPr lang="en-US" sz="2000" dirty="0" smtClean="0"/>
              <a:t>Decision problems clearly identified in </a:t>
            </a:r>
            <a:br>
              <a:rPr lang="en-US" sz="2000" dirty="0" smtClean="0"/>
            </a:br>
            <a:r>
              <a:rPr lang="en-US" sz="2000" dirty="0" smtClean="0"/>
              <a:t>computer science </a:t>
            </a:r>
            <a:r>
              <a:rPr lang="en-US" sz="2000" dirty="0" err="1" smtClean="0"/>
              <a:t>w.r.t</a:t>
            </a:r>
            <a:r>
              <a:rPr lang="en-US" sz="2000" dirty="0" smtClean="0"/>
              <a:t>. semantics</a:t>
            </a:r>
            <a:br>
              <a:rPr lang="en-US" sz="2000" dirty="0" smtClean="0"/>
            </a:br>
            <a:r>
              <a:rPr lang="en-US" sz="2000" dirty="0" smtClean="0"/>
              <a:t>of representation formalisms</a:t>
            </a:r>
          </a:p>
          <a:p>
            <a:pPr marL="285750" indent="-285750">
              <a:buFont typeface="Arial" charset="0"/>
              <a:buChar char="•"/>
            </a:pPr>
            <a:r>
              <a:rPr lang="en-US" sz="2000" dirty="0" smtClean="0"/>
              <a:t>Correctness of algorithms (the why)</a:t>
            </a:r>
            <a:br>
              <a:rPr lang="en-US" sz="2000" dirty="0" smtClean="0"/>
            </a:br>
            <a:r>
              <a:rPr lang="en-US" sz="2000" dirty="0" smtClean="0"/>
              <a:t>is very well an issue</a:t>
            </a:r>
            <a:r>
              <a:rPr lang="en-US" sz="2000" dirty="0"/>
              <a:t> </a:t>
            </a:r>
            <a:r>
              <a:rPr lang="en-US" sz="2000" dirty="0" smtClean="0"/>
              <a:t>in computer science </a:t>
            </a:r>
            <a:br>
              <a:rPr lang="en-US" sz="2000" dirty="0" smtClean="0"/>
            </a:br>
            <a:r>
              <a:rPr lang="en-US" sz="2000" dirty="0" smtClean="0"/>
              <a:t>(and data science as subfield)</a:t>
            </a:r>
          </a:p>
          <a:p>
            <a:pPr marL="285750" indent="-285750">
              <a:buFont typeface="Arial" charset="0"/>
              <a:buChar char="•"/>
            </a:pPr>
            <a:r>
              <a:rPr lang="en-US" sz="2000" dirty="0" smtClean="0"/>
              <a:t>Tractability issues added by CS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622355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From Statistical Inference to Data Science</a:t>
            </a:r>
            <a:r>
              <a:rPr lang="mr-IN" dirty="0" smtClean="0"/>
              <a:t>…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2475" y="1196975"/>
            <a:ext cx="5739050" cy="4968875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12F2AC-72A6-5242-BB66-261AC8F7AC4C}" type="slidenum">
              <a:rPr lang="de-DE" smtClean="0"/>
              <a:pPr>
                <a:defRPr/>
              </a:pPr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16992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From Statistical Inference to Data Science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rgbClr val="0B05FF"/>
                </a:solidFill>
              </a:rPr>
              <a:t>1900</a:t>
            </a:r>
          </a:p>
          <a:p>
            <a:r>
              <a:rPr lang="en-US" dirty="0" smtClean="0"/>
              <a:t>Karl </a:t>
            </a:r>
            <a:r>
              <a:rPr lang="en-US" dirty="0"/>
              <a:t>Pearson’s </a:t>
            </a:r>
            <a:r>
              <a:rPr lang="en-US" dirty="0">
                <a:solidFill>
                  <a:srgbClr val="0B05FF"/>
                </a:solidFill>
              </a:rPr>
              <a:t>chi-square </a:t>
            </a:r>
            <a:r>
              <a:rPr lang="en-US" dirty="0" smtClean="0"/>
              <a:t>paper</a:t>
            </a:r>
          </a:p>
          <a:p>
            <a:r>
              <a:rPr lang="en-US" dirty="0" smtClean="0"/>
              <a:t>Applied </a:t>
            </a:r>
            <a:r>
              <a:rPr lang="en-US" dirty="0"/>
              <a:t>a new mathematical tool, matrix theory, in the service of </a:t>
            </a:r>
            <a:r>
              <a:rPr lang="en-US" dirty="0" smtClean="0"/>
              <a:t>statistical </a:t>
            </a:r>
            <a:r>
              <a:rPr lang="en-US" dirty="0"/>
              <a:t>methodology. </a:t>
            </a:r>
            <a:endParaRPr lang="en-US" dirty="0" smtClean="0"/>
          </a:p>
          <a:p>
            <a:r>
              <a:rPr lang="en-US" dirty="0" smtClean="0"/>
              <a:t>Pearson and </a:t>
            </a:r>
            <a:r>
              <a:rPr lang="en-US" dirty="0"/>
              <a:t>Weldon went on to found </a:t>
            </a:r>
            <a:r>
              <a:rPr lang="en-US" i="1" dirty="0" err="1"/>
              <a:t>Biometrika</a:t>
            </a:r>
            <a:r>
              <a:rPr lang="en-US" i="1" dirty="0"/>
              <a:t> </a:t>
            </a:r>
            <a:r>
              <a:rPr lang="en-US" dirty="0"/>
              <a:t>in 1901, the first recognizably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modern </a:t>
            </a:r>
            <a:r>
              <a:rPr lang="en-US" dirty="0"/>
              <a:t>statistics journal. </a:t>
            </a:r>
            <a:endParaRPr lang="en-US" dirty="0" smtClean="0"/>
          </a:p>
          <a:p>
            <a:r>
              <a:rPr lang="en-US" dirty="0" smtClean="0"/>
              <a:t>Pearson’s </a:t>
            </a:r>
            <a:r>
              <a:rPr lang="en-US" dirty="0"/>
              <a:t>paper, and </a:t>
            </a:r>
            <a:r>
              <a:rPr lang="en-US" i="1" dirty="0" err="1" smtClean="0"/>
              <a:t>Biometrika</a:t>
            </a:r>
            <a:r>
              <a:rPr lang="en-US" dirty="0"/>
              <a:t>,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launched </a:t>
            </a:r>
            <a:r>
              <a:rPr lang="en-US" dirty="0"/>
              <a:t>the statistics discipline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on </a:t>
            </a:r>
            <a:r>
              <a:rPr lang="en-US" dirty="0"/>
              <a:t>a fifty-year march toward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the </a:t>
            </a:r>
            <a:r>
              <a:rPr lang="en-US" dirty="0"/>
              <a:t>mathematics pole of the </a:t>
            </a:r>
            <a:r>
              <a:rPr lang="en-US" dirty="0" smtClean="0"/>
              <a:t>triangle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12F2AC-72A6-5242-BB66-261AC8F7AC4C}" type="slidenum">
              <a:rPr lang="de-DE" smtClean="0"/>
              <a:pPr>
                <a:defRPr/>
              </a:pPr>
              <a:t>4</a:t>
            </a:fld>
            <a:endParaRPr lang="de-DE"/>
          </a:p>
        </p:txBody>
      </p:sp>
      <p:pic>
        <p:nvPicPr>
          <p:cNvPr id="5" name="Content Placeholder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300193" y="3898897"/>
            <a:ext cx="2843808" cy="2462171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93332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From Statistical Inference to Data Science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rgbClr val="0B05FF"/>
                </a:solidFill>
              </a:rPr>
              <a:t>1908 </a:t>
            </a:r>
          </a:p>
          <a:p>
            <a:r>
              <a:rPr lang="en-US" dirty="0"/>
              <a:t>Student’s </a:t>
            </a:r>
            <a:r>
              <a:rPr lang="en-US" dirty="0">
                <a:solidFill>
                  <a:srgbClr val="0B05FF"/>
                </a:solidFill>
              </a:rPr>
              <a:t>t statistic </a:t>
            </a:r>
            <a:endParaRPr lang="en-US" dirty="0" smtClean="0">
              <a:solidFill>
                <a:srgbClr val="0B05FF"/>
              </a:solidFill>
            </a:endParaRPr>
          </a:p>
          <a:p>
            <a:r>
              <a:rPr lang="en-US" dirty="0" smtClean="0"/>
              <a:t>Crucial </a:t>
            </a:r>
            <a:r>
              <a:rPr lang="en-US" dirty="0"/>
              <a:t>first result in small-sample “exact” </a:t>
            </a:r>
            <a:r>
              <a:rPr lang="en-US" dirty="0" smtClean="0"/>
              <a:t>inference</a:t>
            </a:r>
          </a:p>
          <a:p>
            <a:r>
              <a:rPr lang="en-US" dirty="0"/>
              <a:t>M</a:t>
            </a:r>
            <a:r>
              <a:rPr lang="en-US" dirty="0" smtClean="0"/>
              <a:t>ajor </a:t>
            </a:r>
            <a:r>
              <a:rPr lang="en-US" dirty="0"/>
              <a:t>influence on </a:t>
            </a:r>
            <a:r>
              <a:rPr lang="en-US" dirty="0" smtClean="0"/>
              <a:t>statistical thinking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12F2AC-72A6-5242-BB66-261AC8F7AC4C}" type="slidenum">
              <a:rPr lang="de-DE" smtClean="0"/>
              <a:pPr>
                <a:defRPr/>
              </a:pPr>
              <a:t>5</a:t>
            </a:fld>
            <a:endParaRPr lang="de-DE"/>
          </a:p>
        </p:txBody>
      </p:sp>
      <p:pic>
        <p:nvPicPr>
          <p:cNvPr id="6" name="Content Placeholder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300193" y="3898897"/>
            <a:ext cx="2843808" cy="2462171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8146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From Statistical Inference to Data Science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rgbClr val="0B05FF"/>
                </a:solidFill>
              </a:rPr>
              <a:t>1925 </a:t>
            </a:r>
          </a:p>
          <a:p>
            <a:r>
              <a:rPr lang="en-US" dirty="0"/>
              <a:t>Fisher’s </a:t>
            </a:r>
            <a:r>
              <a:rPr lang="en-US" dirty="0" smtClean="0">
                <a:solidFill>
                  <a:srgbClr val="0B05FF"/>
                </a:solidFill>
              </a:rPr>
              <a:t>estimation</a:t>
            </a:r>
            <a:r>
              <a:rPr lang="en-US" dirty="0" smtClean="0"/>
              <a:t> paper</a:t>
            </a:r>
          </a:p>
          <a:p>
            <a:pPr lvl="1"/>
            <a:r>
              <a:rPr lang="en-US" dirty="0" smtClean="0"/>
              <a:t>Fundamental ideas: sufficiency</a:t>
            </a:r>
            <a:r>
              <a:rPr lang="en-US" dirty="0"/>
              <a:t>, efficiency, Fisher information, maximum likelihood theory,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and </a:t>
            </a:r>
            <a:r>
              <a:rPr lang="en-US" dirty="0"/>
              <a:t>the notion of </a:t>
            </a:r>
            <a:r>
              <a:rPr lang="en-US" dirty="0">
                <a:solidFill>
                  <a:srgbClr val="0B05FF"/>
                </a:solidFill>
              </a:rPr>
              <a:t>optimal </a:t>
            </a:r>
            <a:r>
              <a:rPr lang="en-US" dirty="0" smtClean="0">
                <a:solidFill>
                  <a:srgbClr val="0B05FF"/>
                </a:solidFill>
              </a:rPr>
              <a:t>estimation</a:t>
            </a:r>
          </a:p>
          <a:p>
            <a:r>
              <a:rPr lang="en-US" dirty="0" smtClean="0"/>
              <a:t>Optimality </a:t>
            </a:r>
            <a:r>
              <a:rPr lang="en-US" dirty="0"/>
              <a:t>is a mark of maturity in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mathematics</a:t>
            </a:r>
            <a:r>
              <a:rPr lang="en-US" dirty="0"/>
              <a:t>, </a:t>
            </a:r>
            <a:r>
              <a:rPr lang="mr-IN" dirty="0" smtClean="0"/>
              <a:t>…</a:t>
            </a:r>
            <a:endParaRPr lang="de-DE" dirty="0" smtClean="0"/>
          </a:p>
          <a:p>
            <a:r>
              <a:rPr lang="de-DE" dirty="0" smtClean="0"/>
              <a:t>... </a:t>
            </a:r>
            <a:r>
              <a:rPr lang="en-US" dirty="0" smtClean="0"/>
              <a:t>making </a:t>
            </a:r>
            <a:r>
              <a:rPr lang="en-US" dirty="0"/>
              <a:t>1925 the year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statistical </a:t>
            </a:r>
            <a:r>
              <a:rPr lang="en-US" dirty="0"/>
              <a:t>inference went from a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collection </a:t>
            </a:r>
            <a:r>
              <a:rPr lang="en-US" dirty="0"/>
              <a:t>of </a:t>
            </a:r>
            <a:r>
              <a:rPr lang="en-US" dirty="0" smtClean="0"/>
              <a:t>ingenious </a:t>
            </a:r>
            <a:r>
              <a:rPr lang="en-US" dirty="0"/>
              <a:t>techniques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to </a:t>
            </a:r>
            <a:r>
              <a:rPr lang="en-US" dirty="0"/>
              <a:t>a coherent </a:t>
            </a:r>
            <a:r>
              <a:rPr lang="en-US" dirty="0" smtClean="0"/>
              <a:t>discipline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12F2AC-72A6-5242-BB66-261AC8F7AC4C}" type="slidenum">
              <a:rPr lang="de-DE" smtClean="0"/>
              <a:pPr>
                <a:defRPr/>
              </a:pPr>
              <a:t>6</a:t>
            </a:fld>
            <a:endParaRPr lang="de-DE"/>
          </a:p>
        </p:txBody>
      </p:sp>
      <p:pic>
        <p:nvPicPr>
          <p:cNvPr id="5" name="Content Placeholder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300193" y="3898897"/>
            <a:ext cx="2843808" cy="2462171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4433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From Statistical Inference to Data Science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rgbClr val="0B05FF"/>
                </a:solidFill>
              </a:rPr>
              <a:t>1933 </a:t>
            </a:r>
          </a:p>
          <a:p>
            <a:r>
              <a:rPr lang="en-US" dirty="0" err="1" smtClean="0"/>
              <a:t>Neyman</a:t>
            </a:r>
            <a:r>
              <a:rPr lang="en-US" dirty="0" smtClean="0"/>
              <a:t> </a:t>
            </a:r>
            <a:r>
              <a:rPr lang="en-US" dirty="0"/>
              <a:t>and Pearson’s paper on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solidFill>
                  <a:srgbClr val="0B05FF"/>
                </a:solidFill>
              </a:rPr>
              <a:t>optimal </a:t>
            </a:r>
            <a:r>
              <a:rPr lang="en-US" dirty="0">
                <a:solidFill>
                  <a:srgbClr val="0B05FF"/>
                </a:solidFill>
              </a:rPr>
              <a:t>hypothesis </a:t>
            </a:r>
            <a:r>
              <a:rPr lang="en-US" dirty="0" smtClean="0">
                <a:solidFill>
                  <a:srgbClr val="0B05FF"/>
                </a:solidFill>
              </a:rPr>
              <a:t>testing</a:t>
            </a:r>
            <a:r>
              <a:rPr lang="en-US" dirty="0"/>
              <a:t>. </a:t>
            </a:r>
            <a:endParaRPr lang="en-US" dirty="0" smtClean="0"/>
          </a:p>
          <a:p>
            <a:pPr lvl="1"/>
            <a:r>
              <a:rPr lang="en-US" dirty="0" smtClean="0"/>
              <a:t>Logical </a:t>
            </a:r>
            <a:r>
              <a:rPr lang="en-US" dirty="0"/>
              <a:t>completion of Fisher’s program,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it </a:t>
            </a:r>
            <a:r>
              <a:rPr lang="en-US" dirty="0"/>
              <a:t>nevertheless aroused his strong </a:t>
            </a:r>
            <a:r>
              <a:rPr lang="en-US" dirty="0" smtClean="0"/>
              <a:t>antipathy </a:t>
            </a:r>
            <a:br>
              <a:rPr lang="en-US" dirty="0" smtClean="0"/>
            </a:br>
            <a:r>
              <a:rPr lang="en-US" dirty="0" smtClean="0"/>
              <a:t>(concern that </a:t>
            </a:r>
            <a:r>
              <a:rPr lang="en-US" dirty="0" err="1" smtClean="0"/>
              <a:t>mathematization</a:t>
            </a:r>
            <a:r>
              <a:rPr lang="en-US" dirty="0" smtClean="0"/>
              <a:t> was </a:t>
            </a:r>
            <a:br>
              <a:rPr lang="en-US" dirty="0" smtClean="0"/>
            </a:br>
            <a:r>
              <a:rPr lang="en-US" dirty="0" smtClean="0"/>
              <a:t>squeezing intuitive correctness out </a:t>
            </a:r>
            <a:br>
              <a:rPr lang="en-US" dirty="0" smtClean="0"/>
            </a:br>
            <a:r>
              <a:rPr lang="en-US" dirty="0" smtClean="0"/>
              <a:t>of statistical thinking)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12F2AC-72A6-5242-BB66-261AC8F7AC4C}" type="slidenum">
              <a:rPr lang="de-DE" smtClean="0"/>
              <a:pPr>
                <a:defRPr/>
              </a:pPr>
              <a:t>7</a:t>
            </a:fld>
            <a:endParaRPr lang="de-DE"/>
          </a:p>
        </p:txBody>
      </p:sp>
      <p:pic>
        <p:nvPicPr>
          <p:cNvPr id="5" name="Content Placeholder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300193" y="3898897"/>
            <a:ext cx="2843808" cy="2462171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65458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From Statistical Inference to Data Science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rgbClr val="0B05FF"/>
                </a:solidFill>
              </a:rPr>
              <a:t>1937 </a:t>
            </a:r>
          </a:p>
          <a:p>
            <a:r>
              <a:rPr lang="en-US" dirty="0" err="1"/>
              <a:t>Neyman’s</a:t>
            </a:r>
            <a:r>
              <a:rPr lang="en-US" dirty="0"/>
              <a:t> seminal paper on </a:t>
            </a:r>
            <a:r>
              <a:rPr lang="en-US" dirty="0">
                <a:solidFill>
                  <a:srgbClr val="0B05FF"/>
                </a:solidFill>
              </a:rPr>
              <a:t>confidence </a:t>
            </a:r>
            <a:r>
              <a:rPr lang="en-US" dirty="0" smtClean="0">
                <a:solidFill>
                  <a:srgbClr val="0B05FF"/>
                </a:solidFill>
              </a:rPr>
              <a:t>intervals</a:t>
            </a:r>
            <a:endParaRPr lang="en-US" dirty="0" smtClean="0"/>
          </a:p>
          <a:p>
            <a:r>
              <a:rPr lang="en-US" dirty="0" smtClean="0"/>
              <a:t>Mathematical </a:t>
            </a:r>
            <a:r>
              <a:rPr lang="en-US" dirty="0"/>
              <a:t>treatment of statistical inference was a </a:t>
            </a:r>
            <a:r>
              <a:rPr lang="en-US" dirty="0" smtClean="0"/>
              <a:t>predecessor of 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decision 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theory</a:t>
            </a:r>
          </a:p>
          <a:p>
            <a:endParaRPr lang="en-US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0B05FF"/>
                </a:solidFill>
              </a:rPr>
              <a:t>1950 </a:t>
            </a:r>
          </a:p>
          <a:p>
            <a:r>
              <a:rPr lang="en-US" dirty="0"/>
              <a:t>Wald’s 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Statistical Decision Functions</a:t>
            </a:r>
            <a:r>
              <a:rPr lang="en-US" dirty="0"/>
              <a:t> </a:t>
            </a:r>
          </a:p>
          <a:p>
            <a:r>
              <a:rPr lang="en-US" dirty="0"/>
              <a:t>Decision theory completed the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full </a:t>
            </a:r>
            <a:r>
              <a:rPr lang="en-US" dirty="0" err="1"/>
              <a:t>mathematization</a:t>
            </a:r>
            <a:r>
              <a:rPr lang="en-US" dirty="0"/>
              <a:t>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of </a:t>
            </a:r>
            <a:r>
              <a:rPr lang="en-US" dirty="0"/>
              <a:t>statistical </a:t>
            </a:r>
            <a:r>
              <a:rPr lang="en-US" dirty="0" smtClean="0"/>
              <a:t>inference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12F2AC-72A6-5242-BB66-261AC8F7AC4C}" type="slidenum">
              <a:rPr lang="de-DE" smtClean="0"/>
              <a:pPr>
                <a:defRPr/>
              </a:pPr>
              <a:t>8</a:t>
            </a:fld>
            <a:endParaRPr lang="de-DE"/>
          </a:p>
        </p:txBody>
      </p:sp>
      <p:pic>
        <p:nvPicPr>
          <p:cNvPr id="5" name="Content Placeholder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300193" y="3898897"/>
            <a:ext cx="2843808" cy="2462171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20410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From Statistical Inference to Data Science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rgbClr val="0B05FF"/>
                </a:solidFill>
              </a:rPr>
              <a:t>1962 </a:t>
            </a:r>
          </a:p>
          <a:p>
            <a:r>
              <a:rPr lang="en-US" dirty="0" smtClean="0"/>
              <a:t>Tukey’s </a:t>
            </a:r>
            <a:r>
              <a:rPr lang="en-US" dirty="0"/>
              <a:t>paper “The future of data analysis” argued for a more application- and computation-oriented </a:t>
            </a:r>
            <a:r>
              <a:rPr lang="en-US" dirty="0" smtClean="0"/>
              <a:t>discipline</a:t>
            </a:r>
          </a:p>
          <a:p>
            <a:r>
              <a:rPr lang="en-US" dirty="0" err="1" smtClean="0"/>
              <a:t>Mosteller</a:t>
            </a:r>
            <a:r>
              <a:rPr lang="en-US" dirty="0" smtClean="0"/>
              <a:t> </a:t>
            </a:r>
            <a:r>
              <a:rPr lang="en-US" dirty="0"/>
              <a:t>and Tukey later suggested changing the field’s name to </a:t>
            </a:r>
            <a:r>
              <a:rPr lang="en-US" i="1" dirty="0">
                <a:solidFill>
                  <a:schemeClr val="accent1">
                    <a:lumMod val="50000"/>
                  </a:schemeClr>
                </a:solidFill>
              </a:rPr>
              <a:t>data analysis</a:t>
            </a:r>
            <a:r>
              <a:rPr lang="en-US" dirty="0"/>
              <a:t>, a </a:t>
            </a:r>
            <a:r>
              <a:rPr lang="en-US" dirty="0" smtClean="0"/>
              <a:t>prescient </a:t>
            </a:r>
            <a:r>
              <a:rPr lang="en-US" dirty="0"/>
              <a:t>hint of today’s </a:t>
            </a:r>
            <a:r>
              <a:rPr lang="en-US" i="1" dirty="0">
                <a:solidFill>
                  <a:schemeClr val="accent1">
                    <a:lumMod val="50000"/>
                  </a:schemeClr>
                </a:solidFill>
              </a:rPr>
              <a:t>data </a:t>
            </a:r>
            <a:r>
              <a:rPr lang="en-US" i="1" dirty="0" smtClean="0">
                <a:solidFill>
                  <a:schemeClr val="accent1">
                    <a:lumMod val="50000"/>
                  </a:schemeClr>
                </a:solidFill>
              </a:rPr>
              <a:t>science</a:t>
            </a:r>
          </a:p>
          <a:p>
            <a:pPr marL="0" indent="0">
              <a:buNone/>
            </a:pPr>
            <a:r>
              <a:rPr lang="en-US" dirty="0">
                <a:solidFill>
                  <a:srgbClr val="0B05FF"/>
                </a:solidFill>
              </a:rPr>
              <a:t>1972 </a:t>
            </a:r>
          </a:p>
          <a:p>
            <a:r>
              <a:rPr lang="en-US" dirty="0"/>
              <a:t>Cox’s 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proportional hazards </a:t>
            </a:r>
            <a:r>
              <a:rPr lang="en-US" dirty="0" smtClean="0"/>
              <a:t>paper</a:t>
            </a:r>
          </a:p>
          <a:p>
            <a:r>
              <a:rPr lang="en-US" dirty="0" smtClean="0"/>
              <a:t>Growing </a:t>
            </a:r>
            <a:r>
              <a:rPr lang="en-US" dirty="0"/>
              <a:t>interest in </a:t>
            </a:r>
            <a:r>
              <a:rPr lang="en-US" dirty="0" err="1"/>
              <a:t>biostatistical</a:t>
            </a:r>
            <a:r>
              <a:rPr lang="en-US" dirty="0"/>
              <a:t>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applications </a:t>
            </a:r>
            <a:r>
              <a:rPr lang="en-US" dirty="0"/>
              <a:t>and particularly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survival </a:t>
            </a:r>
            <a:r>
              <a:rPr lang="en-US" dirty="0"/>
              <a:t>analysis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12F2AC-72A6-5242-BB66-261AC8F7AC4C}" type="slidenum">
              <a:rPr lang="de-DE" smtClean="0"/>
              <a:pPr>
                <a:defRPr/>
              </a:pPr>
              <a:t>9</a:t>
            </a:fld>
            <a:endParaRPr lang="de-DE"/>
          </a:p>
        </p:txBody>
      </p:sp>
      <p:pic>
        <p:nvPicPr>
          <p:cNvPr id="5" name="Content Placeholder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300193" y="3898897"/>
            <a:ext cx="2843808" cy="2462171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62313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7_Standarddesign">
  <a:themeElements>
    <a:clrScheme name="7_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7_Standarddesign">
      <a:majorFont>
        <a:latin typeface="Myriad Pro"/>
        <a:ea typeface="ＭＳ Ｐゴシック"/>
        <a:cs typeface=""/>
      </a:majorFont>
      <a:minorFont>
        <a:latin typeface="Myriad Pro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7_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2056</TotalTime>
  <Words>430</Words>
  <Application>Microsoft Macintosh PowerPoint</Application>
  <PresentationFormat>On-screen Show (4:3)</PresentationFormat>
  <Paragraphs>114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Calibri</vt:lpstr>
      <vt:lpstr>ＭＳ Ｐゴシック</vt:lpstr>
      <vt:lpstr>Myriad Pro</vt:lpstr>
      <vt:lpstr>Wingdings</vt:lpstr>
      <vt:lpstr>Arial</vt:lpstr>
      <vt:lpstr>7_Standarddesign</vt:lpstr>
      <vt:lpstr>Einführung in Web- und Data-Science</vt:lpstr>
      <vt:lpstr>Statistics and Data Science [CASI 2017, p. 446 ff.]</vt:lpstr>
      <vt:lpstr>From Statistical Inference to Data Science…</vt:lpstr>
      <vt:lpstr>From Statistical Inference to Data Science</vt:lpstr>
      <vt:lpstr>From Statistical Inference to Data Science</vt:lpstr>
      <vt:lpstr>From Statistical Inference to Data Science</vt:lpstr>
      <vt:lpstr>From Statistical Inference to Data Science</vt:lpstr>
      <vt:lpstr>From Statistical Inference to Data Science</vt:lpstr>
      <vt:lpstr>From Statistical Inference to Data Science</vt:lpstr>
      <vt:lpstr>From Statistical Inference to Data Science</vt:lpstr>
      <vt:lpstr>From Statistical Inference to Data Science</vt:lpstr>
      <vt:lpstr>From Statistical Inference to Data Science</vt:lpstr>
      <vt:lpstr>From Statistical Inference to Data Science</vt:lpstr>
      <vt:lpstr>From Statistical Inference to Data Science</vt:lpstr>
      <vt:lpstr>Computer Science and Data Science</vt:lpstr>
    </vt:vector>
  </TitlesOfParts>
  <Company/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Uli</dc:creator>
  <cp:lastModifiedBy>Ralf Möller</cp:lastModifiedBy>
  <cp:revision>862</cp:revision>
  <dcterms:created xsi:type="dcterms:W3CDTF">2010-04-27T12:26:40Z</dcterms:created>
  <dcterms:modified xsi:type="dcterms:W3CDTF">2018-02-01T10:08:00Z</dcterms:modified>
</cp:coreProperties>
</file>