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8"/>
  </p:notesMasterIdLst>
  <p:handoutMasterIdLst>
    <p:handoutMasterId r:id="rId99"/>
  </p:handoutMasterIdLst>
  <p:sldIdLst>
    <p:sldId id="491" r:id="rId2"/>
    <p:sldId id="422" r:id="rId3"/>
    <p:sldId id="423" r:id="rId4"/>
    <p:sldId id="424" r:id="rId5"/>
    <p:sldId id="425" r:id="rId6"/>
    <p:sldId id="426" r:id="rId7"/>
    <p:sldId id="427" r:id="rId8"/>
    <p:sldId id="429" r:id="rId9"/>
    <p:sldId id="430" r:id="rId10"/>
    <p:sldId id="431" r:id="rId11"/>
    <p:sldId id="432" r:id="rId12"/>
    <p:sldId id="347" r:id="rId13"/>
    <p:sldId id="349" r:id="rId14"/>
    <p:sldId id="350" r:id="rId15"/>
    <p:sldId id="351" r:id="rId16"/>
    <p:sldId id="352" r:id="rId17"/>
    <p:sldId id="353" r:id="rId18"/>
    <p:sldId id="279" r:id="rId19"/>
    <p:sldId id="280" r:id="rId20"/>
    <p:sldId id="282" r:id="rId21"/>
    <p:sldId id="283" r:id="rId22"/>
    <p:sldId id="284" r:id="rId23"/>
    <p:sldId id="285" r:id="rId24"/>
    <p:sldId id="332" r:id="rId25"/>
    <p:sldId id="297" r:id="rId26"/>
    <p:sldId id="476" r:id="rId27"/>
    <p:sldId id="477" r:id="rId28"/>
    <p:sldId id="301" r:id="rId29"/>
    <p:sldId id="302" r:id="rId30"/>
    <p:sldId id="303" r:id="rId31"/>
    <p:sldId id="304" r:id="rId32"/>
    <p:sldId id="305" r:id="rId33"/>
    <p:sldId id="306" r:id="rId34"/>
    <p:sldId id="308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436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469" r:id="rId85"/>
    <p:sldId id="338" r:id="rId86"/>
    <p:sldId id="339" r:id="rId87"/>
    <p:sldId id="340" r:id="rId88"/>
    <p:sldId id="341" r:id="rId89"/>
    <p:sldId id="342" r:id="rId90"/>
    <p:sldId id="348" r:id="rId91"/>
    <p:sldId id="470" r:id="rId92"/>
    <p:sldId id="471" r:id="rId93"/>
    <p:sldId id="472" r:id="rId94"/>
    <p:sldId id="343" r:id="rId95"/>
    <p:sldId id="493" r:id="rId96"/>
    <p:sldId id="537" r:id="rId9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B10FF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3"/>
    <p:restoredTop sz="94597"/>
  </p:normalViewPr>
  <p:slideViewPr>
    <p:cSldViewPr>
      <p:cViewPr varScale="1">
        <p:scale>
          <a:sx n="114" d="100"/>
          <a:sy n="114" d="100"/>
        </p:scale>
        <p:origin x="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08.12.19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08.12.19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1F11-4B2B-1C49-8AC4-989F151E9C3E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5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8B960-0B10-E24F-B035-5465E84E5DC8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5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85805-E979-B24D-8220-B2D0EDBBB4A7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06E51-A0DE-FF4E-98C2-AADFBCAA0E65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82CB4-24EA-D44C-9FD2-AB64ECA78879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0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17A79-52AA-C045-9B74-06DAE3ABA31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800D5-D0AD-8B4F-A3AB-B17CF1481B7C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F0D2A-2E57-164D-AE6A-AB8924B7937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Prior can come from statistical date or other insights e.g. dice (computational)</a:t>
            </a:r>
          </a:p>
        </p:txBody>
      </p:sp>
    </p:spTree>
    <p:extLst>
      <p:ext uri="{BB962C8B-B14F-4D97-AF65-F5344CB8AC3E}">
        <p14:creationId xmlns:p14="http://schemas.microsoft.com/office/powerpoint/2010/main" val="2026570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60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F8C43FC-744F-46F3-8804-72AEB466FD8F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09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59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029BD5B-C5B9-4783-BA67-B29194F59D55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952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88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19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3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42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9789-BFA9-F341-9E5D-6B4AAC45ADEC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10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1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7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2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33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5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72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92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93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A4F60-FFE2-0B4F-B3A0-04C481A36068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9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54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2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1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69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60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48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61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2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2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63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63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64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CE6CF-C061-4C43-96D2-DDCE690945CC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Proofable Rules are important for algorithmically rewriting of statements.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First rules makes sense because we know that b=true we can rule out other worlds. Reduce view of the world sum also to one because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Sum must be one.Therefore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510240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65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0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66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2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67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16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68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4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69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70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040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71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1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72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0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73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318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74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7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C14C-908D-5D43-9AE9-44446B876C6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3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75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094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76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330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77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029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78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02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79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30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80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08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81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81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88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3971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84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4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26D56-022C-6B41-ABEE-1243F570B85B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23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85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772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:</a:t>
            </a:r>
            <a:r>
              <a:rPr lang="de-DE" baseline="0" dirty="0"/>
              <a:t> MDL = </a:t>
            </a:r>
            <a:r>
              <a:rPr lang="de-DE" baseline="0" dirty="0" err="1"/>
              <a:t>minimum</a:t>
            </a:r>
            <a:r>
              <a:rPr lang="de-DE" baseline="0" dirty="0"/>
              <a:t> </a:t>
            </a:r>
            <a:r>
              <a:rPr lang="de-DE" baseline="0" dirty="0" err="1"/>
              <a:t>description</a:t>
            </a:r>
            <a:r>
              <a:rPr lang="de-DE" baseline="0" dirty="0"/>
              <a:t> </a:t>
            </a:r>
            <a:r>
              <a:rPr lang="de-DE" baseline="0" dirty="0" err="1"/>
              <a:t>length</a:t>
            </a:r>
            <a:r>
              <a:rPr lang="de-DE" baseline="0" dirty="0"/>
              <a:t>, </a:t>
            </a:r>
            <a:r>
              <a:rPr lang="de-DE" baseline="0" dirty="0" err="1"/>
              <a:t>here</a:t>
            </a:r>
            <a:r>
              <a:rPr lang="de-DE" baseline="0" dirty="0"/>
              <a:t>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r>
              <a:rPr lang="de-DE" baseline="0" dirty="0" err="1"/>
              <a:t>complexity</a:t>
            </a:r>
            <a:r>
              <a:rPr lang="de-DE" baseline="0" dirty="0"/>
              <a:t>;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more</a:t>
            </a:r>
            <a:r>
              <a:rPr lang="de-DE" baseline="0" dirty="0"/>
              <a:t> </a:t>
            </a:r>
            <a:r>
              <a:rPr lang="de-DE" baseline="0" dirty="0" err="1"/>
              <a:t>complex</a:t>
            </a:r>
            <a:r>
              <a:rPr lang="de-DE" baseline="0" dirty="0"/>
              <a:t> a </a:t>
            </a:r>
            <a:r>
              <a:rPr lang="de-DE" baseline="0" dirty="0" err="1"/>
              <a:t>system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lesser</a:t>
            </a:r>
            <a:r>
              <a:rPr lang="de-DE" baseline="0" dirty="0"/>
              <a:t> </a:t>
            </a:r>
            <a:r>
              <a:rPr lang="de-DE" baseline="0" dirty="0" err="1"/>
              <a:t>its</a:t>
            </a:r>
            <a:r>
              <a:rPr lang="de-DE" baseline="0" dirty="0"/>
              <a:t> </a:t>
            </a:r>
            <a:r>
              <a:rPr lang="de-DE" baseline="0" dirty="0" err="1"/>
              <a:t>probability</a:t>
            </a:r>
            <a:r>
              <a:rPr lang="de-DE" baseline="0" dirty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5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70FFF-9A99-824D-92C6-8DE78C3FBE1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4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031D7-63EB-534B-8056-2EB07F8D168B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919A4-7756-9147-869A-1BFBCCA8B3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7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08.12.19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5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80" r:id="rId5"/>
    <p:sldLayoutId id="2147483881" r:id="rId6"/>
    <p:sldLayoutId id="2147483882" r:id="rId7"/>
    <p:sldLayoutId id="2147483884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1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6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7.wmf"/><Relationship Id="rId10" Type="http://schemas.openxmlformats.org/officeDocument/2006/relationships/image" Target="../media/image53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6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7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0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0.e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n-cs"/>
              </a:rPr>
              <a:t>Bayesian</a:t>
            </a:r>
            <a:r>
              <a:rPr lang="de-DE" dirty="0">
                <a:cs typeface="+mn-cs"/>
              </a:rPr>
              <a:t> Networks, </a:t>
            </a:r>
            <a:r>
              <a:rPr lang="de-DE" dirty="0" err="1">
                <a:cs typeface="+mn-cs"/>
              </a:rPr>
              <a:t>Inference</a:t>
            </a:r>
            <a:r>
              <a:rPr lang="de-DE" dirty="0">
                <a:cs typeface="+mn-cs"/>
              </a:rPr>
              <a:t>, </a:t>
            </a:r>
            <a:r>
              <a:rPr lang="de-DE" dirty="0" err="1">
                <a:cs typeface="+mn-cs"/>
              </a:rPr>
              <a:t>and</a:t>
            </a:r>
            <a:r>
              <a:rPr lang="de-DE" dirty="0">
                <a:cs typeface="+mn-cs"/>
              </a:rPr>
              <a:t> Learning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397515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</a:rPr>
              <a:t>
For any proposition </a:t>
            </a:r>
            <a:r>
              <a:rPr lang="el-GR" sz="2000" dirty="0"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atomic events where it is true: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⊨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+ 0.072 + 0.008+ 0.016 + 0.064 = 0.28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br>
              <a:rPr lang="en-US" sz="2000" dirty="0">
                <a:ea typeface="ＭＳ Ｐゴシック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–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))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58372" name="Picture 4" descr="dentist-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8800"/>
            <a:ext cx="358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6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ntist-j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800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Can also compute conditional probabilities: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| toothache) 	=       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	  0.016+0.064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	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0.108 + 0.012 + 0.016 + 0.064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0.08/0.2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0.4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
     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P(cavity | toothache) = (0.108+0.012)/0.2 = 0.6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563888" y="391058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57736" y="4555300"/>
            <a:ext cx="3130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92280" y="3717032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/>
              <a:t>Product rule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5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ntist-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0768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Normalization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36231"/>
            <a:ext cx="82296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Denominator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b="1" dirty="0">
                <a:ea typeface="ＭＳ Ｐゴシック" charset="0"/>
              </a:rPr>
              <a:t>z</a:t>
            </a:r>
            <a:r>
              <a:rPr lang="en-US" sz="1800" dirty="0">
                <a:ea typeface="ＭＳ Ｐゴシック" charset="0"/>
              </a:rPr>
              <a:t>) (or P(toothache) in the example before) can be viewed as a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normalization constant</a:t>
            </a:r>
            <a:r>
              <a:rPr lang="en-US" sz="1800" dirty="0">
                <a:ea typeface="ＭＳ Ｐゴシック" charset="0"/>
              </a:rPr>
              <a:t> α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(Cavity | toothache) = α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dirty="0" err="1">
                <a:ea typeface="ＭＳ Ｐゴシック" charset="0"/>
              </a:rPr>
              <a:t>Cavity,toothache</a:t>
            </a:r>
            <a:r>
              <a:rPr lang="en-US" sz="1800" dirty="0">
                <a:ea typeface="ＭＳ Ｐゴシック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[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Cavity,toothache,catch</a:t>
            </a:r>
            <a:r>
              <a:rPr lang="en-US" sz="1600" dirty="0">
                <a:ea typeface="ＭＳ Ｐゴシック" charset="0"/>
              </a:rPr>
              <a:t>) + 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</a:t>
            </a:r>
            <a:r>
              <a:rPr lang="en-US" sz="1600" dirty="0">
                <a:ea typeface="ＭＳ Ｐゴシック" charset="0"/>
              </a:rPr>
              <a:t>,</a:t>
            </a:r>
            <a:r>
              <a:rPr lang="en-US" sz="1600" dirty="0">
                <a:ea typeface="ＭＳ Ｐゴシック" charset="0"/>
                <a:sym typeface="Symbol" charset="0"/>
              </a:rPr>
              <a:t></a:t>
            </a:r>
            <a:r>
              <a:rPr lang="en-US" sz="1600" dirty="0">
                <a:ea typeface="ＭＳ Ｐゴシック" charset="0"/>
              </a:rPr>
              <a:t> catch)]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</a:t>
            </a:r>
            <a:r>
              <a:rPr lang="el-GR" sz="1600" dirty="0">
                <a:ea typeface="ＭＳ Ｐゴシック" charset="0"/>
                <a:cs typeface="Arial" charset="0"/>
              </a:rPr>
              <a:t>α</a:t>
            </a:r>
            <a:r>
              <a:rPr lang="en-US" sz="1600" dirty="0">
                <a:ea typeface="ＭＳ Ｐゴシック" charset="0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&lt;0.12,0.08&gt; = &lt;0.6,0.4&gt;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General idea: compute distribution on query variable by fixing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800" dirty="0">
                <a:ea typeface="ＭＳ Ｐゴシック" charset="0"/>
              </a:rPr>
              <a:t> (Toothache) and summing over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hidden variables </a:t>
            </a:r>
            <a:r>
              <a:rPr lang="en-US" sz="1800" dirty="0">
                <a:ea typeface="ＭＳ Ｐゴシック" charset="0"/>
              </a:rPr>
              <a:t>(Catch)</a:t>
            </a:r>
            <a:endParaRPr lang="en-US" sz="10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72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enumeration, contd.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Typically, we are interested in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the posterior joint distribution of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query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Y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given specific values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for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E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>
                <a:ea typeface="ＭＳ Ｐゴシック" charset="0"/>
              </a:rPr>
              <a:t>	(X</a:t>
            </a:r>
            <a:r>
              <a:rPr lang="en-US" sz="1600">
                <a:ea typeface="ＭＳ Ｐゴシック" charset="0"/>
              </a:rPr>
              <a:t> are all variables of the modeled world)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Let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hidden variables</a:t>
            </a:r>
            <a:r>
              <a:rPr lang="en-US" sz="1600">
                <a:ea typeface="ＭＳ Ｐゴシック" charset="0"/>
              </a:rPr>
              <a:t> be </a:t>
            </a:r>
            <a:r>
              <a:rPr lang="en-US" sz="1600" b="1">
                <a:ea typeface="ＭＳ Ｐゴシック" charset="0"/>
              </a:rPr>
              <a:t>H </a:t>
            </a:r>
            <a:r>
              <a:rPr lang="en-US" sz="1600">
                <a:ea typeface="ＭＳ Ｐゴシック" charset="0"/>
              </a:rPr>
              <a:t>= </a:t>
            </a:r>
            <a:r>
              <a:rPr lang="en-US" sz="1600" b="1">
                <a:ea typeface="ＭＳ Ｐゴシック" charset="0"/>
              </a:rPr>
              <a:t>X </a:t>
            </a:r>
            <a:r>
              <a:rPr lang="en-US" sz="1600">
                <a:ea typeface="ＭＳ Ｐゴシック" charset="0"/>
              </a:rPr>
              <a:t>-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 – </a:t>
            </a:r>
            <a:r>
              <a:rPr lang="en-US" sz="1600" b="1">
                <a:ea typeface="ＭＳ Ｐゴシック" charset="0"/>
              </a:rPr>
              <a:t>E </a:t>
            </a:r>
            <a:r>
              <a:rPr lang="en-US" sz="1600">
                <a:ea typeface="ＭＳ Ｐゴシック" charset="0"/>
              </a:rPr>
              <a:t>then the required summation of joint entries is done by summing out the hidden variables:
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 | </a:t>
            </a:r>
            <a:r>
              <a:rPr lang="en-US" sz="1400" b="1">
                <a:ea typeface="ＭＳ Ｐゴシック" charset="0"/>
              </a:rPr>
              <a:t>E 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l-GR" sz="1400">
                <a:ea typeface="ＭＳ Ｐゴシック" charset="0"/>
                <a:cs typeface="Arial" charset="0"/>
              </a:rPr>
              <a:t>Σ</a:t>
            </a:r>
            <a:r>
              <a:rPr lang="en-US" sz="1400" baseline="-25000">
                <a:ea typeface="ＭＳ Ｐゴシック" charset="0"/>
              </a:rPr>
              <a:t>h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,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)
</a:t>
            </a: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The terms in the summation are joint entries because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,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and </a:t>
            </a:r>
            <a:r>
              <a:rPr lang="en-US" sz="1600" b="1">
                <a:ea typeface="ＭＳ Ｐゴシック" charset="0"/>
              </a:rPr>
              <a:t>H</a:t>
            </a:r>
            <a:r>
              <a:rPr lang="en-US" sz="1600">
                <a:ea typeface="ＭＳ Ｐゴシック" charset="0"/>
              </a:rPr>
              <a:t> together exhaust the set of random variables (</a:t>
            </a:r>
            <a:r>
              <a:rPr lang="en-US" sz="1600" b="1">
                <a:ea typeface="ＭＳ Ｐゴシック" charset="0"/>
              </a:rPr>
              <a:t>X</a:t>
            </a:r>
            <a:r>
              <a:rPr lang="en-US" sz="160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Obvious problems: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Worst-case time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where </a:t>
            </a:r>
            <a:r>
              <a:rPr lang="en-US" sz="1400" i="1">
                <a:ea typeface="ＭＳ Ｐゴシック" charset="0"/>
              </a:rPr>
              <a:t>d</a:t>
            </a:r>
            <a:r>
              <a:rPr lang="en-US" sz="1400">
                <a:ea typeface="ＭＳ Ｐゴシック" charset="0"/>
              </a:rPr>
              <a:t> is the largest arity and n denotes the number of random variables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Space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</a:t>
            </a:r>
            <a:r>
              <a:rPr lang="en-US" sz="1400">
                <a:ea typeface="ＭＳ Ｐゴシック" charset="0"/>
              </a:rPr>
              <a:t> to store the joint distribution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How to find the numbers for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entries?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18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 and B are independent </a:t>
            </a:r>
            <a:r>
              <a:rPr lang="en-US" sz="2000" dirty="0" err="1">
                <a:ea typeface="ＭＳ Ｐゴシック" charset="0"/>
              </a:rPr>
              <a:t>iff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000" b="1" dirty="0">
                <a:ea typeface="ＭＳ Ｐゴシック" charset="0"/>
              </a:rPr>
              <a:t>	P</a:t>
            </a:r>
            <a:r>
              <a:rPr lang="en-US" sz="2000" dirty="0">
                <a:ea typeface="ＭＳ Ｐゴシック" charset="0"/>
              </a:rPr>
              <a:t>(A|B)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(B|A)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 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(A, 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
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	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(Weather)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32 entries reduced to 12;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i="1" dirty="0">
                <a:ea typeface="ＭＳ Ｐゴシック" charset="0"/>
              </a:rPr>
              <a:t>Absolute</a:t>
            </a:r>
            <a:r>
              <a:rPr lang="en-US" sz="2000" dirty="0">
                <a:ea typeface="ＭＳ Ｐゴシック" charset="0"/>
              </a:rPr>
              <a:t> independence powerful but rare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Dentistry is a large field with hundreds of variables, none of which are independent. What to do?</a:t>
            </a:r>
          </a:p>
        </p:txBody>
      </p:sp>
      <p:pic>
        <p:nvPicPr>
          <p:cNvPr id="66564" name="Picture 4" descr="weather-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531"/>
            <a:ext cx="4343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3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(Toothache, Cavity, Catch) has 2</a:t>
            </a:r>
            <a:r>
              <a:rPr lang="en-US" sz="2000" baseline="30000" dirty="0">
                <a:ea typeface="ＭＳ Ｐゴシック" charset="0"/>
              </a:rPr>
              <a:t>3</a:t>
            </a:r>
            <a:r>
              <a:rPr lang="en-US" sz="2000" dirty="0">
                <a:ea typeface="ＭＳ Ｐゴシック" charset="0"/>
              </a:rPr>
              <a:t> – 1 = 7 independent entries 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(1)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toothache,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same independence holds if I haven't got a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(2)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</a:t>
            </a:r>
            <a:r>
              <a:rPr lang="en-US" sz="1800" dirty="0" err="1">
                <a:ea typeface="ＭＳ Ｐゴシック" charset="0"/>
                <a:sym typeface="Symbol" charset="0"/>
              </a:rPr>
              <a:t></a:t>
            </a:r>
            <a:r>
              <a:rPr lang="en-US" sz="1800" dirty="0" err="1">
                <a:ea typeface="ＭＳ Ｐゴシック" charset="0"/>
              </a:rPr>
              <a:t>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>
                <a:ea typeface="ＭＳ Ｐゴシック" charset="0"/>
                <a:sym typeface="Symbol" charset="0"/>
              </a:rPr>
              <a:t></a:t>
            </a:r>
            <a:r>
              <a:rPr lang="en-US" sz="1800" dirty="0">
                <a:ea typeface="ＭＳ Ｐゴシック" charset="0"/>
              </a:rPr>
              <a:t>cavity)</a:t>
            </a:r>
            <a:r>
              <a:rPr lang="en-US" sz="14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Catch is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conditionally independent</a:t>
            </a:r>
            <a:r>
              <a:rPr lang="en-US" sz="2000" dirty="0">
                <a:ea typeface="ＭＳ Ｐゴシック" charset="0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Catch,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 |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5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 contd.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Write out full joint distribution using chain rule: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b="1" dirty="0">
                <a:ea typeface="ＭＳ Ｐゴシック" charset="0"/>
              </a:rPr>
              <a:t>	P</a:t>
            </a:r>
            <a:r>
              <a:rPr lang="en-US" sz="2400" dirty="0">
                <a:ea typeface="ＭＳ Ｐゴシック" charset="0"/>
              </a:rPr>
              <a:t>(Toothache, Catch, Cavity)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(Catch,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conditional independence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dirty="0">
                <a:ea typeface="ＭＳ Ｐゴシック" charset="0"/>
              </a:rPr>
              <a:t>	i.e., 2 + 2 + 1 = 5 independent numbers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In most cases, the use of conditional independence </a:t>
            </a:r>
            <a:r>
              <a:rPr lang="en-US" sz="2400" dirty="0">
                <a:solidFill>
                  <a:srgbClr val="0B10FF"/>
                </a:solidFill>
                <a:ea typeface="ＭＳ Ｐゴシック" charset="0"/>
              </a:rPr>
              <a:t>reduces the size of the representation of the joint distribution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ea typeface="ＭＳ Ｐゴシック" charset="0"/>
              </a:rPr>
              <a:t>from exponential in n to linear in n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Conditional independence is our </a:t>
            </a:r>
            <a:r>
              <a:rPr lang="en-US" sz="2400" dirty="0">
                <a:solidFill>
                  <a:srgbClr val="0B10FF"/>
                </a:solidFill>
                <a:ea typeface="ＭＳ Ｐゴシック" charset="0"/>
              </a:rPr>
              <a:t>most basic and robust form of knowledge about uncertain environments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3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Naïve Bayes Model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07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453587" y="580526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Usually, the assumption that effects are independent is wrong, </a:t>
            </a:r>
            <a:br>
              <a:rPr lang="en-US" dirty="0"/>
            </a:br>
            <a:r>
              <a:rPr lang="en-US" dirty="0"/>
              <a:t>but works well </a:t>
            </a:r>
            <a:r>
              <a:rPr lang="en-US"/>
              <a:t>in practice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93A81F-526F-5142-94FC-94C7C00FB20F}"/>
              </a:ext>
            </a:extLst>
          </p:cNvPr>
          <p:cNvSpPr/>
          <p:nvPr/>
        </p:nvSpPr>
        <p:spPr>
          <a:xfrm>
            <a:off x="190625" y="2276872"/>
            <a:ext cx="8507288" cy="36222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Weather</a:t>
            </a:r>
            <a:r>
              <a:rPr lang="en-US" sz="240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Toothache</a:t>
            </a:r>
            <a:r>
              <a:rPr lang="en-US" sz="2400"/>
              <a:t> and </a:t>
            </a:r>
            <a:r>
              <a:rPr lang="en-US" sz="2400" i="1"/>
              <a:t>Catch</a:t>
            </a:r>
            <a:r>
              <a:rPr lang="en-US" sz="2400"/>
              <a:t> are conditionally independent given </a:t>
            </a:r>
            <a:r>
              <a:rPr lang="en-US" sz="2400" i="1"/>
              <a:t>Cavity</a:t>
            </a:r>
            <a:endParaRPr lang="en-US" sz="240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726" y="1196752"/>
            <a:ext cx="8291512" cy="45259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ea typeface="ＭＳ Ｐゴシック" charset="0"/>
                <a:cs typeface="ＭＳ Ｐゴシック" charset="0"/>
              </a:rPr>
              <a:t>Zahnarzt-Problem mit vier Variablen: 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(Sind besagte Schmerzen wirklich Zahnschmerzen?)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(Es könnte ein Loch sein?)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Catch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(Stahlinstrument erzeugt Testschmerz?)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Weather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(Wetter: </a:t>
            </a:r>
            <a:r>
              <a:rPr lang="de-DE" sz="2000" dirty="0" err="1">
                <a:ea typeface="ＭＳ Ｐゴシック" charset="0"/>
                <a:cs typeface="ＭＳ Ｐゴシック" charset="0"/>
              </a:rPr>
              <a:t>sunny,rainy,cloudy,snow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endParaRPr lang="de-DE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4" descr="d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2924944"/>
            <a:ext cx="1800225" cy="1763712"/>
          </a:xfrm>
        </p:spPr>
      </p:pic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915400" cy="1066800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1029" descr="2e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7" y="3270051"/>
            <a:ext cx="2494631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4296197" y="4824153"/>
            <a:ext cx="25348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de-DE" dirty="0">
                <a:latin typeface="+mn-lt"/>
              </a:rPr>
              <a:t>Nachfolgende Präsentationen enthalten Material aus Kapitel</a:t>
            </a:r>
            <a:r>
              <a:rPr lang="de-DE" i="0" dirty="0">
                <a:latin typeface="+mn-lt"/>
              </a:rPr>
              <a:t> 14 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(Sektion 1 </a:t>
            </a:r>
            <a:r>
              <a:rPr lang="de-DE" i="0" dirty="0" err="1">
                <a:latin typeface="+mn-lt"/>
              </a:rPr>
              <a:t>and</a:t>
            </a:r>
            <a:r>
              <a:rPr lang="de-DE" i="0" dirty="0">
                <a:latin typeface="+mn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69328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I'm at work, neighbor John calls to say my alarm is ringing, but neighbor Mary doesn't call. Sometimes it's set off by minor earthquakes. Is there a burglary?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Variables: </a:t>
            </a:r>
            <a:r>
              <a:rPr lang="en-US" sz="1800" i="1" dirty="0"/>
              <a:t>Burglary</a:t>
            </a:r>
            <a:r>
              <a:rPr lang="en-US" sz="1800" dirty="0"/>
              <a:t>, </a:t>
            </a:r>
            <a:r>
              <a:rPr lang="en-US" sz="1800" i="1" dirty="0"/>
              <a:t>Earthquake</a:t>
            </a:r>
            <a:r>
              <a:rPr lang="en-US" sz="1800" dirty="0"/>
              <a:t>, </a:t>
            </a:r>
            <a:r>
              <a:rPr lang="en-US" sz="1800" i="1" dirty="0"/>
              <a:t>Alarm</a:t>
            </a:r>
            <a:r>
              <a:rPr lang="en-US" sz="1800" dirty="0"/>
              <a:t>, </a:t>
            </a:r>
            <a:r>
              <a:rPr lang="en-US" sz="1800" i="1" dirty="0" err="1"/>
              <a:t>JohnCalls</a:t>
            </a:r>
            <a:r>
              <a:rPr lang="en-US" sz="1800" dirty="0"/>
              <a:t>, </a:t>
            </a:r>
            <a:r>
              <a:rPr lang="en-US" sz="1800" i="1" dirty="0" err="1"/>
              <a:t>MaryCalls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Compactness of Full Joint Encoding Due to Network Sparseness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A CPT for Boolean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with </a:t>
            </a:r>
            <a:r>
              <a:rPr lang="en-US" sz="1800" i="1" dirty="0"/>
              <a:t>k</a:t>
            </a:r>
            <a:r>
              <a:rPr lang="en-US" sz="1800" dirty="0"/>
              <a:t> Boolean parents has </a:t>
            </a:r>
            <a:r>
              <a:rPr lang="en-US" sz="1800" i="1" dirty="0"/>
              <a:t>2</a:t>
            </a:r>
            <a:r>
              <a:rPr lang="en-US" sz="1800" i="1" baseline="30000" dirty="0"/>
              <a:t>k</a:t>
            </a:r>
            <a:r>
              <a:rPr lang="en-US" sz="1800" dirty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row requires one number </a:t>
            </a:r>
            <a:r>
              <a:rPr lang="en-US" sz="1800" i="1" dirty="0"/>
              <a:t>p</a:t>
            </a:r>
            <a:r>
              <a:rPr lang="en-US" sz="1800" dirty="0"/>
              <a:t> for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i="1" dirty="0"/>
              <a:t> = true</a:t>
            </a:r>
            <a:br>
              <a:rPr lang="en-US" sz="1800" i="1" dirty="0"/>
            </a:br>
            <a:r>
              <a:rPr lang="en-US" sz="1800" dirty="0"/>
              <a:t>(the number for  </a:t>
            </a:r>
            <a:r>
              <a:rPr lang="en-US" sz="1800" i="1" dirty="0"/>
              <a:t>X</a:t>
            </a:r>
            <a:r>
              <a:rPr lang="en-US" sz="1800" i="1" baseline="-25000" dirty="0"/>
              <a:t>i</a:t>
            </a:r>
            <a:r>
              <a:rPr lang="en-US" sz="1800" dirty="0"/>
              <a:t> = </a:t>
            </a:r>
            <a:r>
              <a:rPr lang="en-US" sz="1800" i="1" dirty="0"/>
              <a:t>false</a:t>
            </a:r>
            <a:r>
              <a:rPr lang="en-US" sz="1800" dirty="0"/>
              <a:t> is just </a:t>
            </a:r>
            <a:r>
              <a:rPr lang="en-US" sz="1800" i="1" dirty="0"/>
              <a:t>1-p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each variable has no more than </a:t>
            </a:r>
            <a:r>
              <a:rPr lang="en-US" sz="1800" i="1" dirty="0"/>
              <a:t>k</a:t>
            </a:r>
            <a:r>
              <a:rPr lang="en-US" sz="1800" dirty="0"/>
              <a:t> parents, </a:t>
            </a:r>
            <a:br>
              <a:rPr lang="en-US" sz="1800" dirty="0"/>
            </a:br>
            <a:r>
              <a:rPr lang="en-US" sz="1800" dirty="0"/>
              <a:t>the complete network requires </a:t>
            </a:r>
            <a:r>
              <a:rPr lang="en-US" sz="1800" dirty="0">
                <a:solidFill>
                  <a:schemeClr val="accent2"/>
                </a:solidFill>
              </a:rPr>
              <a:t>n </a:t>
            </a:r>
            <a:r>
              <a:rPr lang="en-US" sz="1800" dirty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dirty="0">
                <a:solidFill>
                  <a:schemeClr val="accent2"/>
                </a:solidFill>
              </a:rPr>
              <a:t> 2</a:t>
            </a:r>
            <a:r>
              <a:rPr lang="en-US" sz="1800" baseline="30000" dirty="0">
                <a:solidFill>
                  <a:schemeClr val="accent2"/>
                </a:solidFill>
              </a:rPr>
              <a:t>k</a:t>
            </a:r>
            <a:r>
              <a:rPr lang="en-US" sz="1800" dirty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i.e., grows linearly with </a:t>
            </a:r>
            <a:r>
              <a:rPr lang="en-US" sz="1800" i="1" dirty="0"/>
              <a:t>n</a:t>
            </a:r>
            <a:r>
              <a:rPr lang="en-US" sz="1800" dirty="0"/>
              <a:t>, vs. </a:t>
            </a:r>
            <a:r>
              <a:rPr lang="en-US" sz="1800" i="1" dirty="0">
                <a:solidFill>
                  <a:schemeClr val="accent2"/>
                </a:solidFill>
              </a:rPr>
              <a:t>2</a:t>
            </a:r>
            <a:r>
              <a:rPr lang="en-US" sz="1800" i="1" baseline="30000" dirty="0">
                <a:solidFill>
                  <a:schemeClr val="accent2"/>
                </a:solidFill>
              </a:rPr>
              <a:t>n</a:t>
            </a:r>
            <a:r>
              <a:rPr lang="en-US" sz="1800" i="1" dirty="0"/>
              <a:t> </a:t>
            </a:r>
            <a:r>
              <a:rPr lang="en-US" sz="1800" dirty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For burglary net, 1 + 1 + 4 + 2 + 2 = 10 numbers (vs. 2</a:t>
            </a:r>
            <a:r>
              <a:rPr lang="en-US" sz="1800" baseline="30000" dirty="0"/>
              <a:t>5</a:t>
            </a:r>
            <a:r>
              <a:rPr lang="en-US" sz="1800" dirty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/>
              <a:t>	</a:t>
            </a:r>
            <a:r>
              <a:rPr lang="en-US" sz="2000" b="1" i="1" dirty="0"/>
              <a:t>P </a:t>
            </a:r>
            <a:r>
              <a:rPr lang="en-US" sz="2000" i="1" dirty="0"/>
              <a:t>(X</a:t>
            </a:r>
            <a:r>
              <a:rPr lang="en-US" sz="2000" i="1" baseline="-25000" dirty="0"/>
              <a:t>1</a:t>
            </a:r>
            <a:r>
              <a:rPr lang="en-US" sz="2000" i="1" dirty="0"/>
              <a:t>, … ,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n</a:t>
            </a:r>
            <a:r>
              <a:rPr lang="en-US" sz="2000" i="1" dirty="0"/>
              <a:t>) = </a:t>
            </a:r>
            <a:r>
              <a:rPr lang="el-GR" sz="2800" i="1" dirty="0">
                <a:cs typeface="Arial" charset="0"/>
              </a:rPr>
              <a:t>π</a:t>
            </a:r>
            <a:r>
              <a:rPr lang="en-US" sz="2000" i="1" baseline="-25000" dirty="0" err="1"/>
              <a:t>i</a:t>
            </a:r>
            <a:r>
              <a:rPr lang="en-US" sz="2000" i="1" baseline="-25000" dirty="0"/>
              <a:t> = 1</a:t>
            </a:r>
            <a:r>
              <a:rPr lang="en-US" sz="2000" i="1" dirty="0"/>
              <a:t> </a:t>
            </a:r>
            <a:r>
              <a:rPr lang="en-US" sz="2000" b="1" i="1" dirty="0"/>
              <a:t>P</a:t>
            </a:r>
            <a:r>
              <a:rPr lang="en-US" sz="2000" i="1" dirty="0"/>
              <a:t> (X</a:t>
            </a:r>
            <a:r>
              <a:rPr lang="en-US" sz="2000" i="1" baseline="-25000" dirty="0"/>
              <a:t>i </a:t>
            </a:r>
            <a:r>
              <a:rPr lang="en-US" sz="2000" i="1" dirty="0"/>
              <a:t>| </a:t>
            </a:r>
            <a:r>
              <a:rPr lang="en-US" sz="2000" i="1" dirty="0" err="1"/>
              <a:t>Parents(X</a:t>
            </a:r>
            <a:r>
              <a:rPr lang="en-US" sz="2000" i="1" baseline="-25000" dirty="0" err="1"/>
              <a:t>i</a:t>
            </a:r>
            <a:r>
              <a:rPr lang="en-US" sz="2000" i="1" dirty="0"/>
              <a:t>))
</a:t>
            </a:r>
          </a:p>
          <a:p>
            <a:pPr lvl="4" eaLnBrk="1" hangingPunct="1"/>
            <a:endParaRPr lang="en-US" sz="1400" dirty="0"/>
          </a:p>
          <a:p>
            <a:pPr eaLnBrk="1" hangingPunct="1">
              <a:buFont typeface="Times" charset="0"/>
              <a:buNone/>
            </a:pPr>
            <a:r>
              <a:rPr lang="en-US" sz="2000" dirty="0"/>
              <a:t>e.g., </a:t>
            </a:r>
            <a:r>
              <a:rPr lang="en-US" sz="2000" b="1" i="1" dirty="0" err="1"/>
              <a:t>P</a:t>
            </a:r>
            <a:r>
              <a:rPr lang="en-US" sz="2000" i="1" dirty="0" err="1"/>
              <a:t>(j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/>
              <a:t>m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a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</a:t>
            </a:r>
            <a:r>
              <a:rPr lang="en-US" sz="2000" i="1" dirty="0"/>
              <a:t>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/>
              <a:t>	=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j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/>
              <a:t>m</a:t>
            </a:r>
            <a:r>
              <a:rPr lang="en-US" sz="2000" i="1" dirty="0"/>
              <a:t> | a) </a:t>
            </a:r>
            <a:r>
              <a:rPr lang="en-US" sz="2000" b="1" i="1" dirty="0"/>
              <a:t>P </a:t>
            </a:r>
            <a:r>
              <a:rPr lang="en-US" sz="2000" i="1" dirty="0"/>
              <a:t>(a |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, 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b</a:t>
            </a:r>
            <a:r>
              <a:rPr lang="en-US" sz="2000" i="1" dirty="0"/>
              <a:t>) </a:t>
            </a:r>
            <a:r>
              <a:rPr lang="en-US" sz="2000" b="1" i="1" dirty="0"/>
              <a:t>P </a:t>
            </a:r>
            <a:r>
              <a:rPr lang="en-US" sz="2000" i="1" dirty="0"/>
              <a:t>(</a:t>
            </a:r>
            <a:r>
              <a:rPr lang="en-US" sz="2000" i="1" dirty="0" err="1">
                <a:sym typeface="Symbol" pitchFamily="18" charset="2"/>
              </a:rPr>
              <a:t></a:t>
            </a:r>
            <a:r>
              <a:rPr lang="en-US" sz="2000" i="1" dirty="0" err="1"/>
              <a:t>e</a:t>
            </a:r>
            <a:r>
              <a:rPr lang="en-US" sz="2000" i="1" dirty="0"/>
              <a:t>)</a:t>
            </a:r>
          </a:p>
          <a:p>
            <a:pPr>
              <a:buFont typeface="Times" charset="0"/>
              <a:buNone/>
            </a:pPr>
            <a:r>
              <a:rPr lang="de-DE" sz="2000" dirty="0"/>
              <a:t>	= 0.90x0.7x0.001x0.999x0.998</a:t>
            </a:r>
            <a:br>
              <a:rPr lang="de-DE" sz="2000" dirty="0"/>
            </a:br>
            <a:r>
              <a:rPr lang="de-DE" sz="2000" dirty="0">
                <a:sym typeface="Symbol" pitchFamily="18" charset="2"/>
              </a:rPr>
              <a:t></a:t>
            </a:r>
            <a:r>
              <a:rPr lang="de-DE" sz="2000" dirty="0"/>
              <a:t> 0.00063</a:t>
            </a:r>
            <a:br>
              <a:rPr lang="en-US" sz="2000" i="1" dirty="0"/>
            </a:b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Noisy-OR-Representation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4978896" cy="1368698"/>
          </a:xfrm>
        </p:spPr>
        <p:txBody>
          <a:bodyPr/>
          <a:lstStyle/>
          <a:p>
            <a:r>
              <a:rPr lang="en-US"/>
              <a:t>Substantial reduction of the probabilities to be stored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619672" y="2708920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8" name="Gerade Verbindung mit Pfeil 7"/>
          <p:cNvCxnSpPr>
            <a:endCxn id="6" idx="1"/>
          </p:cNvCxnSpPr>
          <p:nvPr/>
        </p:nvCxnSpPr>
        <p:spPr>
          <a:xfrm>
            <a:off x="971600" y="1988840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6" idx="7"/>
          </p:cNvCxnSpPr>
          <p:nvPr/>
        </p:nvCxnSpPr>
        <p:spPr>
          <a:xfrm flipH="1">
            <a:off x="2234299" y="2060848"/>
            <a:ext cx="753525" cy="7535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27584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699792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17" name="Oval 16"/>
          <p:cNvSpPr/>
          <p:nvPr/>
        </p:nvSpPr>
        <p:spPr>
          <a:xfrm>
            <a:off x="5185741" y="278092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C</a:t>
            </a:r>
          </a:p>
        </p:txBody>
      </p:sp>
      <p:cxnSp>
        <p:nvCxnSpPr>
          <p:cNvPr id="18" name="Gerade Verbindung mit Pfeil 17"/>
          <p:cNvCxnSpPr>
            <a:endCxn id="17" idx="1"/>
          </p:cNvCxnSpPr>
          <p:nvPr/>
        </p:nvCxnSpPr>
        <p:spPr>
          <a:xfrm>
            <a:off x="4537669" y="2060848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7" idx="7"/>
          </p:cNvCxnSpPr>
          <p:nvPr/>
        </p:nvCxnSpPr>
        <p:spPr>
          <a:xfrm flipH="1">
            <a:off x="5800368" y="2060848"/>
            <a:ext cx="792088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31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Oval 21"/>
          <p:cNvSpPr/>
          <p:nvPr/>
        </p:nvSpPr>
        <p:spPr>
          <a:xfrm>
            <a:off x="269979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3" name="Oval 22"/>
          <p:cNvSpPr/>
          <p:nvPr/>
        </p:nvSpPr>
        <p:spPr>
          <a:xfrm>
            <a:off x="413995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637643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9" name="Rechteck 58"/>
          <p:cNvSpPr/>
          <p:nvPr/>
        </p:nvSpPr>
        <p:spPr>
          <a:xfrm>
            <a:off x="6300192" y="2780928"/>
            <a:ext cx="2376264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0" name="Gerade Verbindung 59"/>
          <p:cNvCxnSpPr/>
          <p:nvPr/>
        </p:nvCxnSpPr>
        <p:spPr>
          <a:xfrm>
            <a:off x="6300192" y="314096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6300192" y="350100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6300192" y="386104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6300192" y="422108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300192" y="278092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6660232" y="2780928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6300193" y="314096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660233" y="314096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6300193" y="350100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6660233" y="350100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6300193" y="386104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6660233" y="386104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6300193" y="422108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3" name="Textfeld 72"/>
          <p:cNvSpPr txBox="1"/>
          <p:nvPr/>
        </p:nvSpPr>
        <p:spPr>
          <a:xfrm>
            <a:off x="6660233" y="422108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74" name="Textfeld 73"/>
          <p:cNvSpPr txBox="1"/>
          <p:nvPr/>
        </p:nvSpPr>
        <p:spPr>
          <a:xfrm>
            <a:off x="7164288" y="2780928"/>
            <a:ext cx="28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6948265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0.0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95950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69595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0.8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6959503" y="4221088"/>
            <a:ext cx="193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0.1+0.8 - 0.1*0.8</a:t>
            </a:r>
          </a:p>
        </p:txBody>
      </p:sp>
      <p:sp>
        <p:nvSpPr>
          <p:cNvPr id="79" name="Pfeil nach rechts 78"/>
          <p:cNvSpPr/>
          <p:nvPr/>
        </p:nvSpPr>
        <p:spPr>
          <a:xfrm>
            <a:off x="3059832" y="2636912"/>
            <a:ext cx="1512168" cy="100811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103350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0E7EB5-868E-614E-9CBF-F623D5093954}"/>
              </a:ext>
            </a:extLst>
          </p:cNvPr>
          <p:cNvSpPr txBox="1"/>
          <p:nvPr/>
        </p:nvSpPr>
        <p:spPr>
          <a:xfrm>
            <a:off x="2267744" y="4005064"/>
            <a:ext cx="59061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(</a:t>
            </a:r>
            <a:r>
              <a:rPr lang="de-DE" dirty="0" err="1"/>
              <a:t>desired</a:t>
            </a:r>
            <a:r>
              <a:rPr lang="de-DE" dirty="0"/>
              <a:t>) </a:t>
            </a:r>
            <a:r>
              <a:rPr lang="de-DE" dirty="0" err="1"/>
              <a:t>conclusion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293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5229200"/>
            <a:ext cx="5380963" cy="92333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sum-product</a:t>
            </a:r>
            <a:r>
              <a:rPr lang="de-DE" dirty="0"/>
              <a:t> 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tree</a:t>
            </a:r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n</a:t>
            </a:r>
            <a:r>
              <a:rPr lang="de-DE" dirty="0"/>
              <a:t> (=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RVs)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d </a:t>
            </a:r>
          </a:p>
          <a:p>
            <a:r>
              <a:rPr lang="de-DE" dirty="0"/>
              <a:t>(=maximal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domain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183093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485056"/>
          </a:xfrm>
        </p:spPr>
        <p:txBody>
          <a:bodyPr/>
          <a:lstStyle/>
          <a:p>
            <a:r>
              <a:rPr lang="en-US" dirty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27784" y="6237312"/>
            <a:ext cx="464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do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>
                <a:solidFill>
                  <a:srgbClr val="0000FF"/>
                </a:solidFill>
              </a:rPr>
              <a:t>Variable Elimination (VE)</a:t>
            </a:r>
          </a:p>
        </p:txBody>
      </p:sp>
    </p:spTree>
    <p:extLst>
      <p:ext uri="{BB962C8B-B14F-4D97-AF65-F5344CB8AC3E}">
        <p14:creationId xmlns:p14="http://schemas.microsoft.com/office/powerpoint/2010/main" val="38088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Objects of VE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Track objects called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factors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   </a:t>
            </a:r>
            <a:r>
              <a:rPr lang="en-US" sz="2400" dirty="0">
                <a:ea typeface="ＭＳ Ｐゴシック" charset="-128"/>
              </a:rPr>
              <a:t>(right-to-left, in tree: bottom up)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Initial factors are local CPTs</a:t>
            </a: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br>
              <a:rPr lang="en-US" sz="2400" dirty="0">
                <a:ea typeface="ＭＳ Ｐゴシック" charset="-128"/>
              </a:rPr>
            </a:br>
            <a:endParaRPr lang="en-US" sz="2400" dirty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During elimination create new factors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400" dirty="0">
                <a:ea typeface="ＭＳ Ｐゴシック" charset="-128"/>
              </a:rPr>
              <a:t>Form of  </a:t>
            </a:r>
            <a:r>
              <a:rPr lang="en-US" sz="2400" dirty="0">
                <a:solidFill>
                  <a:srgbClr val="0000FF"/>
                </a:solidFill>
                <a:ea typeface="ＭＳ Ｐゴシック" charset="-128"/>
              </a:rPr>
              <a:t>Dynamic Programming</a:t>
            </a:r>
          </a:p>
          <a:p>
            <a:pPr marL="0" indent="0">
              <a:buNone/>
              <a:defRPr/>
            </a:pPr>
            <a:endParaRPr lang="en-US" sz="2800" dirty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80928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93096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12160" y="4316486"/>
            <a:ext cx="859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6192180" y="4329100"/>
            <a:ext cx="432048" cy="792088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5673C-9E30-1840-BCDA-DE6915FDE066}"/>
              </a:ext>
            </a:extLst>
          </p:cNvPr>
          <p:cNvSpPr/>
          <p:nvPr/>
        </p:nvSpPr>
        <p:spPr>
          <a:xfrm>
            <a:off x="2267744" y="1394670"/>
            <a:ext cx="604867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44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Operations: </a:t>
            </a:r>
            <a:r>
              <a:rPr lang="en-US" dirty="0" err="1"/>
              <a:t>Pointwise</a:t>
            </a:r>
            <a:r>
              <a:rPr lang="en-US" dirty="0"/>
              <a:t> Product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74838"/>
            <a:ext cx="8435280" cy="4525962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Pointwise</a:t>
            </a:r>
            <a:r>
              <a:rPr lang="en-US" dirty="0">
                <a:solidFill>
                  <a:srgbClr val="0000FF"/>
                </a:solidFill>
              </a:rPr>
              <a:t> product </a:t>
            </a:r>
            <a:r>
              <a:rPr lang="en-US" dirty="0"/>
              <a:t>of factors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2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dirty="0">
                <a:solidFill>
                  <a:srgbClr val="008380"/>
                </a:solidFill>
              </a:rPr>
              <a:t>(A,B) *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sz="3200" baseline="-25000" dirty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dirty="0">
                <a:solidFill>
                  <a:srgbClr val="008380"/>
                </a:solidFill>
              </a:rPr>
              <a:t>(B,C)= </a:t>
            </a:r>
            <a:r>
              <a:rPr lang="de-DE" b="1" dirty="0">
                <a:solidFill>
                  <a:srgbClr val="008380"/>
                </a:solidFill>
              </a:rPr>
              <a:t>f</a:t>
            </a:r>
            <a:r>
              <a:rPr lang="de-DE" dirty="0">
                <a:solidFill>
                  <a:srgbClr val="008380"/>
                </a:solidFill>
              </a:rPr>
              <a:t>(A,B,C)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i="1" baseline="-25000" dirty="0">
                <a:solidFill>
                  <a:srgbClr val="008380"/>
                </a:solidFill>
                <a:cs typeface="ＭＳ Ｐゴシック" charset="-128"/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(X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Y</a:t>
            </a:r>
            <a:r>
              <a:rPr lang="de-DE" sz="2400" baseline="-25000" dirty="0" err="1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) *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i="1" baseline="-25000" dirty="0">
                <a:solidFill>
                  <a:srgbClr val="008380"/>
                </a:solidFill>
                <a:cs typeface="ＭＳ Ｐゴシック" charset="-128"/>
              </a:rPr>
              <a:t>2</a:t>
            </a:r>
            <a:r>
              <a:rPr lang="de-DE" sz="2400" dirty="0">
                <a:solidFill>
                  <a:srgbClr val="008380"/>
                </a:solidFill>
              </a:rPr>
              <a:t>(Y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,…,Y</a:t>
            </a:r>
            <a:r>
              <a:rPr lang="de-DE" sz="2400" baseline="-25000" dirty="0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,Z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Z</a:t>
            </a:r>
            <a:r>
              <a:rPr lang="de-DE" sz="2400" baseline="-25000" dirty="0" err="1">
                <a:solidFill>
                  <a:srgbClr val="008380"/>
                </a:solidFill>
              </a:rPr>
              <a:t>l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  <a:r>
              <a:rPr lang="de-DE" dirty="0">
                <a:solidFill>
                  <a:srgbClr val="008380"/>
                </a:solidFill>
              </a:rPr>
              <a:t>=  	</a:t>
            </a:r>
            <a:r>
              <a:rPr lang="de-DE" sz="2400" b="1" dirty="0">
                <a:solidFill>
                  <a:srgbClr val="008380"/>
                </a:solidFill>
              </a:rPr>
              <a:t>f</a:t>
            </a:r>
            <a:r>
              <a:rPr lang="de-DE" sz="2400" dirty="0">
                <a:solidFill>
                  <a:srgbClr val="008380"/>
                </a:solidFill>
              </a:rPr>
              <a:t>(X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,...,X</a:t>
            </a:r>
            <a:r>
              <a:rPr lang="de-DE" sz="2400" baseline="-25000" dirty="0">
                <a:solidFill>
                  <a:srgbClr val="008380"/>
                </a:solidFill>
              </a:rPr>
              <a:t>j</a:t>
            </a:r>
            <a:r>
              <a:rPr lang="de-DE" sz="2400" dirty="0">
                <a:solidFill>
                  <a:srgbClr val="008380"/>
                </a:solidFill>
              </a:rPr>
              <a:t>,Y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,…,Y</a:t>
            </a:r>
            <a:r>
              <a:rPr lang="de-DE" sz="2400" baseline="-25000" dirty="0">
                <a:solidFill>
                  <a:srgbClr val="008380"/>
                </a:solidFill>
              </a:rPr>
              <a:t>k</a:t>
            </a:r>
            <a:r>
              <a:rPr lang="de-DE" sz="2400" dirty="0">
                <a:solidFill>
                  <a:srgbClr val="008380"/>
                </a:solidFill>
              </a:rPr>
              <a:t>,Z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,…,</a:t>
            </a:r>
            <a:r>
              <a:rPr lang="de-DE" sz="2400" dirty="0" err="1">
                <a:solidFill>
                  <a:srgbClr val="008380"/>
                </a:solidFill>
              </a:rPr>
              <a:t>Z</a:t>
            </a:r>
            <a:r>
              <a:rPr lang="de-DE" sz="2400" baseline="-25000" dirty="0" err="1">
                <a:solidFill>
                  <a:srgbClr val="008380"/>
                </a:solidFill>
              </a:rPr>
              <a:t>l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</a:p>
          <a:p>
            <a:pPr lvl="1"/>
            <a:r>
              <a:rPr lang="en-US" dirty="0"/>
              <a:t>has </a:t>
            </a:r>
            <a:r>
              <a:rPr lang="en-US" dirty="0">
                <a:solidFill>
                  <a:srgbClr val="008380"/>
                </a:solidFill>
              </a:rPr>
              <a:t>2</a:t>
            </a:r>
            <a:r>
              <a:rPr lang="en-US" i="1" baseline="30000" dirty="0">
                <a:solidFill>
                  <a:srgbClr val="008380"/>
                </a:solidFill>
              </a:rPr>
              <a:t>j+k+l </a:t>
            </a:r>
            <a:r>
              <a:rPr lang="en-US" dirty="0"/>
              <a:t>entries (if all variables are binary)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Prior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Prior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unconditional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probabilities</a:t>
            </a:r>
            <a:r>
              <a:rPr lang="en-US" sz="2400" dirty="0">
                <a:ea typeface="ＭＳ Ｐゴシック" charset="0"/>
              </a:rPr>
              <a:t> of propositions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true) = 0.1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sunny) = 0.72 </a:t>
            </a:r>
            <a:r>
              <a:rPr lang="en-US" sz="2000" dirty="0">
                <a:ea typeface="ＭＳ Ｐゴシック" charset="0"/>
              </a:rPr>
              <a:t>correspond to belief prior to arrival of any (new) evidence
</a:t>
            </a:r>
          </a:p>
          <a:p>
            <a:pPr lvl="4"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Probability distribution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gives values for all possible assignments: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&lt;0.72, 0.1, 0.08, 0.1&gt;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normalized</a:t>
            </a:r>
            <a:r>
              <a:rPr lang="en-US" sz="2000" dirty="0">
                <a:ea typeface="ＭＳ Ｐゴシック" charset="0"/>
              </a:rPr>
              <a:t>, i.e., sums to 1 because one condition must be the case)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15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pointwise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4716016" y="3789040"/>
            <a:ext cx="216024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573C48D-5543-3344-9B47-57ACBD85CBC0}"/>
              </a:ext>
            </a:extLst>
          </p:cNvPr>
          <p:cNvSpPr/>
          <p:nvPr/>
        </p:nvSpPr>
        <p:spPr>
          <a:xfrm>
            <a:off x="5323248" y="1914376"/>
            <a:ext cx="3641240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697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/>
              <a:t>Basic Operations: Summing out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Summing out a variable from a product of factors</a:t>
            </a:r>
          </a:p>
          <a:p>
            <a:pPr lvl="1"/>
            <a:r>
              <a:rPr lang="en-US" dirty="0"/>
              <a:t>Move any constant factors outside the summation</a:t>
            </a:r>
          </a:p>
          <a:p>
            <a:pPr lvl="1"/>
            <a:r>
              <a:rPr lang="en-US" dirty="0"/>
              <a:t>Add up </a:t>
            </a:r>
            <a:r>
              <a:rPr lang="en-US" dirty="0" err="1"/>
              <a:t>submatrices</a:t>
            </a:r>
            <a:r>
              <a:rPr lang="en-US" dirty="0"/>
              <a:t> in </a:t>
            </a:r>
            <a:r>
              <a:rPr lang="en-US" dirty="0" err="1"/>
              <a:t>pointwise</a:t>
            </a:r>
            <a:r>
              <a:rPr lang="en-US" dirty="0"/>
              <a:t> product of remaining factors</a:t>
            </a:r>
            <a:br>
              <a:rPr lang="en-US" dirty="0"/>
            </a:b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𝛴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 …*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   =   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*𝛴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i+1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k</a:t>
            </a:r>
            <a:b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</a:b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		       =    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1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*…*f</a:t>
            </a:r>
            <a:r>
              <a:rPr lang="en-US" baseline="-25000" dirty="0">
                <a:solidFill>
                  <a:srgbClr val="00838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008380"/>
                </a:solidFill>
                <a:latin typeface="Cambria Math"/>
                <a:ea typeface="Cambria Math"/>
              </a:rPr>
              <a:t>* </a:t>
            </a:r>
            <a:r>
              <a:rPr lang="en-US" dirty="0" err="1">
                <a:solidFill>
                  <a:srgbClr val="008380"/>
                </a:solidFill>
                <a:latin typeface="Cambria Math"/>
                <a:ea typeface="Cambria Math"/>
              </a:rPr>
              <a:t>f</a:t>
            </a:r>
            <a:r>
              <a:rPr lang="en-US" baseline="-25000" dirty="0" err="1">
                <a:solidFill>
                  <a:srgbClr val="008380"/>
                </a:solidFill>
                <a:latin typeface="Cambria Math"/>
                <a:ea typeface="Cambria Math"/>
              </a:rPr>
              <a:t>X</a:t>
            </a:r>
            <a:br>
              <a:rPr lang="en-US" dirty="0">
                <a:solidFill>
                  <a:srgbClr val="008380"/>
                </a:solidFill>
              </a:rPr>
            </a:br>
            <a:br>
              <a:rPr lang="en-US" dirty="0"/>
            </a:br>
            <a:r>
              <a:rPr lang="en-US" dirty="0"/>
              <a:t>assuming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1</a:t>
            </a:r>
            <a:r>
              <a:rPr lang="en-US" i="1" dirty="0">
                <a:solidFill>
                  <a:srgbClr val="008380"/>
                </a:solidFill>
              </a:rPr>
              <a:t>, …, </a:t>
            </a:r>
            <a:r>
              <a:rPr lang="en-US" b="1" dirty="0">
                <a:solidFill>
                  <a:srgbClr val="008380"/>
                </a:solidFill>
              </a:rPr>
              <a:t>f</a:t>
            </a:r>
            <a:r>
              <a:rPr lang="en-US" i="1" baseline="-25000" dirty="0">
                <a:solidFill>
                  <a:srgbClr val="008380"/>
                </a:solidFill>
              </a:rPr>
              <a:t>i</a:t>
            </a:r>
            <a:r>
              <a:rPr lang="en-US" i="1" dirty="0">
                <a:solidFill>
                  <a:srgbClr val="008380"/>
                </a:solidFill>
              </a:rPr>
              <a:t> </a:t>
            </a:r>
            <a:r>
              <a:rPr lang="en-US" dirty="0"/>
              <a:t>do not depend on </a:t>
            </a:r>
            <a:r>
              <a:rPr lang="en-US" i="1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45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Summing</a:t>
            </a:r>
            <a:r>
              <a:rPr lang="de-DE" dirty="0"/>
              <a:t>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/>
              <a:t>Summing out </a:t>
            </a:r>
            <a:r>
              <a:rPr lang="de-DE"/>
              <a:t>a</a:t>
            </a:r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BE916B-06A2-5345-B11C-4F8A438AEBA8}"/>
              </a:ext>
            </a:extLst>
          </p:cNvPr>
          <p:cNvSpPr/>
          <p:nvPr/>
        </p:nvSpPr>
        <p:spPr>
          <a:xfrm>
            <a:off x="4860031" y="1637853"/>
            <a:ext cx="4007511" cy="243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326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Burglary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0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8032"/>
            <a:ext cx="8856984" cy="692696"/>
          </a:xfrm>
        </p:spPr>
        <p:txBody>
          <a:bodyPr/>
          <a:lstStyle/>
          <a:p>
            <a:r>
              <a:rPr lang="en-US" dirty="0"/>
              <a:t>Further Optimization by Finding Irrelevant Variables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95536" y="5589240"/>
            <a:ext cx="792088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solidFill>
                  <a:srgbClr val="FFFFFF"/>
                </a:solidFill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38DC14-B4CF-3043-9A25-3D9CF42211FF}"/>
              </a:ext>
            </a:extLst>
          </p:cNvPr>
          <p:cNvGrpSpPr/>
          <p:nvPr/>
        </p:nvGrpSpPr>
        <p:grpSpPr>
          <a:xfrm>
            <a:off x="342900" y="1196752"/>
            <a:ext cx="8458200" cy="4456113"/>
            <a:chOff x="342900" y="1844675"/>
            <a:chExt cx="8458200" cy="4456113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844675"/>
              <a:ext cx="8458200" cy="445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203848" y="4869160"/>
              <a:ext cx="33024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/>
                <a:t> {Alarm, </a:t>
              </a:r>
              <a:r>
                <a:rPr lang="de-DE" dirty="0" err="1"/>
                <a:t>Earthquake</a:t>
              </a:r>
              <a:r>
                <a:rPr lang="de-DE" dirty="0"/>
                <a:t>, </a:t>
              </a:r>
              <a:r>
                <a:rPr lang="de-DE" dirty="0" err="1"/>
                <a:t>Burglary</a:t>
              </a:r>
              <a:r>
                <a:rPr lang="de-DE" dirty="0"/>
                <a:t>}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9E0183F-E3FB-5245-9EC4-EAC5489488AA}"/>
              </a:ext>
            </a:extLst>
          </p:cNvPr>
          <p:cNvSpPr/>
          <p:nvPr/>
        </p:nvSpPr>
        <p:spPr>
          <a:xfrm>
            <a:off x="395536" y="5085184"/>
            <a:ext cx="8136904" cy="648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87624" y="5085184"/>
            <a:ext cx="6804756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Irrelevant variables </a:t>
            </a:r>
            <a:r>
              <a:rPr lang="de-DE" dirty="0" err="1">
                <a:solidFill>
                  <a:schemeClr val="tx1"/>
                </a:solidFill>
              </a:rPr>
              <a:t>can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identified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by</a:t>
            </a:r>
            <a:r>
              <a:rPr lang="de-DE" dirty="0">
                <a:solidFill>
                  <a:schemeClr val="tx1"/>
                </a:solidFill>
              </a:rPr>
              <a:t> a </a:t>
            </a:r>
            <a:r>
              <a:rPr lang="de-DE" dirty="0" err="1">
                <a:solidFill>
                  <a:schemeClr val="tx1"/>
                </a:solidFill>
              </a:rPr>
              <a:t>graph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theoretical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criterion</a:t>
            </a:r>
            <a:r>
              <a:rPr lang="de-DE" dirty="0">
                <a:solidFill>
                  <a:schemeClr val="tx1"/>
                </a:solidFill>
              </a:rPr>
              <a:t> 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associated</a:t>
            </a:r>
            <a:r>
              <a:rPr lang="de-DE" dirty="0">
                <a:solidFill>
                  <a:schemeClr val="tx1"/>
                </a:solidFill>
              </a:rPr>
              <a:t>  </a:t>
            </a:r>
            <a:r>
              <a:rPr lang="de-DE" dirty="0" err="1">
                <a:solidFill>
                  <a:srgbClr val="0000FF"/>
                </a:solidFill>
              </a:rPr>
              <a:t>moral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graph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FF"/>
                </a:solidFill>
              </a:rPr>
              <a:t>m-separation   </a:t>
            </a:r>
            <a:br>
              <a:rPr lang="de-DE" dirty="0">
                <a:solidFill>
                  <a:srgbClr val="0000FF"/>
                </a:solidFill>
              </a:rPr>
            </a:b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Many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other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inference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algorithms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and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optimizations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known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</a:t>
            </a:r>
            <a:br>
              <a:rPr lang="de-DE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Discussed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in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detail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in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course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on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Bayesian</a:t>
            </a:r>
            <a:r>
              <a:rPr lang="de-DE" dirty="0">
                <a:solidFill>
                  <a:srgbClr val="0000FF"/>
                </a:solidFill>
                <a:sym typeface="Wingdings" pitchFamily="2" charset="2"/>
              </a:rPr>
              <a:t> Knowledge </a:t>
            </a:r>
            <a:r>
              <a:rPr lang="de-DE" dirty="0" err="1">
                <a:solidFill>
                  <a:srgbClr val="0000FF"/>
                </a:solidFill>
                <a:sym typeface="Wingdings" pitchFamily="2" charset="2"/>
              </a:rPr>
              <a:t>Representation</a:t>
            </a:r>
            <a:endParaRPr lang="de-DE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AIMA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Cristina </a:t>
            </a:r>
            <a:r>
              <a:rPr lang="de-DE" dirty="0" err="1"/>
              <a:t>Conati</a:t>
            </a:r>
            <a:r>
              <a:rPr lang="de-DE" dirty="0"/>
              <a:t>, UBC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Picture 1029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47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Data Mining Bayesian Networks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</a:t>
            </a:r>
            <a:r>
              <a:rPr lang="en-GB" dirty="0">
                <a:solidFill>
                  <a:srgbClr val="0000FF"/>
                </a:solidFill>
              </a:rPr>
              <a:t>full Bayesian learning </a:t>
            </a:r>
            <a:r>
              <a:rPr lang="en-GB" dirty="0"/>
              <a:t>sees learning as Bayesian </a:t>
            </a:r>
            <a:r>
              <a:rPr lang="en-GB" dirty="0">
                <a:solidFill>
                  <a:srgbClr val="FF0000"/>
                </a:solidFill>
              </a:rPr>
              <a:t>updating of a probability distribution </a:t>
            </a:r>
            <a:r>
              <a:rPr lang="en-GB" dirty="0"/>
              <a:t>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…, </a:t>
            </a:r>
            <a:r>
              <a:rPr lang="en-GB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P(H)</a:t>
            </a:r>
            <a:r>
              <a:rPr lang="en-GB" dirty="0">
                <a:ea typeface="Arial Unicode MS" charset="0"/>
                <a:cs typeface="Arial Unicode MS" charset="0"/>
              </a:rPr>
              <a:t>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>
                <a:solidFill>
                  <a:srgbClr val="3C8C93"/>
                </a:solidFill>
              </a:rPr>
              <a:t>j</a:t>
            </a:r>
            <a:r>
              <a:rPr lang="en-GB" baseline="-25000" dirty="0" err="1">
                <a:solidFill>
                  <a:srgbClr val="3C8C93"/>
                </a:solidFill>
              </a:rPr>
              <a:t>th</a:t>
            </a:r>
            <a:r>
              <a:rPr lang="en-GB" dirty="0"/>
              <a:t> observation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r>
              <a:rPr lang="en-GB" dirty="0"/>
              <a:t> gives the outcome of random variable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endParaRPr lang="en-GB" baseline="-25000" dirty="0">
              <a:solidFill>
                <a:srgbClr val="3C8C9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k</a:t>
            </a:r>
            <a:endParaRPr lang="en-GB" dirty="0">
              <a:solidFill>
                <a:srgbClr val="3C8C93"/>
              </a:solidFill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9880847" y="5548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554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</a:t>
            </a:r>
            <a:r>
              <a:rPr lang="de-DE" altLang="ja-JP" sz="2000" dirty="0">
                <a:solidFill>
                  <a:srgbClr val="000000"/>
                </a:solidFill>
                <a:latin typeface="+mn-lt"/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  <a:latin typeface="+mn-lt"/>
              </a:rPr>
              <a:t>s call </a:t>
            </a:r>
            <a:r>
              <a:rPr lang="el-GR" altLang="ja-JP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 the parameter that defines the fraction of cherry candy in a bag, and </a:t>
            </a:r>
            <a:r>
              <a:rPr lang="en-US" altLang="ja-JP" sz="2000" dirty="0">
                <a:solidFill>
                  <a:srgbClr val="3C8C93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altLang="ja-JP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corresponding 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of the five  kinds of bag has generated my 10 observations?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P(h 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|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5934521" y="4163477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06955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h</a:t>
            </a:r>
            <a:r>
              <a:rPr lang="en-GB" sz="2400" baseline="-25000" dirty="0"/>
              <a:t>i</a:t>
            </a:r>
            <a:r>
              <a:rPr lang="en-GB" sz="2400" dirty="0"/>
              <a:t> 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  <a:r>
              <a:rPr lang="el-GR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α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</a:t>
            </a:r>
            <a:r>
              <a:rPr lang="en-GB" sz="2000" dirty="0">
                <a:ea typeface="Arial Unicode MS" charset="0"/>
                <a:cs typeface="Arial Unicode MS" charset="0"/>
              </a:rPr>
              <a:t>  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sz="2000" dirty="0">
                <a:ea typeface="Arial Unicode MS" charset="0"/>
                <a:cs typeface="Arial Unicode MS" charset="0"/>
              </a:rPr>
              <a:t>is called the likelihood 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X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(X,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h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+ No need to pick one best-guess hypothesis!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/>
              <a:t>-  Need to iterate over all hypotheses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364088" y="2880953"/>
            <a:ext cx="2088033" cy="1657350"/>
          </a:xfrm>
          <a:prstGeom prst="wedgeRoundRectCallout">
            <a:avLst>
              <a:gd name="adj1" fmla="val -200320"/>
              <a:gd name="adj2" fmla="val 263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 hypothesis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944031-35AD-4A43-9D9A-E603F8BE3B1C}"/>
              </a:ext>
            </a:extLst>
          </p:cNvPr>
          <p:cNvSpPr/>
          <p:nvPr/>
        </p:nvSpPr>
        <p:spPr>
          <a:xfrm>
            <a:off x="2123728" y="4365104"/>
            <a:ext cx="1008112" cy="4320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51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Full joint probability distribution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Joint probability distribution</a:t>
            </a:r>
            <a:r>
              <a:rPr lang="en-US" sz="1800" dirty="0">
                <a:ea typeface="ＭＳ Ｐゴシック" charset="0"/>
              </a:rPr>
              <a:t> for a set of random variables gives the probability of every atomic event on those 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 is a 4 </a:t>
            </a:r>
            <a:r>
              <a:rPr lang="en-US" sz="1600" dirty="0">
                <a:ea typeface="ＭＳ Ｐゴシック" charset="0"/>
                <a:cs typeface="Arial" charset="0"/>
              </a:rPr>
              <a:t>× </a:t>
            </a:r>
            <a:r>
              <a:rPr lang="en-US" sz="1600" dirty="0">
                <a:ea typeface="ＭＳ Ｐゴシック" charset="0"/>
              </a:rPr>
              <a:t>2 matrix of values: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Weather =		sunny	rainy	cloudy	snow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true 		0.144	0.02 	0.016 	0.02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false		0.576	0.08 	0.064 	0.08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Full joint probability distribution: all random variables involved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Every query about a domain can be answered by the full joint distribution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27584" y="2852936"/>
            <a:ext cx="5629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267744" y="2484636"/>
            <a:ext cx="99" cy="1016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785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5"/>
            <a:ext cx="8857108" cy="7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3C8C93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  for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, 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𝜃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And given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observations, of which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are cherry and </a:t>
            </a:r>
            <a:r>
              <a:rPr lang="en-GB" sz="2400" dirty="0">
                <a:solidFill>
                  <a:srgbClr val="3C8C93"/>
                </a:solidFill>
                <a:latin typeface="+mn-lt"/>
              </a:rPr>
              <a:t>l = N-c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23278"/>
              </p:ext>
            </p:extLst>
          </p:nvPr>
        </p:nvGraphicFramePr>
        <p:xfrm>
          <a:off x="2168525" y="3861048"/>
          <a:ext cx="4131667" cy="4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61048"/>
                        <a:ext cx="4131667" cy="4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# of successes in a sequence of </a:t>
            </a:r>
            <a:r>
              <a:rPr lang="en-US" sz="1600" dirty="0">
                <a:solidFill>
                  <a:srgbClr val="3C8C93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independent  trials with binary outcome, each of which yields success with probability </a:t>
            </a:r>
            <a:r>
              <a:rPr lang="el-GR" sz="1600" dirty="0">
                <a:solidFill>
                  <a:srgbClr val="3C8C93"/>
                </a:solidFill>
                <a:latin typeface="+mn-lt"/>
                <a:cs typeface="Times New Roman" charset="0"/>
              </a:rPr>
              <a:t>𝜃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</a:t>
            </a:r>
            <a:r>
              <a:rPr lang="en-GB" sz="2400" dirty="0">
                <a:solidFill>
                  <a:srgbClr val="3C8C93"/>
                </a:solidFill>
                <a:latin typeface="+mn-lt"/>
                <a:cs typeface="Times New Roman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P([lime, lime, lime] | h </a:t>
            </a:r>
            <a:r>
              <a:rPr lang="en-US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3C8C93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9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D18A6-7B96-BC4B-80E8-7BC3D6CB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" y="220662"/>
            <a:ext cx="7010400" cy="41656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2"/>
            <a:ext cx="8569325" cy="2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 with higher priors dominate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703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913DE-7AF5-744A-82AE-C7B52F662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84017"/>
            <a:ext cx="7556500" cy="46609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33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hypotheses , 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 =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</a:t>
            </a:r>
            <a:r>
              <a:rPr lang="en-GB" sz="2000" dirty="0">
                <a:solidFill>
                  <a:srgbClr val="3C8C93"/>
                </a:solidFill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</a:t>
            </a:r>
            <a:r>
              <a:rPr lang="en-GB" sz="2000" dirty="0">
                <a:solidFill>
                  <a:srgbClr val="3C8C93"/>
                </a:solidFill>
              </a:rPr>
              <a:t>P(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≈</a:t>
            </a:r>
            <a:r>
              <a:rPr lang="en-GB" sz="2000" b="1" dirty="0">
                <a:solidFill>
                  <a:srgbClr val="3C8C93"/>
                </a:solidFill>
              </a:rPr>
              <a:t> P</a:t>
            </a:r>
            <a:r>
              <a:rPr lang="en-GB" sz="2000" dirty="0">
                <a:solidFill>
                  <a:srgbClr val="3C8C93"/>
                </a:solidFill>
              </a:rPr>
              <a:t>(X|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baseline="-25000" dirty="0">
                <a:solidFill>
                  <a:srgbClr val="3C8C93"/>
                </a:solidFill>
              </a:rPr>
              <a:t> 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84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</a:t>
            </a:r>
            <a:r>
              <a:rPr lang="en-GB" sz="2400" dirty="0">
                <a:solidFill>
                  <a:srgbClr val="3C8C93"/>
                </a:solidFill>
              </a:rPr>
              <a:t>P(X |</a:t>
            </a:r>
            <a:r>
              <a:rPr lang="en-GB" sz="2400" b="1" dirty="0">
                <a:solidFill>
                  <a:srgbClr val="3C8C93"/>
                </a:solidFill>
              </a:rPr>
              <a:t>d</a:t>
            </a:r>
            <a:r>
              <a:rPr lang="en-GB" sz="2400" dirty="0">
                <a:solidFill>
                  <a:srgbClr val="3C8C93"/>
                </a:solidFill>
              </a:rPr>
              <a:t>) 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3C8C93"/>
                </a:solidFill>
              </a:rPr>
              <a:t>h</a:t>
            </a:r>
            <a:r>
              <a:rPr lang="en-GB" sz="2400" baseline="-25000" dirty="0" err="1">
                <a:solidFill>
                  <a:srgbClr val="3C8C93"/>
                </a:solidFill>
              </a:rPr>
              <a:t>MAP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with </a:t>
            </a:r>
            <a:r>
              <a:rPr lang="en-GB" sz="2000" dirty="0">
                <a:solidFill>
                  <a:srgbClr val="3C8C93"/>
                </a:solidFill>
              </a:rPr>
              <a:t>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Bayesian learner gave a prediction of 0.8, safer after seeing only 3 candies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0CCFA-79A7-5048-B69A-5EFB0719A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99" y="3340878"/>
            <a:ext cx="4354314" cy="2685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C5956-3845-4440-AC00-ABEAB4D5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5724"/>
            <a:ext cx="50292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00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Learning (defines learning bias)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Used to  define 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I.e. common learning bias is to penalize complexity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73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(ML)Learning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45025" y="618344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58(5), 632-643, </a:t>
            </a:r>
            <a:r>
              <a:rPr lang="de-DE" sz="1100" b="1" dirty="0">
                <a:solidFill>
                  <a:srgbClr val="FF0000"/>
                </a:solidFill>
              </a:rPr>
              <a:t>1970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96311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MAP learning (maximize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P(h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) reduces to 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Used in statistics as the standard (non-bayesian)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</a:t>
            </a:r>
            <a:r>
              <a:rPr lang="en-GB" sz="2000">
                <a:solidFill>
                  <a:srgbClr val="000000"/>
                </a:solidFill>
              </a:rPr>
              <a:t>tends to overcome  the influence of</a:t>
            </a:r>
            <a:r>
              <a:rPr lang="en-GB" sz="2000" i="1">
                <a:solidFill>
                  <a:srgbClr val="000000"/>
                </a:solidFill>
              </a:rPr>
              <a:t> P</a:t>
            </a:r>
            <a:r>
              <a:rPr lang="en-GB" sz="2000">
                <a:solidFill>
                  <a:srgbClr val="000000"/>
                </a:solidFill>
              </a:rPr>
              <a:t>(</a:t>
            </a:r>
            <a:r>
              <a:rPr lang="en-GB" sz="2000" i="1">
                <a:solidFill>
                  <a:srgbClr val="000000"/>
                </a:solidFill>
              </a:rPr>
              <a:t>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781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variables: 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= {sunny, rainy, cloudy, snow}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</a:t>
            </a:r>
            <a:r>
              <a:rPr lang="en-US" dirty="0"/>
              <a:t>disjoint from domain of other random variables: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Weather=rainy </a:t>
            </a:r>
            <a:r>
              <a:rPr lang="en-US" dirty="0"/>
              <a:t>often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P(rainy)</a:t>
            </a:r>
            <a:r>
              <a:rPr lang="en-US" dirty="0"/>
              <a:t>, the random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/>
              <a:t> is implicitly defined by the value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r>
              <a:rPr lang="en-US" dirty="0"/>
              <a:t>Boolean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Cavity=true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Cavity=false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Examples: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39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Maximum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92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Maximum-Likelihood-</a:t>
            </a:r>
            <a:r>
              <a:rPr lang="en-US" dirty="0" err="1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/>
              <a:t>Nehme</a:t>
            </a:r>
            <a:r>
              <a:rPr lang="en-US" dirty="0"/>
              <a:t> an, die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BNs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pPr marL="342900" indent="-342900"/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Schätze</a:t>
            </a:r>
            <a:r>
              <a:rPr lang="en-US" dirty="0"/>
              <a:t> BN-Parameter </a:t>
            </a:r>
            <a:r>
              <a:rPr lang="en-US" b="1" dirty="0"/>
              <a:t>𝜃</a:t>
            </a:r>
            <a:endParaRPr lang="en-US" dirty="0"/>
          </a:p>
          <a:p>
            <a:pPr marL="742950" lvl="1" indent="-285750"/>
            <a:r>
              <a:rPr lang="en-US" dirty="0" err="1">
                <a:ea typeface="Arial Unicode MS" charset="0"/>
                <a:cs typeface="Arial Unicode MS" charset="0"/>
              </a:rPr>
              <a:t>Einträge</a:t>
            </a:r>
            <a:r>
              <a:rPr lang="en-US" dirty="0">
                <a:ea typeface="Arial Unicode MS" charset="0"/>
                <a:cs typeface="Arial Unicode MS" charset="0"/>
              </a:rPr>
              <a:t> in CPTs, P(X | Parents(X))</a:t>
            </a:r>
          </a:p>
          <a:p>
            <a:pPr marL="342900" indent="-342900"/>
            <a:r>
              <a:rPr lang="en-US" dirty="0"/>
              <a:t>Eine </a:t>
            </a:r>
            <a:r>
              <a:rPr lang="en-US" dirty="0" err="1"/>
              <a:t>Parametrierung</a:t>
            </a:r>
            <a:r>
              <a:rPr lang="en-US" dirty="0"/>
              <a:t> </a:t>
            </a:r>
            <a:r>
              <a:rPr lang="en-US" b="1" dirty="0"/>
              <a:t>𝜃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gut, falls </a:t>
            </a:r>
            <a:r>
              <a:rPr lang="en-US" dirty="0" err="1">
                <a:sym typeface="Symbol" charset="0"/>
              </a:rPr>
              <a:t>hierdurch</a:t>
            </a:r>
            <a:r>
              <a:rPr lang="en-US" dirty="0">
                <a:sym typeface="Symbol" charset="0"/>
              </a:rPr>
              <a:t> die </a:t>
            </a:r>
            <a:r>
              <a:rPr lang="en-US" dirty="0" err="1">
                <a:sym typeface="Symbol" charset="0"/>
              </a:rPr>
              <a:t>beobachteten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Daten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wahrscheinlich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generiert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(MLE) </a:t>
            </a:r>
            <a:r>
              <a:rPr lang="en-US" dirty="0" err="1">
                <a:sym typeface="Symbol" charset="0"/>
              </a:rPr>
              <a:t>Prinzip</a:t>
            </a:r>
            <a:r>
              <a:rPr lang="en-US" dirty="0">
                <a:sym typeface="Symbol" charset="0"/>
              </a:rPr>
              <a:t>: </a:t>
            </a:r>
            <a:r>
              <a:rPr lang="en-US" dirty="0" err="1">
                <a:sym typeface="Symbol" charset="0"/>
              </a:rPr>
              <a:t>Wähle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/>
              <a:t>𝜃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so,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P(D|</a:t>
            </a:r>
            <a:r>
              <a:rPr lang="en-US" b="1" dirty="0"/>
              <a:t> 𝜃</a:t>
            </a:r>
            <a:r>
              <a:rPr lang="en-US" b="1" baseline="30000" dirty="0"/>
              <a:t>*</a:t>
            </a:r>
            <a:r>
              <a:rPr lang="en-US" dirty="0"/>
              <a:t>) </a:t>
            </a:r>
            <a:r>
              <a:rPr lang="en-US" dirty="0" err="1">
                <a:sym typeface="Symbol" charset="0"/>
              </a:rPr>
              <a:t>maximiert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Gleichverteilte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unabhängige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Stichprobem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samples)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0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Anwendungsbeispiel Bonbonfabrik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Ein Hersteller wählt die Farbe des Bonbonpapiers mit einer bestimmten Wahrscheinlichkeit je nach Geschmack, wobei die </a:t>
            </a:r>
            <a:r>
              <a:rPr lang="de-DE" sz="2400">
                <a:solidFill>
                  <a:srgbClr val="000000"/>
                </a:solidFill>
              </a:rPr>
              <a:t>entsprechende Verteilung </a:t>
            </a:r>
            <a:r>
              <a:rPr lang="de-DE" sz="2400" dirty="0">
                <a:solidFill>
                  <a:srgbClr val="000000"/>
                </a:solidFill>
              </a:rPr>
              <a:t>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cherry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1</a:t>
            </a:r>
            <a:endParaRPr lang="de-DE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lime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</a:t>
            </a:r>
            <a:r>
              <a:rPr lang="de-DE" sz="2400" dirty="0" err="1">
                <a:solidFill>
                  <a:srgbClr val="000000"/>
                </a:solidFill>
              </a:rPr>
              <a:t>Bayessche</a:t>
            </a:r>
            <a:r>
              <a:rPr lang="de-DE" sz="2400" dirty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6227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 W=green, 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=</a:t>
            </a:r>
            <a:r>
              <a:rPr lang="de-DE" sz="2000" i="1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P( W=green|F = cherry,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P(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=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𝜃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>
                <a:solidFill>
                  <a:srgbClr val="000000"/>
                </a:solidFill>
              </a:rPr>
              <a:t>Wir packen N Bonbons aus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sind cherry und </a:t>
            </a:r>
            <a:r>
              <a:rPr lang="de-DE" sz="2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sind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rotem Papier, g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rotem Papier, 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>
                <a:solidFill>
                  <a:srgbClr val="000000"/>
                </a:solidFill>
                <a:cs typeface="Times New Roman" charset="0"/>
              </a:rPr>
              <a:t>Jeder Versuch liefert eine Kombination aus Papier und Geschmack wie  bei (*)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</a:t>
            </a:r>
            <a:r>
              <a:rPr lang="de-DE" sz="2000" b="1">
                <a:solidFill>
                  <a:srgbClr val="0000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</a:t>
            </a:r>
            <a:r>
              <a:rPr lang="de-DE" sz="200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de-DE" sz="2000" baseline="-2500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de-DE" sz="2000">
                <a:solidFill>
                  <a:srgbClr val="000000"/>
                </a:solidFill>
              </a:rPr>
              <a:t>P(d</a:t>
            </a:r>
            <a:r>
              <a:rPr lang="de-DE" sz="2000" baseline="-25000">
                <a:solidFill>
                  <a:srgbClr val="000000"/>
                </a:solidFill>
              </a:rPr>
              <a:t>j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= 𝜃</a:t>
            </a:r>
            <a:r>
              <a:rPr lang="de-DE" sz="2000" i="1" baseline="3000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de-DE" sz="2000" i="1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(1-𝜃)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</a:t>
            </a:r>
            <a:r>
              <a:rPr lang="de-DE" sz="2000" baseline="44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</a:t>
            </a:r>
            <a:r>
              <a:rPr lang="de-DE" sz="2000" baseline="44000">
                <a:solidFill>
                  <a:srgbClr val="000000"/>
                </a:solidFill>
              </a:rPr>
              <a:t>c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baseline="44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4871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 err="1">
                <a:solidFill>
                  <a:srgbClr val="00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log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 + 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l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𝜃, 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,𝜃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40980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Maximum-</a:t>
            </a:r>
            <a:r>
              <a:rPr lang="de-DE" dirty="0" err="1"/>
              <a:t>Likelihood</a:t>
            </a:r>
            <a:r>
              <a:rPr lang="de-DE" dirty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>
                <a:solidFill>
                  <a:srgbClr val="000000"/>
                </a:solidFill>
              </a:rPr>
              <a:t>Logarithmierung</a:t>
            </a: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22631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Beliebte Anwendung: Naives </a:t>
            </a:r>
            <a:r>
              <a:rPr lang="de-DE" b="0" dirty="0" err="1">
                <a:latin typeface="+mn-lt"/>
              </a:rPr>
              <a:t>Bayes</a:t>
            </a:r>
            <a:r>
              <a:rPr lang="de-DE" b="0" dirty="0">
                <a:latin typeface="+mn-lt"/>
              </a:rPr>
              <a:t>-Modell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</a:rPr>
              <a:t>Naïve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Bayes</a:t>
            </a:r>
            <a:r>
              <a:rPr lang="de-DE" sz="2400" dirty="0">
                <a:solidFill>
                  <a:srgbClr val="000000"/>
                </a:solidFill>
              </a:rPr>
              <a:t>-Modell: Sehr einfaches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Klassenvariable C</a:t>
            </a:r>
            <a:r>
              <a:rPr lang="de-DE" sz="2000" dirty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Deterministische Vorhersagen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Skalierung auf realen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2n + 1 Parameter benötigt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67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331640" y="3284984"/>
            <a:ext cx="5328592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/>
              <a:t>Überblick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Volles </a:t>
            </a: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Lernen (BMA)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MAP-Lernen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Vollständig beobachtbar (vollständige Daten)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Mit versteckten (</a:t>
            </a:r>
            <a:r>
              <a:rPr lang="de-DE" sz="2000" dirty="0" err="1">
                <a:solidFill>
                  <a:srgbClr val="000000"/>
                </a:solidFill>
              </a:rPr>
              <a:t>unbeobachtbaren</a:t>
            </a:r>
            <a:r>
              <a:rPr lang="de-DE" sz="2000" dirty="0">
                <a:solidFill>
                  <a:srgbClr val="000000"/>
                </a:solidFill>
              </a:rPr>
              <a:t>) Variablen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277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3" y="2562225"/>
            <a:ext cx="21471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Parameterlernen mit versteckten Variablen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Bisher haben wir angenommen, Daten für jede Variable des BNs stehen zur Verfügung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machen wir, wenn das nicht der Fall ist, d.h. es gibt versteckte (</a:t>
            </a:r>
            <a:r>
              <a:rPr lang="de-DE" sz="2400" dirty="0" err="1">
                <a:solidFill>
                  <a:srgbClr val="000000"/>
                </a:solidFill>
              </a:rPr>
              <a:t>hidden</a:t>
            </a:r>
            <a:r>
              <a:rPr lang="de-DE" sz="2400" dirty="0">
                <a:solidFill>
                  <a:srgbClr val="000000"/>
                </a:solidFill>
              </a:rPr>
              <a:t>) Variablen im Netzwerk?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Den Ansatz mit relativen Häufigkeiten können wir nicht so einfach übernehmen (keine Zähler für Variable H bekannt)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6079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Conditional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posterior probabilities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e.g.,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  <a:r>
              <a:rPr lang="en-US" sz="1800" dirty="0">
                <a:ea typeface="ＭＳ Ｐゴシック" charset="0"/>
              </a:rPr>
              <a:t>
             or: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&lt;0.8&gt;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i.e., given that </a:t>
            </a:r>
            <a:r>
              <a:rPr lang="en-US" sz="1800" i="1" dirty="0">
                <a:ea typeface="ＭＳ Ｐゴシック" charset="0"/>
              </a:rPr>
              <a:t>toothache</a:t>
            </a:r>
            <a:r>
              <a:rPr lang="en-US" sz="1800" dirty="0">
                <a:ea typeface="ＭＳ Ｐゴシック" charset="0"/>
              </a:rPr>
              <a:t> is all I know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(Notation for conditional distributions: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800" dirty="0">
                <a:ea typeface="ＭＳ Ｐゴシック" charset="0"/>
              </a:rPr>
              <a:t>is a 2-element vector of 2-element vectors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we know more, e.g.,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is also given, then we have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1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sunny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This kind of inference, sanctioned by domain knowledge, is crucial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3068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>
                <a:latin typeface="+mn-lt"/>
              </a:rPr>
              <a:t>Vermeintliche L</a:t>
            </a:r>
            <a:r>
              <a:rPr lang="de-DE" b="0" dirty="0">
                <a:latin typeface="+mn-lt"/>
              </a:rPr>
              <a:t>ösung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4"/>
            <a:ext cx="89646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 Variable habe 3 Werte (</a:t>
            </a:r>
            <a:r>
              <a:rPr lang="de-DE" sz="2000" dirty="0" err="1">
                <a:solidFill>
                  <a:srgbClr val="000000"/>
                </a:solidFill>
              </a:rPr>
              <a:t>low</a:t>
            </a:r>
            <a:r>
              <a:rPr lang="de-DE" sz="2000" dirty="0">
                <a:solidFill>
                  <a:srgbClr val="000000"/>
                </a:solidFill>
              </a:rPr>
              <a:t>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Die Zahlen an den Knoten repräsentieren, wie viele Parameter für die CPT des betreffenden Knotens bestimmt werden müssen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78 Wahrscheinlichkeitswerte insgesamt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267744" y="2278281"/>
          <a:ext cx="2808758" cy="223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8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8281"/>
                        <a:ext cx="2808758" cy="2230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Vermeide versteckte Variablen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Könnte klappen bei kleinen Netzwerken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  <p:sp>
        <p:nvSpPr>
          <p:cNvPr id="2" name="Cloud Callout 1"/>
          <p:cNvSpPr/>
          <p:nvPr/>
        </p:nvSpPr>
        <p:spPr>
          <a:xfrm>
            <a:off x="5220072" y="2204865"/>
            <a:ext cx="2952328" cy="979836"/>
          </a:xfrm>
          <a:prstGeom prst="cloudCallout">
            <a:avLst>
              <a:gd name="adj1" fmla="val -61491"/>
              <a:gd name="adj2" fmla="val 762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Doch was machen wir hier?</a:t>
            </a:r>
          </a:p>
        </p:txBody>
      </p:sp>
    </p:spTree>
    <p:extLst>
      <p:ext uri="{BB962C8B-B14F-4D97-AF65-F5344CB8AC3E}">
        <p14:creationId xmlns:p14="http://schemas.microsoft.com/office/powerpoint/2010/main" val="143946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 err="1">
                <a:latin typeface="+mn-lt"/>
              </a:rPr>
              <a:t>HeartDisease</a:t>
            </a:r>
            <a:r>
              <a:rPr lang="de-DE" sz="2800" dirty="0">
                <a:latin typeface="+mn-lt"/>
              </a:rPr>
              <a:t> wegzulassen ist gar keine gute Lösung!</a:t>
            </a:r>
            <a:endParaRPr lang="de-DE" sz="2800" b="0" dirty="0">
              <a:latin typeface="+mn-lt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2"/>
            <a:ext cx="8964612" cy="23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 Symptome sind nicht länger bedingt unabhängig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gegeben die Elternknotenwerte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Sehr viel mehr Kanten, sehr viel mehr Wahrscheinlichkeiten zu spezifizieren: 708 insgesamt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brauchen sehr viel mehr Daten,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um diese ganzen Werte vernünftig zu lernen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2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73336" y="1021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842613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3240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err="1">
                <a:latin typeface="+mn-lt"/>
              </a:rPr>
              <a:t>Expectation-Maximization</a:t>
            </a:r>
            <a:r>
              <a:rPr lang="de-DE" b="0" dirty="0">
                <a:latin typeface="+mn-lt"/>
              </a:rPr>
              <a:t>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35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Wenn wir versteckte Variablen beibehalten und die Netzwerkparameter aus Daten lernen wollen, haben wir eine Form des </a:t>
            </a:r>
            <a:r>
              <a:rPr lang="de-DE" sz="2400" dirty="0" err="1">
                <a:solidFill>
                  <a:srgbClr val="0B05FF"/>
                </a:solidFill>
              </a:rPr>
              <a:t>unüberwachten</a:t>
            </a:r>
            <a:r>
              <a:rPr lang="de-DE" sz="2400" dirty="0">
                <a:solidFill>
                  <a:srgbClr val="0B05FF"/>
                </a:solidFill>
              </a:rPr>
              <a:t> Lernens 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i="1" dirty="0" err="1">
                <a:solidFill>
                  <a:srgbClr val="000000"/>
                </a:solidFill>
              </a:rPr>
              <a:t>unsupervised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i="1" dirty="0" err="1">
                <a:solidFill>
                  <a:srgbClr val="000000"/>
                </a:solidFill>
              </a:rPr>
              <a:t>learning</a:t>
            </a:r>
            <a:r>
              <a:rPr lang="de-DE" sz="24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Daten geben nicht über alle Aspekte von Datenpunkten Auskunft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Expectation-Maximization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Genereller Algorithmus zum Lernen von Modellparametern bei unvollständigen Daten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Hier für diskrete Datenwerte im BN-Kontext gezeigt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5996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EM: Generelle Idee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Daten für alle Variablen im BN hätten, könnten wir die Parameter mit ML- (oder MAP-) Ansätzen 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Relative Häufigkeiten bestimmen,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Falls wir die Parameter hätten, könnten wir die </a:t>
            </a:r>
            <a:r>
              <a:rPr lang="de-DE" sz="2400" dirty="0" err="1">
                <a:solidFill>
                  <a:srgbClr val="000000"/>
                </a:solidFill>
                <a:cs typeface="Times New Roman" charset="0"/>
              </a:rPr>
              <a:t>Posterior</a:t>
            </a: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-Wahrscheinlichkeiten jedes Ereignisses schätzen: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P(H|A,B,C)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14563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Dempster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, A.P., Laird. N.M., Rubin, D.B.: 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Maximum-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Likelihood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from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incomplete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data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via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i="1" dirty="0">
                <a:solidFill>
                  <a:srgbClr val="3C36FF"/>
                </a:solidFill>
                <a:latin typeface="Helvetica" charset="0"/>
              </a:rPr>
              <a:t> EM </a:t>
            </a:r>
            <a:r>
              <a:rPr lang="de-DE" sz="1200" i="1" dirty="0" err="1">
                <a:solidFill>
                  <a:srgbClr val="3C36FF"/>
                </a:solidFill>
                <a:latin typeface="Helvetica" charset="0"/>
              </a:rPr>
              <a:t>algorithm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. Journal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of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dirty="0" err="1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dirty="0">
                <a:solidFill>
                  <a:srgbClr val="3C36FF"/>
                </a:solidFill>
                <a:latin typeface="Helvetica" charset="0"/>
              </a:rPr>
              <a:t> Royal Statistical Society, </a:t>
            </a:r>
            <a:r>
              <a:rPr lang="de-DE" sz="1200" b="1" dirty="0">
                <a:solidFill>
                  <a:srgbClr val="FF0000"/>
                </a:solidFill>
                <a:latin typeface="Helvetica" charset="0"/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2493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098927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279" y="260350"/>
            <a:ext cx="8785225" cy="50323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Wie funktioniert das mit Naive </a:t>
            </a:r>
            <a:r>
              <a:rPr lang="de-DE" b="0" dirty="0" err="1"/>
              <a:t>Bayes-Modelen</a:t>
            </a:r>
            <a:endParaRPr lang="de-DE" b="0" dirty="0"/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7" y="1272330"/>
            <a:ext cx="8785225" cy="35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Betrachtet die folgenden Daten, …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N Beispiele mit Booleschen Attributen X</a:t>
            </a:r>
            <a:r>
              <a:rPr lang="de-DE" sz="2000" baseline="-25000" dirty="0">
                <a:solidFill>
                  <a:srgbClr val="000000"/>
                </a:solidFill>
              </a:rPr>
              <a:t>1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2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3</a:t>
            </a:r>
            <a:r>
              <a:rPr lang="de-DE" sz="2000" dirty="0">
                <a:solidFill>
                  <a:srgbClr val="000000"/>
                </a:solidFill>
              </a:rPr>
              <a:t>, X</a:t>
            </a:r>
            <a:r>
              <a:rPr lang="de-DE" sz="2000" baseline="-25000" dirty="0">
                <a:solidFill>
                  <a:srgbClr val="000000"/>
                </a:solidFill>
              </a:rPr>
              <a:t>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… die wir kategorisieren wollen mit möglichen Werten einer Klasse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verwenden einen naiven </a:t>
            </a:r>
            <a:r>
              <a:rPr lang="de-DE" sz="2400" dirty="0" err="1">
                <a:solidFill>
                  <a:srgbClr val="000000"/>
                </a:solidFill>
              </a:rPr>
              <a:t>Bayes-Klassifikator</a:t>
            </a:r>
            <a:r>
              <a:rPr lang="de-DE" sz="2400" dirty="0">
                <a:solidFill>
                  <a:srgbClr val="000000"/>
                </a:solidFill>
              </a:rPr>
              <a:t> mit versteckter Variable 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286500" y="4888545"/>
            <a:ext cx="306494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460753" y="1338609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58112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51121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437075"/>
            <a:ext cx="500062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351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Definiere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zufällige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>
                <a:solidFill>
                  <a:schemeClr val="accent2"/>
                </a:solidFill>
              </a:rPr>
              <a:t>Parameter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32251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07504" y="33575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Was benötigen wir, um die Netzwerkparameter mit dem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-Ansatz zu lernen?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P(C) = Anzahl(Datenpunkte mit C=i) / Anzahl (alle Datenpunkte)    i=1,2,3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 err="1">
                <a:solidFill>
                  <a:srgbClr val="000000"/>
                </a:solidFill>
              </a:rPr>
              <a:t>|C</a:t>
            </a:r>
            <a:r>
              <a:rPr lang="de-DE" sz="2000" dirty="0">
                <a:solidFill>
                  <a:srgbClr val="000000"/>
                </a:solidFill>
              </a:rPr>
              <a:t>) = Anzahl(Daten mit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dirty="0">
                <a:solidFill>
                  <a:srgbClr val="000000"/>
                </a:solidFill>
              </a:rPr>
              <a:t> und C=i) / Anzahl(Daten mit C=i)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054700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Bislang haben wir nur: N = Anzahl(Datenpunkte)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</a:t>
            </a:r>
            <a:r>
              <a:rPr lang="de-DE" sz="2400" dirty="0">
                <a:solidFill>
                  <a:srgbClr val="0000FF"/>
                </a:solidFill>
              </a:rPr>
              <a:t>approximieren alle weiteren Zähler mit erwarteten Zählerwerten, </a:t>
            </a:r>
            <a:r>
              <a:rPr lang="de-DE" sz="2400" dirty="0">
                <a:solidFill>
                  <a:srgbClr val="FF0000"/>
                </a:solidFill>
              </a:rPr>
              <a:t>die aus dem Modell mit den "erfundenen" Parametern abgeleitet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erwartete Zähler                  ist die Summe, über alle N Beispieldaten, der Wahrscheinlichkeiten, dass jedes Beispiel in Kategorie i fällt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/>
        </p:nvGraphicFramePr>
        <p:xfrm>
          <a:off x="2918173" y="4149080"/>
          <a:ext cx="5759102" cy="182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5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3" y="4149080"/>
                        <a:ext cx="5759102" cy="182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/>
        </p:nvGraphicFramePr>
        <p:xfrm>
          <a:off x="3275856" y="3071395"/>
          <a:ext cx="1092198" cy="4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6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71395"/>
                        <a:ext cx="1092198" cy="4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8032" y="332656"/>
            <a:ext cx="9036496" cy="68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kern="0" dirty="0"/>
              <a:t>EM: </a:t>
            </a:r>
            <a:r>
              <a:rPr lang="de-DE" sz="2600" kern="0" dirty="0" err="1"/>
              <a:t>Expectation</a:t>
            </a:r>
            <a:r>
              <a:rPr lang="de-DE" sz="2600" kern="0" dirty="0"/>
              <a:t>-Schritt (Bestimmung der erwarteter Zahlen)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8F98A-C385-8E48-89FC-2B4BC941AFF0}"/>
              </a:ext>
            </a:extLst>
          </p:cNvPr>
          <p:cNvSpPr txBox="1"/>
          <p:nvPr/>
        </p:nvSpPr>
        <p:spPr>
          <a:xfrm>
            <a:off x="5658900" y="4365104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980111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Definition of conditional probability (in terms of </a:t>
            </a:r>
            <a:r>
              <a:rPr lang="en-US" sz="1800" dirty="0" err="1">
                <a:ea typeface="ＭＳ Ｐゴシック" charset="0"/>
              </a:rPr>
              <a:t>uncond</a:t>
            </a:r>
            <a:r>
              <a:rPr lang="en-US" sz="1800" dirty="0">
                <a:ea typeface="ＭＳ Ｐゴシック" charset="0"/>
              </a:rPr>
              <a:t>. prob.):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| b) = 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/ P(b) if  P(b) &gt; 0</a:t>
            </a:r>
            <a:r>
              <a:rPr lang="en-US" sz="1600" dirty="0">
                <a:ea typeface="ＭＳ Ｐゴシック" charset="0"/>
              </a:rPr>
              <a:t>
</a:t>
            </a: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Product rule</a:t>
            </a:r>
            <a:r>
              <a:rPr lang="en-US" sz="1800" dirty="0">
                <a:ea typeface="ＭＳ Ｐゴシック" charset="0"/>
              </a:rPr>
              <a:t> gives an alternative formulation (</a:t>
            </a:r>
            <a:r>
              <a:rPr lang="en-US" sz="1800" dirty="0">
                <a:ea typeface="ＭＳ Ｐゴシック" charset="0"/>
                <a:sym typeface="Symbol" charset="0"/>
              </a:rPr>
              <a:t> </a:t>
            </a:r>
            <a:r>
              <a:rPr lang="en-US" sz="1800" dirty="0">
                <a:ea typeface="ＭＳ Ｐゴシック" charset="0"/>
              </a:rPr>
              <a:t>is commutative):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= P(a | b) P(b) = P(b | a) P(a)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A general version holds for whole distributions,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View as a set of 4 </a:t>
            </a:r>
            <a:r>
              <a:rPr lang="en-US" sz="1800" dirty="0">
                <a:ea typeface="ＭＳ Ｐゴシック" charset="0"/>
                <a:cs typeface="Arial" charset="0"/>
              </a:rPr>
              <a:t>× </a:t>
            </a:r>
            <a:r>
              <a:rPr lang="en-US" sz="1800" dirty="0">
                <a:ea typeface="ＭＳ Ｐゴシック" charset="0"/>
              </a:rPr>
              <a:t>2 equations,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US" sz="1800" dirty="0">
                <a:ea typeface="ＭＳ Ｐゴシック" charset="0"/>
              </a:rPr>
              <a:t> matrix </a:t>
            </a:r>
            <a:r>
              <a:rPr lang="en-US" sz="1800" dirty="0" err="1">
                <a:ea typeface="ＭＳ Ｐゴシック" charset="0"/>
              </a:rPr>
              <a:t>mult</a:t>
            </a:r>
            <a:r>
              <a:rPr lang="en-US" sz="1800" dirty="0">
                <a:ea typeface="ＭＳ Ｐゴシック" charset="0"/>
              </a:rPr>
              <a:t>.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    </a:t>
            </a:r>
            <a:r>
              <a:rPr lang="en-US" sz="1000" dirty="0">
                <a:ea typeface="ＭＳ Ｐゴシック" charset="0"/>
              </a:rPr>
              <a:t>(1,1)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000" dirty="0">
                <a:ea typeface="ＭＳ Ｐゴシック" charset="0"/>
              </a:rPr>
              <a:t>	       (1,2)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),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….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solidFill>
                <a:schemeClr val="accent2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Chain rule</a:t>
            </a:r>
            <a:r>
              <a:rPr lang="en-US" sz="1800" dirty="0">
                <a:ea typeface="ＭＳ Ｐゴシック" charset="0"/>
              </a:rPr>
              <a:t> is derived by successive application of product rule:</a:t>
            </a:r>
            <a:br>
              <a:rPr lang="en-US" sz="1800" dirty="0">
                <a:ea typeface="ＭＳ Ｐゴシック" charset="0"/>
              </a:rPr>
            </a:br>
            <a:endParaRPr lang="en-US" sz="18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…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 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
</a:t>
            </a:r>
          </a:p>
        </p:txBody>
      </p:sp>
      <p:pic>
        <p:nvPicPr>
          <p:cNvPr id="50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1888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419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Wie erhalten wir die notwendigen Werte aus dem Modell?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Leicht mit naivem </a:t>
            </a:r>
            <a:r>
              <a:rPr lang="de-DE" sz="2000" dirty="0" err="1">
                <a:solidFill>
                  <a:srgbClr val="000000"/>
                </a:solidFill>
              </a:rPr>
              <a:t>Bayesschen</a:t>
            </a:r>
            <a:r>
              <a:rPr lang="de-DE" sz="2000" dirty="0">
                <a:solidFill>
                  <a:srgbClr val="000000"/>
                </a:solidFill>
              </a:rPr>
              <a:t> Netzwerk</a:t>
            </a:r>
            <a:endParaRPr lang="de-DE" sz="20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9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0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360220" y="5589240"/>
            <a:ext cx="2676276" cy="811560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Erfundene Parameter für das Netzwerk</a:t>
            </a:r>
            <a:endParaRPr lang="de-DE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</a:rPr>
              <a:t>Auch direkt aus Netzwerk bestimmbar.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Übungsaufgabe</a:t>
            </a:r>
            <a:endParaRPr lang="de-DE" sz="20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1611357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>
                <a:latin typeface="Times" charset="0"/>
                <a:ea typeface="Times" charset="0"/>
                <a:cs typeface="Times" charset="0"/>
              </a:rPr>
              <a:t> )       </a:t>
            </a:r>
          </a:p>
        </p:txBody>
      </p:sp>
    </p:spTree>
    <p:extLst>
      <p:ext uri="{BB962C8B-B14F-4D97-AF65-F5344CB8AC3E}">
        <p14:creationId xmlns:p14="http://schemas.microsoft.com/office/powerpoint/2010/main" val="1109578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Durch einen ähnlichen Schritt erhalten wir die erwarteten Zähler für Beispiele mit Attribut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h</a:t>
            </a:r>
            <a:r>
              <a:rPr lang="de-DE" sz="2400" i="1" dirty="0">
                <a:solidFill>
                  <a:srgbClr val="000000"/>
                </a:solidFill>
              </a:rPr>
              <a:t>= </a:t>
            </a:r>
            <a:r>
              <a:rPr lang="de-DE" sz="2400" i="1" dirty="0" err="1">
                <a:solidFill>
                  <a:srgbClr val="000000"/>
                </a:solidFill>
              </a:rPr>
              <a:t>val</a:t>
            </a:r>
            <a:r>
              <a:rPr lang="de-DE" sz="2400" i="1" baseline="-25000" dirty="0" err="1">
                <a:solidFill>
                  <a:srgbClr val="000000"/>
                </a:solidFill>
              </a:rPr>
              <a:t>k</a:t>
            </a:r>
            <a:r>
              <a:rPr lang="de-DE" sz="2400" i="1" dirty="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und Kategorie </a:t>
            </a:r>
            <a:r>
              <a:rPr lang="de-DE" sz="2400" i="1" dirty="0">
                <a:solidFill>
                  <a:srgbClr val="000000"/>
                </a:solidFill>
              </a:rPr>
              <a:t>i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>
                <a:solidFill>
                  <a:srgbClr val="000000"/>
                </a:solidFill>
              </a:rPr>
              <a:t>Diese werden später benötigt zur Schätzung von </a:t>
            </a:r>
            <a:r>
              <a:rPr lang="de-DE" sz="2400" b="1" dirty="0">
                <a:solidFill>
                  <a:srgbClr val="000000"/>
                </a:solidFill>
              </a:rPr>
              <a:t>P</a:t>
            </a:r>
            <a:r>
              <a:rPr lang="de-DE" sz="2400" dirty="0">
                <a:solidFill>
                  <a:srgbClr val="000000"/>
                </a:solidFill>
              </a:rPr>
              <a:t>(</a:t>
            </a:r>
            <a:r>
              <a:rPr lang="de-DE" sz="2400" dirty="0" err="1">
                <a:solidFill>
                  <a:srgbClr val="000000"/>
                </a:solidFill>
              </a:rPr>
              <a:t>X</a:t>
            </a:r>
            <a:r>
              <a:rPr lang="de-DE" sz="2400" baseline="-25000" dirty="0" err="1">
                <a:solidFill>
                  <a:srgbClr val="000000"/>
                </a:solidFill>
              </a:rPr>
              <a:t>h</a:t>
            </a:r>
            <a:r>
              <a:rPr lang="de-DE" sz="2400" dirty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dirty="0" err="1">
                <a:solidFill>
                  <a:srgbClr val="000000"/>
                </a:solidFill>
              </a:rPr>
              <a:t>val</a:t>
            </a:r>
            <a:r>
              <a:rPr lang="de-DE" sz="2000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h</a:t>
            </a:r>
            <a:r>
              <a:rPr lang="de-DE" sz="2000" dirty="0">
                <a:solidFill>
                  <a:srgbClr val="000000"/>
                </a:solidFill>
              </a:rPr>
              <a:t> und  i=1,2,3</a:t>
            </a: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1143000" y="4643438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3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/>
        </p:nvGraphicFramePr>
        <p:xfrm>
          <a:off x="357188" y="2833464"/>
          <a:ext cx="85042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4" name="Formel" r:id="rId6" imgW="5041900" imgH="469900" progId="Equation.3">
                  <p:embed/>
                </p:oleObj>
              </mc:Choice>
              <mc:Fallback>
                <p:oleObj name="Formel" r:id="rId6" imgW="5041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33464"/>
                        <a:ext cx="85042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6"/>
            <a:ext cx="8462962" cy="23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Zum Beispiel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00438" y="5715000"/>
            <a:ext cx="5214937" cy="785813"/>
          </a:xfrm>
          <a:prstGeom prst="wedgeRoundRectCallout">
            <a:avLst>
              <a:gd name="adj1" fmla="val -21944"/>
              <a:gd name="adj2" fmla="val -104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</a:rPr>
              <a:t>Wiederum erhalten wir diese </a:t>
            </a:r>
            <a:r>
              <a:rPr lang="de-DE" sz="2400" dirty="0" err="1">
                <a:solidFill>
                  <a:schemeClr val="tx1"/>
                </a:solidFill>
              </a:rPr>
              <a:t>W'keiten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aus dem aktuellen Modell</a:t>
            </a:r>
            <a:endParaRPr lang="de-DE" sz="240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/>
              <a:t>EM: </a:t>
            </a:r>
            <a:r>
              <a:rPr lang="de-DE" sz="2600" b="0" dirty="0" err="1"/>
              <a:t>Expectation</a:t>
            </a:r>
            <a:r>
              <a:rPr lang="de-DE" sz="2600" dirty="0"/>
              <a:t>-</a:t>
            </a:r>
            <a:r>
              <a:rPr lang="de-DE" sz="2600" b="0" dirty="0"/>
              <a:t>Schritt (Bestimmung der erwarteter Zahlen)</a:t>
            </a:r>
          </a:p>
        </p:txBody>
      </p:sp>
    </p:spTree>
    <p:extLst>
      <p:ext uri="{BB962C8B-B14F-4D97-AF65-F5344CB8AC3E}">
        <p14:creationId xmlns:p14="http://schemas.microsoft.com/office/powerpoint/2010/main" val="13352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</a:t>
            </a:r>
            <a:r>
              <a:rPr lang="de-DE" dirty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CPT</a:t>
            </a:r>
            <a:r>
              <a:rPr lang="en-GB" sz="1400" dirty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2906165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verfeinern wir die Netzwerkparameter mittels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-Lernen auf den erwarteten Zählern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103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000" b="0" dirty="0" err="1"/>
              <a:t>Maximization</a:t>
            </a:r>
            <a:r>
              <a:rPr lang="de-DE" sz="3000" b="0" dirty="0"/>
              <a:t>-Schritt: (Verfeinerung der Parameter)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für alle Werte </a:t>
            </a:r>
            <a:r>
              <a:rPr lang="de-DE" sz="2000" i="1" dirty="0" err="1">
                <a:solidFill>
                  <a:srgbClr val="000000"/>
                </a:solidFill>
              </a:rPr>
              <a:t>val</a:t>
            </a:r>
            <a:r>
              <a:rPr lang="de-DE" sz="2000" i="1" baseline="-25000" dirty="0" err="1">
                <a:solidFill>
                  <a:srgbClr val="000000"/>
                </a:solidFill>
              </a:rPr>
              <a:t>k</a:t>
            </a:r>
            <a:r>
              <a:rPr lang="de-DE" sz="2000" baseline="-25000" dirty="0">
                <a:solidFill>
                  <a:srgbClr val="000000"/>
                </a:solidFill>
              </a:rPr>
              <a:t>  </a:t>
            </a:r>
            <a:r>
              <a:rPr lang="de-DE" sz="2000" dirty="0">
                <a:solidFill>
                  <a:srgbClr val="000000"/>
                </a:solidFill>
              </a:rPr>
              <a:t>von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j</a:t>
            </a:r>
            <a:r>
              <a:rPr lang="de-DE" sz="2000" dirty="0">
                <a:solidFill>
                  <a:srgbClr val="000000"/>
                </a:solidFill>
              </a:rPr>
              <a:t> und  </a:t>
            </a:r>
            <a:r>
              <a:rPr lang="de-DE" sz="2000" i="1" dirty="0">
                <a:solidFill>
                  <a:srgbClr val="000000"/>
                </a:solidFill>
              </a:rPr>
              <a:t>i=1,2,3</a:t>
            </a: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/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7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/>
        </p:nvGraphicFramePr>
        <p:xfrm>
          <a:off x="1933575" y="3027363"/>
          <a:ext cx="4360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78" name="Formel" r:id="rId6" imgW="2438400" imgH="482600" progId="Equation.3">
                  <p:embed/>
                </p:oleObj>
              </mc:Choice>
              <mc:Fallback>
                <p:oleObj name="Formel" r:id="rId6" imgW="2438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27363"/>
                        <a:ext cx="43608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71443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EM-Zyklus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kann der E-Schritt wiederholt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Erwartete Zähler</a:t>
            </a:r>
            <a:br>
              <a:rPr lang="de-DE" sz="2400" dirty="0">
                <a:solidFill>
                  <a:schemeClr val="tx1"/>
                </a:solidFill>
                <a:latin typeface="+mn-lt"/>
              </a:rPr>
            </a:br>
            <a:r>
              <a:rPr lang="de-DE" sz="2400" dirty="0">
                <a:solidFill>
                  <a:schemeClr val="tx1"/>
                </a:solidFill>
                <a:latin typeface="+mn-lt"/>
              </a:rPr>
              <a:t>(“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Augmented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+mn-lt"/>
              </a:rPr>
              <a:t>data</a:t>
            </a:r>
            <a:r>
              <a:rPr lang="de-DE" sz="2400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2946640" cy="4339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>
                <a:solidFill>
                  <a:schemeClr val="tx1"/>
                </a:solidFill>
                <a:latin typeface="+mn-lt"/>
              </a:rPr>
              <a:t>Wahrscheinlichkeiten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543312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Zwei Bonbontüten (1 </a:t>
            </a:r>
            <a:r>
              <a:rPr lang="de-DE" sz="2000" dirty="0" err="1">
                <a:solidFill>
                  <a:srgbClr val="000000"/>
                </a:solidFill>
              </a:rPr>
              <a:t>and</a:t>
            </a:r>
            <a:r>
              <a:rPr lang="de-DE" sz="2000" dirty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>
                <a:solidFill>
                  <a:srgbClr val="000000"/>
                </a:solidFill>
              </a:rPr>
              <a:t>Flavor</a:t>
            </a:r>
            <a:r>
              <a:rPr lang="de-DE" sz="2000" dirty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>
                <a:solidFill>
                  <a:srgbClr val="000000"/>
                </a:solidFill>
              </a:rPr>
              <a:t>Naïve</a:t>
            </a:r>
            <a:r>
              <a:rPr lang="de-DE" sz="2000" dirty="0">
                <a:solidFill>
                  <a:srgbClr val="000000"/>
                </a:solidFill>
              </a:rPr>
              <a:t>-</a:t>
            </a:r>
            <a:r>
              <a:rPr lang="de-DE" sz="2000" dirty="0" err="1">
                <a:solidFill>
                  <a:srgbClr val="000000"/>
                </a:solidFill>
              </a:rPr>
              <a:t>Bayes</a:t>
            </a:r>
            <a:r>
              <a:rPr lang="de-DE" sz="2000" dirty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  <a:cs typeface="Times New Roman" charset="0"/>
              </a:rPr>
              <a:t>𝜃=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𝜃</a:t>
            </a:r>
            <a:r>
              <a:rPr lang="de-DE" sz="2000" baseline="-25000" dirty="0" err="1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 =1,2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59638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Daten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Nehmen wir an, die wahren Parameter seien: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W1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H1</a:t>
            </a:r>
            <a:r>
              <a:rPr lang="de-DE" sz="2000" dirty="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chemeClr val="tx1"/>
                </a:solidFill>
              </a:rPr>
              <a:t>𝜃</a:t>
            </a:r>
            <a:r>
              <a:rPr lang="de-DE" sz="2000" baseline="-25000" dirty="0">
                <a:solidFill>
                  <a:schemeClr val="tx1"/>
                </a:solidFill>
              </a:rPr>
              <a:t>F2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W2</a:t>
            </a:r>
            <a:r>
              <a:rPr lang="de-DE" sz="2000" dirty="0">
                <a:solidFill>
                  <a:schemeClr val="tx1"/>
                </a:solidFill>
              </a:rPr>
              <a:t> = 𝜃</a:t>
            </a:r>
            <a:r>
              <a:rPr lang="de-DE" sz="2000" baseline="-25000" dirty="0">
                <a:solidFill>
                  <a:schemeClr val="tx1"/>
                </a:solidFill>
              </a:rPr>
              <a:t>H2</a:t>
            </a:r>
            <a:r>
              <a:rPr lang="de-DE" sz="2000" dirty="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chemeClr val="tx1"/>
                </a:solidFill>
              </a:rPr>
              <a:t>Annahme: Die folgenden Zähler werden "gesampelt" aus </a:t>
            </a:r>
            <a:r>
              <a:rPr lang="de-DE" sz="2400" b="1" dirty="0">
                <a:solidFill>
                  <a:schemeClr val="tx1"/>
                </a:solidFill>
              </a:rPr>
              <a:t>P</a:t>
            </a:r>
            <a:r>
              <a:rPr lang="de-DE" sz="2400" dirty="0">
                <a:solidFill>
                  <a:schemeClr val="tx1"/>
                </a:solidFill>
              </a:rPr>
              <a:t>(C, F, W, H) (N = 1000): Wir haben einen Datensatz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408143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Wir wollen nun die wahren Parameter aus diesen Daten mittels EM rekonstruieren</a:t>
            </a:r>
            <a:endParaRPr lang="de-DE" sz="24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382747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Initialisierung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Weise Parametern zufällige Initialwerte zu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Zu Vereinfachung der Darstellung verwenden wir hier: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/>
        </p:nvGraphicFramePr>
        <p:xfrm>
          <a:off x="2555776" y="244744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2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4744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Nun durchlaufen wir einen EM-Zyklus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>
                <a:solidFill>
                  <a:srgbClr val="000000"/>
                </a:solidFill>
              </a:rPr>
              <a:t>zur Berechnung von </a:t>
            </a:r>
            <a:r>
              <a:rPr lang="de-DE" altLang="ja-JP" sz="24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altLang="ja-JP" sz="2400" baseline="30000" dirty="0">
                <a:solidFill>
                  <a:srgbClr val="000000"/>
                </a:solidFill>
                <a:cs typeface="Times New Roman" charset="0"/>
              </a:rPr>
              <a:t>(1).</a:t>
            </a:r>
            <a:endParaRPr lang="de-DE" sz="2400" baseline="30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73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E-Schritt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4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893175" cy="36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Zuerst brauchen wir die erwarteten Zähler für Bonbon von Tüte 1: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Addiere die Wahrscheinlichkeiten</a:t>
            </a:r>
            <a:r>
              <a:rPr lang="de-DE" dirty="0">
                <a:solidFill>
                  <a:srgbClr val="000000"/>
                </a:solidFill>
                <a:cs typeface="Times New Roman" charset="0"/>
              </a:rPr>
              <a:t>, dass jedes der N Datenpunkte aus Tüte 1 kommt</a:t>
            </a:r>
            <a:endParaRPr lang="de-DE" sz="18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dirty="0">
                <a:solidFill>
                  <a:srgbClr val="000000"/>
                </a:solidFill>
                <a:cs typeface="Times New Roman" charset="0"/>
              </a:rPr>
              <a:t>Seien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de-DE" sz="1800" i="1" baseline="-25000" dirty="0" err="1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die Werte der entsprechenden Attribute für den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j-ten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 Datenpunkt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5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86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16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E-</a:t>
            </a:r>
            <a:r>
              <a:rPr lang="de-DE" b="0" dirty="0" err="1"/>
              <a:t>step</a:t>
            </a:r>
            <a:endParaRPr lang="de-DE" b="0" dirty="0"/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8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Die Summation kann in die 8 Bonbongruppen aus der Tabelle </a:t>
            </a:r>
            <a:br>
              <a:rPr lang="de-DE" sz="20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aufgebrochen werden.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Zum Beispiel ergibt die Summe über 273 </a:t>
            </a:r>
            <a:r>
              <a:rPr lang="de-DE" sz="1800" dirty="0" err="1">
                <a:solidFill>
                  <a:srgbClr val="000000"/>
                </a:solidFill>
                <a:cs typeface="Times New Roman" charset="0"/>
              </a:rPr>
              <a:t>cherry</a:t>
            </a:r>
            <a:r>
              <a:rPr lang="de-DE" sz="1800" dirty="0">
                <a:solidFill>
                  <a:srgbClr val="000000"/>
                </a:solidFill>
                <a:cs typeface="Times New Roman" charset="0"/>
              </a:rPr>
              <a:t>-Bonbons mit rotem Papier und einem Loch (erster Eintrag in der Tabelle)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09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/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10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8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For any proposition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probability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where it is true: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ω╞φ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Unconditional or </a:t>
            </a:r>
            <a:r>
              <a:rPr lang="en-US" sz="2000" b="1" dirty="0">
                <a:ea typeface="ＭＳ Ｐゴシック" charset="0"/>
              </a:rPr>
              <a:t>marginal probability </a:t>
            </a:r>
            <a:r>
              <a:rPr lang="en-US" sz="2000" dirty="0">
                <a:ea typeface="ＭＳ Ｐゴシック" charset="0"/>
              </a:rPr>
              <a:t>of toothache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Process is called marginalization or summing out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54276" name="Picture 4" descr="dentist-j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4009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60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disjoint</a:t>
            </a:r>
            <a:r>
              <a:rPr lang="de-DE" dirty="0"/>
              <a:t> </a:t>
            </a:r>
            <a:r>
              <a:rPr lang="de-DE"/>
              <a:t>events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82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M-Schritt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Mit der Berechnung der anderen 7 Bonbongruppe erhalten wir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/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3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Nun führen wir den M-Schritt aus, um 𝜃 zu verfeinern. Hierzu nehmen wir den erwarteten Zählerwert der Datenpunkte aus Tüte 1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236913" y="3222625"/>
          <a:ext cx="2670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74" name="Formel" r:id="rId6" imgW="1905000" imgH="419100" progId="Equation.3">
                  <p:embed/>
                </p:oleObj>
              </mc:Choice>
              <mc:Fallback>
                <p:oleObj name="Formel" r:id="rId6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222625"/>
                        <a:ext cx="2670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670918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Noch ein Parameter…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machen das gleiche für den Parameter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chemeClr val="tx1"/>
                </a:solidFill>
              </a:rPr>
              <a:t>E-Schritt: Bestimme erwarteten Zählerwert von </a:t>
            </a:r>
            <a:r>
              <a:rPr lang="de-DE" sz="2000" dirty="0" err="1">
                <a:solidFill>
                  <a:schemeClr val="tx1"/>
                </a:solidFill>
              </a:rPr>
              <a:t>cherry</a:t>
            </a:r>
            <a:r>
              <a:rPr lang="de-DE" sz="2000" dirty="0">
                <a:solidFill>
                  <a:schemeClr val="tx1"/>
                </a:solidFill>
              </a:rPr>
              <a:t>-Bonbons aus Tüte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/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7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68538" y="4943475"/>
          <a:ext cx="3832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98" name="Formel" r:id="rId6" imgW="2235200" imgH="457200" progId="Equation.3">
                  <p:embed/>
                </p:oleObj>
              </mc:Choice>
              <mc:Fallback>
                <p:oleObj name="Formel" r:id="rId6" imgW="223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3475"/>
                        <a:ext cx="3832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M-Schritt: Verfeinere 𝜃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durch Bestimmung der relativen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Bestimmbar aus naivem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Bayesschen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Modell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Als Übung…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7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2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23528" y="3890179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Man kann zeigen, dass dieser Wert mit jeder EM-Iteration steigt (Konvergenz)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EM mit Maximum-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bleibt aber bei lokalen Maxima hängen bleiben (ggf. mehrere Startwerte nehmen, Priors berücksichtigen oder MAP nehmen)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00867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Lernergebnis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6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850" y="4509120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Wir können zeigen, das die Log-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L = log P(d, h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𝜃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)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</a:b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in jeder Iteration ansteigt, so dass die initiale </a:t>
            </a:r>
            <a:r>
              <a:rPr lang="de-DE" sz="2000" dirty="0" err="1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schon nach drei Iterationen überflügelt wird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1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D79B2823-69F1-4649-ADC3-0D8A950B2EDB}"/>
              </a:ext>
            </a:extLst>
          </p:cNvPr>
          <p:cNvSpPr/>
          <p:nvPr/>
        </p:nvSpPr>
        <p:spPr>
          <a:xfrm>
            <a:off x="7524391" y="4909318"/>
            <a:ext cx="1895872" cy="720080"/>
          </a:xfrm>
          <a:prstGeom prst="wedgeEllipseCallout">
            <a:avLst>
              <a:gd name="adj1" fmla="val -50475"/>
              <a:gd name="adj2" fmla="val -745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F9E74813-5B4E-724B-BA2C-86E8CDD4A189}"/>
              </a:ext>
            </a:extLst>
          </p:cNvPr>
          <p:cNvSpPr/>
          <p:nvPr/>
        </p:nvSpPr>
        <p:spPr>
          <a:xfrm>
            <a:off x="5913305" y="5431833"/>
            <a:ext cx="1895872" cy="720080"/>
          </a:xfrm>
          <a:prstGeom prst="wedgeEllipseCallout">
            <a:avLst>
              <a:gd name="adj1" fmla="val -61959"/>
              <a:gd name="adj2" fmla="val -765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iterated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model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B08EA-6427-0C42-AACF-5E23CB218653}"/>
              </a:ext>
            </a:extLst>
          </p:cNvPr>
          <p:cNvSpPr txBox="1"/>
          <p:nvPr/>
        </p:nvSpPr>
        <p:spPr>
          <a:xfrm>
            <a:off x="-2148114" y="4746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703863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/>
              <a:t>EM: Diskussion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Für komplexere BNs ist der Algorithmus der gleiche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Im allgemeinen müssen wir die CPT-Einträge für jede Variable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gegeben die Elternknotenwerte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berechnen</a:t>
            </a:r>
            <a:endParaRPr lang="de-DE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25000" dirty="0" err="1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x</a:t>
            </a:r>
            <a:r>
              <a:rPr lang="de-DE" sz="2000" baseline="-25000" dirty="0" err="1">
                <a:solidFill>
                  <a:srgbClr val="000000"/>
                </a:solidFill>
              </a:rPr>
              <a:t>ij</a:t>
            </a:r>
            <a:r>
              <a:rPr lang="de-DE" sz="2000" dirty="0" err="1">
                <a:solidFill>
                  <a:srgbClr val="000000"/>
                </a:solidFill>
              </a:rPr>
              <a:t>|Pa</a:t>
            </a:r>
            <a:r>
              <a:rPr lang="de-DE" sz="2000" baseline="-25000" dirty="0" err="1">
                <a:solidFill>
                  <a:srgbClr val="000000"/>
                </a:solidFill>
              </a:rPr>
              <a:t>i</a:t>
            </a:r>
            <a:r>
              <a:rPr lang="de-DE" sz="2000" baseline="-25000" dirty="0">
                <a:solidFill>
                  <a:srgbClr val="000000"/>
                </a:solidFill>
              </a:rPr>
              <a:t> = </a:t>
            </a:r>
            <a:r>
              <a:rPr lang="de-DE" sz="2000" dirty="0" err="1">
                <a:solidFill>
                  <a:srgbClr val="000000"/>
                </a:solidFill>
              </a:rPr>
              <a:t>pa</a:t>
            </a:r>
            <a:r>
              <a:rPr lang="de-DE" sz="2000" baseline="-25000" dirty="0" err="1">
                <a:solidFill>
                  <a:srgbClr val="000000"/>
                </a:solidFill>
              </a:rPr>
              <a:t>ik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0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23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Die erwarteten Zählerwerte werden durch Summierung über die Beispiele berechnet, nachdem all notwendigen </a:t>
            </a:r>
            <a:br>
              <a:rPr lang="de-DE" sz="2400" dirty="0">
                <a:solidFill>
                  <a:srgbClr val="000000"/>
                </a:solidFill>
                <a:cs typeface="Times New Roman" charset="0"/>
              </a:rPr>
            </a:b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P(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>
                <a:solidFill>
                  <a:srgbClr val="000000"/>
                </a:solidFill>
              </a:rPr>
              <a:t>ij</a:t>
            </a:r>
            <a:r>
              <a:rPr lang="de-DE" sz="2400" i="1" dirty="0" err="1">
                <a:solidFill>
                  <a:srgbClr val="000000"/>
                </a:solidFill>
              </a:rPr>
              <a:t>,Pa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</a:t>
            </a:r>
            <a:r>
              <a:rPr lang="de-DE" sz="2400" i="1" baseline="-25000" dirty="0">
                <a:solidFill>
                  <a:srgbClr val="000000"/>
                </a:solidFill>
              </a:rPr>
              <a:t> = </a:t>
            </a:r>
            <a:r>
              <a:rPr lang="de-DE" sz="2400" i="1" dirty="0" err="1">
                <a:solidFill>
                  <a:srgbClr val="000000"/>
                </a:solidFill>
              </a:rPr>
              <a:t>pa</a:t>
            </a:r>
            <a:r>
              <a:rPr lang="de-DE" sz="2400" i="1" baseline="-25000" dirty="0" err="1">
                <a:solidFill>
                  <a:srgbClr val="000000"/>
                </a:solidFill>
              </a:rPr>
              <a:t>ik</a:t>
            </a:r>
            <a:r>
              <a:rPr lang="de-DE" sz="2400" i="1" dirty="0">
                <a:solidFill>
                  <a:srgbClr val="000000"/>
                </a:solidFill>
              </a:rPr>
              <a:t>) </a:t>
            </a:r>
            <a:r>
              <a:rPr lang="de-DE" sz="2400" dirty="0">
                <a:solidFill>
                  <a:srgbClr val="000000"/>
                </a:solidFill>
              </a:rPr>
              <a:t>mittels BN-Algorithmen bestimmt sind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Verfahren kann in eine kombinatorische Explosion laufen (ggf. Approximationstechniken angewendet)</a:t>
            </a:r>
            <a:endParaRPr lang="de-DE" sz="24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63779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85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 dirty="0">
                <a:cs typeface="ＭＳ Ｐゴシック" charset="0"/>
              </a:rPr>
              <a:t>Find model that best matches </a:t>
            </a:r>
            <a:r>
              <a:rPr lang="en-US" b="1" i="1" dirty="0">
                <a:cs typeface="ＭＳ Ｐゴシック" charset="0"/>
              </a:rPr>
              <a:t>D</a:t>
            </a:r>
            <a:endParaRPr lang="en-US" dirty="0"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/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3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144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403648" y="558924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hlink"/>
                </a:solidFill>
              </a:rPr>
              <a:t>Data D</a:t>
            </a:r>
            <a:endParaRPr lang="en-US" b="1" dirty="0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4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1443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feld 1"/>
          <p:cNvSpPr txBox="1"/>
          <p:nvPr/>
        </p:nvSpPr>
        <p:spPr>
          <a:xfrm>
            <a:off x="2339752" y="6175895"/>
            <a:ext cx="694595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AI </a:t>
            </a:r>
            <a:r>
              <a:rPr lang="de-DE" dirty="0" err="1"/>
              <a:t>course</a:t>
            </a:r>
            <a:r>
              <a:rPr lang="de-DE" dirty="0"/>
              <a:t> „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“</a:t>
            </a:r>
          </a:p>
          <a:p>
            <a:r>
              <a:rPr lang="de-DE" dirty="0" err="1"/>
              <a:t>by</a:t>
            </a:r>
            <a:r>
              <a:rPr lang="de-DE" dirty="0"/>
              <a:t> Burgard/De </a:t>
            </a:r>
            <a:r>
              <a:rPr lang="de-DE" dirty="0" err="1"/>
              <a:t>Raedt</a:t>
            </a:r>
            <a:r>
              <a:rPr lang="de-DE" dirty="0"/>
              <a:t>/Kersting/Nebel </a:t>
            </a:r>
          </a:p>
        </p:txBody>
      </p:sp>
    </p:spTree>
    <p:extLst>
      <p:ext uri="{BB962C8B-B14F-4D97-AF65-F5344CB8AC3E}">
        <p14:creationId xmlns:p14="http://schemas.microsoft.com/office/powerpoint/2010/main" val="31136250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86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87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 dirty="0">
              <a:cs typeface="ＭＳ Ｐゴシック" charset="0"/>
            </a:endParaRPr>
          </a:p>
          <a:p>
            <a:pPr marL="342900" indent="-342900"/>
            <a:r>
              <a:rPr lang="en-US" dirty="0" err="1">
                <a:solidFill>
                  <a:srgbClr val="008380"/>
                </a:solidFill>
                <a:cs typeface="ＭＳ Ｐゴシック" charset="0"/>
              </a:rPr>
              <a:t>Score</a:t>
            </a:r>
            <a:r>
              <a:rPr lang="en-US" baseline="-25000" dirty="0" err="1">
                <a:solidFill>
                  <a:srgbClr val="008380"/>
                </a:solidFill>
                <a:cs typeface="ＭＳ Ｐゴシック" charset="0"/>
              </a:rPr>
              <a:t>D</a:t>
            </a:r>
            <a:r>
              <a:rPr lang="en-US" dirty="0">
                <a:solidFill>
                  <a:srgbClr val="008380"/>
                </a:solidFill>
                <a:cs typeface="ＭＳ Ｐゴシック" charset="0"/>
              </a:rPr>
              <a:t> (G) = log P(G|D) = </a:t>
            </a:r>
            <a:r>
              <a:rPr lang="en-US" dirty="0">
                <a:solidFill>
                  <a:srgbClr val="008380"/>
                </a:solidFill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5157795"/>
            <a:ext cx="7485064" cy="935039"/>
            <a:chOff x="567" y="3418"/>
            <a:chExt cx="4715" cy="589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428" y="3418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67" y="3677"/>
              <a:ext cx="47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Score(structure) = </a:t>
              </a:r>
              <a:r>
                <a:rPr lang="en-US" dirty="0">
                  <a:solidFill>
                    <a:srgbClr val="008380"/>
                  </a:solidFill>
                  <a:latin typeface="Symbol" charset="0"/>
                </a:rPr>
                <a:t>S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 Score(substructure of </a:t>
              </a:r>
              <a:r>
                <a:rPr lang="en-US" i="1" dirty="0">
                  <a:solidFill>
                    <a:srgbClr val="008380"/>
                  </a:solidFill>
                </a:rPr>
                <a:t>X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39952" y="2514382"/>
            <a:ext cx="267072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Does G explain 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7236296" y="2514382"/>
            <a:ext cx="1579379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Prior </a:t>
            </a:r>
            <a:r>
              <a:rPr lang="en-US" sz="1600" dirty="0" err="1">
                <a:solidFill>
                  <a:schemeClr val="tx1"/>
                </a:solidFill>
                <a:latin typeface="Myriad pro"/>
                <a:cs typeface="Myriad pro"/>
              </a:rPr>
              <a:t>w.r.t</a:t>
            </a:r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745612" y="2818359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6565701" y="2852936"/>
            <a:ext cx="647069" cy="117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23528" y="2514382"/>
            <a:ext cx="3343283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Can we learn G</a:t>
            </a:r>
            <a:r>
              <a:rPr lang="ja-JP" altLang="en-US" sz="1600" dirty="0">
                <a:solidFill>
                  <a:schemeClr val="tx1"/>
                </a:solidFill>
                <a:latin typeface="Myriad pro"/>
                <a:cs typeface="Myriad pro"/>
              </a:rPr>
              <a:t>’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s </a:t>
            </a:r>
            <a:r>
              <a:rPr lang="en-US" altLang="ja-JP" sz="1600" dirty="0" err="1">
                <a:solidFill>
                  <a:schemeClr val="tx1"/>
                </a:solidFill>
                <a:latin typeface="Myriad pro"/>
                <a:cs typeface="Myriad pro"/>
              </a:rPr>
              <a:t>params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 from D?</a:t>
            </a:r>
            <a:endParaRPr lang="en-US" sz="16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0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88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2889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89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03773" y="4566325"/>
            <a:ext cx="3173113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That‘s</a:t>
            </a:r>
            <a:r>
              <a:rPr lang="de-DE" dirty="0"/>
              <a:t> </a:t>
            </a:r>
            <a:r>
              <a:rPr lang="de-DE" dirty="0" err="1"/>
              <a:t>fine</a:t>
            </a:r>
            <a:r>
              <a:rPr lang="de-DE" dirty="0"/>
              <a:t>. </a:t>
            </a:r>
          </a:p>
          <a:p>
            <a:r>
              <a:rPr lang="de-DE" dirty="0"/>
              <a:t>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</a:p>
          <a:p>
            <a:r>
              <a:rPr lang="de-DE" dirty="0"/>
              <a:t>non-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??</a:t>
            </a:r>
          </a:p>
          <a:p>
            <a:endParaRPr lang="de-DE" dirty="0"/>
          </a:p>
          <a:p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decomposability</a:t>
            </a:r>
            <a:endParaRPr lang="de-DE" dirty="0"/>
          </a:p>
          <a:p>
            <a:endParaRPr lang="de-DE" dirty="0"/>
          </a:p>
          <a:p>
            <a:r>
              <a:rPr lang="de-DE" dirty="0"/>
              <a:t>=&gt; </a:t>
            </a:r>
            <a:r>
              <a:rPr lang="de-DE" dirty="0" err="1"/>
              <a:t>Rerun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Marginalization and conditioning</a:t>
            </a:r>
            <a:endParaRPr lang="de-DE" sz="24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Let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Y, Z </a:t>
            </a:r>
            <a:r>
              <a:rPr lang="en-US" sz="2800" dirty="0">
                <a:ea typeface="ＭＳ Ｐゴシック" charset="0"/>
              </a:rPr>
              <a:t>be sequences of random variables </a:t>
            </a:r>
            <a:r>
              <a:rPr lang="en-US" sz="2800" dirty="0" err="1">
                <a:ea typeface="ＭＳ Ｐゴシック" charset="0"/>
              </a:rPr>
              <a:t>s.th</a:t>
            </a:r>
            <a:r>
              <a:rPr lang="en-US" sz="2800" dirty="0">
                <a:ea typeface="ＭＳ Ｐゴシック" charset="0"/>
              </a:rPr>
              <a:t>. 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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Z </a:t>
            </a:r>
            <a:r>
              <a:rPr lang="en-US" sz="2800" dirty="0">
                <a:ea typeface="ＭＳ Ｐゴシック" charset="0"/>
              </a:rPr>
              <a:t>denotes all random variables describing the world</a:t>
            </a:r>
          </a:p>
          <a:p>
            <a:pPr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Marginalization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,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endParaRPr lang="el-GR" sz="2400" dirty="0"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Conditioning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|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)P(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762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1960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1961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2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3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1964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1965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7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8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1969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1970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Parametric optimization (EM)</a:t>
            </a:r>
            <a:endParaRPr lang="en-US" sz="2400">
              <a:latin typeface="Arial" charset="0"/>
            </a:endParaRPr>
          </a:p>
        </p:txBody>
      </p:sp>
      <p:sp>
        <p:nvSpPr>
          <p:cNvPr id="381971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Parameter space</a:t>
            </a:r>
            <a:endParaRPr lang="en-US" sz="2400">
              <a:latin typeface="Arial" charset="0"/>
            </a:endParaRPr>
          </a:p>
        </p:txBody>
      </p:sp>
      <p:sp>
        <p:nvSpPr>
          <p:cNvPr id="381972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Local Maximum</a:t>
            </a:r>
          </a:p>
        </p:txBody>
      </p: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1975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6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1977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1978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9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80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81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1982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1983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4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5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1986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198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  <a:noFill/>
          <a:ln/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</p:spTree>
    <p:extLst>
      <p:ext uri="{BB962C8B-B14F-4D97-AF65-F5344CB8AC3E}">
        <p14:creationId xmlns:p14="http://schemas.microsoft.com/office/powerpoint/2010/main" val="1881176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9" grpId="0" animBg="1"/>
      <p:bldP spid="381970" grpId="0" animBg="1" autoUpdateAnimBg="0"/>
      <p:bldP spid="381972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6056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6057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58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59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6060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6061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6062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63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64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6065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6066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Parametric optimization (EM)</a:t>
            </a:r>
            <a:endParaRPr lang="en-US" sz="2400" dirty="0">
              <a:latin typeface="Arial" charset="0"/>
            </a:endParaRPr>
          </a:p>
        </p:txBody>
      </p:sp>
      <p:sp>
        <p:nvSpPr>
          <p:cNvPr id="386067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Parameter space</a:t>
            </a:r>
            <a:endParaRPr lang="en-US" sz="2400" dirty="0">
              <a:latin typeface="Arial" charset="0"/>
            </a:endParaRPr>
          </a:p>
        </p:txBody>
      </p:sp>
      <p:sp>
        <p:nvSpPr>
          <p:cNvPr id="386068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Local Maximum</a:t>
            </a:r>
          </a:p>
        </p:txBody>
      </p:sp>
      <p:grpSp>
        <p:nvGrpSpPr>
          <p:cNvPr id="386069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6070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6071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2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6073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6074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5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76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77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6078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6079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0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1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6082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6084" name="AutoShape 36"/>
          <p:cNvSpPr>
            <a:spLocks noChangeArrowheads="1"/>
          </p:cNvSpPr>
          <p:nvPr/>
        </p:nvSpPr>
        <p:spPr bwMode="auto">
          <a:xfrm>
            <a:off x="774700" y="4270375"/>
            <a:ext cx="7618413" cy="2341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Char char="u"/>
            </a:pPr>
            <a:r>
              <a:rPr lang="en-US" sz="2400" dirty="0">
                <a:latin typeface="Arial" charset="0"/>
              </a:rPr>
              <a:t> Computationally expensive: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Parameter optimization via EM </a:t>
            </a:r>
            <a:r>
              <a:rPr lang="en-US" sz="2400" dirty="0">
                <a:latin typeface="Arial" charset="0"/>
                <a:cs typeface="Arial" charset="0"/>
              </a:rPr>
              <a:t>—</a:t>
            </a:r>
            <a:r>
              <a:rPr lang="en-US" sz="2400" dirty="0">
                <a:latin typeface="Arial" charset="0"/>
              </a:rPr>
              <a:t> non-trivial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Need to perform EM for all candidate structures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Spend time even on poor candidates</a:t>
            </a:r>
          </a:p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None/>
            </a:pPr>
            <a:r>
              <a:rPr lang="en-US" sz="2400" dirty="0">
                <a:latin typeface="Arial" charset="0"/>
                <a:sym typeface="Symbol" charset="0"/>
              </a:rPr>
              <a:t> </a:t>
            </a:r>
            <a:r>
              <a:rPr lang="en-US" sz="2400" dirty="0">
                <a:latin typeface="Arial" charset="0"/>
              </a:rPr>
              <a:t>In practice, considers only a few candidates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925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[Friedman et al. 98] </a:t>
            </a:r>
            <a:br>
              <a:rPr lang="en-US" dirty="0"/>
            </a:b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11275"/>
            <a:ext cx="8229600" cy="478202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3200" dirty="0"/>
              <a:t>Recall, in complete data we had</a:t>
            </a:r>
          </a:p>
          <a:p>
            <a:pPr marL="517525" lvl="1" indent="-228600"/>
            <a:r>
              <a:rPr lang="en-US" sz="3000" dirty="0"/>
              <a:t>Decomposition </a:t>
            </a:r>
            <a:r>
              <a:rPr lang="en-US" sz="3000" dirty="0">
                <a:sym typeface="Symbol" charset="0"/>
              </a:rPr>
              <a:t> efficient search</a:t>
            </a:r>
            <a:endParaRPr lang="en-US" sz="3000" dirty="0"/>
          </a:p>
          <a:p>
            <a:pPr marL="285750" indent="-285750"/>
            <a:endParaRPr lang="en-US" sz="3200" dirty="0"/>
          </a:p>
          <a:p>
            <a:pPr marL="285750" indent="-285750"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Idea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</a:p>
          <a:p>
            <a:pPr marL="285750" indent="-285750"/>
            <a:r>
              <a:rPr lang="en-US" sz="3200" dirty="0"/>
              <a:t>Instead of optimizing the real score… </a:t>
            </a:r>
          </a:p>
          <a:p>
            <a:pPr marL="285750" indent="-285750"/>
            <a:r>
              <a:rPr lang="en-US" sz="3200" dirty="0"/>
              <a:t>Find </a:t>
            </a:r>
            <a:r>
              <a:rPr lang="en-US" sz="3200" dirty="0">
                <a:solidFill>
                  <a:srgbClr val="FF0000"/>
                </a:solidFill>
              </a:rPr>
              <a:t>decomposable </a:t>
            </a:r>
            <a:r>
              <a:rPr lang="en-US" sz="3200" dirty="0"/>
              <a:t>alternative score</a:t>
            </a:r>
          </a:p>
          <a:p>
            <a:pPr marL="285750" indent="-285750"/>
            <a:r>
              <a:rPr lang="en-US" sz="3200" dirty="0"/>
              <a:t>Such that maximizing new score </a:t>
            </a:r>
          </a:p>
          <a:p>
            <a:pPr lvl="2" indent="-190500">
              <a:buFontTx/>
              <a:buNone/>
            </a:pPr>
            <a:r>
              <a:rPr lang="en-US" sz="3000" b="1" dirty="0">
                <a:sym typeface="Symbol" charset="0"/>
              </a:rPr>
              <a:t>	</a:t>
            </a:r>
            <a:r>
              <a:rPr lang="en-US" sz="3400" b="1" dirty="0">
                <a:sym typeface="Symbol" charset="0"/>
              </a:rPr>
              <a:t></a:t>
            </a:r>
            <a:r>
              <a:rPr lang="en-US" sz="3400" dirty="0">
                <a:sym typeface="Monotype Sorts" charset="0"/>
              </a:rPr>
              <a:t> improvement in real score</a:t>
            </a:r>
          </a:p>
          <a:p>
            <a:pPr lvl="2" indent="-190500">
              <a:buFontTx/>
              <a:buNone/>
            </a:pPr>
            <a:endParaRPr lang="en-US" sz="3400" dirty="0">
              <a:sym typeface="Monotype Sorts" charset="0"/>
            </a:endParaRP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85763" y="4687888"/>
            <a:ext cx="84582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de-DE" sz="2400">
              <a:latin typeface="Arial" charset="0"/>
            </a:endParaRPr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4" name="Formel" r:id="rId3" imgW="114548" imgH="216016" progId="Equation.3">
                  <p:embed/>
                </p:oleObj>
              </mc:Choice>
              <mc:Fallback>
                <p:oleObj name="Formel" r:id="rId3" imgW="114548" imgH="216016" progId="Equation.3">
                  <p:embed/>
                  <p:pic>
                    <p:nvPicPr>
                      <p:cNvPr id="3829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6064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</a:t>
            </a:r>
            <a:br>
              <a:rPr lang="en-US" dirty="0"/>
            </a:br>
            <a:endParaRPr lang="en-US" sz="16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311275"/>
            <a:ext cx="8204200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Idea: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Use current model to help evaluate new structures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Outline: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Perform search in (Structure, Parameters) space</a:t>
            </a:r>
          </a:p>
          <a:p>
            <a:pPr>
              <a:lnSpc>
                <a:spcPct val="90000"/>
              </a:lnSpc>
            </a:pPr>
            <a:r>
              <a:rPr lang="en-US" sz="2800"/>
              <a:t>At each iteration, use current model for finding either: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parameters: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parametric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/>
              <a:t>or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structure: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structural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12EDC-5EA7-E344-A9C4-BE812448DA8F}"/>
              </a:ext>
            </a:extLst>
          </p:cNvPr>
          <p:cNvSpPr/>
          <p:nvPr/>
        </p:nvSpPr>
        <p:spPr>
          <a:xfrm>
            <a:off x="2221533" y="6166763"/>
            <a:ext cx="47231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B10FF"/>
                </a:solidFill>
              </a:rPr>
              <a:t>Nir</a:t>
            </a:r>
            <a:r>
              <a:rPr lang="de-DE" sz="1100" dirty="0">
                <a:solidFill>
                  <a:srgbClr val="0B10FF"/>
                </a:solidFill>
              </a:rPr>
              <a:t> Friedman. The </a:t>
            </a:r>
            <a:r>
              <a:rPr lang="de-DE" sz="1100" dirty="0" err="1">
                <a:solidFill>
                  <a:srgbClr val="0B10FF"/>
                </a:solidFill>
              </a:rPr>
              <a:t>Bayesian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structural</a:t>
            </a:r>
            <a:r>
              <a:rPr lang="de-DE" sz="1100" dirty="0">
                <a:solidFill>
                  <a:srgbClr val="0B10FF"/>
                </a:solidFill>
              </a:rPr>
              <a:t> EM </a:t>
            </a:r>
            <a:r>
              <a:rPr lang="de-DE" sz="1100" dirty="0" err="1">
                <a:solidFill>
                  <a:srgbClr val="0B10FF"/>
                </a:solidFill>
              </a:rPr>
              <a:t>algorithm</a:t>
            </a:r>
            <a:r>
              <a:rPr lang="de-DE" sz="1100" dirty="0">
                <a:solidFill>
                  <a:srgbClr val="0B10FF"/>
                </a:solidFill>
              </a:rPr>
              <a:t>. In </a:t>
            </a:r>
            <a:r>
              <a:rPr lang="de-DE" sz="1100" dirty="0" err="1">
                <a:solidFill>
                  <a:srgbClr val="0B10FF"/>
                </a:solidFill>
              </a:rPr>
              <a:t>Proceedings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the</a:t>
            </a:r>
            <a:r>
              <a:rPr lang="de-DE" sz="1100" dirty="0">
                <a:solidFill>
                  <a:srgbClr val="0B10FF"/>
                </a:solidFill>
              </a:rPr>
              <a:t> 14th </a:t>
            </a:r>
            <a:r>
              <a:rPr lang="de-DE" sz="1100" dirty="0" err="1">
                <a:solidFill>
                  <a:srgbClr val="0B10FF"/>
                </a:solidFill>
              </a:rPr>
              <a:t>conference</a:t>
            </a:r>
            <a:r>
              <a:rPr lang="de-DE" sz="1100" dirty="0">
                <a:solidFill>
                  <a:srgbClr val="0B10FF"/>
                </a:solidFill>
              </a:rPr>
              <a:t> on </a:t>
            </a:r>
            <a:r>
              <a:rPr lang="de-DE" sz="1100" dirty="0" err="1">
                <a:solidFill>
                  <a:srgbClr val="0B10FF"/>
                </a:solidFill>
              </a:rPr>
              <a:t>Uncertainty</a:t>
            </a:r>
            <a:r>
              <a:rPr lang="de-DE" sz="1100" dirty="0">
                <a:solidFill>
                  <a:srgbClr val="0B10FF"/>
                </a:solidFill>
              </a:rPr>
              <a:t> in </a:t>
            </a:r>
            <a:r>
              <a:rPr lang="de-DE" sz="1100" dirty="0" err="1">
                <a:solidFill>
                  <a:srgbClr val="0B10FF"/>
                </a:solidFill>
              </a:rPr>
              <a:t>artificial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intelligence</a:t>
            </a:r>
            <a:r>
              <a:rPr lang="de-DE" sz="1100" dirty="0">
                <a:solidFill>
                  <a:srgbClr val="0B10FF"/>
                </a:solidFill>
              </a:rPr>
              <a:t> (UAI'98), 129-138. </a:t>
            </a:r>
            <a:r>
              <a:rPr lang="de-DE" sz="1100" b="1" dirty="0">
                <a:solidFill>
                  <a:srgbClr val="FF0000"/>
                </a:solidFill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4020103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94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ＭＳ Ｐゴシック" charset="0"/>
              </a:rPr>
              <a:t>Known structure, fully observable</a:t>
            </a:r>
            <a:r>
              <a:rPr lang="en-US" dirty="0">
                <a:cs typeface="ＭＳ Ｐゴシック" charset="0"/>
              </a:rPr>
              <a:t>: only need to do parameter estimation</a:t>
            </a:r>
          </a:p>
          <a:p>
            <a:r>
              <a:rPr lang="en-US" b="1" dirty="0">
                <a:cs typeface="ＭＳ Ｐゴシック" charset="0"/>
              </a:rPr>
              <a:t>Known structure, hidden variables: </a:t>
            </a:r>
            <a:br>
              <a:rPr lang="en-US" b="1" dirty="0">
                <a:cs typeface="ＭＳ Ｐゴシック" charset="0"/>
              </a:rPr>
            </a:br>
            <a:r>
              <a:rPr lang="en-US" dirty="0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 dirty="0">
                <a:cs typeface="ＭＳ Ｐゴシック" charset="0"/>
              </a:rPr>
              <a:t>Unknown structure, fully observable:</a:t>
            </a:r>
            <a:r>
              <a:rPr lang="en-US" dirty="0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 dirty="0">
                <a:cs typeface="ＭＳ Ｐゴシック" charset="0"/>
              </a:rPr>
              <a:t>Unknown structure, hidden variables: </a:t>
            </a:r>
            <a:r>
              <a:rPr lang="en-US" dirty="0">
                <a:cs typeface="ＭＳ Ｐゴシック" charset="0"/>
              </a:rPr>
              <a:t>structural EM</a:t>
            </a:r>
          </a:p>
        </p:txBody>
      </p:sp>
    </p:spTree>
    <p:extLst>
      <p:ext uri="{BB962C8B-B14F-4D97-AF65-F5344CB8AC3E}">
        <p14:creationId xmlns:p14="http://schemas.microsoft.com/office/powerpoint/2010/main" val="50753155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D8FE-4F0D-7349-811B-1FFF7AA2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Big Datasets </a:t>
            </a:r>
            <a:r>
              <a:rPr lang="de-DE" dirty="0" err="1"/>
              <a:t>Destroy</a:t>
            </a:r>
            <a:r>
              <a:rPr lang="de-DE" dirty="0"/>
              <a:t> Simple </a:t>
            </a:r>
            <a:r>
              <a:rPr lang="de-DE" dirty="0" err="1"/>
              <a:t>Abstractions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A952-28F2-0141-AE90-C69F5144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95</a:t>
            </a:fld>
            <a:endParaRPr lang="de-DE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CA532A7-164D-9D44-B5F9-594D7F61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05934"/>
            <a:ext cx="1285875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18A2D8-CEA7-B74E-A374-89205D6A7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725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CC9F825-4875-DB49-AD28-B9B2B709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62934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B288410-18D4-654E-B921-3188BB902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8534"/>
            <a:ext cx="184308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4">
            <a:extLst>
              <a:ext uri="{FF2B5EF4-FFF2-40B4-BE49-F238E27FC236}">
                <a16:creationId xmlns:a16="http://schemas.microsoft.com/office/drawing/2014/main" id="{13BD7EF9-DABB-5E4F-AE22-4670F54C3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05734"/>
            <a:ext cx="2362200" cy="2286000"/>
          </a:xfrm>
          <a:prstGeom prst="can">
            <a:avLst>
              <a:gd name="adj" fmla="val 25000"/>
            </a:avLst>
          </a:prstGeom>
          <a:solidFill>
            <a:schemeClr val="accent1">
              <a:lumMod val="9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graphicFrame>
        <p:nvGraphicFramePr>
          <p:cNvPr id="10" name="Group 15">
            <a:extLst>
              <a:ext uri="{FF2B5EF4-FFF2-40B4-BE49-F238E27FC236}">
                <a16:creationId xmlns:a16="http://schemas.microsoft.com/office/drawing/2014/main" id="{5218359D-030B-7547-B83D-0EF7B6C9D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49154"/>
              </p:ext>
            </p:extLst>
          </p:nvPr>
        </p:nvGraphicFramePr>
        <p:xfrm>
          <a:off x="3810000" y="26915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3021624016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430401359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064377981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61176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59806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792711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245919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135779"/>
                  </a:ext>
                </a:extLst>
              </a:tr>
            </a:tbl>
          </a:graphicData>
        </a:graphic>
      </p:graphicFrame>
      <p:graphicFrame>
        <p:nvGraphicFramePr>
          <p:cNvPr id="11" name="Group 41">
            <a:extLst>
              <a:ext uri="{FF2B5EF4-FFF2-40B4-BE49-F238E27FC236}">
                <a16:creationId xmlns:a16="http://schemas.microsoft.com/office/drawing/2014/main" id="{18168CE4-8CD1-B049-8B54-E4FC2C86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492431"/>
              </p:ext>
            </p:extLst>
          </p:nvPr>
        </p:nvGraphicFramePr>
        <p:xfrm>
          <a:off x="4724400" y="2843934"/>
          <a:ext cx="1027113" cy="873125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122026971"/>
                    </a:ext>
                  </a:extLst>
                </a:gridCol>
                <a:gridCol w="341313">
                  <a:extLst>
                    <a:ext uri="{9D8B030D-6E8A-4147-A177-3AD203B41FA5}">
                      <a16:colId xmlns:a16="http://schemas.microsoft.com/office/drawing/2014/main" val="815108153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334114067"/>
                    </a:ext>
                  </a:extLst>
                </a:gridCol>
              </a:tblGrid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1" i="0" u="sng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204647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567318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81224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324052"/>
                  </a:ext>
                </a:extLst>
              </a:tr>
              <a:tr h="17462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buFont typeface="Wingdings" pitchFamily="2" charset="2"/>
                        <a:defRPr sz="24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ct val="3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322407"/>
                  </a:ext>
                </a:extLst>
              </a:tr>
            </a:tbl>
          </a:graphicData>
        </a:graphic>
      </p:graphicFrame>
      <p:sp>
        <p:nvSpPr>
          <p:cNvPr id="12" name="Text Box 67">
            <a:extLst>
              <a:ext uri="{FF2B5EF4-FFF2-40B4-BE49-F238E27FC236}">
                <a16:creationId xmlns:a16="http://schemas.microsoft.com/office/drawing/2014/main" id="{6AB34771-EE97-5540-82F2-69771EC2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59934"/>
            <a:ext cx="15255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Raw Data Tables</a:t>
            </a:r>
          </a:p>
        </p:txBody>
      </p:sp>
      <p:sp>
        <p:nvSpPr>
          <p:cNvPr id="13" name="Text Box 68">
            <a:extLst>
              <a:ext uri="{FF2B5EF4-FFF2-40B4-BE49-F238E27FC236}">
                <a16:creationId xmlns:a16="http://schemas.microsoft.com/office/drawing/2014/main" id="{A90B9760-8AAD-214D-B6CA-579A67E3D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369522"/>
            <a:ext cx="16022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Relational DBMS</a:t>
            </a:r>
          </a:p>
        </p:txBody>
      </p:sp>
      <p:sp>
        <p:nvSpPr>
          <p:cNvPr id="14" name="Text Box 69">
            <a:extLst>
              <a:ext uri="{FF2B5EF4-FFF2-40B4-BE49-F238E27FC236}">
                <a16:creationId xmlns:a16="http://schemas.microsoft.com/office/drawing/2014/main" id="{D841D847-E0BA-C441-8FB3-A5B14DC5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44134"/>
            <a:ext cx="26399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Sensor/RFID streams</a:t>
            </a:r>
          </a:p>
          <a:p>
            <a:pPr eaLnBrk="1" hangingPunct="1">
              <a:defRPr/>
            </a:pPr>
            <a:r>
              <a:rPr lang="en-US" altLang="de-DE" dirty="0"/>
              <a:t>(+ metadata, floor plans, …)</a:t>
            </a:r>
          </a:p>
        </p:txBody>
      </p:sp>
      <p:sp>
        <p:nvSpPr>
          <p:cNvPr id="15" name="AutoShape 71">
            <a:extLst>
              <a:ext uri="{FF2B5EF4-FFF2-40B4-BE49-F238E27FC236}">
                <a16:creationId xmlns:a16="http://schemas.microsoft.com/office/drawing/2014/main" id="{DE11E388-B766-F645-9061-4D1377164A56}"/>
              </a:ext>
            </a:extLst>
          </p:cNvPr>
          <p:cNvSpPr>
            <a:spLocks noChangeArrowheads="1"/>
          </p:cNvSpPr>
          <p:nvPr/>
        </p:nvSpPr>
        <p:spPr bwMode="auto">
          <a:xfrm rot="1096962">
            <a:off x="2349500" y="2104159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AutoShape 72">
            <a:extLst>
              <a:ext uri="{FF2B5EF4-FFF2-40B4-BE49-F238E27FC236}">
                <a16:creationId xmlns:a16="http://schemas.microsoft.com/office/drawing/2014/main" id="{90AB6377-A002-FB4B-AC4B-2FF33171E6EA}"/>
              </a:ext>
            </a:extLst>
          </p:cNvPr>
          <p:cNvSpPr>
            <a:spLocks noChangeArrowheads="1"/>
          </p:cNvSpPr>
          <p:nvPr/>
        </p:nvSpPr>
        <p:spPr bwMode="auto">
          <a:xfrm rot="20218304">
            <a:off x="2587625" y="3590059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AutoShape 73">
            <a:extLst>
              <a:ext uri="{FF2B5EF4-FFF2-40B4-BE49-F238E27FC236}">
                <a16:creationId xmlns:a16="http://schemas.microsoft.com/office/drawing/2014/main" id="{3436D927-70C5-F949-97F9-E6A2E3259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43934"/>
            <a:ext cx="1219200" cy="257175"/>
          </a:xfrm>
          <a:prstGeom prst="rightArrow">
            <a:avLst>
              <a:gd name="adj1" fmla="val 50000"/>
              <a:gd name="adj2" fmla="val 11851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" name="Text Box 75">
            <a:extLst>
              <a:ext uri="{FF2B5EF4-FFF2-40B4-BE49-F238E27FC236}">
                <a16:creationId xmlns:a16="http://schemas.microsoft.com/office/drawing/2014/main" id="{E75AA450-318E-024A-9990-5FF68D1E6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801" y="1269906"/>
            <a:ext cx="16196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SELECT *</a:t>
            </a:r>
          </a:p>
          <a:p>
            <a:pPr eaLnBrk="1" hangingPunct="1">
              <a:defRPr/>
            </a:pPr>
            <a:r>
              <a:rPr lang="en-US" altLang="de-DE" dirty="0"/>
              <a:t>FROM  RAWDATA</a:t>
            </a:r>
          </a:p>
        </p:txBody>
      </p:sp>
      <p:sp>
        <p:nvSpPr>
          <p:cNvPr id="19" name="Text Box 76">
            <a:extLst>
              <a:ext uri="{FF2B5EF4-FFF2-40B4-BE49-F238E27FC236}">
                <a16:creationId xmlns:a16="http://schemas.microsoft.com/office/drawing/2014/main" id="{516362BC-D6D9-3849-9CBB-067B6891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58134"/>
            <a:ext cx="1376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/>
              <a:t>INPUT FILE </a:t>
            </a:r>
          </a:p>
        </p:txBody>
      </p:sp>
      <p:grpSp>
        <p:nvGrpSpPr>
          <p:cNvPr id="20" name="Group 94">
            <a:extLst>
              <a:ext uri="{FF2B5EF4-FFF2-40B4-BE49-F238E27FC236}">
                <a16:creationId xmlns:a16="http://schemas.microsoft.com/office/drawing/2014/main" id="{97CD603C-F258-0A4D-89FE-0433686DE615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843934"/>
            <a:ext cx="1673225" cy="914400"/>
            <a:chOff x="4272" y="1632"/>
            <a:chExt cx="1045" cy="912"/>
          </a:xfrm>
        </p:grpSpPr>
        <p:sp>
          <p:nvSpPr>
            <p:cNvPr id="21" name="Oval 77">
              <a:extLst>
                <a:ext uri="{FF2B5EF4-FFF2-40B4-BE49-F238E27FC236}">
                  <a16:creationId xmlns:a16="http://schemas.microsoft.com/office/drawing/2014/main" id="{FD3B59C3-BC92-4941-978A-C150B4A4A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" name="Oval 78">
              <a:extLst>
                <a:ext uri="{FF2B5EF4-FFF2-40B4-BE49-F238E27FC236}">
                  <a16:creationId xmlns:a16="http://schemas.microsoft.com/office/drawing/2014/main" id="{80E062D6-E196-CD4A-93BB-1707B874D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63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3" name="Line 79">
              <a:extLst>
                <a:ext uri="{FF2B5EF4-FFF2-40B4-BE49-F238E27FC236}">
                  <a16:creationId xmlns:a16="http://schemas.microsoft.com/office/drawing/2014/main" id="{C575ECA7-8B88-1448-B39E-E8600F66F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4" name="Oval 80">
              <a:extLst>
                <a:ext uri="{FF2B5EF4-FFF2-40B4-BE49-F238E27FC236}">
                  <a16:creationId xmlns:a16="http://schemas.microsoft.com/office/drawing/2014/main" id="{685D2092-62A1-7B4E-A851-03803FDE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5" name="Oval 81">
              <a:extLst>
                <a:ext uri="{FF2B5EF4-FFF2-40B4-BE49-F238E27FC236}">
                  <a16:creationId xmlns:a16="http://schemas.microsoft.com/office/drawing/2014/main" id="{FCC69BD8-F797-B44E-883B-D34A885FD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017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6" name="Line 82">
              <a:extLst>
                <a:ext uri="{FF2B5EF4-FFF2-40B4-BE49-F238E27FC236}">
                  <a16:creationId xmlns:a16="http://schemas.microsoft.com/office/drawing/2014/main" id="{CFFE51FE-DF50-1146-974C-9B5B175A8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7" name="Line 83">
              <a:extLst>
                <a:ext uri="{FF2B5EF4-FFF2-40B4-BE49-F238E27FC236}">
                  <a16:creationId xmlns:a16="http://schemas.microsoft.com/office/drawing/2014/main" id="{8313F5DB-F8D9-794D-9ADC-73BE75EC6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824"/>
              <a:ext cx="0" cy="1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8" name="Oval 84">
              <a:extLst>
                <a:ext uri="{FF2B5EF4-FFF2-40B4-BE49-F238E27FC236}">
                  <a16:creationId xmlns:a16="http://schemas.microsoft.com/office/drawing/2014/main" id="{F96F78B3-442F-3847-A4CE-34858D55A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29" name="AutoShape 87">
              <a:extLst>
                <a:ext uri="{FF2B5EF4-FFF2-40B4-BE49-F238E27FC236}">
                  <a16:creationId xmlns:a16="http://schemas.microsoft.com/office/drawing/2014/main" id="{8874B1CB-C5DB-3C4D-9E89-5AD4449AE8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27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88">
              <a:extLst>
                <a:ext uri="{FF2B5EF4-FFF2-40B4-BE49-F238E27FC236}">
                  <a16:creationId xmlns:a16="http://schemas.microsoft.com/office/drawing/2014/main" id="{5C4DAF64-BC4B-E943-91BE-D590E4DB4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352"/>
              <a:ext cx="192" cy="19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cxnSp>
          <p:nvCxnSpPr>
            <p:cNvPr id="31" name="AutoShape 89">
              <a:extLst>
                <a:ext uri="{FF2B5EF4-FFF2-40B4-BE49-F238E27FC236}">
                  <a16:creationId xmlns:a16="http://schemas.microsoft.com/office/drawing/2014/main" id="{3DCA816F-60CF-3E45-A18D-2433F52A5E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4752" y="1728"/>
              <a:ext cx="9" cy="720"/>
            </a:xfrm>
            <a:prstGeom prst="curvedConnector3">
              <a:avLst>
                <a:gd name="adj1" fmla="val 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90">
              <a:extLst>
                <a:ext uri="{FF2B5EF4-FFF2-40B4-BE49-F238E27FC236}">
                  <a16:creationId xmlns:a16="http://schemas.microsoft.com/office/drawing/2014/main" id="{2AC90427-4502-DD4E-AC15-6284ED88B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3" name="Line 91">
              <a:extLst>
                <a:ext uri="{FF2B5EF4-FFF2-40B4-BE49-F238E27FC236}">
                  <a16:creationId xmlns:a16="http://schemas.microsoft.com/office/drawing/2014/main" id="{21F6B2DF-CB57-1C46-989B-927D4CACC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72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4" name="Line 92">
              <a:extLst>
                <a:ext uri="{FF2B5EF4-FFF2-40B4-BE49-F238E27FC236}">
                  <a16:creationId xmlns:a16="http://schemas.microsoft.com/office/drawing/2014/main" id="{6AB4744D-6890-D149-8745-96B55A38A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49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5" name="Text Box 93">
              <a:extLst>
                <a:ext uri="{FF2B5EF4-FFF2-40B4-BE49-F238E27FC236}">
                  <a16:creationId xmlns:a16="http://schemas.microsoft.com/office/drawing/2014/main" id="{031A3D98-7E5E-284A-967D-3AF0FC071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968"/>
              <a:ext cx="181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en-US" altLang="de-DE" sz="2800"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rPr>
                <a:t>…</a:t>
              </a:r>
            </a:p>
          </p:txBody>
        </p:sp>
      </p:grpSp>
      <p:sp>
        <p:nvSpPr>
          <p:cNvPr id="36" name="Text Box 95">
            <a:extLst>
              <a:ext uri="{FF2B5EF4-FFF2-40B4-BE49-F238E27FC236}">
                <a16:creationId xmlns:a16="http://schemas.microsoft.com/office/drawing/2014/main" id="{14BC1FF2-EE80-034F-B31B-75F16AA5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139334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altLang="de-DE" dirty="0"/>
              <a:t>OUTPUT FILE </a:t>
            </a:r>
          </a:p>
        </p:txBody>
      </p:sp>
      <p:sp>
        <p:nvSpPr>
          <p:cNvPr id="37" name="AutoShape 96">
            <a:extLst>
              <a:ext uri="{FF2B5EF4-FFF2-40B4-BE49-F238E27FC236}">
                <a16:creationId xmlns:a16="http://schemas.microsoft.com/office/drawing/2014/main" id="{D80E5BF4-6582-9349-AF81-8E3E7D87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777134"/>
            <a:ext cx="2514600" cy="381000"/>
          </a:xfrm>
          <a:prstGeom prst="curvedDownArrow">
            <a:avLst>
              <a:gd name="adj1" fmla="val 132000"/>
              <a:gd name="adj2" fmla="val 264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8" name="AutoShape 97">
            <a:extLst>
              <a:ext uri="{FF2B5EF4-FFF2-40B4-BE49-F238E27FC236}">
                <a16:creationId xmlns:a16="http://schemas.microsoft.com/office/drawing/2014/main" id="{69BFB573-0FBB-F647-B77F-476ABE88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629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9" name="AutoShape 98">
            <a:extLst>
              <a:ext uri="{FF2B5EF4-FFF2-40B4-BE49-F238E27FC236}">
                <a16:creationId xmlns:a16="http://schemas.microsoft.com/office/drawing/2014/main" id="{AF8278DE-59C1-424C-97FF-2D34F134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834534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eaLnBrk="1" hangingPunct="1"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0" name="AutoShape 99">
            <a:extLst>
              <a:ext uri="{FF2B5EF4-FFF2-40B4-BE49-F238E27FC236}">
                <a16:creationId xmlns:a16="http://schemas.microsoft.com/office/drawing/2014/main" id="{4105A6C7-E275-7849-8580-67B7042582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4444134"/>
            <a:ext cx="2362200" cy="428625"/>
          </a:xfrm>
          <a:prstGeom prst="curvedUpArrow">
            <a:avLst>
              <a:gd name="adj1" fmla="val 110222"/>
              <a:gd name="adj2" fmla="val 220444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endParaRPr lang="de-DE" altLang="de-DE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260E-C57F-0542-B6B9-747101314287}"/>
              </a:ext>
            </a:extLst>
          </p:cNvPr>
          <p:cNvSpPr/>
          <p:nvPr/>
        </p:nvSpPr>
        <p:spPr>
          <a:xfrm>
            <a:off x="3135413" y="6606073"/>
            <a:ext cx="3020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de-DE" sz="1400" dirty="0">
                <a:solidFill>
                  <a:schemeClr val="bg1"/>
                </a:solidFill>
              </a:rPr>
              <a:t>Minos </a:t>
            </a:r>
            <a:r>
              <a:rPr lang="en-US" altLang="de-DE" sz="1400" dirty="0" err="1">
                <a:solidFill>
                  <a:schemeClr val="bg1"/>
                </a:solidFill>
              </a:rPr>
              <a:t>Garofalakis</a:t>
            </a:r>
            <a:r>
              <a:rPr lang="en-US" altLang="de-DE" sz="1400" dirty="0">
                <a:solidFill>
                  <a:schemeClr val="bg1"/>
                </a:solidFill>
              </a:rPr>
              <a:t>, </a:t>
            </a:r>
            <a:r>
              <a:rPr lang="en-US" altLang="de-DE" sz="1400" dirty="0" err="1">
                <a:solidFill>
                  <a:schemeClr val="bg1"/>
                </a:solidFill>
              </a:rPr>
              <a:t>Projekt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r>
              <a:rPr lang="en-US" altLang="de-DE" sz="1400" dirty="0" err="1">
                <a:solidFill>
                  <a:schemeClr val="bg1"/>
                </a:solidFill>
              </a:rPr>
              <a:t>HeisenData</a:t>
            </a:r>
            <a:r>
              <a:rPr lang="en-US" altLang="de-DE" sz="1400" dirty="0">
                <a:solidFill>
                  <a:schemeClr val="bg1"/>
                </a:solidFill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410CD6-62CA-544D-BB6B-52F4CA0BEFCA}"/>
              </a:ext>
            </a:extLst>
          </p:cNvPr>
          <p:cNvSpPr/>
          <p:nvPr/>
        </p:nvSpPr>
        <p:spPr>
          <a:xfrm>
            <a:off x="4427984" y="5013176"/>
            <a:ext cx="50429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err="1">
                <a:solidFill>
                  <a:srgbClr val="FF0000"/>
                </a:solidFill>
              </a:rPr>
              <a:t>HeisenData</a:t>
            </a:r>
            <a:r>
              <a:rPr lang="de-DE" sz="1100" dirty="0">
                <a:solidFill>
                  <a:srgbClr val="0B10FF"/>
                </a:solidFill>
              </a:rPr>
              <a:t> -- </a:t>
            </a:r>
            <a:r>
              <a:rPr lang="de-DE" sz="1100" dirty="0" err="1">
                <a:solidFill>
                  <a:srgbClr val="0B10FF"/>
                </a:solidFill>
              </a:rPr>
              <a:t>Towards</a:t>
            </a:r>
            <a:r>
              <a:rPr lang="de-DE" sz="1100" dirty="0">
                <a:solidFill>
                  <a:srgbClr val="0B10FF"/>
                </a:solidFill>
              </a:rPr>
              <a:t> a Next-Generation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 Management System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</a:t>
            </a:r>
            <a:r>
              <a:rPr lang="de-DE" sz="1100" dirty="0" err="1">
                <a:solidFill>
                  <a:srgbClr val="0B10FF"/>
                </a:solidFill>
              </a:rPr>
              <a:t>Funding</a:t>
            </a:r>
            <a:r>
              <a:rPr lang="de-DE" sz="1100" dirty="0">
                <a:solidFill>
                  <a:srgbClr val="0B10FF"/>
                </a:solidFill>
              </a:rPr>
              <a:t>: FP7 Marie-Curie International Reintegration Grants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                             (FP7-PEOPLE-2009-RG, Reference </a:t>
            </a:r>
            <a:r>
              <a:rPr lang="de-DE" sz="1100" dirty="0" err="1">
                <a:solidFill>
                  <a:srgbClr val="0B10FF"/>
                </a:solidFill>
              </a:rPr>
              <a:t>No</a:t>
            </a:r>
            <a:r>
              <a:rPr lang="de-DE" sz="1100" dirty="0">
                <a:solidFill>
                  <a:srgbClr val="0B10FF"/>
                </a:solidFill>
              </a:rPr>
              <a:t>. 249217)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Project Duration: </a:t>
            </a:r>
            <a:r>
              <a:rPr lang="de-DE" sz="1100" b="1" dirty="0">
                <a:solidFill>
                  <a:srgbClr val="FF0000"/>
                </a:solidFill>
              </a:rPr>
              <a:t>1/3/2010 - 28/2/2014 </a:t>
            </a:r>
          </a:p>
          <a:p>
            <a:r>
              <a:rPr lang="de-DE" sz="1100" dirty="0">
                <a:solidFill>
                  <a:srgbClr val="0B10FF"/>
                </a:solidFill>
              </a:rPr>
              <a:t>Fellow &amp; Scientist-in-Charge: Prof.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endParaRPr lang="de-DE" sz="1100" dirty="0">
              <a:solidFill>
                <a:srgbClr val="0B10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646BBB-FFF9-CD41-BE97-0A5F832F1A76}"/>
              </a:ext>
            </a:extLst>
          </p:cNvPr>
          <p:cNvSpPr/>
          <p:nvPr/>
        </p:nvSpPr>
        <p:spPr>
          <a:xfrm>
            <a:off x="48386" y="5013176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B10FF"/>
                </a:solidFill>
              </a:rPr>
              <a:t>Managing Large, </a:t>
            </a:r>
            <a:r>
              <a:rPr lang="de-DE" sz="1100" dirty="0" err="1">
                <a:solidFill>
                  <a:srgbClr val="0B10FF"/>
                </a:solidFill>
              </a:rPr>
              <a:t>Uncertain</a:t>
            </a:r>
            <a:r>
              <a:rPr lang="de-DE" sz="1100" dirty="0">
                <a:solidFill>
                  <a:srgbClr val="0B10FF"/>
                </a:solidFill>
              </a:rPr>
              <a:t> Data</a:t>
            </a:r>
          </a:p>
          <a:p>
            <a:r>
              <a:rPr lang="de-DE" sz="1100" b="1" dirty="0" err="1">
                <a:solidFill>
                  <a:srgbClr val="FF0000"/>
                </a:solidFill>
              </a:rPr>
              <a:t>Repositories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with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Probabilistic</a:t>
            </a:r>
            <a:r>
              <a:rPr lang="de-DE" sz="1100" b="1" dirty="0">
                <a:solidFill>
                  <a:srgbClr val="FF0000"/>
                </a:solidFill>
              </a:rPr>
              <a:t> </a:t>
            </a:r>
            <a:r>
              <a:rPr lang="de-DE" sz="1100" b="1" dirty="0" err="1">
                <a:solidFill>
                  <a:srgbClr val="FF0000"/>
                </a:solidFill>
              </a:rPr>
              <a:t>Graphical</a:t>
            </a:r>
            <a:r>
              <a:rPr lang="de-DE" sz="1100" b="1" dirty="0">
                <a:solidFill>
                  <a:srgbClr val="FF0000"/>
                </a:solidFill>
              </a:rPr>
              <a:t> Models</a:t>
            </a:r>
          </a:p>
          <a:p>
            <a:r>
              <a:rPr lang="de-DE" sz="1100" dirty="0">
                <a:solidFill>
                  <a:srgbClr val="0B10FF"/>
                </a:solidFill>
              </a:rPr>
              <a:t>Daisy </a:t>
            </a:r>
            <a:r>
              <a:rPr lang="de-DE" sz="1100" dirty="0" err="1">
                <a:solidFill>
                  <a:srgbClr val="0B10FF"/>
                </a:solidFill>
              </a:rPr>
              <a:t>Zhe</a:t>
            </a:r>
            <a:r>
              <a:rPr lang="de-DE" sz="1100" dirty="0">
                <a:solidFill>
                  <a:srgbClr val="0B10FF"/>
                </a:solidFill>
              </a:rPr>
              <a:t> Wang+, </a:t>
            </a:r>
            <a:r>
              <a:rPr lang="de-DE" sz="1100" dirty="0" err="1">
                <a:solidFill>
                  <a:srgbClr val="0B10FF"/>
                </a:solidFill>
              </a:rPr>
              <a:t>Eirinaios</a:t>
            </a:r>
            <a:r>
              <a:rPr lang="de-DE" sz="1100" dirty="0">
                <a:solidFill>
                  <a:srgbClr val="0B10FF"/>
                </a:solidFill>
              </a:rPr>
              <a:t> </a:t>
            </a:r>
            <a:r>
              <a:rPr lang="de-DE" sz="1100" dirty="0" err="1">
                <a:solidFill>
                  <a:srgbClr val="0B10FF"/>
                </a:solidFill>
              </a:rPr>
              <a:t>Michelakis</a:t>
            </a:r>
            <a:r>
              <a:rPr lang="de-DE" sz="1100" dirty="0">
                <a:solidFill>
                  <a:srgbClr val="0B10FF"/>
                </a:solidFill>
              </a:rPr>
              <a:t>+, Minos </a:t>
            </a:r>
            <a:r>
              <a:rPr lang="de-DE" sz="1100" dirty="0" err="1">
                <a:solidFill>
                  <a:srgbClr val="0B10FF"/>
                </a:solidFill>
              </a:rPr>
              <a:t>Garofalakis</a:t>
            </a:r>
            <a:r>
              <a:rPr lang="de-DE" sz="1100" dirty="0">
                <a:solidFill>
                  <a:srgbClr val="0B10FF"/>
                </a:solidFill>
              </a:rPr>
              <a:t>*+, Joseph M. </a:t>
            </a:r>
            <a:r>
              <a:rPr lang="de-DE" sz="1100" dirty="0" err="1">
                <a:solidFill>
                  <a:srgbClr val="0B10FF"/>
                </a:solidFill>
              </a:rPr>
              <a:t>Hellerstein</a:t>
            </a:r>
            <a:r>
              <a:rPr lang="de-DE" sz="1100" dirty="0">
                <a:solidFill>
                  <a:srgbClr val="0B10FF"/>
                </a:solidFill>
              </a:rPr>
              <a:t>+ University </a:t>
            </a:r>
            <a:r>
              <a:rPr lang="de-DE" sz="1100" dirty="0" err="1">
                <a:solidFill>
                  <a:srgbClr val="0B10FF"/>
                </a:solidFill>
              </a:rPr>
              <a:t>of</a:t>
            </a:r>
            <a:r>
              <a:rPr lang="de-DE" sz="1100" dirty="0">
                <a:solidFill>
                  <a:srgbClr val="0B10FF"/>
                </a:solidFill>
              </a:rPr>
              <a:t> California Berkeley+, Yahoo! Research* </a:t>
            </a:r>
            <a:br>
              <a:rPr lang="de-DE" sz="1100" dirty="0">
                <a:solidFill>
                  <a:srgbClr val="0B10FF"/>
                </a:solidFill>
              </a:rPr>
            </a:br>
            <a:r>
              <a:rPr lang="de-DE" sz="1100" dirty="0">
                <a:solidFill>
                  <a:srgbClr val="0B10FF"/>
                </a:solidFill>
              </a:rPr>
              <a:t>25th August </a:t>
            </a:r>
            <a:r>
              <a:rPr lang="de-DE" sz="1100" b="1" dirty="0">
                <a:solidFill>
                  <a:srgbClr val="FF0000"/>
                </a:solidFill>
              </a:rPr>
              <a:t>2008</a:t>
            </a:r>
            <a:r>
              <a:rPr lang="de-DE" sz="1100" dirty="0">
                <a:solidFill>
                  <a:srgbClr val="0B10FF"/>
                </a:solidFill>
              </a:rPr>
              <a:t>, VLDB</a:t>
            </a:r>
          </a:p>
        </p:txBody>
      </p:sp>
      <p:sp>
        <p:nvSpPr>
          <p:cNvPr id="41" name="Oval Callout 40">
            <a:extLst>
              <a:ext uri="{FF2B5EF4-FFF2-40B4-BE49-F238E27FC236}">
                <a16:creationId xmlns:a16="http://schemas.microsoft.com/office/drawing/2014/main" id="{6E36BD92-6FB1-F24D-8FE8-C4BFC2517D7E}"/>
              </a:ext>
            </a:extLst>
          </p:cNvPr>
          <p:cNvSpPr/>
          <p:nvPr/>
        </p:nvSpPr>
        <p:spPr>
          <a:xfrm>
            <a:off x="5751513" y="793750"/>
            <a:ext cx="2514600" cy="784946"/>
          </a:xfrm>
          <a:prstGeom prst="wedgeEllipseCallout">
            <a:avLst>
              <a:gd name="adj1" fmla="val -69344"/>
              <a:gd name="adj2" fmla="val 101331"/>
            </a:avLst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Big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5" name="Oval Callout 44">
            <a:extLst>
              <a:ext uri="{FF2B5EF4-FFF2-40B4-BE49-F238E27FC236}">
                <a16:creationId xmlns:a16="http://schemas.microsoft.com/office/drawing/2014/main" id="{FAF0B0EC-8B0F-9C48-A2FC-60BE8D578196}"/>
              </a:ext>
            </a:extLst>
          </p:cNvPr>
          <p:cNvSpPr/>
          <p:nvPr/>
        </p:nvSpPr>
        <p:spPr>
          <a:xfrm>
            <a:off x="337685" y="1142093"/>
            <a:ext cx="2514600" cy="784946"/>
          </a:xfrm>
          <a:prstGeom prst="wedgeEllipseCallout">
            <a:avLst>
              <a:gd name="adj1" fmla="val 82460"/>
              <a:gd name="adj2" fmla="val 68048"/>
            </a:avLst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Probabilistic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9BCCBBB-6783-F042-963F-5E46C6C50D1A}"/>
              </a:ext>
            </a:extLst>
          </p:cNvPr>
          <p:cNvSpPr/>
          <p:nvPr/>
        </p:nvSpPr>
        <p:spPr>
          <a:xfrm>
            <a:off x="2188672" y="6039321"/>
            <a:ext cx="48449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noProof="1">
                <a:solidFill>
                  <a:srgbClr val="0B10FF"/>
                </a:solidFill>
              </a:rPr>
              <a:t>Daisy Zhe Wang, Eirinaios Michelakis, Minos Garofalakis, and Joseph M. Hellerstein. "</a:t>
            </a:r>
            <a:r>
              <a:rPr lang="de-DE" sz="1100" b="1" noProof="1">
                <a:solidFill>
                  <a:srgbClr val="FF0000"/>
                </a:solidFill>
              </a:rPr>
              <a:t>BAYESSTORE</a:t>
            </a:r>
            <a:r>
              <a:rPr lang="de-DE" sz="1100" noProof="1">
                <a:solidFill>
                  <a:srgbClr val="0B10FF"/>
                </a:solidFill>
              </a:rPr>
              <a:t>: Managing Large, Uncertain Data Repositories with Probabilistic Graphical Models", Proceedings of VLDB'2008 (PVLDB, Vol. 1), </a:t>
            </a:r>
            <a:r>
              <a:rPr lang="de-DE" sz="1100" b="1" noProof="1">
                <a:solidFill>
                  <a:srgbClr val="FF0000"/>
                </a:solidFill>
              </a:rPr>
              <a:t>2008</a:t>
            </a:r>
            <a:r>
              <a:rPr lang="de-DE" sz="1100" noProof="1">
                <a:solidFill>
                  <a:srgbClr val="0B1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4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6" grpId="0"/>
      <p:bldP spid="40" grpId="0" animBg="1"/>
      <p:bldP spid="41" grpId="0" animBg="1"/>
      <p:bldP spid="4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Bayessche</a:t>
                </a:r>
                <a:r>
                  <a:rPr lang="de-DE" sz="2000" dirty="0"/>
                  <a:t> Netze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Anfragebeantwortung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Lernverfahren, BME, MAP, ML</a:t>
                </a:r>
                <a:br>
                  <a:rPr lang="de-DE" sz="2000" dirty="0"/>
                </a:br>
                <a:r>
                  <a:rPr lang="de-DE" sz="2000" dirty="0"/>
                  <a:t>EM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969192"/>
            <a:ext cx="1787153" cy="1998099"/>
            <a:chOff x="5953125" y="2969497"/>
            <a:chExt cx="1787219" cy="199852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156187" y="2969497"/>
              <a:ext cx="1584157" cy="29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 algn="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 err="1"/>
                <a:t>Structural</a:t>
              </a:r>
              <a:r>
                <a:rPr lang="de-DE" sz="2000" dirty="0"/>
                <a:t> EM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 err="1"/>
              <a:t>Bayessche</a:t>
            </a:r>
            <a:r>
              <a:rPr lang="de-DE" sz="2400" dirty="0"/>
              <a:t> Netze, </a:t>
            </a:r>
            <a:r>
              <a:rPr lang="de-DE" sz="2400" dirty="0" err="1"/>
              <a:t>Infererenz</a:t>
            </a:r>
            <a:r>
              <a:rPr lang="de-DE" sz="2400" dirty="0"/>
              <a:t>, Lernen, Relationale Erweiterung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Verbundwahrscheinlichkeiten, </a:t>
                </a:r>
                <a:r>
                  <a:rPr lang="de-DE" sz="2000" dirty="0" err="1"/>
                  <a:t>Bayes</a:t>
                </a:r>
                <a:r>
                  <a:rPr lang="de-DE" sz="2000" dirty="0"/>
                  <a:t> Regel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0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"/>
  <p:tag name="PICTUREFILESIZE" val="1606"/>
  <p:tag name="TEXPOINT" val="latex"/>
  <p:tag name="SOURCE" val="\documentclass{article}&#10;\pagestyle{empty}&#10;\begin{document}&#10;&#10;$\Pi_{i=1}^{n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5251</Words>
  <Application>Microsoft Macintosh PowerPoint</Application>
  <PresentationFormat>On-screen Show (4:3)</PresentationFormat>
  <Paragraphs>975</Paragraphs>
  <Slides>96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96</vt:i4>
      </vt:variant>
    </vt:vector>
  </HeadingPairs>
  <TitlesOfParts>
    <vt:vector size="117" baseType="lpstr">
      <vt:lpstr>Arial Unicode MS</vt:lpstr>
      <vt:lpstr>Arial</vt:lpstr>
      <vt:lpstr>Calibri</vt:lpstr>
      <vt:lpstr>Cambria Math</vt:lpstr>
      <vt:lpstr>Comic Sans MS</vt:lpstr>
      <vt:lpstr>Courier New</vt:lpstr>
      <vt:lpstr>Freestyle Script</vt:lpstr>
      <vt:lpstr>Helvetica</vt:lpstr>
      <vt:lpstr>Lucida Grande</vt:lpstr>
      <vt:lpstr>Monotype Sorts</vt:lpstr>
      <vt:lpstr>Myriad pro</vt:lpstr>
      <vt:lpstr>Myriad pro</vt:lpstr>
      <vt:lpstr>Symbol</vt:lpstr>
      <vt:lpstr>Times</vt:lpstr>
      <vt:lpstr>Times New Roman</vt:lpstr>
      <vt:lpstr>Verdana</vt:lpstr>
      <vt:lpstr>Wingdings</vt:lpstr>
      <vt:lpstr>7_Standarddesign</vt:lpstr>
      <vt:lpstr>Formel</vt:lpstr>
      <vt:lpstr>Equation</vt:lpstr>
      <vt:lpstr>Image</vt:lpstr>
      <vt:lpstr>Non-Standard-Datenbanken</vt:lpstr>
      <vt:lpstr>Beispiel</vt:lpstr>
      <vt:lpstr>Prior probability</vt:lpstr>
      <vt:lpstr>Full joint probability distribution</vt:lpstr>
      <vt:lpstr>Discrete random variables: Notation</vt:lpstr>
      <vt:lpstr>Conditional probability</vt:lpstr>
      <vt:lpstr>Conditional probability</vt:lpstr>
      <vt:lpstr>Inference by enumeration</vt:lpstr>
      <vt:lpstr>Marginalization and conditioning</vt:lpstr>
      <vt:lpstr>Inference by enumeration</vt:lpstr>
      <vt:lpstr>Inference by enumeration</vt:lpstr>
      <vt:lpstr>Normalization</vt:lpstr>
      <vt:lpstr>Inference by enumeration, contd.</vt:lpstr>
      <vt:lpstr>Independence</vt:lpstr>
      <vt:lpstr>Conditional independence</vt:lpstr>
      <vt:lpstr>Conditional independence contd.</vt:lpstr>
      <vt:lpstr>Naïve Bayes Model</vt:lpstr>
      <vt:lpstr>Bayesian networks</vt:lpstr>
      <vt:lpstr>Example</vt:lpstr>
      <vt:lpstr>Example</vt:lpstr>
      <vt:lpstr>Example contd.</vt:lpstr>
      <vt:lpstr>Compactness of Full Joint Encoding Due to Network Sparseness</vt:lpstr>
      <vt:lpstr>Semantics</vt:lpstr>
      <vt:lpstr>Noisy-OR-Representation</vt:lpstr>
      <vt:lpstr>PowerPoint Presentation</vt:lpstr>
      <vt:lpstr>PowerPoint Presentation</vt:lpstr>
      <vt:lpstr>Evaluation Tree</vt:lpstr>
      <vt:lpstr>Basic Objects of VE</vt:lpstr>
      <vt:lpstr>Basic Operations: Pointwise Product</vt:lpstr>
      <vt:lpstr>Join by pointwise product</vt:lpstr>
      <vt:lpstr>Basic Operations: Summing out</vt:lpstr>
      <vt:lpstr>Summing out</vt:lpstr>
      <vt:lpstr>VE result for Burglary Example</vt:lpstr>
      <vt:lpstr>Further Optimization by Finding Irrelevant Variables</vt:lpstr>
      <vt:lpstr>Acknowledgements</vt:lpstr>
      <vt:lpstr>Data Mining Bayesian Networks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(ML)Learning</vt:lpstr>
      <vt:lpstr>Maximum Likelihood (ML) Learning</vt:lpstr>
      <vt:lpstr>Overview</vt:lpstr>
      <vt:lpstr>Learning BNets: Complete Data</vt:lpstr>
      <vt:lpstr>Maximum-Likelihood-Parameterschätzung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Überblick</vt:lpstr>
      <vt:lpstr>Parameterlernen mit versteckten Variablen</vt:lpstr>
      <vt:lpstr>Vermeintliche Lösung</vt:lpstr>
      <vt:lpstr>HeartDisease wegzulassen ist gar keine gute Lösung!</vt:lpstr>
      <vt:lpstr>Beispiel: Bonbonfabrik wieder einmal </vt:lpstr>
      <vt:lpstr>Expectation-Maximization (EM)</vt:lpstr>
      <vt:lpstr>EM: Generelle Idee</vt:lpstr>
      <vt:lpstr>EM: Generelle Idee</vt:lpstr>
      <vt:lpstr>EM: Wie funktioniert das mit Naive Bayes-Modelen</vt:lpstr>
      <vt:lpstr>EM: Initialisierung</vt:lpstr>
      <vt:lpstr>EM: Expectation-Schritt (Bestimmung der erwarteter Zahlen)</vt:lpstr>
      <vt:lpstr>PowerPoint Presentation</vt:lpstr>
      <vt:lpstr>EM: Expectation-Schritt (Bestimmung der erwarteter Zahlen)</vt:lpstr>
      <vt:lpstr>EM: Expectation-Schritt (Bestimmung der erwarteter Zahlen)</vt:lpstr>
      <vt:lpstr>EM: Generelle Idee</vt:lpstr>
      <vt:lpstr>Maximization-Schritt: (Verfeinerung der Parameter)</vt:lpstr>
      <vt:lpstr>EM-Zyklus</vt:lpstr>
      <vt:lpstr>Beispiel: Bonbonfabrik wieder einmal </vt:lpstr>
      <vt:lpstr>Daten</vt:lpstr>
      <vt:lpstr>EM: Initialisierung</vt:lpstr>
      <vt:lpstr>E-Schritt</vt:lpstr>
      <vt:lpstr>E-step</vt:lpstr>
      <vt:lpstr>M-Schritt</vt:lpstr>
      <vt:lpstr>Noch ein Parameter…</vt:lpstr>
      <vt:lpstr>Lernergebnis</vt:lpstr>
      <vt:lpstr>Lernergebnis</vt:lpstr>
      <vt:lpstr>EM: Diskussion</vt:lpstr>
      <vt:lpstr>Learning Bayesian network structures </vt:lpstr>
      <vt:lpstr>Model selection</vt:lpstr>
      <vt:lpstr>Structure selection: Scoring</vt:lpstr>
      <vt:lpstr>Heuristic search</vt:lpstr>
      <vt:lpstr>PowerPoint Presentation</vt:lpstr>
      <vt:lpstr>Local Search in Practice</vt:lpstr>
      <vt:lpstr>Local Search in Practice</vt:lpstr>
      <vt:lpstr>Structural EM [Friedman et al. 98]  </vt:lpstr>
      <vt:lpstr>Structural EM  </vt:lpstr>
      <vt:lpstr>Variations on a theme</vt:lpstr>
      <vt:lpstr>Big Datasets Destroy Simple Abstractions</vt:lpstr>
      <vt:lpstr>Non-Standard-Datenbanken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724</cp:revision>
  <cp:lastPrinted>2014-10-18T14:57:02Z</cp:lastPrinted>
  <dcterms:created xsi:type="dcterms:W3CDTF">2010-04-27T12:26:40Z</dcterms:created>
  <dcterms:modified xsi:type="dcterms:W3CDTF">2019-12-08T09:24:42Z</dcterms:modified>
</cp:coreProperties>
</file>