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55"/>
  </p:notesMasterIdLst>
  <p:handoutMasterIdLst>
    <p:handoutMasterId r:id="rId56"/>
  </p:handoutMasterIdLst>
  <p:sldIdLst>
    <p:sldId id="273" r:id="rId2"/>
    <p:sldId id="362" r:id="rId3"/>
    <p:sldId id="370" r:id="rId4"/>
    <p:sldId id="272" r:id="rId5"/>
    <p:sldId id="422" r:id="rId6"/>
    <p:sldId id="367" r:id="rId7"/>
    <p:sldId id="371" r:id="rId8"/>
    <p:sldId id="372" r:id="rId9"/>
    <p:sldId id="373" r:id="rId10"/>
    <p:sldId id="374" r:id="rId11"/>
    <p:sldId id="368" r:id="rId12"/>
    <p:sldId id="423" r:id="rId13"/>
    <p:sldId id="375" r:id="rId14"/>
    <p:sldId id="366" r:id="rId15"/>
    <p:sldId id="365" r:id="rId16"/>
    <p:sldId id="401" r:id="rId17"/>
    <p:sldId id="369" r:id="rId18"/>
    <p:sldId id="392" r:id="rId19"/>
    <p:sldId id="393" r:id="rId20"/>
    <p:sldId id="377" r:id="rId21"/>
    <p:sldId id="378" r:id="rId22"/>
    <p:sldId id="395" r:id="rId23"/>
    <p:sldId id="380" r:id="rId24"/>
    <p:sldId id="381" r:id="rId25"/>
    <p:sldId id="400" r:id="rId26"/>
    <p:sldId id="399" r:id="rId27"/>
    <p:sldId id="387" r:id="rId28"/>
    <p:sldId id="396" r:id="rId29"/>
    <p:sldId id="397" r:id="rId30"/>
    <p:sldId id="398" r:id="rId31"/>
    <p:sldId id="379" r:id="rId32"/>
    <p:sldId id="382" r:id="rId33"/>
    <p:sldId id="386" r:id="rId34"/>
    <p:sldId id="421" r:id="rId35"/>
    <p:sldId id="376" r:id="rId36"/>
    <p:sldId id="383" r:id="rId37"/>
    <p:sldId id="390" r:id="rId38"/>
    <p:sldId id="388" r:id="rId39"/>
    <p:sldId id="391" r:id="rId40"/>
    <p:sldId id="410" r:id="rId41"/>
    <p:sldId id="411" r:id="rId42"/>
    <p:sldId id="412" r:id="rId43"/>
    <p:sldId id="414" r:id="rId44"/>
    <p:sldId id="416" r:id="rId45"/>
    <p:sldId id="417" r:id="rId46"/>
    <p:sldId id="418" r:id="rId47"/>
    <p:sldId id="403" r:id="rId48"/>
    <p:sldId id="404" r:id="rId49"/>
    <p:sldId id="405" r:id="rId50"/>
    <p:sldId id="406" r:id="rId51"/>
    <p:sldId id="407" r:id="rId52"/>
    <p:sldId id="424" r:id="rId53"/>
    <p:sldId id="402" r:id="rId54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B0FFF"/>
    <a:srgbClr val="009B47"/>
    <a:srgbClr val="081BFF"/>
    <a:srgbClr val="0428FF"/>
    <a:srgbClr val="00394A"/>
    <a:srgbClr val="003241"/>
    <a:srgbClr val="DAD9D3"/>
    <a:srgbClr val="B2B1A9"/>
    <a:srgbClr val="004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52"/>
    <p:restoredTop sz="94694"/>
  </p:normalViewPr>
  <p:slideViewPr>
    <p:cSldViewPr>
      <p:cViewPr varScale="1">
        <p:scale>
          <a:sx n="121" d="100"/>
          <a:sy n="121" d="100"/>
        </p:scale>
        <p:origin x="157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A6ECAE5-6A67-9648-BFD4-50D589EC5C71}" type="datetimeFigureOut">
              <a:rPr lang="de-DE"/>
              <a:pPr>
                <a:defRPr/>
              </a:pPr>
              <a:t>09.01.20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98B09E7-CB36-8743-B365-30F25214A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333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67AB418-317D-AC4E-A41A-2B33F9292AC9}" type="datetimeFigureOut">
              <a:rPr lang="de-DE"/>
              <a:pPr>
                <a:defRPr/>
              </a:pPr>
              <a:t>09.01.20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09C88DA-55BC-924E-8761-82F5902E2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393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78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34403-92B1-A544-A7FD-95466AC3179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3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77E2-95DD-1F4B-A688-E8FB020077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7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400800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7B1C38A0-67D8-0242-BF64-2E51696E207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027" name="Picture 45" descr="Logo_ImFocus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6453188"/>
            <a:ext cx="137795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88" y="981075"/>
            <a:ext cx="8785225" cy="73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88" y="6669088"/>
            <a:ext cx="8785225" cy="188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pic>
        <p:nvPicPr>
          <p:cNvPr id="1032" name="Bild 48" descr="Logo_Inst_InfSys_P309.pd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38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73238"/>
            <a:ext cx="7772400" cy="935037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>
                <a:cs typeface="+mj-cs"/>
              </a:rPr>
              <a:t>Non-Standard-Datenbanken</a:t>
            </a:r>
            <a:br>
              <a:rPr lang="de-DE" sz="3600" b="1" dirty="0">
                <a:cs typeface="+mj-cs"/>
              </a:rPr>
            </a:br>
            <a:r>
              <a:rPr lang="de-DE" sz="3600" b="1" dirty="0">
                <a:cs typeface="+mj-cs"/>
              </a:rPr>
              <a:t>und Data Mining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429148"/>
            <a:ext cx="6400800" cy="3024188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dirty="0">
                <a:cs typeface="+mn-cs"/>
              </a:rPr>
              <a:t>Prof. Dr. Ralf Möller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sz="2400" dirty="0">
              <a:cs typeface="+mn-cs"/>
            </a:endParaRPr>
          </a:p>
          <a:p>
            <a:pPr eaLnBrk="1" hangingPunct="1">
              <a:defRPr/>
            </a:pPr>
            <a:r>
              <a:rPr lang="de-DE" sz="2400" dirty="0">
                <a:cs typeface="+mn-cs"/>
              </a:rPr>
              <a:t>Tanya Braun und Felix </a:t>
            </a:r>
            <a:r>
              <a:rPr lang="de-DE" sz="2400" dirty="0" err="1">
                <a:cs typeface="+mn-cs"/>
              </a:rPr>
              <a:t>Kuhr</a:t>
            </a:r>
            <a:r>
              <a:rPr lang="de-DE" sz="2400" dirty="0">
                <a:cs typeface="+mn-cs"/>
              </a:rPr>
              <a:t> (Übungen)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69B4F-C2D8-594D-85A1-BAB55CD5E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Support </a:t>
            </a:r>
            <a:r>
              <a:rPr lang="de-DE" dirty="0" err="1"/>
              <a:t>for</a:t>
            </a:r>
            <a:r>
              <a:rPr lang="de-DE" dirty="0"/>
              <a:t> Java Script </a:t>
            </a:r>
            <a:r>
              <a:rPr lang="de-DE" dirty="0" err="1"/>
              <a:t>Object</a:t>
            </a:r>
            <a:r>
              <a:rPr lang="de-DE" dirty="0"/>
              <a:t> Notation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1DD202-12EA-6446-B3A4-FE07FD259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076" y="1196752"/>
            <a:ext cx="3836214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1CC85-416D-4444-84EC-10202C0E1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3B3A0C-6C04-B64D-9914-B65C081400FB}"/>
              </a:ext>
            </a:extLst>
          </p:cNvPr>
          <p:cNvSpPr txBox="1"/>
          <p:nvPr/>
        </p:nvSpPr>
        <p:spPr>
          <a:xfrm>
            <a:off x="4427984" y="1124744"/>
            <a:ext cx="212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Structural</a:t>
            </a:r>
            <a:r>
              <a:rPr lang="de-DE" dirty="0"/>
              <a:t> </a:t>
            </a:r>
            <a:r>
              <a:rPr lang="de-DE" dirty="0" err="1"/>
              <a:t>inspection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DC0ED4-3D29-3D4D-9A42-4468FB5FE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113" y="1565934"/>
            <a:ext cx="3836214" cy="4437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B5366C-39DD-7244-BBAA-5FB1AD272667}"/>
              </a:ext>
            </a:extLst>
          </p:cNvPr>
          <p:cNvSpPr txBox="1"/>
          <p:nvPr/>
        </p:nvSpPr>
        <p:spPr>
          <a:xfrm>
            <a:off x="4427984" y="2060848"/>
            <a:ext cx="2284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Tables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JSON </a:t>
            </a:r>
            <a:r>
              <a:rPr lang="de-DE" dirty="0" err="1"/>
              <a:t>objects</a:t>
            </a:r>
            <a:endParaRPr lang="de-DE" dirty="0"/>
          </a:p>
        </p:txBody>
      </p:sp>
      <p:pic>
        <p:nvPicPr>
          <p:cNvPr id="11" name="Picture 10" descr="A screenshot of text&#10;&#10;Description automatically generated">
            <a:extLst>
              <a:ext uri="{FF2B5EF4-FFF2-40B4-BE49-F238E27FC236}">
                <a16:creationId xmlns:a16="http://schemas.microsoft.com/office/drawing/2014/main" id="{CBD0760B-F9A9-FB43-9AD3-3F8253910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2492896"/>
            <a:ext cx="2759720" cy="1984178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FF28A3B-BB07-2A4F-BD1B-79B431A921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710508"/>
            <a:ext cx="3009528" cy="159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92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804E95F-902B-2B4E-B22D-CE3AA5189B7E}"/>
              </a:ext>
            </a:extLst>
          </p:cNvPr>
          <p:cNvGrpSpPr/>
          <p:nvPr/>
        </p:nvGrpSpPr>
        <p:grpSpPr>
          <a:xfrm>
            <a:off x="827584" y="2814074"/>
            <a:ext cx="3416126" cy="2548585"/>
            <a:chOff x="1134525" y="2552700"/>
            <a:chExt cx="6822025" cy="5089540"/>
          </a:xfrm>
        </p:grpSpPr>
        <p:pic>
          <p:nvPicPr>
            <p:cNvPr id="11" name="Picture 10" descr="A picture containing knife&#10;&#10;Description automatically generated">
              <a:extLst>
                <a:ext uri="{FF2B5EF4-FFF2-40B4-BE49-F238E27FC236}">
                  <a16:creationId xmlns:a16="http://schemas.microsoft.com/office/drawing/2014/main" id="{CAC051A0-2383-F44F-83EE-CC63321F1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7450" y="2552700"/>
              <a:ext cx="6769100" cy="1752600"/>
            </a:xfrm>
            <a:prstGeom prst="rect">
              <a:avLst/>
            </a:prstGeom>
          </p:spPr>
        </p:pic>
        <p:pic>
          <p:nvPicPr>
            <p:cNvPr id="13" name="Picture 1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92BD9922-6A46-2948-A054-587DADEF4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4525" y="4264040"/>
              <a:ext cx="6489700" cy="33782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91846B-882B-3E41-B365-A95302D49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Polymorphic</a:t>
            </a:r>
            <a:r>
              <a:rPr lang="de-DE" dirty="0"/>
              <a:t> Table </a:t>
            </a:r>
            <a:r>
              <a:rPr lang="de-DE" dirty="0" err="1"/>
              <a:t>Functions</a:t>
            </a:r>
            <a:r>
              <a:rPr lang="de-DE" dirty="0"/>
              <a:t> (PTFs)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E4429-613D-F849-B3AA-CC10A4A96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Reading a CSV </a:t>
            </a:r>
            <a:r>
              <a:rPr lang="de-DE" dirty="0" err="1"/>
              <a:t>file</a:t>
            </a:r>
            <a:r>
              <a:rPr lang="de-DE" dirty="0"/>
              <a:t> </a:t>
            </a:r>
            <a:r>
              <a:rPr lang="de-DE" dirty="0" err="1"/>
              <a:t>returns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 </a:t>
            </a:r>
            <a:r>
              <a:rPr lang="de-DE" dirty="0" err="1"/>
              <a:t>table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unknown</a:t>
            </a:r>
            <a:r>
              <a:rPr lang="de-DE" dirty="0"/>
              <a:t> at </a:t>
            </a:r>
            <a:r>
              <a:rPr lang="de-DE" dirty="0" err="1"/>
              <a:t>compile</a:t>
            </a:r>
            <a:r>
              <a:rPr lang="de-DE" dirty="0"/>
              <a:t>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C1199-75A9-5A4E-9E62-8CADA06FE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7902D683-C5AD-8F43-A3F4-75A2B057FA0E}"/>
              </a:ext>
            </a:extLst>
          </p:cNvPr>
          <p:cNvSpPr/>
          <p:nvPr/>
        </p:nvSpPr>
        <p:spPr>
          <a:xfrm>
            <a:off x="6464896" y="4278877"/>
            <a:ext cx="2592288" cy="1224136"/>
          </a:xfrm>
          <a:prstGeom prst="wedgeRoundRectCallout">
            <a:avLst>
              <a:gd name="adj1" fmla="val -161117"/>
              <a:gd name="adj2" fmla="val -9033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Different </a:t>
            </a:r>
            <a:r>
              <a:rPr lang="de-DE" dirty="0" err="1">
                <a:solidFill>
                  <a:schemeClr val="tx1"/>
                </a:solidFill>
              </a:rPr>
              <a:t>results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with</a:t>
            </a:r>
            <a:r>
              <a:rPr lang="de-DE" dirty="0">
                <a:solidFill>
                  <a:schemeClr val="tx1"/>
                </a:solidFill>
              </a:rPr>
              <a:t> 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same </a:t>
            </a:r>
            <a:r>
              <a:rPr lang="de-DE" dirty="0" err="1">
                <a:solidFill>
                  <a:schemeClr val="tx1"/>
                </a:solidFill>
              </a:rPr>
              <a:t>input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parameters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Code </a:t>
            </a:r>
            <a:r>
              <a:rPr lang="de-DE" dirty="0" err="1">
                <a:solidFill>
                  <a:schemeClr val="tx1"/>
                </a:solidFill>
              </a:rPr>
              <a:t>supplied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with</a:t>
            </a:r>
            <a:r>
              <a:rPr lang="de-DE" dirty="0">
                <a:solidFill>
                  <a:schemeClr val="tx1"/>
                </a:solidFill>
              </a:rPr>
              <a:t> 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SQL </a:t>
            </a:r>
            <a:r>
              <a:rPr lang="de-DE" dirty="0" err="1">
                <a:solidFill>
                  <a:schemeClr val="tx1"/>
                </a:solidFill>
              </a:rPr>
              <a:t>stored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procedures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2B203464-8773-2649-B7B3-A7012CA21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262" y="1346493"/>
            <a:ext cx="3537074" cy="1467581"/>
          </a:xfrm>
          <a:prstGeom prst="rect">
            <a:avLst/>
          </a:prstGeom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0C50243B-3543-AF46-8CE5-AA9CF0F93296}"/>
              </a:ext>
            </a:extLst>
          </p:cNvPr>
          <p:cNvSpPr/>
          <p:nvPr/>
        </p:nvSpPr>
        <p:spPr>
          <a:xfrm>
            <a:off x="4905636" y="2819791"/>
            <a:ext cx="2592288" cy="1224136"/>
          </a:xfrm>
          <a:prstGeom prst="wedgeRoundRectCallout">
            <a:avLst>
              <a:gd name="adj1" fmla="val -4614"/>
              <a:gd name="adj2" fmla="val -10921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There</a:t>
            </a:r>
            <a:r>
              <a:rPr lang="de-DE" dirty="0">
                <a:solidFill>
                  <a:schemeClr val="tx1"/>
                </a:solidFill>
              </a:rPr>
              <a:t> must </a:t>
            </a:r>
            <a:r>
              <a:rPr lang="de-DE" dirty="0" err="1">
                <a:solidFill>
                  <a:schemeClr val="tx1"/>
                </a:solidFill>
              </a:rPr>
              <a:t>be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column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names</a:t>
            </a:r>
            <a:r>
              <a:rPr lang="de-DE" dirty="0">
                <a:solidFill>
                  <a:schemeClr val="tx1"/>
                </a:solidFill>
              </a:rPr>
              <a:t> „</a:t>
            </a:r>
            <a:r>
              <a:rPr lang="de-DE" dirty="0" err="1">
                <a:solidFill>
                  <a:schemeClr val="tx1"/>
                </a:solidFill>
              </a:rPr>
              <a:t>principal</a:t>
            </a:r>
            <a:r>
              <a:rPr lang="de-DE" dirty="0">
                <a:solidFill>
                  <a:schemeClr val="tx1"/>
                </a:solidFill>
              </a:rPr>
              <a:t>“ </a:t>
            </a:r>
            <a:r>
              <a:rPr lang="de-DE" dirty="0" err="1">
                <a:solidFill>
                  <a:schemeClr val="tx1"/>
                </a:solidFill>
              </a:rPr>
              <a:t>and</a:t>
            </a:r>
            <a:r>
              <a:rPr lang="de-DE" dirty="0">
                <a:solidFill>
                  <a:schemeClr val="tx1"/>
                </a:solidFill>
              </a:rPr>
              <a:t> „</a:t>
            </a:r>
            <a:r>
              <a:rPr lang="de-DE" dirty="0" err="1">
                <a:solidFill>
                  <a:schemeClr val="tx1"/>
                </a:solidFill>
              </a:rPr>
              <a:t>interest</a:t>
            </a:r>
            <a:r>
              <a:rPr lang="de-DE" dirty="0">
                <a:solidFill>
                  <a:schemeClr val="tx1"/>
                </a:solidFill>
              </a:rPr>
              <a:t>“ </a:t>
            </a:r>
            <a:r>
              <a:rPr lang="de-DE" dirty="0" err="1">
                <a:solidFill>
                  <a:schemeClr val="tx1"/>
                </a:solidFill>
              </a:rPr>
              <a:t>as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well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as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a „</a:t>
            </a:r>
            <a:r>
              <a:rPr lang="de-DE" dirty="0" err="1">
                <a:solidFill>
                  <a:schemeClr val="tx1"/>
                </a:solidFill>
              </a:rPr>
              <a:t>due_date</a:t>
            </a:r>
            <a:r>
              <a:rPr lang="de-DE" dirty="0">
                <a:solidFill>
                  <a:schemeClr val="tx1"/>
                </a:solidFill>
              </a:rPr>
              <a:t>“ </a:t>
            </a:r>
            <a:r>
              <a:rPr lang="de-DE" dirty="0" err="1">
                <a:solidFill>
                  <a:schemeClr val="tx1"/>
                </a:solidFill>
              </a:rPr>
              <a:t>column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F197A17C-22E6-F946-B1F7-C2A2CDC5371F}"/>
              </a:ext>
            </a:extLst>
          </p:cNvPr>
          <p:cNvSpPr/>
          <p:nvPr/>
        </p:nvSpPr>
        <p:spPr>
          <a:xfrm>
            <a:off x="3296040" y="5289549"/>
            <a:ext cx="3080776" cy="1224136"/>
          </a:xfrm>
          <a:prstGeom prst="wedgeRoundRectCallout">
            <a:avLst>
              <a:gd name="adj1" fmla="val -54890"/>
              <a:gd name="adj2" fmla="val -100633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DESCRIBE: </a:t>
            </a:r>
            <a:r>
              <a:rPr lang="de-DE" dirty="0" err="1">
                <a:solidFill>
                  <a:schemeClr val="tx1"/>
                </a:solidFill>
              </a:rPr>
              <a:t>Determin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row</a:t>
            </a:r>
            <a:r>
              <a:rPr lang="de-DE" dirty="0">
                <a:solidFill>
                  <a:schemeClr val="tx1"/>
                </a:solidFill>
              </a:rPr>
              <a:t> type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START: </a:t>
            </a:r>
            <a:r>
              <a:rPr lang="de-DE" dirty="0" err="1">
                <a:solidFill>
                  <a:schemeClr val="tx1"/>
                </a:solidFill>
              </a:rPr>
              <a:t>Allocate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resources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FULFILL: Read a </a:t>
            </a:r>
            <a:r>
              <a:rPr lang="de-DE" dirty="0" err="1">
                <a:solidFill>
                  <a:schemeClr val="tx1"/>
                </a:solidFill>
              </a:rPr>
              <a:t>tuple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FULFILL: </a:t>
            </a:r>
            <a:r>
              <a:rPr lang="de-DE" dirty="0" err="1">
                <a:solidFill>
                  <a:schemeClr val="tx1"/>
                </a:solidFill>
              </a:rPr>
              <a:t>Deallocate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resources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67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1846B-882B-3E41-B365-A95302D49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Polymorphic</a:t>
            </a:r>
            <a:r>
              <a:rPr lang="de-DE" dirty="0"/>
              <a:t> Table </a:t>
            </a:r>
            <a:r>
              <a:rPr lang="de-DE" dirty="0" err="1"/>
              <a:t>Functions</a:t>
            </a:r>
            <a:r>
              <a:rPr lang="de-DE" dirty="0"/>
              <a:t> (PTFs)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E4429-613D-F849-B3AA-CC10A4A96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User-</a:t>
            </a:r>
            <a:r>
              <a:rPr lang="de-DE" dirty="0" err="1"/>
              <a:t>defined</a:t>
            </a:r>
            <a:r>
              <a:rPr lang="de-DE" dirty="0"/>
              <a:t> </a:t>
            </a:r>
            <a:r>
              <a:rPr lang="de-DE" dirty="0" err="1"/>
              <a:t>joins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C1199-75A9-5A4E-9E62-8CADA06FE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9A4CFF7B-5929-E843-BE4D-CD37DF876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278" y="1943538"/>
            <a:ext cx="3041650" cy="1498600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94670FBA-74AB-E54E-B411-419620781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34" y="3875525"/>
            <a:ext cx="3621658" cy="14836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E7E88A-1806-4947-B581-C001F26C42DF}"/>
              </a:ext>
            </a:extLst>
          </p:cNvPr>
          <p:cNvSpPr txBox="1"/>
          <p:nvPr/>
        </p:nvSpPr>
        <p:spPr>
          <a:xfrm>
            <a:off x="5076056" y="1700808"/>
            <a:ext cx="406572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WITH SET SEMANTICS </a:t>
            </a:r>
            <a:br>
              <a:rPr lang="de-DE" dirty="0"/>
            </a:br>
            <a:r>
              <a:rPr lang="de-DE" dirty="0"/>
              <a:t>all </a:t>
            </a:r>
            <a:r>
              <a:rPr lang="de-DE" dirty="0" err="1"/>
              <a:t>rows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partition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processed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on </a:t>
            </a:r>
            <a:r>
              <a:rPr lang="de-DE" dirty="0" err="1"/>
              <a:t>the</a:t>
            </a:r>
            <a:r>
              <a:rPr lang="de-DE" dirty="0"/>
              <a:t> same </a:t>
            </a:r>
            <a:r>
              <a:rPr lang="de-DE" dirty="0" err="1"/>
              <a:t>virtual</a:t>
            </a:r>
            <a:r>
              <a:rPr lang="de-DE" dirty="0"/>
              <a:t> </a:t>
            </a:r>
            <a:r>
              <a:rPr lang="de-DE" dirty="0" err="1"/>
              <a:t>processor</a:t>
            </a:r>
            <a:br>
              <a:rPr lang="de-DE" dirty="0"/>
            </a:br>
            <a:r>
              <a:rPr lang="de-DE" dirty="0"/>
              <a:t>(“</a:t>
            </a:r>
            <a:r>
              <a:rPr lang="de-DE" dirty="0" err="1"/>
              <a:t>partitionable</a:t>
            </a:r>
            <a:r>
              <a:rPr lang="de-DE" dirty="0"/>
              <a:t>“)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PARTITION BY: </a:t>
            </a:r>
            <a:br>
              <a:rPr lang="de-DE" dirty="0"/>
            </a:br>
            <a:r>
              <a:rPr lang="de-DE" dirty="0"/>
              <a:t>Table </a:t>
            </a:r>
            <a:r>
              <a:rPr lang="de-DE" dirty="0" err="1"/>
              <a:t>partitioned</a:t>
            </a:r>
            <a:r>
              <a:rPr lang="de-DE" dirty="0"/>
              <a:t> on </a:t>
            </a:r>
            <a:r>
              <a:rPr lang="de-DE" dirty="0" err="1"/>
              <a:t>list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columns</a:t>
            </a:r>
            <a:r>
              <a:rPr lang="de-DE" dirty="0"/>
              <a:t>,</a:t>
            </a:r>
            <a:br>
              <a:rPr lang="de-DE" dirty="0"/>
            </a:b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processed</a:t>
            </a:r>
            <a:r>
              <a:rPr lang="de-DE" dirty="0"/>
              <a:t> on separate </a:t>
            </a:r>
            <a:r>
              <a:rPr lang="de-DE" dirty="0" err="1"/>
              <a:t>virtual</a:t>
            </a:r>
            <a:br>
              <a:rPr lang="de-DE" dirty="0"/>
            </a:br>
            <a:r>
              <a:rPr lang="de-DE" dirty="0" err="1"/>
              <a:t>processor</a:t>
            </a:r>
            <a:r>
              <a:rPr lang="de-DE" dirty="0"/>
              <a:t> </a:t>
            </a:r>
            <a:r>
              <a:rPr lang="de-DE" dirty="0" err="1"/>
              <a:t>each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9985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1B910-0220-8C46-B5E3-4DD87D779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Row</a:t>
            </a:r>
            <a:r>
              <a:rPr lang="de-DE" dirty="0"/>
              <a:t> Pattern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DE773-1198-0A4A-AB4C-B080546D3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Search an </a:t>
            </a:r>
            <a:r>
              <a:rPr lang="de-DE" dirty="0" err="1"/>
              <a:t>ordered</a:t>
            </a:r>
            <a:r>
              <a:rPr lang="de-DE" dirty="0"/>
              <a:t> </a:t>
            </a:r>
            <a:r>
              <a:rPr lang="de-DE" dirty="0" err="1"/>
              <a:t>partition</a:t>
            </a:r>
            <a:r>
              <a:rPr lang="de-DE" dirty="0"/>
              <a:t> </a:t>
            </a:r>
            <a:r>
              <a:rPr lang="de-DE" dirty="0" err="1"/>
              <a:t>of</a:t>
            </a:r>
            <a:br>
              <a:rPr lang="de-DE" dirty="0"/>
            </a:br>
            <a:r>
              <a:rPr lang="de-DE" dirty="0" err="1"/>
              <a:t>rows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matches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</a:t>
            </a:r>
            <a:br>
              <a:rPr lang="de-DE" dirty="0"/>
            </a:br>
            <a:r>
              <a:rPr lang="de-DE" dirty="0" err="1"/>
              <a:t>regular</a:t>
            </a:r>
            <a:r>
              <a:rPr lang="de-DE" dirty="0"/>
              <a:t> </a:t>
            </a:r>
            <a:r>
              <a:rPr lang="de-DE" dirty="0" err="1"/>
              <a:t>expression</a:t>
            </a:r>
            <a:endParaRPr lang="de-DE" dirty="0"/>
          </a:p>
          <a:p>
            <a:r>
              <a:rPr lang="de-DE" dirty="0"/>
              <a:t>RPR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supported</a:t>
            </a:r>
            <a:r>
              <a:rPr lang="de-DE" dirty="0"/>
              <a:t> in </a:t>
            </a:r>
            <a:br>
              <a:rPr lang="de-DE" dirty="0"/>
            </a:br>
            <a:r>
              <a:rPr lang="de-DE" dirty="0" err="1"/>
              <a:t>either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FROM </a:t>
            </a:r>
            <a:r>
              <a:rPr lang="de-DE" dirty="0" err="1"/>
              <a:t>clause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WINDOW </a:t>
            </a:r>
            <a:r>
              <a:rPr lang="de-DE" dirty="0" err="1"/>
              <a:t>clause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6D9ECC-4EC8-8E47-B791-AB092CDE8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9D060D0-3135-194F-A00C-B02BCA75A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743" y="2178845"/>
            <a:ext cx="2860657" cy="2546299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337EE2-E118-B142-9CF1-A011574C2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4953843"/>
            <a:ext cx="4095452" cy="698636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E4FDE8F0-3590-7E4A-9052-EF9B52FDA690}"/>
              </a:ext>
            </a:extLst>
          </p:cNvPr>
          <p:cNvSpPr/>
          <p:nvPr/>
        </p:nvSpPr>
        <p:spPr>
          <a:xfrm>
            <a:off x="1576552" y="4424855"/>
            <a:ext cx="2144110" cy="1072055"/>
          </a:xfrm>
          <a:custGeom>
            <a:avLst/>
            <a:gdLst>
              <a:gd name="connsiteX0" fmla="*/ 0 w 2144110"/>
              <a:gd name="connsiteY0" fmla="*/ 0 h 1072055"/>
              <a:gd name="connsiteX1" fmla="*/ 84082 w 2144110"/>
              <a:gd name="connsiteY1" fmla="*/ 115614 h 1072055"/>
              <a:gd name="connsiteX2" fmla="*/ 115614 w 2144110"/>
              <a:gd name="connsiteY2" fmla="*/ 157655 h 1072055"/>
              <a:gd name="connsiteX3" fmla="*/ 157655 w 2144110"/>
              <a:gd name="connsiteY3" fmla="*/ 220717 h 1072055"/>
              <a:gd name="connsiteX4" fmla="*/ 178676 w 2144110"/>
              <a:gd name="connsiteY4" fmla="*/ 252248 h 1072055"/>
              <a:gd name="connsiteX5" fmla="*/ 199696 w 2144110"/>
              <a:gd name="connsiteY5" fmla="*/ 294290 h 1072055"/>
              <a:gd name="connsiteX6" fmla="*/ 231227 w 2144110"/>
              <a:gd name="connsiteY6" fmla="*/ 325821 h 1072055"/>
              <a:gd name="connsiteX7" fmla="*/ 252248 w 2144110"/>
              <a:gd name="connsiteY7" fmla="*/ 357352 h 1072055"/>
              <a:gd name="connsiteX8" fmla="*/ 273269 w 2144110"/>
              <a:gd name="connsiteY8" fmla="*/ 399393 h 1072055"/>
              <a:gd name="connsiteX9" fmla="*/ 346841 w 2144110"/>
              <a:gd name="connsiteY9" fmla="*/ 472966 h 1072055"/>
              <a:gd name="connsiteX10" fmla="*/ 420414 w 2144110"/>
              <a:gd name="connsiteY10" fmla="*/ 557048 h 1072055"/>
              <a:gd name="connsiteX11" fmla="*/ 462455 w 2144110"/>
              <a:gd name="connsiteY11" fmla="*/ 588579 h 1072055"/>
              <a:gd name="connsiteX12" fmla="*/ 546538 w 2144110"/>
              <a:gd name="connsiteY12" fmla="*/ 662152 h 1072055"/>
              <a:gd name="connsiteX13" fmla="*/ 662151 w 2144110"/>
              <a:gd name="connsiteY13" fmla="*/ 725214 h 1072055"/>
              <a:gd name="connsiteX14" fmla="*/ 725214 w 2144110"/>
              <a:gd name="connsiteY14" fmla="*/ 746235 h 1072055"/>
              <a:gd name="connsiteX15" fmla="*/ 756745 w 2144110"/>
              <a:gd name="connsiteY15" fmla="*/ 756745 h 1072055"/>
              <a:gd name="connsiteX16" fmla="*/ 798786 w 2144110"/>
              <a:gd name="connsiteY16" fmla="*/ 777766 h 1072055"/>
              <a:gd name="connsiteX17" fmla="*/ 945931 w 2144110"/>
              <a:gd name="connsiteY17" fmla="*/ 830317 h 1072055"/>
              <a:gd name="connsiteX18" fmla="*/ 1008993 w 2144110"/>
              <a:gd name="connsiteY18" fmla="*/ 851338 h 1072055"/>
              <a:gd name="connsiteX19" fmla="*/ 1040524 w 2144110"/>
              <a:gd name="connsiteY19" fmla="*/ 861848 h 1072055"/>
              <a:gd name="connsiteX20" fmla="*/ 1082565 w 2144110"/>
              <a:gd name="connsiteY20" fmla="*/ 872359 h 1072055"/>
              <a:gd name="connsiteX21" fmla="*/ 1124607 w 2144110"/>
              <a:gd name="connsiteY21" fmla="*/ 893379 h 1072055"/>
              <a:gd name="connsiteX22" fmla="*/ 1219200 w 2144110"/>
              <a:gd name="connsiteY22" fmla="*/ 935421 h 1072055"/>
              <a:gd name="connsiteX23" fmla="*/ 1292772 w 2144110"/>
              <a:gd name="connsiteY23" fmla="*/ 977462 h 1072055"/>
              <a:gd name="connsiteX24" fmla="*/ 1334814 w 2144110"/>
              <a:gd name="connsiteY24" fmla="*/ 987973 h 1072055"/>
              <a:gd name="connsiteX25" fmla="*/ 1376855 w 2144110"/>
              <a:gd name="connsiteY25" fmla="*/ 1008993 h 1072055"/>
              <a:gd name="connsiteX26" fmla="*/ 1471448 w 2144110"/>
              <a:gd name="connsiteY26" fmla="*/ 1040524 h 1072055"/>
              <a:gd name="connsiteX27" fmla="*/ 1502979 w 2144110"/>
              <a:gd name="connsiteY27" fmla="*/ 1051035 h 1072055"/>
              <a:gd name="connsiteX28" fmla="*/ 1629103 w 2144110"/>
              <a:gd name="connsiteY28" fmla="*/ 1072055 h 1072055"/>
              <a:gd name="connsiteX29" fmla="*/ 1849820 w 2144110"/>
              <a:gd name="connsiteY29" fmla="*/ 1051035 h 1072055"/>
              <a:gd name="connsiteX30" fmla="*/ 1912882 w 2144110"/>
              <a:gd name="connsiteY30" fmla="*/ 1030014 h 1072055"/>
              <a:gd name="connsiteX31" fmla="*/ 1944414 w 2144110"/>
              <a:gd name="connsiteY31" fmla="*/ 1019504 h 1072055"/>
              <a:gd name="connsiteX32" fmla="*/ 1975945 w 2144110"/>
              <a:gd name="connsiteY32" fmla="*/ 1008993 h 1072055"/>
              <a:gd name="connsiteX33" fmla="*/ 2007476 w 2144110"/>
              <a:gd name="connsiteY33" fmla="*/ 998483 h 1072055"/>
              <a:gd name="connsiteX34" fmla="*/ 2039007 w 2144110"/>
              <a:gd name="connsiteY34" fmla="*/ 977462 h 1072055"/>
              <a:gd name="connsiteX35" fmla="*/ 2070538 w 2144110"/>
              <a:gd name="connsiteY35" fmla="*/ 966952 h 1072055"/>
              <a:gd name="connsiteX36" fmla="*/ 2144110 w 2144110"/>
              <a:gd name="connsiteY36" fmla="*/ 914400 h 1072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144110" h="1072055">
                <a:moveTo>
                  <a:pt x="0" y="0"/>
                </a:moveTo>
                <a:lnTo>
                  <a:pt x="84082" y="115614"/>
                </a:lnTo>
                <a:cubicBezTo>
                  <a:pt x="94441" y="129740"/>
                  <a:pt x="105897" y="143080"/>
                  <a:pt x="115614" y="157655"/>
                </a:cubicBezTo>
                <a:lnTo>
                  <a:pt x="157655" y="220717"/>
                </a:lnTo>
                <a:cubicBezTo>
                  <a:pt x="164662" y="231227"/>
                  <a:pt x="173027" y="240950"/>
                  <a:pt x="178676" y="252248"/>
                </a:cubicBezTo>
                <a:cubicBezTo>
                  <a:pt x="185683" y="266262"/>
                  <a:pt x="190589" y="281540"/>
                  <a:pt x="199696" y="294290"/>
                </a:cubicBezTo>
                <a:cubicBezTo>
                  <a:pt x="208335" y="306385"/>
                  <a:pt x="221711" y="314402"/>
                  <a:pt x="231227" y="325821"/>
                </a:cubicBezTo>
                <a:cubicBezTo>
                  <a:pt x="239314" y="335525"/>
                  <a:pt x="245981" y="346384"/>
                  <a:pt x="252248" y="357352"/>
                </a:cubicBezTo>
                <a:cubicBezTo>
                  <a:pt x="260022" y="370955"/>
                  <a:pt x="263348" y="387267"/>
                  <a:pt x="273269" y="399393"/>
                </a:cubicBezTo>
                <a:cubicBezTo>
                  <a:pt x="295231" y="426236"/>
                  <a:pt x="326031" y="445220"/>
                  <a:pt x="346841" y="472966"/>
                </a:cubicBezTo>
                <a:cubicBezTo>
                  <a:pt x="377144" y="513370"/>
                  <a:pt x="380828" y="522410"/>
                  <a:pt x="420414" y="557048"/>
                </a:cubicBezTo>
                <a:cubicBezTo>
                  <a:pt x="433597" y="568583"/>
                  <a:pt x="449155" y="577179"/>
                  <a:pt x="462455" y="588579"/>
                </a:cubicBezTo>
                <a:cubicBezTo>
                  <a:pt x="525885" y="642949"/>
                  <a:pt x="458176" y="600298"/>
                  <a:pt x="546538" y="662152"/>
                </a:cubicBezTo>
                <a:cubicBezTo>
                  <a:pt x="572790" y="680529"/>
                  <a:pt x="634258" y="713592"/>
                  <a:pt x="662151" y="725214"/>
                </a:cubicBezTo>
                <a:cubicBezTo>
                  <a:pt x="682605" y="733736"/>
                  <a:pt x="704193" y="739228"/>
                  <a:pt x="725214" y="746235"/>
                </a:cubicBezTo>
                <a:cubicBezTo>
                  <a:pt x="735724" y="749738"/>
                  <a:pt x="746836" y="751790"/>
                  <a:pt x="756745" y="756745"/>
                </a:cubicBezTo>
                <a:cubicBezTo>
                  <a:pt x="770759" y="763752"/>
                  <a:pt x="784469" y="771403"/>
                  <a:pt x="798786" y="777766"/>
                </a:cubicBezTo>
                <a:cubicBezTo>
                  <a:pt x="846499" y="798972"/>
                  <a:pt x="896496" y="813838"/>
                  <a:pt x="945931" y="830317"/>
                </a:cubicBezTo>
                <a:lnTo>
                  <a:pt x="1008993" y="851338"/>
                </a:lnTo>
                <a:cubicBezTo>
                  <a:pt x="1019503" y="854841"/>
                  <a:pt x="1029776" y="859161"/>
                  <a:pt x="1040524" y="861848"/>
                </a:cubicBezTo>
                <a:cubicBezTo>
                  <a:pt x="1054538" y="865352"/>
                  <a:pt x="1069040" y="867287"/>
                  <a:pt x="1082565" y="872359"/>
                </a:cubicBezTo>
                <a:cubicBezTo>
                  <a:pt x="1097235" y="877860"/>
                  <a:pt x="1110289" y="887016"/>
                  <a:pt x="1124607" y="893379"/>
                </a:cubicBezTo>
                <a:cubicBezTo>
                  <a:pt x="1175275" y="915898"/>
                  <a:pt x="1173928" y="909551"/>
                  <a:pt x="1219200" y="935421"/>
                </a:cubicBezTo>
                <a:cubicBezTo>
                  <a:pt x="1258013" y="957600"/>
                  <a:pt x="1246570" y="960136"/>
                  <a:pt x="1292772" y="977462"/>
                </a:cubicBezTo>
                <a:cubicBezTo>
                  <a:pt x="1306298" y="982534"/>
                  <a:pt x="1321288" y="982901"/>
                  <a:pt x="1334814" y="987973"/>
                </a:cubicBezTo>
                <a:cubicBezTo>
                  <a:pt x="1349484" y="993474"/>
                  <a:pt x="1362308" y="1003174"/>
                  <a:pt x="1376855" y="1008993"/>
                </a:cubicBezTo>
                <a:cubicBezTo>
                  <a:pt x="1376880" y="1009003"/>
                  <a:pt x="1455670" y="1035264"/>
                  <a:pt x="1471448" y="1040524"/>
                </a:cubicBezTo>
                <a:cubicBezTo>
                  <a:pt x="1481958" y="1044028"/>
                  <a:pt x="1492011" y="1049468"/>
                  <a:pt x="1502979" y="1051035"/>
                </a:cubicBezTo>
                <a:cubicBezTo>
                  <a:pt x="1594236" y="1064071"/>
                  <a:pt x="1552259" y="1056687"/>
                  <a:pt x="1629103" y="1072055"/>
                </a:cubicBezTo>
                <a:cubicBezTo>
                  <a:pt x="1736628" y="1065730"/>
                  <a:pt x="1770617" y="1074796"/>
                  <a:pt x="1849820" y="1051035"/>
                </a:cubicBezTo>
                <a:cubicBezTo>
                  <a:pt x="1871043" y="1044668"/>
                  <a:pt x="1891861" y="1037021"/>
                  <a:pt x="1912882" y="1030014"/>
                </a:cubicBezTo>
                <a:lnTo>
                  <a:pt x="1944414" y="1019504"/>
                </a:lnTo>
                <a:lnTo>
                  <a:pt x="1975945" y="1008993"/>
                </a:lnTo>
                <a:lnTo>
                  <a:pt x="2007476" y="998483"/>
                </a:lnTo>
                <a:cubicBezTo>
                  <a:pt x="2017986" y="991476"/>
                  <a:pt x="2027709" y="983111"/>
                  <a:pt x="2039007" y="977462"/>
                </a:cubicBezTo>
                <a:cubicBezTo>
                  <a:pt x="2048916" y="972507"/>
                  <a:pt x="2060853" y="972332"/>
                  <a:pt x="2070538" y="966952"/>
                </a:cubicBezTo>
                <a:cubicBezTo>
                  <a:pt x="2120930" y="938957"/>
                  <a:pt x="2119030" y="939482"/>
                  <a:pt x="2144110" y="91440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4497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7F0F4-1AA1-4640-943A-153EBE870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What‘s</a:t>
            </a:r>
            <a:r>
              <a:rPr lang="de-DE" dirty="0"/>
              <a:t> Next?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6EBA1-470D-D143-9973-8A978927D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96975"/>
            <a:ext cx="8507413" cy="4968875"/>
          </a:xfrm>
        </p:spPr>
        <p:txBody>
          <a:bodyPr/>
          <a:lstStyle/>
          <a:p>
            <a:r>
              <a:rPr lang="de-DE" sz="2000" dirty="0"/>
              <a:t>SQL:2019: Multi Dimensional Arrays – SQL/MDA</a:t>
            </a:r>
          </a:p>
          <a:p>
            <a:pPr lvl="1"/>
            <a:r>
              <a:rPr lang="de-DE" sz="1800" dirty="0" err="1"/>
              <a:t>Applications</a:t>
            </a:r>
            <a:r>
              <a:rPr lang="de-DE" sz="1800" dirty="0"/>
              <a:t> in </a:t>
            </a:r>
            <a:r>
              <a:rPr lang="de-DE" sz="1800" dirty="0" err="1"/>
              <a:t>natural</a:t>
            </a:r>
            <a:r>
              <a:rPr lang="de-DE" sz="1800" dirty="0"/>
              <a:t> </a:t>
            </a:r>
            <a:r>
              <a:rPr lang="de-DE" sz="1800" dirty="0" err="1"/>
              <a:t>sciences</a:t>
            </a:r>
            <a:r>
              <a:rPr lang="de-DE" sz="1800" dirty="0"/>
              <a:t> </a:t>
            </a:r>
            <a:r>
              <a:rPr lang="de-DE" sz="1800" dirty="0" err="1"/>
              <a:t>research</a:t>
            </a:r>
            <a:r>
              <a:rPr lang="de-DE" sz="1800" dirty="0"/>
              <a:t> (</a:t>
            </a:r>
            <a:r>
              <a:rPr lang="de-DE" sz="1800" dirty="0" err="1"/>
              <a:t>heat</a:t>
            </a:r>
            <a:r>
              <a:rPr lang="de-DE" sz="1800" dirty="0"/>
              <a:t> </a:t>
            </a:r>
            <a:r>
              <a:rPr lang="de-DE" sz="1800" dirty="0" err="1"/>
              <a:t>maps</a:t>
            </a:r>
            <a:r>
              <a:rPr lang="de-DE" sz="1800" dirty="0"/>
              <a:t>), </a:t>
            </a:r>
            <a:br>
              <a:rPr lang="de-DE" sz="1800" dirty="0"/>
            </a:br>
            <a:r>
              <a:rPr lang="de-DE" sz="1800" dirty="0" err="1"/>
              <a:t>geo</a:t>
            </a:r>
            <a:r>
              <a:rPr lang="de-DE" sz="1800" dirty="0"/>
              <a:t> </a:t>
            </a:r>
            <a:r>
              <a:rPr lang="de-DE" sz="1800" dirty="0" err="1"/>
              <a:t>applications</a:t>
            </a:r>
            <a:r>
              <a:rPr lang="de-DE" sz="1800" dirty="0"/>
              <a:t> (e.g., remote </a:t>
            </a:r>
            <a:r>
              <a:rPr lang="de-DE" sz="1800" dirty="0" err="1"/>
              <a:t>sensing</a:t>
            </a:r>
            <a:r>
              <a:rPr lang="de-DE" sz="1800" dirty="0"/>
              <a:t> </a:t>
            </a:r>
            <a:r>
              <a:rPr lang="de-DE" sz="1800" dirty="0" err="1"/>
              <a:t>image</a:t>
            </a:r>
            <a:r>
              <a:rPr lang="de-DE" sz="1800" dirty="0"/>
              <a:t> </a:t>
            </a:r>
            <a:r>
              <a:rPr lang="de-DE" sz="1800" dirty="0" err="1"/>
              <a:t>processing</a:t>
            </a:r>
            <a:r>
              <a:rPr lang="de-DE" sz="1800" dirty="0"/>
              <a:t>)</a:t>
            </a:r>
          </a:p>
          <a:p>
            <a:pPr lvl="1"/>
            <a:r>
              <a:rPr lang="de-DE" sz="1800" dirty="0"/>
              <a:t>1D-Arrays </a:t>
            </a:r>
            <a:r>
              <a:rPr lang="de-DE" sz="1800" dirty="0" err="1"/>
              <a:t>already</a:t>
            </a:r>
            <a:r>
              <a:rPr lang="de-DE" sz="1800" dirty="0"/>
              <a:t> in SQL:1999 (</a:t>
            </a:r>
            <a:r>
              <a:rPr lang="de-DE" sz="1800" dirty="0" err="1"/>
              <a:t>very</a:t>
            </a:r>
            <a:r>
              <a:rPr lang="de-DE" sz="1800" dirty="0"/>
              <a:t> limited </a:t>
            </a:r>
            <a:r>
              <a:rPr lang="de-DE" sz="1800" dirty="0" err="1"/>
              <a:t>ways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query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update)</a:t>
            </a:r>
          </a:p>
          <a:p>
            <a:pPr lvl="1"/>
            <a:r>
              <a:rPr lang="de-DE" sz="1800" dirty="0"/>
              <a:t>Multidimensional </a:t>
            </a:r>
            <a:r>
              <a:rPr lang="de-DE" sz="1800" dirty="0" err="1"/>
              <a:t>arrays</a:t>
            </a:r>
            <a:r>
              <a:rPr lang="de-DE" sz="1800" dirty="0"/>
              <a:t> </a:t>
            </a:r>
            <a:r>
              <a:rPr lang="de-DE" sz="1800" dirty="0" err="1"/>
              <a:t>discussed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more</a:t>
            </a:r>
            <a:r>
              <a:rPr lang="de-DE" sz="1800" dirty="0"/>
              <a:t> </a:t>
            </a:r>
            <a:r>
              <a:rPr lang="de-DE" sz="1800" dirty="0" err="1"/>
              <a:t>than</a:t>
            </a:r>
            <a:r>
              <a:rPr lang="de-DE" sz="1800" dirty="0"/>
              <a:t> 20 </a:t>
            </a:r>
            <a:r>
              <a:rPr lang="de-DE" sz="1800" dirty="0" err="1"/>
              <a:t>years</a:t>
            </a:r>
            <a:endParaRPr lang="de-DE" sz="1800" dirty="0"/>
          </a:p>
          <a:p>
            <a:pPr lvl="1"/>
            <a:r>
              <a:rPr lang="de-DE" sz="1800" dirty="0"/>
              <a:t>Prominent </a:t>
            </a:r>
            <a:r>
              <a:rPr lang="de-DE" sz="1800" dirty="0" err="1"/>
              <a:t>example</a:t>
            </a:r>
            <a:r>
              <a:rPr lang="de-DE" sz="1800" dirty="0"/>
              <a:t> </a:t>
            </a:r>
            <a:r>
              <a:rPr lang="de-DE" sz="1800" dirty="0" err="1"/>
              <a:t>array</a:t>
            </a:r>
            <a:r>
              <a:rPr lang="de-DE" sz="1800" dirty="0"/>
              <a:t> </a:t>
            </a:r>
            <a:r>
              <a:rPr lang="de-DE" sz="1800" dirty="0" err="1"/>
              <a:t>databases</a:t>
            </a:r>
            <a:r>
              <a:rPr lang="de-DE" sz="1800" dirty="0"/>
              <a:t>:</a:t>
            </a:r>
          </a:p>
          <a:p>
            <a:pPr lvl="2"/>
            <a:r>
              <a:rPr lang="de-DE" sz="1800" dirty="0" err="1"/>
              <a:t>Rasdaman</a:t>
            </a:r>
            <a:r>
              <a:rPr lang="de-DE" sz="1800" dirty="0"/>
              <a:t> (Peter Baumann)</a:t>
            </a:r>
          </a:p>
          <a:p>
            <a:pPr lvl="2"/>
            <a:r>
              <a:rPr lang="de-DE" sz="1800" dirty="0" err="1"/>
              <a:t>SciDB</a:t>
            </a:r>
            <a:r>
              <a:rPr lang="de-DE" sz="1800" dirty="0"/>
              <a:t> (Michael </a:t>
            </a:r>
            <a:r>
              <a:rPr lang="de-DE" sz="1800" dirty="0" err="1"/>
              <a:t>Stonebraker</a:t>
            </a:r>
            <a:r>
              <a:rPr lang="de-DE" sz="1800" dirty="0"/>
              <a:t>)</a:t>
            </a:r>
          </a:p>
          <a:p>
            <a:r>
              <a:rPr lang="de-DE" sz="2000" dirty="0"/>
              <a:t>SQL:2020+: Property Graphs </a:t>
            </a:r>
          </a:p>
          <a:p>
            <a:pPr lvl="1"/>
            <a:r>
              <a:rPr lang="de-DE" sz="1800" dirty="0"/>
              <a:t>Also </a:t>
            </a:r>
            <a:r>
              <a:rPr lang="de-DE" sz="1800" dirty="0" err="1"/>
              <a:t>discussed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about</a:t>
            </a:r>
            <a:r>
              <a:rPr lang="de-DE" sz="1800" dirty="0"/>
              <a:t> 20 </a:t>
            </a:r>
            <a:r>
              <a:rPr lang="de-DE" sz="1800" dirty="0" err="1"/>
              <a:t>years</a:t>
            </a:r>
            <a:endParaRPr lang="de-DE" sz="1800" dirty="0"/>
          </a:p>
          <a:p>
            <a:pPr lvl="2"/>
            <a:r>
              <a:rPr lang="de-DE" sz="1800" dirty="0"/>
              <a:t>Neo4j </a:t>
            </a:r>
            <a:r>
              <a:rPr lang="de-DE" sz="1800" dirty="0" err="1"/>
              <a:t>graph</a:t>
            </a:r>
            <a:r>
              <a:rPr lang="de-DE" sz="1800" dirty="0"/>
              <a:t> </a:t>
            </a:r>
            <a:r>
              <a:rPr lang="de-DE" sz="1800" dirty="0" err="1"/>
              <a:t>database</a:t>
            </a:r>
            <a:r>
              <a:rPr lang="de-DE" sz="1800" dirty="0"/>
              <a:t> (</a:t>
            </a:r>
            <a:r>
              <a:rPr lang="de-DE" sz="1800" dirty="0" err="1"/>
              <a:t>Cypher</a:t>
            </a:r>
            <a:r>
              <a:rPr lang="de-DE" sz="1800" dirty="0"/>
              <a:t>)</a:t>
            </a:r>
          </a:p>
          <a:p>
            <a:pPr lvl="2"/>
            <a:r>
              <a:rPr lang="de-DE" sz="1800" dirty="0"/>
              <a:t>RDF (SPARQL)</a:t>
            </a:r>
          </a:p>
          <a:p>
            <a:r>
              <a:rPr lang="de-DE" sz="2000" dirty="0"/>
              <a:t>In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works</a:t>
            </a:r>
            <a:r>
              <a:rPr lang="de-DE" sz="2000" dirty="0"/>
              <a:t>: Streaming SQL</a:t>
            </a:r>
          </a:p>
          <a:p>
            <a:r>
              <a:rPr lang="de-DE" sz="2000" dirty="0" err="1"/>
              <a:t>Probabilistic</a:t>
            </a:r>
            <a:r>
              <a:rPr lang="de-DE" sz="2000" dirty="0"/>
              <a:t> </a:t>
            </a:r>
            <a:r>
              <a:rPr lang="de-DE" sz="2000" dirty="0" err="1"/>
              <a:t>modeling</a:t>
            </a:r>
            <a:r>
              <a:rPr lang="de-DE" sz="2000" dirty="0"/>
              <a:t> in SQL:2030?</a:t>
            </a:r>
          </a:p>
          <a:p>
            <a:endParaRPr lang="de-DE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286D0-9C66-3C46-9220-1ED5A6552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5B7BED02-12A7-934B-B0E1-B14107CAC381}"/>
              </a:ext>
            </a:extLst>
          </p:cNvPr>
          <p:cNvSpPr/>
          <p:nvPr/>
        </p:nvSpPr>
        <p:spPr>
          <a:xfrm>
            <a:off x="4996880" y="3907061"/>
            <a:ext cx="3967732" cy="1584176"/>
          </a:xfrm>
          <a:prstGeom prst="cloudCallout">
            <a:avLst>
              <a:gd name="adj1" fmla="val -54228"/>
              <a:gd name="adj2" fmla="val 5851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rgbClr val="0B0FFF"/>
                </a:solidFill>
              </a:rPr>
              <a:t>It</a:t>
            </a:r>
            <a:r>
              <a:rPr lang="de-DE" dirty="0">
                <a:solidFill>
                  <a:srgbClr val="0B0FFF"/>
                </a:solidFill>
              </a:rPr>
              <a:t> </a:t>
            </a:r>
            <a:r>
              <a:rPr lang="de-DE" dirty="0" err="1">
                <a:solidFill>
                  <a:srgbClr val="0B0FFF"/>
                </a:solidFill>
              </a:rPr>
              <a:t>takes</a:t>
            </a:r>
            <a:r>
              <a:rPr lang="de-DE" dirty="0">
                <a:solidFill>
                  <a:srgbClr val="0B0FFF"/>
                </a:solidFill>
              </a:rPr>
              <a:t> </a:t>
            </a:r>
            <a:r>
              <a:rPr lang="de-DE" dirty="0" err="1">
                <a:solidFill>
                  <a:srgbClr val="0B0FFF"/>
                </a:solidFill>
              </a:rPr>
              <a:t>about</a:t>
            </a:r>
            <a:r>
              <a:rPr lang="de-DE" dirty="0">
                <a:solidFill>
                  <a:srgbClr val="0B0FFF"/>
                </a:solidFill>
              </a:rPr>
              <a:t> 20-30 </a:t>
            </a:r>
            <a:r>
              <a:rPr lang="de-DE" dirty="0" err="1">
                <a:solidFill>
                  <a:srgbClr val="0B0FFF"/>
                </a:solidFill>
              </a:rPr>
              <a:t>years</a:t>
            </a:r>
            <a:r>
              <a:rPr lang="de-DE" dirty="0">
                <a:solidFill>
                  <a:srgbClr val="0B0FFF"/>
                </a:solidFill>
              </a:rPr>
              <a:t> </a:t>
            </a:r>
            <a:r>
              <a:rPr lang="de-DE" dirty="0" err="1">
                <a:solidFill>
                  <a:srgbClr val="0B0FFF"/>
                </a:solidFill>
              </a:rPr>
              <a:t>from</a:t>
            </a:r>
            <a:r>
              <a:rPr lang="de-DE" dirty="0">
                <a:solidFill>
                  <a:srgbClr val="0B0FFF"/>
                </a:solidFill>
              </a:rPr>
              <a:t> non-standard </a:t>
            </a:r>
            <a:r>
              <a:rPr lang="de-DE" dirty="0" err="1">
                <a:solidFill>
                  <a:srgbClr val="0B0FFF"/>
                </a:solidFill>
              </a:rPr>
              <a:t>features</a:t>
            </a:r>
            <a:r>
              <a:rPr lang="de-DE" dirty="0">
                <a:solidFill>
                  <a:srgbClr val="0B0FFF"/>
                </a:solidFill>
              </a:rPr>
              <a:t> </a:t>
            </a:r>
            <a:r>
              <a:rPr lang="de-DE" dirty="0" err="1">
                <a:solidFill>
                  <a:srgbClr val="0B0FFF"/>
                </a:solidFill>
              </a:rPr>
              <a:t>to</a:t>
            </a:r>
            <a:r>
              <a:rPr lang="de-DE" dirty="0">
                <a:solidFill>
                  <a:srgbClr val="0B0FFF"/>
                </a:solidFill>
              </a:rPr>
              <a:t> </a:t>
            </a:r>
            <a:r>
              <a:rPr lang="de-DE" dirty="0" err="1">
                <a:solidFill>
                  <a:srgbClr val="0B0FFF"/>
                </a:solidFill>
              </a:rPr>
              <a:t>standard</a:t>
            </a:r>
            <a:r>
              <a:rPr lang="de-DE" dirty="0">
                <a:solidFill>
                  <a:srgbClr val="0B0FFF"/>
                </a:solidFill>
              </a:rPr>
              <a:t> </a:t>
            </a:r>
            <a:r>
              <a:rPr lang="de-DE" dirty="0" err="1">
                <a:solidFill>
                  <a:srgbClr val="0B0FFF"/>
                </a:solidFill>
              </a:rPr>
              <a:t>elements</a:t>
            </a:r>
            <a:endParaRPr lang="de-DE" dirty="0">
              <a:solidFill>
                <a:srgbClr val="0B0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4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5631F-12E6-2448-9080-C339BAE47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SQL:2019 Part 15 ISO Standard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ABEB06B-ABAD-724E-99A8-E050C6868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5271" y="1196975"/>
            <a:ext cx="6253457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AA37B-77BC-7446-B750-1AE9268DE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7004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F8E65-108B-9748-8467-73B074E4B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Acknowledgements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E6006-1E32-0442-9D69-8A0F6B9B0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Parts </a:t>
            </a:r>
            <a:r>
              <a:rPr lang="de-DE" dirty="0" err="1"/>
              <a:t>of</a:t>
            </a:r>
            <a:r>
              <a:rPr lang="de-DE" dirty="0"/>
              <a:t> subsequent </a:t>
            </a:r>
            <a:r>
              <a:rPr lang="de-DE" dirty="0" err="1"/>
              <a:t>presentations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taken</a:t>
            </a:r>
            <a:r>
              <a:rPr lang="de-DE" dirty="0"/>
              <a:t> </a:t>
            </a:r>
            <a:r>
              <a:rPr lang="de-DE" dirty="0" err="1"/>
              <a:t>from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19677-F62C-3948-8695-A3C959B22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49E2F1-661D-2945-91F7-1E046584F472}"/>
              </a:ext>
            </a:extLst>
          </p:cNvPr>
          <p:cNvSpPr txBox="1"/>
          <p:nvPr/>
        </p:nvSpPr>
        <p:spPr>
          <a:xfrm>
            <a:off x="827584" y="1916832"/>
            <a:ext cx="6984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B0FFF"/>
                </a:solidFill>
              </a:rPr>
              <a:t>Dimitar </a:t>
            </a:r>
            <a:r>
              <a:rPr lang="de-DE" dirty="0" err="1">
                <a:solidFill>
                  <a:srgbClr val="0B0FFF"/>
                </a:solidFill>
              </a:rPr>
              <a:t>Mišev</a:t>
            </a:r>
            <a:r>
              <a:rPr lang="de-DE" dirty="0">
                <a:solidFill>
                  <a:srgbClr val="0B0FFF"/>
                </a:solidFill>
              </a:rPr>
              <a:t>, Peter Baumann, SQL Support </a:t>
            </a:r>
            <a:r>
              <a:rPr lang="de-DE" dirty="0" err="1">
                <a:solidFill>
                  <a:srgbClr val="0B0FFF"/>
                </a:solidFill>
              </a:rPr>
              <a:t>for</a:t>
            </a:r>
            <a:r>
              <a:rPr lang="de-DE" dirty="0">
                <a:solidFill>
                  <a:srgbClr val="0B0FFF"/>
                </a:solidFill>
              </a:rPr>
              <a:t> Multidimensional Arrays</a:t>
            </a:r>
            <a:br>
              <a:rPr lang="de-DE" dirty="0">
                <a:solidFill>
                  <a:srgbClr val="0B0FFF"/>
                </a:solidFill>
              </a:rPr>
            </a:br>
            <a:r>
              <a:rPr lang="de-DE" dirty="0">
                <a:solidFill>
                  <a:srgbClr val="0B0FFF"/>
                </a:solidFill>
              </a:rPr>
              <a:t>Jacobs Universität, Technical Report </a:t>
            </a:r>
            <a:r>
              <a:rPr lang="de-DE" dirty="0" err="1">
                <a:solidFill>
                  <a:srgbClr val="0B0FFF"/>
                </a:solidFill>
              </a:rPr>
              <a:t>No</a:t>
            </a:r>
            <a:r>
              <a:rPr lang="de-DE" dirty="0">
                <a:solidFill>
                  <a:srgbClr val="0B0FFF"/>
                </a:solidFill>
              </a:rPr>
              <a:t>. 34, </a:t>
            </a:r>
            <a:r>
              <a:rPr lang="de-DE" dirty="0" err="1">
                <a:solidFill>
                  <a:srgbClr val="0B0FFF"/>
                </a:solidFill>
              </a:rPr>
              <a:t>July</a:t>
            </a:r>
            <a:r>
              <a:rPr lang="de-DE" dirty="0">
                <a:solidFill>
                  <a:srgbClr val="0B0FFF"/>
                </a:solidFill>
              </a:rPr>
              <a:t> </a:t>
            </a:r>
            <a:r>
              <a:rPr lang="de-DE" b="1" dirty="0">
                <a:solidFill>
                  <a:srgbClr val="FF0000"/>
                </a:solidFill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174700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5BB30-F384-4E41-8A96-0712AC19C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Array Data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31DED-5D54-5C4F-9EBD-02FA1197E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C8483F95-F2CE-F445-9C4F-7CDE1EC04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196752"/>
            <a:ext cx="5829789" cy="433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06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A28D-15E2-2545-A411-3220B1F3C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260350"/>
            <a:ext cx="8424167" cy="503238"/>
          </a:xfrm>
        </p:spPr>
        <p:txBody>
          <a:bodyPr/>
          <a:lstStyle/>
          <a:p>
            <a:r>
              <a:rPr lang="de-DE" dirty="0"/>
              <a:t>MD-arrays </a:t>
            </a:r>
            <a:r>
              <a:rPr lang="de-DE" dirty="0" err="1"/>
              <a:t>Constructed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Element </a:t>
            </a:r>
            <a:r>
              <a:rPr lang="de-DE" dirty="0" err="1"/>
              <a:t>Enumeration</a:t>
            </a:r>
            <a:endParaRPr lang="de-DE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1DD51C4-6974-D045-81E6-926D2D12E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15991"/>
            <a:ext cx="8229600" cy="333084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B1FBF-C516-764A-9319-B15FFE17C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1108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1E48C-9CDF-C149-9708-031773D3B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MD-arrays </a:t>
            </a:r>
            <a:r>
              <a:rPr lang="de-DE" dirty="0" err="1"/>
              <a:t>Created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Constructor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Iteration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2E759FE-2CF9-D047-AD5D-EC2A2B348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51212"/>
            <a:ext cx="8229600" cy="38604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346CE5-EA57-724B-829C-F70B33209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0720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28A9E-100A-5C4F-A413-2ABC0D0F2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Übersicht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83314-610D-A640-BCBE-92CC0261D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400" dirty="0"/>
              <a:t>Semistrukturierte Datenbanken (JSON, XML) und Volltextsuche </a:t>
            </a:r>
          </a:p>
          <a:p>
            <a:r>
              <a:rPr lang="de-DE" sz="1400" dirty="0"/>
              <a:t>Information </a:t>
            </a:r>
            <a:r>
              <a:rPr lang="de-DE" sz="1400" dirty="0" err="1"/>
              <a:t>Retrieval</a:t>
            </a:r>
            <a:r>
              <a:rPr lang="de-DE" sz="1400" dirty="0"/>
              <a:t> </a:t>
            </a:r>
          </a:p>
          <a:p>
            <a:r>
              <a:rPr lang="de-DE" sz="1400" dirty="0"/>
              <a:t>Mehrdimensionale Indexstrukturen </a:t>
            </a:r>
          </a:p>
          <a:p>
            <a:r>
              <a:rPr lang="de-DE" sz="1400" dirty="0"/>
              <a:t>Cluster-Bildung </a:t>
            </a:r>
          </a:p>
          <a:p>
            <a:r>
              <a:rPr lang="de-DE" sz="1400" dirty="0"/>
              <a:t>Einbettungstechniken </a:t>
            </a:r>
          </a:p>
          <a:p>
            <a:r>
              <a:rPr lang="de-DE" sz="1400"/>
              <a:t>First-</a:t>
            </a:r>
            <a:r>
              <a:rPr lang="de-DE" sz="1400" dirty="0" err="1"/>
              <a:t>n</a:t>
            </a:r>
            <a:r>
              <a:rPr lang="de-DE" sz="1400" dirty="0"/>
              <a:t>-, Top-</a:t>
            </a:r>
            <a:r>
              <a:rPr lang="de-DE" sz="1400" dirty="0" err="1"/>
              <a:t>k</a:t>
            </a:r>
            <a:r>
              <a:rPr lang="de-DE" sz="1400" dirty="0"/>
              <a:t>-, und Skyline-Anfragen </a:t>
            </a:r>
          </a:p>
          <a:p>
            <a:r>
              <a:rPr lang="de-DE" sz="1400" dirty="0"/>
              <a:t>Probabilistische Datenbanken, Anfragebeantwortung, Top-</a:t>
            </a:r>
            <a:r>
              <a:rPr lang="de-DE" sz="1400" dirty="0" err="1"/>
              <a:t>k</a:t>
            </a:r>
            <a:r>
              <a:rPr lang="de-DE" sz="1400" dirty="0"/>
              <a:t>-Anfragen und Open-World-Annahme </a:t>
            </a:r>
          </a:p>
          <a:p>
            <a:r>
              <a:rPr lang="de-DE" sz="1400" dirty="0"/>
              <a:t>Probabilistische Modellierung, </a:t>
            </a:r>
            <a:r>
              <a:rPr lang="de-DE" sz="1400" dirty="0" err="1"/>
              <a:t>Bayes</a:t>
            </a:r>
            <a:r>
              <a:rPr lang="de-DE" sz="1400" dirty="0"/>
              <a:t>-Netze, Anfragebeantwortungsalgorithmen, Lernverfahren,</a:t>
            </a:r>
          </a:p>
          <a:p>
            <a:r>
              <a:rPr lang="de-DE" sz="1400" dirty="0"/>
              <a:t>Temporale Datenbanken und das relationale Modell, </a:t>
            </a:r>
          </a:p>
          <a:p>
            <a:r>
              <a:rPr lang="de-DE" sz="1400" dirty="0"/>
              <a:t>Probabilistische Temporale Datenbanken</a:t>
            </a:r>
          </a:p>
          <a:p>
            <a:r>
              <a:rPr lang="de-DE" sz="1400" dirty="0">
                <a:highlight>
                  <a:srgbClr val="00FF00"/>
                </a:highlight>
              </a:rPr>
              <a:t>SQL: neue Entwicklungen (z.B. JSON-Strukturen und Arrays), Zeitreihen (z.B. </a:t>
            </a:r>
            <a:r>
              <a:rPr lang="de-DE" sz="1400" dirty="0" err="1">
                <a:highlight>
                  <a:srgbClr val="00FF00"/>
                </a:highlight>
              </a:rPr>
              <a:t>TimeScaleDB</a:t>
            </a:r>
            <a:r>
              <a:rPr lang="de-DE" sz="1400" dirty="0">
                <a:highlight>
                  <a:srgbClr val="00FF00"/>
                </a:highlight>
              </a:rPr>
              <a:t>)</a:t>
            </a:r>
          </a:p>
          <a:p>
            <a:r>
              <a:rPr lang="de-DE" sz="1400" dirty="0"/>
              <a:t>Stromdatenbanken, Prinzipien der Fenster-orientierten inkrementellen Verarbeitung </a:t>
            </a:r>
          </a:p>
          <a:p>
            <a:r>
              <a:rPr lang="de-DE" sz="1400" dirty="0"/>
              <a:t>Approximationstechniken für Stromdatenverarbeitung, Stream-Mining </a:t>
            </a:r>
          </a:p>
          <a:p>
            <a:r>
              <a:rPr lang="de-DE" sz="1400" dirty="0"/>
              <a:t>Probabilistische raum-zeitliche Datenbanken und </a:t>
            </a:r>
            <a:r>
              <a:rPr lang="de-DE" sz="1400" dirty="0" err="1"/>
              <a:t>Stromdatenverarbeitungsssysteme</a:t>
            </a:r>
            <a:r>
              <a:rPr lang="de-DE" sz="1400" dirty="0"/>
              <a:t>: Anfragen und Indexstrukturen, Raum-zeitliches Data Mining </a:t>
            </a:r>
          </a:p>
          <a:p>
            <a:r>
              <a:rPr lang="de-DE" sz="1400" dirty="0"/>
              <a:t>Von </a:t>
            </a:r>
            <a:r>
              <a:rPr lang="de-DE" sz="1400" dirty="0" err="1"/>
              <a:t>NoSQL</a:t>
            </a:r>
            <a:r>
              <a:rPr lang="de-DE" sz="1400" dirty="0"/>
              <a:t>- zu </a:t>
            </a:r>
            <a:r>
              <a:rPr lang="de-DE" sz="1400" dirty="0" err="1"/>
              <a:t>NewSQL</a:t>
            </a:r>
            <a:r>
              <a:rPr lang="de-DE" sz="1400" dirty="0"/>
              <a:t>-Datenbanken, CAP-Theorem, CALM-Theorem</a:t>
            </a:r>
          </a:p>
          <a:p>
            <a:r>
              <a:rPr lang="de-DE" sz="1400" dirty="0" err="1"/>
              <a:t>Blockchain</a:t>
            </a:r>
            <a:r>
              <a:rPr lang="de-DE" sz="1400" dirty="0"/>
              <a:t>-Datenbanken </a:t>
            </a:r>
          </a:p>
          <a:p>
            <a:r>
              <a:rPr lang="de-DE" sz="1400" dirty="0"/>
              <a:t>Analyse von </a:t>
            </a:r>
            <a:r>
              <a:rPr lang="de-DE" sz="1400" dirty="0" err="1"/>
              <a:t>Graphdaten</a:t>
            </a:r>
            <a:r>
              <a:rPr lang="de-DE" sz="14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24CCC-01D8-644F-BD8D-DC16832CA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7154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817FF-7D13-E84B-B4D6-7B897A670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Tables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Arrays</a:t>
            </a:r>
          </a:p>
        </p:txBody>
      </p:sp>
      <p:pic>
        <p:nvPicPr>
          <p:cNvPr id="6" name="Content Placeholder 5" descr="A picture containing clock&#10;&#10;Description automatically generated">
            <a:extLst>
              <a:ext uri="{FF2B5EF4-FFF2-40B4-BE49-F238E27FC236}">
                <a16:creationId xmlns:a16="http://schemas.microsoft.com/office/drawing/2014/main" id="{BA24D17D-FD38-454C-A067-900ADCFD2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523" y="1196975"/>
            <a:ext cx="7004953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E26DD-C7C2-4D4C-9B2C-9094FA8E9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8982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D258C-EBCD-8E41-9E0D-CBD12A453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Tables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Arrays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Nulls</a:t>
            </a:r>
            <a:r>
              <a:rPr lang="de-DE" dirty="0"/>
              <a:t> (𝜔)</a:t>
            </a:r>
          </a:p>
        </p:txBody>
      </p:sp>
      <p:pic>
        <p:nvPicPr>
          <p:cNvPr id="6" name="Content Placeholder 5" descr="A picture containing clock&#10;&#10;Description automatically generated">
            <a:extLst>
              <a:ext uri="{FF2B5EF4-FFF2-40B4-BE49-F238E27FC236}">
                <a16:creationId xmlns:a16="http://schemas.microsoft.com/office/drawing/2014/main" id="{FA5EFBE9-4E4B-EB45-97D0-143326416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20502"/>
            <a:ext cx="8229600" cy="392182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6E026-2FB6-C444-BF00-BD1AEC4E8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4994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E0D9D-B89A-C748-87E9-A6268AEF7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Array Updates</a:t>
            </a:r>
          </a:p>
        </p:txBody>
      </p:sp>
      <p:pic>
        <p:nvPicPr>
          <p:cNvPr id="6" name="Content Placeholder 5" descr="A picture containing bird&#10;&#10;Description automatically generated">
            <a:extLst>
              <a:ext uri="{FF2B5EF4-FFF2-40B4-BE49-F238E27FC236}">
                <a16:creationId xmlns:a16="http://schemas.microsoft.com/office/drawing/2014/main" id="{E664D85D-8258-114F-B436-D03FAED75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12776"/>
            <a:ext cx="8229600" cy="165855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8ED7C-E8E2-A64D-AEDB-3FDC53075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pic>
        <p:nvPicPr>
          <p:cNvPr id="7" name="Content Placeholder 5" descr="A picture containing knife, table&#10;&#10;Description automatically generated">
            <a:extLst>
              <a:ext uri="{FF2B5EF4-FFF2-40B4-BE49-F238E27FC236}">
                <a16:creationId xmlns:a16="http://schemas.microsoft.com/office/drawing/2014/main" id="{AC71353E-4C6C-B944-96FB-A41A802DA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40630" y="3404988"/>
            <a:ext cx="6264696" cy="95240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5E2892-CB0B-1E41-A701-E26A5EBC4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98" y="4596089"/>
            <a:ext cx="7812360" cy="4201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04585D-6962-C24E-9493-FE12A12B6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646" y="5337630"/>
            <a:ext cx="5518171" cy="63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93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3B454-44E1-C645-B9B9-17375F15C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Array Updates </a:t>
            </a:r>
            <a:r>
              <a:rPr lang="de-DE" dirty="0" err="1"/>
              <a:t>as</a:t>
            </a:r>
            <a:r>
              <a:rPr lang="de-DE" dirty="0"/>
              <a:t> an Extension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FEEF6-5839-F345-A845-699134DA6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pic>
        <p:nvPicPr>
          <p:cNvPr id="13" name="Content Placeholder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066F025-973A-734B-B6C1-276C71721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2" y="1196975"/>
            <a:ext cx="4464496" cy="2987939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A8FC403-7456-6948-BD7E-4B222A3ACE4D}"/>
              </a:ext>
            </a:extLst>
          </p:cNvPr>
          <p:cNvSpPr/>
          <p:nvPr/>
        </p:nvSpPr>
        <p:spPr>
          <a:xfrm>
            <a:off x="971600" y="4293096"/>
            <a:ext cx="66784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NimbusRomNo9L"/>
              </a:rPr>
              <a:t>Red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rectangle</a:t>
            </a:r>
            <a:r>
              <a:rPr lang="de-DE" dirty="0">
                <a:latin typeface="NimbusRomNo9L"/>
              </a:rPr>
              <a:t>: MD-</a:t>
            </a:r>
            <a:r>
              <a:rPr lang="de-DE" dirty="0" err="1">
                <a:latin typeface="NimbusRomNo9L"/>
              </a:rPr>
              <a:t>extent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of</a:t>
            </a:r>
            <a:r>
              <a:rPr lang="de-DE" dirty="0">
                <a:latin typeface="NimbusRomNo9L"/>
              </a:rPr>
              <a:t> </a:t>
            </a:r>
            <a:r>
              <a:rPr lang="de-DE" i="1" dirty="0">
                <a:latin typeface="NimbusRomNo9L"/>
              </a:rPr>
              <a:t>T </a:t>
            </a:r>
            <a:r>
              <a:rPr lang="de-DE" dirty="0">
                <a:latin typeface="NimbusRomNo9L"/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NimbusRomNo9L"/>
              </a:rPr>
              <a:t>White </a:t>
            </a:r>
            <a:r>
              <a:rPr lang="de-DE" dirty="0" err="1">
                <a:latin typeface="NimbusRomNo9L"/>
              </a:rPr>
              <a:t>rectangle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with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black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border</a:t>
            </a:r>
            <a:r>
              <a:rPr lang="de-DE" dirty="0">
                <a:latin typeface="NimbusRomNo9L"/>
              </a:rPr>
              <a:t>: </a:t>
            </a:r>
            <a:r>
              <a:rPr lang="de-DE" dirty="0" err="1">
                <a:latin typeface="NimbusRomNo9L"/>
              </a:rPr>
              <a:t>maximum</a:t>
            </a:r>
            <a:r>
              <a:rPr lang="de-DE" dirty="0">
                <a:latin typeface="NimbusRomNo9L"/>
              </a:rPr>
              <a:t> MD-</a:t>
            </a:r>
            <a:r>
              <a:rPr lang="de-DE" dirty="0" err="1">
                <a:latin typeface="NimbusRomNo9L"/>
              </a:rPr>
              <a:t>extent</a:t>
            </a:r>
            <a:r>
              <a:rPr lang="de-DE" dirty="0">
                <a:latin typeface="NimbusRomNo9L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NimbusRomNo9L"/>
              </a:rPr>
              <a:t>Green </a:t>
            </a:r>
            <a:r>
              <a:rPr lang="de-DE" dirty="0" err="1">
                <a:latin typeface="NimbusRomNo9L"/>
              </a:rPr>
              <a:t>rectangle</a:t>
            </a:r>
            <a:r>
              <a:rPr lang="de-DE" dirty="0">
                <a:latin typeface="NimbusRomNo9L"/>
              </a:rPr>
              <a:t>: MD-</a:t>
            </a:r>
            <a:r>
              <a:rPr lang="de-DE" dirty="0" err="1">
                <a:latin typeface="NimbusRomNo9L"/>
              </a:rPr>
              <a:t>extent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of</a:t>
            </a:r>
            <a:r>
              <a:rPr lang="de-DE" dirty="0">
                <a:latin typeface="NimbusRomNo9L"/>
              </a:rPr>
              <a:t> </a:t>
            </a:r>
            <a:r>
              <a:rPr lang="de-DE" i="1" dirty="0">
                <a:latin typeface="NimbusRomNo9L"/>
              </a:rPr>
              <a:t>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NimbusRomNo9L"/>
              </a:rPr>
              <a:t>Result</a:t>
            </a:r>
            <a:r>
              <a:rPr lang="de-DE" dirty="0">
                <a:latin typeface="NimbusRomNo9L"/>
              </a:rPr>
              <a:t> MD-array </a:t>
            </a:r>
            <a:r>
              <a:rPr lang="de-DE" dirty="0" err="1">
                <a:latin typeface="NimbusRomNo9L"/>
              </a:rPr>
              <a:t>of</a:t>
            </a:r>
            <a:r>
              <a:rPr lang="de-DE" dirty="0">
                <a:latin typeface="NimbusRomNo9L"/>
              </a:rPr>
              <a:t> update: </a:t>
            </a:r>
            <a:r>
              <a:rPr lang="de-DE" dirty="0" err="1">
                <a:latin typeface="NimbusRomNo9L"/>
              </a:rPr>
              <a:t>rectangle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formed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of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the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red</a:t>
            </a:r>
            <a:r>
              <a:rPr lang="de-DE" dirty="0">
                <a:latin typeface="NimbusRomNo9L"/>
              </a:rPr>
              <a:t>, </a:t>
            </a:r>
            <a:r>
              <a:rPr lang="de-DE" dirty="0" err="1">
                <a:latin typeface="NimbusRomNo9L"/>
              </a:rPr>
              <a:t>yellow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and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green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parts</a:t>
            </a:r>
            <a:r>
              <a:rPr lang="de-DE" dirty="0">
                <a:latin typeface="NimbusRomNo9L"/>
              </a:rPr>
              <a:t>; </a:t>
            </a:r>
            <a:r>
              <a:rPr lang="de-DE" dirty="0" err="1">
                <a:latin typeface="NimbusRomNo9L"/>
              </a:rPr>
              <a:t>elements</a:t>
            </a:r>
            <a:r>
              <a:rPr lang="de-DE" dirty="0">
                <a:latin typeface="NimbusRomNo9L"/>
              </a:rPr>
              <a:t> in </a:t>
            </a:r>
            <a:r>
              <a:rPr lang="de-DE" dirty="0" err="1">
                <a:latin typeface="NimbusRomNo9L"/>
              </a:rPr>
              <a:t>the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yellow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subset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are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set</a:t>
            </a:r>
            <a:r>
              <a:rPr lang="de-DE" dirty="0">
                <a:latin typeface="NimbusRomNo9L"/>
              </a:rPr>
              <a:t> </a:t>
            </a:r>
            <a:r>
              <a:rPr lang="de-DE" dirty="0" err="1">
                <a:latin typeface="NimbusRomNo9L"/>
              </a:rPr>
              <a:t>to</a:t>
            </a:r>
            <a:r>
              <a:rPr lang="de-DE" dirty="0">
                <a:latin typeface="NimbusRomNo9L"/>
              </a:rPr>
              <a:t> null.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935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BDA90-DF95-7E4C-82D6-57D82F87B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From</a:t>
            </a:r>
            <a:r>
              <a:rPr lang="de-DE" dirty="0"/>
              <a:t> Arrays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Tables</a:t>
            </a:r>
            <a:endParaRPr lang="de-D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2BDECF4-8DBF-5642-89E7-E13F7A036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84784"/>
            <a:ext cx="8229600" cy="71864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9FEAE-4690-4745-AD05-C844AEF45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08F3D806-7FFF-7F42-B0E1-2D537673D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258815"/>
            <a:ext cx="1349698" cy="18247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EF7FD7-3BCD-5740-AA7E-01D17D9FB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77" y="5373216"/>
            <a:ext cx="7608415" cy="693676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6F238E01-3CD1-3940-95C3-29145AC60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3374057"/>
            <a:ext cx="1801747" cy="18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31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CF1A0-A10E-9B41-8AEC-F5C15AA76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Examples</a:t>
            </a:r>
            <a:endParaRPr lang="de-DE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3EFB0C6-C81F-AC40-B07E-4591AEDDF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4800" y="1196975"/>
            <a:ext cx="7354400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E7312-DB16-8749-9258-9D19A8C88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9925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9E730-9F9F-9649-B251-1A983051A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Referencing</a:t>
            </a:r>
            <a:r>
              <a:rPr lang="de-DE" dirty="0"/>
              <a:t> Elements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A88CBC7-B5C2-B544-BF93-D827DF2F1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6050" y="1681162"/>
            <a:ext cx="6311900" cy="40005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EBBB7-9768-854C-B5D1-DDD05B973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7471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FAB11-C7DB-9642-BBAA-8D42B4563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Projection</a:t>
            </a:r>
            <a:r>
              <a:rPr lang="de-DE" dirty="0"/>
              <a:t> on Arrays („Subsetting“)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49606-D8EC-BA4C-98C2-D5DCB440E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pic>
        <p:nvPicPr>
          <p:cNvPr id="10" name="Content Placeholder 9" descr="A picture containing clock&#10;&#10;Description automatically generated">
            <a:extLst>
              <a:ext uri="{FF2B5EF4-FFF2-40B4-BE49-F238E27FC236}">
                <a16:creationId xmlns:a16="http://schemas.microsoft.com/office/drawing/2014/main" id="{F12373CA-BBC0-A04E-AB4F-73C513202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412776"/>
            <a:ext cx="5184576" cy="4601621"/>
          </a:xfrm>
        </p:spPr>
      </p:pic>
    </p:spTree>
    <p:extLst>
      <p:ext uri="{BB962C8B-B14F-4D97-AF65-F5344CB8AC3E}">
        <p14:creationId xmlns:p14="http://schemas.microsoft.com/office/powerpoint/2010/main" val="1302662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4B814-8F03-734D-932E-9B2C0A91A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Projection</a:t>
            </a:r>
            <a:endParaRPr lang="de-DE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F7F14D7-4F92-974A-8736-DD36DA8ED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3197" y="1196975"/>
            <a:ext cx="7497605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D3F455-9545-104D-AFB3-A35013A97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6788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27315-88DF-7D44-8AE4-0116F21A7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Further Array </a:t>
            </a:r>
            <a:r>
              <a:rPr lang="de-DE" dirty="0" err="1"/>
              <a:t>Operations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D8357-76E1-E04F-A50B-3870A71D3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Reshaping</a:t>
            </a:r>
            <a:endParaRPr lang="de-DE" dirty="0"/>
          </a:p>
          <a:p>
            <a:r>
              <a:rPr lang="de-DE" dirty="0" err="1"/>
              <a:t>Shifting</a:t>
            </a:r>
            <a:endParaRPr lang="de-DE" dirty="0"/>
          </a:p>
          <a:p>
            <a:r>
              <a:rPr lang="de-DE" dirty="0"/>
              <a:t>Axis </a:t>
            </a:r>
            <a:r>
              <a:rPr lang="de-DE" dirty="0" err="1"/>
              <a:t>renaming</a:t>
            </a:r>
            <a:endParaRPr lang="de-DE" dirty="0"/>
          </a:p>
          <a:p>
            <a:r>
              <a:rPr lang="de-DE" dirty="0" err="1"/>
              <a:t>Scaling</a:t>
            </a:r>
            <a:endParaRPr lang="de-DE" dirty="0"/>
          </a:p>
          <a:p>
            <a:r>
              <a:rPr lang="de-DE" dirty="0" err="1"/>
              <a:t>Concatenation</a:t>
            </a:r>
            <a:endParaRPr lang="de-DE" dirty="0"/>
          </a:p>
          <a:p>
            <a:r>
              <a:rPr lang="de-DE" dirty="0" err="1"/>
              <a:t>Operations</a:t>
            </a:r>
            <a:endParaRPr lang="de-DE" dirty="0"/>
          </a:p>
          <a:p>
            <a:pPr lvl="1"/>
            <a:r>
              <a:rPr lang="de-DE" dirty="0" err="1"/>
              <a:t>Function</a:t>
            </a:r>
            <a:r>
              <a:rPr lang="de-DE" dirty="0"/>
              <a:t> </a:t>
            </a:r>
            <a:r>
              <a:rPr lang="de-DE" dirty="0" err="1"/>
              <a:t>application</a:t>
            </a:r>
            <a:endParaRPr lang="de-DE" dirty="0"/>
          </a:p>
          <a:p>
            <a:r>
              <a:rPr lang="de-DE" dirty="0"/>
              <a:t>Cast </a:t>
            </a:r>
            <a:r>
              <a:rPr lang="de-DE" dirty="0" err="1"/>
              <a:t>operations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509EF-AA8F-9B47-8086-E393A0248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pic>
        <p:nvPicPr>
          <p:cNvPr id="6" name="Picture 5" descr="A picture containing clock, keyboard&#10;&#10;Description automatically generated">
            <a:extLst>
              <a:ext uri="{FF2B5EF4-FFF2-40B4-BE49-F238E27FC236}">
                <a16:creationId xmlns:a16="http://schemas.microsoft.com/office/drawing/2014/main" id="{1657D873-3504-C34F-BAB5-74B2FCD30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3933056"/>
            <a:ext cx="5076056" cy="204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63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BDEFC-5E65-CC4D-83A5-C494DA6AE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SQL Standard – Brief </a:t>
            </a:r>
            <a:r>
              <a:rPr lang="de-DE" dirty="0" err="1"/>
              <a:t>History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AB42A-D3BF-3B46-A3F6-F2395584A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SO/IEC 9075 Database Language SQL</a:t>
            </a:r>
          </a:p>
          <a:p>
            <a:pPr lvl="1"/>
            <a:r>
              <a:rPr lang="de-DE" dirty="0"/>
              <a:t>SQL-86 – Transactions, Create, Read, Update, Delete </a:t>
            </a:r>
          </a:p>
          <a:p>
            <a:pPr lvl="1"/>
            <a:r>
              <a:rPr lang="de-DE" dirty="0"/>
              <a:t>SQL-89 – </a:t>
            </a:r>
            <a:r>
              <a:rPr lang="de-DE" dirty="0" err="1"/>
              <a:t>Referential</a:t>
            </a:r>
            <a:r>
              <a:rPr lang="de-DE" dirty="0"/>
              <a:t> </a:t>
            </a:r>
            <a:r>
              <a:rPr lang="de-DE" dirty="0" err="1"/>
              <a:t>Integrity</a:t>
            </a:r>
            <a:endParaRPr lang="de-DE" dirty="0"/>
          </a:p>
          <a:p>
            <a:pPr lvl="1"/>
            <a:r>
              <a:rPr lang="de-DE" dirty="0"/>
              <a:t>SQL-92 – </a:t>
            </a:r>
            <a:r>
              <a:rPr lang="de-DE" dirty="0" err="1"/>
              <a:t>Internationalization</a:t>
            </a:r>
            <a:r>
              <a:rPr lang="de-DE" dirty="0"/>
              <a:t>, etc.</a:t>
            </a:r>
          </a:p>
          <a:p>
            <a:pPr lvl="1"/>
            <a:r>
              <a:rPr lang="de-DE" dirty="0"/>
              <a:t>SQL:1999 – User </a:t>
            </a:r>
            <a:r>
              <a:rPr lang="de-DE" dirty="0" err="1"/>
              <a:t>Defined</a:t>
            </a:r>
            <a:r>
              <a:rPr lang="de-DE" dirty="0"/>
              <a:t> </a:t>
            </a:r>
            <a:r>
              <a:rPr lang="de-DE" dirty="0" err="1"/>
              <a:t>Types</a:t>
            </a:r>
            <a:endParaRPr lang="de-DE" dirty="0"/>
          </a:p>
          <a:p>
            <a:pPr lvl="1"/>
            <a:r>
              <a:rPr lang="de-DE" dirty="0"/>
              <a:t>SQL:2003 – XML</a:t>
            </a:r>
          </a:p>
          <a:p>
            <a:pPr lvl="1"/>
            <a:r>
              <a:rPr lang="de-DE" dirty="0"/>
              <a:t>SQL:2008 – </a:t>
            </a:r>
            <a:r>
              <a:rPr lang="de-DE" dirty="0" err="1"/>
              <a:t>Expansions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corrections</a:t>
            </a:r>
            <a:endParaRPr lang="de-DE" dirty="0"/>
          </a:p>
          <a:p>
            <a:pPr lvl="1"/>
            <a:r>
              <a:rPr lang="de-DE" dirty="0"/>
              <a:t>SQL:2011 – Temporal</a:t>
            </a:r>
          </a:p>
          <a:p>
            <a:pPr lvl="1"/>
            <a:r>
              <a:rPr lang="de-DE" dirty="0">
                <a:solidFill>
                  <a:srgbClr val="0B0FFF"/>
                </a:solidFill>
              </a:rPr>
              <a:t>SQL:2016 – JSON, PTFs, RPR</a:t>
            </a:r>
          </a:p>
          <a:p>
            <a:pPr lvl="1"/>
            <a:r>
              <a:rPr lang="de-DE" dirty="0"/>
              <a:t>SQL:2019 – MDA </a:t>
            </a:r>
          </a:p>
          <a:p>
            <a:r>
              <a:rPr lang="de-DE" dirty="0"/>
              <a:t>30+ </a:t>
            </a:r>
            <a:r>
              <a:rPr lang="de-DE" dirty="0" err="1"/>
              <a:t>years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support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expansion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standard</a:t>
            </a:r>
            <a:r>
              <a:rPr lang="de-DE" dirty="0"/>
              <a:t> </a:t>
            </a:r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3AB6C-A35E-0646-9AAC-69ADC8FDF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8398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D5844-5B75-3E40-8714-773E8E6B6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Array </a:t>
            </a:r>
            <a:r>
              <a:rPr lang="de-DE" dirty="0" err="1"/>
              <a:t>Construction</a:t>
            </a:r>
            <a:endParaRPr lang="de-DE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30401C5-89D9-8C4F-82D6-CED176220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72948"/>
            <a:ext cx="8229600" cy="401692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1AB5E-6A5D-5E48-A765-CFD64B68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456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3C93C-098F-C048-A385-DDDB09DAB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Joins</a:t>
            </a:r>
            <a:r>
              <a:rPr lang="de-DE" dirty="0"/>
              <a:t> on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66ED7-E01B-EB46-864B-BD6F5DE77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MDJOIN </a:t>
            </a:r>
            <a:r>
              <a:rPr lang="de-DE" dirty="0" err="1"/>
              <a:t>performs</a:t>
            </a:r>
            <a:r>
              <a:rPr lang="de-DE" dirty="0"/>
              <a:t> a </a:t>
            </a:r>
            <a:r>
              <a:rPr lang="de-DE" dirty="0" err="1"/>
              <a:t>join</a:t>
            </a:r>
            <a:r>
              <a:rPr lang="de-DE" dirty="0"/>
              <a:t> on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MD-arrays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equal</a:t>
            </a:r>
            <a:r>
              <a:rPr lang="de-DE" dirty="0"/>
              <a:t> MD-</a:t>
            </a:r>
            <a:r>
              <a:rPr lang="de-DE" dirty="0" err="1"/>
              <a:t>extents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coordinates</a:t>
            </a:r>
            <a:endParaRPr lang="de-DE" dirty="0"/>
          </a:p>
          <a:p>
            <a:r>
              <a:rPr lang="de-DE" dirty="0" err="1"/>
              <a:t>Let</a:t>
            </a:r>
            <a:r>
              <a:rPr lang="de-DE" dirty="0"/>
              <a:t>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defined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MDARRAY [x(0:2)] [1, 2, 3]</a:t>
            </a:r>
            <a:br>
              <a:rPr lang="de-DE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B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MDARRAY [x(0:2)] [4.1, 6.12, -0.2] </a:t>
            </a:r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B7954-0D4E-CF44-9AD8-7E598B547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5596184-5003-CD4C-AA7F-67141B9B2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53" y="3356992"/>
            <a:ext cx="7452320" cy="224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651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E47B3-2496-2F49-9394-73AA9B039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Decoding/Encoding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AEFC2-510E-4B45-A11D-7917E0C5D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Arrays </a:t>
            </a:r>
            <a:r>
              <a:rPr lang="de-DE" dirty="0" err="1"/>
              <a:t>from</a:t>
            </a:r>
            <a:r>
              <a:rPr lang="de-DE" dirty="0"/>
              <a:t>/</a:t>
            </a:r>
            <a:r>
              <a:rPr lang="de-DE" dirty="0" err="1"/>
              <a:t>to</a:t>
            </a:r>
            <a:r>
              <a:rPr lang="de-DE" dirty="0"/>
              <a:t> JSON </a:t>
            </a:r>
            <a:r>
              <a:rPr lang="de-DE" dirty="0" err="1"/>
              <a:t>structures</a:t>
            </a:r>
            <a:endParaRPr lang="de-DE" dirty="0"/>
          </a:p>
          <a:p>
            <a:r>
              <a:rPr lang="de-DE" dirty="0"/>
              <a:t>Arrays </a:t>
            </a:r>
            <a:r>
              <a:rPr lang="de-DE" dirty="0" err="1"/>
              <a:t>from</a:t>
            </a:r>
            <a:r>
              <a:rPr lang="de-DE" dirty="0"/>
              <a:t>/</a:t>
            </a:r>
            <a:r>
              <a:rPr lang="de-DE" dirty="0" err="1"/>
              <a:t>to</a:t>
            </a:r>
            <a:r>
              <a:rPr lang="de-DE" dirty="0"/>
              <a:t> TIFF </a:t>
            </a:r>
            <a:r>
              <a:rPr lang="de-DE" dirty="0" err="1"/>
              <a:t>files</a:t>
            </a:r>
            <a:endParaRPr lang="de-DE" dirty="0"/>
          </a:p>
          <a:p>
            <a:r>
              <a:rPr lang="de-DE" dirty="0"/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5D062-1A66-7844-A809-921AA9A4F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p:pic>
        <p:nvPicPr>
          <p:cNvPr id="5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3AB25E-4913-E145-A7E3-B60458048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780928"/>
            <a:ext cx="8229600" cy="30780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9052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653AC-F5B7-604B-9A1A-7771BA9E8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Scalability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Array Query </a:t>
            </a:r>
            <a:r>
              <a:rPr lang="de-DE" dirty="0" err="1"/>
              <a:t>Answering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B1781-1C6E-0E4F-A53A-927156F9F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Scalability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>
                <a:solidFill>
                  <a:srgbClr val="0B0FFF"/>
                </a:solidFill>
              </a:rPr>
              <a:t>partitioning</a:t>
            </a:r>
            <a:r>
              <a:rPr lang="de-DE" dirty="0"/>
              <a:t> </a:t>
            </a:r>
            <a:r>
              <a:rPr lang="de-DE" dirty="0" err="1"/>
              <a:t>techniques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distribute</a:t>
            </a:r>
            <a:r>
              <a:rPr lang="de-DE" dirty="0"/>
              <a:t> </a:t>
            </a:r>
            <a:r>
              <a:rPr lang="de-DE" dirty="0" err="1"/>
              <a:t>array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multiple </a:t>
            </a:r>
            <a:r>
              <a:rPr lang="de-DE" dirty="0" err="1"/>
              <a:t>computing</a:t>
            </a:r>
            <a:r>
              <a:rPr lang="de-DE" dirty="0"/>
              <a:t> </a:t>
            </a:r>
            <a:r>
              <a:rPr lang="de-DE" dirty="0" err="1"/>
              <a:t>nodes</a:t>
            </a:r>
            <a:endParaRPr lang="de-DE" dirty="0"/>
          </a:p>
          <a:p>
            <a:r>
              <a:rPr lang="de-DE" dirty="0"/>
              <a:t>Transactions </a:t>
            </a:r>
            <a:r>
              <a:rPr lang="de-DE" dirty="0" err="1"/>
              <a:t>across</a:t>
            </a:r>
            <a:r>
              <a:rPr lang="de-DE" dirty="0"/>
              <a:t> </a:t>
            </a:r>
            <a:r>
              <a:rPr lang="de-DE" dirty="0" err="1"/>
              <a:t>machines</a:t>
            </a:r>
            <a:r>
              <a:rPr lang="de-DE" dirty="0"/>
              <a:t> </a:t>
            </a:r>
            <a:r>
              <a:rPr lang="de-DE" dirty="0" err="1"/>
              <a:t>automatically</a:t>
            </a:r>
            <a:r>
              <a:rPr lang="de-DE" dirty="0"/>
              <a:t> </a:t>
            </a:r>
            <a:r>
              <a:rPr lang="de-DE" dirty="0" err="1"/>
              <a:t>managed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updates</a:t>
            </a:r>
            <a:endParaRPr lang="de-DE" dirty="0"/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9F347-AE06-1844-8BA0-270310191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07421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C0698-B94F-D145-AB99-CDC2DDD63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Applications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6F139-DAA2-C34F-A1C4-47CFE2E6D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Image </a:t>
            </a:r>
            <a:r>
              <a:rPr lang="de-DE" dirty="0" err="1"/>
              <a:t>processing</a:t>
            </a:r>
            <a:r>
              <a:rPr lang="de-DE" dirty="0"/>
              <a:t> (e.g., </a:t>
            </a:r>
            <a:r>
              <a:rPr lang="de-DE" dirty="0" err="1"/>
              <a:t>photogrammetry</a:t>
            </a:r>
            <a:r>
              <a:rPr lang="de-DE" dirty="0"/>
              <a:t>)</a:t>
            </a:r>
          </a:p>
          <a:p>
            <a:r>
              <a:rPr lang="de-DE" dirty="0"/>
              <a:t>(</a:t>
            </a:r>
            <a:r>
              <a:rPr lang="de-DE" dirty="0" err="1"/>
              <a:t>Static</a:t>
            </a:r>
            <a:r>
              <a:rPr lang="de-DE" dirty="0"/>
              <a:t>) time </a:t>
            </a:r>
            <a:r>
              <a:rPr lang="de-DE" dirty="0" err="1"/>
              <a:t>series</a:t>
            </a:r>
            <a:r>
              <a:rPr lang="de-DE" dirty="0"/>
              <a:t> (e.g., </a:t>
            </a:r>
            <a:r>
              <a:rPr lang="de-DE" dirty="0" err="1"/>
              <a:t>histograms</a:t>
            </a:r>
            <a:r>
              <a:rPr lang="de-DE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CFFD6-0E65-E341-8EFD-D2BBB497F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45778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14621-0167-4C48-BAE8-1D6156CD6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 SQL:2016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73BDB-8AC4-C948-A6F3-D96C09E0A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Data </a:t>
            </a:r>
            <a:r>
              <a:rPr lang="de-DE" dirty="0" err="1"/>
              <a:t>structures</a:t>
            </a:r>
            <a:r>
              <a:rPr lang="de-DE" dirty="0"/>
              <a:t> in SQL</a:t>
            </a:r>
          </a:p>
          <a:p>
            <a:pPr lvl="1"/>
            <a:r>
              <a:rPr lang="de-DE" dirty="0"/>
              <a:t>(Multi-)Sets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records</a:t>
            </a:r>
            <a:r>
              <a:rPr lang="de-DE" dirty="0"/>
              <a:t> (</a:t>
            </a:r>
            <a:r>
              <a:rPr lang="de-DE" dirty="0" err="1"/>
              <a:t>tables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tuples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Trees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nested</a:t>
            </a:r>
            <a:r>
              <a:rPr lang="de-DE" dirty="0"/>
              <a:t> semi-</a:t>
            </a:r>
            <a:r>
              <a:rPr lang="de-DE" dirty="0" err="1"/>
              <a:t>structured</a:t>
            </a:r>
            <a:r>
              <a:rPr lang="de-DE" dirty="0"/>
              <a:t> </a:t>
            </a:r>
            <a:r>
              <a:rPr lang="de-DE" dirty="0" err="1"/>
              <a:t>objects</a:t>
            </a:r>
            <a:r>
              <a:rPr lang="de-DE" dirty="0"/>
              <a:t> (XML </a:t>
            </a:r>
            <a:r>
              <a:rPr lang="de-DE" dirty="0" err="1"/>
              <a:t>and</a:t>
            </a:r>
            <a:r>
              <a:rPr lang="de-DE" dirty="0"/>
              <a:t> JSON)</a:t>
            </a:r>
          </a:p>
          <a:p>
            <a:pPr lvl="1"/>
            <a:r>
              <a:rPr lang="de-DE" dirty="0"/>
              <a:t>Multidimensional </a:t>
            </a:r>
            <a:r>
              <a:rPr lang="de-DE" dirty="0" err="1"/>
              <a:t>arrays</a:t>
            </a:r>
            <a:r>
              <a:rPr lang="de-DE" dirty="0"/>
              <a:t> (</a:t>
            </a:r>
            <a:r>
              <a:rPr lang="de-DE" dirty="0" err="1"/>
              <a:t>unnested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Graphs</a:t>
            </a:r>
          </a:p>
          <a:p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respective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definition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query</a:t>
            </a:r>
            <a:r>
              <a:rPr lang="de-DE" dirty="0"/>
              <a:t> </a:t>
            </a:r>
            <a:r>
              <a:rPr lang="de-DE" dirty="0" err="1"/>
              <a:t>language</a:t>
            </a:r>
            <a:r>
              <a:rPr lang="de-DE" dirty="0"/>
              <a:t> </a:t>
            </a:r>
            <a:r>
              <a:rPr lang="de-DE" dirty="0" err="1"/>
              <a:t>elements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5ECD8-A982-2E44-9CB9-B7BD984DA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57685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1661E-572A-A146-BB2D-395B9E0B6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Dynamic Time Series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00E6E-B920-3446-AE3C-55A029AD1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Occur</a:t>
            </a:r>
            <a:r>
              <a:rPr lang="de-DE" dirty="0"/>
              <a:t> in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scenarios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(e.g., </a:t>
            </a:r>
            <a:r>
              <a:rPr lang="de-DE" dirty="0" err="1"/>
              <a:t>sensor</a:t>
            </a:r>
            <a:r>
              <a:rPr lang="de-DE" dirty="0"/>
              <a:t> </a:t>
            </a:r>
            <a:r>
              <a:rPr lang="de-DE" dirty="0" err="1"/>
              <a:t>networks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seen</a:t>
            </a:r>
            <a:r>
              <a:rPr lang="de-DE" dirty="0"/>
              <a:t> </a:t>
            </a:r>
            <a:r>
              <a:rPr lang="de-DE" dirty="0" err="1"/>
              <a:t>implemented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an extensible 1D-array</a:t>
            </a:r>
          </a:p>
          <a:p>
            <a:pPr lvl="1"/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implemented</a:t>
            </a:r>
            <a:r>
              <a:rPr lang="de-DE" dirty="0"/>
              <a:t> in a </a:t>
            </a:r>
            <a:r>
              <a:rPr lang="de-DE" dirty="0" err="1"/>
              <a:t>table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[</a:t>
            </a:r>
            <a:r>
              <a:rPr lang="de-DE" dirty="0" err="1"/>
              <a:t>Timestamp</a:t>
            </a:r>
            <a:r>
              <a:rPr lang="de-DE" dirty="0"/>
              <a:t>, </a:t>
            </a:r>
            <a:r>
              <a:rPr lang="de-DE" dirty="0" err="1"/>
              <a:t>sensor</a:t>
            </a:r>
            <a:r>
              <a:rPr lang="de-DE" dirty="0"/>
              <a:t>, </a:t>
            </a:r>
            <a:r>
              <a:rPr lang="de-DE" dirty="0" err="1"/>
              <a:t>measurements</a:t>
            </a:r>
            <a:r>
              <a:rPr lang="de-DE" dirty="0"/>
              <a:t>…]</a:t>
            </a:r>
          </a:p>
          <a:p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challenges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insertion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query</a:t>
            </a:r>
            <a:r>
              <a:rPr lang="de-DE" dirty="0"/>
              <a:t> </a:t>
            </a:r>
            <a:r>
              <a:rPr lang="de-DE" dirty="0" err="1"/>
              <a:t>answering</a:t>
            </a:r>
            <a:endParaRPr lang="de-DE" dirty="0"/>
          </a:p>
          <a:p>
            <a:pPr lvl="1"/>
            <a:r>
              <a:rPr lang="de-DE" dirty="0" err="1"/>
              <a:t>Scaling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: </a:t>
            </a:r>
            <a:r>
              <a:rPr lang="de-DE" dirty="0" err="1"/>
              <a:t>Swapping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disk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expensive</a:t>
            </a:r>
          </a:p>
          <a:p>
            <a:pPr lvl="1"/>
            <a:r>
              <a:rPr lang="de-DE" dirty="0" err="1"/>
              <a:t>Scaling</a:t>
            </a:r>
            <a:r>
              <a:rPr lang="de-DE" dirty="0"/>
              <a:t> out: Transactions </a:t>
            </a:r>
            <a:r>
              <a:rPr lang="de-DE" dirty="0" err="1"/>
              <a:t>across</a:t>
            </a:r>
            <a:r>
              <a:rPr lang="de-DE" dirty="0"/>
              <a:t> </a:t>
            </a:r>
            <a:r>
              <a:rPr lang="de-DE" dirty="0" err="1"/>
              <a:t>machines</a:t>
            </a:r>
            <a:r>
              <a:rPr lang="de-DE" dirty="0"/>
              <a:t> expensive</a:t>
            </a:r>
          </a:p>
          <a:p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features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time </a:t>
            </a:r>
            <a:r>
              <a:rPr lang="de-DE" dirty="0" err="1"/>
              <a:t>series</a:t>
            </a:r>
            <a:r>
              <a:rPr lang="de-DE" dirty="0"/>
              <a:t> </a:t>
            </a:r>
            <a:r>
              <a:rPr lang="de-DE" dirty="0" err="1"/>
              <a:t>management</a:t>
            </a:r>
            <a:r>
              <a:rPr lang="de-DE" dirty="0"/>
              <a:t> </a:t>
            </a:r>
            <a:r>
              <a:rPr lang="de-DE" dirty="0" err="1"/>
              <a:t>required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ensure</a:t>
            </a:r>
            <a:r>
              <a:rPr lang="de-DE" dirty="0"/>
              <a:t> </a:t>
            </a:r>
            <a:r>
              <a:rPr lang="de-DE" dirty="0" err="1"/>
              <a:t>scalability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18633-76D5-BC41-A955-2655C06C8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1041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79E09-243C-7348-9767-BCAADD83B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Acknowledgements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79B76-4395-2C41-815D-10F13F9B4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The </a:t>
            </a:r>
            <a:r>
              <a:rPr lang="de-DE" dirty="0" err="1"/>
              <a:t>following</a:t>
            </a:r>
            <a:r>
              <a:rPr lang="de-DE" dirty="0"/>
              <a:t> </a:t>
            </a:r>
            <a:r>
              <a:rPr lang="de-DE" dirty="0" err="1"/>
              <a:t>slides</a:t>
            </a:r>
            <a:r>
              <a:rPr lang="de-DE" dirty="0"/>
              <a:t> </a:t>
            </a:r>
            <a:r>
              <a:rPr lang="de-DE" dirty="0" err="1"/>
              <a:t>show</a:t>
            </a:r>
            <a:r>
              <a:rPr lang="de-DE" dirty="0"/>
              <a:t> </a:t>
            </a:r>
            <a:r>
              <a:rPr lang="de-DE" dirty="0" err="1"/>
              <a:t>diagrams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presentation</a:t>
            </a:r>
            <a:r>
              <a:rPr lang="de-DE" dirty="0"/>
              <a:t> </a:t>
            </a:r>
            <a:r>
              <a:rPr lang="de-DE" dirty="0" err="1"/>
              <a:t>provided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timescale.com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Building a </a:t>
            </a:r>
            <a:r>
              <a:rPr lang="de-DE" dirty="0" err="1"/>
              <a:t>scalable</a:t>
            </a:r>
            <a:r>
              <a:rPr lang="de-DE" dirty="0"/>
              <a:t> time-</a:t>
            </a:r>
            <a:r>
              <a:rPr lang="de-DE" dirty="0" err="1"/>
              <a:t>series</a:t>
            </a:r>
            <a:r>
              <a:rPr lang="de-DE" dirty="0"/>
              <a:t> </a:t>
            </a:r>
            <a:r>
              <a:rPr lang="de-DE" dirty="0" err="1"/>
              <a:t>database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Postgres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de-DE" dirty="0" err="1"/>
              <a:t>by</a:t>
            </a:r>
            <a:r>
              <a:rPr lang="de-DE" dirty="0"/>
              <a:t> Mike </a:t>
            </a:r>
            <a:r>
              <a:rPr lang="de-DE" dirty="0" err="1"/>
              <a:t>Freedman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https://</a:t>
            </a:r>
            <a:r>
              <a:rPr lang="de-DE" dirty="0" err="1"/>
              <a:t>github.com</a:t>
            </a:r>
            <a:r>
              <a:rPr lang="de-DE" dirty="0"/>
              <a:t>/</a:t>
            </a:r>
            <a:r>
              <a:rPr lang="de-DE" dirty="0" err="1"/>
              <a:t>timescale</a:t>
            </a:r>
            <a:r>
              <a:rPr lang="de-DE" dirty="0"/>
              <a:t>/</a:t>
            </a:r>
            <a:r>
              <a:rPr lang="de-DE" dirty="0" err="1"/>
              <a:t>timescaledb</a:t>
            </a:r>
            <a:r>
              <a:rPr lang="de-DE" dirty="0"/>
              <a:t> 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BA862-D22F-2D45-B84C-8FAE511D8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8535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6F202-29E7-0445-95CF-7E6E7D30A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Inserting</a:t>
            </a:r>
            <a:r>
              <a:rPr lang="de-DE" dirty="0"/>
              <a:t> </a:t>
            </a:r>
            <a:r>
              <a:rPr lang="de-DE" dirty="0" err="1"/>
              <a:t>Rows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a </a:t>
            </a:r>
            <a:r>
              <a:rPr lang="de-DE" dirty="0" err="1"/>
              <a:t>Postgres</a:t>
            </a:r>
            <a:r>
              <a:rPr lang="de-DE" dirty="0"/>
              <a:t> Database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F72DB-77D4-B148-B144-9C5EB24B2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A723FAE9-4035-8445-A298-BDBCFCE9BEFC}"/>
              </a:ext>
            </a:extLst>
          </p:cNvPr>
          <p:cNvSpPr/>
          <p:nvPr/>
        </p:nvSpPr>
        <p:spPr>
          <a:xfrm>
            <a:off x="611560" y="1266254"/>
            <a:ext cx="7212591" cy="4325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DB6186-04E8-5A47-8C48-7F7E28CAD958}"/>
              </a:ext>
            </a:extLst>
          </p:cNvPr>
          <p:cNvSpPr/>
          <p:nvPr/>
        </p:nvSpPr>
        <p:spPr>
          <a:xfrm>
            <a:off x="2771800" y="6309320"/>
            <a:ext cx="3153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171717"/>
                </a:solidFill>
                <a:latin typeface="Segoe UI"/>
              </a:rPr>
              <a:t>LRS = </a:t>
            </a:r>
            <a:r>
              <a:rPr lang="de-DE" dirty="0" err="1">
                <a:solidFill>
                  <a:srgbClr val="171717"/>
                </a:solidFill>
                <a:latin typeface="Segoe UI"/>
              </a:rPr>
              <a:t>Locally</a:t>
            </a:r>
            <a:r>
              <a:rPr lang="de-DE" dirty="0">
                <a:solidFill>
                  <a:srgbClr val="171717"/>
                </a:solidFill>
                <a:latin typeface="Segoe UI"/>
              </a:rPr>
              <a:t> redundant </a:t>
            </a:r>
            <a:r>
              <a:rPr lang="de-DE" dirty="0" err="1">
                <a:solidFill>
                  <a:srgbClr val="171717"/>
                </a:solidFill>
                <a:latin typeface="Segoe UI"/>
              </a:rPr>
              <a:t>storage</a:t>
            </a:r>
            <a:endParaRPr lang="de-D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0A5520-02D1-E341-8A6A-246969B7E28F}"/>
              </a:ext>
            </a:extLst>
          </p:cNvPr>
          <p:cNvSpPr/>
          <p:nvPr/>
        </p:nvSpPr>
        <p:spPr>
          <a:xfrm>
            <a:off x="1331640" y="5688923"/>
            <a:ext cx="69849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/>
              <a:t>Postgres</a:t>
            </a:r>
            <a:r>
              <a:rPr lang="de-DE" sz="1400" dirty="0"/>
              <a:t> 9.6.2 on </a:t>
            </a:r>
            <a:r>
              <a:rPr lang="de-DE" sz="1400" dirty="0" err="1"/>
              <a:t>Azure</a:t>
            </a:r>
            <a:r>
              <a:rPr lang="de-DE" sz="1400" dirty="0"/>
              <a:t> </a:t>
            </a:r>
            <a:r>
              <a:rPr lang="de-DE" sz="1400" dirty="0" err="1"/>
              <a:t>standard</a:t>
            </a:r>
            <a:r>
              <a:rPr lang="de-DE" sz="1400" dirty="0"/>
              <a:t> DS4 v2 (8 </a:t>
            </a:r>
            <a:r>
              <a:rPr lang="de-DE" sz="1400" dirty="0" err="1"/>
              <a:t>cores</a:t>
            </a:r>
            <a:r>
              <a:rPr lang="de-DE" sz="1400" dirty="0"/>
              <a:t>), SSD (premium LRS </a:t>
            </a:r>
            <a:r>
              <a:rPr lang="de-DE" sz="1400" dirty="0" err="1"/>
              <a:t>storage</a:t>
            </a:r>
            <a:r>
              <a:rPr lang="de-DE" sz="1400" dirty="0"/>
              <a:t>)</a:t>
            </a:r>
          </a:p>
          <a:p>
            <a:r>
              <a:rPr lang="de-DE" sz="1400" dirty="0" err="1"/>
              <a:t>Each</a:t>
            </a:r>
            <a:r>
              <a:rPr lang="de-DE" sz="1400" dirty="0"/>
              <a:t> </a:t>
            </a:r>
            <a:r>
              <a:rPr lang="de-DE" sz="1400" dirty="0" err="1"/>
              <a:t>row</a:t>
            </a:r>
            <a:r>
              <a:rPr lang="de-DE" sz="1400" dirty="0"/>
              <a:t> </a:t>
            </a:r>
            <a:r>
              <a:rPr lang="de-DE" sz="1400" dirty="0" err="1"/>
              <a:t>has</a:t>
            </a:r>
            <a:r>
              <a:rPr lang="de-DE" sz="1400" dirty="0"/>
              <a:t> 12 </a:t>
            </a:r>
            <a:r>
              <a:rPr lang="de-DE" sz="1400" dirty="0" err="1"/>
              <a:t>columns</a:t>
            </a:r>
            <a:r>
              <a:rPr lang="de-DE" sz="1400" dirty="0"/>
              <a:t> (1  </a:t>
            </a:r>
            <a:r>
              <a:rPr lang="de-DE" sz="1400" dirty="0" err="1"/>
              <a:t>timestamp</a:t>
            </a:r>
            <a:r>
              <a:rPr lang="de-DE" sz="1400" dirty="0"/>
              <a:t>, </a:t>
            </a:r>
            <a:r>
              <a:rPr lang="de-DE" sz="1400" dirty="0" err="1"/>
              <a:t>indexed</a:t>
            </a:r>
            <a:r>
              <a:rPr lang="de-DE" sz="1400" dirty="0"/>
              <a:t>, 1 host ID, 10 </a:t>
            </a:r>
            <a:r>
              <a:rPr lang="de-DE" sz="1400" dirty="0" err="1"/>
              <a:t>metrics</a:t>
            </a:r>
            <a:r>
              <a:rPr lang="de-DE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551276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82D5E-52BA-9C47-99FD-2554AA569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Challenges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scalability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D78CE-AEAF-7240-ABBE-B79464139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As </a:t>
            </a:r>
            <a:r>
              <a:rPr lang="de-DE" dirty="0" err="1"/>
              <a:t>tables</a:t>
            </a:r>
            <a:r>
              <a:rPr lang="de-DE" dirty="0"/>
              <a:t> </a:t>
            </a:r>
            <a:r>
              <a:rPr lang="de-DE" dirty="0" err="1"/>
              <a:t>grow</a:t>
            </a:r>
            <a:r>
              <a:rPr lang="de-DE" dirty="0"/>
              <a:t> larger</a:t>
            </a:r>
          </a:p>
          <a:p>
            <a:pPr lvl="1"/>
            <a:r>
              <a:rPr lang="de-DE" dirty="0"/>
              <a:t>Data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indexes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longer</a:t>
            </a:r>
            <a:r>
              <a:rPr lang="de-DE" dirty="0"/>
              <a:t> fit in </a:t>
            </a:r>
            <a:r>
              <a:rPr lang="de-DE" dirty="0" err="1"/>
              <a:t>memory</a:t>
            </a:r>
            <a:endParaRPr lang="de-DE" dirty="0"/>
          </a:p>
          <a:p>
            <a:pPr lvl="1"/>
            <a:r>
              <a:rPr lang="de-DE" dirty="0"/>
              <a:t>Reads/</a:t>
            </a:r>
            <a:r>
              <a:rPr lang="de-DE" dirty="0" err="1"/>
              <a:t>writes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random</a:t>
            </a:r>
            <a:r>
              <a:rPr lang="de-DE" dirty="0"/>
              <a:t> </a:t>
            </a:r>
            <a:r>
              <a:rPr lang="de-DE" dirty="0" err="1"/>
              <a:t>locations</a:t>
            </a:r>
            <a:r>
              <a:rPr lang="de-DE" dirty="0"/>
              <a:t> in B-</a:t>
            </a:r>
            <a:r>
              <a:rPr lang="de-DE" dirty="0" err="1"/>
              <a:t>tree</a:t>
            </a:r>
            <a:endParaRPr lang="de-DE" dirty="0"/>
          </a:p>
          <a:p>
            <a:pPr lvl="1"/>
            <a:r>
              <a:rPr lang="de-DE" dirty="0"/>
              <a:t>Separate B-</a:t>
            </a:r>
            <a:r>
              <a:rPr lang="de-DE" dirty="0" err="1"/>
              <a:t>tree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secondary</a:t>
            </a:r>
            <a:r>
              <a:rPr lang="de-DE" dirty="0"/>
              <a:t> </a:t>
            </a:r>
            <a:r>
              <a:rPr lang="de-DE" dirty="0" err="1"/>
              <a:t>index</a:t>
            </a:r>
            <a:endParaRPr lang="de-DE" dirty="0"/>
          </a:p>
          <a:p>
            <a:r>
              <a:rPr lang="de-DE" dirty="0"/>
              <a:t>I/O </a:t>
            </a:r>
            <a:r>
              <a:rPr lang="de-DE" dirty="0" err="1"/>
              <a:t>amplification</a:t>
            </a:r>
            <a:r>
              <a:rPr lang="de-DE" dirty="0"/>
              <a:t> </a:t>
            </a:r>
            <a:r>
              <a:rPr lang="de-DE" dirty="0" err="1"/>
              <a:t>makes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worse</a:t>
            </a:r>
            <a:endParaRPr lang="de-DE" dirty="0"/>
          </a:p>
          <a:p>
            <a:pPr lvl="1"/>
            <a:r>
              <a:rPr lang="de-DE" dirty="0"/>
              <a:t>Reads/</a:t>
            </a:r>
            <a:r>
              <a:rPr lang="de-DE" dirty="0" err="1"/>
              <a:t>writes</a:t>
            </a:r>
            <a:r>
              <a:rPr lang="de-DE" dirty="0"/>
              <a:t> at </a:t>
            </a:r>
            <a:r>
              <a:rPr lang="de-DE" dirty="0" err="1"/>
              <a:t>full</a:t>
            </a:r>
            <a:r>
              <a:rPr lang="de-DE" dirty="0"/>
              <a:t>-page </a:t>
            </a:r>
            <a:r>
              <a:rPr lang="de-DE" dirty="0" err="1"/>
              <a:t>granularity</a:t>
            </a:r>
            <a:r>
              <a:rPr lang="de-DE" dirty="0"/>
              <a:t> (8KB), </a:t>
            </a:r>
            <a:br>
              <a:rPr lang="de-DE" dirty="0"/>
            </a:br>
            <a:r>
              <a:rPr lang="de-DE" dirty="0"/>
              <a:t>not individual </a:t>
            </a:r>
            <a:r>
              <a:rPr lang="de-DE" dirty="0" err="1"/>
              <a:t>series</a:t>
            </a:r>
            <a:r>
              <a:rPr lang="de-DE" dirty="0"/>
              <a:t> </a:t>
            </a:r>
            <a:r>
              <a:rPr lang="de-DE" dirty="0" err="1"/>
              <a:t>elements</a:t>
            </a:r>
            <a:endParaRPr lang="de-DE" dirty="0"/>
          </a:p>
          <a:p>
            <a:pPr lvl="1"/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doesn’t</a:t>
            </a:r>
            <a:r>
              <a:rPr lang="de-DE" dirty="0"/>
              <a:t> </a:t>
            </a:r>
            <a:r>
              <a:rPr lang="de-DE" dirty="0" err="1"/>
              <a:t>help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shrink</a:t>
            </a:r>
            <a:r>
              <a:rPr lang="de-DE" dirty="0"/>
              <a:t> DB </a:t>
            </a:r>
            <a:r>
              <a:rPr lang="de-DE" dirty="0" err="1"/>
              <a:t>page</a:t>
            </a:r>
            <a:r>
              <a:rPr lang="de-DE" dirty="0"/>
              <a:t>:</a:t>
            </a:r>
          </a:p>
          <a:p>
            <a:pPr lvl="2"/>
            <a:r>
              <a:rPr lang="de-DE" dirty="0"/>
              <a:t>HDD still </a:t>
            </a:r>
            <a:r>
              <a:rPr lang="de-DE" dirty="0" err="1"/>
              <a:t>seeks</a:t>
            </a:r>
            <a:endParaRPr lang="de-DE" dirty="0"/>
          </a:p>
          <a:p>
            <a:pPr lvl="2"/>
            <a:r>
              <a:rPr lang="de-DE" dirty="0"/>
              <a:t>SSD </a:t>
            </a:r>
            <a:r>
              <a:rPr lang="de-DE" dirty="0" err="1"/>
              <a:t>has</a:t>
            </a:r>
            <a:r>
              <a:rPr lang="de-DE" dirty="0"/>
              <a:t> min Flash </a:t>
            </a:r>
            <a:r>
              <a:rPr lang="de-DE" dirty="0" err="1"/>
              <a:t>page</a:t>
            </a:r>
            <a:r>
              <a:rPr lang="de-DE" dirty="0"/>
              <a:t> </a:t>
            </a:r>
            <a:r>
              <a:rPr lang="de-DE" dirty="0" err="1"/>
              <a:t>size</a:t>
            </a:r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FA644-F7A3-7447-8241-B44BB427E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821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SQL:2016 New Features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435975" cy="5256213"/>
          </a:xfrm>
        </p:spPr>
        <p:txBody>
          <a:bodyPr/>
          <a:lstStyle/>
          <a:p>
            <a:r>
              <a:rPr lang="en-US" dirty="0"/>
              <a:t>Support for </a:t>
            </a:r>
            <a:r>
              <a:rPr lang="en-US" dirty="0">
                <a:solidFill>
                  <a:srgbClr val="0B0FFF"/>
                </a:solidFill>
              </a:rPr>
              <a:t>Java Script Object Notation </a:t>
            </a:r>
            <a:r>
              <a:rPr lang="en-US" dirty="0"/>
              <a:t>(JSON) </a:t>
            </a:r>
          </a:p>
          <a:p>
            <a:pPr lvl="1"/>
            <a:r>
              <a:rPr lang="en-US" dirty="0"/>
              <a:t>Store, query, and retrieve JSON </a:t>
            </a:r>
            <a:endParaRPr lang="en-US" sz="1800" dirty="0"/>
          </a:p>
          <a:p>
            <a:r>
              <a:rPr lang="en-US" dirty="0">
                <a:solidFill>
                  <a:srgbClr val="0B0FFF"/>
                </a:solidFill>
              </a:rPr>
              <a:t>Polymorphic table functions</a:t>
            </a:r>
          </a:p>
          <a:p>
            <a:pPr lvl="1"/>
            <a:r>
              <a:rPr lang="en-US" dirty="0"/>
              <a:t>Parameters and function return values can be tables </a:t>
            </a:r>
            <a:br>
              <a:rPr lang="en-US" dirty="0"/>
            </a:br>
            <a:r>
              <a:rPr lang="en-US" dirty="0"/>
              <a:t>whose shape is not known until query time </a:t>
            </a:r>
            <a:endParaRPr lang="en-US" sz="1800" dirty="0"/>
          </a:p>
          <a:p>
            <a:r>
              <a:rPr lang="en-US" dirty="0">
                <a:solidFill>
                  <a:srgbClr val="0B0FFF"/>
                </a:solidFill>
              </a:rPr>
              <a:t>Row pattern recognition</a:t>
            </a:r>
          </a:p>
          <a:p>
            <a:pPr lvl="1"/>
            <a:r>
              <a:rPr lang="en-US" dirty="0"/>
              <a:t>Regular Expressions across sequences of rows </a:t>
            </a:r>
            <a:endParaRPr lang="en-US" sz="1800" dirty="0"/>
          </a:p>
          <a:p>
            <a:r>
              <a:rPr lang="en-US" dirty="0">
                <a:solidFill>
                  <a:srgbClr val="0B0FFF"/>
                </a:solidFill>
              </a:rPr>
              <a:t>Additional</a:t>
            </a:r>
            <a:r>
              <a:rPr lang="en-US" dirty="0"/>
              <a:t> </a:t>
            </a:r>
            <a:r>
              <a:rPr lang="en-US" dirty="0">
                <a:solidFill>
                  <a:srgbClr val="0B0FFF"/>
                </a:solidFill>
              </a:rPr>
              <a:t>functions</a:t>
            </a:r>
            <a:r>
              <a:rPr lang="en-US" dirty="0"/>
              <a:t> (e.g., for analytics)</a:t>
            </a:r>
          </a:p>
          <a:p>
            <a:pPr lvl="1"/>
            <a:r>
              <a:rPr lang="en-US" dirty="0"/>
              <a:t>Trigonometric and logarithm functions</a:t>
            </a:r>
          </a:p>
          <a:p>
            <a:pPr lvl="1"/>
            <a:r>
              <a:rPr lang="en-US" dirty="0"/>
              <a:t>Concatenate strings over groups of rows</a:t>
            </a:r>
          </a:p>
          <a:p>
            <a:r>
              <a:rPr lang="en-US" dirty="0">
                <a:solidFill>
                  <a:srgbClr val="0B0FFF"/>
                </a:solidFill>
              </a:rPr>
              <a:t>Default values and names for arguments of SQL functions</a:t>
            </a:r>
          </a:p>
          <a:p>
            <a:pPr>
              <a:defRPr/>
            </a:pPr>
            <a:endParaRPr lang="en-US" sz="20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9873F-0287-9A4B-A260-FE52D1F3913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E48FD-0DF7-A944-976D-8FE35A651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Application</a:t>
            </a:r>
            <a:r>
              <a:rPr lang="de-DE" dirty="0"/>
              <a:t> Scenario</a:t>
            </a:r>
          </a:p>
        </p:txBody>
      </p:sp>
      <p:pic>
        <p:nvPicPr>
          <p:cNvPr id="6" name="Content Placeholder 5" descr="A close up of graphics&#10;&#10;Description automatically generated">
            <a:extLst>
              <a:ext uri="{FF2B5EF4-FFF2-40B4-BE49-F238E27FC236}">
                <a16:creationId xmlns:a16="http://schemas.microsoft.com/office/drawing/2014/main" id="{7FB8D72D-6807-4A4C-BDC7-CE9D01220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8328" y="1196975"/>
            <a:ext cx="5467344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A68C3-65D5-C143-B1EF-82EA5F710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20322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7771E-E271-0B45-B9A7-22A141268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Adaptive time/</a:t>
            </a:r>
            <a:r>
              <a:rPr lang="de-DE" dirty="0" err="1"/>
              <a:t>space</a:t>
            </a:r>
            <a:r>
              <a:rPr lang="de-DE" dirty="0"/>
              <a:t> </a:t>
            </a:r>
            <a:r>
              <a:rPr lang="de-DE" dirty="0" err="1"/>
              <a:t>partitioning</a:t>
            </a:r>
            <a:endParaRPr lang="de-DE" dirty="0"/>
          </a:p>
        </p:txBody>
      </p:sp>
      <p:pic>
        <p:nvPicPr>
          <p:cNvPr id="6" name="Content Placeholder 5" descr="A picture containing food&#10;&#10;Description automatically generated">
            <a:extLst>
              <a:ext uri="{FF2B5EF4-FFF2-40B4-BE49-F238E27FC236}">
                <a16:creationId xmlns:a16="http://schemas.microsoft.com/office/drawing/2014/main" id="{5FD7571D-9C17-E24E-AA6D-0106A1E5A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1944071"/>
            <a:ext cx="5592640" cy="270906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8FACD-D6F9-C04B-B9E9-92BE48AB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06486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DCE82-A6E9-754E-B91B-D41942D7F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EXACTLY do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partition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time?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FCBF890-32D0-8B4E-AEF4-EF0DFC138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47703"/>
            <a:ext cx="8229600" cy="366741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ACA45-CAB0-7A4F-B54C-30B5EB7D7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45248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C153C-E1B5-8A46-BA2C-356AB06F3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Adaptive time/</a:t>
            </a:r>
            <a:r>
              <a:rPr lang="de-DE" dirty="0" err="1"/>
              <a:t>space</a:t>
            </a:r>
            <a:r>
              <a:rPr lang="de-DE" dirty="0"/>
              <a:t> </a:t>
            </a:r>
            <a:r>
              <a:rPr lang="de-DE" dirty="0" err="1"/>
              <a:t>partitioning</a:t>
            </a:r>
            <a:r>
              <a:rPr lang="de-DE" dirty="0"/>
              <a:t> </a:t>
            </a:r>
            <a:r>
              <a:rPr lang="de-DE" dirty="0" err="1"/>
              <a:t>benefits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CD78F-F795-9A4F-985D-C423A764A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  <p:pic>
        <p:nvPicPr>
          <p:cNvPr id="10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0D344CF1-61A7-C848-9142-520214285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11753"/>
            <a:ext cx="8229600" cy="3339318"/>
          </a:xfrm>
        </p:spPr>
      </p:pic>
    </p:spTree>
    <p:extLst>
      <p:ext uri="{BB962C8B-B14F-4D97-AF65-F5344CB8AC3E}">
        <p14:creationId xmlns:p14="http://schemas.microsoft.com/office/powerpoint/2010/main" val="17993630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1BC63-FB66-1E43-B643-67C03CDE1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Adaptive time/</a:t>
            </a:r>
            <a:r>
              <a:rPr lang="de-DE" dirty="0" err="1"/>
              <a:t>space</a:t>
            </a:r>
            <a:r>
              <a:rPr lang="de-DE" dirty="0"/>
              <a:t> </a:t>
            </a:r>
            <a:r>
              <a:rPr lang="de-DE" dirty="0" err="1"/>
              <a:t>partitioning</a:t>
            </a:r>
            <a:r>
              <a:rPr lang="de-DE" dirty="0"/>
              <a:t> </a:t>
            </a:r>
            <a:r>
              <a:rPr lang="de-DE" dirty="0" err="1"/>
              <a:t>benefits</a:t>
            </a:r>
            <a:endParaRPr lang="de-DE" dirty="0"/>
          </a:p>
        </p:txBody>
      </p:sp>
      <p:pic>
        <p:nvPicPr>
          <p:cNvPr id="6" name="Content Placeholder 5" descr="A picture containing table&#10;&#10;Description automatically generated">
            <a:extLst>
              <a:ext uri="{FF2B5EF4-FFF2-40B4-BE49-F238E27FC236}">
                <a16:creationId xmlns:a16="http://schemas.microsoft.com/office/drawing/2014/main" id="{A333C1B2-ECB5-E24A-AFAC-C9B96AFE7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97318"/>
            <a:ext cx="8229600" cy="47681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9C69C-6F65-3044-9363-C82861ED8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0267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A20BE-80E5-6543-9980-B2B7B7581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Partition-aware Query </a:t>
            </a:r>
            <a:r>
              <a:rPr lang="de-DE" dirty="0" err="1"/>
              <a:t>Optimization</a:t>
            </a:r>
            <a:endParaRPr lang="de-DE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C7B2E05-C200-2F40-8165-B492E6951D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51263"/>
            <a:ext cx="8229600" cy="406029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BC67F-DDD2-B246-B48C-A93107640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36608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B5456-F4D1-1042-B317-2E99B4AD7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Partition-aware Query </a:t>
            </a:r>
            <a:r>
              <a:rPr lang="de-DE" dirty="0" err="1"/>
              <a:t>Optimization</a:t>
            </a:r>
            <a:endParaRPr lang="de-DE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99D4724-F48E-7542-8A06-668314BE7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63003"/>
            <a:ext cx="8229600" cy="383681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C486E-DAB3-3640-B035-C839BC3B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75610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EFCEB-F8A7-FA44-A53E-40E73235C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Hyper</a:t>
            </a:r>
            <a:r>
              <a:rPr lang="de-DE" dirty="0"/>
              <a:t> Table </a:t>
            </a:r>
            <a:r>
              <a:rPr lang="de-DE" dirty="0" err="1"/>
              <a:t>Abstraction</a:t>
            </a:r>
            <a:endParaRPr lang="de-DE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88D35A9-63B4-0041-8BB0-A3CAB19F5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40768"/>
            <a:ext cx="8229600" cy="342369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A25CD-6173-9141-925C-584759F0E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47812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339D4-B4BD-B847-82C1-31B9EEF94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: </a:t>
            </a:r>
            <a:r>
              <a:rPr lang="de-DE" dirty="0" err="1"/>
              <a:t>Importing</a:t>
            </a:r>
            <a:r>
              <a:rPr lang="de-DE" dirty="0"/>
              <a:t> </a:t>
            </a:r>
            <a:r>
              <a:rPr lang="de-DE" dirty="0" err="1"/>
              <a:t>Bulk</a:t>
            </a:r>
            <a:r>
              <a:rPr lang="de-DE" dirty="0"/>
              <a:t> Data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835AAF-0E50-694C-AF35-9EC0EF965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77760"/>
            <a:ext cx="8229600" cy="460730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D5F77-90D9-D141-B0A2-34569E569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D75C9FB2-0522-5A44-BF95-830DED8CB8CE}"/>
              </a:ext>
            </a:extLst>
          </p:cNvPr>
          <p:cNvSpPr/>
          <p:nvPr/>
        </p:nvSpPr>
        <p:spPr>
          <a:xfrm>
            <a:off x="5940152" y="4005064"/>
            <a:ext cx="2520280" cy="936104"/>
          </a:xfrm>
          <a:prstGeom prst="wedgeRoundRectCallout">
            <a:avLst>
              <a:gd name="adj1" fmla="val 20651"/>
              <a:gd name="adj2" fmla="val 6474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rgbClr val="0B0FFF"/>
                </a:solidFill>
              </a:rPr>
              <a:t>Partitioning</a:t>
            </a:r>
            <a:r>
              <a:rPr lang="de-DE" dirty="0">
                <a:solidFill>
                  <a:srgbClr val="0B0FFF"/>
                </a:solidFill>
              </a:rPr>
              <a:t> </a:t>
            </a:r>
            <a:r>
              <a:rPr lang="de-DE" dirty="0" err="1">
                <a:solidFill>
                  <a:srgbClr val="0B0FFF"/>
                </a:solidFill>
              </a:rPr>
              <a:t>column</a:t>
            </a:r>
            <a:r>
              <a:rPr lang="de-DE" dirty="0">
                <a:solidFill>
                  <a:srgbClr val="0B0FFF"/>
                </a:solidFill>
              </a:rPr>
              <a:t> </a:t>
            </a:r>
            <a:r>
              <a:rPr lang="de-DE" dirty="0" err="1">
                <a:solidFill>
                  <a:srgbClr val="0B0FFF"/>
                </a:solidFill>
              </a:rPr>
              <a:t>and</a:t>
            </a:r>
            <a:r>
              <a:rPr lang="de-DE" dirty="0">
                <a:solidFill>
                  <a:srgbClr val="0B0FFF"/>
                </a:solidFill>
              </a:rPr>
              <a:t> </a:t>
            </a:r>
            <a:r>
              <a:rPr lang="de-DE" dirty="0" err="1">
                <a:solidFill>
                  <a:srgbClr val="0B0FFF"/>
                </a:solidFill>
              </a:rPr>
              <a:t>number</a:t>
            </a:r>
            <a:r>
              <a:rPr lang="de-DE" dirty="0">
                <a:solidFill>
                  <a:srgbClr val="0B0FFF"/>
                </a:solidFill>
              </a:rPr>
              <a:t> </a:t>
            </a:r>
            <a:r>
              <a:rPr lang="de-DE" dirty="0" err="1">
                <a:solidFill>
                  <a:srgbClr val="0B0FFF"/>
                </a:solidFill>
              </a:rPr>
              <a:t>of</a:t>
            </a:r>
            <a:r>
              <a:rPr lang="de-DE" dirty="0">
                <a:solidFill>
                  <a:srgbClr val="0B0FFF"/>
                </a:solidFill>
              </a:rPr>
              <a:t> </a:t>
            </a:r>
            <a:r>
              <a:rPr lang="de-DE" dirty="0" err="1">
                <a:solidFill>
                  <a:srgbClr val="0B0FFF"/>
                </a:solidFill>
              </a:rPr>
              <a:t>partitions</a:t>
            </a:r>
            <a:endParaRPr lang="de-DE" dirty="0">
              <a:solidFill>
                <a:srgbClr val="0B0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4526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73C94-BFFB-514C-BE38-F592562E3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Content Placeholder 5" descr="A screenshot of a map&#10;&#10;Description automatically generated">
            <a:extLst>
              <a:ext uri="{FF2B5EF4-FFF2-40B4-BE49-F238E27FC236}">
                <a16:creationId xmlns:a16="http://schemas.microsoft.com/office/drawing/2014/main" id="{6C0E2B05-BCA3-694D-913C-E2BE19C6EE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86543"/>
            <a:ext cx="8229600" cy="39897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51BD0-CBDC-5F41-A42E-7D00F651F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6A0B00-595B-9D49-99B9-A1BFA698D236}"/>
              </a:ext>
            </a:extLst>
          </p:cNvPr>
          <p:cNvSpPr/>
          <p:nvPr/>
        </p:nvSpPr>
        <p:spPr>
          <a:xfrm>
            <a:off x="7020272" y="2420888"/>
            <a:ext cx="1666528" cy="2880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1952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F8E65-108B-9748-8467-73B074E4B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Acknowledgements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E6006-1E32-0442-9D69-8A0F6B9B0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Parts </a:t>
            </a:r>
            <a:r>
              <a:rPr lang="de-DE" dirty="0" err="1"/>
              <a:t>of</a:t>
            </a:r>
            <a:r>
              <a:rPr lang="de-DE" dirty="0"/>
              <a:t> subsequent </a:t>
            </a:r>
            <a:r>
              <a:rPr lang="de-DE" dirty="0" err="1"/>
              <a:t>presentations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taken</a:t>
            </a:r>
            <a:r>
              <a:rPr lang="de-DE" dirty="0"/>
              <a:t> </a:t>
            </a:r>
            <a:r>
              <a:rPr lang="de-DE" dirty="0" err="1"/>
              <a:t>from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19677-F62C-3948-8695-A3C959B22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FD495E-CEA1-634F-A4DE-15302D3E5198}"/>
              </a:ext>
            </a:extLst>
          </p:cNvPr>
          <p:cNvSpPr/>
          <p:nvPr/>
        </p:nvSpPr>
        <p:spPr>
          <a:xfrm>
            <a:off x="827584" y="1844824"/>
            <a:ext cx="6120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B0FFF"/>
                </a:solidFill>
                <a:latin typeface="Arial,Bold"/>
              </a:rPr>
              <a:t>J. </a:t>
            </a:r>
            <a:r>
              <a:rPr lang="en-US" sz="1600" dirty="0" err="1">
                <a:solidFill>
                  <a:srgbClr val="0B0FFF"/>
                </a:solidFill>
                <a:latin typeface="Arial,Bold"/>
              </a:rPr>
              <a:t>Michels</a:t>
            </a:r>
            <a:r>
              <a:rPr lang="en-US" sz="1600" dirty="0">
                <a:solidFill>
                  <a:srgbClr val="0B0FFF"/>
                </a:solidFill>
                <a:latin typeface="Arial,Bold"/>
              </a:rPr>
              <a:t> et al., The New and Improved SQL:2016 Standard, </a:t>
            </a:r>
            <a:r>
              <a:rPr lang="en-US" sz="1600" dirty="0">
                <a:solidFill>
                  <a:srgbClr val="0B0FFF"/>
                </a:solidFill>
              </a:rPr>
              <a:t>SIGMOD Record, Vol. 47, No. 2, pp. 51-60, </a:t>
            </a:r>
            <a:r>
              <a:rPr lang="en-US" sz="1600" b="1" dirty="0">
                <a:solidFill>
                  <a:srgbClr val="FF0000"/>
                </a:solidFill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7013141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1E67C-AB12-5249-9444-D25FE4C2C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Content Placeholder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BCF6426-E953-DB45-8BD4-067835D882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82357"/>
            <a:ext cx="8229600" cy="39981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B82C-CA63-5744-8BE8-51ED4148E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54E8A8-F369-784C-B958-6C467BDADD7F}"/>
              </a:ext>
            </a:extLst>
          </p:cNvPr>
          <p:cNvSpPr/>
          <p:nvPr/>
        </p:nvSpPr>
        <p:spPr>
          <a:xfrm>
            <a:off x="7020272" y="2420888"/>
            <a:ext cx="1666528" cy="2880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74283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6E327-74F3-3645-8B0B-1044EAEA0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968BD171-4A7E-5B4B-AC6C-3F3B00829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81753"/>
            <a:ext cx="8229600" cy="39993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FEAD0-B437-6F44-A619-3208F20AB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EF9A69-1BBD-D345-A597-C1B3C63BBE5E}"/>
              </a:ext>
            </a:extLst>
          </p:cNvPr>
          <p:cNvSpPr/>
          <p:nvPr/>
        </p:nvSpPr>
        <p:spPr>
          <a:xfrm>
            <a:off x="7020272" y="2924944"/>
            <a:ext cx="1666528" cy="2880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41416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EE240-463E-9944-A959-254A96986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F8A1F-9331-4F4E-B039-C1F350543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Time </a:t>
            </a:r>
            <a:r>
              <a:rPr lang="de-DE" dirty="0" err="1"/>
              <a:t>series</a:t>
            </a:r>
            <a:r>
              <a:rPr lang="de-DE" dirty="0"/>
              <a:t> </a:t>
            </a:r>
            <a:r>
              <a:rPr lang="de-DE" dirty="0" err="1"/>
              <a:t>support</a:t>
            </a:r>
            <a:r>
              <a:rPr lang="de-DE" dirty="0"/>
              <a:t> in </a:t>
            </a:r>
            <a:r>
              <a:rPr lang="de-DE" dirty="0" err="1"/>
              <a:t>databases</a:t>
            </a:r>
            <a:r>
              <a:rPr lang="de-DE" dirty="0"/>
              <a:t> (e.g., </a:t>
            </a:r>
            <a:r>
              <a:rPr lang="de-DE" dirty="0" err="1"/>
              <a:t>sensor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Example</a:t>
            </a:r>
            <a:r>
              <a:rPr lang="de-DE" dirty="0"/>
              <a:t>: </a:t>
            </a:r>
            <a:r>
              <a:rPr lang="de-DE" dirty="0" err="1"/>
              <a:t>TimescaleDB.com</a:t>
            </a:r>
            <a:endParaRPr lang="de-DE" dirty="0"/>
          </a:p>
          <a:p>
            <a:r>
              <a:rPr lang="de-DE" dirty="0"/>
              <a:t>Time/</a:t>
            </a:r>
            <a:r>
              <a:rPr lang="de-DE" dirty="0" err="1"/>
              <a:t>space</a:t>
            </a:r>
            <a:r>
              <a:rPr lang="de-DE" dirty="0"/>
              <a:t> </a:t>
            </a:r>
            <a:r>
              <a:rPr lang="de-DE" dirty="0" err="1"/>
              <a:t>partitioning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ensure</a:t>
            </a:r>
            <a:r>
              <a:rPr lang="de-DE" dirty="0"/>
              <a:t> </a:t>
            </a:r>
            <a:r>
              <a:rPr lang="de-DE" dirty="0" err="1"/>
              <a:t>scalability</a:t>
            </a:r>
            <a:endParaRPr lang="de-DE" dirty="0"/>
          </a:p>
          <a:p>
            <a:pPr lvl="1"/>
            <a:r>
              <a:rPr lang="de-DE" dirty="0" err="1"/>
              <a:t>Example</a:t>
            </a:r>
            <a:r>
              <a:rPr lang="de-DE" dirty="0"/>
              <a:t>: </a:t>
            </a:r>
            <a:r>
              <a:rPr lang="de-DE" dirty="0" err="1"/>
              <a:t>TimescaleDB</a:t>
            </a:r>
            <a:r>
              <a:rPr lang="de-DE" dirty="0"/>
              <a:t> „</a:t>
            </a:r>
            <a:r>
              <a:rPr lang="de-DE" dirty="0" err="1"/>
              <a:t>hypertables</a:t>
            </a:r>
            <a:r>
              <a:rPr lang="de-DE" dirty="0"/>
              <a:t>“</a:t>
            </a:r>
          </a:p>
          <a:p>
            <a:r>
              <a:rPr lang="de-DE" dirty="0" err="1"/>
              <a:t>Bulk</a:t>
            </a:r>
            <a:r>
              <a:rPr lang="de-DE" dirty="0"/>
              <a:t> </a:t>
            </a:r>
            <a:r>
              <a:rPr lang="de-DE" dirty="0" err="1"/>
              <a:t>reading</a:t>
            </a:r>
            <a:r>
              <a:rPr lang="de-DE" dirty="0"/>
              <a:t> </a:t>
            </a:r>
            <a:r>
              <a:rPr lang="de-DE" dirty="0" err="1"/>
              <a:t>performance</a:t>
            </a:r>
            <a:r>
              <a:rPr lang="de-DE" dirty="0"/>
              <a:t> </a:t>
            </a:r>
            <a:r>
              <a:rPr lang="de-DE" dirty="0" err="1"/>
              <a:t>improved</a:t>
            </a:r>
            <a:endParaRPr lang="de-DE" dirty="0"/>
          </a:p>
          <a:p>
            <a:r>
              <a:rPr lang="de-DE" dirty="0" err="1"/>
              <a:t>Partitioning</a:t>
            </a:r>
            <a:r>
              <a:rPr lang="de-DE" dirty="0"/>
              <a:t>-aware </a:t>
            </a:r>
            <a:r>
              <a:rPr lang="de-DE" dirty="0" err="1"/>
              <a:t>query</a:t>
            </a:r>
            <a:r>
              <a:rPr lang="de-DE" dirty="0"/>
              <a:t> </a:t>
            </a:r>
            <a:r>
              <a:rPr lang="de-DE" dirty="0" err="1"/>
              <a:t>optimization</a:t>
            </a:r>
            <a:endParaRPr lang="de-DE" dirty="0"/>
          </a:p>
          <a:p>
            <a:pPr lvl="1"/>
            <a:r>
              <a:rPr lang="de-DE" dirty="0" err="1"/>
              <a:t>TimescaleDB</a:t>
            </a:r>
            <a:r>
              <a:rPr lang="de-DE" dirty="0"/>
              <a:t> also </a:t>
            </a:r>
            <a:r>
              <a:rPr lang="de-DE" dirty="0" err="1"/>
              <a:t>much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efficient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Postgres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queries</a:t>
            </a:r>
            <a:r>
              <a:rPr lang="de-DE" dirty="0"/>
              <a:t> </a:t>
            </a:r>
            <a:r>
              <a:rPr lang="de-DE" dirty="0" err="1"/>
              <a:t>referring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time </a:t>
            </a:r>
            <a:r>
              <a:rPr lang="de-DE" dirty="0" err="1"/>
              <a:t>data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E3A36-E32F-6143-A2DF-3CE114214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  <p:pic>
        <p:nvPicPr>
          <p:cNvPr id="6" name="Picture 5" descr="A picture containing knife, bird&#10;&#10;Description automatically generated">
            <a:extLst>
              <a:ext uri="{FF2B5EF4-FFF2-40B4-BE49-F238E27FC236}">
                <a16:creationId xmlns:a16="http://schemas.microsoft.com/office/drawing/2014/main" id="{6127723F-776C-7340-9190-86789788F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4864869"/>
            <a:ext cx="5039818" cy="141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966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5ACC0-6256-334D-96AA-1F0FABA2D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Add on: </a:t>
            </a:r>
            <a:r>
              <a:rPr lang="de-DE" dirty="0" err="1"/>
              <a:t>Timeseries</a:t>
            </a:r>
            <a:r>
              <a:rPr lang="de-DE" dirty="0"/>
              <a:t> </a:t>
            </a:r>
            <a:r>
              <a:rPr lang="de-DE" dirty="0" err="1"/>
              <a:t>Visualization</a:t>
            </a:r>
            <a:r>
              <a:rPr lang="de-DE" dirty="0"/>
              <a:t> (</a:t>
            </a:r>
            <a:r>
              <a:rPr lang="de-DE" dirty="0" err="1"/>
              <a:t>Grafana</a:t>
            </a:r>
            <a:r>
              <a:rPr lang="de-DE" dirty="0"/>
              <a:t>)</a:t>
            </a:r>
          </a:p>
        </p:txBody>
      </p:sp>
      <p:pic>
        <p:nvPicPr>
          <p:cNvPr id="6" name="Content Placeholder 5" descr="A picture containing monitor, sitting, screen, black&#10;&#10;Description automatically generated">
            <a:extLst>
              <a:ext uri="{FF2B5EF4-FFF2-40B4-BE49-F238E27FC236}">
                <a16:creationId xmlns:a16="http://schemas.microsoft.com/office/drawing/2014/main" id="{845AEEEF-EF39-4F45-B75B-7A10B5D8B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857" y="1196751"/>
            <a:ext cx="8797756" cy="496225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2A599-736A-0247-AF9D-D1A38988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7304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69B4F-C2D8-594D-85A1-BAB55CD5E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Support </a:t>
            </a:r>
            <a:r>
              <a:rPr lang="de-DE" dirty="0" err="1"/>
              <a:t>for</a:t>
            </a:r>
            <a:r>
              <a:rPr lang="de-DE" dirty="0"/>
              <a:t> Java Script </a:t>
            </a:r>
            <a:r>
              <a:rPr lang="de-DE" dirty="0" err="1"/>
              <a:t>Object</a:t>
            </a:r>
            <a:r>
              <a:rPr lang="de-DE" dirty="0"/>
              <a:t> Notation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1DD202-12EA-6446-B3A4-FE07FD259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076" y="1196752"/>
            <a:ext cx="3836214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1CC85-416D-4444-84EC-10202C0E1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1E29B111-BBB2-CF4C-8D91-F6E1DB16B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841" y="1678533"/>
            <a:ext cx="3836214" cy="886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F2B824-7217-1042-8014-2C0695929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113" y="2708920"/>
            <a:ext cx="3813364" cy="3486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474714-9FF2-B849-A8DC-C09244CDE32C}"/>
              </a:ext>
            </a:extLst>
          </p:cNvPr>
          <p:cNvSpPr txBox="1"/>
          <p:nvPr/>
        </p:nvSpPr>
        <p:spPr>
          <a:xfrm>
            <a:off x="4376081" y="3140968"/>
            <a:ext cx="2284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JSON Path </a:t>
            </a:r>
            <a:r>
              <a:rPr lang="de-DE" dirty="0" err="1"/>
              <a:t>Expressions</a:t>
            </a:r>
            <a:endParaRPr lang="de-DE" dirty="0"/>
          </a:p>
        </p:txBody>
      </p:sp>
      <p:pic>
        <p:nvPicPr>
          <p:cNvPr id="13" name="Picture 12" descr="A picture containing knife&#10;&#10;Description automatically generated">
            <a:extLst>
              <a:ext uri="{FF2B5EF4-FFF2-40B4-BE49-F238E27FC236}">
                <a16:creationId xmlns:a16="http://schemas.microsoft.com/office/drawing/2014/main" id="{4F3FEFB4-D5E9-6D44-A4DD-DFB523E15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113" y="3510300"/>
            <a:ext cx="3034010" cy="8520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3B3A0C-6C04-B64D-9914-B65C081400FB}"/>
              </a:ext>
            </a:extLst>
          </p:cNvPr>
          <p:cNvSpPr txBox="1"/>
          <p:nvPr/>
        </p:nvSpPr>
        <p:spPr>
          <a:xfrm>
            <a:off x="4376081" y="1320768"/>
            <a:ext cx="116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JSON Type</a:t>
            </a:r>
          </a:p>
        </p:txBody>
      </p:sp>
      <p:pic>
        <p:nvPicPr>
          <p:cNvPr id="19" name="Picture 18" descr="A picture containing knife&#10;&#10;Description automatically generated">
            <a:extLst>
              <a:ext uri="{FF2B5EF4-FFF2-40B4-BE49-F238E27FC236}">
                <a16:creationId xmlns:a16="http://schemas.microsoft.com/office/drawing/2014/main" id="{0EFFC781-8E7E-D94B-9A6D-8FD08C7DE1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3113" y="5220201"/>
            <a:ext cx="3395063" cy="76028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0CA02D6-639E-7F41-82F3-4600A2721EBF}"/>
              </a:ext>
            </a:extLst>
          </p:cNvPr>
          <p:cNvSpPr txBox="1"/>
          <p:nvPr/>
        </p:nvSpPr>
        <p:spPr>
          <a:xfrm>
            <a:off x="4688462" y="4445755"/>
            <a:ext cx="3366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Find 111 </a:t>
            </a:r>
            <a:r>
              <a:rPr lang="de-DE" sz="1400" dirty="0" err="1"/>
              <a:t>and</a:t>
            </a:r>
            <a:r>
              <a:rPr lang="de-DE" sz="1400" dirty="0"/>
              <a:t> 222 but not 333 (due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strict</a:t>
            </a:r>
            <a:r>
              <a:rPr lang="de-DE" sz="1400" dirty="0"/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1535AA-AB6E-EC49-85A8-ABC1CF550233}"/>
              </a:ext>
            </a:extLst>
          </p:cNvPr>
          <p:cNvSpPr txBox="1"/>
          <p:nvPr/>
        </p:nvSpPr>
        <p:spPr>
          <a:xfrm>
            <a:off x="4572000" y="6093296"/>
            <a:ext cx="3389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Find 111, 222, </a:t>
            </a:r>
            <a:r>
              <a:rPr lang="de-DE" sz="1400" dirty="0" err="1"/>
              <a:t>and</a:t>
            </a:r>
            <a:r>
              <a:rPr lang="de-DE" sz="1400" dirty="0"/>
              <a:t> 333 </a:t>
            </a:r>
            <a:r>
              <a:rPr lang="de-DE" sz="1400" dirty="0" err="1"/>
              <a:t>with</a:t>
            </a:r>
            <a:r>
              <a:rPr lang="de-DE" sz="1400" dirty="0"/>
              <a:t> null (due </a:t>
            </a:r>
            <a:r>
              <a:rPr lang="de-DE" sz="1400" dirty="0" err="1"/>
              <a:t>to</a:t>
            </a:r>
            <a:r>
              <a:rPr lang="de-DE" sz="1400" dirty="0"/>
              <a:t> lax)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47249A-BA02-0647-84A3-9D856EFEAE52}"/>
              </a:ext>
            </a:extLst>
          </p:cNvPr>
          <p:cNvSpPr txBox="1"/>
          <p:nvPr/>
        </p:nvSpPr>
        <p:spPr>
          <a:xfrm>
            <a:off x="4376081" y="4869160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Extract</a:t>
            </a:r>
            <a:r>
              <a:rPr lang="de-DE" dirty="0"/>
              <a:t> </a:t>
            </a:r>
            <a:r>
              <a:rPr lang="de-DE" dirty="0" err="1"/>
              <a:t>scalars</a:t>
            </a:r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331C0-C13B-CE49-9D75-F28BE756D4DD}"/>
              </a:ext>
            </a:extLst>
          </p:cNvPr>
          <p:cNvSpPr txBox="1"/>
          <p:nvPr/>
        </p:nvSpPr>
        <p:spPr>
          <a:xfrm>
            <a:off x="7487325" y="5612202"/>
            <a:ext cx="1133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Lax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default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544792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69B4F-C2D8-594D-85A1-BAB55CD5E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Support </a:t>
            </a:r>
            <a:r>
              <a:rPr lang="de-DE" dirty="0" err="1"/>
              <a:t>for</a:t>
            </a:r>
            <a:r>
              <a:rPr lang="de-DE" dirty="0"/>
              <a:t> Java Script </a:t>
            </a:r>
            <a:r>
              <a:rPr lang="de-DE" dirty="0" err="1"/>
              <a:t>Object</a:t>
            </a:r>
            <a:r>
              <a:rPr lang="de-DE" dirty="0"/>
              <a:t> Notation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1DD202-12EA-6446-B3A4-FE07FD259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076" y="1196752"/>
            <a:ext cx="3836214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1CC85-416D-4444-84EC-10202C0E1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3B3A0C-6C04-B64D-9914-B65C081400FB}"/>
              </a:ext>
            </a:extLst>
          </p:cNvPr>
          <p:cNvSpPr txBox="1"/>
          <p:nvPr/>
        </p:nvSpPr>
        <p:spPr>
          <a:xfrm>
            <a:off x="4427984" y="1320768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Filters</a:t>
            </a:r>
          </a:p>
        </p:txBody>
      </p:sp>
      <p:pic>
        <p:nvPicPr>
          <p:cNvPr id="5" name="Picture 4" descr="A picture containing knife&#10;&#10;Description automatically generated">
            <a:extLst>
              <a:ext uri="{FF2B5EF4-FFF2-40B4-BE49-F238E27FC236}">
                <a16:creationId xmlns:a16="http://schemas.microsoft.com/office/drawing/2014/main" id="{84F7F9C0-72B1-E44D-86FF-D8EA4934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790303"/>
            <a:ext cx="3706366" cy="10372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EDA095-F139-C947-BE6F-F8F95BEDBC89}"/>
              </a:ext>
            </a:extLst>
          </p:cNvPr>
          <p:cNvSpPr txBox="1"/>
          <p:nvPr/>
        </p:nvSpPr>
        <p:spPr>
          <a:xfrm>
            <a:off x="4688462" y="2848182"/>
            <a:ext cx="3542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Find 111, 222 </a:t>
            </a:r>
            <a:r>
              <a:rPr lang="de-DE" sz="1400" dirty="0" err="1"/>
              <a:t>with</a:t>
            </a:r>
            <a:r>
              <a:rPr lang="de-DE" sz="1400" dirty="0"/>
              <a:t> null, </a:t>
            </a:r>
            <a:r>
              <a:rPr lang="de-DE" sz="1400" dirty="0" err="1"/>
              <a:t>and</a:t>
            </a:r>
            <a:r>
              <a:rPr lang="de-DE" sz="1400" dirty="0"/>
              <a:t> 333 </a:t>
            </a:r>
            <a:r>
              <a:rPr lang="de-DE" sz="1400" dirty="0" err="1"/>
              <a:t>with</a:t>
            </a:r>
            <a:r>
              <a:rPr lang="de-DE" sz="1400" dirty="0"/>
              <a:t> null</a:t>
            </a:r>
            <a:br>
              <a:rPr lang="de-DE" sz="1400" dirty="0"/>
            </a:br>
            <a:r>
              <a:rPr lang="de-DE" sz="1400" dirty="0"/>
              <a:t>Return type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string</a:t>
            </a:r>
            <a:r>
              <a:rPr lang="de-DE" sz="1400" dirty="0"/>
              <a:t> </a:t>
            </a:r>
            <a:r>
              <a:rPr lang="de-DE" sz="1400" dirty="0" err="1"/>
              <a:t>if</a:t>
            </a:r>
            <a:r>
              <a:rPr lang="de-DE" sz="1400" dirty="0"/>
              <a:t> not </a:t>
            </a:r>
            <a:r>
              <a:rPr lang="de-DE" sz="1400" dirty="0" err="1"/>
              <a:t>specified</a:t>
            </a:r>
            <a:r>
              <a:rPr lang="de-DE" sz="1400" dirty="0"/>
              <a:t> </a:t>
            </a:r>
            <a:r>
              <a:rPr lang="de-DE" sz="1400" dirty="0" err="1"/>
              <a:t>otherwise</a:t>
            </a:r>
            <a:endParaRPr lang="de-DE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5C304F-5B3D-DB4B-925E-1B7063FE1C54}"/>
              </a:ext>
            </a:extLst>
          </p:cNvPr>
          <p:cNvSpPr txBox="1"/>
          <p:nvPr/>
        </p:nvSpPr>
        <p:spPr>
          <a:xfrm>
            <a:off x="4427984" y="3559471"/>
            <a:ext cx="4657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Extract</a:t>
            </a:r>
            <a:r>
              <a:rPr lang="de-DE" dirty="0"/>
              <a:t> JSON </a:t>
            </a:r>
            <a:r>
              <a:rPr lang="de-DE" dirty="0" err="1"/>
              <a:t>fragments</a:t>
            </a:r>
            <a:r>
              <a:rPr lang="de-DE" dirty="0"/>
              <a:t> (</a:t>
            </a:r>
            <a:r>
              <a:rPr lang="de-DE" dirty="0" err="1"/>
              <a:t>objects</a:t>
            </a:r>
            <a:r>
              <a:rPr lang="de-DE" dirty="0"/>
              <a:t>, </a:t>
            </a:r>
            <a:r>
              <a:rPr lang="de-DE" dirty="0" err="1"/>
              <a:t>arrays</a:t>
            </a:r>
            <a:r>
              <a:rPr lang="de-DE" dirty="0"/>
              <a:t>, </a:t>
            </a:r>
            <a:r>
              <a:rPr lang="de-DE" dirty="0" err="1"/>
              <a:t>scalars</a:t>
            </a:r>
            <a:r>
              <a:rPr lang="de-DE" dirty="0"/>
              <a:t>)</a:t>
            </a:r>
          </a:p>
        </p:txBody>
      </p:sp>
      <p:pic>
        <p:nvPicPr>
          <p:cNvPr id="9" name="Picture 8" descr="A picture containing table&#10;&#10;Description automatically generated">
            <a:extLst>
              <a:ext uri="{FF2B5EF4-FFF2-40B4-BE49-F238E27FC236}">
                <a16:creationId xmlns:a16="http://schemas.microsoft.com/office/drawing/2014/main" id="{0114210D-2662-DE45-9BD7-C9DA9CBE3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4016930"/>
            <a:ext cx="2975992" cy="564198"/>
          </a:xfrm>
          <a:prstGeom prst="rect">
            <a:avLst/>
          </a:prstGeom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B27292C3-5282-AC4A-AF35-2470747E5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113" y="4696928"/>
            <a:ext cx="2730004" cy="155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90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69B4F-C2D8-594D-85A1-BAB55CD5E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Support </a:t>
            </a:r>
            <a:r>
              <a:rPr lang="de-DE" dirty="0" err="1"/>
              <a:t>for</a:t>
            </a:r>
            <a:r>
              <a:rPr lang="de-DE" dirty="0"/>
              <a:t> Java Script </a:t>
            </a:r>
            <a:r>
              <a:rPr lang="de-DE" dirty="0" err="1"/>
              <a:t>Object</a:t>
            </a:r>
            <a:r>
              <a:rPr lang="de-DE" dirty="0"/>
              <a:t> Notation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1DD202-12EA-6446-B3A4-FE07FD259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076" y="1196752"/>
            <a:ext cx="3836214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1CC85-416D-4444-84EC-10202C0E1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3B3A0C-6C04-B64D-9914-B65C081400FB}"/>
              </a:ext>
            </a:extLst>
          </p:cNvPr>
          <p:cNvSpPr txBox="1"/>
          <p:nvPr/>
        </p:nvSpPr>
        <p:spPr>
          <a:xfrm>
            <a:off x="4427984" y="1320768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JSON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tables</a:t>
            </a:r>
            <a:endParaRPr lang="de-DE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0C96904-166D-8443-AB49-5C1796E79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32410"/>
            <a:ext cx="3581400" cy="1866900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E93357E6-C18D-4249-BF82-E957A13E7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168" y="3861048"/>
            <a:ext cx="3043560" cy="9482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9A00C8-F34B-7D4B-B620-966EE0BE7AA7}"/>
              </a:ext>
            </a:extLst>
          </p:cNvPr>
          <p:cNvSpPr txBox="1"/>
          <p:nvPr/>
        </p:nvSpPr>
        <p:spPr>
          <a:xfrm>
            <a:off x="4427984" y="5230617"/>
            <a:ext cx="3900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Also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unnesting</a:t>
            </a:r>
            <a:r>
              <a:rPr lang="de-DE" dirty="0"/>
              <a:t> (</a:t>
            </a:r>
            <a:r>
              <a:rPr lang="de-DE" dirty="0" err="1"/>
              <a:t>deeply</a:t>
            </a:r>
            <a:r>
              <a:rPr lang="de-DE" dirty="0"/>
              <a:t>) </a:t>
            </a:r>
            <a:r>
              <a:rPr lang="de-DE" dirty="0" err="1"/>
              <a:t>nested</a:t>
            </a:r>
            <a:br>
              <a:rPr lang="de-DE" dirty="0"/>
            </a:br>
            <a:r>
              <a:rPr lang="de-DE" dirty="0"/>
              <a:t>JSON </a:t>
            </a:r>
            <a:r>
              <a:rPr lang="de-DE" dirty="0" err="1"/>
              <a:t>structures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arrays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3769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69B4F-C2D8-594D-85A1-BAB55CD5E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Support </a:t>
            </a:r>
            <a:r>
              <a:rPr lang="de-DE" dirty="0" err="1"/>
              <a:t>for</a:t>
            </a:r>
            <a:r>
              <a:rPr lang="de-DE" dirty="0"/>
              <a:t> Java Script </a:t>
            </a:r>
            <a:r>
              <a:rPr lang="de-DE" dirty="0" err="1"/>
              <a:t>Object</a:t>
            </a:r>
            <a:r>
              <a:rPr lang="de-DE" dirty="0"/>
              <a:t> Notation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1DD202-12EA-6446-B3A4-FE07FD259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076" y="1196752"/>
            <a:ext cx="3836214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1CC85-416D-4444-84EC-10202C0E1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3B3A0C-6C04-B64D-9914-B65C081400FB}"/>
              </a:ext>
            </a:extLst>
          </p:cNvPr>
          <p:cNvSpPr txBox="1"/>
          <p:nvPr/>
        </p:nvSpPr>
        <p:spPr>
          <a:xfrm>
            <a:off x="4427984" y="1320768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JSON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tables</a:t>
            </a:r>
            <a:endParaRPr lang="de-DE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312706E-897B-DC41-A47E-7A1801AB1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113" y="1702555"/>
            <a:ext cx="3532187" cy="2760651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37E8AD2F-F398-7349-A245-A4D66047B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189" y="4691836"/>
            <a:ext cx="3399284" cy="148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58107"/>
      </p:ext>
    </p:extLst>
  </p:cSld>
  <p:clrMapOvr>
    <a:masterClrMapping/>
  </p:clrMapOvr>
</p:sld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1749</TotalTime>
  <Words>1436</Words>
  <Application>Microsoft Macintosh PowerPoint</Application>
  <PresentationFormat>On-screen Show (4:3)</PresentationFormat>
  <Paragraphs>248</Paragraphs>
  <Slides>53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Arial,Bold</vt:lpstr>
      <vt:lpstr>Calibri</vt:lpstr>
      <vt:lpstr>Myriad Pro</vt:lpstr>
      <vt:lpstr>NimbusRomNo9L</vt:lpstr>
      <vt:lpstr>Segoe UI</vt:lpstr>
      <vt:lpstr>7_Standarddesign</vt:lpstr>
      <vt:lpstr>Non-Standard-Datenbanken und Data Mining</vt:lpstr>
      <vt:lpstr>Übersicht</vt:lpstr>
      <vt:lpstr>SQL Standard – Brief History</vt:lpstr>
      <vt:lpstr>SQL:2016 New Features</vt:lpstr>
      <vt:lpstr>Acknowledgements</vt:lpstr>
      <vt:lpstr>Support for Java Script Object Notation</vt:lpstr>
      <vt:lpstr>Support for Java Script Object Notation</vt:lpstr>
      <vt:lpstr>Support for Java Script Object Notation</vt:lpstr>
      <vt:lpstr>Support for Java Script Object Notation</vt:lpstr>
      <vt:lpstr>Support for Java Script Object Notation</vt:lpstr>
      <vt:lpstr>Polymorphic Table Functions (PTFs)</vt:lpstr>
      <vt:lpstr>Polymorphic Table Functions (PTFs)</vt:lpstr>
      <vt:lpstr>Row Pattern Recognition</vt:lpstr>
      <vt:lpstr>What‘s Next? </vt:lpstr>
      <vt:lpstr>SQL:2019 Part 15 ISO Standard</vt:lpstr>
      <vt:lpstr>Acknowledgements</vt:lpstr>
      <vt:lpstr>Array Data Model</vt:lpstr>
      <vt:lpstr>MD-arrays Constructed by Element Enumeration</vt:lpstr>
      <vt:lpstr>MD-arrays Created with Constructor by Iteration</vt:lpstr>
      <vt:lpstr>From Tables to Arrays</vt:lpstr>
      <vt:lpstr>From Tables to Arrays with Nulls (𝜔)</vt:lpstr>
      <vt:lpstr>Array Updates</vt:lpstr>
      <vt:lpstr>Array Updates as an Extension</vt:lpstr>
      <vt:lpstr>From Arrays to Tables</vt:lpstr>
      <vt:lpstr>Examples</vt:lpstr>
      <vt:lpstr>Referencing Elements</vt:lpstr>
      <vt:lpstr>Projection on Arrays („Subsetting“)</vt:lpstr>
      <vt:lpstr>Projection</vt:lpstr>
      <vt:lpstr>Further Array Operations</vt:lpstr>
      <vt:lpstr>Array Construction</vt:lpstr>
      <vt:lpstr>Joins on Arrays</vt:lpstr>
      <vt:lpstr>Decoding/Encoding</vt:lpstr>
      <vt:lpstr>Scalability for Array Query Answering</vt:lpstr>
      <vt:lpstr>Applications</vt:lpstr>
      <vt:lpstr>Summary SQL:2016 and Beyond</vt:lpstr>
      <vt:lpstr>Dynamic Time Series Data</vt:lpstr>
      <vt:lpstr>Acknowledgements</vt:lpstr>
      <vt:lpstr>Inserting Rows into a Postgres Database</vt:lpstr>
      <vt:lpstr>Challenges to scalability</vt:lpstr>
      <vt:lpstr>Application Scenario</vt:lpstr>
      <vt:lpstr>Adaptive time/space partitioning</vt:lpstr>
      <vt:lpstr>How EXACTLY do we partition by time?</vt:lpstr>
      <vt:lpstr>Adaptive time/space partitioning benefits</vt:lpstr>
      <vt:lpstr>Adaptive time/space partitioning benefits</vt:lpstr>
      <vt:lpstr>Partition-aware Query Optimization</vt:lpstr>
      <vt:lpstr>Partition-aware Query Optimization</vt:lpstr>
      <vt:lpstr>Hyper Table Abstraction</vt:lpstr>
      <vt:lpstr>Example: Importing Bulk Data</vt:lpstr>
      <vt:lpstr>PowerPoint Presentation</vt:lpstr>
      <vt:lpstr>PowerPoint Presentation</vt:lpstr>
      <vt:lpstr>PowerPoint Presentation</vt:lpstr>
      <vt:lpstr>Summary</vt:lpstr>
      <vt:lpstr>Add on: Timeseries Visualization (Grafana)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Ralf Möller</cp:lastModifiedBy>
  <cp:revision>564</cp:revision>
  <cp:lastPrinted>2014-10-18T14:57:02Z</cp:lastPrinted>
  <dcterms:created xsi:type="dcterms:W3CDTF">2010-04-27T12:26:40Z</dcterms:created>
  <dcterms:modified xsi:type="dcterms:W3CDTF">2020-01-09T08:24:56Z</dcterms:modified>
</cp:coreProperties>
</file>