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341" r:id="rId2"/>
    <p:sldId id="421" r:id="rId3"/>
    <p:sldId id="342" r:id="rId4"/>
    <p:sldId id="343" r:id="rId5"/>
    <p:sldId id="344" r:id="rId6"/>
    <p:sldId id="34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419" r:id="rId18"/>
    <p:sldId id="356" r:id="rId19"/>
    <p:sldId id="420" r:id="rId20"/>
    <p:sldId id="358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414" r:id="rId34"/>
    <p:sldId id="408" r:id="rId35"/>
    <p:sldId id="415" r:id="rId36"/>
    <p:sldId id="416" r:id="rId37"/>
    <p:sldId id="417" r:id="rId38"/>
    <p:sldId id="418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403" r:id="rId57"/>
    <p:sldId id="404" r:id="rId58"/>
    <p:sldId id="405" r:id="rId59"/>
    <p:sldId id="406" r:id="rId60"/>
    <p:sldId id="407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9"/>
    <p:restoredTop sz="94830"/>
  </p:normalViewPr>
  <p:slideViewPr>
    <p:cSldViewPr>
      <p:cViewPr varScale="1">
        <p:scale>
          <a:sx n="121" d="100"/>
          <a:sy n="121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07.11.19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07.11.19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566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49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50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2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51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7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52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53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54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55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1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315416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Sigmoid-Einheit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575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r>
              <a:rPr lang="en-US" sz="2400" dirty="0"/>
              <a:t> (</a:t>
            </a:r>
            <a:r>
              <a:rPr lang="en-US" sz="2400" dirty="0" err="1"/>
              <a:t>auch</a:t>
            </a:r>
            <a:r>
              <a:rPr lang="en-US" sz="2400" dirty="0"/>
              <a:t>: </a:t>
            </a:r>
            <a:r>
              <a:rPr lang="en-US" sz="2400" dirty="0" err="1"/>
              <a:t>logistische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00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Eigenschaft</a:t>
            </a:r>
            <a:r>
              <a:rPr lang="en-US" sz="24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145" y="5171708"/>
            <a:ext cx="5739319" cy="15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7790" y="5325015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den </a:t>
            </a:r>
            <a:r>
              <a:rPr lang="en-US" sz="2400" dirty="0" err="1"/>
              <a:t>Gradienten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um die Einheit </a:t>
            </a:r>
            <a:r>
              <a:rPr lang="en-US" sz="2400" dirty="0" err="1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kommen</a:t>
            </a:r>
            <a:r>
              <a:rPr lang="en-US" sz="2400" dirty="0"/>
              <a:t> </a:t>
            </a:r>
            <a:r>
              <a:rPr lang="en-US" sz="2400" dirty="0" err="1"/>
              <a:t>gleich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9681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(Gradient)</a:t>
            </a:r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-217091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5074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Mehr-Ebenen</a:t>
            </a:r>
            <a:r>
              <a:rPr lang="en-US" sz="3600" dirty="0"/>
              <a:t> </a:t>
            </a:r>
            <a:r>
              <a:rPr lang="en-US" sz="3600" dirty="0" err="1"/>
              <a:t>Netze</a:t>
            </a:r>
            <a:r>
              <a:rPr lang="en-US" sz="3600" dirty="0"/>
              <a:t> von Sigmoid-</a:t>
            </a:r>
            <a:r>
              <a:rPr lang="en-US" sz="3600" dirty="0" err="1"/>
              <a:t>Einheiten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170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x1 XOR x2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 dirty="0" err="1">
                <a:solidFill>
                  <a:schemeClr val="tx1"/>
                </a:solidFill>
              </a:rPr>
              <a:t>FeedBack</a:t>
            </a:r>
            <a:r>
              <a:rPr lang="de-DE" altLang="en-US" sz="1800" b="1" u="sng" dirty="0">
                <a:solidFill>
                  <a:schemeClr val="tx1"/>
                </a:solidFill>
              </a:rPr>
              <a:t>-Netze (</a:t>
            </a:r>
            <a:r>
              <a:rPr lang="de-DE" altLang="en-US" sz="1800" b="1" i="1" u="sng" dirty="0" err="1">
                <a:solidFill>
                  <a:schemeClr val="tx1"/>
                </a:solidFill>
              </a:rPr>
              <a:t>rekurrente</a:t>
            </a:r>
            <a:r>
              <a:rPr lang="de-DE" altLang="en-US" sz="1800" b="1" u="sng" dirty="0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</a:rPr>
              <a:t>Verbindungen zwischen allen Schichten möglich (Abrollen)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685-BCFA-A04B-8E86-103BF7B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 von Perzeptrons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C7B8-3249-EE4F-B6AA-7B48213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Perzeptron: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Was muss ich vor dem Lernen/Trainieren bestimmen?</a:t>
            </a:r>
          </a:p>
          <a:p>
            <a:pPr lvl="1"/>
            <a:r>
              <a:rPr lang="de-DE"/>
              <a:t>Netzwerk-Topologie? </a:t>
            </a:r>
          </a:p>
          <a:p>
            <a:pPr lvl="1"/>
            <a:r>
              <a:rPr lang="de-DE"/>
              <a:t>Perzeptron bezogen?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C4C2-7A49-D244-A672-63CD01D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64BA95-E9A6-4E43-A831-423B13EC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9298" r="14440" b="50054"/>
          <a:stretch/>
        </p:blipFill>
        <p:spPr bwMode="auto">
          <a:xfrm>
            <a:off x="1135264" y="2204864"/>
            <a:ext cx="65527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C0D2-5E06-DF4A-81B4-B3B278A96DFB}"/>
              </a:ext>
            </a:extLst>
          </p:cNvPr>
          <p:cNvSpPr txBox="1"/>
          <p:nvPr/>
        </p:nvSpPr>
        <p:spPr>
          <a:xfrm>
            <a:off x="3511528" y="166962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Eingabefunktion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616D0-75AA-7D40-97AB-A99C55194432}"/>
              </a:ext>
            </a:extLst>
          </p:cNvPr>
          <p:cNvSpPr txBox="1"/>
          <p:nvPr/>
        </p:nvSpPr>
        <p:spPr>
          <a:xfrm>
            <a:off x="5020230" y="2038953"/>
            <a:ext cx="225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Aktivierungsfunktion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719-DBB4-B54F-9587-6DBE0ED9BFFA}"/>
              </a:ext>
            </a:extLst>
          </p:cNvPr>
          <p:cNvSpPr txBox="1"/>
          <p:nvPr/>
        </p:nvSpPr>
        <p:spPr>
          <a:xfrm>
            <a:off x="7045818" y="2472340"/>
            <a:ext cx="1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Ausgabefunktion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9BE505-BD15-FC46-B0D5-BD29AFB55E6A}"/>
              </a:ext>
            </a:extLst>
          </p:cNvPr>
          <p:cNvCxnSpPr/>
          <p:nvPr/>
        </p:nvCxnSpPr>
        <p:spPr>
          <a:xfrm flipH="1">
            <a:off x="3619540" y="2038953"/>
            <a:ext cx="803201" cy="8027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DB356-62DE-8B4A-BA1F-43ABBC457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99488" y="2408285"/>
            <a:ext cx="350676" cy="4333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68CB3-202E-C148-A06F-40B06AA880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526911" y="2841672"/>
            <a:ext cx="468821" cy="267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Eingabefunktion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Die Eingabe- oder Propagierungsfunktion berechnet aus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dem Eingabevektor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und dem Gewichtsvektor                                  </a:t>
                </a:r>
              </a:p>
              <a:p>
                <a:pPr marL="342900" indent="-3429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alt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alt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den Nettoinput des </a:t>
                </a:r>
                <a14:m>
                  <m:oMath xmlns:m="http://schemas.openxmlformats.org/officeDocument/2006/math"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400" dirty="0"/>
                  <a:t>-</a:t>
                </a:r>
                <a:r>
                  <a:rPr lang="de-DE" altLang="en-US" sz="2400" dirty="0" err="1"/>
                  <a:t>ten</a:t>
                </a:r>
                <a:r>
                  <a:rPr lang="de-DE" altLang="en-US" sz="2400" dirty="0"/>
                  <a:t> Knotens.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Es gibt folgende Inputfunktionen: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Summe: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Maximalwert: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Produkt: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Minimalwert: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  <a:blipFill>
                <a:blip r:embed="rId2"/>
                <a:stretch>
                  <a:fillRect l="-1067" t="-1681" r="-23780" b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</p:spPr>
            <p:txBody>
              <a:bodyPr/>
              <a:lstStyle/>
              <a:p>
                <a:pPr marL="12700" indent="-12700">
                  <a:buNone/>
                </a:pPr>
                <a:r>
                  <a:rPr lang="de-DE" altLang="en-US" sz="2200" dirty="0"/>
                  <a:t>Mit der Aktivierungsfunktion (auch: Transferfunktion) wird aus dem Nettoinput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200" dirty="0"/>
                  <a:t> der Aktivierungszustand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200" dirty="0"/>
                  <a:t>eines Knotens berechnet. 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200" dirty="0"/>
                  <a:t>Folgende Aktivierungsfunktionen sind gebräuchlich: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Lineare </a:t>
                </a:r>
                <a:r>
                  <a:rPr lang="de-DE" altLang="en-US" sz="2200" dirty="0" err="1"/>
                  <a:t>Aktivierungsfkt</a:t>
                </a:r>
                <a:r>
                  <a:rPr lang="de-DE" altLang="en-US" sz="22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Binäre </a:t>
                </a:r>
                <a:r>
                  <a:rPr lang="de-DE" altLang="en-US" sz="2200" dirty="0" err="1"/>
                  <a:t>Schwellenwertfkt</a:t>
                </a:r>
                <a:r>
                  <a:rPr lang="de-DE" altLang="en-US" sz="2200" dirty="0"/>
                  <a:t>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falls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&amp;0,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sonst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Fermi-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 (logistische 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.):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Tangens </a:t>
                </a:r>
                <a:r>
                  <a:rPr lang="de-DE" altLang="en-US" sz="2200" dirty="0" err="1"/>
                  <a:t>hyperbolicus</a:t>
                </a:r>
                <a:r>
                  <a:rPr lang="de-DE" altLang="en-US" sz="2200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  <a:blipFill>
                <a:blip r:embed="rId3"/>
                <a:stretch>
                  <a:fillRect l="-871"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42304" y="2492896"/>
            <a:ext cx="1692275" cy="503238"/>
          </a:xfrm>
          <a:prstGeom prst="wedgeEllipseCallout">
            <a:avLst>
              <a:gd name="adj1" fmla="val 2560"/>
              <a:gd name="adj2" fmla="val 1017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 dirty="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5669120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5" y="4661361"/>
            <a:ext cx="1315875" cy="606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98D90-BAC1-2942-9C4E-A82D73E9A816}"/>
              </a:ext>
            </a:extLst>
          </p:cNvPr>
          <p:cNvSpPr txBox="1"/>
          <p:nvPr/>
        </p:nvSpPr>
        <p:spPr>
          <a:xfrm>
            <a:off x="3419872" y="4797152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Spezialfall: </a:t>
            </a:r>
            <a:r>
              <a:rPr lang="de-DE" dirty="0" err="1"/>
              <a:t>Sigmoid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8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Einführung, Klassifikation vs. Regression, parametrisches und nicht-parametrisches überwachtes Lernen</a:t>
            </a:r>
          </a:p>
          <a:p>
            <a:r>
              <a:rPr lang="de-DE" sz="1400" dirty="0">
                <a:highlight>
                  <a:srgbClr val="00FF00"/>
                </a:highlight>
              </a:rPr>
              <a:t>Neuronale Netze und Support-Vektor-Maschinen</a:t>
            </a:r>
          </a:p>
          <a:p>
            <a:r>
              <a:rPr lang="de-DE" sz="1400" dirty="0"/>
              <a:t>Häufungsanalysen, Warenkorbanalyse, Empfehlungen </a:t>
            </a:r>
          </a:p>
          <a:p>
            <a:r>
              <a:rPr lang="de-DE" sz="1400" dirty="0"/>
              <a:t>Statistische Grundlagen</a:t>
            </a:r>
            <a:r>
              <a:rPr lang="de-DE" sz="1400"/>
              <a:t>: Stichproben</a:t>
            </a:r>
            <a:r>
              <a:rPr lang="de-DE" sz="1400" dirty="0"/>
              <a:t>, Schätzer, Verteilung, Dichte, kumulative Verteilung, Skalen: Nominal-, </a:t>
            </a:r>
            <a:r>
              <a:rPr lang="de-DE" sz="1400" dirty="0" err="1"/>
              <a:t>Ordinal</a:t>
            </a:r>
            <a:r>
              <a:rPr lang="de-DE" sz="1400" dirty="0"/>
              <a:t>-, Intervall- und Verhältnisskala, Hypothesentests, Konfidenzintervalle, Reliabilität, Interne Konsistenz, </a:t>
            </a:r>
            <a:r>
              <a:rPr lang="de-DE" sz="1400" dirty="0" err="1"/>
              <a:t>Cronbach</a:t>
            </a:r>
            <a:r>
              <a:rPr lang="de-DE" sz="1400" dirty="0"/>
              <a:t> Alpha, Trennschärfe</a:t>
            </a:r>
          </a:p>
          <a:p>
            <a:r>
              <a:rPr lang="de-DE" sz="1400" dirty="0" err="1"/>
              <a:t>Bayessche</a:t>
            </a:r>
            <a:r>
              <a:rPr lang="de-DE" sz="1400" dirty="0"/>
              <a:t> Statistik, </a:t>
            </a:r>
            <a:r>
              <a:rPr lang="de-DE" sz="1400" dirty="0" err="1"/>
              <a:t>Bayessche</a:t>
            </a:r>
            <a:r>
              <a:rPr lang="de-DE" sz="1400" dirty="0"/>
              <a:t> Netze zur Spezifikation von diskreten Verteilungen, Anfragen, Anfragebeantwortung, Lernverfahren für </a:t>
            </a:r>
            <a:r>
              <a:rPr lang="de-DE" sz="1400" dirty="0" err="1"/>
              <a:t>Bayessche</a:t>
            </a:r>
            <a:r>
              <a:rPr lang="de-DE" sz="1400" dirty="0"/>
              <a:t> Netze</a:t>
            </a:r>
          </a:p>
          <a:p>
            <a:r>
              <a:rPr lang="de-DE" sz="1400" dirty="0"/>
              <a:t>Induktives Lernen: Versionsraum, Informationstheorie, Entscheidungsbäume, Lernen von Regeln</a:t>
            </a:r>
          </a:p>
          <a:p>
            <a:r>
              <a:rPr lang="de-DE" sz="1400" dirty="0"/>
              <a:t>Ensemble-Methoden, </a:t>
            </a:r>
            <a:r>
              <a:rPr lang="de-DE" sz="1400" dirty="0" err="1"/>
              <a:t>Bagging</a:t>
            </a:r>
            <a:r>
              <a:rPr lang="de-DE" sz="1400" dirty="0"/>
              <a:t>, </a:t>
            </a:r>
            <a:r>
              <a:rPr lang="de-DE" sz="1400" dirty="0" err="1"/>
              <a:t>Boosting</a:t>
            </a:r>
            <a:r>
              <a:rPr lang="de-DE" sz="1400" dirty="0"/>
              <a:t>, Random </a:t>
            </a:r>
            <a:r>
              <a:rPr lang="de-DE" sz="1400" dirty="0" err="1"/>
              <a:t>Forests</a:t>
            </a:r>
            <a:endParaRPr lang="de-DE" sz="1400" dirty="0"/>
          </a:p>
          <a:p>
            <a:r>
              <a:rPr lang="de-DE" sz="1400" dirty="0"/>
              <a:t>Clusterbildung, K-</a:t>
            </a:r>
            <a:r>
              <a:rPr lang="de-DE" sz="1400" dirty="0" err="1"/>
              <a:t>Means</a:t>
            </a:r>
            <a:r>
              <a:rPr lang="de-DE" sz="1400" dirty="0"/>
              <a:t>, Analyse der Variation (Analysis </a:t>
            </a:r>
            <a:r>
              <a:rPr lang="de-DE" sz="1400" dirty="0" err="1"/>
              <a:t>of</a:t>
            </a:r>
            <a:r>
              <a:rPr lang="de-DE" sz="1400" dirty="0"/>
              <a:t> Variation, ANOVA), Inter-Cluster-Variation, Intra-Cluster-Variation, F-Statistik, </a:t>
            </a:r>
            <a:r>
              <a:rPr lang="de-DE" sz="1400" dirty="0" err="1"/>
              <a:t>Bonferroni</a:t>
            </a:r>
            <a:r>
              <a:rPr lang="de-DE" sz="1400" dirty="0"/>
              <a:t>-Korrektur, MANOVA, </a:t>
            </a:r>
            <a:r>
              <a:rPr lang="de-DE" sz="1400" dirty="0" err="1"/>
              <a:t>Discriminant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Analysis</a:t>
            </a:r>
          </a:p>
          <a:p>
            <a:r>
              <a:rPr lang="de-DE" sz="1400" dirty="0"/>
              <a:t>Analyse Sozialer Strukturen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33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3600" dirty="0"/>
              <a:t>Die Ausgabefunktion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Die Ausgabefunktion berechnet aus der Aktivierung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, der als Ausgabe an die nächste Schicht weitergegeben wird.</a:t>
                </a:r>
              </a:p>
              <a:p>
                <a:r>
                  <a:rPr lang="de-DE" altLang="en-US" sz="2400" dirty="0"/>
                  <a:t>In den meisten Fällen ist die Ausgabefunktion die </a:t>
                </a:r>
                <a:r>
                  <a:rPr lang="de-DE" altLang="en-US" sz="2400" b="1" dirty="0"/>
                  <a:t>Identität</a:t>
                </a:r>
                <a:r>
                  <a:rPr lang="de-DE" altLang="en-US" sz="24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i="1" dirty="0">
                    <a:latin typeface="Times New Roman" charset="0"/>
                  </a:rPr>
                  <a:t>.</a:t>
                </a:r>
                <a:endParaRPr lang="de-DE" altLang="en-US" sz="2400" i="1" baseline="-25000" dirty="0">
                  <a:latin typeface="Times New Roman" charset="0"/>
                </a:endParaRPr>
              </a:p>
              <a:p>
                <a:r>
                  <a:rPr lang="de-DE" altLang="en-US" sz="2400" dirty="0"/>
                  <a:t>Für binäre Ausgaben wird manchmal auch eine Schwellenwertfunktion verwendet:</a:t>
                </a:r>
              </a:p>
              <a:p>
                <a:endParaRPr lang="de-DE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falls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&amp;0,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sonst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3" r="-309" b="-35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Einstellen</a:t>
            </a:r>
            <a:r>
              <a:rPr lang="en-US" sz="3200" dirty="0"/>
              <a:t> der </a:t>
            </a:r>
            <a:r>
              <a:rPr lang="en-US" sz="3200" dirty="0" err="1"/>
              <a:t>Gewichte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Trainingsdaten</a:t>
            </a:r>
            <a:r>
              <a:rPr lang="mr-IN" sz="3200" dirty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/>
              <a:t> </a:t>
            </a: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Anlernen</a:t>
            </a:r>
            <a:r>
              <a:rPr lang="en-US" sz="3200" dirty="0"/>
              <a:t> des </a:t>
            </a:r>
            <a:r>
              <a:rPr lang="en-US" sz="3200" dirty="0" err="1"/>
              <a:t>Netzwerks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6D81-7371-0944-BCDD-62CEDE7C8CED}"/>
              </a:ext>
            </a:extLst>
          </p:cNvPr>
          <p:cNvSpPr txBox="1"/>
          <p:nvPr/>
        </p:nvSpPr>
        <p:spPr>
          <a:xfrm>
            <a:off x="4283968" y="19285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Eingabe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5473-D279-404A-BEC9-353228928106}"/>
              </a:ext>
            </a:extLst>
          </p:cNvPr>
          <p:cNvSpPr txBox="1"/>
          <p:nvPr/>
        </p:nvSpPr>
        <p:spPr>
          <a:xfrm>
            <a:off x="5796136" y="192850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Perzeptrons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551E-B586-DA4C-800E-D70CBB4DAFB3}"/>
              </a:ext>
            </a:extLst>
          </p:cNvPr>
          <p:cNvSpPr txBox="1"/>
          <p:nvPr/>
        </p:nvSpPr>
        <p:spPr>
          <a:xfrm>
            <a:off x="7380312" y="192705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Ausgabe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Initialisierung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zufälligen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48649"/>
            <a:ext cx="8162900" cy="588063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Support-Vektor-Maschinen (SVMs)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Unterteilt einer Menge von Objekten in Klassen, so dass um die Klassengrenzen herum ein möglichst breiter Bereich frei von Objekten bleibt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Geeignet für Regression und Klassifikation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Nichtlineare Klassifikation durch Transformation des Eingaberaums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Perceptron--a perceiving and recognizing automaton. Report 85-460-1, Cornell Aeronautical Laboratory,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308" y="58568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Und so </a:t>
            </a:r>
            <a:r>
              <a:rPr lang="en-GB" sz="2400" b="1" dirty="0" err="1">
                <a:solidFill>
                  <a:schemeClr val="bg1"/>
                </a:solidFill>
              </a:rPr>
              <a:t>weiter</a:t>
            </a:r>
            <a:r>
              <a:rPr lang="en-GB" sz="2400" b="1" dirty="0">
                <a:solidFill>
                  <a:schemeClr val="bg1"/>
                </a:solidFill>
              </a:rPr>
              <a:t>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Wiederhole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tausend</a:t>
            </a:r>
            <a:r>
              <a:rPr lang="en-GB" b="1" dirty="0">
                <a:solidFill>
                  <a:schemeClr val="bg1"/>
                </a:solidFill>
              </a:rPr>
              <a:t>-, </a:t>
            </a:r>
            <a:r>
              <a:rPr lang="en-GB" b="1" dirty="0" err="1">
                <a:solidFill>
                  <a:schemeClr val="bg1"/>
                </a:solidFill>
              </a:rPr>
              <a:t>vielleicht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millionenmal</a:t>
            </a:r>
            <a:r>
              <a:rPr lang="en-GB" b="1" dirty="0">
                <a:solidFill>
                  <a:schemeClr val="bg1"/>
                </a:solidFill>
              </a:rPr>
              <a:t> – </a:t>
            </a:r>
            <a:r>
              <a:rPr lang="en-GB" b="1" dirty="0" err="1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mit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zufälligen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Trainingsinstanz</a:t>
            </a:r>
            <a:r>
              <a:rPr lang="en-GB" b="1" dirty="0">
                <a:solidFill>
                  <a:schemeClr val="bg1"/>
                </a:solidFill>
              </a:rPr>
              <a:t> und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Anpassung</a:t>
            </a:r>
            <a:r>
              <a:rPr lang="en-GB" b="1" dirty="0">
                <a:solidFill>
                  <a:schemeClr val="bg1"/>
                </a:solidFill>
              </a:rPr>
              <a:t> der </a:t>
            </a:r>
            <a:r>
              <a:rPr lang="en-GB" b="1" dirty="0" err="1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>
                <a:solidFill>
                  <a:srgbClr val="0D0D0D"/>
                </a:solidFill>
              </a:rPr>
              <a:t>Verfahren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zur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Gewichtsanpassung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müssen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Fehler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62FC6-1052-CC43-BE23-7766BD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785103" cy="503239"/>
          </a:xfrm>
        </p:spPr>
        <p:txBody>
          <a:bodyPr/>
          <a:lstStyle/>
          <a:p>
            <a:r>
              <a:rPr lang="de-DE" dirty="0"/>
              <a:t>Eine Ebene: </a:t>
            </a:r>
            <a:r>
              <a:rPr lang="de-DE" dirty="0" err="1"/>
              <a:t>Perzeptron</a:t>
            </a:r>
            <a:r>
              <a:rPr lang="de-DE" dirty="0"/>
              <a:t>-Lernregel (Delta-Lernregel)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wobei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und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de-DE" dirty="0"/>
                  <a:t> der Zielwert ist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dirty="0"/>
                  <a:t> ist die Ausgabe des </a:t>
                </a:r>
                <a:r>
                  <a:rPr lang="de-DE" dirty="0" err="1"/>
                  <a:t>Perzeptrons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eine kleine Konstante (z.B. 0,1):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400" dirty="0"/>
                  <a:t>Gewichte häufig nur nach Verarbeitung eines ganzen Datensatzes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400" dirty="0"/>
                  <a:t> angepasst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39942-B352-5A4A-B034-355A4D18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4E6BA-A79C-C746-83FD-27F6B96964FE}"/>
              </a:ext>
            </a:extLst>
          </p:cNvPr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--a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perceiving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recognizing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Report 85-460-1, Cornell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Aeronautical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Laboratory, </a:t>
            </a:r>
            <a:r>
              <a:rPr lang="de-DE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421162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Begründung </a:t>
            </a:r>
            <a:r>
              <a:rPr lang="de-DE" altLang="x-none"/>
              <a:t>für die Delta-Regel</a:t>
            </a:r>
            <a:endParaRPr lang="en-US" alt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dirty="0"/>
                  <a:t>Idee: minimiere den quadratischen Fehler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x-none" dirty="0"/>
                  <a:t> Trainingsmenge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/>
                  <a:t> Wert für</a:t>
                </a:r>
                <a:r>
                  <a:rPr lang="de-DE" altLang="x-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x-none" dirty="0">
                  <a:solidFill>
                    <a:schemeClr val="tx1"/>
                  </a:solidFill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>
                    <a:sym typeface="Symbol" charset="2"/>
                  </a:rPr>
                  <a:t> Ausgabe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sym typeface="Symbol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acc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≡</m:t>
                      </m:r>
                      <m:f>
                        <m:fPr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r>
                  <a:rPr lang="de-DE" altLang="x-none">
                    <a:sym typeface="Symbol" charset="2"/>
                  </a:rPr>
                  <a:t>Minimumbestimmung mit 1</a:t>
                </a:r>
                <a:r>
                  <a:rPr lang="de-DE" altLang="x-none" dirty="0">
                    <a:sym typeface="Symbol" charset="2"/>
                  </a:rPr>
                  <a:t>. Ableitung</a:t>
                </a:r>
              </a:p>
            </p:txBody>
          </p:sp>
        </mc:Choice>
        <mc:Fallback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43" t="-1272" b="-4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CD6A-B11F-F44D-9E61-B7AA87EB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940110"/>
            <a:ext cx="3611201" cy="22972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01EC5D-46F6-374D-8BBE-A4DD96BD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6523" r="21617" b="50432"/>
          <a:stretch/>
        </p:blipFill>
        <p:spPr bwMode="auto">
          <a:xfrm>
            <a:off x="4327240" y="1268984"/>
            <a:ext cx="4680520" cy="2376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81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08E-7E87-7C41-8DFF-372733F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altLang="x-non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𝑖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,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5" t="-27990" b="-38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753B-DE0D-8847-B952-E4EE42A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 (Forts.)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/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800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  <a:blipFill>
                <a:blip r:embed="rId2"/>
                <a:stretch>
                  <a:fillRect l="-946" t="-133708" b="-18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/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  <a:blipFill>
                <a:blip r:embed="rId3"/>
                <a:stretch>
                  <a:fillRect l="-678" t="-130588" b="-18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/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:r>
                  <a:rPr lang="de-DE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Iterativ pro Datenpunkt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60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d>
                        <m:d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𝑡</m:t>
                          </m:r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−</m:t>
                          </m:r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𝑥</m:t>
                          </m:r>
                        </m:e>
                        <m:sub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altLang="x-none" sz="2600" dirty="0">
                  <a:solidFill>
                    <a:srgbClr val="C00000"/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  <a:blipFill>
                <a:blip r:embed="rId4"/>
                <a:stretch>
                  <a:fillRect l="-2941" t="-5634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767EE-C94E-7540-9CD1-A022857D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Algorithmus für </a:t>
            </a:r>
            <a:r>
              <a:rPr lang="de-DE" i="1"/>
              <a:t>eine</a:t>
            </a:r>
            <a:r>
              <a:rPr lang="de-DE"/>
              <a:t> Gewichtsanpassung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/>
                  <a:t>Jedes Trainingsbeispiel sei ein Paar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/>
                  <a:t> ist ein Inputvektor (Vektor mit Feature-Werten)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/>
                  <a:t> is der Zielwert (Klassenlabel/Ausgabewert)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/>
                  <a:t> ist die Lernrate</a:t>
                </a:r>
              </a:p>
              <a:p>
                <a:r>
                  <a:rPr lang="de-DE"/>
                  <a:t>Initialisiere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 mit einem beliebigen, kleinen Wert</a:t>
                </a:r>
              </a:p>
              <a:p>
                <a:r>
                  <a:rPr lang="de-DE"/>
                  <a:t>Bis die Abbruchbedingung erfüllt ist (z.B. Anzahl an verarbeiteten Trainingsbeispielen):</a:t>
                </a:r>
              </a:p>
              <a:p>
                <a:pPr lvl="1"/>
                <a:r>
                  <a:rPr lang="de-DE"/>
                  <a:t>Initialisiere jedes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/>
              </a:p>
              <a:p>
                <a:pPr lvl="1"/>
                <a:r>
                  <a:rPr lang="de-DE"/>
                  <a:t>Für jedes Trainingsbeispiel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/>
              </a:p>
              <a:p>
                <a:pPr lvl="2"/>
                <a:r>
                  <a:rPr lang="de-DE"/>
                  <a:t>Berechne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DE"/>
              </a:p>
              <a:p>
                <a:pPr lvl="2"/>
                <a:r>
                  <a:rPr lang="de-DE"/>
                  <a:t>Für jedes Gewicht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  <a:p>
                <a:pPr lvl="1"/>
                <a:r>
                  <a:rPr lang="de-DE"/>
                  <a:t>Für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1781" b="-8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1C2B-B033-7242-A997-52A8666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B0B3-4128-254C-8A68-CE7EF3174219}" type="slidenum">
              <a:rPr lang="de-DE" altLang="en-US" smtClean="0"/>
              <a:pPr/>
              <a:t>38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79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1" y="3520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141" y="3102820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Schon früher untersucht:</a:t>
            </a:r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Netzwerke daher von manchen</a:t>
            </a:r>
            <a:br>
              <a:rPr lang="de-DE" sz="2400"/>
            </a:br>
            <a:r>
              <a:rPr lang="de-DE" sz="2400"/>
              <a:t>als künstliche neuronale Netze bezeichnet</a:t>
            </a:r>
          </a:p>
          <a:p>
            <a:endParaRPr lang="de-DE" sz="2400"/>
          </a:p>
          <a:p>
            <a:r>
              <a:rPr lang="de-DE" sz="2400"/>
              <a:t>Später für mehrschichtige Netze erweitert (Deep Learning):</a:t>
            </a:r>
            <a:br>
              <a:rPr lang="de-DE" sz="2400"/>
            </a:br>
            <a:r>
              <a:rPr lang="de-DE" sz="2400"/>
              <a:t>Fehlerrückführung durch mehrere Ebenen (Backpropagation)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0381"/>
            <a:ext cx="497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600"/>
              <a:t>Perzeptron-Lernregel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3" y="1383159"/>
            <a:ext cx="6420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/>
              <a:t>Man kann zeigen, dass der Vorgang konvergiert,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121" y="1769287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/>
              <a:t>... wenn die Daten linear separierbar sind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-99392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-459432"/>
            <a:ext cx="25555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  <a:p>
            <a:r>
              <a:rPr lang="en-US" sz="4000" dirty="0" err="1"/>
              <a:t>Perzeptron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59" y="4983559"/>
            <a:ext cx="8228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Manchmal</a:t>
            </a:r>
            <a:r>
              <a:rPr lang="en-US" sz="2400" dirty="0"/>
              <a:t> </a:t>
            </a:r>
            <a:r>
              <a:rPr lang="en-US" sz="2400" dirty="0" err="1"/>
              <a:t>einfacher</a:t>
            </a:r>
            <a:r>
              <a:rPr lang="en-US" sz="2400" dirty="0"/>
              <a:t> </a:t>
            </a:r>
            <a:r>
              <a:rPr lang="en-US" sz="2400" dirty="0" err="1"/>
              <a:t>geschrieben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(Ann.: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/>
              <a:t>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055864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586693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  <a:cs typeface="Arial" charset="0"/>
              </a:rPr>
              <a:t>Perspektive</a:t>
            </a:r>
            <a:r>
              <a:rPr lang="en-GB" dirty="0">
                <a:latin typeface="+mn-lt"/>
                <a:cs typeface="Arial" charset="0"/>
              </a:rPr>
              <a:t> der </a:t>
            </a:r>
            <a:r>
              <a:rPr lang="en-GB" dirty="0" err="1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281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>
                <a:solidFill>
                  <a:schemeClr val="tx1"/>
                </a:solidFill>
              </a:rPr>
              <a:t>Fehler bei einer ungeeigneten Trainingsmenge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de-DE" dirty="0">
                <a:latin typeface="+mn-lt"/>
                <a:cs typeface="Arial" charset="0"/>
              </a:rPr>
              <a:t>Lernverfahren: Resümee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de-DE" sz="2000" dirty="0"/>
              <a:t>Epoche: einmalige Verwendung des gesamten Datensatzes</a:t>
            </a:r>
          </a:p>
          <a:p>
            <a:pPr lvl="1">
              <a:defRPr/>
            </a:pPr>
            <a:r>
              <a:rPr lang="de-DE" sz="2000" dirty="0"/>
              <a:t>Manchmal zu groß</a:t>
            </a:r>
          </a:p>
          <a:p>
            <a:pPr>
              <a:defRPr/>
            </a:pPr>
            <a:r>
              <a:rPr lang="de-DE" sz="2000" dirty="0"/>
              <a:t>Batch: Zerlegung eines Datensatzes in Teilmengen</a:t>
            </a:r>
          </a:p>
          <a:p>
            <a:pPr lvl="1">
              <a:defRPr/>
            </a:pPr>
            <a:r>
              <a:rPr lang="de-DE" sz="2000" dirty="0"/>
              <a:t>Für jede Teilmenge: Passe Gewichte an</a:t>
            </a:r>
          </a:p>
          <a:p>
            <a:pPr lvl="1">
              <a:defRPr/>
            </a:pPr>
            <a:r>
              <a:rPr lang="de-DE" sz="2000" dirty="0"/>
              <a:t>Anzahl der Teilmengen: #Iterationen</a:t>
            </a:r>
          </a:p>
          <a:p>
            <a:pPr>
              <a:defRPr/>
            </a:pPr>
            <a:r>
              <a:rPr lang="de-DE" sz="2000" dirty="0"/>
              <a:t>Tausende von kleinen Anpassungen, jede macht das Netz besser für die letzte Eingabe (aber vielleicht schlechter für frühere Eingaben)</a:t>
            </a:r>
          </a:p>
          <a:p>
            <a:pPr>
              <a:defRPr/>
            </a:pPr>
            <a:r>
              <a:rPr lang="de-DE" sz="2000" dirty="0"/>
              <a:t>Verwende mehrere Epochen</a:t>
            </a:r>
          </a:p>
          <a:p>
            <a:pPr>
              <a:defRPr/>
            </a:pPr>
            <a:r>
              <a:rPr lang="de-DE" sz="2000" dirty="0" err="1"/>
              <a:t>Wieviele</a:t>
            </a:r>
            <a:r>
              <a:rPr lang="de-DE" sz="2000" dirty="0"/>
              <a:t> Epochen? Batches?</a:t>
            </a:r>
          </a:p>
          <a:p>
            <a:pPr lvl="1">
              <a:defRPr/>
            </a:pPr>
            <a:r>
              <a:rPr lang="de-DE" sz="2000" dirty="0"/>
              <a:t>Ausprobieren </a:t>
            </a:r>
          </a:p>
          <a:p>
            <a:pPr>
              <a:defRPr/>
            </a:pPr>
            <a:r>
              <a:rPr lang="de-DE" sz="2000" dirty="0"/>
              <a:t>Durch verdammtes Glück kommt oft eine </a:t>
            </a:r>
            <a:br>
              <a:rPr lang="de-DE" sz="2000" dirty="0"/>
            </a:br>
            <a:r>
              <a:rPr lang="de-DE" sz="2000" dirty="0"/>
              <a:t>Funktion heraus, die gut genug in </a:t>
            </a:r>
            <a:br>
              <a:rPr lang="de-DE" sz="2000" dirty="0"/>
            </a:br>
            <a:r>
              <a:rPr lang="de-DE" sz="2000" dirty="0"/>
              <a:t>Anwendungen funktioniert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319" y="1340768"/>
            <a:ext cx="6264969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McCulloch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br>
              <a:rPr lang="de-DE" altLang="en-US" sz="1800" dirty="0"/>
            </a:br>
            <a:r>
              <a:rPr lang="de-DE" altLang="en-US" sz="1800" dirty="0"/>
              <a:t>            definieren eine Art erster neuronaler Netzwerke.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br>
              <a:rPr lang="de-DE" altLang="en-US" sz="1800" dirty="0"/>
            </a:br>
            <a:r>
              <a:rPr lang="de-DE" altLang="en-US" sz="1800" dirty="0"/>
              <a:t>            (nach </a:t>
            </a:r>
            <a:r>
              <a:rPr lang="de-DE" altLang="en-US" sz="1800" dirty="0" err="1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1957</a:t>
            </a:r>
            <a:r>
              <a:rPr lang="de-DE" altLang="en-US" sz="1800" i="1" dirty="0"/>
              <a:t>:</a:t>
            </a:r>
            <a:r>
              <a:rPr lang="de-DE" altLang="en-US" sz="1800" dirty="0"/>
              <a:t> 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durch </a:t>
            </a:r>
            <a:r>
              <a:rPr lang="de-DE" altLang="en-US" sz="1800" dirty="0">
                <a:solidFill>
                  <a:srgbClr val="190CFF"/>
                </a:solidFill>
              </a:rPr>
              <a:t>Rosenblatt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Minsky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Papert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br>
              <a:rPr lang="de-DE" altLang="en-US" sz="1800" dirty="0"/>
            </a:b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durch </a:t>
            </a:r>
            <a:r>
              <a:rPr lang="de-DE" altLang="en-US" sz="1800" dirty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Kohonen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eines richtungweisenden Artikels von </a:t>
            </a:r>
            <a:r>
              <a:rPr lang="de-DE" altLang="en-US" sz="1800" dirty="0" err="1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rückgekoppelten Netze (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-Netze,</a:t>
            </a:r>
            <a:r>
              <a:rPr lang="de-DE" altLang="en-US" sz="1800" dirty="0"/>
              <a:t> 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b="1" i="1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2000</a:t>
            </a:r>
            <a:r>
              <a:rPr lang="de-DE" altLang="en-US" sz="1800" dirty="0"/>
              <a:t>: </a:t>
            </a:r>
            <a:r>
              <a:rPr lang="de-DE" altLang="en-US" sz="1800" u="sng" dirty="0" err="1"/>
              <a:t>Deep</a:t>
            </a:r>
            <a:r>
              <a:rPr lang="de-DE" altLang="en-US" sz="1800" u="sng" dirty="0"/>
              <a:t> Learning </a:t>
            </a:r>
            <a:r>
              <a:rPr lang="de-DE" altLang="en-US" sz="1800" dirty="0"/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Hinton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Bengio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Ng</a:t>
            </a:r>
            <a:r>
              <a:rPr lang="de-DE" altLang="en-US" sz="1800" dirty="0">
                <a:solidFill>
                  <a:srgbClr val="190CFF"/>
                </a:solidFill>
              </a:rPr>
              <a:t>, et al.)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>
                <a:solidFill>
                  <a:srgbClr val="190CFF"/>
                </a:solidFill>
              </a:rPr>
              <a:t>© Stefan Hartmann (mit Anpassungen)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/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20012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dirty="0">
                <a:latin typeface="+mn-lt"/>
                <a:ea typeface="ＭＳ Ｐゴシック" charset="0"/>
                <a:cs typeface="ＭＳ Ｐゴシック" charset="0"/>
              </a:rPr>
              <a:t>Support-Vektor Maschinen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Abbildung </a:t>
            </a:r>
            <a:r>
              <a:rPr lang="de-DE" dirty="0">
                <a:ea typeface="ＭＳ Ｐゴシック" charset="0"/>
              </a:rPr>
              <a:t>von Instanzen von zwei Klassen in einen Raum, in dem sie linear </a:t>
            </a:r>
            <a:r>
              <a:rPr lang="de-DE" dirty="0" err="1">
                <a:ea typeface="ＭＳ Ｐゴシック" charset="0"/>
              </a:rPr>
              <a:t>separierbar</a:t>
            </a:r>
            <a:r>
              <a:rPr lang="de-DE" dirty="0">
                <a:ea typeface="ＭＳ Ｐゴシック" charset="0"/>
              </a:rPr>
              <a:t> sind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Abbildungsfunktion heißt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Kernel-Funktion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Berechnung einer Trennfläche über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Optimierungsproblem </a:t>
            </a:r>
            <a:r>
              <a:rPr lang="de-DE" dirty="0">
                <a:ea typeface="ＭＳ Ｐゴシック" charset="0"/>
              </a:rPr>
              <a:t>(und nicht iterativ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wie bei </a:t>
            </a:r>
            <a:r>
              <a:rPr lang="de-DE" dirty="0" err="1">
                <a:ea typeface="ＭＳ Ｐゴシック" charset="0"/>
              </a:rPr>
              <a:t>Perzeptrons</a:t>
            </a:r>
            <a:r>
              <a:rPr lang="de-DE" dirty="0">
                <a:ea typeface="ＭＳ Ｐゴシック" charset="0"/>
              </a:rPr>
              <a:t> und mehrschichtigen Netzen)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Formulierung als </a:t>
            </a:r>
            <a:r>
              <a:rPr lang="de-DE" dirty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nicht </a:t>
            </a:r>
            <a:r>
              <a:rPr lang="de-DE" dirty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de-DE" dirty="0">
                <a:ea typeface="ＭＳ Ｐゴシック" charset="0"/>
              </a:rPr>
              <a:t>!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V. N., A training algorithm for optimal margin classifiers.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p. 144,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1992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V., Support-vector networks, </a:t>
            </a:r>
            <a:br>
              <a:rPr lang="en-US" sz="1200" dirty="0">
                <a:solidFill>
                  <a:srgbClr val="190CFF"/>
                </a:solidFill>
              </a:rPr>
            </a:br>
            <a:r>
              <a:rPr lang="en-US" sz="1200" dirty="0">
                <a:solidFill>
                  <a:srgbClr val="190CFF"/>
                </a:solidFill>
              </a:rPr>
              <a:t>Machine Learning.  20 (3): 273–297, </a:t>
            </a:r>
            <a:r>
              <a:rPr lang="en-US" sz="1200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066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116632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-315416"/>
            <a:ext cx="7345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Entscheidungslinie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</a:t>
            </a:r>
            <a:r>
              <a:rPr lang="en-US" sz="3600" dirty="0" err="1"/>
              <a:t>Perzeptrons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Repräsentiert</a:t>
            </a:r>
            <a:r>
              <a:rPr lang="en-US" sz="2400" dirty="0"/>
              <a:t> </a:t>
            </a:r>
            <a:r>
              <a:rPr lang="en-US" sz="2400" dirty="0" err="1"/>
              <a:t>lineare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y = mx +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Was </a:t>
            </a:r>
            <a:r>
              <a:rPr lang="en-US" sz="2000" dirty="0" err="1"/>
              <a:t>machen</a:t>
            </a:r>
            <a:r>
              <a:rPr lang="en-US" sz="2000" dirty="0"/>
              <a:t> die </a:t>
            </a:r>
            <a:r>
              <a:rPr lang="en-US" sz="2000" dirty="0" err="1"/>
              <a:t>Gewichte</a:t>
            </a:r>
            <a:r>
              <a:rPr lang="en-US" sz="2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8854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Verallgemeinerung</a:t>
            </a:r>
            <a:r>
              <a:rPr lang="en-US" sz="2400" dirty="0"/>
              <a:t> auf </a:t>
            </a:r>
            <a:r>
              <a:rPr lang="en-US" sz="2400" dirty="0" err="1"/>
              <a:t>Entscheidungsebenen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.: Warren 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br>
              <a:rPr lang="en-US" sz="1200" i="1" dirty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of 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5, S. 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</a:p>
        </p:txBody>
      </p:sp>
    </p:spTree>
    <p:extLst>
      <p:ext uri="{BB962C8B-B14F-4D97-AF65-F5344CB8AC3E}">
        <p14:creationId xmlns:p14="http://schemas.microsoft.com/office/powerpoint/2010/main" val="1164981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0466"/>
              </p:ext>
            </p:extLst>
          </p:nvPr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8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CFF"/>
                </a:solidFill>
              </a:rPr>
              <a:t>Support-</a:t>
            </a:r>
            <a:r>
              <a:rPr lang="en-US" sz="2400" dirty="0" err="1">
                <a:solidFill>
                  <a:srgbClr val="190CFF"/>
                </a:solidFill>
              </a:rPr>
              <a:t>Vektoren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>
                <a:solidFill>
                  <a:srgbClr val="190CFF"/>
                </a:solidFill>
              </a:rPr>
              <a:t>über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Optimierungsproblem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5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(1)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015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(2)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 action="ppaction://noaction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 action="ppaction://noaction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11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N.,. 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Inc., </a:t>
            </a:r>
            <a:r>
              <a:rPr lang="nl-NL" sz="1800" b="1" i="0" dirty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6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latin typeface="+mn-lt"/>
                <a:cs typeface="Arial" charset="0"/>
              </a:rPr>
              <a:t>Zusammenfassung</a:t>
            </a:r>
            <a:r>
              <a:rPr lang="en-GB" dirty="0">
                <a:latin typeface="+mn-lt"/>
                <a:cs typeface="Arial" charset="0"/>
              </a:rPr>
              <a:t>: </a:t>
            </a:r>
            <a:r>
              <a:rPr lang="en-GB" dirty="0" err="1">
                <a:latin typeface="+mn-lt"/>
                <a:cs typeface="Arial" charset="0"/>
              </a:rPr>
              <a:t>Netze</a:t>
            </a:r>
            <a:r>
              <a:rPr lang="en-GB" dirty="0">
                <a:latin typeface="+mn-lt"/>
                <a:cs typeface="Arial" charset="0"/>
              </a:rPr>
              <a:t> vs. SVMs (1)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>
                <a:cs typeface="Arial" charset="0"/>
              </a:rPr>
              <a:t>f</a:t>
            </a:r>
            <a:r>
              <a:rPr lang="en-GB" sz="2800" dirty="0">
                <a:cs typeface="Arial" charset="0"/>
              </a:rPr>
              <a:t>(</a:t>
            </a:r>
            <a:r>
              <a:rPr lang="en-GB" sz="2800" i="1" dirty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>
                <a:cs typeface="Arial" charset="0"/>
              </a:rPr>
              <a:t>repräsentierte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dirty="0" err="1">
                <a:cs typeface="Arial" charset="0"/>
              </a:rPr>
              <a:t>Funktion</a:t>
            </a:r>
            <a:r>
              <a:rPr lang="en-GB" sz="2800" dirty="0">
                <a:cs typeface="Arial" charset="0"/>
              </a:rPr>
              <a:t> in </a:t>
            </a:r>
            <a:r>
              <a:rPr lang="en-GB" sz="2800" dirty="0" err="1">
                <a:cs typeface="Arial" charset="0"/>
              </a:rPr>
              <a:t>Netzwerk</a:t>
            </a:r>
            <a:endParaRPr lang="en-GB" sz="2800" dirty="0">
              <a:cs typeface="Arial" charset="0"/>
            </a:endParaRPr>
          </a:p>
          <a:p>
            <a:pPr marL="0" indent="0">
              <a:buFontTx/>
              <a:buNone/>
            </a:pPr>
            <a:endParaRPr lang="en-GB" sz="2800" dirty="0">
              <a:cs typeface="Arial" charset="0"/>
            </a:endParaRPr>
          </a:p>
          <a:p>
            <a:r>
              <a:rPr lang="en-GB" sz="2800" dirty="0" err="1">
                <a:cs typeface="Arial" charset="0"/>
              </a:rPr>
              <a:t>Wenn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i="1" dirty="0">
                <a:cs typeface="Arial" charset="0"/>
              </a:rPr>
              <a:t>f</a:t>
            </a:r>
            <a:r>
              <a:rPr lang="en-GB" sz="2800" dirty="0">
                <a:cs typeface="Arial" charset="0"/>
              </a:rPr>
              <a:t>(</a:t>
            </a:r>
            <a:r>
              <a:rPr lang="en-GB" sz="2800" i="1" dirty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>
                <a:cs typeface="Arial" charset="0"/>
              </a:rPr>
              <a:t>nichtlinear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dirty="0" err="1">
                <a:cs typeface="Arial" charset="0"/>
              </a:rPr>
              <a:t>ist</a:t>
            </a:r>
            <a:r>
              <a:rPr lang="en-GB" sz="2800" dirty="0">
                <a:cs typeface="Arial" charset="0"/>
              </a:rPr>
              <a:t>, gilt:</a:t>
            </a:r>
          </a:p>
          <a:p>
            <a:pPr lvl="1"/>
            <a:r>
              <a:rPr lang="en-GB" dirty="0" err="1">
                <a:cs typeface="Arial" charset="0"/>
              </a:rPr>
              <a:t>Ein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Netzwerk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mit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einer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internen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Ebene</a:t>
            </a:r>
            <a:r>
              <a:rPr lang="en-GB" dirty="0">
                <a:cs typeface="Arial" charset="0"/>
              </a:rPr>
              <a:t> (hidden layer) </a:t>
            </a:r>
            <a:r>
              <a:rPr lang="en-GB" dirty="0" err="1">
                <a:cs typeface="Arial" charset="0"/>
              </a:rPr>
              <a:t>kann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theoretisch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eine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Funktion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für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jedes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Klassifikationsproblem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lernen</a:t>
            </a:r>
            <a:r>
              <a:rPr lang="en-GB" dirty="0">
                <a:cs typeface="Arial" charset="0"/>
              </a:rPr>
              <a:t>.</a:t>
            </a:r>
          </a:p>
          <a:p>
            <a:pPr lvl="1"/>
            <a:r>
              <a:rPr lang="en-GB" dirty="0" err="1">
                <a:cs typeface="Arial" charset="0"/>
              </a:rPr>
              <a:t>Es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existiert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Gewichtesatz</a:t>
            </a:r>
            <a:r>
              <a:rPr lang="en-GB" dirty="0">
                <a:cs typeface="Arial" charset="0"/>
              </a:rPr>
              <a:t>, so </a:t>
            </a:r>
            <a:r>
              <a:rPr lang="en-GB" dirty="0" err="1">
                <a:cs typeface="Arial" charset="0"/>
              </a:rPr>
              <a:t>dass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gewünschte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Ausgaben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produziert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werden</a:t>
            </a:r>
            <a:endParaRPr lang="en-GB" dirty="0">
              <a:cs typeface="Arial" charset="0"/>
            </a:endParaRPr>
          </a:p>
          <a:p>
            <a:endParaRPr lang="en-GB" dirty="0">
              <a:cs typeface="Arial" charset="0"/>
            </a:endParaRPr>
          </a:p>
          <a:p>
            <a:r>
              <a:rPr lang="en-GB" dirty="0">
                <a:cs typeface="Arial" charset="0"/>
              </a:rPr>
              <a:t>Das Problem </a:t>
            </a:r>
            <a:r>
              <a:rPr lang="en-GB" dirty="0" err="1">
                <a:cs typeface="Arial" charset="0"/>
              </a:rPr>
              <a:t>ist</a:t>
            </a:r>
            <a:r>
              <a:rPr lang="en-GB" dirty="0">
                <a:cs typeface="Arial" charset="0"/>
              </a:rPr>
              <a:t>, die </a:t>
            </a:r>
            <a:r>
              <a:rPr lang="en-GB" dirty="0" err="1">
                <a:cs typeface="Arial" charset="0"/>
              </a:rPr>
              <a:t>Gewichte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zu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bestimmen</a:t>
            </a:r>
            <a:endParaRPr lang="en-GB" dirty="0"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(2)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>
                <a:cs typeface="Arial" charset="0"/>
              </a:rPr>
              <a:t>Wenn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</a:t>
            </a:r>
            <a:r>
              <a:rPr lang="en-GB" sz="2400" i="1" dirty="0">
                <a:cs typeface="Arial" charset="0"/>
              </a:rPr>
              <a:t>x</a:t>
            </a:r>
            <a:r>
              <a:rPr lang="en-GB" sz="2400" dirty="0">
                <a:cs typeface="Arial" charset="0"/>
              </a:rPr>
              <a:t>) linear, </a:t>
            </a:r>
            <a:r>
              <a:rPr lang="en-GB" sz="2400" dirty="0" err="1">
                <a:cs typeface="Arial" charset="0"/>
              </a:rPr>
              <a:t>können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Netze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nur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gerade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Linien</a:t>
            </a:r>
            <a:r>
              <a:rPr lang="en-GB" sz="2400" dirty="0">
                <a:cs typeface="Arial" charset="0"/>
              </a:rPr>
              <a:t> (</a:t>
            </a:r>
            <a:r>
              <a:rPr lang="en-GB" sz="2400" dirty="0" err="1">
                <a:cs typeface="Arial" charset="0"/>
              </a:rPr>
              <a:t>oder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Ebenen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err="1">
                <a:cs typeface="Arial" charset="0"/>
              </a:rPr>
              <a:t>finden</a:t>
            </a:r>
            <a:r>
              <a:rPr lang="en-GB" sz="2400" dirty="0">
                <a:cs typeface="Arial" charset="0"/>
              </a:rPr>
              <a:t> (</a:t>
            </a:r>
            <a:r>
              <a:rPr lang="en-GB" sz="2400" dirty="0" err="1">
                <a:cs typeface="Arial" charset="0"/>
              </a:rPr>
              <a:t>selbst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bei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mehreren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Schichten</a:t>
            </a:r>
            <a:r>
              <a:rPr lang="en-GB" sz="2400" dirty="0">
                <a:cs typeface="Arial" charset="0"/>
              </a:rPr>
              <a:t>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765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(3)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>
                <a:cs typeface="Arial" charset="0"/>
              </a:rPr>
              <a:t>Mit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nichtlinearen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(x) </a:t>
            </a:r>
            <a:r>
              <a:rPr lang="en-GB" sz="2400" dirty="0" err="1">
                <a:cs typeface="Arial" charset="0"/>
              </a:rPr>
              <a:t>können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auch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komplexere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Entscheidungsgrenzen</a:t>
            </a:r>
            <a:r>
              <a:rPr lang="en-GB" sz="2400" dirty="0">
                <a:cs typeface="Arial" charset="0"/>
              </a:rPr>
              <a:t> "</a:t>
            </a:r>
            <a:r>
              <a:rPr lang="en-GB" sz="2400" dirty="0" err="1">
                <a:cs typeface="Arial" charset="0"/>
              </a:rPr>
              <a:t>eingestellt</a:t>
            </a:r>
            <a:r>
              <a:rPr lang="en-GB" sz="2400" dirty="0">
                <a:cs typeface="Arial" charset="0"/>
              </a:rPr>
              <a:t>" </a:t>
            </a:r>
            <a:r>
              <a:rPr lang="en-GB" sz="2400" dirty="0" err="1">
                <a:cs typeface="Arial" charset="0"/>
              </a:rPr>
              <a:t>werden</a:t>
            </a:r>
            <a:r>
              <a:rPr lang="en-GB" sz="2400" dirty="0">
                <a:cs typeface="Arial" charset="0"/>
              </a:rPr>
              <a:t> 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(</a:t>
            </a:r>
            <a:r>
              <a:rPr lang="en-GB" sz="2400" dirty="0" err="1">
                <a:cs typeface="Arial" charset="0"/>
              </a:rPr>
              <a:t>Daten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bleiben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unverändert</a:t>
            </a:r>
            <a:r>
              <a:rPr lang="en-GB" sz="2400" dirty="0">
                <a:cs typeface="Arial" charset="0"/>
              </a:rPr>
              <a:t>)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57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(4)</a:t>
            </a:r>
            <a:endParaRPr lang="en-GB" dirty="0">
              <a:latin typeface="+mn-lt"/>
              <a:cs typeface="Arial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195736" y="6387470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053" y="13452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>
                <a:cs typeface="Arial" charset="0"/>
              </a:rPr>
              <a:t>Mit nichtlinearen </a:t>
            </a:r>
            <a:r>
              <a:rPr lang="de-DE" i="1" dirty="0">
                <a:cs typeface="Arial" charset="0"/>
              </a:rPr>
              <a:t>f</a:t>
            </a:r>
            <a:r>
              <a:rPr lang="de-DE" dirty="0">
                <a:cs typeface="Arial" charset="0"/>
              </a:rPr>
              <a:t>(x) können auch komplexere Entscheidungsgrenzen "eingestellt" werden 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(Daten bleiben unverändert)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27600" y="136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>
                <a:cs typeface="Arial" charset="0"/>
              </a:rPr>
              <a:t>SVMs finden nur gerade Entscheidungs-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grenzen, aber die Daten werden zuvor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transformiert</a:t>
            </a:r>
          </a:p>
        </p:txBody>
      </p:sp>
    </p:spTree>
    <p:extLst>
      <p:ext uri="{BB962C8B-B14F-4D97-AF65-F5344CB8AC3E}">
        <p14:creationId xmlns:p14="http://schemas.microsoft.com/office/powerpoint/2010/main" val="102844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Lassen sich alle Funktionen repräsentatieren?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Kann die Fehlerfunktion immer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sinnvoll minimiert werden?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Einführung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Dimensionen</a:t>
            </a:r>
          </a:p>
          <a:p>
            <a:pPr lvl="2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Erweiterung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der Daten?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Besser: Einführung 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Ebenen im Netz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(2nd edition with corrections, </a:t>
            </a:r>
            <a:br>
              <a:rPr lang="en-US" sz="1100" dirty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first 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MA,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SVMs für mehrere Klassenlabel</a:t>
            </a:r>
          </a:p>
          <a:p>
            <a:r>
              <a:rPr lang="de-DE" dirty="0"/>
              <a:t>Kombination mehrerer SVMs</a:t>
            </a:r>
          </a:p>
          <a:p>
            <a:pPr lvl="1"/>
            <a:r>
              <a:rPr lang="de-DE" dirty="0"/>
              <a:t>Einer-gegen-alle</a:t>
            </a:r>
          </a:p>
          <a:p>
            <a:pPr lvl="2"/>
            <a:r>
              <a:rPr lang="de-DE" dirty="0"/>
              <a:t>Für jede Klasse gibt es eine Entscheidungsgrenze zwischen den „eigenen“ Datenpunkten und allen anderen Datenpunkten</a:t>
            </a:r>
          </a:p>
          <a:p>
            <a:pPr lvl="1"/>
            <a:r>
              <a:rPr lang="de-DE" dirty="0"/>
              <a:t>Alle-gegen-alle</a:t>
            </a:r>
          </a:p>
          <a:p>
            <a:pPr lvl="2"/>
            <a:r>
              <a:rPr lang="de-DE" dirty="0"/>
              <a:t>Für jede mögliche Kombination von zwei Klassen gibt es eine Entscheidungsgrenze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7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Anwendungsbeispiel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folgende Netz 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E63302CE-B22C-874F-87AD-3C0BB11DB757}"/>
              </a:ext>
            </a:extLst>
          </p:cNvPr>
          <p:cNvSpPr/>
          <p:nvPr/>
        </p:nvSpPr>
        <p:spPr>
          <a:xfrm>
            <a:off x="106362" y="4797152"/>
            <a:ext cx="4176713" cy="1224136"/>
          </a:xfrm>
          <a:prstGeom prst="cloudCallout">
            <a:avLst>
              <a:gd name="adj1" fmla="val 72317"/>
              <a:gd name="adj2" fmla="val 30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Wie können wir die Parameter automatisch so bestimmen, dass geschriebene Ziffern erkannt und als Ausgabe </a:t>
            </a:r>
            <a:r>
              <a:rPr lang="de-DE" sz="12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ausgegeben werden?</a:t>
            </a:r>
          </a:p>
          <a:p>
            <a:pPr algn="ctr"/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783881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Verwendung</a:t>
            </a:r>
            <a:r>
              <a:rPr lang="en-US" sz="3600" dirty="0"/>
              <a:t> </a:t>
            </a:r>
            <a:r>
              <a:rPr lang="en-US" sz="3600" dirty="0" err="1"/>
              <a:t>kontinuierlicher</a:t>
            </a:r>
            <a:r>
              <a:rPr lang="en-US" sz="3600" dirty="0"/>
              <a:t> </a:t>
            </a:r>
            <a:r>
              <a:rPr lang="en-US" sz="3600" dirty="0" err="1"/>
              <a:t>Funktionen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</TotalTime>
  <Words>2136</Words>
  <Application>Microsoft Macintosh PowerPoint</Application>
  <PresentationFormat>On-screen Show (4:3)</PresentationFormat>
  <Paragraphs>516</Paragraphs>
  <Slides>60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Cambria Math</vt:lpstr>
      <vt:lpstr>Helvetica</vt:lpstr>
      <vt:lpstr>Lucida Grande</vt:lpstr>
      <vt:lpstr>Myriad Pro</vt:lpstr>
      <vt:lpstr>Times New Roman</vt:lpstr>
      <vt:lpstr>7_Standarddesign</vt:lpstr>
      <vt:lpstr>Formel</vt:lpstr>
      <vt:lpstr>Einführung in Web- und Data-Science</vt:lpstr>
      <vt:lpstr>Übersicht</vt:lpstr>
      <vt:lpstr>Repräsentation von Funktionen ...</vt:lpstr>
      <vt:lpstr>PowerPoint Presentation</vt:lpstr>
      <vt:lpstr>PowerPoint Presentation</vt:lpstr>
      <vt:lpstr>Lassen sich alle Funktionen repräsentatieren?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Netztopologien</vt:lpstr>
      <vt:lpstr>Netzwerk von Perzeptrons</vt:lpstr>
      <vt:lpstr>Die Eingabefunktion </vt:lpstr>
      <vt:lpstr>Die Aktivierungsfunktion </vt:lpstr>
      <vt:lpstr>Die Ausgabefunktion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Eine Ebene: Perzeptron-Lernregel (Delta-Lernregel)</vt:lpstr>
      <vt:lpstr>Begründung für die Delta-Regel</vt:lpstr>
      <vt:lpstr>Absteigender Gradient</vt:lpstr>
      <vt:lpstr>Gradient</vt:lpstr>
      <vt:lpstr>Absteigender Gradient (Forts.)</vt:lpstr>
      <vt:lpstr>Algorithmus für eine Gewichtsanpassung</vt:lpstr>
      <vt:lpstr>PowerPoint Presentation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Lernverfahren: Resümee</vt:lpstr>
      <vt:lpstr>Geschichtlicher Überblick</vt:lpstr>
      <vt:lpstr>Support-Vektor Maschinen</vt:lpstr>
      <vt:lpstr>Nichtlineare Separierung</vt:lpstr>
      <vt:lpstr>PowerPoint Presentation</vt:lpstr>
      <vt:lpstr>Support-Vektoren</vt:lpstr>
      <vt:lpstr>Literatur (1)</vt:lpstr>
      <vt:lpstr>Literatur (2)</vt:lpstr>
      <vt:lpstr>Originalliteratur SVM</vt:lpstr>
      <vt:lpstr>Zusammenfassung: Netze vs. SVMs (1)</vt:lpstr>
      <vt:lpstr>Zusammenfassung: Netze vs. SVMs (2)</vt:lpstr>
      <vt:lpstr>Zusammenfassung: Netze vs. SVMs (3)</vt:lpstr>
      <vt:lpstr>Zusammenfassung: Netze vs. SVMs (4)</vt:lpstr>
      <vt:lpstr>Multi-class SVMs?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1011</cp:revision>
  <cp:lastPrinted>2018-11-07T10:24:15Z</cp:lastPrinted>
  <dcterms:created xsi:type="dcterms:W3CDTF">2010-04-27T12:26:40Z</dcterms:created>
  <dcterms:modified xsi:type="dcterms:W3CDTF">2019-11-07T15:56:51Z</dcterms:modified>
</cp:coreProperties>
</file>