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73"/>
  </p:notesMasterIdLst>
  <p:handoutMasterIdLst>
    <p:handoutMasterId r:id="rId74"/>
  </p:handoutMasterIdLst>
  <p:sldIdLst>
    <p:sldId id="567" r:id="rId2"/>
    <p:sldId id="421" r:id="rId3"/>
    <p:sldId id="608" r:id="rId4"/>
    <p:sldId id="606" r:id="rId5"/>
    <p:sldId id="607" r:id="rId6"/>
    <p:sldId id="609" r:id="rId7"/>
    <p:sldId id="492" r:id="rId8"/>
    <p:sldId id="495" r:id="rId9"/>
    <p:sldId id="496" r:id="rId10"/>
    <p:sldId id="503" r:id="rId11"/>
    <p:sldId id="530" r:id="rId12"/>
    <p:sldId id="531" r:id="rId13"/>
    <p:sldId id="532" r:id="rId14"/>
    <p:sldId id="533" r:id="rId15"/>
    <p:sldId id="534" r:id="rId16"/>
    <p:sldId id="525" r:id="rId17"/>
    <p:sldId id="526" r:id="rId18"/>
    <p:sldId id="527" r:id="rId19"/>
    <p:sldId id="528" r:id="rId20"/>
    <p:sldId id="529" r:id="rId21"/>
    <p:sldId id="636" r:id="rId22"/>
    <p:sldId id="638" r:id="rId23"/>
    <p:sldId id="639" r:id="rId24"/>
    <p:sldId id="637" r:id="rId25"/>
    <p:sldId id="549" r:id="rId26"/>
    <p:sldId id="550" r:id="rId27"/>
    <p:sldId id="551" r:id="rId28"/>
    <p:sldId id="554" r:id="rId29"/>
    <p:sldId id="587" r:id="rId30"/>
    <p:sldId id="555" r:id="rId31"/>
    <p:sldId id="556" r:id="rId32"/>
    <p:sldId id="557" r:id="rId33"/>
    <p:sldId id="558" r:id="rId34"/>
    <p:sldId id="611" r:id="rId35"/>
    <p:sldId id="568" r:id="rId36"/>
    <p:sldId id="613" r:id="rId37"/>
    <p:sldId id="614" r:id="rId38"/>
    <p:sldId id="617" r:id="rId39"/>
    <p:sldId id="616" r:id="rId40"/>
    <p:sldId id="572" r:id="rId41"/>
    <p:sldId id="573" r:id="rId42"/>
    <p:sldId id="574" r:id="rId43"/>
    <p:sldId id="577" r:id="rId44"/>
    <p:sldId id="581" r:id="rId45"/>
    <p:sldId id="640" r:id="rId46"/>
    <p:sldId id="641" r:id="rId47"/>
    <p:sldId id="578" r:id="rId48"/>
    <p:sldId id="582" r:id="rId49"/>
    <p:sldId id="583" r:id="rId50"/>
    <p:sldId id="585" r:id="rId51"/>
    <p:sldId id="632" r:id="rId52"/>
    <p:sldId id="633" r:id="rId53"/>
    <p:sldId id="589" r:id="rId54"/>
    <p:sldId id="591" r:id="rId55"/>
    <p:sldId id="618" r:id="rId56"/>
    <p:sldId id="594" r:id="rId57"/>
    <p:sldId id="634" r:id="rId58"/>
    <p:sldId id="595" r:id="rId59"/>
    <p:sldId id="615" r:id="rId60"/>
    <p:sldId id="596" r:id="rId61"/>
    <p:sldId id="597" r:id="rId62"/>
    <p:sldId id="630" r:id="rId63"/>
    <p:sldId id="612" r:id="rId64"/>
    <p:sldId id="620" r:id="rId65"/>
    <p:sldId id="622" r:id="rId66"/>
    <p:sldId id="623" r:id="rId67"/>
    <p:sldId id="624" r:id="rId68"/>
    <p:sldId id="625" r:id="rId69"/>
    <p:sldId id="621" r:id="rId70"/>
    <p:sldId id="626" r:id="rId71"/>
    <p:sldId id="627" r:id="rId7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38F769"/>
    <a:srgbClr val="0305FF"/>
    <a:srgbClr val="DAD9D3"/>
    <a:srgbClr val="F7F7F7"/>
    <a:srgbClr val="EDEDED"/>
    <a:srgbClr val="007B92"/>
    <a:srgbClr val="00394A"/>
    <a:srgbClr val="003241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4"/>
    <p:restoredTop sz="90204"/>
  </p:normalViewPr>
  <p:slideViewPr>
    <p:cSldViewPr>
      <p:cViewPr varScale="1">
        <p:scale>
          <a:sx n="115" d="100"/>
          <a:sy n="115" d="100"/>
        </p:scale>
        <p:origin x="17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16.12.19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16.12.19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6EC7BA-DFEC-4BAC-AAA6-A168EEAA20A5}" type="slidenum">
              <a:rPr lang="en-GB"/>
              <a:pPr/>
              <a:t>11</a:t>
            </a:fld>
            <a:endParaRPr lang="en-GB"/>
          </a:p>
        </p:txBody>
      </p:sp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FC24FAB-64F1-4FA7-8D3A-465FF9CF8C0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15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82B086-1858-474F-BC89-E9117FAB2FD0}" type="slidenum">
              <a:rPr lang="en-GB"/>
              <a:pPr/>
              <a:t>20</a:t>
            </a:fld>
            <a:endParaRPr lang="en-GB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C3049ED-C482-4617-B716-1BDFF9532AE1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20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5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4BA560-93A3-4A5B-BC6B-B3F084A3C1A0}" type="slidenum">
              <a:rPr lang="en-GB"/>
              <a:pPr/>
              <a:t>22</a:t>
            </a:fld>
            <a:endParaRPr lang="en-GB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680D092-7E35-4CE9-A613-9E6E62688BD3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22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22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DF3C6D-1695-4A96-BB58-89BD301D0BCF}" type="slidenum">
              <a:rPr lang="en-GB"/>
              <a:pPr/>
              <a:t>23</a:t>
            </a:fld>
            <a:endParaRPr lang="en-GB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7F675BC-8CC9-4DD3-BECD-262F54EF388C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23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78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295D7F-DC97-4C6D-9BC3-A032A6E3253C}" type="slidenum">
              <a:rPr lang="en-GB"/>
              <a:pPr/>
              <a:t>25</a:t>
            </a:fld>
            <a:endParaRPr lang="en-GB"/>
          </a:p>
        </p:txBody>
      </p:sp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09A4A7F-2CA2-4E27-90ED-97C322A121D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25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60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7657F3-D414-4793-B4BB-C29DFD80FB64}" type="slidenum">
              <a:rPr lang="en-GB"/>
              <a:pPr/>
              <a:t>26</a:t>
            </a:fld>
            <a:endParaRPr lang="en-GB"/>
          </a:p>
        </p:txBody>
      </p:sp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0F7992C-555B-4A1F-AA79-AF721FEFB8A5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26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52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14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C01209-6907-4C76-BE52-556423484D37}" type="slidenum">
              <a:rPr lang="en-GB"/>
              <a:pPr/>
              <a:t>27</a:t>
            </a:fld>
            <a:endParaRPr lang="en-GB"/>
          </a:p>
        </p:txBody>
      </p:sp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7DC8D73-2BA1-447B-9AC3-AB0E9192B3D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27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4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6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631801-CF75-452A-B17B-2605BA7CA96B}" type="slidenum">
              <a:rPr lang="en-GB"/>
              <a:pPr/>
              <a:t>28</a:t>
            </a:fld>
            <a:endParaRPr lang="en-GB"/>
          </a:p>
        </p:txBody>
      </p:sp>
      <p:sp>
        <p:nvSpPr>
          <p:cNvPr id="11161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8AE970A-1A38-4D18-AADA-BD020F21A8BC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1190625" y="693738"/>
            <a:ext cx="4479925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61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36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0B676B-09F6-49CB-9CC1-40684180C9CB}" type="slidenum">
              <a:rPr lang="en-US"/>
              <a:pPr/>
              <a:t>30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3738"/>
            <a:ext cx="4552950" cy="3414712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8" y="4343703"/>
            <a:ext cx="5031878" cy="4112381"/>
          </a:xfrm>
        </p:spPr>
        <p:txBody>
          <a:bodyPr/>
          <a:lstStyle/>
          <a:p>
            <a:pPr defTabSz="91148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30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7E1154-99A0-4D98-8EEE-001319A6F689}" type="slidenum">
              <a:rPr lang="en-GB"/>
              <a:pPr/>
              <a:t>31</a:t>
            </a:fld>
            <a:endParaRPr lang="en-GB"/>
          </a:p>
        </p:txBody>
      </p:sp>
      <p:sp>
        <p:nvSpPr>
          <p:cNvPr id="11468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9199DBC-3F2C-4C1E-850B-300E9AED28E4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31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469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96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4910F2-AB50-48F5-BE68-C53C015503C6}" type="slidenum">
              <a:rPr lang="en-GB"/>
              <a:pPr/>
              <a:t>32</a:t>
            </a:fld>
            <a:endParaRPr lang="en-GB"/>
          </a:p>
        </p:txBody>
      </p:sp>
      <p:sp>
        <p:nvSpPr>
          <p:cNvPr id="11366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117F0E6-A4D5-4E0E-A701-99DC5BCF3D07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32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190625" y="693738"/>
            <a:ext cx="4479925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66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4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5794C9-44C6-42FE-8EB0-A9059882E505}" type="slidenum">
              <a:rPr lang="en-GB"/>
              <a:pPr/>
              <a:t>12</a:t>
            </a:fld>
            <a:endParaRPr lang="en-GB"/>
          </a:p>
        </p:txBody>
      </p:sp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DA60A26-DAA2-4BA6-9F68-317C27BAAF9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12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7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5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2461D9-3DDC-4778-91FA-BAAAC9EC2FB1}" type="slidenum">
              <a:rPr lang="en-GB"/>
              <a:pPr/>
              <a:t>33</a:t>
            </a:fld>
            <a:endParaRPr lang="en-GB"/>
          </a:p>
        </p:txBody>
      </p:sp>
      <p:sp>
        <p:nvSpPr>
          <p:cNvPr id="12185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8588D8E-130C-44C1-875E-437816FD770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33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85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05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2E84A2-3426-8140-932B-861F43C64580}" type="slidenum">
              <a:rPr lang="de-DE" altLang="en-US"/>
              <a:pPr/>
              <a:t>35</a:t>
            </a:fld>
            <a:endParaRPr lang="de-DE" altLang="en-US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41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2ADA1-660E-F74F-864D-F86AA987A86A}" type="slidenum">
              <a:rPr lang="de-DE" altLang="en-US"/>
              <a:pPr/>
              <a:t>40</a:t>
            </a:fld>
            <a:endParaRPr lang="de-DE" alt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595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EEBC81-C85F-EA4C-95E9-477CA2F4B8F4}" type="slidenum">
              <a:rPr lang="de-DE" altLang="en-US"/>
              <a:pPr/>
              <a:t>41</a:t>
            </a:fld>
            <a:endParaRPr lang="de-DE" altLang="en-US"/>
          </a:p>
        </p:txBody>
      </p:sp>
      <p:sp>
        <p:nvSpPr>
          <p:cNvPr id="4352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81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854A75-273B-F94E-8424-C8088C754EF2}" type="slidenum">
              <a:rPr lang="de-DE" altLang="en-US"/>
              <a:pPr/>
              <a:t>42</a:t>
            </a:fld>
            <a:endParaRPr lang="de-DE" altLang="en-US"/>
          </a:p>
        </p:txBody>
      </p:sp>
      <p:sp>
        <p:nvSpPr>
          <p:cNvPr id="436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142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20E2C0-8E0F-CF42-8F99-5049FB5C6B24}" type="slidenum">
              <a:rPr lang="de-DE" altLang="en-US"/>
              <a:pPr/>
              <a:t>43</a:t>
            </a:fld>
            <a:endParaRPr lang="de-DE" altLang="en-US"/>
          </a:p>
        </p:txBody>
      </p:sp>
      <p:sp>
        <p:nvSpPr>
          <p:cNvPr id="3891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921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E58225-D6A6-644D-92BF-272F3F5D2EE0}" type="slidenum">
              <a:rPr lang="de-DE" altLang="en-US"/>
              <a:pPr/>
              <a:t>44</a:t>
            </a:fld>
            <a:endParaRPr lang="de-DE" alt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661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CEBDD2-CCA7-C644-A8F8-DE4500D7C7D5}" type="slidenum">
              <a:rPr lang="de-DE" altLang="en-US"/>
              <a:pPr/>
              <a:t>47</a:t>
            </a:fld>
            <a:endParaRPr lang="de-DE" alt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638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00C76B-2091-CE4C-9154-7E6F122305E7}" type="slidenum">
              <a:rPr lang="de-DE" altLang="en-US"/>
              <a:pPr/>
              <a:t>48</a:t>
            </a:fld>
            <a:endParaRPr lang="de-DE" altLang="en-US"/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847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92965-12AC-7346-A2F6-8623F01726A3}" type="slidenum">
              <a:rPr lang="de-DE" altLang="en-US"/>
              <a:pPr/>
              <a:t>49</a:t>
            </a:fld>
            <a:endParaRPr lang="de-DE" alt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86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FE33CF-C56A-47E4-8D74-BDD4C60475AE}" type="slidenum">
              <a:rPr lang="en-GB"/>
              <a:pPr/>
              <a:t>13</a:t>
            </a:fld>
            <a:endParaRPr lang="en-GB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AAAECAB-DB39-4379-A9B8-88467244E53D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82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BBBA91-3A41-2C44-8738-C4477DD34F5B}" type="slidenum">
              <a:rPr lang="de-DE" altLang="en-US"/>
              <a:pPr/>
              <a:t>50</a:t>
            </a:fld>
            <a:endParaRPr lang="de-DE" altLang="en-US"/>
          </a:p>
        </p:txBody>
      </p:sp>
      <p:sp>
        <p:nvSpPr>
          <p:cNvPr id="421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18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706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032A03-021A-6749-9A33-A6DC29EA5365}" type="slidenum">
              <a:rPr lang="de-DE" altLang="en-US"/>
              <a:pPr/>
              <a:t>51</a:t>
            </a:fld>
            <a:endParaRPr lang="de-DE" altLang="en-US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720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0C74EF-02C6-BC4B-BE67-182391258E7F}" type="slidenum">
              <a:rPr lang="de-DE" altLang="en-US"/>
              <a:pPr/>
              <a:t>53</a:t>
            </a:fld>
            <a:endParaRPr lang="de-DE" altLang="en-US"/>
          </a:p>
        </p:txBody>
      </p:sp>
      <p:sp>
        <p:nvSpPr>
          <p:cNvPr id="3973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610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37EF8-6579-7641-8665-35DB9A1EB656}" type="slidenum">
              <a:rPr lang="de-DE" altLang="en-US"/>
              <a:pPr/>
              <a:t>54</a:t>
            </a:fld>
            <a:endParaRPr lang="de-DE" altLang="en-US"/>
          </a:p>
        </p:txBody>
      </p:sp>
      <p:sp>
        <p:nvSpPr>
          <p:cNvPr id="3983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4405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032A03-021A-6749-9A33-A6DC29EA5365}" type="slidenum">
              <a:rPr lang="de-DE" altLang="en-US"/>
              <a:pPr/>
              <a:t>55</a:t>
            </a:fld>
            <a:endParaRPr lang="de-DE" altLang="en-US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8192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471E44-6D2E-2B47-9B48-E47F9AB016FC}" type="slidenum">
              <a:rPr lang="de-DE" altLang="en-US"/>
              <a:pPr/>
              <a:t>56</a:t>
            </a:fld>
            <a:endParaRPr lang="de-DE" altLang="en-US"/>
          </a:p>
        </p:txBody>
      </p:sp>
      <p:sp>
        <p:nvSpPr>
          <p:cNvPr id="4433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889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3062A-24A1-5942-9D5B-0A8062BE5076}" type="slidenum">
              <a:rPr lang="de-DE" altLang="en-US"/>
              <a:pPr/>
              <a:t>58</a:t>
            </a:fld>
            <a:endParaRPr lang="de-DE" altLang="en-US"/>
          </a:p>
        </p:txBody>
      </p:sp>
      <p:sp>
        <p:nvSpPr>
          <p:cNvPr id="444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5544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626E4-777D-4A46-9189-B7128E5E54B4}" type="slidenum">
              <a:rPr lang="de-DE" altLang="en-US"/>
              <a:pPr/>
              <a:t>60</a:t>
            </a:fld>
            <a:endParaRPr lang="de-DE" alt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5823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C042CC-1268-0548-95EE-79CF91FF3438}" type="slidenum">
              <a:rPr lang="de-DE" altLang="en-US"/>
              <a:pPr/>
              <a:t>61</a:t>
            </a:fld>
            <a:endParaRPr lang="de-DE" altLang="en-US"/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362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64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E0F142-65C6-43A5-AF95-BD188C86504A}" type="slidenum">
              <a:rPr lang="en-GB"/>
              <a:pPr/>
              <a:t>14</a:t>
            </a:fld>
            <a:endParaRPr lang="en-GB"/>
          </a:p>
        </p:txBody>
      </p:sp>
      <p:sp>
        <p:nvSpPr>
          <p:cNvPr id="7987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66D58B8-BB74-463E-AB3F-81EDA2B465AC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87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9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29C5B6-36AF-4E4B-9CE8-B8F611F5B715}" type="slidenum">
              <a:rPr lang="en-GB"/>
              <a:pPr/>
              <a:t>15</a:t>
            </a:fld>
            <a:endParaRPr lang="en-GB"/>
          </a:p>
        </p:txBody>
      </p:sp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C302BAA-AEC7-4D24-8988-F6B6A755E9C4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5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A9973-2861-441B-8AA1-9C6BAF5663A8}" type="slidenum">
              <a:rPr lang="en-GB"/>
              <a:pPr/>
              <a:t>16</a:t>
            </a:fld>
            <a:endParaRPr lang="en-GB"/>
          </a:p>
        </p:txBody>
      </p:sp>
      <p:sp>
        <p:nvSpPr>
          <p:cNvPr id="808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16E3C41-7EE7-4710-90E8-9B4E373042EB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16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89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2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9BE14D-5539-4E2C-8AF8-F725D8C4F9D4}" type="slidenum">
              <a:rPr lang="en-GB"/>
              <a:pPr/>
              <a:t>17</a:t>
            </a:fld>
            <a:endParaRPr lang="en-GB"/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890A10B-05BF-4447-9C4E-E8A8BFF6302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17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02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4BA560-93A3-4A5B-BC6B-B3F084A3C1A0}" type="slidenum">
              <a:rPr lang="en-GB"/>
              <a:pPr/>
              <a:t>18</a:t>
            </a:fld>
            <a:endParaRPr lang="en-GB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680D092-7E35-4CE9-A613-9E6E62688BD3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13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DF3C6D-1695-4A96-BB58-89BD301D0BCF}" type="slidenum">
              <a:rPr lang="en-GB"/>
              <a:pPr/>
              <a:t>19</a:t>
            </a:fld>
            <a:endParaRPr lang="en-GB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7F675BC-8CC9-4DD3-BECD-262F54EF388C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19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16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5BABEF-7238-40F6-815C-41444D57530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21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74838"/>
            <a:ext cx="4038600" cy="2185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74838"/>
            <a:ext cx="4038600" cy="2185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213225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2192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371600" y="6553200"/>
            <a:ext cx="7162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86800" y="6324600"/>
            <a:ext cx="457200" cy="533400"/>
          </a:xfrm>
        </p:spPr>
        <p:txBody>
          <a:bodyPr/>
          <a:lstStyle>
            <a:lvl1pPr>
              <a:defRPr/>
            </a:lvl1pPr>
          </a:lstStyle>
          <a:p>
            <a:fld id="{33FD051F-47E9-084F-9254-2EF8FEB1E317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02108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2.emf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1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22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22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49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935038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Einführung in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Web- und Data-Science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141116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Tanya Braun (Übungen)</a:t>
            </a:r>
          </a:p>
        </p:txBody>
      </p:sp>
    </p:spTree>
    <p:extLst>
      <p:ext uri="{BB962C8B-B14F-4D97-AF65-F5344CB8AC3E}">
        <p14:creationId xmlns:p14="http://schemas.microsoft.com/office/powerpoint/2010/main" val="478887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350"/>
            <a:ext cx="8229600" cy="503238"/>
          </a:xfrm>
        </p:spPr>
        <p:txBody>
          <a:bodyPr/>
          <a:lstStyle/>
          <a:p>
            <a:r>
              <a:rPr lang="en-US" dirty="0" err="1"/>
              <a:t>Fragen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975"/>
            <a:ext cx="8229600" cy="4968875"/>
          </a:xfrm>
        </p:spPr>
        <p:txBody>
          <a:bodyPr/>
          <a:lstStyle/>
          <a:p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 </a:t>
            </a:r>
            <a:r>
              <a:rPr lang="en-US" dirty="0" err="1"/>
              <a:t>Nutzerdaten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personalisiert</a:t>
            </a:r>
            <a:r>
              <a:rPr lang="en-US" dirty="0"/>
              <a:t> </a:t>
            </a:r>
            <a:r>
              <a:rPr lang="en-US" dirty="0" err="1"/>
              <a:t>erfasst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Payback-</a:t>
            </a:r>
            <a:r>
              <a:rPr lang="en-US" dirty="0" err="1"/>
              <a:t>Karte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Was </a:t>
            </a:r>
            <a:r>
              <a:rPr lang="en-US" dirty="0" err="1"/>
              <a:t>sind</a:t>
            </a:r>
            <a:r>
              <a:rPr lang="en-US" dirty="0"/>
              <a:t> die </a:t>
            </a:r>
            <a:r>
              <a:rPr lang="en-US" dirty="0" err="1"/>
              <a:t>zentralen</a:t>
            </a:r>
            <a:r>
              <a:rPr lang="en-US" dirty="0"/>
              <a:t> </a:t>
            </a:r>
            <a:r>
              <a:rPr lang="en-US" dirty="0" err="1"/>
              <a:t>Techniken</a:t>
            </a:r>
            <a:r>
              <a:rPr lang="en-US" dirty="0"/>
              <a:t> und </a:t>
            </a:r>
            <a:r>
              <a:rPr lang="en-US" dirty="0" err="1"/>
              <a:t>Probleme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514">
            <a:off x="340455" y="4433230"/>
            <a:ext cx="8764273" cy="1418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19472"/>
            <a:ext cx="3175000" cy="205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1259645">
            <a:off x="4509574" y="5194653"/>
            <a:ext cx="1131337" cy="28283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1259645">
            <a:off x="333848" y="5767133"/>
            <a:ext cx="1419522" cy="27911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1259645">
            <a:off x="7841698" y="4433290"/>
            <a:ext cx="1131337" cy="28283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318424">
            <a:off x="5132328" y="5339056"/>
            <a:ext cx="2382405" cy="312159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8F769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97766" y="2636912"/>
            <a:ext cx="8507455" cy="1673051"/>
            <a:chOff x="297766" y="2650088"/>
            <a:chExt cx="8507455" cy="16730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9812">
              <a:off x="399098" y="2650088"/>
              <a:ext cx="8345802" cy="167305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1356078">
              <a:off x="297766" y="2710302"/>
              <a:ext cx="850745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Aus</a:t>
              </a:r>
              <a:r>
                <a:rPr lang="en-US" sz="1400" b="1" dirty="0"/>
                <a:t> </a:t>
              </a:r>
              <a:r>
                <a:rPr lang="en-US" sz="1400" b="1" dirty="0" err="1"/>
                <a:t>dem</a:t>
              </a:r>
              <a:r>
                <a:rPr lang="en-US" sz="1400" b="1" dirty="0"/>
                <a:t> </a:t>
              </a:r>
              <a:r>
                <a:rPr lang="en-US" sz="1400" b="1" dirty="0" err="1"/>
                <a:t>Kleingedruckten</a:t>
              </a:r>
              <a:endParaRPr lang="en-US" sz="1400" b="1" dirty="0"/>
            </a:p>
          </p:txBody>
        </p:sp>
      </p:grpSp>
      <p:sp>
        <p:nvSpPr>
          <p:cNvPr id="11" name="Rectangle 10"/>
          <p:cNvSpPr/>
          <p:nvPr/>
        </p:nvSpPr>
        <p:spPr>
          <a:xfrm rot="21305856">
            <a:off x="6888882" y="3543377"/>
            <a:ext cx="1413876" cy="346408"/>
          </a:xfrm>
          <a:prstGeom prst="rect">
            <a:avLst/>
          </a:prstGeom>
          <a:solidFill>
            <a:srgbClr val="38F769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1327555">
            <a:off x="4086841" y="4054816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05FF"/>
                </a:solidFill>
              </a:rPr>
              <a:t>[Wikipedia]</a:t>
            </a:r>
          </a:p>
        </p:txBody>
      </p:sp>
      <p:sp>
        <p:nvSpPr>
          <p:cNvPr id="16" name="Rectangle 15"/>
          <p:cNvSpPr/>
          <p:nvPr/>
        </p:nvSpPr>
        <p:spPr>
          <a:xfrm rot="21289887">
            <a:off x="314142" y="2947943"/>
            <a:ext cx="2232248" cy="3091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98677" y="9108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3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1" grpId="0" animBg="1"/>
      <p:bldP spid="12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7200" y="260648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81000" y="1124744"/>
            <a:ext cx="8318500" cy="1408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Gegeben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Menge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Warenkörben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Regeln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die das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Auftreten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eines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Artikels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oder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mehrerer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 </a:t>
            </a: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vorhersagt</a:t>
            </a:r>
            <a:endParaRPr lang="en-GB" sz="2400" dirty="0">
              <a:solidFill>
                <a:srgbClr val="0305FF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Warenkorbeintragung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DB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im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Jargon </a:t>
            </a: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Transaktion</a:t>
            </a:r>
            <a:r>
              <a:rPr lang="en-GB" sz="2400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genannt</a:t>
            </a:r>
            <a:b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aus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Online-Transaction-Processing, OLTP)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04800" y="2740819"/>
            <a:ext cx="4191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C6D9C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>
                <a:solidFill>
                  <a:srgbClr val="0C6D9C"/>
                </a:solidFill>
                <a:latin typeface="Arial" charset="0"/>
                <a:ea typeface="DejaVu LGC Sans" charset="0"/>
                <a:cs typeface="DejaVu LGC Sans" charset="0"/>
              </a:rPr>
              <a:t>Warenkorbtransaktionen</a:t>
            </a:r>
            <a:endParaRPr lang="en-GB" b="1" dirty="0">
              <a:solidFill>
                <a:srgbClr val="0C6D9C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135741"/>
              </p:ext>
            </p:extLst>
          </p:nvPr>
        </p:nvGraphicFramePr>
        <p:xfrm>
          <a:off x="460375" y="3397250"/>
          <a:ext cx="4337050" cy="252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6" name="Document" r:id="rId4" imgW="3429000" imgH="1993900" progId="Word.Document.8">
                  <p:embed/>
                </p:oleObj>
              </mc:Choice>
              <mc:Fallback>
                <p:oleObj name="Document" r:id="rId4" imgW="3429000" imgH="199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" y="3397250"/>
                        <a:ext cx="4337050" cy="2525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029200" y="3728244"/>
            <a:ext cx="3810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Beispiele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für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Assoziationsregeln</a:t>
            </a:r>
            <a:endParaRPr lang="en-GB" b="1" dirty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154613" y="4514057"/>
            <a:ext cx="3532187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{Diaper} </a:t>
            </a:r>
            <a:r>
              <a:rPr lang="en-GB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{Beer},</a:t>
            </a:r>
            <a:b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{Milk, Bread} </a:t>
            </a:r>
            <a:r>
              <a:rPr lang="en-GB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{Diaper,Coke},</a:t>
            </a:r>
            <a:b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{Beer, Bread} </a:t>
            </a:r>
            <a:r>
              <a:rPr lang="en-GB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{Milk},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7862" y="5877272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Rakesh Agrawal, Tomasz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Imieliński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,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Arun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 Swami: Mining Association Rules between Sets of Items in Large Databases. In: Proc. 1993 ACM SIGMOD International Conference on Management of data, SIGMOD Record. Bd. 22,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Nr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. 2,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Juni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Helvetica" charset="0"/>
              </a:rPr>
              <a:t>1993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/>
              <a:t>6</a:t>
            </a:r>
            <a:endParaRPr lang="de-DE" sz="1200" dirty="0"/>
          </a:p>
        </p:txBody>
      </p:sp>
      <p:sp>
        <p:nvSpPr>
          <p:cNvPr id="3" name="Rectangle 2"/>
          <p:cNvSpPr/>
          <p:nvPr/>
        </p:nvSpPr>
        <p:spPr>
          <a:xfrm>
            <a:off x="4536504" y="14689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Folgende</a:t>
            </a:r>
            <a:r>
              <a:rPr lang="en-US" sz="1200" dirty="0"/>
              <a:t> 18 </a:t>
            </a:r>
            <a:r>
              <a:rPr lang="en-US" sz="1200" dirty="0" err="1"/>
              <a:t>Präsentationen</a:t>
            </a:r>
            <a:r>
              <a:rPr lang="en-US" sz="1200" dirty="0"/>
              <a:t> </a:t>
            </a:r>
            <a:r>
              <a:rPr lang="en-US" sz="1200" dirty="0" err="1"/>
              <a:t>sind</a:t>
            </a:r>
            <a:r>
              <a:rPr lang="en-US" sz="1200" dirty="0"/>
              <a:t> </a:t>
            </a:r>
            <a:r>
              <a:rPr lang="en-US" sz="1200" dirty="0" err="1"/>
              <a:t>inspiriert</a:t>
            </a:r>
            <a:r>
              <a:rPr lang="en-US" sz="1200" dirty="0"/>
              <a:t> von </a:t>
            </a:r>
            <a:r>
              <a:rPr lang="en-US" sz="1200" dirty="0" err="1"/>
              <a:t>Präsentationen</a:t>
            </a:r>
            <a:r>
              <a:rPr lang="en-US" sz="1200" dirty="0"/>
              <a:t> </a:t>
            </a:r>
            <a:r>
              <a:rPr lang="en-US" sz="1200" dirty="0" err="1"/>
              <a:t>aus</a:t>
            </a:r>
            <a:r>
              <a:rPr lang="en-US" sz="1200" dirty="0"/>
              <a:t>: CAS CS 565, Data Mining, Fall 2012, </a:t>
            </a:r>
            <a:r>
              <a:rPr lang="en-US" sz="1200" dirty="0" err="1"/>
              <a:t>Evimaria</a:t>
            </a:r>
            <a:r>
              <a:rPr lang="en-US" sz="1200" dirty="0"/>
              <a:t> Terzi, Boston Univ.</a:t>
            </a:r>
          </a:p>
        </p:txBody>
      </p:sp>
    </p:spTree>
    <p:extLst>
      <p:ext uri="{BB962C8B-B14F-4D97-AF65-F5344CB8AC3E}">
        <p14:creationId xmlns:p14="http://schemas.microsoft.com/office/powerpoint/2010/main" val="20831981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457200" y="254124"/>
            <a:ext cx="8229600" cy="6545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81000" y="1600200"/>
            <a:ext cx="83185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Gegeben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Datenmenge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D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Form von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Warenkörben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Kombination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die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zusammen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vorkommen</a:t>
            </a: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3216275"/>
            <a:ext cx="4191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C6D9C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>
                <a:solidFill>
                  <a:srgbClr val="0305FF"/>
                </a:solidFill>
                <a:latin typeface="Arial" charset="0"/>
                <a:ea typeface="DejaVu LGC Sans" charset="0"/>
                <a:cs typeface="DejaVu LGC Sans" charset="0"/>
              </a:rPr>
              <a:t>Warenkorbtransaktionen</a:t>
            </a:r>
            <a:endParaRPr lang="en-GB" b="1" dirty="0">
              <a:solidFill>
                <a:srgbClr val="0305FF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289584"/>
              </p:ext>
            </p:extLst>
          </p:nvPr>
        </p:nvGraphicFramePr>
        <p:xfrm>
          <a:off x="452438" y="3873500"/>
          <a:ext cx="4352925" cy="252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60" name="Document" r:id="rId4" imgW="3594100" imgH="1993900" progId="Word.Document.8">
                  <p:embed/>
                </p:oleObj>
              </mc:Choice>
              <mc:Fallback>
                <p:oleObj name="Document" r:id="rId4" imgW="3594100" imgH="199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3873500"/>
                        <a:ext cx="4352925" cy="2522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076056" y="4203700"/>
            <a:ext cx="3791272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Beispiele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für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häufige</a:t>
            </a:r>
            <a:r>
              <a:rPr lang="en-GB" b="1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Artikelmengen</a:t>
            </a:r>
            <a:endParaRPr lang="en-GB" b="1" dirty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154613" y="4989513"/>
            <a:ext cx="3532187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{Diaper, Beer},</a:t>
            </a:r>
            <a:b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{Milk, Bread} </a:t>
            </a:r>
            <a:b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{Beer, Bread, Milk},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43868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7544" y="188640"/>
            <a:ext cx="8229600" cy="73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Definition: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04800" y="1268760"/>
            <a:ext cx="5419328" cy="55781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lnSpc>
                <a:spcPct val="100000"/>
              </a:lnSpc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⊆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Gesamt-Artikelmenge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000" b="1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endParaRPr lang="en-GB" sz="2000" b="1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Z.B.: {Milk, Bread, Diaper}</a:t>
            </a:r>
          </a:p>
          <a:p>
            <a:pPr marL="341313" indent="-341313">
              <a:lnSpc>
                <a:spcPct val="100000"/>
              </a:lnSpc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Unterstützungszähler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scount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)‏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Anzahl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scount</a:t>
            </a:r>
            <a:r>
              <a:rPr lang="en-GB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(w)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des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Auftretens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der </a:t>
            </a:r>
            <a:b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w in den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GB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Anzahl</a:t>
            </a:r>
            <a:r>
              <a:rPr lang="en-GB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der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Warenkörbe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in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denen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vorkommt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Z.B.:   </a:t>
            </a:r>
            <a:r>
              <a:rPr lang="en-GB" dirty="0" err="1">
                <a:solidFill>
                  <a:srgbClr val="00B050"/>
                </a:solidFill>
                <a:ea typeface="DejaVu LGC Sans" charset="0"/>
                <a:cs typeface="DejaVu LGC Sans" charset="0"/>
              </a:rPr>
              <a:t>scount</a:t>
            </a:r>
            <a:r>
              <a:rPr lang="en-GB" dirty="0">
                <a:solidFill>
                  <a:srgbClr val="00B050"/>
                </a:solidFill>
                <a:ea typeface="DejaVu LGC Sans" charset="0"/>
                <a:cs typeface="DejaVu LGC Sans" charset="0"/>
              </a:rPr>
              <a:t>({Milk, Bread, Diaper}) = 2</a:t>
            </a:r>
            <a:r>
              <a:rPr lang="en-GB" b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</a:p>
          <a:p>
            <a:pPr marL="341313" indent="-341313">
              <a:lnSpc>
                <a:spcPct val="100000"/>
              </a:lnSpc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Unterstützung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(support)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Anteil</a:t>
            </a:r>
            <a:r>
              <a:rPr lang="en-GB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der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Warenkörbe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in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denen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vorkommt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 </a:t>
            </a:r>
            <a:r>
              <a:rPr lang="en-GB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sup(w) = </a:t>
            </a:r>
            <a:r>
              <a:rPr lang="en-GB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scount</a:t>
            </a:r>
            <a:r>
              <a:rPr lang="en-GB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(w) / |D|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Z.B.:</a:t>
            </a:r>
            <a:r>
              <a:rPr lang="en-GB" b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  </a:t>
            </a:r>
            <a:r>
              <a:rPr lang="en-GB" dirty="0">
                <a:solidFill>
                  <a:srgbClr val="00B050"/>
                </a:solidFill>
                <a:ea typeface="DejaVu LGC Sans" charset="0"/>
                <a:cs typeface="DejaVu LGC Sans" charset="0"/>
              </a:rPr>
              <a:t>sup({Milk, Bread, Diaper}) = 2/5</a:t>
            </a:r>
          </a:p>
          <a:p>
            <a:pPr marL="341313" indent="-341313">
              <a:lnSpc>
                <a:spcPct val="100000"/>
              </a:lnSpc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(frequent </a:t>
            </a:r>
            <a:r>
              <a:rPr lang="en-GB" sz="20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itemset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mit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Support ≥ </a:t>
            </a:r>
            <a:r>
              <a:rPr lang="en-GB" b="1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minsup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Schwellwert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306827"/>
              </p:ext>
            </p:extLst>
          </p:nvPr>
        </p:nvGraphicFramePr>
        <p:xfrm>
          <a:off x="5148064" y="1852092"/>
          <a:ext cx="3715197" cy="2152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82" name="Document" r:id="rId4" imgW="3594100" imgH="1993900" progId="Word.Document.8">
                  <p:embed/>
                </p:oleObj>
              </mc:Choice>
              <mc:Fallback>
                <p:oleObj name="Document" r:id="rId4" imgW="3594100" imgH="199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852092"/>
                        <a:ext cx="3715197" cy="2152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04133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457200" y="44624"/>
            <a:ext cx="8229600" cy="9361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Warum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?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81000" y="1600200"/>
            <a:ext cx="8583488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Interessant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für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Platzierung</a:t>
            </a:r>
            <a:r>
              <a:rPr lang="en-GB" sz="2400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von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im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Supermarkt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auf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Webseiten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mr-IN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…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kennzeichnen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positive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Kombinationen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seltene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kaum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relevant), </a:t>
            </a:r>
            <a:b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bieten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also </a:t>
            </a: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Zusammenfassung</a:t>
            </a:r>
            <a:r>
              <a:rPr lang="en-GB" sz="2400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einer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Datenmenge</a:t>
            </a: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mr-IN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…</a:t>
            </a: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4651020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57200" y="260648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Suche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nach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81000" y="1600200"/>
            <a:ext cx="83185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B050"/>
                </a:solidFill>
                <a:ea typeface="DejaVu LGC Sans" charset="0"/>
                <a:cs typeface="DejaVu LGC Sans" charset="0"/>
              </a:rPr>
              <a:t>Aufgabe</a:t>
            </a:r>
            <a:r>
              <a:rPr lang="en-GB" sz="2400" dirty="0">
                <a:solidFill>
                  <a:srgbClr val="00B050"/>
                </a:solidFill>
                <a:ea typeface="DejaVu LGC Sans" charset="0"/>
                <a:cs typeface="DejaVu LGC Sans" charset="0"/>
              </a:rPr>
              <a:t>:</a:t>
            </a:r>
            <a:r>
              <a:rPr lang="en-GB" sz="2400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</a:p>
          <a:p>
            <a:pPr marL="747713" lvl="1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Gegeben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Transaktionsdatenbasis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D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Warenkörbe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 und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Schwellwert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minsup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</a:p>
          <a:p>
            <a:pPr marL="747713" lvl="1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alle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(und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deren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jeweilige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Anzahl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den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>
                <a:solidFill>
                  <a:srgbClr val="00B050"/>
                </a:solidFill>
                <a:ea typeface="DejaVu LGC Sans" charset="0"/>
                <a:cs typeface="DejaVu LGC Sans" charset="0"/>
              </a:rPr>
              <a:t>Anders </a:t>
            </a:r>
            <a:r>
              <a:rPr lang="en-GB" sz="2400" dirty="0" err="1">
                <a:solidFill>
                  <a:srgbClr val="00B050"/>
                </a:solidFill>
                <a:ea typeface="DejaVu LGC Sans" charset="0"/>
                <a:cs typeface="DejaVu LGC Sans" charset="0"/>
              </a:rPr>
              <a:t>gesagt</a:t>
            </a:r>
            <a:r>
              <a:rPr lang="en-GB" sz="2400" dirty="0">
                <a:solidFill>
                  <a:srgbClr val="00B050"/>
                </a:solidFill>
                <a:ea typeface="DejaVu LGC Sans" charset="0"/>
                <a:cs typeface="DejaVu LGC Sans" charset="0"/>
              </a:rPr>
              <a:t>: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Zähle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die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jeweiligen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Vorkommen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Kombinationen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den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über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einem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Schwellwert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minsup</a:t>
            </a:r>
            <a:endParaRPr lang="en-GB" sz="2400" dirty="0">
              <a:solidFill>
                <a:schemeClr val="accent1">
                  <a:lumMod val="50000"/>
                </a:schemeClr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Annahme</a:t>
            </a:r>
            <a:r>
              <a:rPr lang="en-GB" sz="2400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: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Gesamt-Artikelmenge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4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bekannt</a:t>
            </a:r>
            <a:endParaRPr lang="en-GB" sz="2400" i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4660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Wie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viele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gibt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es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? 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4800" y="1316038"/>
          <a:ext cx="7034213" cy="531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55" r:id="rId4" imgW="9807480" imgH="7407000" progId="">
                  <p:embed/>
                </p:oleObj>
              </mc:Choice>
              <mc:Fallback>
                <p:oleObj r:id="rId4" imgW="9807480" imgH="740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16038"/>
                        <a:ext cx="7034213" cy="5313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084168" y="5876832"/>
            <a:ext cx="27432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Für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DejaVu LGC Sans" charset="0"/>
                <a:cs typeface="DejaVu LGC Sans" charset="0"/>
              </a:rPr>
              <a:t>d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Artikel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gibt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es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DejaVu LGC Sans" charset="0"/>
                <a:cs typeface="DejaVu LGC Sans" charset="0"/>
              </a:rPr>
              <a:t>2</a:t>
            </a:r>
            <a:r>
              <a:rPr lang="en-GB" baseline="30000" dirty="0">
                <a:solidFill>
                  <a:schemeClr val="accent1">
                    <a:lumMod val="50000"/>
                  </a:schemeClr>
                </a:solidFill>
                <a:latin typeface="Arial" charset="0"/>
                <a:ea typeface="DejaVu LGC Sans" charset="0"/>
                <a:cs typeface="DejaVu LGC Sans" charset="0"/>
              </a:rPr>
              <a:t>d</a:t>
            </a:r>
            <a:r>
              <a:rPr lang="en-GB" dirty="0">
                <a:solidFill>
                  <a:schemeClr val="accent2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305FF"/>
                </a:solidFill>
                <a:latin typeface="Arial" charset="0"/>
                <a:ea typeface="DejaVu LGC Sans" charset="0"/>
                <a:cs typeface="DejaVu LGC Sans" charset="0"/>
              </a:rPr>
              <a:t>mögliche</a:t>
            </a:r>
            <a:r>
              <a:rPr lang="en-GB" dirty="0">
                <a:solidFill>
                  <a:srgbClr val="0305FF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305FF"/>
                </a:solidFill>
                <a:latin typeface="Arial" charset="0"/>
                <a:ea typeface="DejaVu LGC Sans" charset="0"/>
                <a:cs typeface="DejaVu LGC Sans" charset="0"/>
              </a:rPr>
              <a:t>Artikelmengen</a:t>
            </a:r>
            <a:endParaRPr lang="en-GB" dirty="0">
              <a:solidFill>
                <a:srgbClr val="0305FF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909271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457200" y="188640"/>
            <a:ext cx="8229600" cy="73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Monotonie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vom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Support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644008" y="2971800"/>
            <a:ext cx="4320605" cy="9240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2160" tIns="46080" rIns="92160" bIns="4608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sup(Bread) &gt;  sup(Bread, Beer)‏</a:t>
            </a: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sup(Milk) &gt; sup(Bread, Milk)‏</a:t>
            </a: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sup(Diaper, Beer) &gt; sup(Diaper, Beer, Coke)‏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533186"/>
              </p:ext>
            </p:extLst>
          </p:nvPr>
        </p:nvGraphicFramePr>
        <p:xfrm>
          <a:off x="611560" y="2276872"/>
          <a:ext cx="4352925" cy="252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9" name="Document" r:id="rId4" imgW="3594100" imgH="1993900" progId="Word.Document.8">
                  <p:embed/>
                </p:oleObj>
              </mc:Choice>
              <mc:Fallback>
                <p:oleObj name="Document" r:id="rId4" imgW="3594100" imgH="199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276872"/>
                        <a:ext cx="4352925" cy="2522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1599211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"/>
          <p:cNvGrpSpPr>
            <a:grpSpLocks/>
          </p:cNvGrpSpPr>
          <p:nvPr/>
        </p:nvGrpSpPr>
        <p:grpSpPr bwMode="auto">
          <a:xfrm>
            <a:off x="107504" y="1340768"/>
            <a:ext cx="8831263" cy="5235576"/>
            <a:chOff x="144" y="1022"/>
            <a:chExt cx="5563" cy="3298"/>
          </a:xfrm>
        </p:grpSpPr>
        <p:sp>
          <p:nvSpPr>
            <p:cNvPr id="19458" name="Line 2"/>
            <p:cNvSpPr>
              <a:spLocks noChangeShapeType="1"/>
            </p:cNvSpPr>
            <p:nvPr/>
          </p:nvSpPr>
          <p:spPr bwMode="auto">
            <a:xfrm flipV="1">
              <a:off x="864" y="2255"/>
              <a:ext cx="576" cy="19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59" name="Text Box 3"/>
            <p:cNvSpPr txBox="1">
              <a:spLocks noChangeArrowheads="1"/>
            </p:cNvSpPr>
            <p:nvPr/>
          </p:nvSpPr>
          <p:spPr bwMode="auto">
            <a:xfrm>
              <a:off x="144" y="2448"/>
              <a:ext cx="1008" cy="2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C6D9C"/>
                </a:buClr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 err="1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Nicht</a:t>
              </a:r>
              <a:r>
                <a:rPr lang="en-GB" dirty="0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 </a:t>
              </a:r>
              <a:r>
                <a:rPr lang="en-GB" dirty="0" err="1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häufig</a:t>
              </a:r>
              <a:endParaRPr lang="en-GB" dirty="0">
                <a:solidFill>
                  <a:srgbClr val="0C6D9C"/>
                </a:solidFill>
                <a:latin typeface="Arial" charset="0"/>
                <a:ea typeface="DejaVu LGC Sans" charset="0"/>
                <a:cs typeface="DejaVu LGC Sans" charset="0"/>
              </a:endParaRPr>
            </a:p>
          </p:txBody>
        </p:sp>
        <p:graphicFrame>
          <p:nvGraphicFramePr>
            <p:cNvPr id="19460" name="Object 4"/>
            <p:cNvGraphicFramePr>
              <a:graphicFrameLocks noChangeAspect="1"/>
            </p:cNvGraphicFramePr>
            <p:nvPr/>
          </p:nvGraphicFramePr>
          <p:xfrm>
            <a:off x="1392" y="1022"/>
            <a:ext cx="4315" cy="3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3" r:id="rId4" imgW="9866478" imgH="7377618" progId="">
                    <p:embed/>
                  </p:oleObj>
                </mc:Choice>
                <mc:Fallback>
                  <p:oleObj r:id="rId4" imgW="9866478" imgH="737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022"/>
                          <a:ext cx="4315" cy="32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57200" y="268958"/>
            <a:ext cx="8229600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Apriori-Verfahren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Idee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1282255" y="1340768"/>
            <a:ext cx="7656514" cy="5235576"/>
            <a:chOff x="884" y="1022"/>
            <a:chExt cx="4823" cy="3298"/>
          </a:xfrm>
        </p:grpSpPr>
        <p:graphicFrame>
          <p:nvGraphicFramePr>
            <p:cNvPr id="19463" name="Object 7"/>
            <p:cNvGraphicFramePr>
              <a:graphicFrameLocks noChangeAspect="1"/>
            </p:cNvGraphicFramePr>
            <p:nvPr/>
          </p:nvGraphicFramePr>
          <p:xfrm>
            <a:off x="1392" y="1022"/>
            <a:ext cx="4315" cy="3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4" r:id="rId6" imgW="9866478" imgH="7377618" progId="">
                    <p:embed/>
                  </p:oleObj>
                </mc:Choice>
                <mc:Fallback>
                  <p:oleObj r:id="rId6" imgW="9866478" imgH="737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022"/>
                          <a:ext cx="4315" cy="32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884" y="3702"/>
              <a:ext cx="1334" cy="4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00"/>
                </a:buClr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 err="1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Abgeschnittener</a:t>
              </a:r>
              <a:r>
                <a:rPr lang="en-GB" dirty="0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 </a:t>
              </a:r>
              <a:r>
                <a:rPr lang="en-GB" dirty="0" err="1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Suchraum</a:t>
              </a:r>
              <a:endParaRPr lang="en-GB" dirty="0">
                <a:solidFill>
                  <a:srgbClr val="FF0000"/>
                </a:solidFill>
                <a:latin typeface="Arial" charset="0"/>
                <a:ea typeface="DejaVu LGC Sans" charset="0"/>
                <a:cs typeface="DejaVu LGC Sans" charset="0"/>
              </a:endParaRPr>
            </a:p>
          </p:txBody>
        </p:sp>
      </p:grpSp>
      <p:sp>
        <p:nvSpPr>
          <p:cNvPr id="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81182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57200" y="253082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Apriori-Verfahren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Prinzip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141718"/>
              </p:ext>
            </p:extLst>
          </p:nvPr>
        </p:nvGraphicFramePr>
        <p:xfrm>
          <a:off x="306388" y="1543050"/>
          <a:ext cx="2286000" cy="200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3" name="Document" r:id="rId4" imgW="2286000" imgH="2006600" progId="Word.Document.8">
                  <p:embed/>
                </p:oleObj>
              </mc:Choice>
              <mc:Fallback>
                <p:oleObj name="Document" r:id="rId4" imgW="2286000" imgH="2006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1543050"/>
                        <a:ext cx="2286000" cy="2008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473784"/>
              </p:ext>
            </p:extLst>
          </p:nvPr>
        </p:nvGraphicFramePr>
        <p:xfrm>
          <a:off x="3208338" y="2097088"/>
          <a:ext cx="3325812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4" name="Document" r:id="rId6" imgW="3327400" imgH="2006600" progId="Word.Document.8">
                  <p:embed/>
                </p:oleObj>
              </mc:Choice>
              <mc:Fallback>
                <p:oleObj name="Document" r:id="rId6" imgW="3327400" imgH="2006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338" y="2097088"/>
                        <a:ext cx="3325812" cy="212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035864"/>
              </p:ext>
            </p:extLst>
          </p:nvPr>
        </p:nvGraphicFramePr>
        <p:xfrm>
          <a:off x="4876800" y="4500563"/>
          <a:ext cx="38004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5" name="Document" r:id="rId8" imgW="3124200" imgH="838200" progId="Word.Document.8">
                  <p:embed/>
                </p:oleObj>
              </mc:Choice>
              <mc:Fallback>
                <p:oleObj name="Document" r:id="rId8" imgW="3124200" imgH="838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500563"/>
                        <a:ext cx="3800475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420938" y="1222598"/>
            <a:ext cx="204739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1er-Artikelmengen‏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027738" y="1949673"/>
            <a:ext cx="2350365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2er-Artikelmengen‏</a:t>
            </a:r>
          </a:p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rgbClr val="000000"/>
              </a:solidFill>
              <a:latin typeface="Tahoma" pitchFamily="32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(Cola und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Eier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nicht</a:t>
            </a:r>
            <a:b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mehr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berücksichtigt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)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665913" y="3965798"/>
            <a:ext cx="2050796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3er-Artikelmengen</a:t>
            </a: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5410200" y="3965798"/>
            <a:ext cx="304800" cy="304800"/>
          </a:xfrm>
          <a:prstGeom prst="line">
            <a:avLst/>
          </a:prstGeom>
          <a:noFill/>
          <a:ln w="73080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2819400" y="1908398"/>
            <a:ext cx="304800" cy="304800"/>
          </a:xfrm>
          <a:prstGeom prst="line">
            <a:avLst/>
          </a:prstGeom>
          <a:noFill/>
          <a:ln w="73080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6934200" y="5337398"/>
            <a:ext cx="304800" cy="304800"/>
          </a:xfrm>
          <a:prstGeom prst="line">
            <a:avLst/>
          </a:prstGeom>
          <a:noFill/>
          <a:ln w="38160" cap="rnd">
            <a:solidFill>
              <a:srgbClr val="CC0000"/>
            </a:solidFill>
            <a:prstDash val="sysDot"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12738" y="3759423"/>
            <a:ext cx="1569959" cy="371513"/>
          </a:xfrm>
          <a:prstGeom prst="rect">
            <a:avLst/>
          </a:prstGeom>
          <a:solidFill>
            <a:srgbClr val="FFFF99"/>
          </a:solidFill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minsup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= 3/5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3878" y="5900484"/>
            <a:ext cx="6840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Rakesh Agrawal, Ramakrishnan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Srikant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: </a:t>
            </a:r>
            <a:r>
              <a:rPr lang="en-US" sz="1400" i="1" dirty="0">
                <a:solidFill>
                  <a:srgbClr val="0305FF"/>
                </a:solidFill>
                <a:latin typeface="Helvetica" charset="0"/>
              </a:rPr>
              <a:t>Fast Algorithms for Mining Association Rules.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 In: Proc. 20th International Conference on Very Large Data Bases. </a:t>
            </a:r>
            <a:br>
              <a:rPr lang="en-US" sz="1400" dirty="0">
                <a:solidFill>
                  <a:srgbClr val="0305FF"/>
                </a:solidFill>
                <a:latin typeface="Helvetica" charset="0"/>
              </a:rPr>
            </a:b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Morgan Kaufmann Publishers Inc., </a:t>
            </a:r>
            <a:r>
              <a:rPr lang="en-US" sz="1400" b="1" dirty="0">
                <a:solidFill>
                  <a:srgbClr val="FF0000"/>
                </a:solidFill>
                <a:latin typeface="Helvetica" charset="0"/>
              </a:rPr>
              <a:t>1994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696516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8A9E-100A-5C4F-A413-2ABC0D0F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83314-610D-A640-BCBE-92CC0261D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400" dirty="0"/>
              <a:t>Einführung, Klassifikation vs. Regression, parametrisches und nicht-parametrisches überwachtes Lernen</a:t>
            </a:r>
          </a:p>
          <a:p>
            <a:r>
              <a:rPr lang="de-DE" sz="1400" dirty="0"/>
              <a:t>Neuronale Netze und Support-Vektor-Maschinen</a:t>
            </a:r>
          </a:p>
          <a:p>
            <a:r>
              <a:rPr lang="de-DE" sz="1400" dirty="0">
                <a:highlight>
                  <a:srgbClr val="00FF00"/>
                </a:highlight>
              </a:rPr>
              <a:t>Häufungsanalysen, Warenkorbanalyse, Empfehlungen</a:t>
            </a:r>
            <a:r>
              <a:rPr lang="de-DE" sz="1400" dirty="0"/>
              <a:t> </a:t>
            </a:r>
          </a:p>
          <a:p>
            <a:r>
              <a:rPr lang="de-DE" sz="1400" dirty="0"/>
              <a:t>Statistische Grundlagen: Stichproben, Schätzer, Verteilung, Dichte, kumulative Verteilung, Skalen: Nominal-, </a:t>
            </a:r>
            <a:r>
              <a:rPr lang="de-DE" sz="1400" dirty="0" err="1"/>
              <a:t>Ordinal</a:t>
            </a:r>
            <a:r>
              <a:rPr lang="de-DE" sz="1400" dirty="0"/>
              <a:t>-, Intervall- und Verhältnisskala, Hypothesentests, Konfidenzintervalle, Reliabilität, Interne Konsistenz, </a:t>
            </a:r>
            <a:r>
              <a:rPr lang="de-DE" sz="1400" dirty="0" err="1"/>
              <a:t>Cronbach</a:t>
            </a:r>
            <a:r>
              <a:rPr lang="de-DE" sz="1400" dirty="0"/>
              <a:t> Alpha, Trennschärfe</a:t>
            </a:r>
          </a:p>
          <a:p>
            <a:r>
              <a:rPr lang="de-DE" sz="1400" dirty="0" err="1"/>
              <a:t>Bayessche</a:t>
            </a:r>
            <a:r>
              <a:rPr lang="de-DE" sz="1400" dirty="0"/>
              <a:t> Statistik, </a:t>
            </a:r>
            <a:r>
              <a:rPr lang="de-DE" sz="1400" dirty="0" err="1"/>
              <a:t>Bayessche</a:t>
            </a:r>
            <a:r>
              <a:rPr lang="de-DE" sz="1400" dirty="0"/>
              <a:t> Netze zur Spezifikation von diskreten Verteilungen, Anfragen, Anfragebeantwortung, Lernverfahren für </a:t>
            </a:r>
            <a:r>
              <a:rPr lang="de-DE" sz="1400" dirty="0" err="1"/>
              <a:t>Bayessche</a:t>
            </a:r>
            <a:r>
              <a:rPr lang="de-DE" sz="1400" dirty="0"/>
              <a:t> Netze bei vollständigen Daten</a:t>
            </a:r>
          </a:p>
          <a:p>
            <a:r>
              <a:rPr lang="de-DE" sz="1400" dirty="0"/>
              <a:t>Induktives Lernen: Versionsraum, Informationstheorie, Entscheidungsbäume, Lernen von Regeln</a:t>
            </a:r>
          </a:p>
          <a:p>
            <a:r>
              <a:rPr lang="de-DE" sz="1400" dirty="0"/>
              <a:t>Ensemble-Methoden, </a:t>
            </a:r>
            <a:r>
              <a:rPr lang="de-DE" sz="1400" dirty="0" err="1"/>
              <a:t>Bagging</a:t>
            </a:r>
            <a:r>
              <a:rPr lang="de-DE" sz="1400" dirty="0"/>
              <a:t>, </a:t>
            </a:r>
            <a:r>
              <a:rPr lang="de-DE" sz="1400" dirty="0" err="1"/>
              <a:t>Boosting</a:t>
            </a:r>
            <a:r>
              <a:rPr lang="de-DE" sz="1400" dirty="0"/>
              <a:t>, Random </a:t>
            </a:r>
            <a:r>
              <a:rPr lang="de-DE" sz="1400" dirty="0" err="1"/>
              <a:t>Forests</a:t>
            </a:r>
            <a:endParaRPr lang="de-DE" sz="1400" dirty="0"/>
          </a:p>
          <a:p>
            <a:r>
              <a:rPr lang="de-DE" sz="1400" dirty="0"/>
              <a:t>Clusterbildung, K-</a:t>
            </a:r>
            <a:r>
              <a:rPr lang="de-DE" sz="1400" dirty="0" err="1"/>
              <a:t>Means</a:t>
            </a:r>
            <a:r>
              <a:rPr lang="de-DE" sz="1400" dirty="0"/>
              <a:t>, Analyse der Variation (Analysis </a:t>
            </a:r>
            <a:r>
              <a:rPr lang="de-DE" sz="1400" dirty="0" err="1"/>
              <a:t>of</a:t>
            </a:r>
            <a:r>
              <a:rPr lang="de-DE" sz="1400" dirty="0"/>
              <a:t> Variation, ANOVA), Inter-Cluster-Variation, Intra-Cluster-Variation, F-Statistik, </a:t>
            </a:r>
            <a:r>
              <a:rPr lang="de-DE" sz="1400" dirty="0" err="1"/>
              <a:t>Bonferroni</a:t>
            </a:r>
            <a:r>
              <a:rPr lang="de-DE" sz="1400" dirty="0"/>
              <a:t>-Korrektur, MANOVA, </a:t>
            </a:r>
            <a:r>
              <a:rPr lang="de-DE" sz="1400" dirty="0" err="1"/>
              <a:t>Discriminant</a:t>
            </a:r>
            <a:r>
              <a:rPr lang="de-DE" sz="1400" dirty="0"/>
              <a:t> </a:t>
            </a:r>
            <a:r>
              <a:rPr lang="de-DE" sz="1400" dirty="0" err="1"/>
              <a:t>Function</a:t>
            </a:r>
            <a:r>
              <a:rPr lang="de-DE" sz="1400" dirty="0"/>
              <a:t> Analysis</a:t>
            </a:r>
          </a:p>
          <a:p>
            <a:r>
              <a:rPr lang="de-DE" sz="1400" dirty="0"/>
              <a:t>Analyse Sozialer Strukturen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24CCC-01D8-644F-BD8D-DC16832CA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095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57200" y="130175"/>
            <a:ext cx="8229600" cy="70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Apriori-Verfahren</a:t>
            </a:r>
            <a:r>
              <a:rPr lang="en-GB" sz="4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4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Prinzip</a:t>
            </a:r>
            <a:r>
              <a:rPr lang="en-GB" sz="4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38200" y="1447800"/>
            <a:ext cx="7239000" cy="502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L</a:t>
            </a:r>
            <a:r>
              <a:rPr lang="en-GB" sz="2800" i="1" baseline="-25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3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=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{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abc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abd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acd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, ace, 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bcd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}</a:t>
            </a:r>
          </a:p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1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Self-Join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 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L</a:t>
            </a:r>
            <a:r>
              <a:rPr lang="en-GB" sz="2800" i="1" baseline="-25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3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⋈ L</a:t>
            </a:r>
            <a:r>
              <a:rPr lang="en-GB" sz="2800" i="1" baseline="-25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3</a:t>
            </a:r>
          </a:p>
          <a:p>
            <a:pPr marL="741363" lvl="1" indent="-284163">
              <a:lnSpc>
                <a:spcPct val="130000"/>
              </a:lnSpc>
              <a:spcBef>
                <a:spcPts val="70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abcd</a:t>
            </a:r>
            <a:r>
              <a:rPr lang="en-GB" sz="22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 </a:t>
            </a:r>
            <a:r>
              <a:rPr lang="en-GB" sz="22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aus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abc</a:t>
            </a:r>
            <a:r>
              <a:rPr lang="en-GB" sz="2200" b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und </a:t>
            </a: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abd</a:t>
            </a:r>
            <a:endParaRPr lang="en-GB" sz="2200" b="1" i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130000"/>
              </a:lnSpc>
              <a:spcBef>
                <a:spcPts val="70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acde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 </a:t>
            </a:r>
            <a:r>
              <a:rPr lang="en-GB" sz="22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aus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acd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und </a:t>
            </a:r>
            <a:r>
              <a:rPr lang="en-GB" sz="2200" b="1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ace</a:t>
            </a:r>
          </a:p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1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Beschneidung</a:t>
            </a:r>
            <a:r>
              <a:rPr lang="en-GB" sz="2800" b="1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 </a:t>
            </a:r>
          </a:p>
          <a:p>
            <a:pPr marL="741363" lvl="1" indent="-284163">
              <a:lnSpc>
                <a:spcPct val="130000"/>
              </a:lnSpc>
              <a:spcBef>
                <a:spcPts val="70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acde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entfernt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2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weil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ade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nicht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</a:t>
            </a:r>
            <a:r>
              <a:rPr lang="en-GB" sz="2200" b="1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L</a:t>
            </a:r>
            <a:r>
              <a:rPr lang="en-GB" sz="2200" b="1" i="1" baseline="-25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3</a:t>
            </a:r>
          </a:p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C</a:t>
            </a:r>
            <a:r>
              <a:rPr lang="en-GB" sz="2800" i="1" baseline="-25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4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={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abcd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}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6203950" y="2433639"/>
            <a:ext cx="2527300" cy="1068388"/>
            <a:chOff x="3908" y="1533"/>
            <a:chExt cx="1592" cy="673"/>
          </a:xfrm>
        </p:grpSpPr>
        <p:sp>
          <p:nvSpPr>
            <p:cNvPr id="24580" name="Text Box 4"/>
            <p:cNvSpPr txBox="1">
              <a:spLocks noChangeArrowheads="1"/>
            </p:cNvSpPr>
            <p:nvPr/>
          </p:nvSpPr>
          <p:spPr bwMode="auto">
            <a:xfrm>
              <a:off x="3908" y="1533"/>
              <a:ext cx="701" cy="232"/>
            </a:xfrm>
            <a:prstGeom prst="rect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8400E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{</a:t>
              </a:r>
              <a:r>
                <a:rPr lang="en-GB" b="1">
                  <a:solidFill>
                    <a:srgbClr val="000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a,c,</a:t>
              </a:r>
              <a:r>
                <a:rPr lang="en-GB" b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d}</a:t>
              </a:r>
            </a:p>
          </p:txBody>
        </p:sp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4803" y="1533"/>
              <a:ext cx="697" cy="232"/>
            </a:xfrm>
            <a:prstGeom prst="rect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8400E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{</a:t>
              </a:r>
              <a:r>
                <a:rPr lang="en-GB" b="1">
                  <a:solidFill>
                    <a:srgbClr val="000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a,c,</a:t>
              </a:r>
              <a:r>
                <a:rPr lang="en-GB" b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e}</a:t>
              </a:r>
            </a:p>
          </p:txBody>
        </p:sp>
        <p:sp>
          <p:nvSpPr>
            <p:cNvPr id="24582" name="Line 6"/>
            <p:cNvSpPr>
              <a:spLocks noChangeShapeType="1"/>
            </p:cNvSpPr>
            <p:nvPr/>
          </p:nvSpPr>
          <p:spPr bwMode="auto">
            <a:xfrm>
              <a:off x="4368" y="1764"/>
              <a:ext cx="240" cy="210"/>
            </a:xfrm>
            <a:prstGeom prst="line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 flipH="1">
              <a:off x="4734" y="1764"/>
              <a:ext cx="259" cy="210"/>
            </a:xfrm>
            <a:prstGeom prst="line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4307" y="1974"/>
              <a:ext cx="851" cy="232"/>
            </a:xfrm>
            <a:prstGeom prst="rect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8400E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dirty="0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{</a:t>
              </a:r>
              <a:r>
                <a:rPr lang="en-GB" b="1" dirty="0" err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a,c,d,e</a:t>
              </a:r>
              <a:r>
                <a:rPr lang="en-GB" b="1" dirty="0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}</a:t>
              </a:r>
            </a:p>
          </p:txBody>
        </p:sp>
      </p:grpSp>
      <p:grpSp>
        <p:nvGrpSpPr>
          <p:cNvPr id="24585" name="Group 9"/>
          <p:cNvGrpSpPr>
            <a:grpSpLocks/>
          </p:cNvGrpSpPr>
          <p:nvPr/>
        </p:nvGrpSpPr>
        <p:grpSpPr bwMode="auto">
          <a:xfrm>
            <a:off x="6173788" y="3544888"/>
            <a:ext cx="2811462" cy="823912"/>
            <a:chOff x="3889" y="2233"/>
            <a:chExt cx="1771" cy="519"/>
          </a:xfrm>
        </p:grpSpPr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 flipH="1">
              <a:off x="4093" y="2233"/>
              <a:ext cx="368" cy="285"/>
            </a:xfrm>
            <a:prstGeom prst="line">
              <a:avLst/>
            </a:prstGeom>
            <a:noFill/>
            <a:ln w="9360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11"/>
            <p:cNvSpPr>
              <a:spLocks noChangeShapeType="1"/>
            </p:cNvSpPr>
            <p:nvPr/>
          </p:nvSpPr>
          <p:spPr bwMode="auto">
            <a:xfrm flipH="1">
              <a:off x="4459" y="2236"/>
              <a:ext cx="129" cy="282"/>
            </a:xfrm>
            <a:prstGeom prst="line">
              <a:avLst/>
            </a:prstGeom>
            <a:noFill/>
            <a:ln w="9360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12"/>
            <p:cNvSpPr>
              <a:spLocks noChangeShapeType="1"/>
            </p:cNvSpPr>
            <p:nvPr/>
          </p:nvSpPr>
          <p:spPr bwMode="auto">
            <a:xfrm>
              <a:off x="4840" y="2236"/>
              <a:ext cx="422" cy="285"/>
            </a:xfrm>
            <a:prstGeom prst="line">
              <a:avLst/>
            </a:prstGeom>
            <a:noFill/>
            <a:ln w="9360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Rectangle 13"/>
            <p:cNvSpPr>
              <a:spLocks noChangeArrowheads="1"/>
            </p:cNvSpPr>
            <p:nvPr/>
          </p:nvSpPr>
          <p:spPr bwMode="auto">
            <a:xfrm>
              <a:off x="3889" y="2521"/>
              <a:ext cx="428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8000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8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acd</a:t>
              </a:r>
            </a:p>
          </p:txBody>
        </p:sp>
        <p:sp>
          <p:nvSpPr>
            <p:cNvPr id="24590" name="Rectangle 14"/>
            <p:cNvSpPr>
              <a:spLocks noChangeArrowheads="1"/>
            </p:cNvSpPr>
            <p:nvPr/>
          </p:nvSpPr>
          <p:spPr bwMode="auto">
            <a:xfrm>
              <a:off x="4322" y="2521"/>
              <a:ext cx="402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8000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8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ace</a:t>
              </a:r>
            </a:p>
          </p:txBody>
        </p:sp>
        <p:sp>
          <p:nvSpPr>
            <p:cNvPr id="24591" name="Rectangle 15"/>
            <p:cNvSpPr>
              <a:spLocks noChangeArrowheads="1"/>
            </p:cNvSpPr>
            <p:nvPr/>
          </p:nvSpPr>
          <p:spPr bwMode="auto">
            <a:xfrm>
              <a:off x="4747" y="2521"/>
              <a:ext cx="515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8000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8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ade</a:t>
              </a:r>
            </a:p>
          </p:txBody>
        </p:sp>
        <p:sp>
          <p:nvSpPr>
            <p:cNvPr id="24592" name="Rectangle 16"/>
            <p:cNvSpPr>
              <a:spLocks noChangeArrowheads="1"/>
            </p:cNvSpPr>
            <p:nvPr/>
          </p:nvSpPr>
          <p:spPr bwMode="auto">
            <a:xfrm>
              <a:off x="5147" y="2518"/>
              <a:ext cx="515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8000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8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cde</a:t>
              </a:r>
            </a:p>
          </p:txBody>
        </p:sp>
        <p:sp>
          <p:nvSpPr>
            <p:cNvPr id="24593" name="Line 17"/>
            <p:cNvSpPr>
              <a:spLocks noChangeShapeType="1"/>
            </p:cNvSpPr>
            <p:nvPr/>
          </p:nvSpPr>
          <p:spPr bwMode="auto">
            <a:xfrm>
              <a:off x="4755" y="2236"/>
              <a:ext cx="105" cy="285"/>
            </a:xfrm>
            <a:prstGeom prst="line">
              <a:avLst/>
            </a:prstGeom>
            <a:noFill/>
            <a:ln w="9360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4" name="Group 18"/>
          <p:cNvGrpSpPr>
            <a:grpSpLocks/>
          </p:cNvGrpSpPr>
          <p:nvPr/>
        </p:nvGrpSpPr>
        <p:grpSpPr bwMode="auto">
          <a:xfrm>
            <a:off x="6389688" y="4251325"/>
            <a:ext cx="1597025" cy="373063"/>
            <a:chOff x="4025" y="2678"/>
            <a:chExt cx="1006" cy="235"/>
          </a:xfrm>
        </p:grpSpPr>
        <p:sp>
          <p:nvSpPr>
            <p:cNvPr id="24595" name="Text Box 19"/>
            <p:cNvSpPr txBox="1">
              <a:spLocks noChangeArrowheads="1"/>
            </p:cNvSpPr>
            <p:nvPr/>
          </p:nvSpPr>
          <p:spPr bwMode="auto">
            <a:xfrm>
              <a:off x="4025" y="2682"/>
              <a:ext cx="205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Symbol" pitchFamily="16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  <a:latin typeface="Symbol" pitchFamily="16" charset="2"/>
                  <a:ea typeface="DejaVu LGC Sans" charset="0"/>
                  <a:cs typeface="DejaVu LGC Sans" charset="0"/>
                </a:rPr>
                <a:t></a:t>
              </a:r>
            </a:p>
          </p:txBody>
        </p:sp>
        <p:sp>
          <p:nvSpPr>
            <p:cNvPr id="24596" name="Text Box 20"/>
            <p:cNvSpPr txBox="1">
              <a:spLocks noChangeArrowheads="1"/>
            </p:cNvSpPr>
            <p:nvPr/>
          </p:nvSpPr>
          <p:spPr bwMode="auto">
            <a:xfrm>
              <a:off x="4408" y="2682"/>
              <a:ext cx="205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Symbol" pitchFamily="16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  <a:latin typeface="Symbol" pitchFamily="16" charset="2"/>
                  <a:ea typeface="DejaVu LGC Sans" charset="0"/>
                  <a:cs typeface="DejaVu LGC Sans" charset="0"/>
                </a:rPr>
                <a:t></a:t>
              </a:r>
            </a:p>
          </p:txBody>
        </p:sp>
        <p:sp>
          <p:nvSpPr>
            <p:cNvPr id="24597" name="Text Box 21"/>
            <p:cNvSpPr txBox="1">
              <a:spLocks noChangeArrowheads="1"/>
            </p:cNvSpPr>
            <p:nvPr/>
          </p:nvSpPr>
          <p:spPr bwMode="auto">
            <a:xfrm>
              <a:off x="4809" y="2678"/>
              <a:ext cx="222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X</a:t>
              </a:r>
            </a:p>
          </p:txBody>
        </p:sp>
      </p:grp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6372200" y="3112641"/>
            <a:ext cx="2133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X</a:t>
            </a: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93973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68444" y="1"/>
            <a:ext cx="9920964" cy="696947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Web und Data Science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5734997"/>
            <a:ext cx="9144000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Bisher: Analyse von Artikelmengen</a:t>
            </a:r>
          </a:p>
        </p:txBody>
      </p:sp>
    </p:spTree>
    <p:extLst>
      <p:ext uri="{BB962C8B-B14F-4D97-AF65-F5344CB8AC3E}">
        <p14:creationId xmlns:p14="http://schemas.microsoft.com/office/powerpoint/2010/main" val="3549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"/>
          <p:cNvGrpSpPr>
            <a:grpSpLocks/>
          </p:cNvGrpSpPr>
          <p:nvPr/>
        </p:nvGrpSpPr>
        <p:grpSpPr bwMode="auto">
          <a:xfrm>
            <a:off x="107504" y="1340768"/>
            <a:ext cx="8831263" cy="5235576"/>
            <a:chOff x="144" y="1022"/>
            <a:chExt cx="5563" cy="3298"/>
          </a:xfrm>
        </p:grpSpPr>
        <p:sp>
          <p:nvSpPr>
            <p:cNvPr id="19458" name="Line 2"/>
            <p:cNvSpPr>
              <a:spLocks noChangeShapeType="1"/>
            </p:cNvSpPr>
            <p:nvPr/>
          </p:nvSpPr>
          <p:spPr bwMode="auto">
            <a:xfrm flipV="1">
              <a:off x="864" y="2255"/>
              <a:ext cx="576" cy="19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59" name="Text Box 3"/>
            <p:cNvSpPr txBox="1">
              <a:spLocks noChangeArrowheads="1"/>
            </p:cNvSpPr>
            <p:nvPr/>
          </p:nvSpPr>
          <p:spPr bwMode="auto">
            <a:xfrm>
              <a:off x="144" y="2448"/>
              <a:ext cx="1008" cy="2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C6D9C"/>
                </a:buClr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 err="1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Nicht</a:t>
              </a:r>
              <a:r>
                <a:rPr lang="en-GB" dirty="0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 </a:t>
              </a:r>
              <a:r>
                <a:rPr lang="en-GB" dirty="0" err="1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häufig</a:t>
              </a:r>
              <a:endParaRPr lang="en-GB" dirty="0">
                <a:solidFill>
                  <a:srgbClr val="0C6D9C"/>
                </a:solidFill>
                <a:latin typeface="Arial" charset="0"/>
                <a:ea typeface="DejaVu LGC Sans" charset="0"/>
                <a:cs typeface="DejaVu LGC Sans" charset="0"/>
              </a:endParaRPr>
            </a:p>
          </p:txBody>
        </p:sp>
        <p:graphicFrame>
          <p:nvGraphicFramePr>
            <p:cNvPr id="19460" name="Object 4"/>
            <p:cNvGraphicFramePr>
              <a:graphicFrameLocks noChangeAspect="1"/>
            </p:cNvGraphicFramePr>
            <p:nvPr/>
          </p:nvGraphicFramePr>
          <p:xfrm>
            <a:off x="1392" y="1022"/>
            <a:ext cx="4315" cy="3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57" r:id="rId4" imgW="9866478" imgH="7377618" progId="">
                    <p:embed/>
                  </p:oleObj>
                </mc:Choice>
                <mc:Fallback>
                  <p:oleObj r:id="rId4" imgW="9866478" imgH="737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022"/>
                          <a:ext cx="4315" cy="32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57200" y="268958"/>
            <a:ext cx="8229600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Apriori-Verfahren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Idee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1282255" y="1340768"/>
            <a:ext cx="7656514" cy="5235576"/>
            <a:chOff x="884" y="1022"/>
            <a:chExt cx="4823" cy="3298"/>
          </a:xfrm>
        </p:grpSpPr>
        <p:graphicFrame>
          <p:nvGraphicFramePr>
            <p:cNvPr id="19463" name="Object 7"/>
            <p:cNvGraphicFramePr>
              <a:graphicFrameLocks noChangeAspect="1"/>
            </p:cNvGraphicFramePr>
            <p:nvPr/>
          </p:nvGraphicFramePr>
          <p:xfrm>
            <a:off x="1392" y="1022"/>
            <a:ext cx="4315" cy="3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58" r:id="rId6" imgW="9866478" imgH="7377618" progId="">
                    <p:embed/>
                  </p:oleObj>
                </mc:Choice>
                <mc:Fallback>
                  <p:oleObj r:id="rId6" imgW="9866478" imgH="737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022"/>
                          <a:ext cx="4315" cy="32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884" y="3702"/>
              <a:ext cx="1334" cy="4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00"/>
                </a:buClr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 err="1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Abgeschnittener</a:t>
              </a:r>
              <a:r>
                <a:rPr lang="en-GB" dirty="0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 </a:t>
              </a:r>
              <a:r>
                <a:rPr lang="en-GB" dirty="0" err="1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Suchraum</a:t>
              </a:r>
              <a:endParaRPr lang="en-GB" dirty="0">
                <a:solidFill>
                  <a:srgbClr val="FF0000"/>
                </a:solidFill>
                <a:latin typeface="Arial" charset="0"/>
                <a:ea typeface="DejaVu LGC Sans" charset="0"/>
                <a:cs typeface="DejaVu LGC Sans" charset="0"/>
              </a:endParaRPr>
            </a:p>
          </p:txBody>
        </p:sp>
      </p:grpSp>
      <p:sp>
        <p:nvSpPr>
          <p:cNvPr id="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323572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57200" y="253082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Apriori-Verfahren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Prinzip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306388" y="1543050"/>
          <a:ext cx="2286000" cy="200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23" name="Document" r:id="rId4" imgW="2286000" imgH="2006600" progId="Word.Document.8">
                  <p:embed/>
                </p:oleObj>
              </mc:Choice>
              <mc:Fallback>
                <p:oleObj name="Document" r:id="rId4" imgW="2286000" imgH="2006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1543050"/>
                        <a:ext cx="2286000" cy="2008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3208338" y="2097088"/>
          <a:ext cx="3325812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24" name="Document" r:id="rId6" imgW="3327400" imgH="2006600" progId="Word.Document.8">
                  <p:embed/>
                </p:oleObj>
              </mc:Choice>
              <mc:Fallback>
                <p:oleObj name="Document" r:id="rId6" imgW="3327400" imgH="2006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338" y="2097088"/>
                        <a:ext cx="3325812" cy="212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4876800" y="4500563"/>
          <a:ext cx="38004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25" name="Document" r:id="rId8" imgW="3124200" imgH="838200" progId="Word.Document.8">
                  <p:embed/>
                </p:oleObj>
              </mc:Choice>
              <mc:Fallback>
                <p:oleObj name="Document" r:id="rId8" imgW="3124200" imgH="838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500563"/>
                        <a:ext cx="3800475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420938" y="1222598"/>
            <a:ext cx="204739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1er-Artikelmengen‏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027738" y="1949673"/>
            <a:ext cx="2350365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2er-Artikelmengen‏</a:t>
            </a:r>
          </a:p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rgbClr val="000000"/>
              </a:solidFill>
              <a:latin typeface="Tahoma" pitchFamily="32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(Cola und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Eier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nicht</a:t>
            </a:r>
            <a:b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mehr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berücksichtigt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)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665913" y="3965798"/>
            <a:ext cx="2050796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3er-Artikelmengen</a:t>
            </a: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5410200" y="3965798"/>
            <a:ext cx="304800" cy="304800"/>
          </a:xfrm>
          <a:prstGeom prst="line">
            <a:avLst/>
          </a:prstGeom>
          <a:noFill/>
          <a:ln w="73080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2819400" y="1908398"/>
            <a:ext cx="304800" cy="304800"/>
          </a:xfrm>
          <a:prstGeom prst="line">
            <a:avLst/>
          </a:prstGeom>
          <a:noFill/>
          <a:ln w="73080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6934200" y="5337398"/>
            <a:ext cx="304800" cy="304800"/>
          </a:xfrm>
          <a:prstGeom prst="line">
            <a:avLst/>
          </a:prstGeom>
          <a:noFill/>
          <a:ln w="38160" cap="rnd">
            <a:solidFill>
              <a:srgbClr val="CC0000"/>
            </a:solidFill>
            <a:prstDash val="sysDot"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12738" y="3759423"/>
            <a:ext cx="1569959" cy="371513"/>
          </a:xfrm>
          <a:prstGeom prst="rect">
            <a:avLst/>
          </a:prstGeom>
          <a:solidFill>
            <a:srgbClr val="FFFF99"/>
          </a:solidFill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minsup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= 3/5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3878" y="5900484"/>
            <a:ext cx="6840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Rakesh Agrawal, Ramakrishnan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Srikant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: </a:t>
            </a:r>
            <a:r>
              <a:rPr lang="en-US" sz="1400" i="1" dirty="0">
                <a:solidFill>
                  <a:srgbClr val="0305FF"/>
                </a:solidFill>
                <a:latin typeface="Helvetica" charset="0"/>
              </a:rPr>
              <a:t>Fast Algorithms for Mining Association Rules.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 In: Proc. 20th International Conference on Very Large Data Bases. </a:t>
            </a:r>
            <a:br>
              <a:rPr lang="en-US" sz="1400" dirty="0">
                <a:solidFill>
                  <a:srgbClr val="0305FF"/>
                </a:solidFill>
                <a:latin typeface="Helvetica" charset="0"/>
              </a:rPr>
            </a:b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Morgan Kaufmann Publishers Inc., </a:t>
            </a:r>
            <a:r>
              <a:rPr lang="en-US" sz="1400" b="1" dirty="0">
                <a:solidFill>
                  <a:srgbClr val="FF0000"/>
                </a:solidFill>
                <a:latin typeface="Helvetica" charset="0"/>
              </a:rPr>
              <a:t>1994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742962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99928" y="0"/>
            <a:ext cx="10152245" cy="695739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0" y="5397023"/>
            <a:ext cx="9144000" cy="120032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Heute im Angebot: </a:t>
            </a:r>
            <a:b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Personalisierte Empfehlungen</a:t>
            </a:r>
          </a:p>
        </p:txBody>
      </p:sp>
    </p:spTree>
    <p:extLst>
      <p:ext uri="{BB962C8B-B14F-4D97-AF65-F5344CB8AC3E}">
        <p14:creationId xmlns:p14="http://schemas.microsoft.com/office/powerpoint/2010/main" val="64588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457200" y="277813"/>
            <a:ext cx="8458200" cy="5588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Definition: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57200" y="1268760"/>
            <a:ext cx="8229600" cy="535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Sei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D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Datenbasis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Transaktionen</a:t>
            </a:r>
            <a:endParaRPr lang="en-GB" sz="2800" dirty="0">
              <a:solidFill>
                <a:srgbClr val="0305FF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90000"/>
              </a:lnSpc>
              <a:spcBef>
                <a:spcPts val="700"/>
              </a:spcBef>
              <a:buClr>
                <a:srgbClr val="FF0000"/>
              </a:buClr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400" dirty="0">
              <a:solidFill>
                <a:srgbClr val="FF0000"/>
              </a:solidFill>
              <a:ea typeface="DejaVu LGC Sans" charset="0"/>
              <a:cs typeface="DejaVu LGC Sans" charset="0"/>
            </a:endParaRP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err="1">
                <a:ea typeface="DejaVu LGC Sans" charset="0"/>
                <a:cs typeface="DejaVu LGC Sans" charset="0"/>
              </a:rPr>
              <a:t>Sei</a:t>
            </a:r>
            <a:r>
              <a:rPr lang="en-GB" sz="2800" dirty="0"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800" dirty="0">
                <a:ea typeface="DejaVu LGC Sans" charset="0"/>
                <a:cs typeface="DejaVu LGC Sans" charset="0"/>
              </a:rPr>
              <a:t> die </a:t>
            </a:r>
            <a:r>
              <a:rPr lang="en-GB" sz="2800" dirty="0" err="1">
                <a:ea typeface="DejaVu LGC Sans" charset="0"/>
                <a:cs typeface="DejaVu LGC Sans" charset="0"/>
              </a:rPr>
              <a:t>Artikelmenge</a:t>
            </a:r>
            <a:r>
              <a:rPr lang="en-GB" sz="2800" dirty="0">
                <a:ea typeface="DejaVu LGC Sans" charset="0"/>
                <a:cs typeface="DejaVu LGC Sans" charset="0"/>
              </a:rPr>
              <a:t> in der DB, </a:t>
            </a:r>
            <a:r>
              <a:rPr lang="en-GB" sz="2800" dirty="0" err="1">
                <a:ea typeface="DejaVu LGC Sans" charset="0"/>
                <a:cs typeface="DejaVu LGC Sans" charset="0"/>
              </a:rPr>
              <a:t>z.B</a:t>
            </a:r>
            <a:r>
              <a:rPr lang="en-GB" sz="2800" dirty="0">
                <a:ea typeface="DejaVu LGC Sans" charset="0"/>
                <a:cs typeface="DejaVu LGC Sans" charset="0"/>
              </a:rPr>
              <a:t>.: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I={A,B,C,D,E,F}</a:t>
            </a: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ea typeface="DejaVu LGC Sans" charset="0"/>
              <a:cs typeface="DejaVu LGC Sans" charset="0"/>
            </a:endParaRP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err="1">
                <a:ea typeface="DejaVu LGC Sans" charset="0"/>
                <a:cs typeface="DejaVu LGC Sans" charset="0"/>
              </a:rPr>
              <a:t>Eine</a:t>
            </a:r>
            <a:r>
              <a:rPr lang="en-GB" sz="2800" dirty="0">
                <a:ea typeface="DejaVu LGC Sans" charset="0"/>
                <a:cs typeface="DejaVu LGC Sans" charset="0"/>
              </a:rPr>
              <a:t> Regel </a:t>
            </a:r>
            <a:r>
              <a:rPr lang="en-GB" sz="2800" dirty="0" err="1">
                <a:ea typeface="DejaVu LGC Sans" charset="0"/>
                <a:cs typeface="DejaVu LGC Sans" charset="0"/>
              </a:rPr>
              <a:t>ist</a:t>
            </a:r>
            <a:r>
              <a:rPr lang="en-GB" sz="2800" dirty="0"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ea typeface="DejaVu LGC Sans" charset="0"/>
                <a:cs typeface="DejaVu LGC Sans" charset="0"/>
              </a:rPr>
              <a:t>definiert</a:t>
            </a:r>
            <a:r>
              <a:rPr lang="en-GB" sz="2800" dirty="0"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ea typeface="DejaVu LGC Sans" charset="0"/>
                <a:cs typeface="DejaVu LGC Sans" charset="0"/>
              </a:rPr>
              <a:t>durch</a:t>
            </a:r>
            <a:r>
              <a:rPr lang="en-GB" sz="2800" dirty="0"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Y</a:t>
            </a:r>
            <a:r>
              <a:rPr lang="en-GB" sz="2800" dirty="0">
                <a:ea typeface="DejaVu LGC Sans" charset="0"/>
                <a:cs typeface="DejaVu LGC Sans" charset="0"/>
              </a:rPr>
              <a:t>, </a:t>
            </a:r>
            <a:br>
              <a:rPr lang="en-GB" sz="2800" dirty="0">
                <a:ea typeface="DejaVu LGC Sans" charset="0"/>
                <a:cs typeface="DejaVu LGC Sans" charset="0"/>
              </a:rPr>
            </a:br>
            <a:r>
              <a:rPr lang="en-GB" sz="2800" dirty="0" err="1">
                <a:ea typeface="DejaVu LGC Sans" charset="0"/>
                <a:cs typeface="DejaVu LGC Sans" charset="0"/>
              </a:rPr>
              <a:t>wobei</a:t>
            </a:r>
            <a:r>
              <a:rPr lang="en-GB" sz="2800" dirty="0"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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800" dirty="0">
                <a:ea typeface="DejaVu LGC Sans" charset="0"/>
                <a:cs typeface="DejaVu LGC Sans" charset="0"/>
              </a:rPr>
              <a:t>,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Y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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800" dirty="0">
                <a:ea typeface="DejaVu LGC Sans" charset="0"/>
                <a:cs typeface="DejaVu LGC Sans" charset="0"/>
              </a:rPr>
              <a:t>,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≠</a:t>
            </a:r>
            <a:r>
              <a:rPr lang="en-GB" sz="2800" dirty="0">
                <a:ea typeface="DejaVu LGC Sans" charset="0"/>
                <a:cs typeface="DejaVu LGC Sans" charset="0"/>
              </a:rPr>
              <a:t>,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≠</a:t>
            </a:r>
            <a:r>
              <a:rPr lang="en-GB" sz="2800" dirty="0">
                <a:ea typeface="DejaVu LGC Sans" charset="0"/>
                <a:cs typeface="DejaVu LGC Sans" charset="0"/>
              </a:rPr>
              <a:t>, and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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Y=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</a:t>
            </a:r>
          </a:p>
          <a:p>
            <a:pPr marL="741363" lvl="1" indent="-284163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err="1">
                <a:ea typeface="DejaVu LGC Sans" charset="0"/>
                <a:cs typeface="DejaVu LGC Sans" charset="0"/>
              </a:rPr>
              <a:t>Beispiel</a:t>
            </a:r>
            <a:r>
              <a:rPr lang="en-GB" sz="2400" dirty="0">
                <a:ea typeface="DejaVu LGC Sans" charset="0"/>
                <a:cs typeface="DejaVu LGC Sans" charset="0"/>
              </a:rPr>
              <a:t>: {B,C} </a:t>
            </a:r>
            <a:r>
              <a:rPr lang="en-GB" sz="2400" dirty="0">
                <a:latin typeface="Symbol" pitchFamily="16" charset="2"/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400" dirty="0">
                <a:ea typeface="DejaVu LGC Sans" charset="0"/>
                <a:cs typeface="DejaVu LGC Sans" charset="0"/>
              </a:rPr>
              <a:t> {A} </a:t>
            </a:r>
            <a:r>
              <a:rPr lang="en-GB" sz="2400" dirty="0" err="1">
                <a:ea typeface="DejaVu LGC Sans" charset="0"/>
                <a:cs typeface="DejaVu LGC Sans" charset="0"/>
              </a:rPr>
              <a:t>ist</a:t>
            </a:r>
            <a:r>
              <a:rPr lang="en-GB" sz="2400" dirty="0"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ea typeface="DejaVu LGC Sans" charset="0"/>
                <a:cs typeface="DejaVu LGC Sans" charset="0"/>
              </a:rPr>
              <a:t>eine</a:t>
            </a:r>
            <a:r>
              <a:rPr lang="en-GB" sz="2400" dirty="0">
                <a:ea typeface="DejaVu LGC Sans" charset="0"/>
                <a:cs typeface="DejaVu LGC Sans" charset="0"/>
              </a:rPr>
              <a:t> Regel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500194"/>
              </p:ext>
            </p:extLst>
          </p:nvPr>
        </p:nvGraphicFramePr>
        <p:xfrm>
          <a:off x="3563888" y="1916832"/>
          <a:ext cx="2985492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9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Transaction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Artikel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A, B,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A,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A,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B, E,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094395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395536" y="253082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Bewertungsmaße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für</a:t>
            </a: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Regel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 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36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Y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677862" y="4164482"/>
            <a:ext cx="3978276" cy="2197100"/>
            <a:chOff x="3014" y="2512"/>
            <a:chExt cx="2506" cy="1384"/>
          </a:xfrm>
        </p:grpSpPr>
        <p:sp>
          <p:nvSpPr>
            <p:cNvPr id="38915" name="Text Box 3"/>
            <p:cNvSpPr txBox="1">
              <a:spLocks noChangeArrowheads="1"/>
            </p:cNvSpPr>
            <p:nvPr/>
          </p:nvSpPr>
          <p:spPr bwMode="auto">
            <a:xfrm>
              <a:off x="3016" y="2512"/>
              <a:ext cx="777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Beispiel</a:t>
              </a:r>
              <a:r>
                <a:rPr lang="en-GB" sz="2400" dirty="0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:</a:t>
              </a:r>
            </a:p>
          </p:txBody>
        </p:sp>
        <p:graphicFrame>
          <p:nvGraphicFramePr>
            <p:cNvPr id="38916" name="Object 4"/>
            <p:cNvGraphicFramePr>
              <a:graphicFrameLocks noChangeAspect="1"/>
            </p:cNvGraphicFramePr>
            <p:nvPr/>
          </p:nvGraphicFramePr>
          <p:xfrm>
            <a:off x="3794" y="2545"/>
            <a:ext cx="1711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876" name="Equation" r:id="rId4" imgW="1434960" imgH="203040" progId="Equation.3">
                    <p:embed/>
                  </p:oleObj>
                </mc:Choice>
                <mc:Fallback>
                  <p:oleObj name="Equation" r:id="rId4" imgW="14349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4" y="2545"/>
                          <a:ext cx="1711" cy="2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7" name="Object 5"/>
            <p:cNvGraphicFramePr>
              <a:graphicFrameLocks noChangeAspect="1"/>
            </p:cNvGraphicFramePr>
            <p:nvPr/>
          </p:nvGraphicFramePr>
          <p:xfrm>
            <a:off x="3060" y="2928"/>
            <a:ext cx="2460" cy="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877" r:id="rId6" imgW="4317840" imgH="787320" progId="Equation.3">
                    <p:embed/>
                  </p:oleObj>
                </mc:Choice>
                <mc:Fallback>
                  <p:oleObj r:id="rId6" imgW="4317840" imgH="787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0" y="2928"/>
                          <a:ext cx="2460" cy="4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8" name="Object 6"/>
            <p:cNvGraphicFramePr>
              <a:graphicFrameLocks noChangeAspect="1"/>
            </p:cNvGraphicFramePr>
            <p:nvPr/>
          </p:nvGraphicFramePr>
          <p:xfrm>
            <a:off x="3014" y="3456"/>
            <a:ext cx="2475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878" r:id="rId8" imgW="4470120" imgH="787320" progId="Equation.3">
                    <p:embed/>
                  </p:oleObj>
                </mc:Choice>
                <mc:Fallback>
                  <p:oleObj r:id="rId8" imgW="4470120" imgH="787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4" y="3456"/>
                          <a:ext cx="2475" cy="4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228600" y="1196752"/>
            <a:ext cx="4876800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360" tIns="44280" rIns="90360" bIns="44280"/>
          <a:lstStyle/>
          <a:p>
            <a:pPr marL="284163" indent="-284163">
              <a:spcBef>
                <a:spcPts val="450"/>
              </a:spcBef>
              <a:buClr>
                <a:srgbClr val="1F497D"/>
              </a:buClr>
              <a:buSzPct val="75000"/>
              <a:buFont typeface="Wingdings" charset="2"/>
              <a:buChar char="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 dirty="0" err="1">
                <a:solidFill>
                  <a:srgbClr val="0305FF"/>
                </a:solidFill>
                <a:latin typeface="+mn-lt"/>
                <a:ea typeface="DejaVu LGC Sans" charset="0"/>
                <a:cs typeface="DejaVu LGC Sans" charset="0"/>
              </a:rPr>
              <a:t>Unterstützung</a:t>
            </a:r>
            <a:r>
              <a:rPr lang="en-GB" sz="2400" dirty="0">
                <a:solidFill>
                  <a:srgbClr val="0305FF"/>
                </a:solidFill>
                <a:latin typeface="+mn-lt"/>
                <a:ea typeface="DejaVu LGC Sans" charset="0"/>
                <a:cs typeface="DejaVu LGC Sans" charset="0"/>
              </a:rPr>
              <a:t>/Support</a:t>
            </a:r>
            <a:r>
              <a:rPr lang="en-GB" sz="24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DejaVu LGC Sans" charset="0"/>
                <a:cs typeface="DejaVu LGC Sans" charset="0"/>
              </a:rPr>
              <a:t>sup(.)</a:t>
            </a:r>
            <a:r>
              <a:rPr lang="en-GB" sz="24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‏</a:t>
            </a:r>
          </a:p>
          <a:p>
            <a:pPr marL="685800" lvl="1" indent="-228600">
              <a:spcBef>
                <a:spcPts val="400"/>
              </a:spcBef>
              <a:buClr>
                <a:srgbClr val="4F81BD"/>
              </a:buClr>
              <a:buSzPct val="65000"/>
              <a:buFont typeface="Wingdings" charset="2"/>
              <a:buChar char="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Anteil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der </a:t>
            </a: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Transaktionen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, </a:t>
            </a:r>
            <a:b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</a:b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die </a:t>
            </a:r>
            <a:r>
              <a:rPr lang="en-GB" sz="2000" dirty="0">
                <a:solidFill>
                  <a:schemeClr val="accent2"/>
                </a:solidFill>
                <a:latin typeface="+mn-lt"/>
                <a:ea typeface="DejaVu LGC Sans" charset="0"/>
                <a:cs typeface="DejaVu LGC Sans" charset="0"/>
              </a:rPr>
              <a:t>X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und </a:t>
            </a:r>
            <a:r>
              <a:rPr lang="en-GB" sz="2000" dirty="0">
                <a:solidFill>
                  <a:schemeClr val="accent2"/>
                </a:solidFill>
                <a:latin typeface="+mn-lt"/>
                <a:ea typeface="DejaVu LGC Sans" charset="0"/>
                <a:cs typeface="DejaVu LGC Sans" charset="0"/>
              </a:rPr>
              <a:t>Y</a:t>
            </a:r>
            <a:r>
              <a:rPr lang="en-GB" sz="2000" dirty="0"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latin typeface="+mn-lt"/>
                <a:ea typeface="DejaVu LGC Sans" charset="0"/>
                <a:cs typeface="DejaVu LGC Sans" charset="0"/>
              </a:rPr>
              <a:t>enthalten</a:t>
            </a:r>
            <a:endParaRPr lang="en-GB" sz="2000" dirty="0">
              <a:solidFill>
                <a:schemeClr val="accent2"/>
              </a:solidFill>
              <a:latin typeface="+mn-lt"/>
              <a:ea typeface="DejaVu LGC Sans" charset="0"/>
              <a:cs typeface="DejaVu LGC Sans" charset="0"/>
            </a:endParaRPr>
          </a:p>
          <a:p>
            <a:pPr marL="284163" indent="-284163">
              <a:spcBef>
                <a:spcPts val="450"/>
              </a:spcBef>
              <a:buClr>
                <a:srgbClr val="1F497D"/>
              </a:buClr>
              <a:buSzPct val="75000"/>
              <a:buFont typeface="Wingdings" charset="2"/>
              <a:buChar char="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 dirty="0" err="1">
                <a:solidFill>
                  <a:srgbClr val="0305FF"/>
                </a:solidFill>
                <a:latin typeface="+mn-lt"/>
                <a:ea typeface="DejaVu LGC Sans" charset="0"/>
                <a:cs typeface="DejaVu LGC Sans" charset="0"/>
              </a:rPr>
              <a:t>Konfidenz</a:t>
            </a:r>
            <a:r>
              <a:rPr lang="en-GB" sz="2400" dirty="0">
                <a:solidFill>
                  <a:srgbClr val="0305FF"/>
                </a:solidFill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DejaVu LGC Sans" charset="0"/>
                <a:cs typeface="DejaVu LGC Sans" charset="0"/>
              </a:rPr>
              <a:t>conf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+mn-lt"/>
                <a:ea typeface="DejaVu LGC Sans" charset="0"/>
                <a:cs typeface="DejaVu LGC Sans" charset="0"/>
              </a:rPr>
              <a:t>(.)</a:t>
            </a:r>
            <a:r>
              <a:rPr lang="en-GB" sz="24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‏</a:t>
            </a:r>
          </a:p>
          <a:p>
            <a:pPr marL="685800" lvl="1" indent="-228600">
              <a:spcBef>
                <a:spcPts val="400"/>
              </a:spcBef>
              <a:buClr>
                <a:srgbClr val="4F81BD"/>
              </a:buClr>
              <a:buSzPct val="65000"/>
              <a:buFont typeface="Wingdings" charset="2"/>
              <a:buChar char="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Maß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wie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oft </a:t>
            </a: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Artikel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n-lt"/>
                <a:ea typeface="DejaVu LGC Sans" charset="0"/>
                <a:cs typeface="DejaVu LGC Sans" charset="0"/>
              </a:rPr>
              <a:t>Y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</a:t>
            </a:r>
            <a:b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</a:b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in </a:t>
            </a: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Transaktionen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vorkommen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, die </a:t>
            </a:r>
            <a:r>
              <a:rPr lang="en-GB" sz="2000" dirty="0" err="1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auch</a:t>
            </a:r>
            <a:r>
              <a:rPr lang="en-GB" sz="2000" dirty="0">
                <a:solidFill>
                  <a:srgbClr val="000000"/>
                </a:solidFill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n-lt"/>
                <a:ea typeface="DejaVu LGC Sans" charset="0"/>
                <a:cs typeface="DejaVu LGC Sans" charset="0"/>
              </a:rPr>
              <a:t>X</a:t>
            </a:r>
            <a:r>
              <a:rPr lang="en-GB" sz="2000" dirty="0">
                <a:latin typeface="+mn-lt"/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latin typeface="+mn-lt"/>
                <a:ea typeface="DejaVu LGC Sans" charset="0"/>
                <a:cs typeface="DejaVu LGC Sans" charset="0"/>
              </a:rPr>
              <a:t>enthalten</a:t>
            </a:r>
            <a:endParaRPr lang="en-GB" sz="2000" dirty="0">
              <a:solidFill>
                <a:schemeClr val="accent2"/>
              </a:solidFill>
              <a:latin typeface="+mn-lt"/>
              <a:ea typeface="DejaVu LGC Sans" charset="0"/>
              <a:cs typeface="DejaVu LGC Sans" charset="0"/>
            </a:endParaRPr>
          </a:p>
        </p:txBody>
      </p: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5410200" y="1295400"/>
            <a:ext cx="3586163" cy="2151063"/>
            <a:chOff x="3408" y="816"/>
            <a:chExt cx="2259" cy="1355"/>
          </a:xfrm>
        </p:grpSpPr>
        <p:graphicFrame>
          <p:nvGraphicFramePr>
            <p:cNvPr id="38921" name="Object 9"/>
            <p:cNvGraphicFramePr>
              <a:graphicFrameLocks noChangeAspect="1"/>
            </p:cNvGraphicFramePr>
            <p:nvPr/>
          </p:nvGraphicFramePr>
          <p:xfrm>
            <a:off x="3408" y="816"/>
            <a:ext cx="2260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879" r:id="rId10" imgW="3359338" imgH="2015504" progId="Word.Document.8">
                    <p:embed/>
                  </p:oleObj>
                </mc:Choice>
                <mc:Fallback>
                  <p:oleObj r:id="rId10" imgW="3359338" imgH="2015504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816"/>
                          <a:ext cx="2260" cy="1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2" name="Text Box 10"/>
            <p:cNvSpPr txBox="1">
              <a:spLocks noChangeArrowheads="1"/>
            </p:cNvSpPr>
            <p:nvPr/>
          </p:nvSpPr>
          <p:spPr bwMode="auto">
            <a:xfrm>
              <a:off x="3408" y="816"/>
              <a:ext cx="2260" cy="13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8" y="4759794"/>
            <a:ext cx="26645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scount</a:t>
            </a:r>
            <a:r>
              <a:rPr lang="en-US" dirty="0"/>
              <a:t>(Milk, Diaper, Beer)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3608" y="5607831"/>
            <a:ext cx="26645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scount</a:t>
            </a:r>
            <a:r>
              <a:rPr lang="en-US" dirty="0"/>
              <a:t>(Milk, Diaper, Beer)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6261" y="6032414"/>
            <a:ext cx="21836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scount</a:t>
            </a:r>
            <a:r>
              <a:rPr lang="en-US" dirty="0"/>
              <a:t>(Milk, Diaper)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0345" y="4951754"/>
            <a:ext cx="5341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sup</a:t>
            </a:r>
          </a:p>
        </p:txBody>
      </p:sp>
    </p:spTree>
    <p:extLst>
      <p:ext uri="{BB962C8B-B14F-4D97-AF65-F5344CB8AC3E}">
        <p14:creationId xmlns:p14="http://schemas.microsoft.com/office/powerpoint/2010/main" val="1684431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457200" y="192089"/>
            <a:ext cx="8458200" cy="79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Mining von 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241800" y="1340768"/>
            <a:ext cx="4673600" cy="270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11113" indent="-11113">
              <a:lnSpc>
                <a:spcPct val="90000"/>
              </a:lnSpc>
              <a:spcBef>
                <a:spcPts val="6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alle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Regeln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r = X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Y</a:t>
            </a:r>
            <a:r>
              <a:rPr lang="en-GB" sz="2400" b="1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mit</a:t>
            </a:r>
            <a:r>
              <a:rPr lang="en-GB" sz="2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sup(r) ≥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minsup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und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conf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(r) ≥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minconf</a:t>
            </a:r>
            <a:endParaRPr lang="en-GB" sz="2000" dirty="0">
              <a:solidFill>
                <a:schemeClr val="accent1">
                  <a:lumMod val="50000"/>
                </a:schemeClr>
              </a:solidFill>
              <a:ea typeface="DejaVu LGC Sans" charset="0"/>
              <a:cs typeface="DejaVu LGC Sans" charset="0"/>
            </a:endParaRPr>
          </a:p>
          <a:p>
            <a:pPr marL="361950" lvl="1" indent="-350838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Support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 </a:t>
            </a:r>
            <a:r>
              <a:rPr lang="en-GB" sz="2000" dirty="0">
                <a:ea typeface="DejaVu LGC Sans" charset="0"/>
                <a:cs typeface="DejaVu LGC Sans" charset="0"/>
              </a:rPr>
              <a:t>relative </a:t>
            </a:r>
            <a:r>
              <a:rPr lang="en-GB" sz="2000" dirty="0" err="1">
                <a:ea typeface="DejaVu LGC Sans" charset="0"/>
                <a:cs typeface="DejaVu LGC Sans" charset="0"/>
              </a:rPr>
              <a:t>Häufigkeit</a:t>
            </a:r>
            <a:r>
              <a:rPr lang="en-GB" sz="2000" dirty="0">
                <a:ea typeface="DejaVu LGC Sans" charset="0"/>
                <a:cs typeface="DejaVu LGC Sans" charset="0"/>
              </a:rPr>
              <a:t> (in %)</a:t>
            </a:r>
            <a:r>
              <a:rPr lang="en-GB" sz="2000" dirty="0">
                <a:solidFill>
                  <a:srgbClr val="1F497D"/>
                </a:solidFill>
                <a:ea typeface="DejaVu LGC Sans" charset="0"/>
                <a:cs typeface="DejaVu LGC Sans" charset="0"/>
              </a:rPr>
              <a:t>, </a:t>
            </a:r>
            <a:br>
              <a:rPr lang="en-GB" sz="2000" dirty="0">
                <a:solidFill>
                  <a:srgbClr val="1F497D"/>
                </a:solidFill>
                <a:ea typeface="DejaVu LGC Sans" charset="0"/>
                <a:cs typeface="DejaVu LGC Sans" charset="0"/>
              </a:rPr>
            </a:br>
            <a:r>
              <a:rPr lang="en-GB" sz="2000" dirty="0">
                <a:ea typeface="DejaVu LGC Sans" charset="0"/>
                <a:cs typeface="DejaVu LGC Sans" charset="0"/>
              </a:rPr>
              <a:t>von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Transaktionen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die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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Y</a:t>
            </a:r>
            <a:r>
              <a:rPr lang="en-GB" sz="2000" b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ea typeface="DejaVu LGC Sans" charset="0"/>
                <a:cs typeface="DejaVu LGC Sans" charset="0"/>
              </a:rPr>
              <a:t>enthalten</a:t>
            </a:r>
            <a:endParaRPr lang="en-GB" sz="2000" dirty="0">
              <a:ea typeface="DejaVu LGC Sans" charset="0"/>
              <a:cs typeface="DejaVu LGC Sans" charset="0"/>
            </a:endParaRPr>
          </a:p>
          <a:p>
            <a:pPr marL="361950" lvl="1" indent="-350838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err="1">
                <a:solidFill>
                  <a:srgbClr val="0305FF"/>
                </a:solidFill>
                <a:ea typeface="DejaVu LGC Sans" charset="0"/>
                <a:cs typeface="DejaVu LGC Sans" charset="0"/>
              </a:rPr>
              <a:t>Konfidenz</a:t>
            </a:r>
            <a:r>
              <a:rPr lang="en-GB" sz="2000" i="1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: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Bedingte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relative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Häufigkeit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(in %) von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Transaktionen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die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en-GB" sz="2000" b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ea typeface="DejaVu LGC Sans" charset="0"/>
                <a:cs typeface="DejaVu LGC Sans" charset="0"/>
              </a:rPr>
              <a:t>enthalten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wenn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sie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auch</a:t>
            </a:r>
            <a:r>
              <a:rPr lang="en-GB" sz="20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en-GB" sz="2000" b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>
                <a:ea typeface="DejaVu LGC Sans" charset="0"/>
                <a:cs typeface="DejaVu LGC Sans" charset="0"/>
              </a:rPr>
              <a:t>enthalten</a:t>
            </a:r>
            <a:endParaRPr lang="en-GB" sz="2000" dirty="0">
              <a:ea typeface="DejaVu LGC Sans" charset="0"/>
              <a:cs typeface="DejaVu LGC Sans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995936" y="4581128"/>
            <a:ext cx="5040560" cy="15121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 marL="11113" indent="-11113">
              <a:lnSpc>
                <a:spcPct val="100000"/>
              </a:lnSpc>
              <a:spcBef>
                <a:spcPts val="600"/>
              </a:spcBef>
              <a:buClr>
                <a:srgbClr val="EEECE1"/>
              </a:buClr>
              <a:buSzPct val="75000"/>
              <a:buFont typeface="Wingdings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200" dirty="0" err="1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Sei</a:t>
            </a:r>
            <a:r>
              <a:rPr lang="en-GB" sz="2200" dirty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der </a:t>
            </a:r>
            <a:r>
              <a:rPr lang="en-GB" sz="2200" dirty="0" err="1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minimale</a:t>
            </a:r>
            <a:r>
              <a:rPr lang="en-GB" sz="2200" dirty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Support 50% und die </a:t>
            </a:r>
            <a:r>
              <a:rPr lang="en-GB" sz="2200" dirty="0" err="1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minimale</a:t>
            </a:r>
            <a:r>
              <a:rPr lang="en-GB" sz="2200" dirty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sz="2200" dirty="0" err="1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Konfidenz</a:t>
            </a:r>
            <a:r>
              <a:rPr lang="en-GB" sz="2200" dirty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50%:</a:t>
            </a:r>
          </a:p>
          <a:p>
            <a:pPr marL="285750" indent="-28575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A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 C  (50%, 66.6%)‏</a:t>
            </a:r>
          </a:p>
          <a:p>
            <a:pPr marL="285750" indent="-28575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C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  A  (50%, 100%)‏</a:t>
            </a:r>
          </a:p>
        </p:txBody>
      </p:sp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685800" y="1981200"/>
            <a:ext cx="1905000" cy="1371600"/>
          </a:xfrm>
          <a:prstGeom prst="ellipse">
            <a:avLst/>
          </a:prstGeom>
          <a:noFill/>
          <a:ln w="25560">
            <a:solidFill>
              <a:srgbClr val="1F497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1371600" y="1981200"/>
            <a:ext cx="1905000" cy="1524000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H="1">
            <a:off x="912813" y="2667000"/>
            <a:ext cx="231775" cy="762000"/>
          </a:xfrm>
          <a:prstGeom prst="line">
            <a:avLst/>
          </a:prstGeom>
          <a:noFill/>
          <a:ln w="9360">
            <a:solidFill>
              <a:srgbClr val="1F497D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 flipV="1">
            <a:off x="2819400" y="2055813"/>
            <a:ext cx="228600" cy="688975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 flipH="1" flipV="1">
            <a:off x="1903413" y="1827213"/>
            <a:ext cx="79375" cy="917575"/>
          </a:xfrm>
          <a:prstGeom prst="line">
            <a:avLst/>
          </a:prstGeom>
          <a:noFill/>
          <a:ln w="9360">
            <a:solidFill>
              <a:srgbClr val="4F81BD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2637160" y="1412776"/>
            <a:ext cx="1574800" cy="636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Kunde </a:t>
            </a:r>
            <a:r>
              <a:rPr lang="en-GB" sz="1600" b="1" dirty="0" err="1">
                <a:solidFill>
                  <a:srgbClr val="FF0000"/>
                </a:solidFill>
                <a:ea typeface="DejaVu LGC Sans" charset="0"/>
                <a:cs typeface="DejaVu LGC Sans" charset="0"/>
              </a:rPr>
              <a:t>kauft</a:t>
            </a:r>
            <a:br>
              <a:rPr lang="en-GB" sz="1600" b="1" dirty="0">
                <a:solidFill>
                  <a:srgbClr val="FF0000"/>
                </a:solidFill>
                <a:ea typeface="DejaVu LGC Sans" charset="0"/>
                <a:cs typeface="DejaVu LGC Sans" charset="0"/>
              </a:rPr>
            </a:br>
            <a:r>
              <a:rPr lang="en-GB" sz="1600" b="1" dirty="0" err="1">
                <a:solidFill>
                  <a:srgbClr val="FF0000"/>
                </a:solidFill>
                <a:ea typeface="DejaVu LGC Sans" charset="0"/>
                <a:cs typeface="DejaVu LGC Sans" charset="0"/>
              </a:rPr>
              <a:t>Windeln</a:t>
            </a:r>
            <a:endParaRPr lang="en-GB" sz="1600" b="1" dirty="0">
              <a:solidFill>
                <a:srgbClr val="FF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1295400" y="1371600"/>
            <a:ext cx="1371600" cy="636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10000"/>
              </a:lnSpc>
              <a:buClr>
                <a:srgbClr val="4F81BD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solidFill>
                  <a:srgbClr val="4F81BD"/>
                </a:solidFill>
                <a:ea typeface="DejaVu LGC Sans" charset="0"/>
                <a:cs typeface="DejaVu LGC Sans" charset="0"/>
              </a:rPr>
              <a:t>Kunde </a:t>
            </a:r>
            <a:r>
              <a:rPr lang="en-GB" sz="1600" b="1" dirty="0" err="1">
                <a:solidFill>
                  <a:srgbClr val="4F81BD"/>
                </a:solidFill>
                <a:ea typeface="DejaVu LGC Sans" charset="0"/>
                <a:cs typeface="DejaVu LGC Sans" charset="0"/>
              </a:rPr>
              <a:t>kauft</a:t>
            </a:r>
            <a:br>
              <a:rPr lang="en-GB" sz="1600" b="1" dirty="0">
                <a:solidFill>
                  <a:srgbClr val="4F81BD"/>
                </a:solidFill>
                <a:ea typeface="DejaVu LGC Sans" charset="0"/>
                <a:cs typeface="DejaVu LGC Sans" charset="0"/>
              </a:rPr>
            </a:br>
            <a:r>
              <a:rPr lang="en-GB" sz="1600" b="1" dirty="0" err="1">
                <a:solidFill>
                  <a:srgbClr val="4F81BD"/>
                </a:solidFill>
                <a:ea typeface="DejaVu LGC Sans" charset="0"/>
                <a:cs typeface="DejaVu LGC Sans" charset="0"/>
              </a:rPr>
              <a:t>beides</a:t>
            </a:r>
            <a:endParaRPr lang="en-GB" sz="1600" b="1" dirty="0">
              <a:solidFill>
                <a:srgbClr val="4F81BD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406400" y="3429000"/>
            <a:ext cx="1307066" cy="636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10000"/>
              </a:lnSpc>
              <a:buClr>
                <a:srgbClr val="1F497D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solidFill>
                  <a:srgbClr val="1F497D"/>
                </a:solidFill>
                <a:ea typeface="DejaVu LGC Sans" charset="0"/>
                <a:cs typeface="DejaVu LGC Sans" charset="0"/>
              </a:rPr>
              <a:t>Kunde </a:t>
            </a:r>
            <a:r>
              <a:rPr lang="en-GB" sz="1600" b="1" dirty="0" err="1">
                <a:solidFill>
                  <a:srgbClr val="1F497D"/>
                </a:solidFill>
                <a:ea typeface="DejaVu LGC Sans" charset="0"/>
                <a:cs typeface="DejaVu LGC Sans" charset="0"/>
              </a:rPr>
              <a:t>kauft</a:t>
            </a:r>
            <a:br>
              <a:rPr lang="en-GB" sz="1600" b="1" dirty="0">
                <a:solidFill>
                  <a:srgbClr val="1F497D"/>
                </a:solidFill>
                <a:ea typeface="DejaVu LGC Sans" charset="0"/>
                <a:cs typeface="DejaVu LGC Sans" charset="0"/>
              </a:rPr>
            </a:br>
            <a:r>
              <a:rPr lang="en-GB" sz="1600" b="1" dirty="0">
                <a:solidFill>
                  <a:srgbClr val="1F497D"/>
                </a:solidFill>
                <a:ea typeface="DejaVu LGC Sans" charset="0"/>
                <a:cs typeface="DejaVu LGC Sans" charset="0"/>
              </a:rPr>
              <a:t>Bier</a:t>
            </a: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220662" y="1352551"/>
            <a:ext cx="3665538" cy="2686049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990600" y="4419600"/>
          <a:ext cx="24384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A,B,C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A,C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A,D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B,E,F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67944435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457200" y="175766"/>
            <a:ext cx="8229600" cy="6609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Brute-Force-</a:t>
            </a:r>
            <a:r>
              <a:rPr lang="en-GB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Verfahren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49250" y="1527175"/>
            <a:ext cx="8458200" cy="533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Betrachte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alle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möglichen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Assoziationsregeln</a:t>
            </a: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Berechne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Support und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Konfidenz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für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jede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Regel</a:t>
            </a:r>
          </a:p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Eliminiere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Regeln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deren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Support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oder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Konfidenz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kleiner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als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minsup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und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minconf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Schwellwerte</a:t>
            </a: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800" dirty="0">
              <a:solidFill>
                <a:srgbClr val="000000"/>
              </a:solidFill>
              <a:latin typeface="Symbol" pitchFamily="16" charset="2"/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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ea typeface="DejaVu LGC Sans" charset="0"/>
                <a:cs typeface="DejaVu LGC Sans" charset="0"/>
              </a:rPr>
              <a:t>Zu</a:t>
            </a:r>
            <a:r>
              <a:rPr lang="en-GB" sz="2800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ea typeface="DejaVu LGC Sans" charset="0"/>
                <a:cs typeface="DejaVu LGC Sans" charset="0"/>
              </a:rPr>
              <a:t>aufwendig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! </a:t>
            </a:r>
            <a:r>
              <a:rPr lang="en-GB" sz="28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Kombinatorische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Explosion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0345233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34692"/>
            <a:ext cx="9361040" cy="89202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0" y="260650"/>
            <a:ext cx="9144000" cy="1200329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Einführung in Web und Data Science</a:t>
            </a:r>
          </a:p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Problem: Kombinatorische Explosion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5807007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Killerkriterium auf komplexen Daten</a:t>
            </a:r>
          </a:p>
        </p:txBody>
      </p:sp>
    </p:spTree>
    <p:extLst>
      <p:ext uri="{BB962C8B-B14F-4D97-AF65-F5344CB8AC3E}">
        <p14:creationId xmlns:p14="http://schemas.microsoft.com/office/powerpoint/2010/main" val="173104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3" y="-27385"/>
            <a:ext cx="12313369" cy="691816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Web und Data Science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5734997"/>
            <a:ext cx="9144000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Bisher: Überwachtes Lernen</a:t>
            </a:r>
          </a:p>
        </p:txBody>
      </p:sp>
    </p:spTree>
    <p:extLst>
      <p:ext uri="{BB962C8B-B14F-4D97-AF65-F5344CB8AC3E}">
        <p14:creationId xmlns:p14="http://schemas.microsoft.com/office/powerpoint/2010/main" val="45395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79438"/>
          </a:xfrm>
        </p:spPr>
        <p:txBody>
          <a:bodyPr/>
          <a:lstStyle/>
          <a:p>
            <a:r>
              <a:rPr lang="en-US" sz="3600" dirty="0" err="1"/>
              <a:t>Berechnungsaufwand</a:t>
            </a:r>
            <a:endParaRPr lang="en-US" sz="3600" dirty="0"/>
          </a:p>
        </p:txBody>
      </p:sp>
      <p:graphicFrame>
        <p:nvGraphicFramePr>
          <p:cNvPr id="4280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696206"/>
              </p:ext>
            </p:extLst>
          </p:nvPr>
        </p:nvGraphicFramePr>
        <p:xfrm>
          <a:off x="4932040" y="1700808"/>
          <a:ext cx="3662363" cy="164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8" name="Equation" r:id="rId4" imgW="2831760" imgH="1269720" progId="Equation.3">
                  <p:embed/>
                </p:oleObj>
              </mc:Choice>
              <mc:Fallback>
                <p:oleObj name="Equation" r:id="rId4" imgW="2831760" imgH="1269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700808"/>
                        <a:ext cx="3662363" cy="164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8037" name="Text Box 5"/>
          <p:cNvSpPr txBox="1">
            <a:spLocks noChangeArrowheads="1"/>
          </p:cNvSpPr>
          <p:nvPr/>
        </p:nvSpPr>
        <p:spPr bwMode="auto">
          <a:xfrm>
            <a:off x="5410200" y="4648200"/>
            <a:ext cx="32004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err="1">
                <a:latin typeface="Arial" charset="0"/>
              </a:rPr>
              <a:t>Wenn</a:t>
            </a:r>
            <a:r>
              <a:rPr lang="en-US" b="1" dirty="0">
                <a:latin typeface="Arial" charset="0"/>
              </a:rPr>
              <a:t>  d=</a:t>
            </a:r>
            <a:r>
              <a:rPr lang="en-US" b="1" dirty="0">
                <a:latin typeface="Arial" charset="0"/>
                <a:sym typeface="Symbol" pitchFamily="16" charset="2"/>
              </a:rPr>
              <a:t>6,  R = 602 </a:t>
            </a:r>
            <a:r>
              <a:rPr lang="en-US" b="1" dirty="0" err="1">
                <a:latin typeface="Arial" charset="0"/>
                <a:sym typeface="Symbol" pitchFamily="16" charset="2"/>
              </a:rPr>
              <a:t>Regeln</a:t>
            </a:r>
            <a:endParaRPr lang="en-US" b="1" dirty="0">
              <a:latin typeface="Arial" charset="0"/>
              <a:sym typeface="Symbol" pitchFamily="16" charset="2"/>
            </a:endParaRPr>
          </a:p>
        </p:txBody>
      </p:sp>
      <p:pic>
        <p:nvPicPr>
          <p:cNvPr id="428038" name="Picture 6"/>
          <p:cNvPicPr>
            <a:picLocks noChangeAspect="1" noChangeArrowheads="1"/>
          </p:cNvPicPr>
          <p:nvPr/>
        </p:nvPicPr>
        <p:blipFill>
          <a:blip r:embed="rId6" cstate="print"/>
          <a:srcRect l="5714" t="1904" r="7143" b="952"/>
          <a:stretch>
            <a:fillRect/>
          </a:stretch>
        </p:blipFill>
        <p:spPr bwMode="auto">
          <a:xfrm>
            <a:off x="152400" y="2667000"/>
            <a:ext cx="4876800" cy="373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969768" y="1988840"/>
            <a:ext cx="61034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93304"/>
            <a:ext cx="8190111" cy="1371600"/>
          </a:xfrm>
        </p:spPr>
        <p:txBody>
          <a:bodyPr/>
          <a:lstStyle/>
          <a:p>
            <a:pPr marL="292100" indent="-292100">
              <a:lnSpc>
                <a:spcPct val="90000"/>
              </a:lnSpc>
            </a:pPr>
            <a:r>
              <a:rPr lang="en-US" dirty="0" err="1"/>
              <a:t>Gegeben</a:t>
            </a: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dirty="0"/>
              <a:t> </a:t>
            </a:r>
            <a:r>
              <a:rPr lang="en-US" dirty="0" err="1"/>
              <a:t>Artikel</a:t>
            </a:r>
            <a:r>
              <a:rPr lang="en-US" dirty="0"/>
              <a:t> in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dirty="0"/>
              <a:t>:</a:t>
            </a:r>
          </a:p>
          <a:p>
            <a:pPr marL="800100" lvl="1" indent="-342900">
              <a:lnSpc>
                <a:spcPct val="90000"/>
              </a:lnSpc>
            </a:pPr>
            <a:r>
              <a:rPr lang="en-US" dirty="0" err="1"/>
              <a:t>Anzahl</a:t>
            </a:r>
            <a:r>
              <a:rPr lang="en-US" dirty="0"/>
              <a:t> der </a:t>
            </a:r>
            <a:r>
              <a:rPr lang="en-US" dirty="0" err="1"/>
              <a:t>Artikelmengen</a:t>
            </a:r>
            <a:r>
              <a:rPr lang="en-US" dirty="0"/>
              <a:t>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d</a:t>
            </a:r>
          </a:p>
          <a:p>
            <a:pPr marL="800100" lvl="1" indent="-342900">
              <a:lnSpc>
                <a:spcPct val="90000"/>
              </a:lnSpc>
            </a:pPr>
            <a:r>
              <a:rPr lang="en-US" dirty="0" err="1"/>
              <a:t>Anzahl</a:t>
            </a:r>
            <a:r>
              <a:rPr lang="en-US" dirty="0"/>
              <a:t> der </a:t>
            </a:r>
            <a:r>
              <a:rPr lang="en-US" dirty="0" err="1"/>
              <a:t>Assoziationsregeln</a:t>
            </a:r>
            <a:r>
              <a:rPr lang="en-US" dirty="0"/>
              <a:t>: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710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457200" y="44624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4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Mining von Assoziationsregeln</a:t>
            </a:r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267200" y="1268760"/>
            <a:ext cx="4724400" cy="2471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400" dirty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  <a:t>Beispiele für Regeln:</a:t>
            </a:r>
            <a:br>
              <a:rPr lang="de-DE" sz="2400" dirty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</a:br>
            <a:endParaRPr lang="de-DE" sz="2400" dirty="0">
              <a:solidFill>
                <a:srgbClr val="CC330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Milk,Diaper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</a:t>
            </a:r>
            <a:r>
              <a:rPr lang="de-DE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{Beer} (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sup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=0.4,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conf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=0.67)</a:t>
            </a:r>
            <a:b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Milk,Beer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</a:t>
            </a:r>
            <a:r>
              <a:rPr lang="de-DE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Diaper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(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sup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=0.4,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conf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=1.0)‏</a:t>
            </a: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Diaper,Beer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</a:t>
            </a:r>
            <a:r>
              <a:rPr lang="de-DE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{Milk} (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sup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=0.4,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conf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=0.67)‏</a:t>
            </a: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{Beer} </a:t>
            </a:r>
            <a:r>
              <a:rPr lang="de-DE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Milk,Diaper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(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sup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=0.4,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conf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=0.67) </a:t>
            </a:r>
            <a:b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Diaper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</a:t>
            </a:r>
            <a:r>
              <a:rPr lang="de-DE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Milk,Beer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(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sup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=0.4,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conf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=0.5) </a:t>
            </a: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{Milk} </a:t>
            </a:r>
            <a:r>
              <a:rPr lang="de-DE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Diaper,Beer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(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sup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=0.4,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conf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=0.5)‏</a:t>
            </a:r>
          </a:p>
        </p:txBody>
      </p:sp>
      <p:grpSp>
        <p:nvGrpSpPr>
          <p:cNvPr id="46083" name="Group 3"/>
          <p:cNvGrpSpPr>
            <a:grpSpLocks/>
          </p:cNvGrpSpPr>
          <p:nvPr/>
        </p:nvGrpSpPr>
        <p:grpSpPr bwMode="auto">
          <a:xfrm>
            <a:off x="304800" y="1524000"/>
            <a:ext cx="3732213" cy="2239963"/>
            <a:chOff x="192" y="960"/>
            <a:chExt cx="2351" cy="1411"/>
          </a:xfrm>
        </p:grpSpPr>
        <p:graphicFrame>
          <p:nvGraphicFramePr>
            <p:cNvPr id="46084" name="Object 4"/>
            <p:cNvGraphicFramePr>
              <a:graphicFrameLocks noChangeAspect="1"/>
            </p:cNvGraphicFramePr>
            <p:nvPr/>
          </p:nvGraphicFramePr>
          <p:xfrm>
            <a:off x="192" y="960"/>
            <a:ext cx="2352" cy="1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91" r:id="rId4" imgW="3359338" imgH="2015504" progId="Word.Document.8">
                    <p:embed/>
                  </p:oleObj>
                </mc:Choice>
                <mc:Fallback>
                  <p:oleObj r:id="rId4" imgW="3359338" imgH="2015504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960"/>
                          <a:ext cx="2352" cy="14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085" name="Text Box 5"/>
            <p:cNvSpPr txBox="1">
              <a:spLocks noChangeArrowheads="1"/>
            </p:cNvSpPr>
            <p:nvPr/>
          </p:nvSpPr>
          <p:spPr bwMode="auto">
            <a:xfrm>
              <a:off x="192" y="960"/>
              <a:ext cx="2352" cy="14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dirty="0"/>
            </a:p>
          </p:txBody>
        </p:sp>
      </p:grp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381000" y="3886200"/>
            <a:ext cx="7924800" cy="2402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400" dirty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  <a:t>Beobachtungen:</a:t>
            </a: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Regeln sind binäre Partitionen der gleichen Artikelmenge: </a:t>
            </a:r>
            <a:b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	{Milk, </a:t>
            </a:r>
            <a:r>
              <a:rPr lang="de-DE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Diaper</a:t>
            </a: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, Beer}</a:t>
            </a: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dirty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Regeln von der gleichen Artikelmenge haben gleichen Support aber verschiedene Konfidenz</a:t>
            </a: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dirty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Entkopplung von Support und Konfidenz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56283998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457200" y="332656"/>
            <a:ext cx="8229600" cy="4180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600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Zweischrittiger</a:t>
            </a:r>
            <a:r>
              <a:rPr lang="de-DE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Ansatz</a:t>
            </a: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57200" y="1600201"/>
            <a:ext cx="8229600" cy="4637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531813" indent="-531813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Generiere häufige Artikelmengen mit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support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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minsup</a:t>
            </a:r>
            <a:endParaRPr lang="de-DE" sz="2800" dirty="0">
              <a:solidFill>
                <a:schemeClr val="accent1">
                  <a:lumMod val="50000"/>
                </a:schemeClr>
              </a:solidFill>
              <a:ea typeface="DejaVu LGC Sans" charset="0"/>
              <a:cs typeface="DejaVu LGC Sans" charset="0"/>
            </a:endParaRPr>
          </a:p>
          <a:p>
            <a:pPr marL="531813" indent="-531813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endParaRPr lang="de-DE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531813" indent="-531813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Generiere Assoziationsregeln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durch </a:t>
            </a:r>
            <a:r>
              <a:rPr lang="de-DE" sz="2800" dirty="0">
                <a:solidFill>
                  <a:srgbClr val="0305FF"/>
                </a:solidFill>
                <a:ea typeface="DejaVu LGC Sans" charset="0"/>
                <a:cs typeface="DejaVu LGC Sans" charset="0"/>
              </a:rPr>
              <a:t>binäre Partitionierung 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von häufigen Artikelmengen, so dass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confidence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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minconf</a:t>
            </a:r>
            <a:endParaRPr lang="de-DE" sz="2800" dirty="0">
              <a:solidFill>
                <a:schemeClr val="accent1">
                  <a:lumMod val="50000"/>
                </a:schemeClr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667479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457200" y="116632"/>
            <a:ext cx="8229600" cy="884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Regelgenerierung – Einfacher Ansatz</a:t>
            </a: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28600" y="1371601"/>
            <a:ext cx="8686800" cy="50817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Gegeben die häufige Artikelmenge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finde alle nichtleeren Teilmengen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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X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so dass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X –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de-DE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die Konfidenzanforderung erfüllt</a:t>
            </a:r>
          </a:p>
          <a:p>
            <a:pPr marL="290513" indent="-2905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de-DE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77813" lvl="1">
              <a:lnSpc>
                <a:spcPct val="90000"/>
              </a:lnSpc>
              <a:spcBef>
                <a:spcPts val="700"/>
              </a:spcBef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Beispiel: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{A,B,C,D}</a:t>
            </a:r>
            <a:r>
              <a:rPr lang="de-DE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sei eine häufige Artikelmenge:</a:t>
            </a:r>
          </a:p>
          <a:p>
            <a:pPr lvl="2">
              <a:lnSpc>
                <a:spcPct val="90000"/>
              </a:lnSpc>
              <a:spcBef>
                <a:spcPts val="600"/>
              </a:spcBef>
              <a:buFont typeface="Wingdings" charset="2"/>
              <a:buNone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ABC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D, 	ABD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C, 	ACD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B, 	BCD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A, </a:t>
            </a:r>
            <a:b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BCD,	B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ACD,	C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ABD, 	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ABC</a:t>
            </a:r>
            <a:b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CD,	AC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BD, 	AD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BC, 	BC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AD, </a:t>
            </a:r>
            <a:b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BD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AC, 	CD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</a:t>
            </a:r>
            <a:r>
              <a:rPr lang="de-DE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	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endParaRPr lang="de-DE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Falls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|X| =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k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dann gibt es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2</a:t>
            </a:r>
            <a:r>
              <a:rPr lang="de-DE" sz="2800" baseline="30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k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– 2</a:t>
            </a:r>
            <a:r>
              <a:rPr lang="de-DE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Kandidatenregeln </a:t>
            </a:r>
            <a:b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(ohne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L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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und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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L</a:t>
            </a:r>
            <a:r>
              <a:rPr lang="de-DE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139090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 der Warenkorbanalyse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"Verstehen" von Transaktionsdaten</a:t>
            </a:r>
          </a:p>
          <a:p>
            <a:r>
              <a:rPr lang="de-DE" dirty="0"/>
              <a:t>Data Mining (offline)</a:t>
            </a:r>
          </a:p>
          <a:p>
            <a:pPr lvl="1"/>
            <a:r>
              <a:rPr lang="de-DE" dirty="0"/>
              <a:t>Systematische Anwendung statistischer Methoden </a:t>
            </a:r>
            <a:br>
              <a:rPr lang="de-DE" dirty="0"/>
            </a:br>
            <a:r>
              <a:rPr lang="de-DE" dirty="0"/>
              <a:t>auf große Datenbestände, mit dem Ziel, ...</a:t>
            </a:r>
          </a:p>
          <a:p>
            <a:pPr lvl="1"/>
            <a:r>
              <a:rPr lang="de-DE" dirty="0"/>
              <a:t>... neue Querverbindungen und Trends zu erkennen</a:t>
            </a:r>
          </a:p>
          <a:p>
            <a:r>
              <a:rPr lang="de-DE" dirty="0"/>
              <a:t>Empfehlungsgenerierung (online)</a:t>
            </a:r>
          </a:p>
          <a:p>
            <a:pPr lvl="1"/>
            <a:r>
              <a:rPr lang="de-DE" dirty="0"/>
              <a:t>Vorhersage treffen, die quantifiziert wie stark das Interesse eines Benutzers an einem Objekt ist, ...</a:t>
            </a:r>
          </a:p>
          <a:p>
            <a:pPr lvl="1"/>
            <a:r>
              <a:rPr lang="de-DE" dirty="0"/>
              <a:t>... um dem Benutzer genau die Objekte aus der Menge aller vorhandenen Objekte zu empfehlen, für die er sich vermutlich am meisten interessiert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44720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Anwendung</a:t>
            </a:r>
            <a:r>
              <a:rPr lang="en-US" altLang="en-US" dirty="0"/>
              <a:t>: </a:t>
            </a:r>
            <a:r>
              <a:rPr lang="en-US" altLang="en-US" dirty="0" err="1"/>
              <a:t>Empfehlungsgenerierung</a:t>
            </a:r>
            <a:endParaRPr lang="en-US" altLang="en-US" dirty="0"/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1200200" y="5041032"/>
            <a:ext cx="1371600" cy="1066800"/>
          </a:xfrm>
          <a:prstGeom prst="can">
            <a:avLst>
              <a:gd name="adj" fmla="val 25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i="0" dirty="0" err="1"/>
              <a:t>Artikel</a:t>
            </a:r>
            <a:endParaRPr lang="en-US" altLang="en-US" sz="2000" i="0" dirty="0"/>
          </a:p>
        </p:txBody>
      </p:sp>
      <p:pic>
        <p:nvPicPr>
          <p:cNvPr id="345092" name="Picture 4" descr="MCBS01705_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175895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5093" name="Group 5"/>
          <p:cNvGrpSpPr>
            <a:grpSpLocks/>
          </p:cNvGrpSpPr>
          <p:nvPr/>
        </p:nvGrpSpPr>
        <p:grpSpPr bwMode="auto">
          <a:xfrm>
            <a:off x="211188" y="3669432"/>
            <a:ext cx="1293812" cy="1219200"/>
            <a:chOff x="385" y="1920"/>
            <a:chExt cx="815" cy="768"/>
          </a:xfrm>
        </p:grpSpPr>
        <p:sp>
          <p:nvSpPr>
            <p:cNvPr id="345094" name="AutoShape 6"/>
            <p:cNvSpPr>
              <a:spLocks noChangeArrowheads="1"/>
            </p:cNvSpPr>
            <p:nvPr/>
          </p:nvSpPr>
          <p:spPr bwMode="auto">
            <a:xfrm>
              <a:off x="1056" y="1920"/>
              <a:ext cx="144" cy="768"/>
            </a:xfrm>
            <a:prstGeom prst="downArrow">
              <a:avLst>
                <a:gd name="adj1" fmla="val 50000"/>
                <a:gd name="adj2" fmla="val 1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45095" name="Text Box 7"/>
            <p:cNvSpPr txBox="1">
              <a:spLocks noChangeArrowheads="1"/>
            </p:cNvSpPr>
            <p:nvPr/>
          </p:nvSpPr>
          <p:spPr bwMode="auto">
            <a:xfrm>
              <a:off x="385" y="2119"/>
              <a:ext cx="52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i="0" dirty="0" err="1"/>
                <a:t>Suche</a:t>
              </a:r>
              <a:endParaRPr lang="en-US" altLang="en-US" sz="2000" i="0" dirty="0"/>
            </a:p>
          </p:txBody>
        </p:sp>
      </p:grpSp>
      <p:grpSp>
        <p:nvGrpSpPr>
          <p:cNvPr id="345096" name="Group 8"/>
          <p:cNvGrpSpPr>
            <a:grpSpLocks/>
          </p:cNvGrpSpPr>
          <p:nvPr/>
        </p:nvGrpSpPr>
        <p:grpSpPr bwMode="auto">
          <a:xfrm>
            <a:off x="2038404" y="3669432"/>
            <a:ext cx="2063753" cy="1143000"/>
            <a:chOff x="1536" y="1920"/>
            <a:chExt cx="1300" cy="720"/>
          </a:xfrm>
        </p:grpSpPr>
        <p:sp>
          <p:nvSpPr>
            <p:cNvPr id="345097" name="AutoShape 9"/>
            <p:cNvSpPr>
              <a:spLocks noChangeArrowheads="1"/>
            </p:cNvSpPr>
            <p:nvPr/>
          </p:nvSpPr>
          <p:spPr bwMode="auto">
            <a:xfrm>
              <a:off x="1536" y="1920"/>
              <a:ext cx="144" cy="720"/>
            </a:xfrm>
            <a:prstGeom prst="upArrow">
              <a:avLst>
                <a:gd name="adj1" fmla="val 50000"/>
                <a:gd name="adj2" fmla="val 1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45098" name="Text Box 10"/>
            <p:cNvSpPr txBox="1">
              <a:spLocks noChangeArrowheads="1"/>
            </p:cNvSpPr>
            <p:nvPr/>
          </p:nvSpPr>
          <p:spPr bwMode="auto">
            <a:xfrm>
              <a:off x="1718" y="2119"/>
              <a:ext cx="111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i="0" dirty="0" err="1"/>
                <a:t>Artikel</a:t>
              </a:r>
              <a:r>
                <a:rPr lang="en-US" altLang="en-US" sz="2000" i="0" dirty="0"/>
                <a:t> +</a:t>
              </a:r>
              <a:br>
                <a:rPr lang="en-US" altLang="en-US" sz="2000" i="0" dirty="0"/>
              </a:br>
              <a:r>
                <a:rPr lang="en-US" altLang="en-US" sz="2000" i="0" dirty="0" err="1"/>
                <a:t>Empfehlungen</a:t>
              </a:r>
              <a:endParaRPr lang="en-US" altLang="en-US" sz="2000" i="0" dirty="0"/>
            </a:p>
          </p:txBody>
        </p:sp>
      </p:grpSp>
      <p:sp>
        <p:nvSpPr>
          <p:cNvPr id="345099" name="Text Box 11"/>
          <p:cNvSpPr txBox="1">
            <a:spLocks noChangeArrowheads="1"/>
          </p:cNvSpPr>
          <p:nvPr/>
        </p:nvSpPr>
        <p:spPr bwMode="auto">
          <a:xfrm>
            <a:off x="2648000" y="5345832"/>
            <a:ext cx="4740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i="0" dirty="0" err="1"/>
              <a:t>Produkte</a:t>
            </a:r>
            <a:r>
              <a:rPr lang="en-US" altLang="en-US" sz="2000" i="0" dirty="0"/>
              <a:t>, Websites, Blogs, </a:t>
            </a:r>
            <a:r>
              <a:rPr lang="en-US" altLang="en-US" sz="2000" dirty="0" err="1"/>
              <a:t>Schlagzeilen</a:t>
            </a:r>
            <a:r>
              <a:rPr lang="en-US" altLang="en-US" sz="2000" i="0" dirty="0"/>
              <a:t>, …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635896" y="1268983"/>
            <a:ext cx="5232715" cy="4680297"/>
          </a:xfrm>
        </p:spPr>
        <p:txBody>
          <a:bodyPr/>
          <a:lstStyle/>
          <a:p>
            <a:r>
              <a:rPr lang="de-DE" sz="2400" dirty="0"/>
              <a:t>Beschränktheit der Ressource "Platz"</a:t>
            </a:r>
          </a:p>
          <a:p>
            <a:r>
              <a:rPr lang="de-DE" sz="2400" dirty="0"/>
              <a:t>Was sind "gute" Empfehlungen</a:t>
            </a:r>
          </a:p>
          <a:p>
            <a:pPr lvl="1"/>
            <a:r>
              <a:rPr lang="de-DE" sz="2000" dirty="0"/>
              <a:t>Steigerung der Kundenzufriedenheit</a:t>
            </a:r>
          </a:p>
          <a:p>
            <a:pPr lvl="1"/>
            <a:r>
              <a:rPr lang="de-DE" sz="2000" dirty="0"/>
              <a:t>Steigerung des Umsatzes des Anbieters</a:t>
            </a:r>
          </a:p>
          <a:p>
            <a:r>
              <a:rPr lang="de-DE" sz="2400" dirty="0"/>
              <a:t>Techniken</a:t>
            </a:r>
          </a:p>
          <a:p>
            <a:pPr lvl="1"/>
            <a:r>
              <a:rPr lang="de-DE" sz="2000" dirty="0"/>
              <a:t>Verwendung von häufigen Artikelmengen</a:t>
            </a:r>
          </a:p>
          <a:p>
            <a:pPr lvl="1"/>
            <a:r>
              <a:rPr lang="de-DE" sz="2000" dirty="0"/>
              <a:t>Verwendung von Assoziationsregeln</a:t>
            </a:r>
          </a:p>
        </p:txBody>
      </p:sp>
    </p:spTree>
    <p:extLst>
      <p:ext uri="{BB962C8B-B14F-4D97-AF65-F5344CB8AC3E}">
        <p14:creationId xmlns:p14="http://schemas.microsoft.com/office/powerpoint/2010/main" val="128706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5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8" y="-1"/>
            <a:ext cx="8262216" cy="6858001"/>
          </a:xfrm>
        </p:spPr>
      </p:pic>
      <p:sp>
        <p:nvSpPr>
          <p:cNvPr id="10" name="TextBox 9"/>
          <p:cNvSpPr txBox="1"/>
          <p:nvPr/>
        </p:nvSpPr>
        <p:spPr>
          <a:xfrm>
            <a:off x="1716737" y="3573016"/>
            <a:ext cx="7391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Verwendung</a:t>
            </a:r>
            <a:r>
              <a:rPr lang="en-US" sz="3200" dirty="0"/>
              <a:t> von </a:t>
            </a:r>
            <a:r>
              <a:rPr lang="en-US" sz="3200" dirty="0" err="1"/>
              <a:t>häufigen</a:t>
            </a:r>
            <a:r>
              <a:rPr lang="en-US" sz="3200" dirty="0"/>
              <a:t> </a:t>
            </a:r>
            <a:r>
              <a:rPr lang="en-US" sz="3200" dirty="0" err="1"/>
              <a:t>Artikelmengen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211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Verwendung</a:t>
            </a:r>
            <a:r>
              <a:rPr lang="en-US" dirty="0"/>
              <a:t> von </a:t>
            </a:r>
            <a:r>
              <a:rPr lang="en-US" dirty="0" err="1"/>
              <a:t>Assoziationsregeln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4" y="1268760"/>
            <a:ext cx="8229600" cy="31392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275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5" y="4005064"/>
            <a:ext cx="9144000" cy="3097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03" y="3042"/>
            <a:ext cx="9144000" cy="401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21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Personalisierung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00" y="1196975"/>
            <a:ext cx="3594200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294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Wiederholung: Überwachtes Lernen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96975"/>
            <a:ext cx="8507413" cy="4968875"/>
          </a:xfrm>
        </p:spPr>
        <p:txBody>
          <a:bodyPr/>
          <a:lstStyle/>
          <a:p>
            <a:r>
              <a:rPr lang="de-DE" dirty="0"/>
              <a:t>Gegeben: </a:t>
            </a:r>
          </a:p>
          <a:p>
            <a:pPr lvl="1"/>
            <a:r>
              <a:rPr lang="de-DE" dirty="0"/>
              <a:t>Tabellarische Daten,  </a:t>
            </a:r>
          </a:p>
          <a:p>
            <a:pPr lvl="1"/>
            <a:r>
              <a:rPr lang="de-DE" dirty="0"/>
              <a:t>Klassifikationsattribut vorhanden</a:t>
            </a:r>
            <a:br>
              <a:rPr lang="de-DE" dirty="0"/>
            </a:br>
            <a:r>
              <a:rPr lang="de-DE" dirty="0"/>
              <a:t>(Überwachung durch klassifizierte Daten)</a:t>
            </a:r>
          </a:p>
          <a:p>
            <a:r>
              <a:rPr lang="de-DE" dirty="0"/>
              <a:t>Gesucht: </a:t>
            </a:r>
            <a:r>
              <a:rPr lang="de-DE" dirty="0" err="1"/>
              <a:t>Klassifikator</a:t>
            </a:r>
            <a:r>
              <a:rPr lang="de-DE" dirty="0"/>
              <a:t> für neue Daten</a:t>
            </a:r>
          </a:p>
          <a:p>
            <a:r>
              <a:rPr lang="de-DE" dirty="0" err="1"/>
              <a:t>Klassifikator</a:t>
            </a:r>
            <a:r>
              <a:rPr lang="de-DE" dirty="0"/>
              <a:t> erstellbar z.B. durch</a:t>
            </a:r>
          </a:p>
          <a:p>
            <a:pPr lvl="1"/>
            <a:r>
              <a:rPr lang="de-DE" dirty="0"/>
              <a:t>Netze mit </a:t>
            </a:r>
            <a:r>
              <a:rPr lang="de-DE" dirty="0" err="1"/>
              <a:t>Parametrierungs</a:t>
            </a:r>
            <a:r>
              <a:rPr lang="de-DE" dirty="0"/>
              <a:t>- und Kompositionsmöglichkeit</a:t>
            </a:r>
          </a:p>
          <a:p>
            <a:pPr lvl="1"/>
            <a:r>
              <a:rPr lang="de-DE" dirty="0"/>
              <a:t>Support-Vektor-Maschinen mit Kernel-Operator</a:t>
            </a:r>
          </a:p>
          <a:p>
            <a:pPr lvl="1"/>
            <a:endParaRPr lang="de-DE" dirty="0"/>
          </a:p>
          <a:p>
            <a:r>
              <a:rPr lang="de-DE" dirty="0"/>
              <a:t>Heute: </a:t>
            </a:r>
            <a:r>
              <a:rPr lang="de-DE" dirty="0" err="1"/>
              <a:t>Unüberwachtes</a:t>
            </a:r>
            <a:r>
              <a:rPr lang="de-DE" dirty="0"/>
              <a:t> Lernen </a:t>
            </a:r>
            <a:br>
              <a:rPr lang="de-DE" dirty="0"/>
            </a:br>
            <a:r>
              <a:rPr lang="de-DE" dirty="0"/>
              <a:t>(kein Klassifikationsattribut vorhanden)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201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Verfeinerung der Empfehlungsgenerierung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pPr marL="0" indent="0">
              <a:buNone/>
            </a:pPr>
            <a:r>
              <a:rPr lang="de-DE" altLang="en-US" dirty="0">
                <a:solidFill>
                  <a:srgbClr val="0305FF"/>
                </a:solidFill>
              </a:rPr>
              <a:t>Personalisierung</a:t>
            </a:r>
            <a:r>
              <a:rPr lang="de-DE" altLang="en-US" dirty="0"/>
              <a:t>: Kundenspezifische Empfehlung</a:t>
            </a:r>
          </a:p>
          <a:p>
            <a:pPr marL="0" indent="0">
              <a:buNone/>
            </a:pPr>
            <a:r>
              <a:rPr lang="de-DE" altLang="en-US" dirty="0"/>
              <a:t>Schätzung der Kundenzufriedenheit über "Nützlichkeit"</a:t>
            </a:r>
          </a:p>
          <a:p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dirty="0"/>
              <a:t>: Menge von Kunden</a:t>
            </a:r>
          </a:p>
          <a:p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de-DE" altLang="en-US" dirty="0"/>
              <a:t>: Menge von Artikeln</a:t>
            </a:r>
          </a:p>
          <a:p>
            <a:r>
              <a:rPr lang="de-DE" altLang="en-US" dirty="0">
                <a:solidFill>
                  <a:srgbClr val="0305FF"/>
                </a:solidFill>
              </a:rPr>
              <a:t>Nützlichkeitsmaß</a:t>
            </a:r>
            <a:r>
              <a:rPr lang="de-DE" altLang="en-US" dirty="0"/>
              <a:t>: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 : C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  <a:latin typeface="cmsy10" charset="0"/>
              </a:rPr>
              <a:t>×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S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  <a:latin typeface="cmsy10" charset="0"/>
              </a:rPr>
              <a:t>⟶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 R</a:t>
            </a:r>
          </a:p>
          <a:p>
            <a:pPr lvl="1"/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altLang="en-US" dirty="0"/>
              <a:t>: Menge von Bewertungen (total geordnete Menge)</a:t>
            </a:r>
          </a:p>
          <a:p>
            <a:pPr lvl="1"/>
            <a:r>
              <a:rPr lang="de-DE" altLang="en-US" dirty="0"/>
              <a:t>Beispiele: 0-5 Sterne, reelle Zahlen aus [0,1]</a:t>
            </a:r>
          </a:p>
          <a:p>
            <a:r>
              <a:rPr lang="de-DE" altLang="en-US" dirty="0"/>
              <a:t>Nützlichkeit = engl. Utility</a:t>
            </a:r>
          </a:p>
          <a:p>
            <a:pPr lvl="1">
              <a:buFont typeface="Wingdings" charset="2"/>
              <a:buNone/>
            </a:pP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99643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Maximierung der Nützlichkeitsschätzung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5747" name="Rectangle 1027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altLang="en-US" dirty="0"/>
                  <a:t>Für jeden Nutzer </a:t>
                </a:r>
                <a:r>
                  <a:rPr lang="de-DE" altLang="en-US" i="1" dirty="0">
                    <a:solidFill>
                      <a:schemeClr val="accent1">
                        <a:lumMod val="50000"/>
                      </a:schemeClr>
                    </a:solidFill>
                  </a:rPr>
                  <a:t>c </a:t>
                </a:r>
                <a:r>
                  <a:rPr lang="de-DE" altLang="en-US" i="1" dirty="0" err="1">
                    <a:solidFill>
                      <a:schemeClr val="accent1">
                        <a:lumMod val="50000"/>
                      </a:schemeClr>
                    </a:solidFill>
                  </a:rPr>
                  <a:t>є</a:t>
                </a:r>
                <a:r>
                  <a:rPr lang="de-DE" altLang="en-US" i="1" dirty="0">
                    <a:solidFill>
                      <a:schemeClr val="accent1">
                        <a:lumMod val="50000"/>
                      </a:schemeClr>
                    </a:solidFill>
                  </a:rPr>
                  <a:t> C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b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de-DE" altLang="en-US" dirty="0"/>
                  <a:t>bestimme diejenigen Artikel </a:t>
                </a:r>
                <a:r>
                  <a:rPr lang="de-DE" altLang="en-US" i="1" dirty="0" err="1">
                    <a:solidFill>
                      <a:schemeClr val="accent1">
                        <a:lumMod val="50000"/>
                      </a:schemeClr>
                    </a:solidFill>
                  </a:rPr>
                  <a:t>s’</a:t>
                </a:r>
                <a:r>
                  <a:rPr lang="de-DE" altLang="en-US" i="1" dirty="0"/>
                  <a:t> </a:t>
                </a:r>
                <a:r>
                  <a:rPr lang="de-DE" altLang="en-US" dirty="0"/>
                  <a:t>aus dem Sortiment 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S</a:t>
                </a:r>
                <a:r>
                  <a:rPr lang="de-DE" altLang="en-US" dirty="0"/>
                  <a:t>, </a:t>
                </a:r>
                <a:br>
                  <a:rPr lang="de-DE" altLang="en-US" dirty="0"/>
                </a:br>
                <a:r>
                  <a:rPr lang="de-DE" altLang="en-US" dirty="0"/>
                  <a:t>die die Nützlichkeiten für den Nutzer 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c</a:t>
                </a:r>
                <a:r>
                  <a:rPr lang="de-DE" altLang="en-US" dirty="0"/>
                  <a:t> maximieren</a:t>
                </a:r>
              </a:p>
              <a:p>
                <a:pPr marL="0" indent="0">
                  <a:buNone/>
                </a:pPr>
                <a:endParaRPr lang="de-DE" altLang="en-US" dirty="0">
                  <a:solidFill>
                    <a:schemeClr val="hlink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de-DE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e-DE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de-DE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 </m:t>
                      </m:r>
                      <m:r>
                        <a:rPr lang="de-DE" alt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altLang="en-US" i="1" baseline="-2500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de-DE" alt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de-DE" altLang="en-US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alt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altLang="en-US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de-DE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altLang="en-US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alt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alt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alt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de-DE" altLang="en-US" dirty="0"/>
              </a:p>
              <a:p>
                <a:endParaRPr lang="de-DE" altLang="en-US" dirty="0"/>
              </a:p>
              <a:p>
                <a:r>
                  <a:rPr lang="de-DE" altLang="en-US" dirty="0"/>
                  <a:t>Kundenspezifische Nützlichkeit </a:t>
                </a:r>
                <a:r>
                  <a:rPr lang="de-DE" alt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u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(c, s)</a:t>
                </a:r>
                <a:r>
                  <a:rPr lang="de-DE" altLang="en-US" dirty="0"/>
                  <a:t> eines Artikels 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s</a:t>
                </a:r>
                <a:br>
                  <a:rPr lang="de-DE" altLang="en-US" dirty="0"/>
                </a:br>
                <a:r>
                  <a:rPr lang="de-DE" altLang="en-US" dirty="0"/>
                  <a:t>definiert Rang von 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s</a:t>
                </a:r>
                <a:r>
                  <a:rPr lang="de-DE" altLang="en-US" dirty="0"/>
                  <a:t> für Kunden 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c</a:t>
                </a:r>
              </a:p>
            </p:txBody>
          </p:sp>
        </mc:Choice>
        <mc:Fallback xmlns="">
          <p:sp>
            <p:nvSpPr>
              <p:cNvPr id="415747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543" t="-12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982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Zentrales Problem</a:t>
            </a:r>
          </a:p>
        </p:txBody>
      </p:sp>
      <p:sp>
        <p:nvSpPr>
          <p:cNvPr id="416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US" sz="2400" dirty="0"/>
              <a:t>Nützlichkeit nur partiell definiert, also nicht für alle Elemente aus dem </a:t>
            </a:r>
            <a:r>
              <a:rPr lang="de-DE" altLang="en-US" sz="2400" i="1" dirty="0" err="1">
                <a:solidFill>
                  <a:schemeClr val="hlink"/>
                </a:solidFill>
              </a:rPr>
              <a:t>CxS</a:t>
            </a:r>
            <a:r>
              <a:rPr lang="de-DE" altLang="en-US" sz="2400" dirty="0">
                <a:solidFill>
                  <a:schemeClr val="hlink"/>
                </a:solidFill>
              </a:rPr>
              <a:t> Raum</a:t>
            </a:r>
            <a:r>
              <a:rPr lang="de-DE" altLang="en-US" sz="2400" dirty="0"/>
              <a:t> bekannt </a:t>
            </a:r>
          </a:p>
          <a:p>
            <a:r>
              <a:rPr lang="de-DE" altLang="en-US" sz="2400" dirty="0"/>
              <a:t>Nützlichkeit </a:t>
            </a:r>
            <a:r>
              <a:rPr lang="de-DE" altLang="en-US" sz="2400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alt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altLang="en-US" sz="2400" dirty="0"/>
              <a:t>muss extrapoliert werden</a:t>
            </a:r>
            <a:br>
              <a:rPr lang="de-DE" altLang="en-US" sz="2800" dirty="0"/>
            </a:br>
            <a:endParaRPr lang="de-DE" alt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259275"/>
              </p:ext>
            </p:extLst>
          </p:nvPr>
        </p:nvGraphicFramePr>
        <p:xfrm>
          <a:off x="2483768" y="3573016"/>
          <a:ext cx="3749685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5" name="Formel" r:id="rId4" imgW="39433500" imgH="28460700" progId="Equation.3">
                  <p:embed/>
                </p:oleObj>
              </mc:Choice>
              <mc:Fallback>
                <p:oleObj name="Formel" r:id="rId4" imgW="39433500" imgH="2846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3573016"/>
                        <a:ext cx="3749685" cy="252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34518" y="3104133"/>
            <a:ext cx="1468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King Kong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91880" y="3104133"/>
            <a:ext cx="874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LOTR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79280" y="3104133"/>
            <a:ext cx="931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Matrix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07400" y="3104133"/>
            <a:ext cx="1652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Nacho </a:t>
            </a:r>
            <a:r>
              <a:rPr lang="en-US" altLang="en-US" sz="2000" b="1" i="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Libre</a:t>
            </a:r>
            <a:endParaRPr lang="en-US" altLang="en-US" sz="2000" b="1" i="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05818" y="3647628"/>
            <a:ext cx="79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105818" y="4279452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Bob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05818" y="4911276"/>
            <a:ext cx="833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Carol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105818" y="5543100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David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6156176" y="3827375"/>
            <a:ext cx="2520282" cy="1185801"/>
          </a:xfrm>
          <a:prstGeom prst="cloudCallout">
            <a:avLst>
              <a:gd name="adj1" fmla="val -45418"/>
              <a:gd name="adj2" fmla="val 11445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Woher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kommen</a:t>
            </a:r>
            <a:r>
              <a:rPr lang="en-US" dirty="0">
                <a:solidFill>
                  <a:schemeClr val="tx1"/>
                </a:solidFill>
              </a:rPr>
              <a:t> die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Einträge</a:t>
            </a:r>
            <a:r>
              <a:rPr lang="en-US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87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Erfassung von Nützlichkeitsmaßen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US"/>
              <a:t>Explizit</a:t>
            </a:r>
          </a:p>
          <a:p>
            <a:pPr lvl="1"/>
            <a:r>
              <a:rPr lang="de-DE" altLang="en-US"/>
              <a:t>Nutzer bewerten Artikel</a:t>
            </a:r>
          </a:p>
          <a:p>
            <a:pPr lvl="1"/>
            <a:r>
              <a:rPr lang="de-DE" altLang="en-US"/>
              <a:t>Funktioniert nicht in der Praxis, Nutzer werden gestört</a:t>
            </a:r>
          </a:p>
          <a:p>
            <a:r>
              <a:rPr lang="de-DE" altLang="en-US"/>
              <a:t>Implizit</a:t>
            </a:r>
          </a:p>
          <a:p>
            <a:pPr lvl="1"/>
            <a:r>
              <a:rPr lang="de-DE" altLang="en-US"/>
              <a:t>Erfasse Maße aus Nutzeraktionen</a:t>
            </a:r>
          </a:p>
          <a:p>
            <a:pPr lvl="2"/>
            <a:r>
              <a:rPr lang="de-DE" altLang="en-US"/>
              <a:t>Kauf eines Artikels ergibt gute Bewertung</a:t>
            </a:r>
          </a:p>
          <a:p>
            <a:pPr lvl="2"/>
            <a:r>
              <a:rPr lang="de-DE" altLang="en-US"/>
              <a:t>Was ist mit schlechten Bewertungen?</a:t>
            </a:r>
          </a:p>
        </p:txBody>
      </p:sp>
    </p:spTree>
    <p:extLst>
      <p:ext uri="{BB962C8B-B14F-4D97-AF65-F5344CB8AC3E}">
        <p14:creationId xmlns:p14="http://schemas.microsoft.com/office/powerpoint/2010/main" val="17436516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Übersicht</a:t>
            </a:r>
            <a:endParaRPr lang="en-US" altLang="en-US" dirty="0"/>
          </a:p>
        </p:txBody>
      </p:sp>
      <p:pic>
        <p:nvPicPr>
          <p:cNvPr id="356355" name="Picture 3" descr="MCBS01705_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68760"/>
            <a:ext cx="175895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6356" name="Oval 4"/>
          <p:cNvSpPr>
            <a:spLocks noChangeArrowheads="1"/>
          </p:cNvSpPr>
          <p:nvPr/>
        </p:nvSpPr>
        <p:spPr bwMode="auto">
          <a:xfrm>
            <a:off x="5867400" y="2106960"/>
            <a:ext cx="533400" cy="533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57" name="Oval 5"/>
          <p:cNvSpPr>
            <a:spLocks noChangeArrowheads="1"/>
          </p:cNvSpPr>
          <p:nvPr/>
        </p:nvSpPr>
        <p:spPr bwMode="auto">
          <a:xfrm>
            <a:off x="2362200" y="4621560"/>
            <a:ext cx="533400" cy="533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58" name="Rectangle 6"/>
          <p:cNvSpPr>
            <a:spLocks noChangeArrowheads="1"/>
          </p:cNvSpPr>
          <p:nvPr/>
        </p:nvSpPr>
        <p:spPr bwMode="auto">
          <a:xfrm>
            <a:off x="2362200" y="5383560"/>
            <a:ext cx="457200" cy="457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59" name="Rectangle 7"/>
          <p:cNvSpPr>
            <a:spLocks noChangeArrowheads="1"/>
          </p:cNvSpPr>
          <p:nvPr/>
        </p:nvSpPr>
        <p:spPr bwMode="auto">
          <a:xfrm>
            <a:off x="1524000" y="5383560"/>
            <a:ext cx="457200" cy="4572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60" name="AutoShape 8"/>
          <p:cNvSpPr>
            <a:spLocks noChangeArrowheads="1"/>
          </p:cNvSpPr>
          <p:nvPr/>
        </p:nvSpPr>
        <p:spPr bwMode="auto">
          <a:xfrm>
            <a:off x="6705600" y="2106960"/>
            <a:ext cx="685800" cy="533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61" name="AutoShape 9"/>
          <p:cNvSpPr>
            <a:spLocks noChangeArrowheads="1"/>
          </p:cNvSpPr>
          <p:nvPr/>
        </p:nvSpPr>
        <p:spPr bwMode="auto">
          <a:xfrm>
            <a:off x="1447800" y="4621560"/>
            <a:ext cx="685800" cy="533400"/>
          </a:xfrm>
          <a:prstGeom prst="hexagon">
            <a:avLst>
              <a:gd name="adj" fmla="val 32143"/>
              <a:gd name="vf" fmla="val 11547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62" name="AutoShape 10"/>
          <p:cNvSpPr>
            <a:spLocks noChangeArrowheads="1"/>
          </p:cNvSpPr>
          <p:nvPr/>
        </p:nvSpPr>
        <p:spPr bwMode="auto">
          <a:xfrm>
            <a:off x="3810000" y="2259360"/>
            <a:ext cx="1219200" cy="3048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63" name="Text Box 11"/>
          <p:cNvSpPr txBox="1">
            <a:spLocks noChangeArrowheads="1"/>
          </p:cNvSpPr>
          <p:nvPr/>
        </p:nvSpPr>
        <p:spPr bwMode="auto">
          <a:xfrm>
            <a:off x="3491880" y="1849785"/>
            <a:ext cx="18165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Hohe</a:t>
            </a:r>
            <a:r>
              <a:rPr lang="en-US" altLang="en-US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Bewertung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6364" name="Text Box 12"/>
          <p:cNvSpPr txBox="1">
            <a:spLocks noChangeArrowheads="1"/>
          </p:cNvSpPr>
          <p:nvPr/>
        </p:nvSpPr>
        <p:spPr bwMode="auto">
          <a:xfrm>
            <a:off x="5334000" y="1344960"/>
            <a:ext cx="232788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Artikelprofil</a:t>
            </a:r>
            <a:endParaRPr lang="en-US" altLang="en-US" sz="34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6365" name="AutoShape 13"/>
          <p:cNvSpPr>
            <a:spLocks noChangeArrowheads="1"/>
          </p:cNvSpPr>
          <p:nvPr/>
        </p:nvSpPr>
        <p:spPr bwMode="auto">
          <a:xfrm>
            <a:off x="6553200" y="2945160"/>
            <a:ext cx="304800" cy="1295400"/>
          </a:xfrm>
          <a:prstGeom prst="downArrow">
            <a:avLst>
              <a:gd name="adj1" fmla="val 50000"/>
              <a:gd name="adj2" fmla="val 10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66" name="Rectangle 14"/>
          <p:cNvSpPr>
            <a:spLocks noChangeArrowheads="1"/>
          </p:cNvSpPr>
          <p:nvPr/>
        </p:nvSpPr>
        <p:spPr bwMode="auto">
          <a:xfrm>
            <a:off x="5562600" y="1954560"/>
            <a:ext cx="20574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67" name="Rectangle 15"/>
          <p:cNvSpPr>
            <a:spLocks noChangeArrowheads="1"/>
          </p:cNvSpPr>
          <p:nvPr/>
        </p:nvSpPr>
        <p:spPr bwMode="auto">
          <a:xfrm>
            <a:off x="5562600" y="4621560"/>
            <a:ext cx="22098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Blau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Kreise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Dreiecke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6368" name="Text Box 16"/>
          <p:cNvSpPr txBox="1">
            <a:spLocks noChangeArrowheads="1"/>
          </p:cNvSpPr>
          <p:nvPr/>
        </p:nvSpPr>
        <p:spPr bwMode="auto">
          <a:xfrm>
            <a:off x="5076056" y="5764560"/>
            <a:ext cx="277351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Benutzerprofil</a:t>
            </a:r>
            <a:endParaRPr lang="en-US" altLang="en-US" sz="34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6369" name="AutoShape 17"/>
          <p:cNvSpPr>
            <a:spLocks noChangeArrowheads="1"/>
          </p:cNvSpPr>
          <p:nvPr/>
        </p:nvSpPr>
        <p:spPr bwMode="auto">
          <a:xfrm>
            <a:off x="3733800" y="5078760"/>
            <a:ext cx="1219200" cy="304800"/>
          </a:xfrm>
          <a:prstGeom prst="lef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70" name="Text Box 18"/>
          <p:cNvSpPr txBox="1">
            <a:spLocks noChangeArrowheads="1"/>
          </p:cNvSpPr>
          <p:nvPr/>
        </p:nvSpPr>
        <p:spPr bwMode="auto">
          <a:xfrm>
            <a:off x="3862388" y="4697760"/>
            <a:ext cx="10422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Abgleich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6371" name="AutoShape 19"/>
          <p:cNvSpPr>
            <a:spLocks noChangeArrowheads="1"/>
          </p:cNvSpPr>
          <p:nvPr/>
        </p:nvSpPr>
        <p:spPr bwMode="auto">
          <a:xfrm>
            <a:off x="2057400" y="3249960"/>
            <a:ext cx="228600" cy="1066800"/>
          </a:xfrm>
          <a:prstGeom prst="upArrow">
            <a:avLst>
              <a:gd name="adj1" fmla="val 50000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6372" name="Text Box 20"/>
          <p:cNvSpPr txBox="1">
            <a:spLocks noChangeArrowheads="1"/>
          </p:cNvSpPr>
          <p:nvPr/>
        </p:nvSpPr>
        <p:spPr bwMode="auto">
          <a:xfrm>
            <a:off x="365125" y="3518248"/>
            <a:ext cx="1370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Empfehlung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6373" name="Text Box 21"/>
          <p:cNvSpPr txBox="1">
            <a:spLocks noChangeArrowheads="1"/>
          </p:cNvSpPr>
          <p:nvPr/>
        </p:nvSpPr>
        <p:spPr bwMode="auto">
          <a:xfrm>
            <a:off x="6842125" y="3297585"/>
            <a:ext cx="1430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Konstruktion</a:t>
            </a:r>
            <a:endParaRPr lang="en-US" altLang="en-US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117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6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6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6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6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6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56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56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5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56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6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6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5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56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5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5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5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6" grpId="0" animBg="1"/>
      <p:bldP spid="356357" grpId="0" animBg="1"/>
      <p:bldP spid="356358" grpId="0" animBg="1"/>
      <p:bldP spid="356359" grpId="0" animBg="1"/>
      <p:bldP spid="356360" grpId="0" animBg="1"/>
      <p:bldP spid="356361" grpId="0" animBg="1"/>
      <p:bldP spid="356362" grpId="0" animBg="1"/>
      <p:bldP spid="356363" grpId="0"/>
      <p:bldP spid="356364" grpId="0"/>
      <p:bldP spid="356365" grpId="0" animBg="1"/>
      <p:bldP spid="356366" grpId="0" animBg="1"/>
      <p:bldP spid="356367" grpId="0" animBg="1"/>
      <p:bldP spid="356368" grpId="0"/>
      <p:bldP spid="356369" grpId="0" animBg="1"/>
      <p:bldP spid="356370" grpId="0"/>
      <p:bldP spid="356371" grpId="0" animBg="1"/>
      <p:bldP spid="356372" grpId="0"/>
      <p:bldP spid="35637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935038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Einführung in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Web- und Data-Science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141116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Tanya Braun (Übungen)</a:t>
            </a:r>
          </a:p>
        </p:txBody>
      </p:sp>
    </p:spTree>
    <p:extLst>
      <p:ext uri="{BB962C8B-B14F-4D97-AF65-F5344CB8AC3E}">
        <p14:creationId xmlns:p14="http://schemas.microsoft.com/office/powerpoint/2010/main" val="41338199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4194-CD4E-764C-BB14-11B1D886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Empfehlungsgenerierung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482798-E063-4144-AB38-FC1FE9C6FF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altLang="en-US" dirty="0">
                    <a:solidFill>
                      <a:srgbClr val="0305FF"/>
                    </a:solidFill>
                  </a:rPr>
                  <a:t>Nützlichkeitsmaß</a:t>
                </a:r>
                <a:r>
                  <a:rPr lang="de-DE" altLang="en-US" dirty="0"/>
                  <a:t>: </a:t>
                </a:r>
                <a:r>
                  <a:rPr lang="de-DE" alt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u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 : C 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  <a:latin typeface="cmsy10" charset="0"/>
                  </a:rPr>
                  <a:t>× 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S 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  <a:latin typeface="cmsy10" charset="0"/>
                  </a:rPr>
                  <a:t>⟶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 R</a:t>
                </a:r>
              </a:p>
              <a:p>
                <a:r>
                  <a:rPr lang="de-DE" altLang="en-US" dirty="0"/>
                  <a:t>Für jeden Nutzer </a:t>
                </a:r>
                <a:r>
                  <a:rPr lang="de-DE" altLang="en-US" i="1" dirty="0">
                    <a:solidFill>
                      <a:schemeClr val="accent1">
                        <a:lumMod val="50000"/>
                      </a:schemeClr>
                    </a:solidFill>
                  </a:rPr>
                  <a:t>c </a:t>
                </a:r>
                <a:r>
                  <a:rPr lang="de-DE" altLang="en-US" i="1" dirty="0" err="1">
                    <a:solidFill>
                      <a:schemeClr val="accent1">
                        <a:lumMod val="50000"/>
                      </a:schemeClr>
                    </a:solidFill>
                  </a:rPr>
                  <a:t>є</a:t>
                </a:r>
                <a:r>
                  <a:rPr lang="de-DE" altLang="en-US" i="1" dirty="0">
                    <a:solidFill>
                      <a:schemeClr val="accent1">
                        <a:lumMod val="50000"/>
                      </a:schemeClr>
                    </a:solidFill>
                  </a:rPr>
                  <a:t> C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b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r>
                  <a:rPr lang="de-DE" altLang="en-US" dirty="0"/>
                  <a:t>bestimme diejenigen Artikel </a:t>
                </a:r>
                <a:r>
                  <a:rPr lang="de-DE" altLang="en-US" i="1" dirty="0" err="1">
                    <a:solidFill>
                      <a:schemeClr val="accent1">
                        <a:lumMod val="50000"/>
                      </a:schemeClr>
                    </a:solidFill>
                  </a:rPr>
                  <a:t>s’</a:t>
                </a:r>
                <a:r>
                  <a:rPr lang="de-DE" altLang="en-US" i="1" dirty="0"/>
                  <a:t> </a:t>
                </a:r>
                <a:r>
                  <a:rPr lang="de-DE" altLang="en-US" dirty="0"/>
                  <a:t>aus dem Sortiment 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S</a:t>
                </a:r>
                <a:r>
                  <a:rPr lang="de-DE" altLang="en-US" dirty="0"/>
                  <a:t>, </a:t>
                </a:r>
                <a:br>
                  <a:rPr lang="de-DE" altLang="en-US" dirty="0"/>
                </a:br>
                <a:r>
                  <a:rPr lang="de-DE" altLang="en-US" dirty="0"/>
                  <a:t>die die Nützlichkeiten für den Nutzer </a:t>
                </a:r>
                <a:r>
                  <a:rPr lang="de-DE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c</a:t>
                </a:r>
                <a:r>
                  <a:rPr lang="de-DE" altLang="en-US" dirty="0"/>
                  <a:t> maximieren:</a:t>
                </a:r>
              </a:p>
              <a:p>
                <a:r>
                  <a:rPr lang="de-DE" altLang="en-US" dirty="0">
                    <a:solidFill>
                      <a:srgbClr val="00B050"/>
                    </a:solidFill>
                  </a:rPr>
                  <a:t>Was</a:t>
                </a:r>
                <a:r>
                  <a:rPr lang="de-DE" altLang="en-US" dirty="0"/>
                  <a:t> ist das Empfehlungsgenerierungsproblem</a:t>
                </a:r>
                <a:r>
                  <a:rPr lang="de-DE" altLang="en-US" dirty="0">
                    <a:solidFill>
                      <a:schemeClr val="hlink"/>
                    </a:solidFill>
                  </a:rPr>
                  <a:t>?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de-DE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e-DE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de-DE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 </m:t>
                      </m:r>
                      <m:r>
                        <a:rPr lang="de-DE" alt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altLang="en-US" i="1" baseline="-2500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de-DE" altLang="en-US" i="1">
                          <a:latin typeface="Cambria Math" panose="02040503050406030204" pitchFamily="18" charset="0"/>
                        </a:rPr>
                        <m:t>′=</m:t>
                      </m:r>
                      <m:func>
                        <m:funcPr>
                          <m:ctrlPr>
                            <a:rPr lang="de-DE" alt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altLang="en-US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de-DE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altLang="en-US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alt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de-DE" altLang="en-US" dirty="0"/>
              </a:p>
              <a:p>
                <a:endParaRPr lang="de-DE" alt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482798-E063-4144-AB38-FC1FE9C6FF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3" t="-15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317F5-E2A1-FB46-AED0-3FA8D9E9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BC4590-AB13-F04F-977F-C6DDEF460370}"/>
              </a:ext>
            </a:extLst>
          </p:cNvPr>
          <p:cNvGrpSpPr/>
          <p:nvPr/>
        </p:nvGrpSpPr>
        <p:grpSpPr>
          <a:xfrm>
            <a:off x="2195736" y="4437112"/>
            <a:ext cx="4418585" cy="2221498"/>
            <a:chOff x="1105818" y="3104133"/>
            <a:chExt cx="5718865" cy="3014700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E7478479-4B94-FF4A-B1B4-637F6A4469E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3279936"/>
                </p:ext>
              </p:extLst>
            </p:nvPr>
          </p:nvGraphicFramePr>
          <p:xfrm>
            <a:off x="2483769" y="3573016"/>
            <a:ext cx="3787678" cy="25458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81" name="Formel" r:id="rId4" imgW="39433500" imgH="28460700" progId="Equation.3">
                    <p:embed/>
                  </p:oleObj>
                </mc:Choice>
                <mc:Fallback>
                  <p:oleObj name="Formel" r:id="rId4" imgW="39433500" imgH="28460700" progId="Equation.3">
                    <p:embed/>
                    <p:pic>
                      <p:nvPicPr>
                        <p:cNvPr id="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3769" y="3573016"/>
                          <a:ext cx="3787678" cy="25458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4F0FE27F-C5F6-1749-AFFF-04B14BF95C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4518" y="3104133"/>
              <a:ext cx="1136176" cy="379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i="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King Kong</a:t>
              </a: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F312E59F-504B-4A48-9BC9-DE7AB49B79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1880" y="3104133"/>
              <a:ext cx="695788" cy="379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i="0">
                  <a:solidFill>
                    <a:srgbClr val="00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LOTR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59EA6ACA-B28C-1C43-A0C7-9BAB45EC5B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9280" y="3104133"/>
              <a:ext cx="840976" cy="379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i="0" dirty="0">
                  <a:solidFill>
                    <a:srgbClr val="00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Matrix</a:t>
              </a: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BCC38094-B943-994A-BC43-4B92E2F63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7400" y="3104133"/>
              <a:ext cx="1317283" cy="379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i="0">
                  <a:solidFill>
                    <a:srgbClr val="00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Nacho </a:t>
              </a:r>
              <a:r>
                <a:rPr lang="en-US" altLang="en-US" sz="1400" b="1" i="0" dirty="0" err="1">
                  <a:solidFill>
                    <a:srgbClr val="00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Libre</a:t>
              </a:r>
              <a:endParaRPr lang="en-US" altLang="en-US" sz="1400" b="1" i="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DC4775CF-4D5F-6E44-BD0C-E779E42DEF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818" y="3647628"/>
              <a:ext cx="676880" cy="379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i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Alice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554607E3-8565-1349-9F22-8D9F9A5C1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818" y="4279452"/>
              <a:ext cx="589847" cy="379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i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Bob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FB57BD8C-3AFB-0F43-A769-C20C15C98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818" y="4911277"/>
              <a:ext cx="703860" cy="379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i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Carol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A4E4331B-CE4F-9549-8B70-6BC3C27FB7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818" y="5543100"/>
              <a:ext cx="752835" cy="379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 i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David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5990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Extrapolierung der Nützlichkeiten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579296" cy="4968875"/>
          </a:xfrm>
        </p:spPr>
        <p:txBody>
          <a:bodyPr/>
          <a:lstStyle/>
          <a:p>
            <a:r>
              <a:rPr lang="de-DE" altLang="en-US" dirty="0"/>
              <a:t>Schlüsselproblem: Matrix U ist dünn besetzt</a:t>
            </a:r>
          </a:p>
          <a:p>
            <a:pPr lvl="1"/>
            <a:r>
              <a:rPr lang="de-DE" altLang="en-US" dirty="0"/>
              <a:t>Die meisten Leute habe die meisten Artikel nicht bewertet</a:t>
            </a:r>
          </a:p>
          <a:p>
            <a:pPr lvl="1"/>
            <a:r>
              <a:rPr lang="de-DE" altLang="en-US" dirty="0">
                <a:solidFill>
                  <a:srgbClr val="0305FF"/>
                </a:solidFill>
              </a:rPr>
              <a:t>Extrapolation</a:t>
            </a:r>
            <a:r>
              <a:rPr lang="de-DE" altLang="en-US" dirty="0"/>
              <a:t> nötig (</a:t>
            </a:r>
            <a:r>
              <a:rPr lang="de-DE" altLang="en-US" dirty="0">
                <a:solidFill>
                  <a:srgbClr val="0305FF"/>
                </a:solidFill>
              </a:rPr>
              <a:t>Filterung</a:t>
            </a:r>
            <a:r>
              <a:rPr lang="de-DE" altLang="en-US" dirty="0"/>
              <a:t>)</a:t>
            </a:r>
          </a:p>
          <a:p>
            <a:pPr marL="457200" lvl="1" indent="0">
              <a:buNone/>
            </a:pPr>
            <a:endParaRPr lang="de-DE" altLang="en-US" dirty="0"/>
          </a:p>
          <a:p>
            <a:pPr marL="0" indent="0">
              <a:buNone/>
            </a:pPr>
            <a:r>
              <a:rPr lang="de-DE" altLang="en-US" dirty="0"/>
              <a:t>Ansätze: </a:t>
            </a:r>
            <a:r>
              <a:rPr lang="de-DE" altLang="en-US" dirty="0">
                <a:solidFill>
                  <a:srgbClr val="00B050"/>
                </a:solidFill>
              </a:rPr>
              <a:t>Wie</a:t>
            </a:r>
            <a:r>
              <a:rPr lang="de-DE" altLang="en-US" dirty="0"/>
              <a:t> löse ich das Empfehlungsgenerierungsproblem?</a:t>
            </a:r>
          </a:p>
          <a:p>
            <a:pPr lvl="1"/>
            <a:r>
              <a:rPr lang="de-DE" altLang="en-US" dirty="0">
                <a:solidFill>
                  <a:srgbClr val="0305FF"/>
                </a:solidFill>
              </a:rPr>
              <a:t>Inhaltsbasierte </a:t>
            </a:r>
            <a:r>
              <a:rPr lang="de-DE" altLang="en-US" dirty="0"/>
              <a:t>Filterung</a:t>
            </a:r>
          </a:p>
          <a:p>
            <a:pPr lvl="2"/>
            <a:r>
              <a:rPr lang="de-DE" altLang="en-US" dirty="0"/>
              <a:t>Empfehlung von Artikeln, die "ähnlich" zu den schon hoch bewerteten sind: Wähle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c,s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altLang="en-US" dirty="0"/>
              <a:t> wie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(c,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s'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altLang="en-US" dirty="0"/>
              <a:t>mit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sim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(s,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s'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de-DE" altLang="en-US" dirty="0" err="1">
                <a:solidFill>
                  <a:srgbClr val="0305FF"/>
                </a:solidFill>
              </a:rPr>
              <a:t>Kollaborative</a:t>
            </a:r>
            <a:r>
              <a:rPr lang="de-DE" altLang="en-US" dirty="0">
                <a:solidFill>
                  <a:srgbClr val="0305FF"/>
                </a:solidFill>
              </a:rPr>
              <a:t> </a:t>
            </a:r>
            <a:r>
              <a:rPr lang="de-DE" altLang="en-US" dirty="0"/>
              <a:t>Filterung</a:t>
            </a:r>
          </a:p>
          <a:p>
            <a:pPr lvl="2"/>
            <a:r>
              <a:rPr lang="de-DE" altLang="en-US" dirty="0"/>
              <a:t>Empfehlung von Artikeln, die von "ähnlichen" Benutzern hoch bewertet werden: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c,s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altLang="en-US" dirty="0"/>
              <a:t> wie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(c', s) </a:t>
            </a:r>
            <a:r>
              <a:rPr lang="de-DE" altLang="en-US" dirty="0"/>
              <a:t>mit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sim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(c, c')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1735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Inhaltsbasierte Filterung: Artikelmerkmale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US"/>
              <a:t>Für jeden Artikel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s </a:t>
            </a:r>
            <a:r>
              <a:rPr lang="de-DE" altLang="en-US"/>
              <a:t>generiere Artikelprofil </a:t>
            </a:r>
            <a:r>
              <a:rPr lang="de-DE" altLang="en-US">
                <a:solidFill>
                  <a:srgbClr val="0305FF"/>
                </a:solidFill>
              </a:rPr>
              <a:t>content(s)</a:t>
            </a:r>
          </a:p>
          <a:p>
            <a:r>
              <a:rPr lang="de-DE" altLang="en-US"/>
              <a:t>Profil ist Menge von Merkmalswerten</a:t>
            </a:r>
          </a:p>
          <a:p>
            <a:pPr lvl="1"/>
            <a:r>
              <a:rPr lang="de-DE" altLang="en-US"/>
              <a:t>Text: Menge von (Wort, Gewicht)-Paaren</a:t>
            </a:r>
          </a:p>
          <a:p>
            <a:pPr lvl="2"/>
            <a:r>
              <a:rPr lang="de-DE" altLang="en-US"/>
              <a:t>Kann als Vektor gedeutet werden</a:t>
            </a:r>
          </a:p>
          <a:p>
            <a:pPr lvl="1"/>
            <a:r>
              <a:rPr lang="de-DE" altLang="en-US"/>
              <a:t>Auch für Filme:</a:t>
            </a:r>
          </a:p>
          <a:p>
            <a:pPr lvl="2"/>
            <a:r>
              <a:rPr lang="de-DE" altLang="en-US"/>
              <a:t>Text extrahieren aus Angaben zu </a:t>
            </a:r>
            <a:br>
              <a:rPr lang="de-DE" altLang="en-US"/>
            </a:br>
            <a:r>
              <a:rPr lang="de-DE" altLang="en-US"/>
              <a:t>Titel, Schauspieler, Regisseur, usw.</a:t>
            </a:r>
          </a:p>
          <a:p>
            <a:r>
              <a:rPr lang="de-DE" altLang="en-US"/>
              <a:t>Wie findet man Gewichtsangaben?</a:t>
            </a:r>
          </a:p>
          <a:p>
            <a:pPr lvl="1"/>
            <a:r>
              <a:rPr lang="de-DE" altLang="en-US"/>
              <a:t>Standardansatz: TF.IDF </a:t>
            </a:r>
            <a:br>
              <a:rPr lang="de-DE" altLang="en-US"/>
            </a:br>
            <a:r>
              <a:rPr lang="de-DE" altLang="en-US"/>
              <a:t>(Term Frequency by Inverse Doc Frequency)</a:t>
            </a:r>
          </a:p>
        </p:txBody>
      </p:sp>
    </p:spTree>
    <p:extLst>
      <p:ext uri="{BB962C8B-B14F-4D97-AF65-F5344CB8AC3E}">
        <p14:creationId xmlns:p14="http://schemas.microsoft.com/office/powerpoint/2010/main" val="76578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TF.IDF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69900" indent="-469900">
              <a:lnSpc>
                <a:spcPct val="90000"/>
              </a:lnSpc>
              <a:buFont typeface="Times" charset="0"/>
              <a:buNone/>
            </a:pP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de-DE" altLang="en-US" sz="2800" baseline="-25000">
                <a:solidFill>
                  <a:schemeClr val="accent1">
                    <a:lumMod val="50000"/>
                  </a:schemeClr>
                </a:solidFill>
              </a:rPr>
              <a:t>ij</a:t>
            </a:r>
            <a:r>
              <a:rPr lang="de-DE" altLang="en-US" sz="2800"/>
              <a:t> = relative Anzahl der Terme </a:t>
            </a: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altLang="en-US" sz="2800" baseline="-2500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altLang="en-US" sz="2800"/>
              <a:t>im Document </a:t>
            </a: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de-DE" altLang="en-US" sz="2800" baseline="-25000">
                <a:solidFill>
                  <a:schemeClr val="accent1">
                    <a:lumMod val="50000"/>
                  </a:schemeClr>
                </a:solidFill>
              </a:rPr>
              <a:t>j</a:t>
            </a:r>
            <a:endParaRPr lang="de-DE" altLang="en-US" sz="2800">
              <a:solidFill>
                <a:schemeClr val="accent1">
                  <a:lumMod val="50000"/>
                </a:schemeClr>
              </a:solidFill>
            </a:endParaRPr>
          </a:p>
          <a:p>
            <a:pPr marL="469900" indent="-469900">
              <a:lnSpc>
                <a:spcPct val="90000"/>
              </a:lnSpc>
            </a:pPr>
            <a:endParaRPr lang="de-DE" altLang="en-US" sz="2800"/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endParaRPr lang="de-DE" altLang="en-US" sz="2800"/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en-US" sz="2800" baseline="-2500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altLang="en-US" sz="2800"/>
              <a:t> = Anzahl der Dokumente in denen Term i vorkommt</a:t>
            </a:r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en-US" sz="2800"/>
              <a:t> = Gesamtanzahl der Dokumente</a:t>
            </a:r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endParaRPr lang="de-DE" altLang="en-US" sz="2800"/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endParaRPr lang="de-DE" altLang="en-US" sz="2800"/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r>
              <a:rPr lang="de-DE" altLang="en-US" sz="2800"/>
              <a:t>TF.IDF-Maß </a:t>
            </a:r>
            <a:r>
              <a:rPr lang="de-DE" altLang="en-US" sz="2800" i="1">
                <a:solidFill>
                  <a:srgbClr val="0305FF"/>
                </a:solidFill>
              </a:rPr>
              <a:t>w</a:t>
            </a:r>
            <a:r>
              <a:rPr lang="de-DE" altLang="en-US" sz="2800" i="1" baseline="-25000">
                <a:solidFill>
                  <a:srgbClr val="0305FF"/>
                </a:solidFill>
              </a:rPr>
              <a:t>ij</a:t>
            </a:r>
            <a:r>
              <a:rPr lang="de-DE" altLang="en-US" sz="2800" i="1">
                <a:solidFill>
                  <a:srgbClr val="0305FF"/>
                </a:solidFill>
              </a:rPr>
              <a:t> = TF</a:t>
            </a:r>
            <a:r>
              <a:rPr lang="de-DE" altLang="en-US" sz="2800" i="1" baseline="-25000">
                <a:solidFill>
                  <a:srgbClr val="0305FF"/>
                </a:solidFill>
              </a:rPr>
              <a:t>ij </a:t>
            </a:r>
            <a:r>
              <a:rPr lang="de-DE" altLang="en-US" sz="2800" i="1">
                <a:solidFill>
                  <a:srgbClr val="0305FF"/>
                </a:solidFill>
                <a:latin typeface="cmsy10" charset="0"/>
              </a:rPr>
              <a:t>⋅</a:t>
            </a:r>
            <a:r>
              <a:rPr lang="de-DE" altLang="en-US" sz="2800" i="1">
                <a:solidFill>
                  <a:srgbClr val="0305FF"/>
                </a:solidFill>
              </a:rPr>
              <a:t> IDF</a:t>
            </a:r>
            <a:r>
              <a:rPr lang="de-DE" altLang="en-US" sz="2800" i="1" baseline="-25000">
                <a:solidFill>
                  <a:srgbClr val="0305FF"/>
                </a:solidFill>
              </a:rPr>
              <a:t>i</a:t>
            </a:r>
            <a:endParaRPr lang="de-DE" altLang="en-US" sz="2800" i="1">
              <a:solidFill>
                <a:srgbClr val="0305FF"/>
              </a:solidFill>
            </a:endParaRPr>
          </a:p>
          <a:p>
            <a:pPr marL="469900" indent="-469900">
              <a:lnSpc>
                <a:spcPct val="90000"/>
              </a:lnSpc>
              <a:buFont typeface="Times" charset="0"/>
              <a:buNone/>
            </a:pPr>
            <a:endParaRPr lang="de-DE" altLang="en-US" sz="2800"/>
          </a:p>
        </p:txBody>
      </p:sp>
      <p:pic>
        <p:nvPicPr>
          <p:cNvPr id="35840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44824"/>
            <a:ext cx="24384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840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3735313"/>
            <a:ext cx="2069852" cy="50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566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56" y="258937"/>
            <a:ext cx="8700224" cy="1043136"/>
          </a:xfrm>
        </p:spPr>
        <p:txBody>
          <a:bodyPr/>
          <a:lstStyle/>
          <a:p>
            <a:r>
              <a:rPr lang="en-US" dirty="0" err="1"/>
              <a:t>Ausnutzung</a:t>
            </a:r>
            <a:r>
              <a:rPr lang="en-US" dirty="0"/>
              <a:t> von </a:t>
            </a:r>
            <a:r>
              <a:rPr lang="en-US" dirty="0" err="1"/>
              <a:t>Daten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SVMs: </a:t>
            </a:r>
            <a:r>
              <a:rPr lang="en-US" dirty="0" err="1"/>
              <a:t>Clusterbildung</a:t>
            </a:r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9512" y="1628800"/>
            <a:ext cx="8839200" cy="3508375"/>
            <a:chOff x="96" y="1920"/>
            <a:chExt cx="5568" cy="2210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936" y="1920"/>
              <a:ext cx="1728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96" y="1920"/>
              <a:ext cx="1728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240" y="3600"/>
              <a:ext cx="52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3696" y="3792"/>
              <a:ext cx="1488" cy="3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B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864" y="2160"/>
              <a:ext cx="0" cy="1152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84" y="2372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" y="2739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263" y="2327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1263" y="2769"/>
              <a:ext cx="18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52" y="3897"/>
              <a:ext cx="151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dirty="0" err="1">
                  <a:latin typeface="Myriad Pro" charset="0"/>
                  <a:ea typeface="Myriad Pro" charset="0"/>
                  <a:cs typeface="Myriad Pro" charset="0"/>
                </a:rPr>
                <a:t>Nur</a:t>
              </a:r>
              <a:r>
                <a:rPr lang="en-US" altLang="en-US" dirty="0">
                  <a:latin typeface="Myriad Pro" charset="0"/>
                  <a:ea typeface="Myriad Pro" charset="0"/>
                  <a:cs typeface="Myriad Pro" charset="0"/>
                </a:rPr>
                <a:t> </a:t>
              </a:r>
              <a:r>
                <a:rPr lang="en-US" altLang="en-US" dirty="0" err="1">
                  <a:latin typeface="Myriad Pro" charset="0"/>
                  <a:ea typeface="Myriad Pro" charset="0"/>
                  <a:cs typeface="Myriad Pro" charset="0"/>
                </a:rPr>
                <a:t>klassifizierte</a:t>
              </a:r>
              <a:r>
                <a:rPr lang="en-US" altLang="en-US" dirty="0">
                  <a:latin typeface="Myriad Pro" charset="0"/>
                  <a:ea typeface="Myriad Pro" charset="0"/>
                  <a:cs typeface="Myriad Pro" charset="0"/>
                </a:rPr>
                <a:t> </a:t>
              </a:r>
              <a:r>
                <a:rPr lang="en-US" altLang="en-US" dirty="0" err="1">
                  <a:latin typeface="Myriad Pro" charset="0"/>
                  <a:ea typeface="Myriad Pro" charset="0"/>
                  <a:cs typeface="Myriad Pro" charset="0"/>
                </a:rPr>
                <a:t>Daten</a:t>
              </a:r>
              <a:endParaRPr lang="en-US" altLang="en-US" dirty="0">
                <a:solidFill>
                  <a:srgbClr val="FF33CC"/>
                </a:solidFill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016" y="1920"/>
              <a:ext cx="1728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2736" y="2016"/>
              <a:ext cx="0" cy="1584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227" y="2468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2236" y="28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3106" y="2423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3106" y="2865"/>
              <a:ext cx="18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 dirty="0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2438" y="272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2774" y="225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3216" y="283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3264" y="320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2640" y="239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2870" y="211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592" y="220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2448" y="239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2160" y="272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2832" y="306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2966" y="287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3110" y="267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640" y="339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832" y="326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966" y="307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3014" y="331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918" y="349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3216" y="243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3398" y="254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3408" y="277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3312" y="225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3542" y="230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630" y="206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400" y="219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256" y="234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064" y="258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160" y="306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>
              <a:off x="4656" y="2016"/>
              <a:ext cx="0" cy="1584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prstDash val="lgDashDot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49" name="Text Box 49"/>
            <p:cNvSpPr txBox="1">
              <a:spLocks noChangeArrowheads="1"/>
            </p:cNvSpPr>
            <p:nvPr/>
          </p:nvSpPr>
          <p:spPr bwMode="auto">
            <a:xfrm>
              <a:off x="4147" y="2468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50" name="Text Box 50"/>
            <p:cNvSpPr txBox="1">
              <a:spLocks noChangeArrowheads="1"/>
            </p:cNvSpPr>
            <p:nvPr/>
          </p:nvSpPr>
          <p:spPr bwMode="auto">
            <a:xfrm>
              <a:off x="4156" y="2835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+</a:t>
              </a:r>
            </a:p>
          </p:txBody>
        </p:sp>
        <p:sp>
          <p:nvSpPr>
            <p:cNvPr id="51" name="Text Box 51"/>
            <p:cNvSpPr txBox="1">
              <a:spLocks noChangeArrowheads="1"/>
            </p:cNvSpPr>
            <p:nvPr/>
          </p:nvSpPr>
          <p:spPr bwMode="auto">
            <a:xfrm>
              <a:off x="5026" y="2423"/>
              <a:ext cx="1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5026" y="2865"/>
              <a:ext cx="18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b="1">
                  <a:latin typeface="Myriad Pro" charset="0"/>
                  <a:ea typeface="Myriad Pro" charset="0"/>
                  <a:cs typeface="Myriad Pro" charset="0"/>
                </a:rPr>
                <a:t>_</a:t>
              </a:r>
            </a:p>
          </p:txBody>
        </p:sp>
        <p:sp>
          <p:nvSpPr>
            <p:cNvPr id="53" name="Line 53"/>
            <p:cNvSpPr>
              <a:spLocks noChangeShapeType="1"/>
            </p:cNvSpPr>
            <p:nvPr/>
          </p:nvSpPr>
          <p:spPr bwMode="auto">
            <a:xfrm flipH="1">
              <a:off x="4176" y="2064"/>
              <a:ext cx="960" cy="1488"/>
            </a:xfrm>
            <a:prstGeom prst="line">
              <a:avLst/>
            </a:prstGeom>
            <a:noFill/>
            <a:ln w="31750">
              <a:solidFill>
                <a:srgbClr val="0000B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4358" y="272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4694" y="225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5136" y="283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5184" y="320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4560" y="239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4790" y="211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4512" y="220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4368" y="239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2" name="Oval 62"/>
            <p:cNvSpPr>
              <a:spLocks noChangeArrowheads="1"/>
            </p:cNvSpPr>
            <p:nvPr/>
          </p:nvSpPr>
          <p:spPr bwMode="auto">
            <a:xfrm>
              <a:off x="4080" y="272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3" name="Oval 63"/>
            <p:cNvSpPr>
              <a:spLocks noChangeArrowheads="1"/>
            </p:cNvSpPr>
            <p:nvPr/>
          </p:nvSpPr>
          <p:spPr bwMode="auto">
            <a:xfrm>
              <a:off x="4752" y="306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4" name="Oval 64"/>
            <p:cNvSpPr>
              <a:spLocks noChangeArrowheads="1"/>
            </p:cNvSpPr>
            <p:nvPr/>
          </p:nvSpPr>
          <p:spPr bwMode="auto">
            <a:xfrm>
              <a:off x="4886" y="2870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5" name="Oval 65"/>
            <p:cNvSpPr>
              <a:spLocks noChangeArrowheads="1"/>
            </p:cNvSpPr>
            <p:nvPr/>
          </p:nvSpPr>
          <p:spPr bwMode="auto">
            <a:xfrm>
              <a:off x="5030" y="267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6" name="Oval 66"/>
            <p:cNvSpPr>
              <a:spLocks noChangeArrowheads="1"/>
            </p:cNvSpPr>
            <p:nvPr/>
          </p:nvSpPr>
          <p:spPr bwMode="auto">
            <a:xfrm>
              <a:off x="4560" y="339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7" name="Oval 67"/>
            <p:cNvSpPr>
              <a:spLocks noChangeArrowheads="1"/>
            </p:cNvSpPr>
            <p:nvPr/>
          </p:nvSpPr>
          <p:spPr bwMode="auto">
            <a:xfrm>
              <a:off x="4752" y="326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8" name="Oval 68"/>
            <p:cNvSpPr>
              <a:spLocks noChangeArrowheads="1"/>
            </p:cNvSpPr>
            <p:nvPr/>
          </p:nvSpPr>
          <p:spPr bwMode="auto">
            <a:xfrm>
              <a:off x="4886" y="307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69" name="Oval 69"/>
            <p:cNvSpPr>
              <a:spLocks noChangeArrowheads="1"/>
            </p:cNvSpPr>
            <p:nvPr/>
          </p:nvSpPr>
          <p:spPr bwMode="auto">
            <a:xfrm>
              <a:off x="4934" y="331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0" name="Oval 70"/>
            <p:cNvSpPr>
              <a:spLocks noChangeArrowheads="1"/>
            </p:cNvSpPr>
            <p:nvPr/>
          </p:nvSpPr>
          <p:spPr bwMode="auto">
            <a:xfrm>
              <a:off x="4838" y="349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1" name="Oval 71"/>
            <p:cNvSpPr>
              <a:spLocks noChangeArrowheads="1"/>
            </p:cNvSpPr>
            <p:nvPr/>
          </p:nvSpPr>
          <p:spPr bwMode="auto">
            <a:xfrm>
              <a:off x="5136" y="243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2" name="Oval 72"/>
            <p:cNvSpPr>
              <a:spLocks noChangeArrowheads="1"/>
            </p:cNvSpPr>
            <p:nvPr/>
          </p:nvSpPr>
          <p:spPr bwMode="auto">
            <a:xfrm>
              <a:off x="5318" y="254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3" name="Oval 73"/>
            <p:cNvSpPr>
              <a:spLocks noChangeArrowheads="1"/>
            </p:cNvSpPr>
            <p:nvPr/>
          </p:nvSpPr>
          <p:spPr bwMode="auto">
            <a:xfrm>
              <a:off x="5328" y="277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4" name="Oval 74"/>
            <p:cNvSpPr>
              <a:spLocks noChangeArrowheads="1"/>
            </p:cNvSpPr>
            <p:nvPr/>
          </p:nvSpPr>
          <p:spPr bwMode="auto">
            <a:xfrm>
              <a:off x="5232" y="2256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5" name="Oval 75"/>
            <p:cNvSpPr>
              <a:spLocks noChangeArrowheads="1"/>
            </p:cNvSpPr>
            <p:nvPr/>
          </p:nvSpPr>
          <p:spPr bwMode="auto">
            <a:xfrm>
              <a:off x="5462" y="230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6" name="Oval 76"/>
            <p:cNvSpPr>
              <a:spLocks noChangeArrowheads="1"/>
            </p:cNvSpPr>
            <p:nvPr/>
          </p:nvSpPr>
          <p:spPr bwMode="auto">
            <a:xfrm>
              <a:off x="4550" y="2064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7" name="Oval 77"/>
            <p:cNvSpPr>
              <a:spLocks noChangeArrowheads="1"/>
            </p:cNvSpPr>
            <p:nvPr/>
          </p:nvSpPr>
          <p:spPr bwMode="auto">
            <a:xfrm>
              <a:off x="4320" y="2198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8" name="Oval 78"/>
            <p:cNvSpPr>
              <a:spLocks noChangeArrowheads="1"/>
            </p:cNvSpPr>
            <p:nvPr/>
          </p:nvSpPr>
          <p:spPr bwMode="auto">
            <a:xfrm>
              <a:off x="4176" y="234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3984" y="258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4080" y="3062"/>
              <a:ext cx="58" cy="58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1" name="Text Box 81"/>
            <p:cNvSpPr txBox="1">
              <a:spLocks noChangeArrowheads="1"/>
            </p:cNvSpPr>
            <p:nvPr/>
          </p:nvSpPr>
          <p:spPr bwMode="auto">
            <a:xfrm>
              <a:off x="3744" y="3849"/>
              <a:ext cx="119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>
                  <a:solidFill>
                    <a:srgbClr val="FF0066"/>
                  </a:solidFill>
                  <a:latin typeface="Myriad Pro" charset="0"/>
                  <a:ea typeface="Myriad Pro" charset="0"/>
                  <a:cs typeface="Myriad Pro" charset="0"/>
                </a:rPr>
                <a:t>Transductive</a:t>
              </a:r>
              <a:r>
                <a:rPr lang="en-US" altLang="en-US">
                  <a:latin typeface="Myriad Pro" charset="0"/>
                  <a:ea typeface="Myriad Pro" charset="0"/>
                  <a:cs typeface="Myriad Pro" charset="0"/>
                </a:rPr>
                <a:t> SVM</a:t>
              </a:r>
            </a:p>
          </p:txBody>
        </p:sp>
        <p:sp>
          <p:nvSpPr>
            <p:cNvPr id="82" name="Arc 82"/>
            <p:cNvSpPr>
              <a:spLocks/>
            </p:cNvSpPr>
            <p:nvPr/>
          </p:nvSpPr>
          <p:spPr bwMode="auto">
            <a:xfrm flipH="1">
              <a:off x="3936" y="3504"/>
              <a:ext cx="240" cy="2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BC"/>
              </a:solidFill>
              <a:round/>
              <a:headEnd type="arrow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83" name="Text Box 83"/>
            <p:cNvSpPr txBox="1">
              <a:spLocks noChangeArrowheads="1"/>
            </p:cNvSpPr>
            <p:nvPr/>
          </p:nvSpPr>
          <p:spPr bwMode="auto">
            <a:xfrm>
              <a:off x="283" y="3657"/>
              <a:ext cx="38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>
                  <a:latin typeface="Myriad Pro" charset="0"/>
                  <a:ea typeface="Myriad Pro" charset="0"/>
                  <a:cs typeface="Myriad Pro" charset="0"/>
                </a:rPr>
                <a:t>SVM</a:t>
              </a:r>
            </a:p>
          </p:txBody>
        </p:sp>
        <p:sp>
          <p:nvSpPr>
            <p:cNvPr id="84" name="Arc 84"/>
            <p:cNvSpPr>
              <a:spLocks/>
            </p:cNvSpPr>
            <p:nvPr/>
          </p:nvSpPr>
          <p:spPr bwMode="auto">
            <a:xfrm flipH="1">
              <a:off x="528" y="3264"/>
              <a:ext cx="240" cy="2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33CC"/>
              </a:solidFill>
              <a:round/>
              <a:headEnd type="arrow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3916" y="43273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überwacht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4355976" y="434169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unüberwacht</a:t>
            </a:r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3203848" y="1628800"/>
            <a:ext cx="1728192" cy="2232248"/>
            <a:chOff x="3203848" y="1628800"/>
            <a:chExt cx="1728192" cy="2232248"/>
          </a:xfrm>
        </p:grpSpPr>
        <p:sp>
          <p:nvSpPr>
            <p:cNvPr id="94" name="TextBox 93"/>
            <p:cNvSpPr txBox="1"/>
            <p:nvPr/>
          </p:nvSpPr>
          <p:spPr>
            <a:xfrm>
              <a:off x="3563888" y="190754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923928" y="2123564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923928" y="170080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995936" y="2483604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393492" y="162880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609516" y="197954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203848" y="234888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241364" y="298766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491880" y="3491716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076328" y="185320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343926" y="2276872"/>
            <a:ext cx="1464260" cy="2110919"/>
            <a:chOff x="4343926" y="2276872"/>
            <a:chExt cx="1464260" cy="2110919"/>
          </a:xfrm>
        </p:grpSpPr>
        <p:grpSp>
          <p:nvGrpSpPr>
            <p:cNvPr id="108" name="Group 107"/>
            <p:cNvGrpSpPr/>
            <p:nvPr/>
          </p:nvGrpSpPr>
          <p:grpSpPr>
            <a:xfrm>
              <a:off x="4427984" y="2276872"/>
              <a:ext cx="1380202" cy="2016224"/>
              <a:chOff x="4427984" y="2276872"/>
              <a:chExt cx="1380202" cy="2016224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5508104" y="292494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–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5292080" y="349171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004048" y="370774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4860032" y="392376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572000" y="357301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280030" y="2276872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–</a:t>
                </a:r>
              </a:p>
            </p:txBody>
          </p:sp>
          <p:sp>
            <p:nvSpPr>
              <p:cNvPr id="105" name="Text Box 19"/>
              <p:cNvSpPr txBox="1">
                <a:spLocks noChangeArrowheads="1"/>
              </p:cNvSpPr>
              <p:nvPr/>
            </p:nvSpPr>
            <p:spPr bwMode="auto">
              <a:xfrm>
                <a:off x="5110287" y="2774255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  <p:sp>
            <p:nvSpPr>
              <p:cNvPr id="106" name="Text Box 19"/>
              <p:cNvSpPr txBox="1">
                <a:spLocks noChangeArrowheads="1"/>
              </p:cNvSpPr>
              <p:nvPr/>
            </p:nvSpPr>
            <p:spPr bwMode="auto">
              <a:xfrm>
                <a:off x="4644008" y="2708920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  <p:sp>
            <p:nvSpPr>
              <p:cNvPr id="107" name="Text Box 19"/>
              <p:cNvSpPr txBox="1">
                <a:spLocks noChangeArrowheads="1"/>
              </p:cNvSpPr>
              <p:nvPr/>
            </p:nvSpPr>
            <p:spPr bwMode="auto">
              <a:xfrm>
                <a:off x="4427984" y="2996952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4343926" y="401845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–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877914" y="1212291"/>
            <a:ext cx="3391508" cy="3948495"/>
            <a:chOff x="5752492" y="1447800"/>
            <a:chExt cx="3391508" cy="3948495"/>
          </a:xfrm>
        </p:grpSpPr>
        <p:sp>
          <p:nvSpPr>
            <p:cNvPr id="116" name="Rectangle 115"/>
            <p:cNvSpPr/>
            <p:nvPr/>
          </p:nvSpPr>
          <p:spPr>
            <a:xfrm>
              <a:off x="6084168" y="1447800"/>
              <a:ext cx="3059832" cy="3781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752492" y="4630907"/>
              <a:ext cx="598363" cy="765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28184" y="1628800"/>
            <a:ext cx="1728192" cy="2232248"/>
            <a:chOff x="3203848" y="1628800"/>
            <a:chExt cx="1728192" cy="2232248"/>
          </a:xfrm>
        </p:grpSpPr>
        <p:sp>
          <p:nvSpPr>
            <p:cNvPr id="119" name="TextBox 118"/>
            <p:cNvSpPr txBox="1"/>
            <p:nvPr/>
          </p:nvSpPr>
          <p:spPr>
            <a:xfrm>
              <a:off x="3563888" y="190754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923928" y="2123564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923928" y="170080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995936" y="2483604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393492" y="162880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609516" y="197954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203848" y="234888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241364" y="2987660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91880" y="3491716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076328" y="1853208"/>
              <a:ext cx="322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</a:t>
              </a: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7464370" y="4341693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unüberwacht</a:t>
            </a:r>
            <a:endParaRPr lang="en-US" dirty="0"/>
          </a:p>
        </p:txBody>
      </p:sp>
      <p:grpSp>
        <p:nvGrpSpPr>
          <p:cNvPr id="130" name="Group 129"/>
          <p:cNvGrpSpPr/>
          <p:nvPr/>
        </p:nvGrpSpPr>
        <p:grpSpPr>
          <a:xfrm>
            <a:off x="7452320" y="2276872"/>
            <a:ext cx="1464260" cy="2110919"/>
            <a:chOff x="4343926" y="2276872"/>
            <a:chExt cx="1464260" cy="2110919"/>
          </a:xfrm>
        </p:grpSpPr>
        <p:grpSp>
          <p:nvGrpSpPr>
            <p:cNvPr id="131" name="Group 130"/>
            <p:cNvGrpSpPr/>
            <p:nvPr/>
          </p:nvGrpSpPr>
          <p:grpSpPr>
            <a:xfrm>
              <a:off x="4427984" y="2276872"/>
              <a:ext cx="1380202" cy="2016224"/>
              <a:chOff x="4427984" y="2276872"/>
              <a:chExt cx="1380202" cy="2016224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5508104" y="292494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–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5292080" y="349171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–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5004048" y="370774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4860032" y="392376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4572000" y="3573016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–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5280030" y="2276872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–</a:t>
                </a:r>
              </a:p>
            </p:txBody>
          </p:sp>
          <p:sp>
            <p:nvSpPr>
              <p:cNvPr id="139" name="Text Box 19"/>
              <p:cNvSpPr txBox="1">
                <a:spLocks noChangeArrowheads="1"/>
              </p:cNvSpPr>
              <p:nvPr/>
            </p:nvSpPr>
            <p:spPr bwMode="auto">
              <a:xfrm>
                <a:off x="5110287" y="2774255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  <p:sp>
            <p:nvSpPr>
              <p:cNvPr id="140" name="Text Box 19"/>
              <p:cNvSpPr txBox="1">
                <a:spLocks noChangeArrowheads="1"/>
              </p:cNvSpPr>
              <p:nvPr/>
            </p:nvSpPr>
            <p:spPr bwMode="auto">
              <a:xfrm>
                <a:off x="4644008" y="2708920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  <p:sp>
            <p:nvSpPr>
              <p:cNvPr id="141" name="Text Box 19"/>
              <p:cNvSpPr txBox="1">
                <a:spLocks noChangeArrowheads="1"/>
              </p:cNvSpPr>
              <p:nvPr/>
            </p:nvSpPr>
            <p:spPr bwMode="auto">
              <a:xfrm>
                <a:off x="4427984" y="2996952"/>
                <a:ext cx="296863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en-US" b="1">
                    <a:latin typeface="Myriad Pro" charset="0"/>
                    <a:ea typeface="Myriad Pro" charset="0"/>
                    <a:cs typeface="Myriad Pro" charset="0"/>
                  </a:rPr>
                  <a:t>_</a:t>
                </a: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4343926" y="401845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–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897746" y="1366026"/>
            <a:ext cx="3391508" cy="3863174"/>
            <a:chOff x="5752492" y="1533121"/>
            <a:chExt cx="3391508" cy="3863174"/>
          </a:xfrm>
        </p:grpSpPr>
        <p:sp>
          <p:nvSpPr>
            <p:cNvPr id="109" name="Rectangle 108"/>
            <p:cNvSpPr/>
            <p:nvPr/>
          </p:nvSpPr>
          <p:spPr>
            <a:xfrm>
              <a:off x="6084168" y="1533121"/>
              <a:ext cx="3059832" cy="3781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752492" y="4630907"/>
              <a:ext cx="598363" cy="765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Rectangle 85"/>
          <p:cNvSpPr/>
          <p:nvPr/>
        </p:nvSpPr>
        <p:spPr>
          <a:xfrm>
            <a:off x="680738" y="5549158"/>
            <a:ext cx="77796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/>
              <a:t>Clusterbildung</a:t>
            </a:r>
            <a:r>
              <a:rPr lang="en-US" sz="2000" dirty="0"/>
              <a:t> </a:t>
            </a:r>
            <a:r>
              <a:rPr lang="en-US" sz="2000" dirty="0" err="1"/>
              <a:t>z.B</a:t>
            </a:r>
            <a:r>
              <a:rPr lang="en-US" sz="2000" dirty="0"/>
              <a:t>. </a:t>
            </a:r>
            <a:r>
              <a:rPr lang="en-US" sz="2000" dirty="0" err="1"/>
              <a:t>realisierbar</a:t>
            </a:r>
            <a:r>
              <a:rPr lang="en-US" sz="2000" dirty="0"/>
              <a:t> </a:t>
            </a:r>
            <a:r>
              <a:rPr lang="en-US" sz="2000" dirty="0" err="1"/>
              <a:t>durch</a:t>
            </a:r>
            <a:r>
              <a:rPr lang="en-US" sz="2000" dirty="0"/>
              <a:t> k-</a:t>
            </a:r>
            <a:r>
              <a:rPr lang="en-US" sz="2000" dirty="0" err="1"/>
              <a:t>nächste</a:t>
            </a:r>
            <a:r>
              <a:rPr lang="en-US" sz="2000" dirty="0"/>
              <a:t>-</a:t>
            </a:r>
            <a:r>
              <a:rPr lang="en-US" sz="2000" dirty="0" err="1"/>
              <a:t>Nachbarn-Klassifikation</a:t>
            </a:r>
            <a:br>
              <a:rPr lang="en-US" sz="2000" dirty="0"/>
            </a:br>
            <a:r>
              <a:rPr lang="en-US" sz="2000" dirty="0"/>
              <a:t>(also </a:t>
            </a:r>
            <a:r>
              <a:rPr lang="en-US" sz="2000" dirty="0" err="1"/>
              <a:t>instanzbasiert</a:t>
            </a:r>
            <a:r>
              <a:rPr lang="en-US" sz="2000" dirty="0"/>
              <a:t>, </a:t>
            </a:r>
            <a:r>
              <a:rPr lang="en-US" sz="2000" dirty="0" err="1"/>
              <a:t>nicht</a:t>
            </a:r>
            <a:r>
              <a:rPr lang="en-US" sz="2000" dirty="0"/>
              <a:t> </a:t>
            </a:r>
            <a:r>
              <a:rPr lang="en-US" sz="2000" dirty="0" err="1"/>
              <a:t>modellbasiert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31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8025" r="3134"/>
          <a:stretch>
            <a:fillRect/>
          </a:stretch>
        </p:blipFill>
        <p:spPr>
          <a:xfrm>
            <a:off x="3058492" y="4375745"/>
            <a:ext cx="5041900" cy="1933575"/>
          </a:xfrm>
          <a:ln/>
        </p:spPr>
      </p:pic>
      <p:sp>
        <p:nvSpPr>
          <p:cNvPr id="420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23528" y="272346"/>
            <a:ext cx="8712968" cy="616496"/>
          </a:xfrm>
        </p:spPr>
        <p:txBody>
          <a:bodyPr/>
          <a:lstStyle/>
          <a:p>
            <a:r>
              <a:rPr lang="de-DE" altLang="en-US"/>
              <a:t>Inhaltsbasierte Nützlichkeitsschätzung (Filterung)</a:t>
            </a:r>
          </a:p>
        </p:txBody>
      </p:sp>
      <p:sp>
        <p:nvSpPr>
          <p:cNvPr id="420867" name="Rectangle 1027"/>
          <p:cNvSpPr>
            <a:spLocks noChangeArrowheads="1"/>
          </p:cNvSpPr>
          <p:nvPr/>
        </p:nvSpPr>
        <p:spPr bwMode="auto">
          <a:xfrm>
            <a:off x="395536" y="1292696"/>
            <a:ext cx="7772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Times" charset="0"/>
              <a:buChar char="•"/>
              <a:defRPr sz="2800">
                <a:solidFill>
                  <a:schemeClr val="tx1"/>
                </a:solidFill>
                <a:latin typeface="Lucida Grande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w"/>
              <a:defRPr sz="2400">
                <a:solidFill>
                  <a:schemeClr val="tx1"/>
                </a:solidFill>
                <a:latin typeface="Lucida Grande" charset="0"/>
              </a:defRPr>
            </a:lvl2pPr>
            <a:lvl3pPr marL="1085850" indent="-2286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Lucida Grande" charset="0"/>
              </a:defRPr>
            </a:lvl3pPr>
            <a:lvl4pPr marL="1428750" indent="-2286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Lucida Grande" charset="0"/>
              </a:defRPr>
            </a:lvl4pPr>
            <a:lvl5pPr marL="1771650" indent="-228600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Lucida Grande" charset="0"/>
              </a:defRPr>
            </a:lvl5pPr>
            <a:lvl6pPr marL="222885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Lucida Grande" charset="0"/>
              </a:defRPr>
            </a:lvl6pPr>
            <a:lvl7pPr marL="268605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Lucida Grande" charset="0"/>
              </a:defRPr>
            </a:lvl7pPr>
            <a:lvl8pPr marL="314325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Lucida Grande" charset="0"/>
              </a:defRPr>
            </a:lvl8pPr>
            <a:lvl9pPr marL="360045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Lucida Grande" charset="0"/>
              </a:defRPr>
            </a:lvl9pPr>
          </a:lstStyle>
          <a:p>
            <a:pPr eaLnBrk="1" hangingPunct="1"/>
            <a:r>
              <a:rPr lang="de-DE" altLang="en-US" sz="2400" i="0">
                <a:solidFill>
                  <a:schemeClr val="tx2"/>
                </a:solidFill>
                <a:latin typeface="+mn-lt"/>
              </a:rPr>
              <a:t>Für Nutzer </a:t>
            </a:r>
            <a:r>
              <a:rPr lang="de-DE" altLang="en-US" sz="2400" i="0">
                <a:solidFill>
                  <a:schemeClr val="accent1">
                    <a:lumMod val="50000"/>
                  </a:schemeClr>
                </a:solidFill>
                <a:latin typeface="+mn-lt"/>
              </a:rPr>
              <a:t>c</a:t>
            </a:r>
            <a:r>
              <a:rPr lang="de-DE" altLang="en-US" sz="2400" i="0">
                <a:solidFill>
                  <a:schemeClr val="tx2"/>
                </a:solidFill>
                <a:latin typeface="+mn-lt"/>
              </a:rPr>
              <a:t> nehme zugeordnete Artikel </a:t>
            </a:r>
            <a:r>
              <a:rPr lang="de-DE" altLang="en-US" sz="2400" i="0">
                <a:solidFill>
                  <a:schemeClr val="accent1">
                    <a:lumMod val="50000"/>
                  </a:schemeClr>
                </a:solidFill>
                <a:latin typeface="+mn-lt"/>
              </a:rPr>
              <a:t>items(c)</a:t>
            </a:r>
            <a:r>
              <a:rPr lang="de-DE" altLang="en-US" sz="2400" i="0">
                <a:solidFill>
                  <a:schemeClr val="tx2"/>
                </a:solidFill>
                <a:latin typeface="+mn-lt"/>
              </a:rPr>
              <a:t>…</a:t>
            </a:r>
          </a:p>
          <a:p>
            <a:pPr marL="342900" lvl="1" indent="-342900">
              <a:buClr>
                <a:schemeClr val="accent1"/>
              </a:buClr>
              <a:buFont typeface="Times" charset="0"/>
              <a:buChar char="•"/>
            </a:pPr>
            <a:r>
              <a:rPr lang="de-DE" altLang="en-US" sz="2400">
                <a:solidFill>
                  <a:schemeClr val="tx2"/>
                </a:solidFill>
                <a:latin typeface="+mn-lt"/>
              </a:rPr>
              <a:t>... und bestimme 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  <a:latin typeface="+mn-lt"/>
              </a:rPr>
              <a:t>content(s)</a:t>
            </a:r>
            <a:r>
              <a:rPr lang="de-DE" altLang="en-US" sz="2400">
                <a:solidFill>
                  <a:schemeClr val="tx2"/>
                </a:solidFill>
                <a:latin typeface="+mn-lt"/>
              </a:rPr>
              <a:t> für alle </a:t>
            </a:r>
            <a:r>
              <a:rPr lang="de-DE" altLang="en-US" sz="2000">
                <a:solidFill>
                  <a:schemeClr val="accent1">
                    <a:lumMod val="50000"/>
                  </a:schemeClr>
                </a:solidFill>
              </a:rPr>
              <a:t>s ∈ items(c)</a:t>
            </a:r>
            <a:endParaRPr lang="de-DE" altLang="en-US" sz="2400" i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eaLnBrk="1" hangingPunct="1"/>
            <a:r>
              <a:rPr lang="de-DE" altLang="en-US" sz="2400">
                <a:solidFill>
                  <a:schemeClr val="tx2"/>
                </a:solidFill>
                <a:latin typeface="+mn-lt"/>
              </a:rPr>
              <a:t>Definiere </a:t>
            </a:r>
            <a:r>
              <a:rPr lang="de-DE" altLang="en-US" sz="2400">
                <a:solidFill>
                  <a:srgbClr val="0305FF"/>
                </a:solidFill>
                <a:latin typeface="+mn-lt"/>
              </a:rPr>
              <a:t>profile(c)</a:t>
            </a:r>
            <a:r>
              <a:rPr lang="de-DE" altLang="en-US" sz="2400">
                <a:latin typeface="+mn-lt"/>
              </a:rPr>
              <a:t> (z.B.) </a:t>
            </a:r>
            <a:r>
              <a:rPr lang="de-DE" altLang="en-US" sz="2400">
                <a:solidFill>
                  <a:schemeClr val="tx2"/>
                </a:solidFill>
                <a:latin typeface="+mn-lt"/>
              </a:rPr>
              <a:t>als </a:t>
            </a:r>
          </a:p>
          <a:p>
            <a:pPr lvl="1"/>
            <a:r>
              <a:rPr lang="de-DE" altLang="en-US" sz="2000">
                <a:solidFill>
                  <a:schemeClr val="tx2"/>
                </a:solidFill>
                <a:latin typeface="+mn-lt"/>
              </a:rPr>
              <a:t>Mittel der </a:t>
            </a:r>
            <a:r>
              <a:rPr lang="de-DE" altLang="en-US" sz="2000">
                <a:solidFill>
                  <a:schemeClr val="accent1">
                    <a:lumMod val="50000"/>
                  </a:schemeClr>
                </a:solidFill>
                <a:latin typeface="+mn-lt"/>
              </a:rPr>
              <a:t>content(s)</a:t>
            </a:r>
            <a:r>
              <a:rPr lang="de-DE" altLang="en-US" sz="2000">
                <a:solidFill>
                  <a:schemeClr val="tx2"/>
                </a:solidFill>
                <a:latin typeface="+mn-lt"/>
              </a:rPr>
              <a:t> für alle </a:t>
            </a:r>
            <a:r>
              <a:rPr lang="de-DE" altLang="en-US" sz="2000">
                <a:solidFill>
                  <a:schemeClr val="accent1">
                    <a:lumMod val="50000"/>
                  </a:schemeClr>
                </a:solidFill>
                <a:latin typeface="+mn-lt"/>
              </a:rPr>
              <a:t>s ∈ items(c)</a:t>
            </a:r>
            <a:endParaRPr lang="de-DE" altLang="en-US" sz="2000">
              <a:solidFill>
                <a:schemeClr val="tx2"/>
              </a:solidFill>
              <a:latin typeface="+mn-lt"/>
            </a:endParaRPr>
          </a:p>
          <a:p>
            <a:pPr lvl="1"/>
            <a:r>
              <a:rPr lang="de-DE" altLang="en-US" sz="2000">
                <a:solidFill>
                  <a:schemeClr val="tx2"/>
                </a:solidFill>
              </a:rPr>
              <a:t>(weitere Definitionen sind möglich)</a:t>
            </a:r>
            <a:endParaRPr lang="de-DE" altLang="en-US" sz="2000">
              <a:solidFill>
                <a:schemeClr val="tx2"/>
              </a:solidFill>
              <a:latin typeface="+mn-lt"/>
            </a:endParaRPr>
          </a:p>
          <a:p>
            <a:pPr eaLnBrk="1" hangingPunct="1"/>
            <a:r>
              <a:rPr lang="de-DE" altLang="en-US" sz="2400" i="0">
                <a:solidFill>
                  <a:schemeClr val="tx2"/>
                </a:solidFill>
                <a:latin typeface="+mn-lt"/>
              </a:rPr>
              <a:t>Wir erhalten</a:t>
            </a:r>
            <a:r>
              <a:rPr lang="de-DE" altLang="en-US" sz="2400">
                <a:solidFill>
                  <a:schemeClr val="tx2"/>
                </a:solidFill>
                <a:latin typeface="+mn-lt"/>
              </a:rPr>
              <a:t>: </a:t>
            </a:r>
            <a:r>
              <a:rPr lang="de-DE" altLang="en-US" sz="2400" i="0">
                <a:solidFill>
                  <a:schemeClr val="tx2"/>
                </a:solidFill>
                <a:latin typeface="+mn-lt"/>
              </a:rPr>
              <a:t>Menge von (Term, Gewicht)-Paaren</a:t>
            </a:r>
          </a:p>
          <a:p>
            <a:pPr lvl="1"/>
            <a:r>
              <a:rPr lang="de-DE" altLang="en-US" sz="2000">
                <a:solidFill>
                  <a:schemeClr val="tx2"/>
                </a:solidFill>
                <a:latin typeface="+mn-lt"/>
              </a:rPr>
              <a:t>Kann als Vektor </a:t>
            </a:r>
            <a:r>
              <a:rPr lang="de-DE" altLang="en-US" sz="2000">
                <a:solidFill>
                  <a:schemeClr val="accent1">
                    <a:lumMod val="50000"/>
                  </a:schemeClr>
                </a:solidFill>
                <a:latin typeface="+mn-lt"/>
              </a:rPr>
              <a:t>w </a:t>
            </a:r>
            <a:r>
              <a:rPr lang="de-DE" altLang="en-US" sz="2000">
                <a:solidFill>
                  <a:schemeClr val="tx2"/>
                </a:solidFill>
                <a:latin typeface="+mn-lt"/>
              </a:rPr>
              <a:t>gedeutet werden</a:t>
            </a:r>
          </a:p>
          <a:p>
            <a:r>
              <a:rPr lang="de-DE" altLang="en-US" sz="2400" i="0">
                <a:solidFill>
                  <a:schemeClr val="tx2"/>
                </a:solidFill>
                <a:latin typeface="+mn-lt"/>
              </a:rPr>
              <a:t>Nützlichkeits-</a:t>
            </a:r>
            <a:br>
              <a:rPr lang="de-DE" altLang="en-US" sz="2400" i="0">
                <a:solidFill>
                  <a:schemeClr val="tx2"/>
                </a:solidFill>
                <a:latin typeface="+mn-lt"/>
              </a:rPr>
            </a:br>
            <a:r>
              <a:rPr lang="de-DE" altLang="en-US" sz="2400" i="0">
                <a:solidFill>
                  <a:schemeClr val="tx2"/>
                </a:solidFill>
                <a:latin typeface="+mn-lt"/>
              </a:rPr>
              <a:t>funktion </a:t>
            </a:r>
            <a:r>
              <a:rPr lang="de-DE" altLang="en-US" sz="2400" i="0">
                <a:solidFill>
                  <a:srgbClr val="0305FF"/>
                </a:solidFill>
                <a:latin typeface="+mn-lt"/>
              </a:rPr>
              <a:t>u(c, s)</a:t>
            </a:r>
            <a:r>
              <a:rPr lang="de-DE" altLang="en-US" sz="2400" i="0">
                <a:solidFill>
                  <a:schemeClr val="tx2"/>
                </a:solidFill>
                <a:latin typeface="+mn-lt"/>
              </a:rPr>
              <a:t>:</a:t>
            </a:r>
          </a:p>
          <a:p>
            <a:r>
              <a:rPr lang="de-DE" altLang="en-US" sz="2400">
                <a:solidFill>
                  <a:schemeClr val="tx2"/>
                </a:solidFill>
                <a:latin typeface="+mn-lt"/>
              </a:rPr>
              <a:t>Profil auch</a:t>
            </a:r>
            <a:br>
              <a:rPr lang="de-DE" altLang="en-US" sz="2400">
                <a:solidFill>
                  <a:schemeClr val="tx2"/>
                </a:solidFill>
                <a:latin typeface="+mn-lt"/>
              </a:rPr>
            </a:br>
            <a:r>
              <a:rPr lang="de-DE" altLang="en-US" sz="2400">
                <a:solidFill>
                  <a:schemeClr val="tx2"/>
                </a:solidFill>
                <a:latin typeface="+mn-lt"/>
              </a:rPr>
              <a:t>Bewertung </a:t>
            </a:r>
            <a:br>
              <a:rPr lang="de-DE" altLang="en-US" sz="2400">
                <a:solidFill>
                  <a:schemeClr val="tx2"/>
                </a:solidFill>
                <a:latin typeface="+mn-lt"/>
              </a:rPr>
            </a:br>
            <a:r>
              <a:rPr lang="de-DE" altLang="en-US" sz="2400">
                <a:solidFill>
                  <a:schemeClr val="tx2"/>
                </a:solidFill>
                <a:latin typeface="+mn-lt"/>
              </a:rPr>
              <a:t>genannt</a:t>
            </a:r>
            <a:endParaRPr lang="de-DE" altLang="en-US" sz="2400" i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2682529" y="6407750"/>
            <a:ext cx="32576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100" dirty="0"/>
              <a:t>|| </a:t>
            </a:r>
            <a:r>
              <a:rPr lang="en-US" altLang="en-US" sz="1100" b="1" baseline="30000" dirty="0"/>
              <a:t>.</a:t>
            </a:r>
            <a:r>
              <a:rPr lang="en-US" altLang="en-US" sz="1100" dirty="0"/>
              <a:t> ||</a:t>
            </a:r>
            <a:r>
              <a:rPr lang="en-US" altLang="en-US" sz="1100" baseline="-25000" dirty="0"/>
              <a:t>2 </a:t>
            </a:r>
            <a:r>
              <a:rPr lang="en-US" altLang="en-US" sz="1100" dirty="0" err="1"/>
              <a:t>denotiert</a:t>
            </a:r>
            <a:r>
              <a:rPr lang="en-US" altLang="en-US" sz="1100" dirty="0"/>
              <a:t> </a:t>
            </a:r>
            <a:r>
              <a:rPr lang="en-US" altLang="en-US" sz="1100" dirty="0" err="1"/>
              <a:t>Euklidische</a:t>
            </a:r>
            <a:r>
              <a:rPr lang="en-US" altLang="en-US" sz="1100" dirty="0"/>
              <a:t> Norm (</a:t>
            </a:r>
            <a:r>
              <a:rPr lang="en-US" altLang="en-US" sz="1100" dirty="0" err="1"/>
              <a:t>Länge</a:t>
            </a:r>
            <a:r>
              <a:rPr lang="en-US" altLang="en-US" sz="1100" dirty="0"/>
              <a:t> des </a:t>
            </a:r>
            <a:r>
              <a:rPr lang="en-US" altLang="en-US" sz="1100" dirty="0" err="1"/>
              <a:t>Vektors</a:t>
            </a:r>
            <a:r>
              <a:rPr lang="en-US" alt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209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Skalarprodukt oder Punktprodukt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24051"/>
            <a:ext cx="2520280" cy="483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8" y="2633187"/>
            <a:ext cx="4817434" cy="18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006" y="1412776"/>
            <a:ext cx="3086100" cy="318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936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305FF"/>
                </a:solidFill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5250" y="3194350"/>
            <a:ext cx="4732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(𝜑)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9922" y="2051128"/>
            <a:ext cx="3417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𝜑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5157DC-3F73-8C43-9FB1-E87764A95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383971"/>
            <a:ext cx="2666427" cy="483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04BE0F-EF74-3B45-9EE4-EB26C3946C2C}"/>
              </a:ext>
            </a:extLst>
          </p:cNvPr>
          <p:cNvSpPr txBox="1"/>
          <p:nvPr/>
        </p:nvSpPr>
        <p:spPr>
          <a:xfrm>
            <a:off x="2123728" y="1412776"/>
            <a:ext cx="14526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||</a:t>
            </a:r>
            <a:r>
              <a:rPr lang="de-DE" dirty="0" err="1"/>
              <a:t>b</a:t>
            </a:r>
            <a:r>
              <a:rPr lang="de-DE" baseline="-25000" dirty="0" err="1"/>
              <a:t>a</a:t>
            </a:r>
            <a:r>
              <a:rPr lang="de-DE" dirty="0"/>
              <a:t>||   </a:t>
            </a:r>
          </a:p>
        </p:txBody>
      </p:sp>
    </p:spTree>
    <p:extLst>
      <p:ext uri="{BB962C8B-B14F-4D97-AF65-F5344CB8AC3E}">
        <p14:creationId xmlns:p14="http://schemas.microsoft.com/office/powerpoint/2010/main" val="820482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" y="1268760"/>
            <a:ext cx="9144000" cy="2950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432548" cy="695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113" y="3861048"/>
            <a:ext cx="6217071" cy="3580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95936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305FF"/>
                </a:solidFill>
              </a:rPr>
              <a:t>Wikipedia</a:t>
            </a:r>
          </a:p>
        </p:txBody>
      </p:sp>
      <p:sp>
        <p:nvSpPr>
          <p:cNvPr id="2" name="Rectangle 1"/>
          <p:cNvSpPr/>
          <p:nvPr/>
        </p:nvSpPr>
        <p:spPr>
          <a:xfrm>
            <a:off x="1043608" y="2420888"/>
            <a:ext cx="5184576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7504" y="2705776"/>
            <a:ext cx="5184576" cy="1356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47863" y="264840"/>
            <a:ext cx="4896725" cy="5718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7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001000" cy="838200"/>
          </a:xfrm>
        </p:spPr>
        <p:txBody>
          <a:bodyPr/>
          <a:lstStyle/>
          <a:p>
            <a:r>
              <a:rPr lang="de-DE" altLang="en-US" dirty="0"/>
              <a:t>Begrenzungen der inhaltsbasierten Filterung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40037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altLang="en-US" dirty="0">
                <a:solidFill>
                  <a:srgbClr val="00B050"/>
                </a:solidFill>
              </a:rPr>
              <a:t>Wie gut ist die gewählte Problemlösung?</a:t>
            </a:r>
          </a:p>
          <a:p>
            <a:pPr>
              <a:lnSpc>
                <a:spcPct val="90000"/>
              </a:lnSpc>
            </a:pPr>
            <a:r>
              <a:rPr lang="de-DE" altLang="en-US" dirty="0"/>
              <a:t>Merkmale nicht immer einfach zu definieren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Bilder?, Musik?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Meist umgebender oder zugeordneter Text verwendet</a:t>
            </a:r>
          </a:p>
          <a:p>
            <a:pPr>
              <a:lnSpc>
                <a:spcPct val="90000"/>
              </a:lnSpc>
            </a:pPr>
            <a:r>
              <a:rPr lang="de-DE" altLang="en-US" dirty="0"/>
              <a:t>Überspezialisierung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Artikel außerhalb des Profils werden nicht empfohlen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Menschen haben verschiedene Interessen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Clusterbildung?</a:t>
            </a:r>
          </a:p>
          <a:p>
            <a:pPr>
              <a:lnSpc>
                <a:spcPct val="90000"/>
              </a:lnSpc>
            </a:pPr>
            <a:r>
              <a:rPr lang="de-DE" altLang="en-US" dirty="0"/>
              <a:t>Empfehlungen für neue Benutzer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Wie ist das Profil definiert?</a:t>
            </a:r>
          </a:p>
          <a:p>
            <a:pPr lvl="1">
              <a:lnSpc>
                <a:spcPct val="90000"/>
              </a:lnSpc>
            </a:pPr>
            <a:r>
              <a:rPr lang="de-DE" altLang="en-US" dirty="0"/>
              <a:t>Rückgriff auf:</a:t>
            </a:r>
          </a:p>
          <a:p>
            <a:pPr lvl="2">
              <a:lnSpc>
                <a:spcPct val="90000"/>
              </a:lnSpc>
            </a:pPr>
            <a:r>
              <a:rPr lang="de-DE" altLang="en-US" dirty="0"/>
              <a:t>Häufige Artikelmengen (nutzerunspezifisch)</a:t>
            </a:r>
          </a:p>
          <a:p>
            <a:pPr lvl="2">
              <a:lnSpc>
                <a:spcPct val="90000"/>
              </a:lnSpc>
            </a:pPr>
            <a:r>
              <a:rPr lang="de-DE" altLang="en-US" dirty="0"/>
              <a:t>Assoziationsregeln (nutzerunspezifisch)</a:t>
            </a:r>
          </a:p>
          <a:p>
            <a:pPr>
              <a:lnSpc>
                <a:spcPct val="90000"/>
              </a:lnSpc>
            </a:pP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139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Nutzer-Nutzer kollaborative Filterung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US"/>
              <a:t>Betrachte Nutzer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c</a:t>
            </a:r>
          </a:p>
          <a:p>
            <a:r>
              <a:rPr lang="de-DE" altLang="en-US"/>
              <a:t>Bestimme Menge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de-DE" altLang="en-US"/>
              <a:t> von Nutzern, deren Bewertungen "ähnlich" zu denen von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/>
              <a:t> sind</a:t>
            </a:r>
          </a:p>
          <a:p>
            <a:r>
              <a:rPr lang="de-DE" altLang="en-US"/>
              <a:t>Schätze </a:t>
            </a:r>
            <a:r>
              <a:rPr lang="de-DE" altLang="en-US">
                <a:solidFill>
                  <a:srgbClr val="0305FF"/>
                </a:solidFill>
              </a:rPr>
              <a:t>profile(c)</a:t>
            </a:r>
            <a:r>
              <a:rPr lang="de-DE" altLang="en-US"/>
              <a:t> aus den Angaben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profile(d)</a:t>
            </a:r>
            <a:r>
              <a:rPr lang="de-DE" altLang="en-US"/>
              <a:t> für </a:t>
            </a:r>
            <a:r>
              <a:rPr lang="de-DE" altLang="en-US">
                <a:solidFill>
                  <a:schemeClr val="accent1">
                    <a:lumMod val="50000"/>
                  </a:schemeClr>
                </a:solidFill>
              </a:rPr>
              <a:t>d ∈ D</a:t>
            </a:r>
          </a:p>
          <a:p>
            <a:endParaRPr lang="de-DE" altLang="en-US"/>
          </a:p>
          <a:p>
            <a:r>
              <a:rPr lang="de-DE" altLang="en-US"/>
              <a:t>Was sind "ähnliche" Nutzer?</a:t>
            </a:r>
          </a:p>
        </p:txBody>
      </p:sp>
    </p:spTree>
    <p:extLst>
      <p:ext uri="{BB962C8B-B14F-4D97-AF65-F5344CB8AC3E}">
        <p14:creationId xmlns:p14="http://schemas.microsoft.com/office/powerpoint/2010/main" val="6492808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Ähnliche Nutzer: Distanzmaße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0768"/>
            <a:ext cx="8507288" cy="5040560"/>
          </a:xfrm>
        </p:spPr>
        <p:txBody>
          <a:bodyPr/>
          <a:lstStyle/>
          <a:p>
            <a:pPr marL="0" indent="0">
              <a:buNone/>
            </a:pPr>
            <a:r>
              <a:rPr lang="de-DE" altLang="en-US" dirty="0"/>
              <a:t>Sei eine Nutzerbewertung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altLang="en-US" baseline="-25000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profile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(c) </a:t>
            </a:r>
            <a:r>
              <a:rPr lang="de-DE" altLang="en-US" dirty="0"/>
              <a:t>gegeben, dann </a:t>
            </a:r>
            <a:br>
              <a:rPr lang="de-DE" altLang="en-US" dirty="0"/>
            </a:br>
            <a:r>
              <a:rPr lang="de-DE" altLang="en-US" dirty="0"/>
              <a:t>definiere Ähnlichkeit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sim</a:t>
            </a:r>
            <a:r>
              <a:rPr lang="de-DE" altLang="en-US" dirty="0"/>
              <a:t> der Nutzer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altLang="en-US" dirty="0"/>
              <a:t> und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en-US" dirty="0"/>
              <a:t> als</a:t>
            </a:r>
          </a:p>
          <a:p>
            <a:pPr marL="514350" indent="-514350">
              <a:buFont typeface="+mj-lt"/>
              <a:buAutoNum type="arabicPeriod"/>
            </a:pPr>
            <a:r>
              <a:rPr lang="de-DE" altLang="en-US" dirty="0"/>
              <a:t>Kosinus-Ähnlichkeit</a:t>
            </a:r>
          </a:p>
          <a:p>
            <a:pPr lvl="1"/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sim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(c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,c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) = cos(r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49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, r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49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)  </a:t>
            </a:r>
            <a:r>
              <a:rPr lang="de-DE" altLang="en-US" dirty="0"/>
              <a:t>oder als</a:t>
            </a:r>
          </a:p>
          <a:p>
            <a:pPr marL="514350" indent="-514350">
              <a:buFont typeface="+mj-lt"/>
              <a:buAutoNum type="arabicPeriod"/>
            </a:pPr>
            <a:r>
              <a:rPr lang="de-DE" altLang="en-US" dirty="0"/>
              <a:t>Funktion über Bewertungen (Profile)</a:t>
            </a:r>
            <a:br>
              <a:rPr lang="de-DE" altLang="en-US" dirty="0"/>
            </a:b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x=r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49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altLang="en-US" dirty="0"/>
              <a:t> und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= r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49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en-US" dirty="0"/>
              <a:t>, so dass</a:t>
            </a:r>
          </a:p>
          <a:p>
            <a:pPr lvl="1"/>
            <a:r>
              <a:rPr lang="de-DE" altLang="en-US" dirty="0"/>
              <a:t>falls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de-DE" altLang="en-US" dirty="0"/>
              <a:t> und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en-US" dirty="0"/>
              <a:t> gleiche Bewertungen vergeben </a:t>
            </a:r>
            <a:r>
              <a:rPr lang="de-DE" altLang="en-US" dirty="0">
                <a:sym typeface="Wingdings"/>
              </a:rPr>
              <a:t> </a:t>
            </a:r>
            <a:r>
              <a:rPr lang="de-DE" altLang="en-US" dirty="0" err="1">
                <a:sym typeface="Wingdings"/>
              </a:rPr>
              <a:t>max</a:t>
            </a:r>
            <a:endParaRPr lang="de-DE" altLang="en-US" dirty="0">
              <a:sym typeface="Wingdings"/>
            </a:endParaRPr>
          </a:p>
          <a:p>
            <a:pPr lvl="1"/>
            <a:r>
              <a:rPr lang="de-DE" altLang="en-US" dirty="0">
                <a:sym typeface="Wingdings"/>
              </a:rPr>
              <a:t>Normalisierung von </a:t>
            </a:r>
            <a:r>
              <a:rPr lang="de-DE" altLang="en-US" dirty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de-DE" altLang="en-US" baseline="-25000" dirty="0"/>
              <a:t> </a:t>
            </a:r>
            <a:r>
              <a:rPr lang="de-DE" altLang="en-US" dirty="0">
                <a:sym typeface="Wingdings"/>
              </a:rPr>
              <a:t> und </a:t>
            </a:r>
            <a:r>
              <a:rPr lang="de-DE" altLang="en-US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altLang="en-US" dirty="0">
                <a:sym typeface="Wingdings"/>
              </a:rPr>
              <a:t> nötig</a:t>
            </a:r>
            <a:r>
              <a:rPr lang="de-DE" altLang="en-US" dirty="0"/>
              <a:t>	</a:t>
            </a:r>
          </a:p>
          <a:p>
            <a:pPr lvl="1"/>
            <a:r>
              <a:rPr lang="de-DE" altLang="en-US" dirty="0"/>
              <a:t>Allgemein bekannt als: </a:t>
            </a:r>
          </a:p>
          <a:p>
            <a:pPr lvl="2"/>
            <a:r>
              <a:rPr lang="de-DE" altLang="en-US" dirty="0">
                <a:solidFill>
                  <a:srgbClr val="0305FF"/>
                </a:solidFill>
              </a:rPr>
              <a:t>Pearson Korrelationskoeffizient</a:t>
            </a:r>
            <a:r>
              <a:rPr lang="de-DE" altLang="en-US" dirty="0"/>
              <a:t> oder </a:t>
            </a:r>
          </a:p>
          <a:p>
            <a:pPr lvl="2"/>
            <a:r>
              <a:rPr lang="de-DE" altLang="en-US" dirty="0">
                <a:solidFill>
                  <a:srgbClr val="0305FF"/>
                </a:solidFill>
              </a:rPr>
              <a:t>empirischer Korrelationskoeffizient</a:t>
            </a:r>
          </a:p>
        </p:txBody>
      </p:sp>
    </p:spTree>
    <p:extLst>
      <p:ext uri="{BB962C8B-B14F-4D97-AF65-F5344CB8AC3E}">
        <p14:creationId xmlns:p14="http://schemas.microsoft.com/office/powerpoint/2010/main" val="103505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Korrelationskoeffizient</a:t>
            </a:r>
            <a:endParaRPr lang="en-US" altLang="en-US" dirty="0"/>
          </a:p>
        </p:txBody>
      </p:sp>
      <p:pic>
        <p:nvPicPr>
          <p:cNvPr id="4423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53340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42372" name="Group 4"/>
          <p:cNvGrpSpPr>
            <a:grpSpLocks/>
          </p:cNvGrpSpPr>
          <p:nvPr/>
        </p:nvGrpSpPr>
        <p:grpSpPr bwMode="auto">
          <a:xfrm>
            <a:off x="1219200" y="3401144"/>
            <a:ext cx="6802438" cy="3124200"/>
            <a:chOff x="-5" y="-5"/>
            <a:chExt cx="4285" cy="2169"/>
          </a:xfrm>
        </p:grpSpPr>
        <p:grpSp>
          <p:nvGrpSpPr>
            <p:cNvPr id="442373" name="Group 5"/>
            <p:cNvGrpSpPr>
              <a:grpSpLocks/>
            </p:cNvGrpSpPr>
            <p:nvPr/>
          </p:nvGrpSpPr>
          <p:grpSpPr bwMode="auto">
            <a:xfrm>
              <a:off x="0" y="0"/>
              <a:ext cx="4275" cy="2159"/>
              <a:chOff x="0" y="0"/>
              <a:chExt cx="4275" cy="2159"/>
            </a:xfrm>
          </p:grpSpPr>
          <p:grpSp>
            <p:nvGrpSpPr>
              <p:cNvPr id="442374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2046" cy="317"/>
                <a:chOff x="0" y="0"/>
                <a:chExt cx="2046" cy="317"/>
              </a:xfrm>
            </p:grpSpPr>
            <p:sp>
              <p:nvSpPr>
                <p:cNvPr id="442375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046" cy="31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endParaRPr lang="en-US" altLang="en-US" i="0">
                    <a:latin typeface="Tahoma" charset="0"/>
                  </a:endParaRPr>
                </a:p>
              </p:txBody>
            </p:sp>
            <p:sp>
              <p:nvSpPr>
                <p:cNvPr id="442376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046" cy="31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77" name="Group 9"/>
              <p:cNvGrpSpPr>
                <a:grpSpLocks/>
              </p:cNvGrpSpPr>
              <p:nvPr/>
            </p:nvGrpSpPr>
            <p:grpSpPr bwMode="auto">
              <a:xfrm>
                <a:off x="2046" y="0"/>
                <a:ext cx="299" cy="317"/>
                <a:chOff x="2046" y="0"/>
                <a:chExt cx="299" cy="317"/>
              </a:xfrm>
            </p:grpSpPr>
            <p:sp>
              <p:nvSpPr>
                <p:cNvPr id="442378" name="Rectangle 10"/>
                <p:cNvSpPr>
                  <a:spLocks noChangeArrowheads="1" noTextEdit="1"/>
                </p:cNvSpPr>
                <p:nvPr/>
              </p:nvSpPr>
              <p:spPr bwMode="auto">
                <a:xfrm>
                  <a:off x="2046" y="0"/>
                  <a:ext cx="299" cy="31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2379" name="Rectangle 11"/>
                <p:cNvSpPr>
                  <a:spLocks noChangeArrowheads="1"/>
                </p:cNvSpPr>
                <p:nvPr/>
              </p:nvSpPr>
              <p:spPr bwMode="auto">
                <a:xfrm>
                  <a:off x="2046" y="0"/>
                  <a:ext cx="299" cy="31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80" name="Group 12"/>
              <p:cNvGrpSpPr>
                <a:grpSpLocks/>
              </p:cNvGrpSpPr>
              <p:nvPr/>
            </p:nvGrpSpPr>
            <p:grpSpPr bwMode="auto">
              <a:xfrm>
                <a:off x="2345" y="0"/>
                <a:ext cx="1930" cy="317"/>
                <a:chOff x="2345" y="0"/>
                <a:chExt cx="1930" cy="317"/>
              </a:xfrm>
            </p:grpSpPr>
            <p:sp>
              <p:nvSpPr>
                <p:cNvPr id="442381" name="Rectangle 13"/>
                <p:cNvSpPr>
                  <a:spLocks noChangeArrowheads="1"/>
                </p:cNvSpPr>
                <p:nvPr/>
              </p:nvSpPr>
              <p:spPr bwMode="auto">
                <a:xfrm>
                  <a:off x="2345" y="0"/>
                  <a:ext cx="1930" cy="31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i="0">
                      <a:latin typeface="Tahoma" charset="0"/>
                    </a:rPr>
                    <a:t>     </a:t>
                  </a:r>
                </a:p>
              </p:txBody>
            </p:sp>
            <p:sp>
              <p:nvSpPr>
                <p:cNvPr id="442382" name="Rectangle 14"/>
                <p:cNvSpPr>
                  <a:spLocks noChangeArrowheads="1"/>
                </p:cNvSpPr>
                <p:nvPr/>
              </p:nvSpPr>
              <p:spPr bwMode="auto">
                <a:xfrm>
                  <a:off x="2345" y="0"/>
                  <a:ext cx="1930" cy="31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83" name="Group 15"/>
              <p:cNvGrpSpPr>
                <a:grpSpLocks/>
              </p:cNvGrpSpPr>
              <p:nvPr/>
            </p:nvGrpSpPr>
            <p:grpSpPr bwMode="auto">
              <a:xfrm>
                <a:off x="0" y="317"/>
                <a:ext cx="2046" cy="518"/>
                <a:chOff x="0" y="317"/>
                <a:chExt cx="2046" cy="518"/>
              </a:xfrm>
            </p:grpSpPr>
            <p:sp>
              <p:nvSpPr>
                <p:cNvPr id="442384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317"/>
                  <a:ext cx="2046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>
                      <a:latin typeface="Tahoma" charset="0"/>
                    </a:rPr>
                    <a:t>n</a:t>
                  </a:r>
                  <a:r>
                    <a:rPr lang="en-US" altLang="en-US" i="0" dirty="0">
                      <a:latin typeface="Tahoma" charset="0"/>
                    </a:rPr>
                    <a:t> = </a:t>
                  </a:r>
                  <a:r>
                    <a:rPr lang="en-US" altLang="en-US" i="0" dirty="0" err="1">
                      <a:latin typeface="Tahoma" charset="0"/>
                    </a:rPr>
                    <a:t>Anzahl</a:t>
                  </a:r>
                  <a:r>
                    <a:rPr lang="en-US" altLang="en-US" i="0" dirty="0">
                      <a:latin typeface="Tahoma" charset="0"/>
                    </a:rPr>
                    <a:t> der </a:t>
                  </a:r>
                  <a:r>
                    <a:rPr lang="en-US" altLang="en-US" i="0" dirty="0" err="1">
                      <a:latin typeface="Tahoma" charset="0"/>
                    </a:rPr>
                    <a:t>Artikel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385" name="Rectangle 17"/>
                <p:cNvSpPr>
                  <a:spLocks noChangeArrowheads="1"/>
                </p:cNvSpPr>
                <p:nvPr/>
              </p:nvSpPr>
              <p:spPr bwMode="auto">
                <a:xfrm>
                  <a:off x="0" y="317"/>
                  <a:ext cx="2046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86" name="Group 18"/>
              <p:cNvGrpSpPr>
                <a:grpSpLocks/>
              </p:cNvGrpSpPr>
              <p:nvPr/>
            </p:nvGrpSpPr>
            <p:grpSpPr bwMode="auto">
              <a:xfrm>
                <a:off x="2046" y="317"/>
                <a:ext cx="299" cy="518"/>
                <a:chOff x="2046" y="317"/>
                <a:chExt cx="299" cy="518"/>
              </a:xfrm>
            </p:grpSpPr>
            <p:sp>
              <p:nvSpPr>
                <p:cNvPr id="442387" name="Rectangle 19"/>
                <p:cNvSpPr>
                  <a:spLocks noChangeArrowheads="1" noTextEdit="1"/>
                </p:cNvSpPr>
                <p:nvPr/>
              </p:nvSpPr>
              <p:spPr bwMode="auto">
                <a:xfrm>
                  <a:off x="2046" y="317"/>
                  <a:ext cx="299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2388" name="Rectangle 20"/>
                <p:cNvSpPr>
                  <a:spLocks noChangeArrowheads="1"/>
                </p:cNvSpPr>
                <p:nvPr/>
              </p:nvSpPr>
              <p:spPr bwMode="auto">
                <a:xfrm>
                  <a:off x="2046" y="317"/>
                  <a:ext cx="299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89" name="Group 21"/>
              <p:cNvGrpSpPr>
                <a:grpSpLocks/>
              </p:cNvGrpSpPr>
              <p:nvPr/>
            </p:nvGrpSpPr>
            <p:grpSpPr bwMode="auto">
              <a:xfrm>
                <a:off x="2345" y="317"/>
                <a:ext cx="1930" cy="518"/>
                <a:chOff x="2345" y="317"/>
                <a:chExt cx="1930" cy="518"/>
              </a:xfrm>
            </p:grpSpPr>
            <p:sp>
              <p:nvSpPr>
                <p:cNvPr id="442390" name="Rectangle 22"/>
                <p:cNvSpPr>
                  <a:spLocks noChangeArrowheads="1"/>
                </p:cNvSpPr>
                <p:nvPr/>
              </p:nvSpPr>
              <p:spPr bwMode="auto">
                <a:xfrm>
                  <a:off x="2345" y="317"/>
                  <a:ext cx="1930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i="0">
                      <a:latin typeface="Tahoma" charset="0"/>
                    </a:rPr>
                    <a:t>     </a:t>
                  </a:r>
                </a:p>
              </p:txBody>
            </p:sp>
            <p:sp>
              <p:nvSpPr>
                <p:cNvPr id="442391" name="Rectangle 23"/>
                <p:cNvSpPr>
                  <a:spLocks noChangeArrowheads="1"/>
                </p:cNvSpPr>
                <p:nvPr/>
              </p:nvSpPr>
              <p:spPr bwMode="auto">
                <a:xfrm>
                  <a:off x="2345" y="317"/>
                  <a:ext cx="1930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92" name="Group 24"/>
              <p:cNvGrpSpPr>
                <a:grpSpLocks/>
              </p:cNvGrpSpPr>
              <p:nvPr/>
            </p:nvGrpSpPr>
            <p:grpSpPr bwMode="auto">
              <a:xfrm>
                <a:off x="0" y="835"/>
                <a:ext cx="2046" cy="288"/>
                <a:chOff x="0" y="835"/>
                <a:chExt cx="2046" cy="288"/>
              </a:xfrm>
            </p:grpSpPr>
            <p:sp>
              <p:nvSpPr>
                <p:cNvPr id="442393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835"/>
                  <a:ext cx="2046" cy="2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>
                      <a:latin typeface="Tahoma" charset="0"/>
                    </a:rPr>
                    <a:t>x</a:t>
                  </a:r>
                  <a:r>
                    <a:rPr lang="en-US" altLang="en-US" baseline="-30000" dirty="0">
                      <a:latin typeface="Tahoma" charset="0"/>
                    </a:rPr>
                    <a:t>i</a:t>
                  </a:r>
                  <a:r>
                    <a:rPr lang="en-US" altLang="en-US" i="0" dirty="0">
                      <a:latin typeface="Tahoma" charset="0"/>
                    </a:rPr>
                    <a:t> = </a:t>
                  </a:r>
                  <a:r>
                    <a:rPr lang="en-US" altLang="en-US" i="0" dirty="0" err="1">
                      <a:latin typeface="Tahoma" charset="0"/>
                    </a:rPr>
                    <a:t>Bewertung</a:t>
                  </a:r>
                  <a:r>
                    <a:rPr lang="en-US" altLang="en-US" dirty="0" err="1">
                      <a:latin typeface="Tahoma" charset="0"/>
                    </a:rPr>
                    <a:t>skomp</a:t>
                  </a:r>
                  <a:r>
                    <a:rPr lang="en-US" altLang="en-US" dirty="0">
                      <a:latin typeface="Tahoma" charset="0"/>
                    </a:rPr>
                    <a:t>. x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394" name="Rectangle 26"/>
                <p:cNvSpPr>
                  <a:spLocks noChangeArrowheads="1"/>
                </p:cNvSpPr>
                <p:nvPr/>
              </p:nvSpPr>
              <p:spPr bwMode="auto">
                <a:xfrm>
                  <a:off x="0" y="835"/>
                  <a:ext cx="2046" cy="2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95" name="Group 27"/>
              <p:cNvGrpSpPr>
                <a:grpSpLocks/>
              </p:cNvGrpSpPr>
              <p:nvPr/>
            </p:nvGrpSpPr>
            <p:grpSpPr bwMode="auto">
              <a:xfrm>
                <a:off x="2046" y="835"/>
                <a:ext cx="299" cy="288"/>
                <a:chOff x="2046" y="835"/>
                <a:chExt cx="299" cy="288"/>
              </a:xfrm>
            </p:grpSpPr>
            <p:sp>
              <p:nvSpPr>
                <p:cNvPr id="442396" name="Rectangle 28"/>
                <p:cNvSpPr>
                  <a:spLocks noChangeArrowheads="1" noTextEdit="1"/>
                </p:cNvSpPr>
                <p:nvPr/>
              </p:nvSpPr>
              <p:spPr bwMode="auto">
                <a:xfrm>
                  <a:off x="2046" y="835"/>
                  <a:ext cx="299" cy="2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2397" name="Rectangle 29"/>
                <p:cNvSpPr>
                  <a:spLocks noChangeArrowheads="1"/>
                </p:cNvSpPr>
                <p:nvPr/>
              </p:nvSpPr>
              <p:spPr bwMode="auto">
                <a:xfrm>
                  <a:off x="2046" y="835"/>
                  <a:ext cx="299" cy="2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398" name="Group 30"/>
              <p:cNvGrpSpPr>
                <a:grpSpLocks/>
              </p:cNvGrpSpPr>
              <p:nvPr/>
            </p:nvGrpSpPr>
            <p:grpSpPr bwMode="auto">
              <a:xfrm>
                <a:off x="2345" y="835"/>
                <a:ext cx="1930" cy="288"/>
                <a:chOff x="2345" y="835"/>
                <a:chExt cx="1930" cy="288"/>
              </a:xfrm>
            </p:grpSpPr>
            <p:sp>
              <p:nvSpPr>
                <p:cNvPr id="442399" name="Rectangle 31"/>
                <p:cNvSpPr>
                  <a:spLocks noChangeArrowheads="1"/>
                </p:cNvSpPr>
                <p:nvPr/>
              </p:nvSpPr>
              <p:spPr bwMode="auto">
                <a:xfrm>
                  <a:off x="2345" y="835"/>
                  <a:ext cx="1930" cy="2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 err="1">
                      <a:latin typeface="Tahoma" charset="0"/>
                    </a:rPr>
                    <a:t>y</a:t>
                  </a:r>
                  <a:r>
                    <a:rPr lang="en-US" altLang="en-US" baseline="-30000" dirty="0" err="1">
                      <a:latin typeface="Tahoma" charset="0"/>
                    </a:rPr>
                    <a:t>i</a:t>
                  </a:r>
                  <a:r>
                    <a:rPr lang="en-US" altLang="en-US" i="0" baseline="30000" dirty="0">
                      <a:latin typeface="Tahoma" charset="0"/>
                    </a:rPr>
                    <a:t> </a:t>
                  </a:r>
                  <a:r>
                    <a:rPr lang="en-US" altLang="en-US" i="0" dirty="0">
                      <a:latin typeface="Tahoma" charset="0"/>
                    </a:rPr>
                    <a:t>= </a:t>
                  </a:r>
                  <a:r>
                    <a:rPr lang="en-US" altLang="en-US" dirty="0" err="1">
                      <a:latin typeface="Tahoma" charset="0"/>
                    </a:rPr>
                    <a:t>Bewertungskomp</a:t>
                  </a:r>
                  <a:r>
                    <a:rPr lang="en-US" altLang="en-US" dirty="0">
                      <a:latin typeface="Tahoma" charset="0"/>
                    </a:rPr>
                    <a:t>. y </a:t>
                  </a:r>
                  <a:r>
                    <a:rPr lang="en-US" altLang="en-US" i="0" dirty="0">
                      <a:latin typeface="Tahoma" charset="0"/>
                    </a:rPr>
                    <a:t> 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400" name="Rectangle 32"/>
                <p:cNvSpPr>
                  <a:spLocks noChangeArrowheads="1"/>
                </p:cNvSpPr>
                <p:nvPr/>
              </p:nvSpPr>
              <p:spPr bwMode="auto">
                <a:xfrm>
                  <a:off x="2345" y="835"/>
                  <a:ext cx="1930" cy="2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401" name="Group 33"/>
              <p:cNvGrpSpPr>
                <a:grpSpLocks/>
              </p:cNvGrpSpPr>
              <p:nvPr/>
            </p:nvGrpSpPr>
            <p:grpSpPr bwMode="auto">
              <a:xfrm>
                <a:off x="0" y="1123"/>
                <a:ext cx="2046" cy="518"/>
                <a:chOff x="0" y="1123"/>
                <a:chExt cx="2046" cy="518"/>
              </a:xfrm>
            </p:grpSpPr>
            <p:sp>
              <p:nvSpPr>
                <p:cNvPr id="442402" name="Rectangle 34"/>
                <p:cNvSpPr>
                  <a:spLocks noChangeArrowheads="1"/>
                </p:cNvSpPr>
                <p:nvPr/>
              </p:nvSpPr>
              <p:spPr bwMode="auto">
                <a:xfrm>
                  <a:off x="0" y="1123"/>
                  <a:ext cx="2046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>
                      <a:latin typeface="Tahoma" charset="0"/>
                    </a:rPr>
                    <a:t>x </a:t>
                  </a:r>
                  <a:r>
                    <a:rPr lang="en-US" altLang="en-US" i="0" dirty="0">
                      <a:latin typeface="Tahoma" charset="0"/>
                    </a:rPr>
                    <a:t>= </a:t>
                  </a:r>
                  <a:r>
                    <a:rPr lang="en-US" altLang="en-US" i="0" dirty="0" err="1">
                      <a:latin typeface="Tahoma" charset="0"/>
                    </a:rPr>
                    <a:t>Mittel</a:t>
                  </a:r>
                  <a:r>
                    <a:rPr lang="en-US" altLang="en-US" i="0" dirty="0">
                      <a:latin typeface="Tahoma" charset="0"/>
                    </a:rPr>
                    <a:t> von </a:t>
                  </a:r>
                  <a:r>
                    <a:rPr lang="en-US" altLang="en-US" dirty="0">
                      <a:latin typeface="Tahoma" charset="0"/>
                    </a:rPr>
                    <a:t>x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403" name="Rectangle 35"/>
                <p:cNvSpPr>
                  <a:spLocks noChangeArrowheads="1"/>
                </p:cNvSpPr>
                <p:nvPr/>
              </p:nvSpPr>
              <p:spPr bwMode="auto">
                <a:xfrm>
                  <a:off x="0" y="1123"/>
                  <a:ext cx="2046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404" name="Group 36"/>
              <p:cNvGrpSpPr>
                <a:grpSpLocks/>
              </p:cNvGrpSpPr>
              <p:nvPr/>
            </p:nvGrpSpPr>
            <p:grpSpPr bwMode="auto">
              <a:xfrm>
                <a:off x="2046" y="1123"/>
                <a:ext cx="299" cy="518"/>
                <a:chOff x="2046" y="1123"/>
                <a:chExt cx="299" cy="518"/>
              </a:xfrm>
            </p:grpSpPr>
            <p:sp>
              <p:nvSpPr>
                <p:cNvPr id="442405" name="Rectangle 37"/>
                <p:cNvSpPr>
                  <a:spLocks noChangeArrowheads="1" noTextEdit="1"/>
                </p:cNvSpPr>
                <p:nvPr/>
              </p:nvSpPr>
              <p:spPr bwMode="auto">
                <a:xfrm>
                  <a:off x="2046" y="1123"/>
                  <a:ext cx="299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2406" name="Rectangle 38"/>
                <p:cNvSpPr>
                  <a:spLocks noChangeArrowheads="1"/>
                </p:cNvSpPr>
                <p:nvPr/>
              </p:nvSpPr>
              <p:spPr bwMode="auto">
                <a:xfrm>
                  <a:off x="2046" y="1123"/>
                  <a:ext cx="299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407" name="Group 39"/>
              <p:cNvGrpSpPr>
                <a:grpSpLocks/>
              </p:cNvGrpSpPr>
              <p:nvPr/>
            </p:nvGrpSpPr>
            <p:grpSpPr bwMode="auto">
              <a:xfrm>
                <a:off x="2345" y="1123"/>
                <a:ext cx="1930" cy="518"/>
                <a:chOff x="2345" y="1123"/>
                <a:chExt cx="1930" cy="518"/>
              </a:xfrm>
            </p:grpSpPr>
            <p:sp>
              <p:nvSpPr>
                <p:cNvPr id="442408" name="Rectangle 40"/>
                <p:cNvSpPr>
                  <a:spLocks noChangeArrowheads="1"/>
                </p:cNvSpPr>
                <p:nvPr/>
              </p:nvSpPr>
              <p:spPr bwMode="auto">
                <a:xfrm>
                  <a:off x="2345" y="1123"/>
                  <a:ext cx="1930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>
                      <a:latin typeface="Tahoma" charset="0"/>
                    </a:rPr>
                    <a:t>y </a:t>
                  </a:r>
                  <a:r>
                    <a:rPr lang="en-US" altLang="en-US" i="0" dirty="0">
                      <a:latin typeface="Tahoma" charset="0"/>
                    </a:rPr>
                    <a:t>= </a:t>
                  </a:r>
                  <a:r>
                    <a:rPr lang="en-US" altLang="en-US" i="0" dirty="0" err="1">
                      <a:latin typeface="Tahoma" charset="0"/>
                    </a:rPr>
                    <a:t>Mittel</a:t>
                  </a:r>
                  <a:r>
                    <a:rPr lang="en-US" altLang="en-US" i="0" dirty="0">
                      <a:latin typeface="Tahoma" charset="0"/>
                    </a:rPr>
                    <a:t> von </a:t>
                  </a:r>
                  <a:r>
                    <a:rPr lang="en-US" altLang="en-US" dirty="0">
                      <a:latin typeface="Tahoma" charset="0"/>
                    </a:rPr>
                    <a:t>y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409" name="Rectangle 41"/>
                <p:cNvSpPr>
                  <a:spLocks noChangeArrowheads="1"/>
                </p:cNvSpPr>
                <p:nvPr/>
              </p:nvSpPr>
              <p:spPr bwMode="auto">
                <a:xfrm>
                  <a:off x="2345" y="1123"/>
                  <a:ext cx="1930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410" name="Group 42"/>
              <p:cNvGrpSpPr>
                <a:grpSpLocks/>
              </p:cNvGrpSpPr>
              <p:nvPr/>
            </p:nvGrpSpPr>
            <p:grpSpPr bwMode="auto">
              <a:xfrm>
                <a:off x="0" y="1641"/>
                <a:ext cx="2046" cy="518"/>
                <a:chOff x="0" y="1641"/>
                <a:chExt cx="2046" cy="518"/>
              </a:xfrm>
            </p:grpSpPr>
            <p:sp>
              <p:nvSpPr>
                <p:cNvPr id="442411" name="Rectangle 43"/>
                <p:cNvSpPr>
                  <a:spLocks noChangeArrowheads="1"/>
                </p:cNvSpPr>
                <p:nvPr/>
              </p:nvSpPr>
              <p:spPr bwMode="auto">
                <a:xfrm>
                  <a:off x="0" y="1641"/>
                  <a:ext cx="2046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 err="1">
                      <a:latin typeface="Tahoma" charset="0"/>
                    </a:rPr>
                    <a:t>s</a:t>
                  </a:r>
                  <a:r>
                    <a:rPr lang="en-US" altLang="en-US" baseline="-30000" dirty="0" err="1">
                      <a:latin typeface="Tahoma" charset="0"/>
                    </a:rPr>
                    <a:t>x</a:t>
                  </a:r>
                  <a:r>
                    <a:rPr lang="en-US" altLang="en-US" i="0" dirty="0">
                      <a:latin typeface="Tahoma" charset="0"/>
                    </a:rPr>
                    <a:t>= </a:t>
                  </a:r>
                  <a:r>
                    <a:rPr lang="en-US" altLang="en-US" i="0" dirty="0" err="1">
                      <a:latin typeface="Tahoma" charset="0"/>
                    </a:rPr>
                    <a:t>Standardabweichung</a:t>
                  </a:r>
                  <a:r>
                    <a:rPr lang="en-US" altLang="en-US" i="0" dirty="0">
                      <a:latin typeface="Tahoma" charset="0"/>
                    </a:rPr>
                    <a:t> </a:t>
                  </a:r>
                  <a:r>
                    <a:rPr lang="en-US" altLang="en-US" dirty="0">
                      <a:latin typeface="Tahoma" charset="0"/>
                    </a:rPr>
                    <a:t>x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412" name="Rectangle 44"/>
                <p:cNvSpPr>
                  <a:spLocks noChangeArrowheads="1"/>
                </p:cNvSpPr>
                <p:nvPr/>
              </p:nvSpPr>
              <p:spPr bwMode="auto">
                <a:xfrm>
                  <a:off x="0" y="1641"/>
                  <a:ext cx="2046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413" name="Group 45"/>
              <p:cNvGrpSpPr>
                <a:grpSpLocks/>
              </p:cNvGrpSpPr>
              <p:nvPr/>
            </p:nvGrpSpPr>
            <p:grpSpPr bwMode="auto">
              <a:xfrm>
                <a:off x="2046" y="1641"/>
                <a:ext cx="299" cy="518"/>
                <a:chOff x="2046" y="1641"/>
                <a:chExt cx="299" cy="518"/>
              </a:xfrm>
            </p:grpSpPr>
            <p:sp>
              <p:nvSpPr>
                <p:cNvPr id="442414" name="Rectangle 46"/>
                <p:cNvSpPr>
                  <a:spLocks noChangeArrowheads="1" noTextEdit="1"/>
                </p:cNvSpPr>
                <p:nvPr/>
              </p:nvSpPr>
              <p:spPr bwMode="auto">
                <a:xfrm>
                  <a:off x="2046" y="1641"/>
                  <a:ext cx="299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2415" name="Rectangle 47"/>
                <p:cNvSpPr>
                  <a:spLocks noChangeArrowheads="1"/>
                </p:cNvSpPr>
                <p:nvPr/>
              </p:nvSpPr>
              <p:spPr bwMode="auto">
                <a:xfrm>
                  <a:off x="2046" y="1641"/>
                  <a:ext cx="299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42416" name="Group 48"/>
              <p:cNvGrpSpPr>
                <a:grpSpLocks/>
              </p:cNvGrpSpPr>
              <p:nvPr/>
            </p:nvGrpSpPr>
            <p:grpSpPr bwMode="auto">
              <a:xfrm>
                <a:off x="2345" y="1641"/>
                <a:ext cx="1930" cy="518"/>
                <a:chOff x="2345" y="1641"/>
                <a:chExt cx="1930" cy="518"/>
              </a:xfrm>
            </p:grpSpPr>
            <p:sp>
              <p:nvSpPr>
                <p:cNvPr id="442417" name="Rectangle 49"/>
                <p:cNvSpPr>
                  <a:spLocks noChangeArrowheads="1"/>
                </p:cNvSpPr>
                <p:nvPr/>
              </p:nvSpPr>
              <p:spPr bwMode="auto">
                <a:xfrm>
                  <a:off x="2345" y="1641"/>
                  <a:ext cx="1930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eaLnBrk="1" hangingPunct="1"/>
                  <a:r>
                    <a:rPr lang="en-US" altLang="en-US" dirty="0" err="1">
                      <a:latin typeface="Tahoma" charset="0"/>
                    </a:rPr>
                    <a:t>s</a:t>
                  </a:r>
                  <a:r>
                    <a:rPr lang="en-US" altLang="en-US" baseline="-30000" dirty="0" err="1">
                      <a:latin typeface="Tahoma" charset="0"/>
                    </a:rPr>
                    <a:t>y</a:t>
                  </a:r>
                  <a:r>
                    <a:rPr lang="en-US" altLang="en-US" i="0" dirty="0">
                      <a:latin typeface="Tahoma" charset="0"/>
                    </a:rPr>
                    <a:t>= </a:t>
                  </a:r>
                  <a:r>
                    <a:rPr lang="en-US" altLang="en-US" dirty="0" err="1">
                      <a:latin typeface="Tahoma" charset="0"/>
                    </a:rPr>
                    <a:t>Standardabweichung</a:t>
                  </a:r>
                  <a:r>
                    <a:rPr lang="en-US" altLang="en-US" dirty="0">
                      <a:latin typeface="Tahoma" charset="0"/>
                    </a:rPr>
                    <a:t> y</a:t>
                  </a:r>
                  <a:endParaRPr lang="en-US" altLang="en-US" i="0" dirty="0">
                    <a:latin typeface="Times New Roman" charset="0"/>
                  </a:endParaRPr>
                </a:p>
              </p:txBody>
            </p:sp>
            <p:sp>
              <p:nvSpPr>
                <p:cNvPr id="442418" name="Rectangle 50"/>
                <p:cNvSpPr>
                  <a:spLocks noChangeArrowheads="1"/>
                </p:cNvSpPr>
                <p:nvPr/>
              </p:nvSpPr>
              <p:spPr bwMode="auto">
                <a:xfrm>
                  <a:off x="2345" y="1641"/>
                  <a:ext cx="1930" cy="5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442419" name="Rectangle 51"/>
            <p:cNvSpPr>
              <a:spLocks noChangeArrowheads="1"/>
            </p:cNvSpPr>
            <p:nvPr/>
          </p:nvSpPr>
          <p:spPr bwMode="auto">
            <a:xfrm>
              <a:off x="-5" y="-5"/>
              <a:ext cx="4285" cy="216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42420" name="Rectangle 52"/>
          <p:cNvSpPr>
            <a:spLocks noChangeArrowheads="1"/>
          </p:cNvSpPr>
          <p:nvPr/>
        </p:nvSpPr>
        <p:spPr bwMode="auto">
          <a:xfrm>
            <a:off x="0" y="518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2421" name="AutoShape 53" descr="sum"/>
          <p:cNvSpPr>
            <a:spLocks noChangeAspect="1" noChangeArrowheads="1"/>
          </p:cNvSpPr>
          <p:nvPr/>
        </p:nvSpPr>
        <p:spPr bwMode="auto">
          <a:xfrm>
            <a:off x="1366838" y="1762125"/>
            <a:ext cx="45720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2423" name="Line 55"/>
          <p:cNvSpPr>
            <a:spLocks noChangeShapeType="1"/>
          </p:cNvSpPr>
          <p:nvPr/>
        </p:nvSpPr>
        <p:spPr bwMode="auto">
          <a:xfrm>
            <a:off x="1295400" y="5153744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2424" name="Line 56"/>
          <p:cNvSpPr>
            <a:spLocks noChangeShapeType="1"/>
          </p:cNvSpPr>
          <p:nvPr/>
        </p:nvSpPr>
        <p:spPr bwMode="auto">
          <a:xfrm>
            <a:off x="5029200" y="5153744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139952" y="1458662"/>
            <a:ext cx="1584176" cy="16823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654824" y="1458662"/>
            <a:ext cx="1584176" cy="16823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97258" y="1052736"/>
            <a:ext cx="404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Normalisierte</a:t>
            </a:r>
            <a:r>
              <a:rPr lang="en-US" dirty="0"/>
              <a:t> </a:t>
            </a:r>
            <a:r>
              <a:rPr lang="en-US" dirty="0" err="1"/>
              <a:t>Werte</a:t>
            </a:r>
            <a:r>
              <a:rPr lang="en-US" dirty="0"/>
              <a:t> (z-Transformation)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699792" y="2492896"/>
            <a:ext cx="9056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    n        </a:t>
            </a:r>
          </a:p>
        </p:txBody>
      </p:sp>
    </p:spTree>
    <p:extLst>
      <p:ext uri="{BB962C8B-B14F-4D97-AF65-F5344CB8AC3E}">
        <p14:creationId xmlns:p14="http://schemas.microsoft.com/office/powerpoint/2010/main" val="106717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" grpId="0" animBg="1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Einschub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Eigentlich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Warum</a:t>
            </a:r>
            <a:r>
              <a:rPr lang="en-US" dirty="0"/>
              <a:t> man das so </a:t>
            </a:r>
            <a:r>
              <a:rPr lang="en-US" dirty="0" err="1"/>
              <a:t>definiert</a:t>
            </a:r>
            <a:r>
              <a:rPr lang="en-US" dirty="0"/>
              <a:t>,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gleich</a:t>
            </a:r>
            <a:br>
              <a:rPr lang="en-US" dirty="0"/>
            </a:br>
            <a:r>
              <a:rPr lang="en-US" dirty="0" err="1"/>
              <a:t>offensichtlich</a:t>
            </a:r>
            <a:r>
              <a:rPr lang="en-US" dirty="0"/>
              <a:t>,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kommen</a:t>
            </a:r>
            <a:r>
              <a:rPr lang="en-US" dirty="0"/>
              <a:t> </a:t>
            </a:r>
            <a:r>
              <a:rPr lang="en-US" dirty="0" err="1"/>
              <a:t>später</a:t>
            </a:r>
            <a:r>
              <a:rPr lang="en-US" dirty="0"/>
              <a:t> </a:t>
            </a:r>
            <a:r>
              <a:rPr lang="en-US" dirty="0" err="1"/>
              <a:t>darauf</a:t>
            </a:r>
            <a:r>
              <a:rPr lang="en-US" dirty="0"/>
              <a:t> </a:t>
            </a:r>
            <a:r>
              <a:rPr lang="en-US" dirty="0" err="1"/>
              <a:t>zurück</a:t>
            </a:r>
            <a:endParaRPr lang="en-US" dirty="0"/>
          </a:p>
          <a:p>
            <a:r>
              <a:rPr lang="en-US" dirty="0" err="1"/>
              <a:t>Ahnliches</a:t>
            </a:r>
            <a:r>
              <a:rPr lang="en-US" dirty="0"/>
              <a:t> gilt </a:t>
            </a:r>
            <a:r>
              <a:rPr lang="en-US" dirty="0" err="1"/>
              <a:t>für</a:t>
            </a:r>
            <a:r>
              <a:rPr lang="en-US" dirty="0"/>
              <a:t> die </a:t>
            </a:r>
            <a:r>
              <a:rPr lang="en-US" dirty="0" err="1"/>
              <a:t>Varianz</a:t>
            </a:r>
            <a:r>
              <a:rPr lang="en-US" dirty="0"/>
              <a:t> (</a:t>
            </a:r>
            <a:r>
              <a:rPr lang="en-US" dirty="0" err="1"/>
              <a:t>korrigierte</a:t>
            </a:r>
            <a:r>
              <a:rPr lang="en-US" dirty="0"/>
              <a:t> </a:t>
            </a:r>
            <a:r>
              <a:rPr lang="en-US" dirty="0" err="1"/>
              <a:t>Varianz</a:t>
            </a:r>
            <a:r>
              <a:rPr lang="en-US" dirty="0"/>
              <a:t>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28800"/>
            <a:ext cx="53340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653136"/>
            <a:ext cx="5153248" cy="14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350" name="Group 6"/>
          <p:cNvGrpSpPr>
            <a:grpSpLocks/>
          </p:cNvGrpSpPr>
          <p:nvPr/>
        </p:nvGrpSpPr>
        <p:grpSpPr bwMode="auto">
          <a:xfrm>
            <a:off x="4419600" y="1268760"/>
            <a:ext cx="4495800" cy="4191000"/>
            <a:chOff x="2832" y="1200"/>
            <a:chExt cx="2832" cy="2640"/>
          </a:xfrm>
        </p:grpSpPr>
        <p:sp>
          <p:nvSpPr>
            <p:cNvPr id="441351" name="Line 7"/>
            <p:cNvSpPr>
              <a:spLocks noChangeShapeType="1"/>
            </p:cNvSpPr>
            <p:nvPr/>
          </p:nvSpPr>
          <p:spPr bwMode="auto">
            <a:xfrm flipV="1">
              <a:off x="4512" y="2112"/>
              <a:ext cx="0" cy="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2" name="Line 8"/>
            <p:cNvSpPr>
              <a:spLocks noChangeShapeType="1"/>
            </p:cNvSpPr>
            <p:nvPr/>
          </p:nvSpPr>
          <p:spPr bwMode="auto">
            <a:xfrm flipV="1">
              <a:off x="3936" y="2352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3" name="Line 9"/>
            <p:cNvSpPr>
              <a:spLocks noChangeShapeType="1"/>
            </p:cNvSpPr>
            <p:nvPr/>
          </p:nvSpPr>
          <p:spPr bwMode="auto">
            <a:xfrm flipH="1">
              <a:off x="3936" y="2336"/>
              <a:ext cx="2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4" name="Line 10"/>
            <p:cNvSpPr>
              <a:spLocks noChangeShapeType="1"/>
            </p:cNvSpPr>
            <p:nvPr/>
          </p:nvSpPr>
          <p:spPr bwMode="auto">
            <a:xfrm flipH="1">
              <a:off x="4224" y="2112"/>
              <a:ext cx="2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5" name="Line 11"/>
            <p:cNvSpPr>
              <a:spLocks noChangeShapeType="1"/>
            </p:cNvSpPr>
            <p:nvPr/>
          </p:nvSpPr>
          <p:spPr bwMode="auto">
            <a:xfrm>
              <a:off x="2976" y="2592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6" name="Line 12"/>
            <p:cNvSpPr>
              <a:spLocks noChangeShapeType="1"/>
            </p:cNvSpPr>
            <p:nvPr/>
          </p:nvSpPr>
          <p:spPr bwMode="auto">
            <a:xfrm>
              <a:off x="4224" y="1344"/>
              <a:ext cx="0" cy="24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7" name="Oval 13"/>
            <p:cNvSpPr>
              <a:spLocks noChangeArrowheads="1"/>
            </p:cNvSpPr>
            <p:nvPr/>
          </p:nvSpPr>
          <p:spPr bwMode="auto">
            <a:xfrm>
              <a:off x="4515" y="1728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58" name="Oval 14"/>
            <p:cNvSpPr>
              <a:spLocks noChangeArrowheads="1"/>
            </p:cNvSpPr>
            <p:nvPr/>
          </p:nvSpPr>
          <p:spPr bwMode="auto">
            <a:xfrm>
              <a:off x="4488" y="2088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59" name="Oval 15"/>
            <p:cNvSpPr>
              <a:spLocks noChangeArrowheads="1"/>
            </p:cNvSpPr>
            <p:nvPr/>
          </p:nvSpPr>
          <p:spPr bwMode="auto">
            <a:xfrm>
              <a:off x="3792" y="2835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0" name="Oval 16"/>
            <p:cNvSpPr>
              <a:spLocks noChangeArrowheads="1"/>
            </p:cNvSpPr>
            <p:nvPr/>
          </p:nvSpPr>
          <p:spPr bwMode="auto">
            <a:xfrm>
              <a:off x="3120" y="3123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1" name="Oval 17"/>
            <p:cNvSpPr>
              <a:spLocks noChangeArrowheads="1"/>
            </p:cNvSpPr>
            <p:nvPr/>
          </p:nvSpPr>
          <p:spPr bwMode="auto">
            <a:xfrm>
              <a:off x="3603" y="3459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2" name="Oval 18"/>
            <p:cNvSpPr>
              <a:spLocks noChangeArrowheads="1"/>
            </p:cNvSpPr>
            <p:nvPr/>
          </p:nvSpPr>
          <p:spPr bwMode="auto">
            <a:xfrm>
              <a:off x="4467" y="273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3" name="Oval 19"/>
            <p:cNvSpPr>
              <a:spLocks noChangeArrowheads="1"/>
            </p:cNvSpPr>
            <p:nvPr/>
          </p:nvSpPr>
          <p:spPr bwMode="auto">
            <a:xfrm>
              <a:off x="3912" y="231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4" name="Oval 20"/>
            <p:cNvSpPr>
              <a:spLocks noChangeArrowheads="1"/>
            </p:cNvSpPr>
            <p:nvPr/>
          </p:nvSpPr>
          <p:spPr bwMode="auto">
            <a:xfrm>
              <a:off x="4899" y="1827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5" name="Oval 21"/>
            <p:cNvSpPr>
              <a:spLocks noChangeArrowheads="1"/>
            </p:cNvSpPr>
            <p:nvPr/>
          </p:nvSpPr>
          <p:spPr bwMode="auto">
            <a:xfrm>
              <a:off x="5235" y="1392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6" name="Oval 22"/>
            <p:cNvSpPr>
              <a:spLocks noChangeArrowheads="1"/>
            </p:cNvSpPr>
            <p:nvPr/>
          </p:nvSpPr>
          <p:spPr bwMode="auto">
            <a:xfrm>
              <a:off x="3411" y="3024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367" name="Oval 23"/>
            <p:cNvSpPr>
              <a:spLocks noChangeArrowheads="1"/>
            </p:cNvSpPr>
            <p:nvPr/>
          </p:nvSpPr>
          <p:spPr bwMode="auto">
            <a:xfrm>
              <a:off x="3264" y="3555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41368" name="Object 24"/>
            <p:cNvGraphicFramePr>
              <a:graphicFrameLocks noChangeAspect="1"/>
            </p:cNvGraphicFramePr>
            <p:nvPr/>
          </p:nvGraphicFramePr>
          <p:xfrm>
            <a:off x="4464" y="3552"/>
            <a:ext cx="480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995" name="Equation" r:id="rId4" imgW="24396700" imgH="13423900" progId="Equation.3">
                    <p:embed/>
                  </p:oleObj>
                </mc:Choice>
                <mc:Fallback>
                  <p:oleObj name="Equation" r:id="rId4" imgW="24396700" imgH="13423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4" y="3552"/>
                          <a:ext cx="480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EFFD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1369" name="Line 25"/>
            <p:cNvSpPr>
              <a:spLocks noChangeShapeType="1"/>
            </p:cNvSpPr>
            <p:nvPr/>
          </p:nvSpPr>
          <p:spPr bwMode="auto">
            <a:xfrm flipH="1" flipV="1">
              <a:off x="4272" y="2640"/>
              <a:ext cx="24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70" name="Text Box 26"/>
            <p:cNvSpPr txBox="1">
              <a:spLocks noChangeArrowheads="1"/>
            </p:cNvSpPr>
            <p:nvPr/>
          </p:nvSpPr>
          <p:spPr bwMode="auto">
            <a:xfrm>
              <a:off x="5270" y="2544"/>
              <a:ext cx="2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altLang="en-US" i="0">
                  <a:latin typeface="Times New Roman" charset="0"/>
                </a:rPr>
                <a:t>x</a:t>
              </a:r>
              <a:r>
                <a:rPr lang="de-DE" altLang="en-US" i="0" baseline="-25000">
                  <a:latin typeface="Times New Roman" charset="0"/>
                </a:rPr>
                <a:t>1</a:t>
              </a:r>
            </a:p>
          </p:txBody>
        </p:sp>
        <p:sp>
          <p:nvSpPr>
            <p:cNvPr id="441371" name="Text Box 27"/>
            <p:cNvSpPr txBox="1">
              <a:spLocks noChangeArrowheads="1"/>
            </p:cNvSpPr>
            <p:nvPr/>
          </p:nvSpPr>
          <p:spPr bwMode="auto">
            <a:xfrm>
              <a:off x="3984" y="1200"/>
              <a:ext cx="2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altLang="en-US" i="0">
                  <a:latin typeface="Times New Roman" charset="0"/>
                </a:rPr>
                <a:t>x</a:t>
              </a:r>
              <a:r>
                <a:rPr lang="de-DE" altLang="en-US" i="0" baseline="-25000">
                  <a:latin typeface="Times New Roman" charset="0"/>
                </a:rPr>
                <a:t>2</a:t>
              </a:r>
            </a:p>
          </p:txBody>
        </p:sp>
        <p:graphicFrame>
          <p:nvGraphicFramePr>
            <p:cNvPr id="441372" name="Object 28"/>
            <p:cNvGraphicFramePr>
              <a:graphicFrameLocks noChangeAspect="1"/>
            </p:cNvGraphicFramePr>
            <p:nvPr/>
          </p:nvGraphicFramePr>
          <p:xfrm>
            <a:off x="3552" y="1536"/>
            <a:ext cx="512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996" name="Equation" r:id="rId6" imgW="26022300" imgH="13423900" progId="Equation.3">
                    <p:embed/>
                  </p:oleObj>
                </mc:Choice>
                <mc:Fallback>
                  <p:oleObj name="Equation" r:id="rId6" imgW="26022300" imgH="13423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1536"/>
                          <a:ext cx="512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EFFD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1373" name="Line 29"/>
            <p:cNvSpPr>
              <a:spLocks noChangeShapeType="1"/>
            </p:cNvSpPr>
            <p:nvPr/>
          </p:nvSpPr>
          <p:spPr bwMode="auto">
            <a:xfrm>
              <a:off x="3936" y="1824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74" name="Line 30"/>
            <p:cNvSpPr>
              <a:spLocks noChangeShapeType="1"/>
            </p:cNvSpPr>
            <p:nvPr/>
          </p:nvSpPr>
          <p:spPr bwMode="auto">
            <a:xfrm>
              <a:off x="3744" y="1824"/>
              <a:ext cx="28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41375" name="Object 31"/>
            <p:cNvGraphicFramePr>
              <a:graphicFrameLocks noChangeAspect="1"/>
            </p:cNvGraphicFramePr>
            <p:nvPr/>
          </p:nvGraphicFramePr>
          <p:xfrm>
            <a:off x="4924" y="2064"/>
            <a:ext cx="576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997" name="Formel" r:id="rId8" imgW="29273500" imgH="13423900" progId="Equation.3">
                    <p:embed/>
                  </p:oleObj>
                </mc:Choice>
                <mc:Fallback>
                  <p:oleObj name="Formel" r:id="rId8" imgW="29273500" imgH="13423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4" y="2064"/>
                          <a:ext cx="576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EFFD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1376" name="Line 32"/>
            <p:cNvSpPr>
              <a:spLocks noChangeShapeType="1"/>
            </p:cNvSpPr>
            <p:nvPr/>
          </p:nvSpPr>
          <p:spPr bwMode="auto">
            <a:xfrm flipH="1">
              <a:off x="4560" y="2208"/>
              <a:ext cx="33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77" name="Line 33"/>
            <p:cNvSpPr>
              <a:spLocks noChangeShapeType="1"/>
            </p:cNvSpPr>
            <p:nvPr/>
          </p:nvSpPr>
          <p:spPr bwMode="auto">
            <a:xfrm flipH="1">
              <a:off x="3984" y="2256"/>
              <a:ext cx="96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78" name="Rectangle 34"/>
            <p:cNvSpPr>
              <a:spLocks noChangeArrowheads="1"/>
            </p:cNvSpPr>
            <p:nvPr/>
          </p:nvSpPr>
          <p:spPr bwMode="auto">
            <a:xfrm>
              <a:off x="2832" y="1200"/>
              <a:ext cx="2832" cy="26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1379" name="Rectangle 35"/>
          <p:cNvSpPr>
            <a:spLocks noGrp="1" noChangeArrowheads="1"/>
          </p:cNvSpPr>
          <p:nvPr>
            <p:ph type="title" idx="4294967295"/>
          </p:nvPr>
        </p:nvSpPr>
        <p:spPr>
          <a:xfrm>
            <a:off x="256728" y="294927"/>
            <a:ext cx="9067800" cy="685801"/>
          </a:xfrm>
        </p:spPr>
        <p:txBody>
          <a:bodyPr/>
          <a:lstStyle/>
          <a:p>
            <a:r>
              <a:rPr lang="en-US" altLang="en-US"/>
              <a:t>Korrelationskoeffizient</a:t>
            </a:r>
            <a:endParaRPr lang="en-US" altLang="en-US" dirty="0"/>
          </a:p>
        </p:txBody>
      </p:sp>
      <p:graphicFrame>
        <p:nvGraphicFramePr>
          <p:cNvPr id="441380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368550"/>
              </p:ext>
            </p:extLst>
          </p:nvPr>
        </p:nvGraphicFramePr>
        <p:xfrm>
          <a:off x="228600" y="3072160"/>
          <a:ext cx="405130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98" name="Formel" r:id="rId10" imgW="129654300" imgH="42278300" progId="Equation.3">
                  <p:embed/>
                </p:oleObj>
              </mc:Choice>
              <mc:Fallback>
                <p:oleObj name="Formel" r:id="rId10" imgW="129654300" imgH="4227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72160"/>
                        <a:ext cx="4051300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EFFD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1381" name="Text Box 37"/>
          <p:cNvSpPr txBox="1">
            <a:spLocks noChangeArrowheads="1"/>
          </p:cNvSpPr>
          <p:nvPr/>
        </p:nvSpPr>
        <p:spPr bwMode="auto">
          <a:xfrm>
            <a:off x="533400" y="4773960"/>
            <a:ext cx="15055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altLang="en-US" sz="2400" i="0" dirty="0">
                <a:latin typeface="+mn-lt"/>
              </a:rPr>
              <a:t>-1 ≤ </a:t>
            </a:r>
            <a:r>
              <a:rPr lang="de-DE" altLang="en-US" sz="2400" i="0" dirty="0" err="1">
                <a:latin typeface="+mn-lt"/>
              </a:rPr>
              <a:t>r</a:t>
            </a:r>
            <a:r>
              <a:rPr lang="de-DE" altLang="en-US" sz="2400" i="0" dirty="0">
                <a:latin typeface="+mn-lt"/>
              </a:rPr>
              <a:t> </a:t>
            </a:r>
            <a:r>
              <a:rPr lang="de-DE" altLang="en-US" sz="2400" dirty="0">
                <a:latin typeface="+mn-lt"/>
              </a:rPr>
              <a:t>≤ </a:t>
            </a:r>
            <a:r>
              <a:rPr lang="de-DE" altLang="en-US" sz="2400" i="0" dirty="0">
                <a:latin typeface="+mn-lt"/>
              </a:rPr>
              <a:t>+1</a:t>
            </a:r>
          </a:p>
        </p:txBody>
      </p:sp>
      <p:pic>
        <p:nvPicPr>
          <p:cNvPr id="441383" name="Picture 39" descr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44960"/>
            <a:ext cx="3581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1384" name="Rectangle 40"/>
          <p:cNvSpPr>
            <a:spLocks noChangeArrowheads="1"/>
          </p:cNvSpPr>
          <p:nvPr/>
        </p:nvSpPr>
        <p:spPr bwMode="auto">
          <a:xfrm>
            <a:off x="0" y="3402360"/>
            <a:ext cx="838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5" name="Text Box 41"/>
          <p:cNvSpPr txBox="1">
            <a:spLocks noChangeArrowheads="1"/>
          </p:cNvSpPr>
          <p:nvPr/>
        </p:nvSpPr>
        <p:spPr bwMode="auto">
          <a:xfrm>
            <a:off x="457200" y="340236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r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1730625"/>
            <a:ext cx="3449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/>
              <a:t>s</a:t>
            </a:r>
            <a:r>
              <a:rPr lang="en-US" altLang="en-US" baseline="-25000"/>
              <a:t>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33" y="1524540"/>
            <a:ext cx="171871" cy="1814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09" y="2006311"/>
            <a:ext cx="230315" cy="2431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1887" y="1966229"/>
            <a:ext cx="7817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    n    </a:t>
            </a:r>
          </a:p>
        </p:txBody>
      </p:sp>
    </p:spTree>
    <p:extLst>
      <p:ext uri="{BB962C8B-B14F-4D97-AF65-F5344CB8AC3E}">
        <p14:creationId xmlns:p14="http://schemas.microsoft.com/office/powerpoint/2010/main" val="18090429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C5BABEF-7238-40F6-815C-41444D575302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600"/>
            <a:ext cx="9144000" cy="3839592"/>
          </a:xfrm>
          <a:prstGeom prst="rect">
            <a:avLst/>
          </a:prstGeom>
        </p:spPr>
      </p:pic>
      <p:sp>
        <p:nvSpPr>
          <p:cNvPr id="4" name="Rectangle 35"/>
          <p:cNvSpPr txBox="1">
            <a:spLocks noChangeArrowheads="1"/>
          </p:cNvSpPr>
          <p:nvPr/>
        </p:nvSpPr>
        <p:spPr bwMode="auto">
          <a:xfrm>
            <a:off x="256728" y="294927"/>
            <a:ext cx="9067800" cy="6858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US" altLang="en-US" kern="0" dirty="0" err="1"/>
              <a:t>Korrelationskoeffizient</a:t>
            </a:r>
            <a:r>
              <a:rPr lang="en-US" altLang="en-US" kern="0" dirty="0"/>
              <a:t>: </a:t>
            </a:r>
            <a:r>
              <a:rPr lang="en-US" altLang="en-US" kern="0" dirty="0" err="1"/>
              <a:t>Veranschaulichung</a:t>
            </a:r>
            <a:endParaRPr lang="en-US" altLang="en-US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4005183" y="6381328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9552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0"/>
            <a:ext cx="10667996" cy="695086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Web und Data Science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5734997"/>
            <a:ext cx="9144000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Semi-überwachtes Lernern</a:t>
            </a:r>
          </a:p>
        </p:txBody>
      </p:sp>
    </p:spTree>
    <p:extLst>
      <p:ext uri="{BB962C8B-B14F-4D97-AF65-F5344CB8AC3E}">
        <p14:creationId xmlns:p14="http://schemas.microsoft.com/office/powerpoint/2010/main" val="165320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Bewertungsschätzungen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69900" indent="-469900">
              <a:lnSpc>
                <a:spcPct val="90000"/>
              </a:lnSpc>
            </a:pPr>
            <a:r>
              <a:rPr lang="de-DE" altLang="en-US" sz="2800"/>
              <a:t>Sei </a:t>
            </a: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de-DE" altLang="en-US" sz="2800"/>
              <a:t> die Menge der </a:t>
            </a: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altLang="en-US" sz="2800"/>
              <a:t> ähnlichsten Nutzer zu </a:t>
            </a: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altLang="en-US" sz="2800"/>
              <a:t>, die Artikel </a:t>
            </a: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de-DE" altLang="en-US" sz="2800"/>
              <a:t> bewertet haben</a:t>
            </a:r>
            <a:endParaRPr lang="de-DE" altLang="en-US" sz="2800" i="1"/>
          </a:p>
          <a:p>
            <a:pPr marL="469900" indent="-469900">
              <a:lnSpc>
                <a:spcPct val="90000"/>
              </a:lnSpc>
            </a:pPr>
            <a:r>
              <a:rPr lang="de-DE" altLang="en-US" sz="2800"/>
              <a:t>Definiere Schätzfunktion für Bewertung von </a:t>
            </a:r>
            <a:r>
              <a:rPr lang="de-DE" altLang="en-US" sz="280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de-DE" altLang="en-US" sz="2800"/>
              <a:t>:</a:t>
            </a:r>
          </a:p>
          <a:p>
            <a:pPr marL="908050" lvl="1" indent="-436563">
              <a:lnSpc>
                <a:spcPct val="90000"/>
              </a:lnSpc>
            </a:pP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altLang="en-US" sz="2400" baseline="-25000">
                <a:solidFill>
                  <a:schemeClr val="accent1">
                    <a:lumMod val="50000"/>
                  </a:schemeClr>
                </a:solidFill>
              </a:rPr>
              <a:t>cs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</a:rPr>
              <a:t> = 1/k 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  <a:latin typeface="Symbol" charset="2"/>
                <a:sym typeface="Symbol" charset="2"/>
              </a:rPr>
              <a:t></a:t>
            </a:r>
            <a:r>
              <a:rPr lang="de-DE" altLang="en-US" baseline="-25000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 d</a:t>
            </a:r>
            <a:r>
              <a:rPr lang="de-DE" altLang="en-US" baseline="-25000">
                <a:solidFill>
                  <a:schemeClr val="accent1">
                    <a:lumMod val="50000"/>
                  </a:schemeClr>
                </a:solidFill>
                <a:latin typeface="cmsy10" charset="0"/>
                <a:sym typeface="Symbol" charset="2"/>
              </a:rPr>
              <a:t>∈</a:t>
            </a:r>
            <a:r>
              <a:rPr lang="de-DE" altLang="en-US" baseline="-25000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D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</a:rPr>
              <a:t> r</a:t>
            </a:r>
            <a:r>
              <a:rPr lang="de-DE" altLang="en-US" sz="2400" baseline="-25000">
                <a:solidFill>
                  <a:schemeClr val="accent1">
                    <a:lumMod val="50000"/>
                  </a:schemeClr>
                </a:solidFill>
              </a:rPr>
              <a:t>ds</a:t>
            </a:r>
            <a:r>
              <a:rPr lang="de-DE" altLang="en-US" sz="2400"/>
              <a:t>     oder</a:t>
            </a:r>
          </a:p>
          <a:p>
            <a:pPr marL="908050" lvl="1" indent="-436563">
              <a:lnSpc>
                <a:spcPct val="90000"/>
              </a:lnSpc>
            </a:pPr>
            <a:endParaRPr lang="de-DE" altLang="en-US" sz="2400" baseline="-25000"/>
          </a:p>
          <a:p>
            <a:pPr marL="908050" lvl="1" indent="-436563">
              <a:lnSpc>
                <a:spcPct val="90000"/>
              </a:lnSpc>
            </a:pP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altLang="en-US" sz="2400" baseline="-25000">
                <a:solidFill>
                  <a:schemeClr val="accent1">
                    <a:lumMod val="50000"/>
                  </a:schemeClr>
                </a:solidFill>
              </a:rPr>
              <a:t>cs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</a:rPr>
              <a:t> = (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  <a:latin typeface="Symbol" charset="2"/>
                <a:sym typeface="Symbol" charset="2"/>
              </a:rPr>
              <a:t></a:t>
            </a:r>
            <a:r>
              <a:rPr lang="de-DE" altLang="en-US" sz="2400" baseline="-25000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d</a:t>
            </a:r>
            <a:r>
              <a:rPr lang="de-DE" altLang="en-US" sz="2400" baseline="-25000">
                <a:solidFill>
                  <a:schemeClr val="accent1">
                    <a:lumMod val="50000"/>
                  </a:schemeClr>
                </a:solidFill>
                <a:latin typeface="cmsy10" charset="0"/>
                <a:sym typeface="Symbol" charset="2"/>
              </a:rPr>
              <a:t>∈</a:t>
            </a:r>
            <a:r>
              <a:rPr lang="de-DE" altLang="en-US" sz="2400" baseline="-25000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D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</a:rPr>
              <a:t> sim(c,d)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  <a:latin typeface="cmsy10" charset="0"/>
              </a:rPr>
              <a:t>⋅ 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de-DE" altLang="en-US" sz="2400" baseline="-25000">
                <a:solidFill>
                  <a:schemeClr val="accent1">
                    <a:lumMod val="50000"/>
                  </a:schemeClr>
                </a:solidFill>
              </a:rPr>
              <a:t>ds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</a:rPr>
              <a:t>)/(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  <a:latin typeface="Symbol" charset="2"/>
                <a:sym typeface="Symbol" charset="2"/>
              </a:rPr>
              <a:t></a:t>
            </a:r>
            <a:r>
              <a:rPr lang="de-DE" altLang="en-US" baseline="-25000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 d</a:t>
            </a:r>
            <a:r>
              <a:rPr lang="de-DE" altLang="en-US" baseline="-25000">
                <a:solidFill>
                  <a:schemeClr val="accent1">
                    <a:lumMod val="50000"/>
                  </a:schemeClr>
                </a:solidFill>
                <a:latin typeface="cmsy10" charset="0"/>
                <a:sym typeface="Symbol" charset="2"/>
              </a:rPr>
              <a:t>∈</a:t>
            </a:r>
            <a:r>
              <a:rPr lang="de-DE" altLang="en-US" baseline="-25000">
                <a:solidFill>
                  <a:schemeClr val="accent1">
                    <a:lumMod val="50000"/>
                  </a:schemeClr>
                </a:solidFill>
                <a:sym typeface="Symbol" charset="2"/>
              </a:rPr>
              <a:t>D </a:t>
            </a:r>
            <a:r>
              <a:rPr lang="de-DE" altLang="en-US" sz="2400">
                <a:solidFill>
                  <a:schemeClr val="accent1">
                    <a:lumMod val="50000"/>
                  </a:schemeClr>
                </a:solidFill>
              </a:rPr>
              <a:t>sim(c,d))</a:t>
            </a:r>
          </a:p>
          <a:p>
            <a:pPr marL="908050" lvl="1" indent="-436563">
              <a:lnSpc>
                <a:spcPct val="90000"/>
              </a:lnSpc>
            </a:pPr>
            <a:endParaRPr lang="de-DE" altLang="en-US" sz="2400"/>
          </a:p>
          <a:p>
            <a:pPr marL="908050" lvl="1" indent="-436563">
              <a:lnSpc>
                <a:spcPct val="90000"/>
              </a:lnSpc>
            </a:pPr>
            <a:r>
              <a:rPr lang="de-DE" altLang="en-US" sz="2400"/>
              <a:t>…</a:t>
            </a:r>
          </a:p>
          <a:p>
            <a:pPr marL="469900" indent="-469900">
              <a:lnSpc>
                <a:spcPct val="90000"/>
              </a:lnSpc>
            </a:pPr>
            <a:endParaRPr lang="de-DE" altLang="en-US" sz="2800"/>
          </a:p>
          <a:p>
            <a:pPr marL="908050" lvl="1" indent="-436563">
              <a:lnSpc>
                <a:spcPct val="90000"/>
              </a:lnSpc>
              <a:buFont typeface="Wingdings" charset="2"/>
              <a:buNone/>
            </a:pPr>
            <a:endParaRPr lang="de-DE" altLang="en-US" sz="2400"/>
          </a:p>
          <a:p>
            <a:pPr marL="908050" lvl="1" indent="-436563">
              <a:lnSpc>
                <a:spcPct val="90000"/>
              </a:lnSpc>
            </a:pPr>
            <a:endParaRPr lang="de-DE" altLang="en-US" sz="2400" baseline="-25000"/>
          </a:p>
        </p:txBody>
      </p:sp>
    </p:spTree>
    <p:extLst>
      <p:ext uri="{BB962C8B-B14F-4D97-AF65-F5344CB8AC3E}">
        <p14:creationId xmlns:p14="http://schemas.microsoft.com/office/powerpoint/2010/main" val="13193417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Aufwand?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US" sz="2800"/>
              <a:t>Aufwendige Suche nach k ähnlichsten Nutzern</a:t>
            </a:r>
          </a:p>
          <a:p>
            <a:pPr lvl="1"/>
            <a:r>
              <a:rPr lang="de-DE" altLang="en-US" sz="2400"/>
              <a:t>Betrachtung aller Nutzer?</a:t>
            </a:r>
          </a:p>
          <a:p>
            <a:r>
              <a:rPr lang="de-DE" altLang="en-US" sz="2800"/>
              <a:t>Kann kaum zur "Laufzeit" erfolgen</a:t>
            </a:r>
          </a:p>
          <a:p>
            <a:pPr lvl="1"/>
            <a:r>
              <a:rPr lang="de-DE" altLang="en-US" sz="2400"/>
              <a:t>Vorausberechnung nötig</a:t>
            </a:r>
          </a:p>
          <a:p>
            <a:pPr lvl="1"/>
            <a:endParaRPr lang="de-DE" altLang="en-US"/>
          </a:p>
          <a:p>
            <a:r>
              <a:rPr lang="de-DE" altLang="en-US" sz="2600"/>
              <a:t>Alternative zur Berechnung von r</a:t>
            </a:r>
            <a:r>
              <a:rPr lang="de-DE" altLang="en-US" sz="2600" baseline="-25000"/>
              <a:t>cs</a:t>
            </a:r>
            <a:r>
              <a:rPr lang="de-DE" altLang="en-US" sz="2600"/>
              <a:t> ?</a:t>
            </a:r>
          </a:p>
          <a:p>
            <a:pPr lvl="1"/>
            <a:r>
              <a:rPr lang="de-DE" altLang="en-US" sz="2400"/>
              <a:t>Suche nach ähnlichen Artikeln</a:t>
            </a:r>
          </a:p>
          <a:p>
            <a:pPr lvl="2"/>
            <a:r>
              <a:rPr lang="de-DE" altLang="en-US" sz="2200"/>
              <a:t>Artikel-Artikel</a:t>
            </a:r>
            <a:r>
              <a:rPr lang="de-DE" altLang="en-US"/>
              <a:t>-kollaborative-Filterung</a:t>
            </a:r>
            <a:endParaRPr lang="de-DE" altLang="en-US" sz="2200"/>
          </a:p>
          <a:p>
            <a:pPr lvl="2"/>
            <a:r>
              <a:rPr lang="de-DE" altLang="en-US" sz="2200"/>
              <a:t>Sonst gleiches Vorgehen</a:t>
            </a:r>
          </a:p>
          <a:p>
            <a:pPr lvl="1"/>
            <a:r>
              <a:rPr lang="de-DE" altLang="en-US"/>
              <a:t>Suche Assoziationsregeln mit s als Vorbedingung</a:t>
            </a:r>
          </a:p>
          <a:p>
            <a:pPr lvl="1"/>
            <a:r>
              <a:rPr lang="de-DE" altLang="en-US" sz="2400"/>
              <a:t>Suche häufige Artikelmengen</a:t>
            </a:r>
            <a:r>
              <a:rPr lang="de-DE" altLang="en-US"/>
              <a:t> mit s als Element</a:t>
            </a:r>
          </a:p>
        </p:txBody>
      </p:sp>
    </p:spTree>
    <p:extLst>
      <p:ext uri="{BB962C8B-B14F-4D97-AF65-F5344CB8AC3E}">
        <p14:creationId xmlns:p14="http://schemas.microsoft.com/office/powerpoint/2010/main" val="55660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207" y="-99392"/>
            <a:ext cx="10436085" cy="695739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Not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much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has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changed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5807005"/>
            <a:ext cx="9144000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From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Brick-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Mortar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Shops </a:t>
            </a:r>
            <a:r>
              <a:rPr lang="de-DE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</a:t>
            </a: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Webshops</a:t>
            </a:r>
          </a:p>
        </p:txBody>
      </p:sp>
      <p:sp>
        <p:nvSpPr>
          <p:cNvPr id="8" name="Explosion 1 7"/>
          <p:cNvSpPr/>
          <p:nvPr/>
        </p:nvSpPr>
        <p:spPr>
          <a:xfrm>
            <a:off x="1583668" y="1412776"/>
            <a:ext cx="5976664" cy="3168352"/>
          </a:xfrm>
          <a:prstGeom prst="irregularSeal1">
            <a:avLst/>
          </a:prstGeom>
          <a:solidFill>
            <a:srgbClr val="FFC000"/>
          </a:solidFill>
          <a:effectLst>
            <a:outerShdw blurRad="50800" dist="11049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Really?</a:t>
            </a:r>
          </a:p>
        </p:txBody>
      </p:sp>
    </p:spTree>
    <p:extLst>
      <p:ext uri="{BB962C8B-B14F-4D97-AF65-F5344CB8AC3E}">
        <p14:creationId xmlns:p14="http://schemas.microsoft.com/office/powerpoint/2010/main" val="114281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 Analytical Processing (OLAP)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Hypothesengestützte Analysemethode</a:t>
            </a:r>
          </a:p>
          <a:p>
            <a:r>
              <a:rPr lang="de-DE" dirty="0"/>
              <a:t>Daten aus den operationalen Datenbeständen eines Unternehmens oder aus Data Warehouse (Datenlager) </a:t>
            </a:r>
          </a:p>
          <a:p>
            <a:r>
              <a:rPr lang="de-DE" dirty="0"/>
              <a:t>Ziel: Durch </a:t>
            </a:r>
            <a:r>
              <a:rPr lang="de-DE" dirty="0">
                <a:solidFill>
                  <a:srgbClr val="0305FF"/>
                </a:solidFill>
              </a:rPr>
              <a:t>multidimensionale Betrachtung </a:t>
            </a:r>
            <a:r>
              <a:rPr lang="de-DE" dirty="0"/>
              <a:t>dieser Daten entscheidungsunterstützendes Analyseergebnis in Bezug auf Hypothese gewinnen</a:t>
            </a:r>
          </a:p>
          <a:p>
            <a:r>
              <a:rPr lang="de-DE" dirty="0"/>
              <a:t>Zugrundeliegende Struktur: </a:t>
            </a:r>
            <a:r>
              <a:rPr lang="de-DE" dirty="0">
                <a:solidFill>
                  <a:srgbClr val="0305FF"/>
                </a:solidFill>
              </a:rPr>
              <a:t>OLAP-Würfel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(englisch </a:t>
            </a:r>
            <a:r>
              <a:rPr lang="de-DE" dirty="0" err="1"/>
              <a:t>cube</a:t>
            </a:r>
            <a:r>
              <a:rPr lang="de-DE" dirty="0"/>
              <a:t>), aus Datenbestand erstellt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63</a:t>
            </a:fld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3354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OLAP-</a:t>
            </a:r>
            <a:r>
              <a:rPr lang="en-US" dirty="0" err="1"/>
              <a:t>Würfel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000" y="1268412"/>
            <a:ext cx="5588000" cy="4826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3707904" y="3861048"/>
            <a:ext cx="936104" cy="3600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Umsatz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4732927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OLAP Slicing (</a:t>
            </a:r>
            <a:r>
              <a:rPr lang="en-US" dirty="0" err="1"/>
              <a:t>Projektion</a:t>
            </a:r>
            <a:r>
              <a:rPr lang="en-US" dirty="0"/>
              <a:t> 𝛱)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35423"/>
            <a:ext cx="8229600" cy="309197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0530854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OLAP Dicing (</a:t>
            </a:r>
            <a:r>
              <a:rPr lang="en-US" dirty="0" err="1"/>
              <a:t>Selektion</a:t>
            </a:r>
            <a:r>
              <a:rPr lang="en-US" dirty="0"/>
              <a:t> 𝜎)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59351"/>
            <a:ext cx="8229600" cy="424412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7947257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OLAP Drill-down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88328"/>
            <a:ext cx="8229600" cy="29861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003576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OLAP Pivoting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1039"/>
            <a:ext cx="8229600" cy="40207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4001972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305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7452785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633564" y="3947033"/>
            <a:ext cx="2330924" cy="2650319"/>
            <a:chOff x="6441601" y="937911"/>
            <a:chExt cx="2330924" cy="26503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601" y="1072812"/>
              <a:ext cx="2330924" cy="251541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16216" y="1772816"/>
              <a:ext cx="720080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32240" y="2765323"/>
              <a:ext cx="1440160" cy="8229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8877384">
              <a:off x="6873138" y="1046497"/>
              <a:ext cx="756633" cy="539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68766"/>
            <a:ext cx="6826453" cy="3044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48997" cy="720080"/>
          </a:xfrm>
        </p:spPr>
        <p:txBody>
          <a:bodyPr>
            <a:noAutofit/>
          </a:bodyPr>
          <a:lstStyle/>
          <a:p>
            <a:r>
              <a:rPr lang="en-US" sz="3200" dirty="0" err="1"/>
              <a:t>Daten</a:t>
            </a:r>
            <a:r>
              <a:rPr lang="en-US" dirty="0"/>
              <a:t> und </a:t>
            </a:r>
            <a:r>
              <a:rPr lang="en-US" dirty="0" err="1"/>
              <a:t>Normalisierung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6184"/>
            <a:ext cx="8488020" cy="478112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Auswertung</a:t>
            </a:r>
            <a:r>
              <a:rPr lang="en-US" dirty="0"/>
              <a:t> </a:t>
            </a:r>
            <a:r>
              <a:rPr lang="en-US" dirty="0" err="1"/>
              <a:t>beeinflusst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verzogene</a:t>
            </a:r>
            <a:r>
              <a:rPr lang="en-US" dirty="0"/>
              <a:t> </a:t>
            </a:r>
            <a:r>
              <a:rPr lang="en-US" dirty="0" err="1"/>
              <a:t>Daten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loud Callout 4"/>
          <p:cNvSpPr/>
          <p:nvPr/>
        </p:nvSpPr>
        <p:spPr>
          <a:xfrm>
            <a:off x="1" y="5054546"/>
            <a:ext cx="5844082" cy="1587862"/>
          </a:xfrm>
          <a:prstGeom prst="cloudCallout">
            <a:avLst>
              <a:gd name="adj1" fmla="val -10592"/>
              <a:gd name="adj2" fmla="val -723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Redundanzen</a:t>
            </a:r>
            <a:r>
              <a:rPr lang="en-US" dirty="0">
                <a:solidFill>
                  <a:schemeClr val="tx1"/>
                </a:solidFill>
              </a:rPr>
              <a:t>! </a:t>
            </a:r>
            <a:r>
              <a:rPr lang="en-US" dirty="0" err="1">
                <a:solidFill>
                  <a:schemeClr val="tx1"/>
                </a:solidFill>
              </a:rPr>
              <a:t>Bsp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Assoziationsregel</a:t>
            </a:r>
            <a:r>
              <a:rPr lang="en-US" dirty="0">
                <a:solidFill>
                  <a:schemeClr val="tx1"/>
                </a:solidFill>
              </a:rPr>
              <a:t> {</a:t>
            </a:r>
            <a:r>
              <a:rPr lang="en-US" dirty="0" err="1">
                <a:solidFill>
                  <a:schemeClr val="tx1"/>
                </a:solidFill>
              </a:rPr>
              <a:t>PIncome</a:t>
            </a:r>
            <a:r>
              <a:rPr lang="en-US" dirty="0">
                <a:solidFill>
                  <a:schemeClr val="tx1"/>
                </a:solidFill>
              </a:rPr>
              <a:t>=400,000}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 {</a:t>
            </a:r>
            <a:r>
              <a:rPr lang="en-US" dirty="0" err="1">
                <a:solidFill>
                  <a:schemeClr val="tx1"/>
                </a:solidFill>
                <a:sym typeface="Wingdings"/>
              </a:rPr>
              <a:t>PSex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=male}??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Support und </a:t>
            </a:r>
            <a:r>
              <a:rPr lang="en-US" dirty="0" err="1">
                <a:solidFill>
                  <a:schemeClr val="tx1"/>
                </a:solidFill>
              </a:rPr>
              <a:t>Konfidenz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werden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verzerrt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03648" y="2492896"/>
            <a:ext cx="1800200" cy="576064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90051" y="2585686"/>
            <a:ext cx="450776" cy="432048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87624" y="2662064"/>
            <a:ext cx="196756" cy="190872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75810" y="2992388"/>
            <a:ext cx="450776" cy="148580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87623" y="2873718"/>
            <a:ext cx="214699" cy="195242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44208" y="6021288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OLAP </a:t>
            </a:r>
            <a:r>
              <a:rPr lang="en-US" dirty="0" err="1"/>
              <a:t>hilft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nicht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362170" y="4005772"/>
            <a:ext cx="3658102" cy="9561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81288" y="4009926"/>
            <a:ext cx="1666575" cy="1003250"/>
          </a:xfrm>
          <a:prstGeom prst="rect">
            <a:avLst/>
          </a:prstGeom>
          <a:solidFill>
            <a:srgbClr val="AEAFE1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851920" y="3284984"/>
            <a:ext cx="413644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𝛱</a:t>
            </a:r>
            <a:r>
              <a:rPr lang="en-US" baseline="-25000" dirty="0"/>
              <a:t>  </a:t>
            </a:r>
            <a:r>
              <a:rPr lang="en-US" baseline="-25000" dirty="0" err="1"/>
              <a:t>Child.ID</a:t>
            </a:r>
            <a:r>
              <a:rPr lang="en-US" baseline="-25000" dirty="0"/>
              <a:t> AS ID, </a:t>
            </a:r>
            <a:r>
              <a:rPr lang="en-US" baseline="-25000" dirty="0" err="1"/>
              <a:t>Child.Sex</a:t>
            </a:r>
            <a:r>
              <a:rPr lang="en-US" baseline="-25000" dirty="0"/>
              <a:t> AS Sex,</a:t>
            </a:r>
          </a:p>
          <a:p>
            <a:r>
              <a:rPr lang="en-US" baseline="-25000" dirty="0"/>
              <a:t>        </a:t>
            </a:r>
            <a:r>
              <a:rPr lang="en-US" baseline="-25000" dirty="0" err="1"/>
              <a:t>Child.Subsidy</a:t>
            </a:r>
            <a:r>
              <a:rPr lang="en-US" baseline="-25000" dirty="0"/>
              <a:t> AS Subsidy, </a:t>
            </a:r>
            <a:r>
              <a:rPr lang="en-US" baseline="-25000" dirty="0" err="1"/>
              <a:t>Parent.Sex</a:t>
            </a:r>
            <a:r>
              <a:rPr lang="en-US" baseline="-25000" dirty="0"/>
              <a:t> AS </a:t>
            </a:r>
            <a:r>
              <a:rPr lang="en-US" baseline="-25000" dirty="0" err="1"/>
              <a:t>Psex</a:t>
            </a:r>
            <a:r>
              <a:rPr lang="en-US" baseline="-25000" dirty="0"/>
              <a:t>,</a:t>
            </a:r>
            <a:r>
              <a:rPr lang="en-US" dirty="0"/>
              <a:t>   </a:t>
            </a:r>
          </a:p>
          <a:p>
            <a:r>
              <a:rPr lang="en-US" dirty="0"/>
              <a:t>     </a:t>
            </a:r>
            <a:r>
              <a:rPr lang="en-US" baseline="-25000" dirty="0" err="1"/>
              <a:t>Parent.Married</a:t>
            </a:r>
            <a:r>
              <a:rPr lang="en-US" baseline="-25000" dirty="0"/>
              <a:t> AS </a:t>
            </a:r>
            <a:r>
              <a:rPr lang="en-US" baseline="-25000" dirty="0" err="1"/>
              <a:t>Pmarried</a:t>
            </a:r>
            <a:r>
              <a:rPr lang="en-US" baseline="-25000" dirty="0"/>
              <a:t>, </a:t>
            </a:r>
            <a:r>
              <a:rPr lang="en-US" baseline="-25000" dirty="0" err="1"/>
              <a:t>Parent.Income</a:t>
            </a:r>
            <a:r>
              <a:rPr lang="en-US" baseline="-25000" dirty="0"/>
              <a:t> AS </a:t>
            </a:r>
            <a:r>
              <a:rPr lang="en-US" baseline="-25000" dirty="0" err="1"/>
              <a:t>Pincome</a:t>
            </a:r>
            <a:r>
              <a:rPr lang="en-US" baseline="-25000" dirty="0"/>
              <a:t> </a:t>
            </a:r>
            <a:endParaRPr lang="en-US" dirty="0"/>
          </a:p>
          <a:p>
            <a:pPr>
              <a:lnSpc>
                <a:spcPts val="400"/>
              </a:lnSpc>
            </a:pPr>
            <a:r>
              <a:rPr lang="en-US" dirty="0"/>
              <a:t>   </a:t>
            </a:r>
          </a:p>
          <a:p>
            <a:r>
              <a:rPr lang="en-US" dirty="0"/>
              <a:t>   Child ⋈</a:t>
            </a:r>
            <a:r>
              <a:rPr lang="en-US" baseline="-25000" dirty="0" err="1"/>
              <a:t>Child.Parent</a:t>
            </a:r>
            <a:r>
              <a:rPr lang="en-US" baseline="-25000" dirty="0"/>
              <a:t> = </a:t>
            </a:r>
            <a:r>
              <a:rPr lang="en-US" baseline="-25000" dirty="0" err="1"/>
              <a:t>Parent.ID</a:t>
            </a:r>
            <a:r>
              <a:rPr lang="en-US" dirty="0"/>
              <a:t> Parent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83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C -0.01285 0.02686 -0.025 0.0544 -0.02778 0.07801 C -0.03056 0.10162 -0.02188 0.10787 -0.01806 0.14213 C -0.01424 0.17639 -0.00434 0.28287 -0.00434 0.28357 L -0.00434 0.28287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/>
      <p:bldP spid="11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Windeln</a:t>
            </a:r>
            <a:r>
              <a:rPr lang="en-US" dirty="0"/>
              <a:t>, Bier und </a:t>
            </a:r>
            <a:r>
              <a:rPr lang="en-US" dirty="0" err="1"/>
              <a:t>Fahrräder</a:t>
            </a:r>
            <a:r>
              <a:rPr lang="en-US" dirty="0"/>
              <a:t> 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395" y="980728"/>
            <a:ext cx="10743016" cy="48522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611560" y="5949280"/>
            <a:ext cx="6359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Eine</a:t>
            </a:r>
            <a:r>
              <a:rPr lang="en-US" sz="3200" dirty="0"/>
              <a:t> </a:t>
            </a:r>
            <a:r>
              <a:rPr lang="en-US" sz="3200" dirty="0" err="1"/>
              <a:t>Legende</a:t>
            </a:r>
            <a:r>
              <a:rPr lang="mr-IN" sz="3200" dirty="0"/>
              <a:t>…</a:t>
            </a:r>
            <a:r>
              <a:rPr lang="de-DE" sz="3200" dirty="0"/>
              <a:t> Zeigt aber die Idee!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7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Zusammenfassung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Datenanalyse kann sehr aufwendig sein</a:t>
            </a:r>
          </a:p>
          <a:p>
            <a:r>
              <a:rPr lang="de-DE"/>
              <a:t>Brute-Force-Ansätze scheitern auf großen Datenmengen</a:t>
            </a:r>
          </a:p>
          <a:p>
            <a:r>
              <a:rPr lang="de-DE"/>
              <a:t>Genaue Analyse der Problemstellung und Aufteilung in Teilprobleme ermöglichen praxistaugliche Verfahren</a:t>
            </a:r>
          </a:p>
          <a:p>
            <a:r>
              <a:rPr lang="de-DE"/>
              <a:t>Datenrepräsentation ist entscheidend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8742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Ausblick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Müssen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Daten</a:t>
            </a:r>
            <a:r>
              <a:rPr lang="en-US" dirty="0"/>
              <a:t> </a:t>
            </a:r>
            <a:r>
              <a:rPr lang="en-US" dirty="0" err="1"/>
              <a:t>betrachten</a:t>
            </a:r>
            <a:r>
              <a:rPr lang="en-US" dirty="0"/>
              <a:t> um </a:t>
            </a:r>
            <a:r>
              <a:rPr lang="en-US" dirty="0" err="1"/>
              <a:t>bestimmte</a:t>
            </a:r>
            <a:r>
              <a:rPr lang="en-US" dirty="0"/>
              <a:t> </a:t>
            </a:r>
            <a:r>
              <a:rPr lang="en-US" dirty="0" err="1"/>
              <a:t>Größen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bestimen</a:t>
            </a:r>
            <a:r>
              <a:rPr lang="en-US"/>
              <a:t> (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z.B</a:t>
            </a:r>
            <a:r>
              <a:rPr lang="en-US" dirty="0"/>
              <a:t>. u(c, s))?</a:t>
            </a:r>
          </a:p>
          <a:p>
            <a:r>
              <a:rPr lang="en-US" dirty="0" err="1"/>
              <a:t>Wenn</a:t>
            </a:r>
            <a:r>
              <a:rPr lang="en-US" dirty="0"/>
              <a:t> nein,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Daten</a:t>
            </a:r>
            <a:r>
              <a:rPr lang="en-US" dirty="0"/>
              <a:t> </a:t>
            </a:r>
            <a:r>
              <a:rPr lang="en-US" dirty="0" err="1"/>
              <a:t>müssen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betrachten</a:t>
            </a:r>
            <a:r>
              <a:rPr lang="en-US" dirty="0"/>
              <a:t>, um </a:t>
            </a:r>
            <a:r>
              <a:rPr lang="en-US" dirty="0" err="1"/>
              <a:t>bestimmte</a:t>
            </a:r>
            <a:r>
              <a:rPr lang="en-US" dirty="0"/>
              <a:t> </a:t>
            </a:r>
            <a:r>
              <a:rPr lang="en-US" dirty="0" err="1"/>
              <a:t>Ausagen</a:t>
            </a:r>
            <a:r>
              <a:rPr lang="en-US" dirty="0"/>
              <a:t> </a:t>
            </a:r>
            <a:r>
              <a:rPr lang="en-US" dirty="0" err="1"/>
              <a:t>treffen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?</a:t>
            </a:r>
          </a:p>
          <a:p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Daten</a:t>
            </a:r>
            <a:r>
              <a:rPr lang="en-US" dirty="0"/>
              <a:t> </a:t>
            </a:r>
            <a:r>
              <a:rPr lang="en-US" dirty="0" err="1"/>
              <a:t>sollten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erfassen</a:t>
            </a:r>
            <a:r>
              <a:rPr lang="en-US" dirty="0"/>
              <a:t>?</a:t>
            </a:r>
          </a:p>
          <a:p>
            <a:r>
              <a:rPr lang="en-US" dirty="0" err="1"/>
              <a:t>Führt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auf: </a:t>
            </a:r>
            <a:r>
              <a:rPr lang="en-US" dirty="0" err="1"/>
              <a:t>Statistik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77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Tail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5724"/>
            <a:ext cx="8229600" cy="48713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1672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Nützliche</a:t>
            </a:r>
            <a:r>
              <a:rPr lang="en-US" sz="2800" dirty="0"/>
              <a:t> </a:t>
            </a:r>
            <a:r>
              <a:rPr lang="en-US" sz="2800" dirty="0" err="1"/>
              <a:t>Einsichten</a:t>
            </a:r>
            <a:r>
              <a:rPr lang="en-US" sz="2800" dirty="0"/>
              <a:t> </a:t>
            </a:r>
            <a:r>
              <a:rPr lang="en-US" sz="2800" dirty="0" err="1"/>
              <a:t>nur</a:t>
            </a:r>
            <a:r>
              <a:rPr lang="en-US" sz="2800" dirty="0"/>
              <a:t> </a:t>
            </a:r>
            <a:r>
              <a:rPr lang="en-US" sz="2800" dirty="0" err="1"/>
              <a:t>mit</a:t>
            </a:r>
            <a:r>
              <a:rPr lang="en-US" sz="2800" dirty="0"/>
              <a:t> </a:t>
            </a:r>
            <a:r>
              <a:rPr lang="en-US" sz="2800" dirty="0" err="1"/>
              <a:t>großen</a:t>
            </a:r>
            <a:r>
              <a:rPr lang="en-US" sz="2800" dirty="0"/>
              <a:t> </a:t>
            </a:r>
            <a:r>
              <a:rPr lang="en-US" sz="2800" dirty="0" err="1"/>
              <a:t>Datenmengen</a:t>
            </a:r>
            <a:r>
              <a:rPr lang="en-US" sz="2800" dirty="0"/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8229600" cy="27980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971495" y="5301208"/>
            <a:ext cx="72010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Wal-Mart-</a:t>
            </a:r>
            <a:r>
              <a:rPr lang="en-US" sz="2800" dirty="0" err="1"/>
              <a:t>Beispiel</a:t>
            </a:r>
            <a:r>
              <a:rPr lang="en-US" sz="2800" dirty="0"/>
              <a:t>: </a:t>
            </a:r>
            <a:r>
              <a:rPr lang="en-US" sz="2800" dirty="0" err="1"/>
              <a:t>Unpersonalisierte</a:t>
            </a:r>
            <a:r>
              <a:rPr lang="en-US" sz="2800" dirty="0"/>
              <a:t> </a:t>
            </a:r>
            <a:r>
              <a:rPr lang="en-US" sz="2800" dirty="0" err="1"/>
              <a:t>Erfassung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von "</a:t>
            </a:r>
            <a:r>
              <a:rPr lang="en-US" sz="2800" dirty="0" err="1"/>
              <a:t>Warenkörben</a:t>
            </a:r>
            <a:r>
              <a:rPr lang="en-US" sz="2800" dirty="0"/>
              <a:t>" </a:t>
            </a:r>
            <a:r>
              <a:rPr lang="en-US" sz="2800" dirty="0" err="1"/>
              <a:t>über</a:t>
            </a:r>
            <a:r>
              <a:rPr lang="en-US" sz="2800" dirty="0"/>
              <a:t> </a:t>
            </a:r>
            <a:r>
              <a:rPr lang="en-US" sz="2800" dirty="0" err="1"/>
              <a:t>Kassenbon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10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TF_{ij} = \frac{f_{ij}}{\max_k f_{kj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46"/>
  <p:tag name="PICTUREFILESIZE" val="96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IDF_i = \log\frac{N}{n_i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30"/>
  <p:tag name="PICTUREFILESIZE" val="7357"/>
</p:tagLst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8794</TotalTime>
  <Words>2270</Words>
  <Application>Microsoft Macintosh PowerPoint</Application>
  <PresentationFormat>On-screen Show (4:3)</PresentationFormat>
  <Paragraphs>651</Paragraphs>
  <Slides>71</Slides>
  <Notes>39</Notes>
  <HiddenSlides>11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71</vt:i4>
      </vt:variant>
    </vt:vector>
  </HeadingPairs>
  <TitlesOfParts>
    <vt:vector size="90" baseType="lpstr">
      <vt:lpstr>Arial</vt:lpstr>
      <vt:lpstr>Calibri</vt:lpstr>
      <vt:lpstr>Cambria Math</vt:lpstr>
      <vt:lpstr>cmsy10</vt:lpstr>
      <vt:lpstr>Helvetica</vt:lpstr>
      <vt:lpstr>Lucida Grande</vt:lpstr>
      <vt:lpstr>Myriad Pro</vt:lpstr>
      <vt:lpstr>Symbol</vt:lpstr>
      <vt:lpstr>Tahoma</vt:lpstr>
      <vt:lpstr>Times</vt:lpstr>
      <vt:lpstr>Times New Roman</vt:lpstr>
      <vt:lpstr>Verdana</vt:lpstr>
      <vt:lpstr>Wingdings</vt:lpstr>
      <vt:lpstr>7_Standarddesign</vt:lpstr>
      <vt:lpstr>Document</vt:lpstr>
      <vt:lpstr>Equation</vt:lpstr>
      <vt:lpstr>Equation.3</vt:lpstr>
      <vt:lpstr>Word.Document.8</vt:lpstr>
      <vt:lpstr>Formel</vt:lpstr>
      <vt:lpstr>Einführung in Web- und Data-Science</vt:lpstr>
      <vt:lpstr>Übersicht</vt:lpstr>
      <vt:lpstr>PowerPoint Presentation</vt:lpstr>
      <vt:lpstr>Wiederholung: Überwachtes Lernen</vt:lpstr>
      <vt:lpstr>Ausnutzung von Daten bei SVMs: Clusterbildung</vt:lpstr>
      <vt:lpstr>PowerPoint Presentation</vt:lpstr>
      <vt:lpstr>Über Windeln, Bier und Fahrräder …</vt:lpstr>
      <vt:lpstr>Long Tail</vt:lpstr>
      <vt:lpstr>Nützliche Einsichten nur mit großen Datenmengen?</vt:lpstr>
      <vt:lpstr>Fragen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Berechnungsaufwand</vt:lpstr>
      <vt:lpstr>PowerPoint Presentation</vt:lpstr>
      <vt:lpstr>PowerPoint Presentation</vt:lpstr>
      <vt:lpstr>PowerPoint Presentation</vt:lpstr>
      <vt:lpstr>Anwendungen der Warenkorbanalyse</vt:lpstr>
      <vt:lpstr>Anwendung: Empfehlungsgenerierung</vt:lpstr>
      <vt:lpstr>PowerPoint Presentation</vt:lpstr>
      <vt:lpstr>Verwendung von Assoziationsregeln</vt:lpstr>
      <vt:lpstr>PowerPoint Presentation</vt:lpstr>
      <vt:lpstr>Personalisierung</vt:lpstr>
      <vt:lpstr>Verfeinerung der Empfehlungsgenerierung</vt:lpstr>
      <vt:lpstr>Maximierung der Nützlichkeitsschätzung</vt:lpstr>
      <vt:lpstr>Zentrales Problem</vt:lpstr>
      <vt:lpstr>Erfassung von Nützlichkeitsmaßen</vt:lpstr>
      <vt:lpstr>Übersicht</vt:lpstr>
      <vt:lpstr>Einführung in Web- und Data-Science</vt:lpstr>
      <vt:lpstr>Empfehlungsgenerierung</vt:lpstr>
      <vt:lpstr>Extrapolierung der Nützlichkeiten</vt:lpstr>
      <vt:lpstr>Inhaltsbasierte Filterung: Artikelmerkmale</vt:lpstr>
      <vt:lpstr>TF.IDF</vt:lpstr>
      <vt:lpstr>Inhaltsbasierte Nützlichkeitsschätzung (Filterung)</vt:lpstr>
      <vt:lpstr>Skalarprodukt oder Punktprodukt</vt:lpstr>
      <vt:lpstr>PowerPoint Presentation</vt:lpstr>
      <vt:lpstr>Begrenzungen der inhaltsbasierten Filterung</vt:lpstr>
      <vt:lpstr>Nutzer-Nutzer kollaborative Filterung</vt:lpstr>
      <vt:lpstr>Ähnliche Nutzer: Distanzmaße</vt:lpstr>
      <vt:lpstr>Korrelationskoeffizient</vt:lpstr>
      <vt:lpstr>Einschub</vt:lpstr>
      <vt:lpstr>Korrelationskoeffizient</vt:lpstr>
      <vt:lpstr>PowerPoint Presentation</vt:lpstr>
      <vt:lpstr>Bewertungsschätzungen</vt:lpstr>
      <vt:lpstr>Aufwand?</vt:lpstr>
      <vt:lpstr>PowerPoint Presentation</vt:lpstr>
      <vt:lpstr>Online Analytical Processing (OLAP)</vt:lpstr>
      <vt:lpstr>OLAP-Würfel</vt:lpstr>
      <vt:lpstr>OLAP Slicing (Projektion 𝛱)</vt:lpstr>
      <vt:lpstr>OLAP Dicing (Selektion 𝜎)</vt:lpstr>
      <vt:lpstr>OLAP Drill-down</vt:lpstr>
      <vt:lpstr>OLAP Pivoting</vt:lpstr>
      <vt:lpstr>Daten und Normalisierung</vt:lpstr>
      <vt:lpstr>Zusammenfassung</vt:lpstr>
      <vt:lpstr>Ausblick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1705</cp:revision>
  <cp:lastPrinted>2015-04-09T12:56:16Z</cp:lastPrinted>
  <dcterms:created xsi:type="dcterms:W3CDTF">2010-04-27T12:26:40Z</dcterms:created>
  <dcterms:modified xsi:type="dcterms:W3CDTF">2019-12-16T17:39:21Z</dcterms:modified>
</cp:coreProperties>
</file>