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99"/>
  </p:notesMasterIdLst>
  <p:handoutMasterIdLst>
    <p:handoutMasterId r:id="rId100"/>
  </p:handoutMasterIdLst>
  <p:sldIdLst>
    <p:sldId id="341" r:id="rId2"/>
    <p:sldId id="421" r:id="rId3"/>
    <p:sldId id="531" r:id="rId4"/>
    <p:sldId id="623" r:id="rId5"/>
    <p:sldId id="455" r:id="rId6"/>
    <p:sldId id="588" r:id="rId7"/>
    <p:sldId id="598" r:id="rId8"/>
    <p:sldId id="452" r:id="rId9"/>
    <p:sldId id="618" r:id="rId10"/>
    <p:sldId id="453" r:id="rId11"/>
    <p:sldId id="454" r:id="rId12"/>
    <p:sldId id="456" r:id="rId13"/>
    <p:sldId id="458" r:id="rId14"/>
    <p:sldId id="459" r:id="rId15"/>
    <p:sldId id="466" r:id="rId16"/>
    <p:sldId id="620" r:id="rId17"/>
    <p:sldId id="467" r:id="rId18"/>
    <p:sldId id="619" r:id="rId19"/>
    <p:sldId id="589" r:id="rId20"/>
    <p:sldId id="611" r:id="rId21"/>
    <p:sldId id="597" r:id="rId22"/>
    <p:sldId id="468" r:id="rId23"/>
    <p:sldId id="591" r:id="rId24"/>
    <p:sldId id="595" r:id="rId25"/>
    <p:sldId id="593" r:id="rId26"/>
    <p:sldId id="471" r:id="rId27"/>
    <p:sldId id="474" r:id="rId28"/>
    <p:sldId id="613" r:id="rId29"/>
    <p:sldId id="614" r:id="rId30"/>
    <p:sldId id="472" r:id="rId31"/>
    <p:sldId id="594" r:id="rId32"/>
    <p:sldId id="624" r:id="rId33"/>
    <p:sldId id="647" r:id="rId34"/>
    <p:sldId id="720" r:id="rId35"/>
    <p:sldId id="625" r:id="rId36"/>
    <p:sldId id="626" r:id="rId37"/>
    <p:sldId id="627" r:id="rId38"/>
    <p:sldId id="630" r:id="rId39"/>
    <p:sldId id="631" r:id="rId40"/>
    <p:sldId id="637" r:id="rId41"/>
    <p:sldId id="638" r:id="rId42"/>
    <p:sldId id="639" r:id="rId43"/>
    <p:sldId id="644" r:id="rId44"/>
    <p:sldId id="645" r:id="rId45"/>
    <p:sldId id="632" r:id="rId46"/>
    <p:sldId id="646" r:id="rId47"/>
    <p:sldId id="641" r:id="rId48"/>
    <p:sldId id="642" r:id="rId49"/>
    <p:sldId id="648" r:id="rId50"/>
    <p:sldId id="649" r:id="rId51"/>
    <p:sldId id="650" r:id="rId52"/>
    <p:sldId id="651" r:id="rId53"/>
    <p:sldId id="652" r:id="rId54"/>
    <p:sldId id="653" r:id="rId55"/>
    <p:sldId id="654" r:id="rId56"/>
    <p:sldId id="655" r:id="rId57"/>
    <p:sldId id="684" r:id="rId58"/>
    <p:sldId id="685" r:id="rId59"/>
    <p:sldId id="656" r:id="rId60"/>
    <p:sldId id="657" r:id="rId61"/>
    <p:sldId id="658" r:id="rId62"/>
    <p:sldId id="659" r:id="rId63"/>
    <p:sldId id="660" r:id="rId64"/>
    <p:sldId id="719" r:id="rId65"/>
    <p:sldId id="661" r:id="rId66"/>
    <p:sldId id="662" r:id="rId67"/>
    <p:sldId id="663" r:id="rId68"/>
    <p:sldId id="668" r:id="rId69"/>
    <p:sldId id="695" r:id="rId70"/>
    <p:sldId id="699" r:id="rId71"/>
    <p:sldId id="696" r:id="rId72"/>
    <p:sldId id="701" r:id="rId73"/>
    <p:sldId id="698" r:id="rId74"/>
    <p:sldId id="700" r:id="rId75"/>
    <p:sldId id="697" r:id="rId76"/>
    <p:sldId id="704" r:id="rId77"/>
    <p:sldId id="702" r:id="rId78"/>
    <p:sldId id="703" r:id="rId79"/>
    <p:sldId id="682" r:id="rId80"/>
    <p:sldId id="676" r:id="rId81"/>
    <p:sldId id="677" r:id="rId82"/>
    <p:sldId id="678" r:id="rId83"/>
    <p:sldId id="679" r:id="rId84"/>
    <p:sldId id="680" r:id="rId85"/>
    <p:sldId id="681" r:id="rId86"/>
    <p:sldId id="689" r:id="rId87"/>
    <p:sldId id="693" r:id="rId88"/>
    <p:sldId id="705" r:id="rId89"/>
    <p:sldId id="707" r:id="rId90"/>
    <p:sldId id="706" r:id="rId91"/>
    <p:sldId id="717" r:id="rId92"/>
    <p:sldId id="284" r:id="rId93"/>
    <p:sldId id="288" r:id="rId94"/>
    <p:sldId id="716" r:id="rId95"/>
    <p:sldId id="290" r:id="rId96"/>
    <p:sldId id="285" r:id="rId97"/>
    <p:sldId id="616" r:id="rId9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CFF"/>
    <a:srgbClr val="0B05FF"/>
    <a:srgbClr val="FFFFCD"/>
    <a:srgbClr val="0E17FF"/>
    <a:srgbClr val="0305FF"/>
    <a:srgbClr val="0544FF"/>
    <a:srgbClr val="6FD8F0"/>
    <a:srgbClr val="DBA503"/>
    <a:srgbClr val="00394A"/>
    <a:srgbClr val="003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395"/>
  </p:normalViewPr>
  <p:slideViewPr>
    <p:cSldViewPr>
      <p:cViewPr varScale="1">
        <p:scale>
          <a:sx n="110" d="100"/>
          <a:sy n="110" d="100"/>
        </p:scale>
        <p:origin x="1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4.xml"/><Relationship Id="rId2" Type="http://schemas.openxmlformats.org/officeDocument/2006/relationships/slide" Target="slides/slide93.xml"/><Relationship Id="rId1" Type="http://schemas.openxmlformats.org/officeDocument/2006/relationships/slide" Target="slides/slide9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28.11.19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28.11.19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54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K-S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7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2D7D9A-39B4-489C-B8FC-8AC52D8C5A2B}" type="slidenum">
              <a:rPr lang="en-US" altLang="de-DE"/>
              <a:pPr/>
              <a:t>43</a:t>
            </a:fld>
            <a:endParaRPr lang="en-US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dirty="0" err="1">
                <a:latin typeface="Arial" charset="0"/>
              </a:rPr>
              <a:t>Zb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geringer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stichprobenumfang</a:t>
            </a:r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4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467974-84F3-4932-9759-BB140FB8B17C}" type="slidenum">
              <a:rPr lang="en-US" altLang="de-DE"/>
              <a:pPr/>
              <a:t>44</a:t>
            </a:fld>
            <a:endParaRPr lang="en-US" alt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02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Lineare</a:t>
            </a:r>
            <a:r>
              <a:rPr lang="en-GB" dirty="0"/>
              <a:t> </a:t>
            </a:r>
            <a:r>
              <a:rPr lang="en-GB" dirty="0" err="1"/>
              <a:t>Abbildung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8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PR: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Prozent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IQ </a:t>
            </a:r>
            <a:r>
              <a:rPr lang="en-GB" dirty="0" err="1"/>
              <a:t>kleiner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gleich</a:t>
            </a:r>
            <a:r>
              <a:rPr lang="en-GB" dirty="0"/>
              <a:t> (.)?</a:t>
            </a:r>
          </a:p>
          <a:p>
            <a:r>
              <a:rPr lang="en-GB" dirty="0" err="1"/>
              <a:t>Intervalle</a:t>
            </a:r>
            <a:r>
              <a:rPr lang="en-GB" dirty="0"/>
              <a:t>: W</a:t>
            </a:r>
            <a:r>
              <a:rPr lang="de-DE" dirty="0" err="1"/>
              <a:t>ie</a:t>
            </a:r>
            <a:r>
              <a:rPr lang="de-DE" dirty="0"/>
              <a:t> groß ist die Wahrscheinlichkeit für einen IQ-Wert (a) von 85 bis 115: 84-16=68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2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gilt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𝑧_𝑖</a:t>
                </a:r>
                <a:r>
                  <a:rPr lang="en-GB" dirty="0"/>
                  <a:t> gilt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𝜇=0, 𝜎=1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3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Standardabweichung</a:t>
            </a:r>
            <a:r>
              <a:rPr lang="en-GB" dirty="0"/>
              <a:t>/</a:t>
            </a:r>
            <a:r>
              <a:rPr lang="en-GB" dirty="0" err="1"/>
              <a:t>fehler</a:t>
            </a:r>
            <a:r>
              <a:rPr lang="en-GB" dirty="0"/>
              <a:t> des </a:t>
            </a:r>
            <a:r>
              <a:rPr lang="en-GB" dirty="0" err="1"/>
              <a:t>Mittelwertes</a:t>
            </a:r>
            <a:r>
              <a:rPr lang="en-GB" dirty="0"/>
              <a:t>: </a:t>
            </a:r>
            <a:r>
              <a:rPr lang="en-GB" dirty="0" err="1"/>
              <a:t>durch</a:t>
            </a:r>
            <a:r>
              <a:rPr lang="en-GB" dirty="0"/>
              <a:t> n </a:t>
            </a:r>
            <a:r>
              <a:rPr lang="en-GB" dirty="0" err="1"/>
              <a:t>teilen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6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4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3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4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6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3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04F5AF-5AB3-A544-BD5E-E57FA1582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97EE0-3933-144E-9BA3-7F0A2894E35A}" type="slidenum">
              <a:rPr lang="de-DE" altLang="de-DE"/>
              <a:pPr/>
              <a:t>92</a:t>
            </a:fld>
            <a:endParaRPr lang="de-DE" altLang="de-DE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3682E34-7B1B-4540-A90F-58109A6F1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D4F1B5B-784C-D941-A489-D5D4F3FE6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24607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93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9410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94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679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571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1AB9C2-3649-E449-A42F-5F8BEB3A7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8F034-9BE9-DD47-A9BC-CE5D04252AFD}" type="slidenum">
              <a:rPr lang="de-DE" altLang="de-DE"/>
              <a:pPr/>
              <a:t>95</a:t>
            </a:fld>
            <a:endParaRPr lang="de-DE" altLang="de-DE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2D7CD325-CE25-8E4F-8387-CA90C5E47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59DFF45-5A41-0541-938C-B61F1DB27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044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C33639-A94D-174E-B376-C8F40896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E05E8-A939-D247-8CFD-BF57E2BEBA30}" type="slidenum">
              <a:rPr lang="de-DE" altLang="de-DE"/>
              <a:pPr/>
              <a:t>96</a:t>
            </a:fld>
            <a:endParaRPr lang="de-DE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67E76C1-4CD7-9240-B1BA-1E60171AB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86BC1D5-372F-0542-9BB1-9E2EBE9CB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hal</a:t>
            </a:r>
          </a:p>
        </p:txBody>
      </p:sp>
    </p:spTree>
    <p:extLst>
      <p:ext uri="{BB962C8B-B14F-4D97-AF65-F5344CB8AC3E}">
        <p14:creationId xmlns:p14="http://schemas.microsoft.com/office/powerpoint/2010/main" val="11605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Vermeiden, diskutieren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85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Modalwert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Wert auf 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Verteilungskurve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absolutes Maximum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80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Verhältnisdaten sind als Brüche darstellbar, echter Nullpunkt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3FF960-22B9-470A-8C70-881BA99FD624}" type="slidenum">
              <a:rPr lang="en-US" altLang="de-DE"/>
              <a:pPr/>
              <a:t>26</a:t>
            </a:fld>
            <a:endParaRPr lang="en-US" alt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2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1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Wahrscheinlichkeit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5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4" y="64008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90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2" y="981078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2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1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7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40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image" Target="../media/image43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11" Type="http://schemas.openxmlformats.org/officeDocument/2006/relationships/image" Target="../media/image62.png"/><Relationship Id="rId5" Type="http://schemas.openxmlformats.org/officeDocument/2006/relationships/image" Target="../media/image43.wmf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12" Type="http://schemas.openxmlformats.org/officeDocument/2006/relationships/image" Target="../media/image45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png"/><Relationship Id="rId11" Type="http://schemas.openxmlformats.org/officeDocument/2006/relationships/image" Target="../media/image61.png"/><Relationship Id="rId5" Type="http://schemas.openxmlformats.org/officeDocument/2006/relationships/image" Target="../media/image43.wmf"/><Relationship Id="rId10" Type="http://schemas.openxmlformats.org/officeDocument/2006/relationships/image" Target="../media/image44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7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8.emf"/><Relationship Id="rId4" Type="http://schemas.openxmlformats.org/officeDocument/2006/relationships/oleObject" Target="../embeddings/oleObject10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7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</a:t>
            </a:r>
            <a:r>
              <a:rPr lang="de-DE" sz="2400">
                <a:cs typeface="+mn-cs"/>
              </a:rPr>
              <a:t>Übungen)</a:t>
            </a: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76064"/>
          </a:xfrm>
        </p:spPr>
        <p:txBody>
          <a:bodyPr/>
          <a:lstStyle/>
          <a:p>
            <a:r>
              <a:rPr lang="de-DE" sz="3600"/>
              <a:t>Ablauf systematischer Untersuchungen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381328"/>
            <a:ext cx="91440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ldschirmfoto 2015-02-21 um 15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6"/>
            <a:ext cx="9001000" cy="546321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BF1007-F430-9942-B3F7-DC9D0018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13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268760"/>
            <a:ext cx="8455920" cy="475252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Stichproben</a:t>
            </a:r>
            <a:r>
              <a:rPr lang="en-US" sz="2400" dirty="0" err="1">
                <a:solidFill>
                  <a:srgbClr val="0B05FF"/>
                </a:solidFill>
              </a:rPr>
              <a:t>einheit</a:t>
            </a:r>
            <a:r>
              <a:rPr lang="en-US" sz="2400" dirty="0"/>
              <a:t> </a:t>
            </a:r>
            <a:r>
              <a:rPr lang="en-US" sz="2400" dirty="0" err="1"/>
              <a:t>soll</a:t>
            </a:r>
            <a:r>
              <a:rPr lang="en-US" sz="2400" dirty="0"/>
              <a:t> </a:t>
            </a:r>
            <a:r>
              <a:rPr lang="en-US" sz="2400" dirty="0" err="1"/>
              <a:t>verwendet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Skalierung</a:t>
            </a:r>
            <a:r>
              <a:rPr lang="en-US" dirty="0"/>
              <a:t>/</a:t>
            </a:r>
            <a:r>
              <a:rPr lang="en-US" dirty="0" err="1"/>
              <a:t>Normalisierung</a:t>
            </a:r>
            <a:r>
              <a:rPr lang="en-US" dirty="0"/>
              <a:t> der </a:t>
            </a:r>
            <a:r>
              <a:rPr lang="en-US" dirty="0" err="1"/>
              <a:t>Daten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räumliche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Aufteilung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Fläche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Beprobung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zeitliche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angemessene</a:t>
            </a:r>
            <a:r>
              <a:rPr lang="en-US" dirty="0"/>
              <a:t> </a:t>
            </a:r>
            <a:r>
              <a:rPr lang="en-US" dirty="0" err="1"/>
              <a:t>Intervalle</a:t>
            </a:r>
            <a:r>
              <a:rPr lang="en-US" dirty="0"/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4462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Planung von Auswerte-Untersuchungen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2EFE-6107-CE48-8AEB-1FEF029F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809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Erhebung</a:t>
            </a:r>
            <a:r>
              <a:rPr lang="en-US" altLang="de-DE" dirty="0"/>
              <a:t> von </a:t>
            </a:r>
            <a:r>
              <a:rPr lang="en-US" altLang="de-DE" dirty="0" err="1"/>
              <a:t>Stichproben</a:t>
            </a:r>
            <a:endParaRPr lang="en-US" alt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800" dirty="0" err="1"/>
              <a:t>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wiederholte</a:t>
            </a:r>
            <a:r>
              <a:rPr lang="en-US" altLang="de-DE" dirty="0"/>
              <a:t> </a:t>
            </a:r>
            <a:r>
              <a:rPr lang="en-US" altLang="de-DE" dirty="0" err="1"/>
              <a:t>Messungen</a:t>
            </a:r>
            <a:r>
              <a:rPr lang="en-US" altLang="de-DE" dirty="0"/>
              <a:t> am </a:t>
            </a:r>
            <a:r>
              <a:rPr lang="en-US" altLang="de-DE" dirty="0" err="1"/>
              <a:t>gleichen</a:t>
            </a:r>
            <a:r>
              <a:rPr lang="en-US" altLang="de-DE" dirty="0"/>
              <a:t> </a:t>
            </a:r>
            <a:r>
              <a:rPr lang="en-US" altLang="de-DE" dirty="0" err="1"/>
              <a:t>Versuchsobjekt</a:t>
            </a:r>
            <a:r>
              <a:rPr lang="en-US" altLang="de-DE" dirty="0"/>
              <a:t> </a:t>
            </a:r>
          </a:p>
          <a:p>
            <a:pPr lvl="1" eaLnBrk="1" hangingPunct="1"/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zu</a:t>
            </a:r>
            <a:r>
              <a:rPr lang="en-US" altLang="de-DE" dirty="0"/>
              <a:t> </a:t>
            </a:r>
            <a:r>
              <a:rPr lang="en-US" altLang="de-DE" dirty="0" err="1"/>
              <a:t>einem</a:t>
            </a:r>
            <a:r>
              <a:rPr lang="en-US" altLang="de-DE" dirty="0"/>
              <a:t> </a:t>
            </a:r>
            <a:r>
              <a:rPr lang="en-US" altLang="de-DE" dirty="0" err="1"/>
              <a:t>Zeitpunkt</a:t>
            </a:r>
            <a:r>
              <a:rPr lang="en-US" altLang="de-DE" dirty="0"/>
              <a:t> </a:t>
            </a:r>
            <a:r>
              <a:rPr lang="en-US" altLang="de-DE" dirty="0" err="1"/>
              <a:t>kann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auf </a:t>
            </a:r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eines</a:t>
            </a:r>
            <a:r>
              <a:rPr lang="en-US" altLang="de-DE" dirty="0"/>
              <a:t> </a:t>
            </a:r>
            <a:r>
              <a:rPr lang="en-US" altLang="de-DE" dirty="0" err="1"/>
              <a:t>anderen</a:t>
            </a:r>
            <a:r>
              <a:rPr lang="en-US" altLang="de-DE" dirty="0"/>
              <a:t> </a:t>
            </a:r>
            <a:r>
              <a:rPr lang="en-US" altLang="de-DE" dirty="0" err="1"/>
              <a:t>Zeitpunkts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endParaRPr lang="en-US" altLang="de-DE" dirty="0"/>
          </a:p>
          <a:p>
            <a:pPr eaLnBrk="1" hangingPunct="1"/>
            <a:r>
              <a:rPr lang="en-US" altLang="de-DE" sz="2800" dirty="0" err="1"/>
              <a:t>Unverbundene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Stichproben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r>
              <a:rPr lang="en-US" altLang="de-DE" dirty="0"/>
              <a:t> </a:t>
            </a:r>
            <a:r>
              <a:rPr lang="en-US" altLang="de-DE" dirty="0" err="1"/>
              <a:t>keinen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</a:t>
            </a:r>
            <a:r>
              <a:rPr lang="en-US" altLang="de-DE" dirty="0" err="1"/>
              <a:t>aufeinander</a:t>
            </a:r>
            <a:endParaRPr lang="en-US" altLang="de-DE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unterschiedliche</a:t>
            </a:r>
            <a:r>
              <a:rPr lang="en-US" altLang="de-DE" dirty="0"/>
              <a:t> </a:t>
            </a:r>
            <a:r>
              <a:rPr lang="en-US" altLang="de-DE" dirty="0" err="1"/>
              <a:t>Populationen</a:t>
            </a:r>
            <a:r>
              <a:rPr lang="en-US" altLang="de-DE" dirty="0"/>
              <a:t>, </a:t>
            </a:r>
            <a:r>
              <a:rPr lang="en-US" altLang="de-DE" dirty="0" err="1"/>
              <a:t>Vergleich</a:t>
            </a:r>
            <a:r>
              <a:rPr lang="en-US" altLang="de-DE" dirty="0"/>
              <a:t> </a:t>
            </a:r>
            <a:r>
              <a:rPr lang="en-US" altLang="de-DE" dirty="0" err="1"/>
              <a:t>unterschiedlicher</a:t>
            </a:r>
            <a:r>
              <a:rPr lang="en-US" altLang="de-DE" dirty="0"/>
              <a:t> </a:t>
            </a:r>
            <a:r>
              <a:rPr lang="en-US" altLang="de-DE" dirty="0" err="1"/>
              <a:t>Objekte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B6136-A6E1-5545-864D-42FEE68E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52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Merkmale</a:t>
            </a:r>
            <a:r>
              <a:rPr lang="en-US" altLang="de-DE" dirty="0"/>
              <a:t> / </a:t>
            </a:r>
            <a:r>
              <a:rPr lang="en-US" altLang="de-DE" dirty="0" err="1"/>
              <a:t>Variablen</a:t>
            </a:r>
            <a:endParaRPr lang="en-US" altLang="de-DE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196978"/>
            <a:ext cx="8229600" cy="4968875"/>
          </a:xfrm>
        </p:spPr>
        <p:txBody>
          <a:bodyPr>
            <a:normAutofit/>
          </a:bodyPr>
          <a:lstStyle/>
          <a:p>
            <a:pPr lvl="1" eaLnBrk="1" hangingPunct="1"/>
            <a:endParaRPr lang="en-US" altLang="de-DE" sz="2200" b="1" dirty="0"/>
          </a:p>
          <a:p>
            <a:pPr lvl="1" eaLnBrk="1" hangingPunct="1"/>
            <a:endParaRPr lang="en-US" altLang="de-DE" sz="2200" b="1" dirty="0"/>
          </a:p>
          <a:p>
            <a:pPr lvl="1" eaLnBrk="1" hangingPunct="1"/>
            <a:endParaRPr lang="en-US" altLang="de-DE" sz="2200" b="1" dirty="0"/>
          </a:p>
          <a:p>
            <a:pPr lvl="1" eaLnBrk="1" hangingPunct="1"/>
            <a:endParaRPr lang="en-US" altLang="de-DE" sz="2200" b="1" dirty="0"/>
          </a:p>
          <a:p>
            <a:pPr lvl="1" eaLnBrk="1" hangingPunct="1"/>
            <a:endParaRPr lang="en-US" altLang="de-DE" sz="2200" b="1" dirty="0"/>
          </a:p>
          <a:p>
            <a:pPr lvl="1" eaLnBrk="1" hangingPunct="1"/>
            <a:endParaRPr lang="en-US" altLang="de-DE" sz="2200" b="1" dirty="0"/>
          </a:p>
          <a:p>
            <a:pPr marL="457188" lvl="1" indent="0" eaLnBrk="1" hangingPunct="1">
              <a:buNone/>
            </a:pPr>
            <a:r>
              <a:rPr lang="en-US" altLang="de-DE" sz="2200" dirty="0" err="1"/>
              <a:t>Experimente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werden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normalerweise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gestaltet</a:t>
            </a:r>
            <a:r>
              <a:rPr lang="en-US" altLang="de-DE" sz="2200" dirty="0"/>
              <a:t>, um den </a:t>
            </a:r>
            <a:r>
              <a:rPr lang="en-US" altLang="de-DE" sz="2200" dirty="0" err="1"/>
              <a:t>Einfluss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oder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mehrerer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Faktoren</a:t>
            </a:r>
            <a:r>
              <a:rPr lang="en-US" altLang="de-DE" sz="2200" dirty="0"/>
              <a:t> auf </a:t>
            </a:r>
            <a:r>
              <a:rPr lang="en-US" altLang="de-DE" sz="2200" dirty="0" err="1"/>
              <a:t>eine</a:t>
            </a:r>
            <a:r>
              <a:rPr lang="en-US" altLang="de-DE" sz="2200" dirty="0"/>
              <a:t> Variable </a:t>
            </a:r>
            <a:r>
              <a:rPr lang="en-US" altLang="de-DE" sz="2200" dirty="0" err="1"/>
              <a:t>zu</a:t>
            </a:r>
            <a:r>
              <a:rPr lang="en-US" altLang="de-DE" sz="2200" dirty="0"/>
              <a:t> </a:t>
            </a:r>
            <a:r>
              <a:rPr lang="en-US" altLang="de-DE" sz="2200" dirty="0" err="1"/>
              <a:t>untersuchen</a:t>
            </a:r>
            <a:endParaRPr lang="en-US" altLang="de-DE" sz="2200" dirty="0"/>
          </a:p>
        </p:txBody>
      </p:sp>
      <p:pic>
        <p:nvPicPr>
          <p:cNvPr id="2" name="Picture 1" descr="Bildschirmfoto 2015-02-21 um 15.2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1268760"/>
            <a:ext cx="7092280" cy="223789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D64267B-3004-A942-9CD6-08A97F9B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1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Systematischer</a:t>
            </a:r>
            <a:r>
              <a:rPr lang="en-US" altLang="de-DE" dirty="0"/>
              <a:t> </a:t>
            </a:r>
            <a:r>
              <a:rPr lang="en-US" altLang="de-DE" dirty="0" err="1"/>
              <a:t>Fehler</a:t>
            </a:r>
            <a:r>
              <a:rPr lang="en-US" altLang="de-DE" dirty="0"/>
              <a:t>/Trend (Bias)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sz="2400" dirty="0"/>
              <a:t>Auftretender, meist störender systematischer Effekt mit einer Grundtendenz, so dass Werte von den wahren Ergebnissen abweichen</a:t>
            </a:r>
          </a:p>
          <a:p>
            <a:r>
              <a:rPr lang="en-US" altLang="de-DE" sz="2400" dirty="0" err="1"/>
              <a:t>Beispiele</a:t>
            </a:r>
            <a:endParaRPr lang="en-US" altLang="de-DE" sz="2400" dirty="0"/>
          </a:p>
          <a:p>
            <a:pPr lvl="1"/>
            <a:r>
              <a:rPr lang="en-US" altLang="de-DE" sz="2200" dirty="0" err="1"/>
              <a:t>Schätzung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Fischpopulationen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mit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Netzen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bestimmten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Maschenweite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kleine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Fische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können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immer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entkommen</a:t>
            </a:r>
            <a:r>
              <a:rPr lang="en-US" altLang="de-DE" sz="2200" dirty="0"/>
              <a:t> </a:t>
            </a:r>
          </a:p>
          <a:p>
            <a:pPr lvl="1"/>
            <a:r>
              <a:rPr lang="en-US" altLang="de-DE" sz="2200" dirty="0" err="1"/>
              <a:t>Fangen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Säugetieren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Individuen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</a:t>
            </a:r>
            <a:br>
              <a:rPr lang="en-US" altLang="de-DE" sz="2200" dirty="0"/>
            </a:br>
            <a:r>
              <a:rPr lang="en-US" altLang="de-DE" sz="2200" dirty="0"/>
              <a:t>“trap happy”,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“trap shy”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5FC0-EF78-1D42-BF32-9466DC0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871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Lagemaße</a:t>
            </a:r>
            <a:r>
              <a:rPr lang="en-US" altLang="de-DE" dirty="0"/>
              <a:t> - </a:t>
            </a:r>
            <a:r>
              <a:rPr lang="en-US" altLang="de-DE" dirty="0" err="1"/>
              <a:t>Mittelwerte</a:t>
            </a:r>
            <a:endParaRPr lang="en-US" alt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6"/>
            <a:ext cx="8229600" cy="52208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sz="2400" dirty="0" err="1"/>
              <a:t>Arithmetisches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Geometrisches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lvl="1" eaLnBrk="1" hangingPunct="1"/>
            <a:endParaRPr lang="en-US" altLang="de-DE" sz="2000" dirty="0"/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Harmonisches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80443"/>
            <a:ext cx="43053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0" y="2938140"/>
            <a:ext cx="3251200" cy="85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895" y="2539110"/>
            <a:ext cx="298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Das </a:t>
            </a:r>
            <a:r>
              <a:rPr lang="en-US" sz="1100" dirty="0" err="1">
                <a:solidFill>
                  <a:srgbClr val="0305FF"/>
                </a:solidFill>
              </a:rPr>
              <a:t>geometrische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Mittel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zweier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Zahlen</a:t>
            </a:r>
            <a:r>
              <a:rPr lang="en-US" sz="1100" dirty="0">
                <a:solidFill>
                  <a:srgbClr val="0305FF"/>
                </a:solidFill>
              </a:rPr>
              <a:t> a und b </a:t>
            </a:r>
            <a:r>
              <a:rPr lang="en-US" sz="1100" dirty="0" err="1">
                <a:solidFill>
                  <a:srgbClr val="0305FF"/>
                </a:solidFill>
              </a:rPr>
              <a:t>liefert</a:t>
            </a:r>
            <a:r>
              <a:rPr lang="en-US" sz="1100" dirty="0">
                <a:solidFill>
                  <a:srgbClr val="0305FF"/>
                </a:solidFill>
              </a:rPr>
              <a:t> die </a:t>
            </a:r>
            <a:r>
              <a:rPr lang="en-US" sz="1100" dirty="0" err="1">
                <a:solidFill>
                  <a:srgbClr val="0305FF"/>
                </a:solidFill>
              </a:rPr>
              <a:t>Seitenlänge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eines</a:t>
            </a:r>
            <a:r>
              <a:rPr lang="en-US" sz="1100" dirty="0">
                <a:solidFill>
                  <a:srgbClr val="0305FF"/>
                </a:solidFill>
              </a:rPr>
              <a:t> Quadrates, das den </a:t>
            </a:r>
            <a:r>
              <a:rPr lang="en-US" sz="1100" dirty="0" err="1">
                <a:solidFill>
                  <a:srgbClr val="0305FF"/>
                </a:solidFill>
              </a:rPr>
              <a:t>gleichen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Flächeninhalt</a:t>
            </a:r>
            <a:r>
              <a:rPr lang="en-US" sz="1100" dirty="0">
                <a:solidFill>
                  <a:srgbClr val="0305FF"/>
                </a:solidFill>
              </a:rPr>
              <a:t> hat </a:t>
            </a:r>
            <a:r>
              <a:rPr lang="en-US" sz="1100" dirty="0" err="1">
                <a:solidFill>
                  <a:srgbClr val="0305FF"/>
                </a:solidFill>
              </a:rPr>
              <a:t>wie</a:t>
            </a:r>
            <a:r>
              <a:rPr lang="en-US" sz="1100" dirty="0">
                <a:solidFill>
                  <a:srgbClr val="0305FF"/>
                </a:solidFill>
              </a:rPr>
              <a:t> das </a:t>
            </a:r>
            <a:r>
              <a:rPr lang="en-US" sz="1100" dirty="0" err="1">
                <a:solidFill>
                  <a:srgbClr val="0305FF"/>
                </a:solidFill>
              </a:rPr>
              <a:t>Rechteck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</a:t>
            </a:r>
            <a:r>
              <a:rPr lang="en-US" sz="1100" dirty="0">
                <a:solidFill>
                  <a:srgbClr val="0305FF"/>
                </a:solidFill>
              </a:rPr>
              <a:t> den </a:t>
            </a:r>
            <a:r>
              <a:rPr lang="en-US" sz="1100" dirty="0" err="1">
                <a:solidFill>
                  <a:srgbClr val="0305FF"/>
                </a:solidFill>
              </a:rPr>
              <a:t>Seitenlängen</a:t>
            </a:r>
            <a:r>
              <a:rPr lang="en-US" sz="1100" dirty="0">
                <a:solidFill>
                  <a:srgbClr val="0305FF"/>
                </a:solidFill>
              </a:rPr>
              <a:t> a und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2" y="1078632"/>
            <a:ext cx="45085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80" y="4149080"/>
            <a:ext cx="2717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941168"/>
            <a:ext cx="27559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05264"/>
            <a:ext cx="6743700" cy="533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885" y="3331635"/>
            <a:ext cx="3654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en-US" altLang="de-DE" sz="1200" dirty="0">
                <a:solidFill>
                  <a:srgbClr val="0305FF"/>
                </a:solidFill>
              </a:rPr>
              <a:t>Relevant </a:t>
            </a:r>
            <a:r>
              <a:rPr lang="en-US" altLang="de-DE" sz="1200" dirty="0" err="1">
                <a:solidFill>
                  <a:srgbClr val="0305FF"/>
                </a:solidFill>
              </a:rPr>
              <a:t>u.a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für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logarithmierte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Daten</a:t>
            </a:r>
            <a:r>
              <a:rPr lang="en-US" altLang="de-DE" sz="1200" dirty="0">
                <a:solidFill>
                  <a:srgbClr val="0305FF"/>
                </a:solidFill>
              </a:rPr>
              <a:t>, </a:t>
            </a:r>
            <a:br>
              <a:rPr lang="en-US" altLang="de-DE" sz="1200" dirty="0">
                <a:solidFill>
                  <a:srgbClr val="0305FF"/>
                </a:solidFill>
              </a:rPr>
            </a:br>
            <a:r>
              <a:rPr lang="en-US" altLang="de-DE" sz="1200" dirty="0" err="1">
                <a:solidFill>
                  <a:srgbClr val="0305FF"/>
                </a:solidFill>
              </a:rPr>
              <a:t>z.B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Populationswachstum</a:t>
            </a:r>
            <a:endParaRPr lang="en-US" altLang="de-DE" sz="1200" dirty="0">
              <a:solidFill>
                <a:srgbClr val="0305FF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DFBAE4E-894E-BF4F-9F31-49BAE4E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0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188562"/>
            <a:ext cx="6297701" cy="27491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36" y="4207914"/>
            <a:ext cx="627555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6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sz="3600" dirty="0" err="1"/>
              <a:t>Weitere</a:t>
            </a:r>
            <a:r>
              <a:rPr lang="en-US" altLang="de-DE" sz="3600" dirty="0"/>
              <a:t> </a:t>
            </a:r>
            <a:r>
              <a:rPr lang="en-US" altLang="de-DE" sz="3600" dirty="0" err="1"/>
              <a:t>Lagemaße</a:t>
            </a:r>
            <a:endParaRPr lang="en-US" altLang="de-DE" sz="36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de-DE" sz="2800" dirty="0">
                <a:solidFill>
                  <a:srgbClr val="0B05FF"/>
                </a:solidFill>
              </a:rPr>
              <a:t>Median</a:t>
            </a:r>
            <a:r>
              <a:rPr lang="en-US" altLang="de-DE" sz="2800" dirty="0"/>
              <a:t> (der Wert, der </a:t>
            </a:r>
            <a:r>
              <a:rPr lang="en-US" altLang="de-DE" sz="2800" dirty="0" err="1"/>
              <a:t>bei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Auflistung</a:t>
            </a:r>
            <a:r>
              <a:rPr lang="en-US" altLang="de-DE" sz="2800" dirty="0"/>
              <a:t> von </a:t>
            </a:r>
            <a:r>
              <a:rPr lang="en-US" altLang="de-DE" sz="2800" dirty="0" err="1"/>
              <a:t>Zahlenwerten</a:t>
            </a:r>
            <a:r>
              <a:rPr lang="en-US" altLang="de-DE" sz="2800" dirty="0"/>
              <a:t> in der </a:t>
            </a:r>
            <a:r>
              <a:rPr lang="en-US" altLang="de-DE" sz="2800" dirty="0" err="1"/>
              <a:t>Mitte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steht</a:t>
            </a:r>
            <a:r>
              <a:rPr lang="en-US" altLang="de-DE" sz="2800" dirty="0"/>
              <a:t>)</a:t>
            </a:r>
          </a:p>
          <a:p>
            <a:pPr lvl="1">
              <a:buNone/>
            </a:pPr>
            <a:r>
              <a:rPr lang="de-DE" dirty="0"/>
              <a:t>4, 1, 37, 2, 1  </a:t>
            </a:r>
            <a:r>
              <a:rPr lang="de-DE" dirty="0">
                <a:sym typeface="Wingdings" panose="05000000000000000000" pitchFamily="2" charset="2"/>
              </a:rPr>
              <a:t> Median = 2 (1, 1, 2, 4, 37)</a:t>
            </a:r>
            <a:endParaRPr lang="en-US" altLang="de-DE" dirty="0"/>
          </a:p>
          <a:p>
            <a:pPr eaLnBrk="1" hangingPunct="1"/>
            <a:r>
              <a:rPr lang="en-US" altLang="de-DE" sz="2800" dirty="0" err="1">
                <a:solidFill>
                  <a:srgbClr val="0B05FF"/>
                </a:solidFill>
              </a:rPr>
              <a:t>Modalwert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 eaLnBrk="1" hangingPunct="1">
              <a:buNone/>
            </a:pPr>
            <a:r>
              <a:rPr lang="en-US" altLang="de-DE" dirty="0"/>
              <a:t>2, 2, 3, 5, 5, 5, 9, 9, 15</a:t>
            </a:r>
          </a:p>
          <a:p>
            <a:r>
              <a:rPr lang="en-US" altLang="de-DE" sz="2800" dirty="0" err="1">
                <a:solidFill>
                  <a:srgbClr val="0B05FF"/>
                </a:solidFill>
              </a:rPr>
              <a:t>Quantil</a:t>
            </a:r>
            <a:r>
              <a:rPr lang="en-US" altLang="de-DE" sz="2800" dirty="0">
                <a:solidFill>
                  <a:srgbClr val="0B05FF"/>
                </a:solidFill>
              </a:rPr>
              <a:t>, </a:t>
            </a:r>
            <a:r>
              <a:rPr lang="en-US" altLang="de-DE" sz="2800" dirty="0" err="1">
                <a:solidFill>
                  <a:srgbClr val="0B05FF"/>
                </a:solidFill>
              </a:rPr>
              <a:t>Quartil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>
              <a:buNone/>
            </a:pPr>
            <a:r>
              <a:rPr lang="en-US" dirty="0" err="1"/>
              <a:t>Geordnete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Merkmalsaus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prägungen</a:t>
            </a:r>
            <a:br>
              <a:rPr lang="en-US" dirty="0"/>
            </a:br>
            <a:r>
              <a:rPr lang="en-US" dirty="0" err="1"/>
              <a:t>wird</a:t>
            </a:r>
            <a:r>
              <a:rPr lang="en-US" dirty="0"/>
              <a:t> in </a:t>
            </a:r>
            <a:r>
              <a:rPr lang="en-US" dirty="0" err="1"/>
              <a:t>gleichgroße</a:t>
            </a:r>
            <a:br>
              <a:rPr lang="en-US" dirty="0"/>
            </a:b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zerlegt</a:t>
            </a:r>
            <a:r>
              <a:rPr lang="en-US" dirty="0"/>
              <a:t> </a:t>
            </a:r>
          </a:p>
          <a:p>
            <a:pPr marL="457188" lvl="1" indent="0">
              <a:buNone/>
            </a:pPr>
            <a:r>
              <a:rPr lang="en-US" altLang="de-DE" dirty="0" err="1"/>
              <a:t>Kumulierte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 err="1"/>
              <a:t>Häufigkeiten</a:t>
            </a:r>
            <a:endParaRPr lang="en-US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288379" y="4391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32F7-8AEB-CD45-AE6C-5DF8E350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63" y="4948560"/>
            <a:ext cx="3441600" cy="17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7FEEE-C501-BE4F-9888-EDB18538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20888"/>
            <a:ext cx="3919438" cy="2700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074309-52C3-754E-9CAF-A75CEF92081D}"/>
              </a:ext>
            </a:extLst>
          </p:cNvPr>
          <p:cNvSpPr/>
          <p:nvPr/>
        </p:nvSpPr>
        <p:spPr>
          <a:xfrm>
            <a:off x="7596336" y="6309320"/>
            <a:ext cx="1101577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4F01E3-EC35-324D-B7CC-7845A375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34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Anwendungen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43000"/>
            <a:ext cx="635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r="-1122"/>
          <a:stretch/>
        </p:blipFill>
        <p:spPr bwMode="auto">
          <a:xfrm>
            <a:off x="207572" y="836712"/>
            <a:ext cx="8756916" cy="5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leichschenkliges Dreieck 1"/>
          <p:cNvSpPr/>
          <p:nvPr/>
        </p:nvSpPr>
        <p:spPr>
          <a:xfrm>
            <a:off x="8344476" y="1484784"/>
            <a:ext cx="620012" cy="424847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5400000">
            <a:off x="7456966" y="46484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Informationsgehalt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91041" y="152636"/>
            <a:ext cx="7406640" cy="1008112"/>
          </a:xfrm>
        </p:spPr>
        <p:txBody>
          <a:bodyPr/>
          <a:lstStyle/>
          <a:p>
            <a:pPr algn="ctr"/>
            <a:r>
              <a:rPr lang="de-DE" dirty="0"/>
              <a:t>Datentypen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00DBC1F-D8F0-9C4E-9378-0AC95CB5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3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Einführung, Klassifikation vs. Regression, parametrisches und nicht-parametrisches überwachtes Lernen</a:t>
            </a:r>
          </a:p>
          <a:p>
            <a:r>
              <a:rPr lang="de-DE" sz="1400" dirty="0"/>
              <a:t>Neuronale Netze und Support-Vektor-Maschinen</a:t>
            </a:r>
          </a:p>
          <a:p>
            <a:r>
              <a:rPr lang="de-DE" sz="1400" dirty="0"/>
              <a:t>Häufungsanalysen, Warenkorbanalyse, Empfehlungen </a:t>
            </a:r>
          </a:p>
          <a:p>
            <a:r>
              <a:rPr lang="de-DE" sz="1400" dirty="0">
                <a:highlight>
                  <a:srgbClr val="00FF00"/>
                </a:highlight>
              </a:rPr>
              <a:t>Statistische Grundlagen: Stichproben, Schätzer, Verteilung, Dichte, kumulative Verteilung, Skalen: Nominal-, </a:t>
            </a:r>
            <a:r>
              <a:rPr lang="de-DE" sz="1400" dirty="0" err="1">
                <a:highlight>
                  <a:srgbClr val="00FF00"/>
                </a:highlight>
              </a:rPr>
              <a:t>Ordinal</a:t>
            </a:r>
            <a:r>
              <a:rPr lang="de-DE" sz="1400" dirty="0">
                <a:highlight>
                  <a:srgbClr val="00FF00"/>
                </a:highlight>
              </a:rPr>
              <a:t>-, Intervall- und Verhältnisskala, Hypothesentests, Konfidenzintervalle, Reliabilität, Interne Konsistenz, </a:t>
            </a:r>
            <a:r>
              <a:rPr lang="de-DE" sz="1400" dirty="0" err="1">
                <a:highlight>
                  <a:srgbClr val="00FF00"/>
                </a:highlight>
              </a:rPr>
              <a:t>Cronbach</a:t>
            </a:r>
            <a:r>
              <a:rPr lang="de-DE" sz="1400" dirty="0">
                <a:highlight>
                  <a:srgbClr val="00FF00"/>
                </a:highlight>
              </a:rPr>
              <a:t> Alpha, Trennschärfe</a:t>
            </a:r>
          </a:p>
          <a:p>
            <a:r>
              <a:rPr lang="de-DE" sz="1400" dirty="0" err="1"/>
              <a:t>Bayessche</a:t>
            </a:r>
            <a:r>
              <a:rPr lang="de-DE" sz="1400" dirty="0"/>
              <a:t> Statistik, </a:t>
            </a:r>
            <a:r>
              <a:rPr lang="de-DE" sz="1400" dirty="0" err="1"/>
              <a:t>Bayessche</a:t>
            </a:r>
            <a:r>
              <a:rPr lang="de-DE" sz="1400" dirty="0"/>
              <a:t> Netze zur Spezifikation von diskreten Verteilungen, Anfragen, Anfragebeantwortung, Lernverfahren für </a:t>
            </a:r>
            <a:r>
              <a:rPr lang="de-DE" sz="1400" dirty="0" err="1"/>
              <a:t>Bayessche</a:t>
            </a:r>
            <a:r>
              <a:rPr lang="de-DE" sz="1400" dirty="0"/>
              <a:t> Netze</a:t>
            </a:r>
          </a:p>
          <a:p>
            <a:r>
              <a:rPr lang="de-DE" sz="1400" dirty="0"/>
              <a:t>Induktives Lernen: Versionsraum, Informationstheorie, Entscheidungsbäume, Lernen von Regeln</a:t>
            </a:r>
          </a:p>
          <a:p>
            <a:r>
              <a:rPr lang="de-DE" sz="1400" dirty="0"/>
              <a:t>Ensemble-Methoden, </a:t>
            </a:r>
            <a:r>
              <a:rPr lang="de-DE" sz="1400" dirty="0" err="1"/>
              <a:t>Bagging</a:t>
            </a:r>
            <a:r>
              <a:rPr lang="de-DE" sz="1400" dirty="0"/>
              <a:t>, </a:t>
            </a:r>
            <a:r>
              <a:rPr lang="de-DE" sz="1400" dirty="0" err="1"/>
              <a:t>Boosting</a:t>
            </a:r>
            <a:r>
              <a:rPr lang="de-DE" sz="1400" dirty="0"/>
              <a:t>, Random </a:t>
            </a:r>
            <a:r>
              <a:rPr lang="de-DE" sz="1400" dirty="0" err="1"/>
              <a:t>Forests</a:t>
            </a:r>
            <a:endParaRPr lang="de-DE" sz="1400" dirty="0"/>
          </a:p>
          <a:p>
            <a:r>
              <a:rPr lang="de-DE" sz="1400" dirty="0"/>
              <a:t>Clusterbildung, K-</a:t>
            </a:r>
            <a:r>
              <a:rPr lang="de-DE" sz="1400" dirty="0" err="1"/>
              <a:t>Means</a:t>
            </a:r>
            <a:r>
              <a:rPr lang="de-DE" sz="1400" dirty="0"/>
              <a:t>, Analyse der Variation (Analysis </a:t>
            </a:r>
            <a:r>
              <a:rPr lang="de-DE" sz="1400" dirty="0" err="1"/>
              <a:t>of</a:t>
            </a:r>
            <a:r>
              <a:rPr lang="de-DE" sz="1400" dirty="0"/>
              <a:t> Variation, ANOVA), Inter-Cluster-Variation, Intra-Cluster-Variation, F-Statistik, </a:t>
            </a:r>
            <a:r>
              <a:rPr lang="de-DE" sz="1400" dirty="0" err="1"/>
              <a:t>Bonferroni</a:t>
            </a:r>
            <a:r>
              <a:rPr lang="de-DE" sz="1400" dirty="0"/>
              <a:t>-Korrektur, MANOVA, </a:t>
            </a:r>
            <a:r>
              <a:rPr lang="de-DE" sz="1400" dirty="0" err="1"/>
              <a:t>Discriminant</a:t>
            </a:r>
            <a:r>
              <a:rPr lang="de-DE" sz="1400" dirty="0"/>
              <a:t> </a:t>
            </a:r>
            <a:r>
              <a:rPr lang="de-DE" sz="1400" dirty="0" err="1"/>
              <a:t>Function</a:t>
            </a:r>
            <a:r>
              <a:rPr lang="de-DE" sz="1400" dirty="0"/>
              <a:t> Analysis</a:t>
            </a:r>
          </a:p>
          <a:p>
            <a:r>
              <a:rPr lang="de-DE" sz="1400" dirty="0"/>
              <a:t>Analyse Sozialer Strukturen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074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Metrische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Intervall</a:t>
            </a:r>
            <a:r>
              <a:rPr lang="en-US" dirty="0"/>
              <a:t>- und </a:t>
            </a:r>
            <a:r>
              <a:rPr lang="en-US" dirty="0" err="1"/>
              <a:t>Verhältnisskala</a:t>
            </a:r>
            <a:r>
              <a:rPr lang="en-US" dirty="0"/>
              <a:t> warden oft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sog</a:t>
            </a:r>
            <a:r>
              <a:rPr lang="en-US" dirty="0"/>
              <a:t>. </a:t>
            </a:r>
            <a:r>
              <a:rPr lang="en-US" dirty="0" err="1">
                <a:solidFill>
                  <a:srgbClr val="0B05FF"/>
                </a:solidFill>
              </a:rPr>
              <a:t>Kardinalskala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zusammengefasst</a:t>
            </a:r>
            <a:r>
              <a:rPr lang="en-US" dirty="0"/>
              <a:t>. </a:t>
            </a:r>
          </a:p>
          <a:p>
            <a:r>
              <a:rPr lang="en-US" dirty="0" err="1"/>
              <a:t>Merkmale</a:t>
            </a:r>
            <a:r>
              <a:rPr lang="en-US" dirty="0"/>
              <a:t> auf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>
                <a:solidFill>
                  <a:srgbClr val="0B05FF"/>
                </a:solidFill>
              </a:rPr>
              <a:t>metrisch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bezeichnet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571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Kategoriale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Ordinalskalierte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Metrische</a:t>
            </a:r>
            <a:r>
              <a:rPr lang="en-US" dirty="0"/>
              <a:t> </a:t>
            </a:r>
            <a:r>
              <a:rPr lang="en-US" dirty="0" err="1"/>
              <a:t>Variablen</a:t>
            </a:r>
            <a:r>
              <a:rPr lang="en-US" dirty="0"/>
              <a:t>, die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wenige</a:t>
            </a:r>
            <a:r>
              <a:rPr lang="en-US" dirty="0"/>
              <a:t> </a:t>
            </a:r>
            <a:r>
              <a:rPr lang="en-US" dirty="0" err="1"/>
              <a:t>Ausprägungen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(</a:t>
            </a:r>
            <a:r>
              <a:rPr lang="en-US" dirty="0" err="1"/>
              <a:t>nicht</a:t>
            </a:r>
            <a:r>
              <a:rPr lang="en-US" dirty="0"/>
              <a:t> von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Autoren</a:t>
            </a:r>
            <a:r>
              <a:rPr lang="en-US" dirty="0"/>
              <a:t> </a:t>
            </a:r>
            <a:r>
              <a:rPr lang="en-US" dirty="0" err="1"/>
              <a:t>unterstützt</a:t>
            </a:r>
            <a:r>
              <a:rPr lang="en-US" dirty="0"/>
              <a:t>)</a:t>
            </a:r>
          </a:p>
          <a:p>
            <a:r>
              <a:rPr lang="en-US" dirty="0" err="1"/>
              <a:t>Variablen</a:t>
            </a:r>
            <a:r>
              <a:rPr lang="en-US" dirty="0"/>
              <a:t>, die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Kategorisierung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ordinalskalierten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metrischen</a:t>
            </a:r>
            <a:r>
              <a:rPr lang="en-US" dirty="0"/>
              <a:t> </a:t>
            </a:r>
            <a:r>
              <a:rPr lang="en-US" dirty="0" err="1"/>
              <a:t>Variablen</a:t>
            </a:r>
            <a:r>
              <a:rPr lang="en-US" dirty="0"/>
              <a:t> </a:t>
            </a:r>
            <a:r>
              <a:rPr lang="en-US" dirty="0" err="1"/>
              <a:t>entstanden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(</a:t>
            </a:r>
            <a:r>
              <a:rPr lang="en-US" dirty="0" err="1"/>
              <a:t>Beispiel</a:t>
            </a:r>
            <a:r>
              <a:rPr lang="en-US" dirty="0"/>
              <a:t>: Variable „</a:t>
            </a:r>
            <a:r>
              <a:rPr lang="en-US" dirty="0" err="1"/>
              <a:t>Einkommen</a:t>
            </a:r>
            <a:r>
              <a:rPr lang="en-US" dirty="0"/>
              <a:t>“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Kategorien</a:t>
            </a:r>
            <a:r>
              <a:rPr lang="en-US" dirty="0"/>
              <a:t> „500-999 €“, „1000-1499 €“ </a:t>
            </a:r>
            <a:r>
              <a:rPr lang="en-US" dirty="0" err="1"/>
              <a:t>usw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8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Streuungsmaße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rgbClr val="0B05FF"/>
                </a:solidFill>
              </a:rPr>
              <a:t>Spannweite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Differenz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zugrunde</a:t>
            </a:r>
            <a:r>
              <a:rPr lang="en-US" dirty="0"/>
              <a:t> </a:t>
            </a:r>
            <a:r>
              <a:rPr lang="en-US" dirty="0" err="1"/>
              <a:t>liegenden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lvl="1"/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Ordinaldaten</a:t>
            </a:r>
            <a:r>
              <a:rPr lang="en-US" dirty="0"/>
              <a:t> </a:t>
            </a:r>
            <a:r>
              <a:rPr lang="en-US" dirty="0" err="1"/>
              <a:t>notwendig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Varianz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Mittlere</a:t>
            </a:r>
            <a:r>
              <a:rPr lang="en-US" dirty="0"/>
              <a:t> </a:t>
            </a:r>
            <a:r>
              <a:rPr lang="en-US" dirty="0" err="1"/>
              <a:t>quadratische</a:t>
            </a:r>
            <a:r>
              <a:rPr lang="en-US" dirty="0"/>
              <a:t> </a:t>
            </a:r>
            <a:r>
              <a:rPr lang="en-US" dirty="0" err="1"/>
              <a:t>Abweichung</a:t>
            </a:r>
            <a:r>
              <a:rPr lang="en-US" dirty="0"/>
              <a:t> der </a:t>
            </a:r>
            <a:r>
              <a:rPr lang="en-US" dirty="0" err="1"/>
              <a:t>einzelnen</a:t>
            </a:r>
            <a:r>
              <a:rPr lang="en-US" dirty="0"/>
              <a:t> </a:t>
            </a:r>
            <a:r>
              <a:rPr lang="en-US" dirty="0" err="1"/>
              <a:t>Datenwerte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arithmetischen</a:t>
            </a:r>
            <a:r>
              <a:rPr lang="en-US" dirty="0"/>
              <a:t> </a:t>
            </a:r>
            <a:r>
              <a:rPr lang="en-US" dirty="0" err="1"/>
              <a:t>Mittelwert</a:t>
            </a:r>
            <a:endParaRPr lang="en-US" dirty="0"/>
          </a:p>
          <a:p>
            <a:pPr lvl="1"/>
            <a:r>
              <a:rPr lang="en-US" dirty="0" err="1"/>
              <a:t>Einheiten</a:t>
            </a:r>
            <a:r>
              <a:rPr lang="en-US" dirty="0"/>
              <a:t> </a:t>
            </a:r>
            <a:r>
              <a:rPr lang="en-US" dirty="0" err="1"/>
              <a:t>quadriert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Standardabweichung</a:t>
            </a:r>
            <a:r>
              <a:rPr lang="en-US" sz="2800" dirty="0">
                <a:solidFill>
                  <a:srgbClr val="0B05FF"/>
                </a:solidFill>
              </a:rPr>
              <a:t> </a:t>
            </a:r>
          </a:p>
          <a:p>
            <a:pPr lvl="1"/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Standardabweichung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 man die </a:t>
            </a:r>
            <a:r>
              <a:rPr lang="en-US" dirty="0" err="1"/>
              <a:t>Wurzel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der </a:t>
            </a:r>
            <a:r>
              <a:rPr lang="en-US" dirty="0" err="1"/>
              <a:t>Varianz</a:t>
            </a:r>
            <a:endParaRPr lang="en-US" dirty="0"/>
          </a:p>
          <a:p>
            <a:pPr lvl="1"/>
            <a:r>
              <a:rPr lang="en-US" dirty="0" err="1"/>
              <a:t>Streuungsmaß</a:t>
            </a:r>
            <a:r>
              <a:rPr lang="en-US" dirty="0"/>
              <a:t> </a:t>
            </a:r>
            <a:r>
              <a:rPr lang="en-US" dirty="0" err="1"/>
              <a:t>besitzt</a:t>
            </a:r>
            <a:r>
              <a:rPr lang="en-US" dirty="0"/>
              <a:t> </a:t>
            </a:r>
            <a:r>
              <a:rPr lang="en-US" dirty="0" err="1"/>
              <a:t>dieselbe</a:t>
            </a:r>
            <a:r>
              <a:rPr lang="en-US" dirty="0"/>
              <a:t> Einheit </a:t>
            </a:r>
            <a:r>
              <a:rPr lang="en-US" dirty="0" err="1"/>
              <a:t>wie</a:t>
            </a:r>
            <a:r>
              <a:rPr lang="en-US" dirty="0"/>
              <a:t> die </a:t>
            </a:r>
            <a:r>
              <a:rPr lang="en-US" dirty="0" err="1"/>
              <a:t>Daten</a:t>
            </a:r>
            <a:r>
              <a:rPr lang="en-US" dirty="0"/>
              <a:t> und der </a:t>
            </a:r>
            <a:r>
              <a:rPr lang="en-US" dirty="0" err="1"/>
              <a:t>Mittelwert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2C869-9F1B-1540-8860-B5B679B6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420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Dateneigenschaften</a:t>
            </a:r>
            <a:endParaRPr lang="en-US" dirty="0"/>
          </a:p>
        </p:txBody>
      </p:sp>
      <p:pic>
        <p:nvPicPr>
          <p:cNvPr id="4" name="Content Placeholder 3" descr="Bildschirmfoto 2015-02-21 um 16.36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56" r="-281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750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Säulendiagramm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2132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Histogramm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51723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Boxplot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2320" y="515719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Scatterplot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3B460AB-85C9-6E49-A5AF-64BA836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F6011-2CF8-0A43-9B40-6CE64EA1B6E1}"/>
              </a:ext>
            </a:extLst>
          </p:cNvPr>
          <p:cNvSpPr/>
          <p:nvPr/>
        </p:nvSpPr>
        <p:spPr>
          <a:xfrm>
            <a:off x="3923928" y="4170680"/>
            <a:ext cx="216024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endParaRPr lang="en-US" dirty="0"/>
          </a:p>
        </p:txBody>
      </p:sp>
      <p:pic>
        <p:nvPicPr>
          <p:cNvPr id="4" name="Content Placeholder 3" descr="Bildschirmfoto 2015-02-21 um 16.27.4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" b="-13578"/>
          <a:stretch/>
        </p:blipFill>
        <p:spPr>
          <a:xfrm>
            <a:off x="467544" y="1196752"/>
            <a:ext cx="8229600" cy="44228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6E2B0B-CA84-D547-92A7-31EC16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598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Häufigkeiten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Histogramm</a:t>
            </a:r>
            <a:r>
              <a:rPr lang="en-US" dirty="0"/>
              <a:t>: </a:t>
            </a:r>
            <a:r>
              <a:rPr lang="en-US" dirty="0" err="1"/>
              <a:t>Zähler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Anzahl</a:t>
            </a:r>
            <a:r>
              <a:rPr lang="en-US" dirty="0"/>
              <a:t> von </a:t>
            </a:r>
            <a:r>
              <a:rPr lang="en-US" dirty="0" err="1"/>
              <a:t>Ausprägungen</a:t>
            </a:r>
            <a:endParaRPr lang="en-US" dirty="0"/>
          </a:p>
          <a:p>
            <a:pPr lvl="1"/>
            <a:r>
              <a:rPr lang="en-US" dirty="0" err="1"/>
              <a:t>Häufigkeitsverteilung</a:t>
            </a:r>
            <a:endParaRPr lang="en-US" dirty="0"/>
          </a:p>
          <a:p>
            <a:r>
              <a:rPr lang="en-US" dirty="0" err="1"/>
              <a:t>Normierung</a:t>
            </a:r>
            <a:r>
              <a:rPr lang="en-US" dirty="0"/>
              <a:t> der </a:t>
            </a:r>
            <a:r>
              <a:rPr lang="en-US" dirty="0" err="1"/>
              <a:t>Anzahlen</a:t>
            </a:r>
            <a:r>
              <a:rPr lang="en-US" dirty="0"/>
              <a:t> auf [0, 1] (</a:t>
            </a:r>
            <a:r>
              <a:rPr lang="en-US" dirty="0" err="1"/>
              <a:t>Skalierung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ergibt</a:t>
            </a:r>
            <a:r>
              <a:rPr lang="en-US" dirty="0"/>
              <a:t> </a:t>
            </a:r>
            <a:r>
              <a:rPr lang="en-US" dirty="0">
                <a:solidFill>
                  <a:srgbClr val="0B05FF"/>
                </a:solidFill>
              </a:rPr>
              <a:t>relative </a:t>
            </a:r>
            <a:r>
              <a:rPr lang="en-US" dirty="0" err="1">
                <a:solidFill>
                  <a:srgbClr val="0B05FF"/>
                </a:solidFill>
              </a:rPr>
              <a:t>Häufigkeiten</a:t>
            </a:r>
            <a:endParaRPr lang="en-US" dirty="0">
              <a:solidFill>
                <a:srgbClr val="0B05FF"/>
              </a:solidFill>
            </a:endParaRPr>
          </a:p>
          <a:p>
            <a:r>
              <a:rPr lang="en-US" dirty="0" err="1"/>
              <a:t>Verteilung</a:t>
            </a:r>
            <a:r>
              <a:rPr lang="en-US" dirty="0"/>
              <a:t> </a:t>
            </a:r>
            <a:r>
              <a:rPr lang="en-US" dirty="0" err="1"/>
              <a:t>meist</a:t>
            </a:r>
            <a:r>
              <a:rPr lang="en-US" dirty="0"/>
              <a:t> in </a:t>
            </a:r>
            <a:r>
              <a:rPr lang="en-US" dirty="0" err="1"/>
              <a:t>Bezug</a:t>
            </a:r>
            <a:r>
              <a:rPr lang="en-US" dirty="0"/>
              <a:t> auf relative </a:t>
            </a:r>
            <a:r>
              <a:rPr lang="en-US" dirty="0" err="1"/>
              <a:t>Häufigkeiten</a:t>
            </a:r>
            <a:r>
              <a:rPr lang="en-US" dirty="0"/>
              <a:t> </a:t>
            </a:r>
            <a:r>
              <a:rPr lang="en-US" dirty="0" err="1"/>
              <a:t>betrachtet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26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Verteilungen</a:t>
            </a:r>
            <a:endParaRPr lang="en-US" altLang="de-D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85609" y="1196752"/>
            <a:ext cx="7781489" cy="4023360"/>
          </a:xfrm>
        </p:spPr>
        <p:txBody>
          <a:bodyPr/>
          <a:lstStyle/>
          <a:p>
            <a:pPr eaLnBrk="1" hangingPunct="1"/>
            <a:r>
              <a:rPr lang="en-US" altLang="de-DE" sz="2800" dirty="0" err="1"/>
              <a:t>Einige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Verteilungen</a:t>
            </a:r>
            <a:r>
              <a:rPr lang="en-US" altLang="de-DE" sz="2800" dirty="0"/>
              <a:t>, die </a:t>
            </a:r>
            <a:r>
              <a:rPr lang="en-US" altLang="de-DE" sz="2800" dirty="0" err="1"/>
              <a:t>natürlich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vorkommen</a:t>
            </a:r>
            <a:endParaRPr lang="en-US" altLang="de-DE" sz="2800" dirty="0"/>
          </a:p>
          <a:p>
            <a:pPr lvl="1"/>
            <a:r>
              <a:rPr lang="en-US" altLang="de-DE" dirty="0" err="1"/>
              <a:t>Exponentialverteiltung</a:t>
            </a:r>
            <a:r>
              <a:rPr lang="en-US" altLang="de-DE" dirty="0"/>
              <a:t> (</a:t>
            </a:r>
            <a:r>
              <a:rPr lang="en-US" altLang="de-DE" dirty="0" err="1"/>
              <a:t>hatten</a:t>
            </a:r>
            <a:r>
              <a:rPr lang="en-US" altLang="de-DE" dirty="0"/>
              <a:t> </a:t>
            </a:r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schon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Städte</a:t>
            </a:r>
            <a:r>
              <a:rPr lang="en-US" altLang="de-DE" dirty="0"/>
              <a:t> (nominal) </a:t>
            </a:r>
            <a:r>
              <a:rPr lang="en-US" altLang="de-DE" dirty="0" err="1"/>
              <a:t>Anzahl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(</a:t>
            </a:r>
            <a:r>
              <a:rPr lang="en-US" altLang="de-DE" dirty="0" err="1"/>
              <a:t>metrisch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Über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Städte</a:t>
            </a:r>
            <a:r>
              <a:rPr lang="en-US" altLang="de-DE" dirty="0"/>
              <a:t> </a:t>
            </a:r>
            <a:r>
              <a:rPr lang="en-US" altLang="de-DE" dirty="0" err="1"/>
              <a:t>sortierbar</a:t>
            </a:r>
            <a:endParaRPr lang="en-US" altLang="de-DE" dirty="0"/>
          </a:p>
          <a:p>
            <a:pPr lvl="1"/>
            <a:r>
              <a:rPr lang="en-US" altLang="de-DE" dirty="0" err="1"/>
              <a:t>Binomialverteilung</a:t>
            </a:r>
            <a:endParaRPr lang="en-US" altLang="de-DE" dirty="0"/>
          </a:p>
          <a:p>
            <a:pPr lvl="1"/>
            <a:r>
              <a:rPr lang="en-US" altLang="de-DE" dirty="0" err="1"/>
              <a:t>Normalverteilung</a:t>
            </a:r>
            <a:endParaRPr lang="en-US" altLang="de-DE" sz="2000" dirty="0"/>
          </a:p>
          <a:p>
            <a:endParaRPr lang="en-US" altLang="de-DE" sz="2800" dirty="0"/>
          </a:p>
          <a:p>
            <a:r>
              <a:rPr lang="en-US" altLang="de-DE" sz="2800" dirty="0" err="1"/>
              <a:t>Beschreibung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durch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Funktion</a:t>
            </a:r>
            <a:endParaRPr lang="en-US" altLang="de-DE" sz="2800" dirty="0"/>
          </a:p>
          <a:p>
            <a:pPr marL="0" indent="0" eaLnBrk="1" hangingPunct="1">
              <a:buNone/>
            </a:pPr>
            <a:endParaRPr lang="en-US" altLang="de-D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99794" y="4911553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05FF"/>
                </a:solidFill>
              </a:rPr>
              <a:t>f :  </a:t>
            </a:r>
            <a:r>
              <a:rPr lang="en-US" sz="2400" dirty="0" err="1">
                <a:solidFill>
                  <a:srgbClr val="0B05FF"/>
                </a:solidFill>
              </a:rPr>
              <a:t>Grundmenge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>
                <a:solidFill>
                  <a:srgbClr val="0B05FF"/>
                </a:solidFill>
                <a:sym typeface="Wingdings"/>
              </a:rPr>
              <a:t>⟶ [0, 1]</a:t>
            </a:r>
            <a:endParaRPr lang="en-US" sz="2400" dirty="0">
              <a:solidFill>
                <a:srgbClr val="0B05FF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FE022D-2C8D-F846-9318-7F580A07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18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de-DE" sz="2400" dirty="0" err="1"/>
              <a:t>Beschreibt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Anzahl</a:t>
            </a:r>
            <a:r>
              <a:rPr lang="en-US" altLang="de-DE" sz="2400" dirty="0"/>
              <a:t> der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in </a:t>
            </a:r>
            <a:r>
              <a:rPr lang="en-US" altLang="de-DE" sz="2400" dirty="0" err="1"/>
              <a:t>einer</a:t>
            </a:r>
            <a:r>
              <a:rPr lang="en-US" altLang="de-DE" sz="2400" dirty="0"/>
              <a:t> </a:t>
            </a:r>
            <a:r>
              <a:rPr lang="en-US" altLang="de-DE" sz="2400" dirty="0" err="1"/>
              <a:t>Serie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gleichartigen</a:t>
            </a:r>
            <a:r>
              <a:rPr lang="en-US" altLang="de-DE" sz="2400" dirty="0"/>
              <a:t> und </a:t>
            </a:r>
            <a:r>
              <a:rPr lang="en-US" altLang="de-DE" sz="2400" dirty="0" err="1"/>
              <a:t>unabhängigen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Versuchen</a:t>
            </a:r>
            <a:r>
              <a:rPr lang="en-US" altLang="de-DE" sz="2400" dirty="0"/>
              <a:t>, die </a:t>
            </a:r>
            <a:r>
              <a:rPr lang="en-US" altLang="de-DE" sz="2400" dirty="0" err="1"/>
              <a:t>jeweils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genau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zwei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mögliche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Ergebnisse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haben</a:t>
            </a:r>
            <a:r>
              <a:rPr lang="en-US" altLang="de-DE" sz="2400" dirty="0"/>
              <a:t>: </a:t>
            </a:r>
            <a:br>
              <a:rPr lang="en-US" altLang="de-DE" sz="2400" dirty="0"/>
            </a:br>
            <a:r>
              <a:rPr lang="en-US" altLang="de-DE" sz="2400" dirty="0"/>
              <a:t>„</a:t>
            </a:r>
            <a:r>
              <a:rPr lang="en-US" altLang="de-DE" sz="2400" dirty="0" err="1">
                <a:solidFill>
                  <a:srgbClr val="0B05FF"/>
                </a:solidFill>
              </a:rPr>
              <a:t>Erfolg</a:t>
            </a:r>
            <a:r>
              <a:rPr lang="en-US" altLang="de-DE" sz="2400" dirty="0"/>
              <a:t>“ </a:t>
            </a:r>
            <a:r>
              <a:rPr lang="en-US" altLang="de-DE" sz="2400" dirty="0" err="1"/>
              <a:t>oder</a:t>
            </a:r>
            <a:r>
              <a:rPr lang="en-US" altLang="de-DE" sz="2400" dirty="0"/>
              <a:t> „</a:t>
            </a:r>
            <a:r>
              <a:rPr lang="en-US" altLang="de-DE" sz="2400" dirty="0" err="1">
                <a:solidFill>
                  <a:srgbClr val="0B05FF"/>
                </a:solidFill>
              </a:rPr>
              <a:t>Misserfolg</a:t>
            </a:r>
            <a:r>
              <a:rPr lang="en-US" altLang="de-DE" sz="2400" dirty="0"/>
              <a:t>“</a:t>
            </a:r>
          </a:p>
          <a:p>
            <a:pPr eaLnBrk="1" hangingPunct="1"/>
            <a:endParaRPr lang="en-US" altLang="de-DE" sz="2400" dirty="0"/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Versuche</a:t>
            </a:r>
            <a:br>
              <a:rPr lang="en-US" altLang="de-DE" sz="2200" dirty="0"/>
            </a:b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erfolgr</a:t>
            </a:r>
            <a:r>
              <a:rPr lang="en-US" altLang="de-DE" sz="2200" dirty="0"/>
              <a:t>. </a:t>
            </a:r>
            <a:r>
              <a:rPr lang="en-US" altLang="de-DE" sz="2200" dirty="0" err="1"/>
              <a:t>Vers</a:t>
            </a:r>
            <a:r>
              <a:rPr lang="en-US" altLang="de-DE" sz="2200" dirty="0"/>
              <a:t>. / #</a:t>
            </a:r>
            <a:r>
              <a:rPr lang="en-US" altLang="de-DE" sz="2200" dirty="0" err="1"/>
              <a:t>Versuche</a:t>
            </a:r>
            <a:endParaRPr lang="en-US" altLang="de-DE" sz="2200" dirty="0"/>
          </a:p>
          <a:p>
            <a:pPr lvl="1" eaLnBrk="1" hangingPunct="1"/>
            <a:endParaRPr lang="en-US" altLang="de-DE" dirty="0"/>
          </a:p>
          <a:p>
            <a:pPr eaLnBrk="1" hangingPunct="1"/>
            <a:r>
              <a:rPr lang="en-US" altLang="de-DE" sz="2400" dirty="0" err="1">
                <a:solidFill>
                  <a:srgbClr val="0B05FF"/>
                </a:solidFill>
              </a:rPr>
              <a:t>Beschreibung</a:t>
            </a:r>
            <a:br>
              <a:rPr lang="en-US" altLang="de-DE" sz="2400" dirty="0"/>
            </a:br>
            <a:r>
              <a:rPr lang="en-US" altLang="de-DE" sz="2400" dirty="0"/>
              <a:t>der </a:t>
            </a:r>
            <a:r>
              <a:rPr lang="en-US" altLang="de-DE" sz="2400" dirty="0" err="1"/>
              <a:t>relativen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Häufig</a:t>
            </a:r>
            <a:r>
              <a:rPr lang="en-US" altLang="de-DE" sz="2400" dirty="0"/>
              <a:t>-</a:t>
            </a:r>
            <a:br>
              <a:rPr lang="en-US" altLang="de-DE" sz="2400" dirty="0"/>
            </a:br>
            <a:r>
              <a:rPr lang="en-US" altLang="de-DE" sz="2400" dirty="0" err="1"/>
              <a:t>keit</a:t>
            </a:r>
            <a:r>
              <a:rPr lang="en-US" altLang="de-DE" sz="2400" dirty="0"/>
              <a:t>, </a:t>
            </a:r>
            <a:r>
              <a:rPr lang="en-US" altLang="de-DE" sz="2400" dirty="0" err="1">
                <a:solidFill>
                  <a:srgbClr val="FF0000"/>
                </a:solidFill>
              </a:rPr>
              <a:t>genau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br>
              <a:rPr lang="en-US" altLang="de-DE" sz="2400" dirty="0"/>
            </a:b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, </a:t>
            </a:r>
            <a:r>
              <a:rPr lang="en-US" altLang="de-DE" sz="2400" dirty="0" err="1"/>
              <a:t>als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Funktion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400" baseline="-25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(k) </a:t>
            </a:r>
            <a:b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4E4A11-FE92-A048-9D08-897F0274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0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2419" y="5412913"/>
            <a:ext cx="2361583" cy="49253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𝛴</a:t>
            </a:r>
            <a:r>
              <a:rPr lang="en-US" sz="2800" baseline="-25000" dirty="0" err="1">
                <a:solidFill>
                  <a:srgbClr val="FFFFFF"/>
                </a:solidFill>
                <a:latin typeface="Chalkduster"/>
                <a:cs typeface="+mn-cs"/>
              </a:rPr>
              <a:t>i</a:t>
            </a:r>
            <a:r>
              <a:rPr lang="en-US" sz="2800" baseline="-25000" dirty="0">
                <a:solidFill>
                  <a:srgbClr val="FFFFFF"/>
                </a:solidFill>
                <a:latin typeface="Chalkduster"/>
                <a:cs typeface="+mn-cs"/>
              </a:rPr>
              <a:t>=0</a:t>
            </a:r>
            <a:r>
              <a:rPr lang="en-US" sz="2800" baseline="30000" dirty="0">
                <a:solidFill>
                  <a:srgbClr val="FFFFFF"/>
                </a:solidFill>
                <a:latin typeface="Chalkduster"/>
                <a:cs typeface="+mn-cs"/>
              </a:rPr>
              <a:t>k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n-cs"/>
              </a:rPr>
              <a:t>B</a:t>
            </a:r>
            <a:r>
              <a:rPr lang="en-US" sz="2800" baseline="-25000" dirty="0" err="1">
                <a:solidFill>
                  <a:srgbClr val="FFFFFF"/>
                </a:solidFill>
                <a:latin typeface="Chalkduster"/>
                <a:cs typeface="+mn-cs"/>
              </a:rPr>
              <a:t>p,n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n-cs"/>
              </a:rPr>
              <a:t>i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n-cs"/>
              </a:rPr>
              <a:t>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1561" y="5243681"/>
            <a:ext cx="6063329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de-DE" sz="2400" dirty="0" err="1"/>
              <a:t>Wie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bestimmen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wir</a:t>
            </a:r>
            <a:r>
              <a:rPr lang="en-US" altLang="de-DE" sz="2400" dirty="0"/>
              <a:t> die relative </a:t>
            </a:r>
            <a:r>
              <a:rPr lang="en-US" altLang="de-DE" sz="2400" dirty="0" err="1"/>
              <a:t>Häufigkeit</a:t>
            </a:r>
            <a:r>
              <a:rPr lang="en-US" altLang="de-DE" sz="2400" dirty="0"/>
              <a:t>,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rgbClr val="FF0000"/>
                </a:solidFill>
              </a:rPr>
              <a:t>bis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 err="1">
                <a:solidFill>
                  <a:srgbClr val="FF0000"/>
                </a:solidFill>
              </a:rPr>
              <a:t>zu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1106126"/>
            <a:ext cx="6063329" cy="4037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E2138-7E04-9946-B9F2-5E3520952A56}"/>
              </a:ext>
            </a:extLst>
          </p:cNvPr>
          <p:cNvSpPr txBox="1"/>
          <p:nvPr/>
        </p:nvSpPr>
        <p:spPr>
          <a:xfrm>
            <a:off x="6444208" y="6207695"/>
            <a:ext cx="276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Kumulierte </a:t>
            </a:r>
            <a:r>
              <a:rPr lang="de-DE" sz="2400" dirty="0" err="1">
                <a:solidFill>
                  <a:schemeClr val="bg1"/>
                </a:solidFill>
              </a:rPr>
              <a:t>Häufigeit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de-DE" sz="2400" dirty="0" err="1"/>
              <a:t>Beschreibt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Anzahl</a:t>
            </a:r>
            <a:r>
              <a:rPr lang="en-US" altLang="de-DE" sz="2400" dirty="0"/>
              <a:t> der </a:t>
            </a:r>
            <a:r>
              <a:rPr lang="en-US" altLang="de-DE" sz="2400" dirty="0" err="1"/>
              <a:t>Erfolge</a:t>
            </a:r>
            <a:r>
              <a:rPr lang="en-US" altLang="de-DE" sz="2400" dirty="0"/>
              <a:t> in </a:t>
            </a:r>
            <a:r>
              <a:rPr lang="en-US" altLang="de-DE" sz="2400" dirty="0" err="1"/>
              <a:t>einer</a:t>
            </a:r>
            <a:r>
              <a:rPr lang="en-US" altLang="de-DE" sz="2400" dirty="0"/>
              <a:t> </a:t>
            </a:r>
            <a:r>
              <a:rPr lang="en-US" altLang="de-DE" sz="2400" dirty="0" err="1"/>
              <a:t>Serie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gleichartigen</a:t>
            </a:r>
            <a:r>
              <a:rPr lang="en-US" altLang="de-DE" sz="2400" dirty="0"/>
              <a:t> und </a:t>
            </a:r>
            <a:r>
              <a:rPr lang="en-US" altLang="de-DE" sz="2400" dirty="0" err="1"/>
              <a:t>unabhängigen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Versuchen</a:t>
            </a:r>
            <a:r>
              <a:rPr lang="en-US" altLang="de-DE" sz="2400" dirty="0"/>
              <a:t>, die </a:t>
            </a:r>
            <a:r>
              <a:rPr lang="en-US" altLang="de-DE" sz="2400" dirty="0" err="1"/>
              <a:t>jeweils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genau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zwei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mögliche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Ergebnisse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haben</a:t>
            </a:r>
            <a:r>
              <a:rPr lang="en-US" altLang="de-DE" sz="2400" dirty="0"/>
              <a:t>: </a:t>
            </a:r>
            <a:br>
              <a:rPr lang="en-US" altLang="de-DE" sz="2400" dirty="0"/>
            </a:br>
            <a:r>
              <a:rPr lang="en-US" altLang="de-DE" sz="2400" dirty="0"/>
              <a:t>„</a:t>
            </a:r>
            <a:r>
              <a:rPr lang="en-US" altLang="de-DE" sz="2400" dirty="0" err="1">
                <a:solidFill>
                  <a:srgbClr val="0B05FF"/>
                </a:solidFill>
              </a:rPr>
              <a:t>Erfolg</a:t>
            </a:r>
            <a:r>
              <a:rPr lang="en-US" altLang="de-DE" sz="2400" dirty="0"/>
              <a:t>“ </a:t>
            </a:r>
            <a:r>
              <a:rPr lang="en-US" altLang="de-DE" sz="2400" dirty="0" err="1"/>
              <a:t>oder</a:t>
            </a:r>
            <a:r>
              <a:rPr lang="en-US" altLang="de-DE" sz="2400" dirty="0"/>
              <a:t> „</a:t>
            </a:r>
            <a:r>
              <a:rPr lang="en-US" altLang="de-DE" sz="2400" dirty="0" err="1">
                <a:solidFill>
                  <a:srgbClr val="0B05FF"/>
                </a:solidFill>
              </a:rPr>
              <a:t>Misserfolg</a:t>
            </a:r>
            <a:r>
              <a:rPr lang="en-US" altLang="de-DE" sz="2400" dirty="0"/>
              <a:t>“</a:t>
            </a:r>
          </a:p>
          <a:p>
            <a:pPr eaLnBrk="1" hangingPunct="1"/>
            <a:endParaRPr lang="en-US" altLang="de-DE" sz="2400" dirty="0"/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Versuche</a:t>
            </a:r>
            <a:br>
              <a:rPr lang="en-US" altLang="de-DE" sz="2200" dirty="0"/>
            </a:br>
            <a:r>
              <a:rPr lang="en-US" altLang="de-DE" sz="22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200" dirty="0"/>
              <a:t> = #</a:t>
            </a:r>
            <a:r>
              <a:rPr lang="en-US" altLang="de-DE" sz="2200" dirty="0" err="1"/>
              <a:t>erfolgr</a:t>
            </a:r>
            <a:r>
              <a:rPr lang="en-US" altLang="de-DE" sz="2200" dirty="0"/>
              <a:t>. </a:t>
            </a:r>
            <a:r>
              <a:rPr lang="en-US" altLang="de-DE" sz="2200" dirty="0" err="1"/>
              <a:t>Vers</a:t>
            </a:r>
            <a:r>
              <a:rPr lang="en-US" altLang="de-DE" sz="2200" dirty="0"/>
              <a:t>. / #</a:t>
            </a:r>
            <a:r>
              <a:rPr lang="en-US" altLang="de-DE" sz="2200" dirty="0" err="1"/>
              <a:t>Versuche</a:t>
            </a:r>
            <a:endParaRPr lang="en-US" altLang="de-DE" dirty="0"/>
          </a:p>
          <a:p>
            <a:pPr eaLnBrk="1" hangingPunct="1"/>
            <a:r>
              <a:rPr lang="en-US" altLang="de-DE" sz="2400" dirty="0" err="1">
                <a:solidFill>
                  <a:srgbClr val="0B05FF"/>
                </a:solidFill>
              </a:rPr>
              <a:t>Beschreibung</a:t>
            </a:r>
            <a:br>
              <a:rPr lang="en-US" altLang="de-DE" sz="2400" dirty="0"/>
            </a:br>
            <a:r>
              <a:rPr lang="en-US" altLang="de-DE" sz="2400" dirty="0"/>
              <a:t>der </a:t>
            </a:r>
            <a:r>
              <a:rPr lang="en-US" altLang="de-DE" sz="2400" dirty="0" err="1"/>
              <a:t>relativen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Häufig</a:t>
            </a:r>
            <a:r>
              <a:rPr lang="en-US" altLang="de-DE" sz="2400" dirty="0"/>
              <a:t>-</a:t>
            </a:r>
            <a:br>
              <a:rPr lang="en-US" altLang="de-DE" sz="2400" dirty="0"/>
            </a:br>
            <a:r>
              <a:rPr lang="en-US" altLang="de-DE" sz="2400" dirty="0" err="1"/>
              <a:t>keit</a:t>
            </a:r>
            <a:r>
              <a:rPr lang="en-US" altLang="de-DE" sz="2400" dirty="0"/>
              <a:t>, </a:t>
            </a:r>
            <a:r>
              <a:rPr lang="en-US" altLang="de-DE" sz="2400" dirty="0" err="1">
                <a:solidFill>
                  <a:srgbClr val="FF0000"/>
                </a:solidFill>
              </a:rPr>
              <a:t>genau</a:t>
            </a:r>
            <a:r>
              <a:rPr lang="en-US" altLang="de-DE" sz="2400" dirty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Erfolge</a:t>
            </a:r>
            <a:br>
              <a:rPr lang="en-US" altLang="de-DE" sz="2400" dirty="0"/>
            </a:br>
            <a:r>
              <a:rPr lang="en-US" altLang="de-DE" sz="2400" dirty="0" err="1"/>
              <a:t>zu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erzielen</a:t>
            </a:r>
            <a:r>
              <a:rPr lang="en-US" altLang="de-DE" sz="2400" dirty="0"/>
              <a:t>, </a:t>
            </a:r>
            <a:r>
              <a:rPr lang="en-US" altLang="de-DE" sz="2400" dirty="0" err="1"/>
              <a:t>als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Funktion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r>
              <a:rPr lang="en-US" altLang="de-DE" sz="2400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400" baseline="-25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US" altLang="de-DE" sz="2400" dirty="0">
                <a:solidFill>
                  <a:schemeClr val="accent1">
                    <a:lumMod val="50000"/>
                  </a:schemeClr>
                </a:solidFill>
              </a:rPr>
              <a:t>(k)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sz="2400" dirty="0" err="1"/>
              <a:t>Es</a:t>
            </a:r>
            <a:r>
              <a:rPr lang="en-US" sz="2400" dirty="0"/>
              <a:t> gilt: </a:t>
            </a:r>
            <a:endParaRPr lang="en-US" altLang="de-DE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blipFill>
                <a:blip r:embed="rId4"/>
                <a:stretch>
                  <a:fillRect l="-55085" t="-116393" r="-2542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744626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Warenkorbanalyse: Kombinatorische Explosion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/>
              <a:t>Operationen über Potenzmengenverband</a:t>
            </a:r>
          </a:p>
          <a:p>
            <a:pPr lvl="1"/>
            <a:r>
              <a:rPr lang="de-DE" sz="2000">
                <a:solidFill>
                  <a:srgbClr val="0B05FF"/>
                </a:solidFill>
              </a:rPr>
              <a:t>Verbesserung durch:</a:t>
            </a:r>
          </a:p>
          <a:p>
            <a:pPr lvl="2"/>
            <a:r>
              <a:rPr lang="de-DE" sz="2000"/>
              <a:t>Berechnung von häufigen Artikelmengen mit Beschneidung des Suchraums (</a:t>
            </a:r>
            <a:r>
              <a:rPr lang="de-DE" sz="2000">
                <a:solidFill>
                  <a:srgbClr val="0B05FF"/>
                </a:solidFill>
              </a:rPr>
              <a:t>Pruning</a:t>
            </a:r>
            <a:r>
              <a:rPr lang="de-DE" sz="2000"/>
              <a:t>) …</a:t>
            </a:r>
          </a:p>
          <a:p>
            <a:pPr lvl="2"/>
            <a:r>
              <a:rPr lang="de-DE" sz="2000"/>
              <a:t>… und anschließender Bestimmung von Assoziationsregeln durch Betrachtungen aller binären Partitionierungen der häufigen Artikelmengen </a:t>
            </a:r>
          </a:p>
          <a:p>
            <a:pPr lvl="1"/>
            <a:r>
              <a:rPr lang="de-DE" sz="2200"/>
              <a:t>Aber: Join für jede Ebene </a:t>
            </a:r>
            <a:r>
              <a:rPr lang="de-DE" sz="2200">
                <a:sym typeface="Wingdings"/>
              </a:rPr>
              <a:t> Jeder mit jedem</a:t>
            </a:r>
            <a:endParaRPr lang="de-DE" sz="2200"/>
          </a:p>
          <a:p>
            <a:pPr lvl="2"/>
            <a:r>
              <a:rPr lang="de-DE" sz="1800"/>
              <a:t>Quadratischer </a:t>
            </a:r>
            <a:r>
              <a:rPr lang="de-DE" sz="1800">
                <a:solidFill>
                  <a:srgbClr val="0B05FF"/>
                </a:solidFill>
              </a:rPr>
              <a:t>Aufwand</a:t>
            </a:r>
            <a:r>
              <a:rPr lang="de-DE" sz="1800"/>
              <a:t>!</a:t>
            </a:r>
          </a:p>
          <a:p>
            <a:pPr lvl="2"/>
            <a:r>
              <a:rPr lang="de-DE" sz="1800"/>
              <a:t>Ist das wirklich handhabbar?</a:t>
            </a:r>
          </a:p>
          <a:p>
            <a:pPr lvl="2"/>
            <a:r>
              <a:rPr lang="de-DE" sz="1800"/>
              <a:t>Nicht wenn viele verschiedene Artikel vorkommen!</a:t>
            </a:r>
          </a:p>
          <a:p>
            <a:r>
              <a:rPr lang="de-DE" sz="2400"/>
              <a:t>Können wir eventuell nur eine Teilmenge der Daten analysieren?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41840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2388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Normalverteilung</a:t>
            </a:r>
            <a:endParaRPr lang="en-US" altLang="de-DE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Grundmenge</a:t>
            </a:r>
            <a:r>
              <a:rPr lang="en-US" altLang="de-DE" dirty="0"/>
              <a:t>: </a:t>
            </a:r>
            <a:r>
              <a:rPr lang="en-US" altLang="de-DE" dirty="0" err="1"/>
              <a:t>ℝ</a:t>
            </a:r>
            <a:endParaRPr lang="en-US" altLang="de-DE" dirty="0"/>
          </a:p>
          <a:p>
            <a:pPr eaLnBrk="1" hangingPunct="1"/>
            <a:r>
              <a:rPr lang="en-US" altLang="de-DE" dirty="0" err="1"/>
              <a:t>Lagemaß</a:t>
            </a:r>
            <a:r>
              <a:rPr lang="en-US" altLang="de-DE" dirty="0"/>
              <a:t>: </a:t>
            </a:r>
            <a:r>
              <a:rPr lang="en-US" altLang="de-DE" dirty="0" err="1"/>
              <a:t>Mittelwert</a:t>
            </a:r>
            <a:r>
              <a:rPr lang="en-US" altLang="de-DE" dirty="0"/>
              <a:t> 𝜇</a:t>
            </a:r>
          </a:p>
          <a:p>
            <a:pPr eaLnBrk="1" hangingPunct="1"/>
            <a:r>
              <a:rPr lang="en-US" altLang="de-DE" dirty="0" err="1"/>
              <a:t>Streuungsmaß</a:t>
            </a:r>
            <a:r>
              <a:rPr lang="en-US" altLang="de-DE" dirty="0"/>
              <a:t>: </a:t>
            </a:r>
            <a:r>
              <a:rPr lang="en-US" altLang="de-DE" dirty="0" err="1"/>
              <a:t>Varianz</a:t>
            </a:r>
            <a:r>
              <a:rPr lang="en-US" altLang="de-DE" dirty="0"/>
              <a:t> 𝜎</a:t>
            </a:r>
            <a:r>
              <a:rPr lang="en-US" altLang="de-DE" baseline="30000" dirty="0"/>
              <a:t>2</a:t>
            </a:r>
          </a:p>
          <a:p>
            <a:pPr eaLnBrk="1" hangingPunct="1"/>
            <a:r>
              <a:rPr lang="en-US" altLang="de-DE" dirty="0" err="1"/>
              <a:t>Funktion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dirty="0" err="1"/>
              <a:t>Häufigkeitsverteilung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im</a:t>
            </a:r>
            <a:r>
              <a:rPr lang="en-US" altLang="de-DE" dirty="0"/>
              <a:t> </a:t>
            </a:r>
            <a:r>
              <a:rPr lang="en-US" altLang="de-DE" dirty="0" err="1"/>
              <a:t>kontinuierlichen</a:t>
            </a:r>
            <a:r>
              <a:rPr lang="en-US" altLang="de-DE" dirty="0"/>
              <a:t> Fall </a:t>
            </a:r>
            <a:br>
              <a:rPr lang="en-US" altLang="de-DE" dirty="0"/>
            </a:br>
            <a:r>
              <a:rPr lang="en-US" altLang="de-DE" dirty="0" err="1">
                <a:solidFill>
                  <a:srgbClr val="0B05FF"/>
                </a:solidFill>
              </a:rPr>
              <a:t>Dichtefunktion</a:t>
            </a:r>
            <a:br>
              <a:rPr lang="en-US" altLang="de-DE" dirty="0"/>
            </a:br>
            <a:r>
              <a:rPr lang="en-US" altLang="de-DE" dirty="0" err="1"/>
              <a:t>genannt</a:t>
            </a:r>
            <a:r>
              <a:rPr lang="en-US" altLang="de-DE" dirty="0"/>
              <a:t>: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508104" y="17358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einer Normalverteilung sind Mittelwert und Median gleich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8" y="3182529"/>
            <a:ext cx="4896544" cy="312679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966" y="6130367"/>
            <a:ext cx="360040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5222" y="58772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/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blipFill>
                <a:blip r:embed="rId4"/>
                <a:stretch>
                  <a:fillRect l="-43478" t="-130233" r="-3865" b="-1930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0F93EC-04CF-CD46-B147-A4F88AF4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64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</p:spPr>
            <p:txBody>
              <a:bodyPr/>
              <a:lstStyle/>
              <a:p>
                <a:r>
                  <a:rPr lang="en-US" dirty="0"/>
                  <a:t>Verteilung </a:t>
                </a:r>
                <a:r>
                  <a:rPr lang="en-US" dirty="0" err="1"/>
                  <a:t>für</a:t>
                </a:r>
                <a:r>
                  <a:rPr lang="en-US" dirty="0"/>
                  <a:t> relative </a:t>
                </a:r>
                <a:r>
                  <a:rPr lang="en-US" dirty="0" err="1"/>
                  <a:t>Häufigkeit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  <a:blipFill>
                <a:blip r:embed="rId2"/>
                <a:stretch>
                  <a:fillRect l="-1791" t="-20000" b="-4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115615" y="1268760"/>
            <a:ext cx="6875435" cy="44035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7956376" y="5229200"/>
            <a:ext cx="360040" cy="360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2000" dirty="0"/>
                  <a:t> = </a:t>
                </a:r>
                <a:r>
                  <a:rPr lang="en-US" sz="2000" dirty="0" err="1"/>
                  <a:t>Fläche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unter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Häufigkeitsverteilung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von 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blipFill>
                <a:blip r:embed="rId4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572000" y="5373216"/>
            <a:ext cx="36004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1800" y="6178442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sog</a:t>
            </a:r>
            <a:r>
              <a:rPr lang="en-US" dirty="0">
                <a:sym typeface="Wingdings"/>
              </a:rPr>
              <a:t>. </a:t>
            </a:r>
            <a:r>
              <a:rPr lang="en-US" dirty="0" err="1">
                <a:solidFill>
                  <a:srgbClr val="0B05FF"/>
                </a:solidFill>
                <a:sym typeface="Wingdings"/>
              </a:rPr>
              <a:t>Verteilungsfunktion</a:t>
            </a:r>
            <a:endParaRPr lang="en-US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/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  <a:blipFill>
                <a:blip r:embed="rId5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236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Von </a:t>
            </a:r>
            <a:r>
              <a:rPr lang="en-US" sz="2800" dirty="0" err="1"/>
              <a:t>relativen</a:t>
            </a:r>
            <a:r>
              <a:rPr lang="en-US" sz="2800" dirty="0"/>
              <a:t> </a:t>
            </a:r>
            <a:r>
              <a:rPr lang="en-US" sz="2800" dirty="0" err="1"/>
              <a:t>Häufigkeiten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Wahrscheinlichkeiten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229600" cy="5203824"/>
          </a:xfrm>
        </p:spPr>
        <p:txBody>
          <a:bodyPr/>
          <a:lstStyle/>
          <a:p>
            <a:r>
              <a:rPr lang="de-DE" sz="2400" dirty="0"/>
              <a:t>Übergang von relativen Häufigkeiten auf sog. Wahrscheinlichkeiten als Eigenschaften des Daten erzeugenden Prozesses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Johann Bernoulli </a:t>
            </a:r>
            <a:r>
              <a:rPr lang="de-DE" sz="2200" dirty="0"/>
              <a:t>(1667-1748) und </a:t>
            </a:r>
            <a:r>
              <a:rPr lang="de-DE" sz="2200" dirty="0">
                <a:solidFill>
                  <a:srgbClr val="FFC000"/>
                </a:solidFill>
              </a:rPr>
              <a:t>Pierre Laplace </a:t>
            </a:r>
            <a:r>
              <a:rPr lang="de-DE" sz="2200" dirty="0"/>
              <a:t>(1749-1822)</a:t>
            </a:r>
          </a:p>
          <a:p>
            <a:pPr lvl="1"/>
            <a:r>
              <a:rPr lang="de-DE" sz="2200" dirty="0"/>
              <a:t>Beispiel: Wahrscheinlichkeit, </a:t>
            </a:r>
            <a:br>
              <a:rPr lang="de-DE" sz="2200" dirty="0"/>
            </a:br>
            <a:r>
              <a:rPr lang="de-DE" sz="2200" dirty="0">
                <a:solidFill>
                  <a:srgbClr val="0B05FF"/>
                </a:solidFill>
              </a:rPr>
              <a:t>männlich zu sein, wenn man ≥400,000 Euro verdient</a:t>
            </a:r>
          </a:p>
          <a:p>
            <a:pPr lvl="1"/>
            <a:r>
              <a:rPr lang="de-DE" sz="2200" dirty="0">
                <a:solidFill>
                  <a:srgbClr val="FF0000"/>
                </a:solidFill>
              </a:rPr>
              <a:t>Aber: </a:t>
            </a:r>
            <a:r>
              <a:rPr lang="de-DE" sz="2200" dirty="0"/>
              <a:t>Auch bei großen Datenmengen wird die Wahrscheinlichkeit für eine Eigenschaft des die Daten generierenden Prozesses offensichtlich durch </a:t>
            </a:r>
            <a:br>
              <a:rPr lang="de-DE" sz="2200" dirty="0"/>
            </a:br>
            <a:r>
              <a:rPr lang="de-DE" sz="2200" dirty="0">
                <a:solidFill>
                  <a:srgbClr val="FF0000"/>
                </a:solidFill>
              </a:rPr>
              <a:t>#günstige Fälle / #mögliche Fälle nur sehr grob geschätzt</a:t>
            </a:r>
          </a:p>
          <a:p>
            <a:r>
              <a:rPr lang="de-DE" sz="2400" dirty="0"/>
              <a:t>Betrachtung des Grenzfalles: </a:t>
            </a:r>
            <a:r>
              <a:rPr lang="de-DE" sz="2400" dirty="0">
                <a:solidFill>
                  <a:srgbClr val="0B05FF"/>
                </a:solidFill>
              </a:rPr>
              <a:t>#mögliche Fälle ⟶ ∞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Richard von </a:t>
            </a:r>
            <a:r>
              <a:rPr lang="de-DE" sz="2200" dirty="0" err="1">
                <a:solidFill>
                  <a:srgbClr val="FFC000"/>
                </a:solidFill>
              </a:rPr>
              <a:t>Mises</a:t>
            </a:r>
            <a:r>
              <a:rPr lang="de-DE" sz="2200" dirty="0">
                <a:solidFill>
                  <a:srgbClr val="FFC000"/>
                </a:solidFill>
              </a:rPr>
              <a:t> </a:t>
            </a:r>
            <a:r>
              <a:rPr lang="de-DE" sz="2200" dirty="0"/>
              <a:t>(ca. 1883-1953)</a:t>
            </a:r>
          </a:p>
          <a:p>
            <a:r>
              <a:rPr lang="de-DE" sz="2400" dirty="0"/>
              <a:t>Weitere Entwicklung ab 1930 durch </a:t>
            </a:r>
            <a:r>
              <a:rPr lang="de-DE" sz="2400" dirty="0">
                <a:solidFill>
                  <a:srgbClr val="FFC000"/>
                </a:solidFill>
              </a:rPr>
              <a:t>Andrei </a:t>
            </a:r>
            <a:r>
              <a:rPr lang="de-DE" sz="2400" dirty="0" err="1">
                <a:solidFill>
                  <a:srgbClr val="FFC000"/>
                </a:solidFill>
              </a:rPr>
              <a:t>Kolmogorov</a:t>
            </a:r>
            <a:r>
              <a:rPr lang="de-DE" sz="2400" dirty="0">
                <a:solidFill>
                  <a:srgbClr val="FFC000"/>
                </a:solidFill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743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Wahrscheinlichkeits</a:t>
            </a:r>
            <a:r>
              <a:rPr lang="en-US" dirty="0"/>
              <a:t>- vs. </a:t>
            </a:r>
            <a:r>
              <a:rPr lang="en-US" dirty="0" err="1"/>
              <a:t>Dichtefunktion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Wahrscheinlichkeitsfunktion</a:t>
            </a:r>
            <a:r>
              <a:rPr lang="en-US" sz="2400" dirty="0"/>
              <a:t> </a:t>
            </a:r>
          </a:p>
          <a:p>
            <a:pPr lvl="1"/>
            <a:r>
              <a:rPr lang="en-US" sz="2000" dirty="0" err="1"/>
              <a:t>Wahrscheinlichkeit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jede</a:t>
            </a:r>
            <a:r>
              <a:rPr lang="en-US" sz="2000" dirty="0"/>
              <a:t> </a:t>
            </a:r>
            <a:r>
              <a:rPr lang="en-US" sz="2000" dirty="0" err="1"/>
              <a:t>Merkmalsausprägung</a:t>
            </a:r>
            <a:endParaRPr lang="en-US" sz="2000" dirty="0"/>
          </a:p>
          <a:p>
            <a:r>
              <a:rPr lang="en-US" sz="2400" dirty="0" err="1"/>
              <a:t>Geht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bei</a:t>
            </a:r>
            <a:r>
              <a:rPr lang="en-US" sz="2400" dirty="0"/>
              <a:t> </a:t>
            </a:r>
            <a:r>
              <a:rPr lang="en-US" sz="2400" dirty="0" err="1"/>
              <a:t>dichter</a:t>
            </a:r>
            <a:r>
              <a:rPr lang="en-US" sz="2400" dirty="0"/>
              <a:t> </a:t>
            </a:r>
            <a:r>
              <a:rPr lang="en-US" sz="2400" dirty="0" err="1"/>
              <a:t>Grundmenge</a:t>
            </a:r>
            <a:endParaRPr lang="en-US" sz="2400" dirty="0"/>
          </a:p>
          <a:p>
            <a:pPr lvl="1"/>
            <a:r>
              <a:rPr lang="en-US" sz="2000" dirty="0" err="1"/>
              <a:t>Wahrscheinlichkeit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jeden</a:t>
            </a:r>
            <a:r>
              <a:rPr lang="en-US" sz="2000" dirty="0"/>
              <a:t> </a:t>
            </a:r>
            <a:r>
              <a:rPr lang="en-US" sz="2000" dirty="0" err="1"/>
              <a:t>einzelnen</a:t>
            </a:r>
            <a:r>
              <a:rPr lang="en-US" sz="2000" dirty="0"/>
              <a:t> Wert: 0</a:t>
            </a:r>
          </a:p>
          <a:p>
            <a:r>
              <a:rPr lang="en-US" sz="2400" dirty="0" err="1"/>
              <a:t>Daher</a:t>
            </a:r>
            <a:r>
              <a:rPr lang="en-US" sz="2400" dirty="0"/>
              <a:t> in </a:t>
            </a:r>
            <a:r>
              <a:rPr lang="en-US" sz="2400" dirty="0" err="1"/>
              <a:t>diesem</a:t>
            </a:r>
            <a:r>
              <a:rPr lang="en-US" sz="2400" dirty="0"/>
              <a:t> Fall: </a:t>
            </a:r>
            <a:r>
              <a:rPr lang="en-US" sz="2400" dirty="0" err="1"/>
              <a:t>Dichtefunktion</a:t>
            </a:r>
            <a:endParaRPr lang="en-US" sz="2400" dirty="0"/>
          </a:p>
          <a:p>
            <a:r>
              <a:rPr lang="en-US" sz="2400" dirty="0" err="1"/>
              <a:t>Verwendung</a:t>
            </a:r>
            <a:r>
              <a:rPr lang="en-US" sz="2400" dirty="0"/>
              <a:t> der </a:t>
            </a:r>
            <a:r>
              <a:rPr lang="en-US" sz="2400" dirty="0" err="1"/>
              <a:t>Dichte</a:t>
            </a:r>
            <a:r>
              <a:rPr lang="en-US" sz="2400" dirty="0"/>
              <a:t> in </a:t>
            </a:r>
            <a:r>
              <a:rPr lang="en-US" sz="2400" dirty="0" err="1"/>
              <a:t>Verteilungsfunktion</a:t>
            </a:r>
            <a:endParaRPr lang="en-US" sz="2400" dirty="0"/>
          </a:p>
          <a:p>
            <a:pPr lvl="1"/>
            <a:r>
              <a:rPr lang="en-US" sz="2000" dirty="0" err="1"/>
              <a:t>Bestimmung</a:t>
            </a:r>
            <a:r>
              <a:rPr lang="en-US" sz="2000" dirty="0"/>
              <a:t> der </a:t>
            </a:r>
            <a:r>
              <a:rPr lang="en-US" sz="2000" dirty="0" err="1"/>
              <a:t>Wahrscheinlichkeit</a:t>
            </a:r>
            <a:r>
              <a:rPr lang="en-US" sz="2000" dirty="0"/>
              <a:t>, </a:t>
            </a:r>
            <a:r>
              <a:rPr lang="en-US" sz="2000" dirty="0" err="1"/>
              <a:t>dass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gewisses</a:t>
            </a:r>
            <a:r>
              <a:rPr lang="en-US" sz="2000" dirty="0"/>
              <a:t> </a:t>
            </a:r>
            <a:r>
              <a:rPr lang="en-US" sz="2000" dirty="0" err="1"/>
              <a:t>Ereignis</a:t>
            </a:r>
            <a:r>
              <a:rPr lang="en-US" sz="2000" dirty="0"/>
              <a:t> </a:t>
            </a:r>
            <a:r>
              <a:rPr lang="en-US" sz="2000" dirty="0" err="1"/>
              <a:t>höchstens</a:t>
            </a:r>
            <a:r>
              <a:rPr lang="en-US" sz="2000" dirty="0"/>
              <a:t> x mal </a:t>
            </a:r>
            <a:r>
              <a:rPr lang="en-US" sz="2000" dirty="0" err="1"/>
              <a:t>auftritt</a:t>
            </a:r>
            <a:endParaRPr lang="en-US" sz="2000" dirty="0"/>
          </a:p>
          <a:p>
            <a:pPr lvl="1"/>
            <a:r>
              <a:rPr lang="en-US" sz="2000" dirty="0" err="1"/>
              <a:t>Verteilungsfunktionen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die </a:t>
            </a:r>
            <a:r>
              <a:rPr lang="en-US" sz="2000" dirty="0" err="1"/>
              <a:t>Normalverteilung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Geht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x⟶∞ </a:t>
            </a:r>
            <a:r>
              <a:rPr lang="en-US" sz="2000" dirty="0" err="1"/>
              <a:t>gegen</a:t>
            </a:r>
            <a:r>
              <a:rPr lang="en-US" sz="2000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/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blipFill>
                <a:blip r:embed="rId2"/>
                <a:stretch>
                  <a:fillRect t="-132941" b="-196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5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Normalverteilung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Dichtefunktion</a:t>
                </a:r>
              </a:p>
              <a:p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/>
                  <a:t>Standardnormalverteilung: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400" dirty="0"/>
                  <a:t> und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/>
              <p:nvPr/>
            </p:nvSpPr>
            <p:spPr>
              <a:xfrm>
                <a:off x="985872" y="1656049"/>
                <a:ext cx="3836628" cy="790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1656049"/>
                <a:ext cx="3836628" cy="790216"/>
              </a:xfrm>
              <a:prstGeom prst="rect">
                <a:avLst/>
              </a:prstGeom>
              <a:blipFill>
                <a:blip r:embed="rId3"/>
                <a:stretch>
                  <a:fillRect l="-1320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/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blipFill>
                <a:blip r:embed="rId4"/>
                <a:stretch>
                  <a:fillRect l="-3286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10B5E3B-A6A2-D945-8A9A-FD8B06180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297" y="1183878"/>
            <a:ext cx="3673182" cy="2345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2E7D1ED-9B90-074E-84FD-638C0C913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993" y="4451532"/>
            <a:ext cx="3960440" cy="924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F17D1-C00E-4B4A-8A70-311AB29DFF76}"/>
              </a:ext>
            </a:extLst>
          </p:cNvPr>
          <p:cNvSpPr txBox="1"/>
          <p:nvPr/>
        </p:nvSpPr>
        <p:spPr>
          <a:xfrm>
            <a:off x="5231909" y="4385994"/>
            <a:ext cx="3657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Wahrscheinlichkeit, dass beim </a:t>
            </a:r>
            <a:br>
              <a:rPr lang="de-DE" sz="2000" dirty="0"/>
            </a:br>
            <a:r>
              <a:rPr lang="de-DE" sz="2000" dirty="0"/>
              <a:t>Ziehen aus der Grundgesamtheit </a:t>
            </a:r>
          </a:p>
          <a:p>
            <a:r>
              <a:rPr lang="de-DE" sz="2000" dirty="0"/>
              <a:t>ein Wert ≤ x auftritt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AAABB-2B39-0F48-B48B-DAB57047FF07}"/>
              </a:ext>
            </a:extLst>
          </p:cNvPr>
          <p:cNvSpPr txBox="1"/>
          <p:nvPr/>
        </p:nvSpPr>
        <p:spPr>
          <a:xfrm>
            <a:off x="945835" y="5559623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𝜙(x</a:t>
            </a:r>
            <a:r>
              <a:rPr lang="de-DE" sz="2200" baseline="-25000" dirty="0"/>
              <a:t>0</a:t>
            </a:r>
            <a:r>
              <a:rPr lang="de-DE" sz="22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11547A-2A7F-9842-BBB8-9D077597F175}"/>
              </a:ext>
            </a:extLst>
          </p:cNvPr>
          <p:cNvSpPr txBox="1"/>
          <p:nvPr/>
        </p:nvSpPr>
        <p:spPr>
          <a:xfrm>
            <a:off x="1835696" y="5589240"/>
            <a:ext cx="194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Likelihood</a:t>
            </a:r>
            <a:r>
              <a:rPr lang="de-DE" sz="2000" dirty="0"/>
              <a:t> von x</a:t>
            </a:r>
            <a:r>
              <a:rPr lang="de-DE" sz="2000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6787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Hypothesentest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96A77-9269-7444-A46E-D388F1843720}"/>
              </a:ext>
            </a:extLst>
          </p:cNvPr>
          <p:cNvSpPr/>
          <p:nvPr/>
        </p:nvSpPr>
        <p:spPr>
          <a:xfrm>
            <a:off x="179512" y="6126871"/>
            <a:ext cx="2736304" cy="5040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6"/>
            <a:ext cx="8229600" cy="4968875"/>
          </a:xfrm>
        </p:spPr>
        <p:txBody>
          <a:bodyPr/>
          <a:lstStyle/>
          <a:p>
            <a:r>
              <a:rPr lang="de-DE">
                <a:solidFill>
                  <a:srgbClr val="0B05FF"/>
                </a:solidFill>
              </a:rPr>
              <a:t>Vermutung: </a:t>
            </a:r>
            <a:r>
              <a:rPr lang="de-DE"/>
              <a:t>Küken können Körner schon erkennen und müssen die Form des Futters nicht erst lernen</a:t>
            </a:r>
          </a:p>
          <a:p>
            <a:r>
              <a:rPr lang="de-DE">
                <a:solidFill>
                  <a:srgbClr val="0B05FF"/>
                </a:solidFill>
              </a:rPr>
              <a:t>Experiment: </a:t>
            </a:r>
          </a:p>
          <a:p>
            <a:pPr lvl="1"/>
            <a:r>
              <a:rPr lang="de-DE"/>
              <a:t>Kreise und Dreiecke je zur Hälfte zum Picken vorgegeben (sagen wir 20 Objekte insgesamt)</a:t>
            </a:r>
          </a:p>
          <a:p>
            <a:pPr lvl="1"/>
            <a:r>
              <a:rPr lang="de-DE"/>
              <a:t>Wenn Vermutung wahr, sollte p</a:t>
            </a:r>
            <a:r>
              <a:rPr lang="de-DE" baseline="-25000"/>
              <a:t>Kreis</a:t>
            </a:r>
            <a:r>
              <a:rPr lang="de-DE"/>
              <a:t> &gt;&gt; 0.5 gelten</a:t>
            </a:r>
          </a:p>
          <a:p>
            <a:r>
              <a:rPr lang="de-DE">
                <a:solidFill>
                  <a:srgbClr val="0B05FF"/>
                </a:solidFill>
              </a:rPr>
              <a:t>Hypothese H</a:t>
            </a:r>
            <a:r>
              <a:rPr lang="de-DE" baseline="-25000">
                <a:solidFill>
                  <a:srgbClr val="0B05FF"/>
                </a:solidFill>
              </a:rPr>
              <a:t>0</a:t>
            </a:r>
            <a:r>
              <a:rPr lang="de-DE">
                <a:solidFill>
                  <a:srgbClr val="0B05FF"/>
                </a:solidFill>
              </a:rPr>
              <a:t>: </a:t>
            </a:r>
          </a:p>
          <a:p>
            <a:pPr lvl="1"/>
            <a:r>
              <a:rPr lang="de-DE"/>
              <a:t>Küken unterscheiden nicht zwischen Kreisen und Dreiecken, p</a:t>
            </a:r>
            <a:r>
              <a:rPr lang="de-DE" baseline="-25000"/>
              <a:t>Kreis</a:t>
            </a:r>
            <a:r>
              <a:rPr lang="de-DE"/>
              <a:t> = 0.5, Mittelwert des Experiments sollte 10 sein, Varianz sei 2</a:t>
            </a:r>
          </a:p>
          <a:p>
            <a:r>
              <a:rPr lang="de-DE">
                <a:solidFill>
                  <a:srgbClr val="0B05FF"/>
                </a:solidFill>
              </a:rPr>
              <a:t>Hypothese H</a:t>
            </a:r>
            <a:r>
              <a:rPr lang="de-DE" baseline="-25000">
                <a:solidFill>
                  <a:srgbClr val="0B05FF"/>
                </a:solidFill>
              </a:rPr>
              <a:t>1</a:t>
            </a:r>
            <a:r>
              <a:rPr lang="de-DE">
                <a:solidFill>
                  <a:srgbClr val="0B05FF"/>
                </a:solidFill>
              </a:rPr>
              <a:t>:</a:t>
            </a:r>
          </a:p>
          <a:p>
            <a:pPr lvl="1"/>
            <a:r>
              <a:rPr lang="de-DE"/>
              <a:t>Küken unterscheiden zwischen Kreis und Dreieck, sie picken häufiger in einen Kreis</a:t>
            </a:r>
          </a:p>
        </p:txBody>
      </p:sp>
    </p:spTree>
    <p:extLst>
      <p:ext uri="{BB962C8B-B14F-4D97-AF65-F5344CB8AC3E}">
        <p14:creationId xmlns:p14="http://schemas.microsoft.com/office/powerpoint/2010/main" val="1468958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Experiment unter Normalverteilungsannahme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6978"/>
            <a:ext cx="8507415" cy="4968875"/>
          </a:xfrm>
        </p:spPr>
        <p:txBody>
          <a:bodyPr/>
          <a:lstStyle/>
          <a:p>
            <a:r>
              <a:rPr lang="de-DE"/>
              <a:t>Wenn Vermutung falsch, (also H</a:t>
            </a:r>
            <a:r>
              <a:rPr lang="de-DE" baseline="-25000"/>
              <a:t>0</a:t>
            </a:r>
            <a:r>
              <a:rPr lang="de-DE"/>
              <a:t> wahr), </a:t>
            </a:r>
            <a:br>
              <a:rPr lang="de-DE"/>
            </a:br>
            <a:r>
              <a:rPr lang="de-DE"/>
              <a:t>dann p</a:t>
            </a:r>
            <a:r>
              <a:rPr lang="de-DE" baseline="-25000"/>
              <a:t>Kreis</a:t>
            </a:r>
            <a:r>
              <a:rPr lang="de-DE"/>
              <a:t>=0.5, Mittelwert von 𝜇=10, 𝜎</a:t>
            </a:r>
            <a:r>
              <a:rPr lang="de-DE" baseline="30000"/>
              <a:t>2</a:t>
            </a:r>
            <a:r>
              <a:rPr lang="de-DE"/>
              <a:t>=2 (empirisch)</a:t>
            </a: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r>
              <a:rPr lang="de-DE">
                <a:solidFill>
                  <a:srgbClr val="0B05FF"/>
                </a:solidFill>
              </a:rPr>
              <a:t>Ausgang des Experiments: </a:t>
            </a:r>
          </a:p>
          <a:p>
            <a:pPr lvl="1"/>
            <a:r>
              <a:rPr lang="de-DE"/>
              <a:t>Ausgang: Küken pickt im Mittel 16 mal auf Kreis</a:t>
            </a:r>
          </a:p>
          <a:p>
            <a:r>
              <a:rPr lang="de-DE">
                <a:solidFill>
                  <a:srgbClr val="0B05FF"/>
                </a:solidFill>
              </a:rPr>
              <a:t>Annahme: </a:t>
            </a:r>
            <a:r>
              <a:rPr lang="de-DE"/>
              <a:t>Wir wollen die Wahrscheinlichkeit minimieren,</a:t>
            </a:r>
            <a:br>
              <a:rPr lang="de-DE"/>
            </a:br>
            <a:r>
              <a:rPr lang="de-DE"/>
              <a:t>H</a:t>
            </a:r>
            <a:r>
              <a:rPr lang="de-DE" baseline="-25000"/>
              <a:t>0</a:t>
            </a:r>
            <a:r>
              <a:rPr lang="de-DE"/>
              <a:t> abzulehnen, obwohl sie wahr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594"/>
            <a:ext cx="9144000" cy="17584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119105" y="2390618"/>
            <a:ext cx="216024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601" y="3164433"/>
            <a:ext cx="9144000" cy="1920751"/>
            <a:chOff x="-13601" y="2204864"/>
            <a:chExt cx="9144000" cy="1920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01" y="2204864"/>
              <a:ext cx="9144000" cy="19207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67511" y="3712008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𝛳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/>
              <a:t>Ziel: Wahrscheinlichkeit für Fehler (Ablehnung von H</a:t>
            </a:r>
            <a:r>
              <a:rPr lang="de-DE" sz="2400" baseline="-25000"/>
              <a:t>0</a:t>
            </a:r>
            <a:r>
              <a:rPr lang="de-DE" sz="2400"/>
              <a:t>, obwohl wahr) klein halten</a:t>
            </a:r>
          </a:p>
          <a:p>
            <a:r>
              <a:rPr lang="de-DE" sz="2400"/>
              <a:t>Setze Irrtumswahrscheinlichkeit 𝛼 auf 0.05</a:t>
            </a:r>
          </a:p>
          <a:p>
            <a:r>
              <a:rPr lang="de-DE" sz="2400"/>
              <a:t>Bestimme 𝛳 , so dass</a:t>
            </a:r>
          </a:p>
          <a:p>
            <a:endParaRPr lang="de-DE" sz="2400"/>
          </a:p>
          <a:p>
            <a:endParaRPr lang="de-DE" sz="2400"/>
          </a:p>
          <a:p>
            <a:endParaRPr lang="de-DE" sz="2400"/>
          </a:p>
          <a:p>
            <a:endParaRPr lang="de-DE" sz="2400"/>
          </a:p>
          <a:p>
            <a:endParaRPr lang="de-DE" sz="2400"/>
          </a:p>
          <a:p>
            <a:r>
              <a:rPr lang="de-DE" sz="2400"/>
              <a:t>Fällt Test in Ablehnungsbereich, liegt </a:t>
            </a:r>
            <a:r>
              <a:rPr lang="de-DE" sz="2400">
                <a:solidFill>
                  <a:srgbClr val="0B05FF"/>
                </a:solidFill>
              </a:rPr>
              <a:t>signifikante Abweichung </a:t>
            </a:r>
            <a:r>
              <a:rPr lang="de-DE" sz="2400"/>
              <a:t>vor</a:t>
            </a:r>
          </a:p>
          <a:p>
            <a:r>
              <a:rPr lang="de-DE" sz="2400"/>
              <a:t>Wir sprechen von einem </a:t>
            </a:r>
            <a:r>
              <a:rPr lang="de-DE" sz="2400">
                <a:solidFill>
                  <a:srgbClr val="0B05FF"/>
                </a:solidFill>
              </a:rPr>
              <a:t>Test mit Signifikanzniveau 𝛼</a:t>
            </a:r>
            <a:endParaRPr lang="de-DE" sz="2400"/>
          </a:p>
          <a:p>
            <a:endParaRPr lang="de-DE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/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  <a:blipFill>
                <a:blip r:embed="rId3"/>
                <a:stretch>
                  <a:fillRect l="-37569" t="-101333" b="-16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29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Auswertung</a:t>
            </a:r>
            <a:r>
              <a:rPr lang="en-US" dirty="0"/>
              <a:t> des Experiments: </a:t>
            </a:r>
            <a:r>
              <a:rPr lang="en-US" dirty="0" err="1"/>
              <a:t>Fehleranalyse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Experiment </a:t>
            </a:r>
            <a:r>
              <a:rPr lang="en-US" dirty="0" err="1"/>
              <a:t>fällt</a:t>
            </a:r>
            <a:r>
              <a:rPr lang="en-US" dirty="0"/>
              <a:t> in den </a:t>
            </a:r>
            <a:r>
              <a:rPr lang="en-US" dirty="0" err="1"/>
              <a:t>Ablehnungsbereich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H</a:t>
            </a:r>
            <a:r>
              <a:rPr lang="en-US" baseline="-25000" dirty="0"/>
              <a:t>0</a:t>
            </a:r>
          </a:p>
          <a:p>
            <a:r>
              <a:rPr lang="en-US" dirty="0"/>
              <a:t>Also: </a:t>
            </a:r>
            <a:r>
              <a:rPr lang="en-US" dirty="0" err="1">
                <a:solidFill>
                  <a:srgbClr val="0B05FF"/>
                </a:solidFill>
              </a:rPr>
              <a:t>Annahme</a:t>
            </a:r>
            <a:r>
              <a:rPr lang="en-US" dirty="0">
                <a:solidFill>
                  <a:srgbClr val="0B05FF"/>
                </a:solidFill>
              </a:rPr>
              <a:t> der </a:t>
            </a:r>
            <a:r>
              <a:rPr lang="en-US" dirty="0" err="1">
                <a:solidFill>
                  <a:srgbClr val="0B05FF"/>
                </a:solidFill>
              </a:rPr>
              <a:t>Vermutung</a:t>
            </a:r>
            <a:r>
              <a:rPr lang="en-US" dirty="0">
                <a:solidFill>
                  <a:srgbClr val="0B05FF"/>
                </a:solidFill>
              </a:rPr>
              <a:t> H</a:t>
            </a:r>
            <a:r>
              <a:rPr lang="en-US" baseline="-25000" dirty="0">
                <a:solidFill>
                  <a:srgbClr val="0B05FF"/>
                </a:solidFill>
              </a:rPr>
              <a:t>1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wahr</a:t>
            </a:r>
            <a:endParaRPr lang="en-US" dirty="0"/>
          </a:p>
          <a:p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Ausgänge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Kreis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16</a:t>
            </a:r>
          </a:p>
          <a:p>
            <a:r>
              <a:rPr lang="en-US" dirty="0" err="1"/>
              <a:t>Bestimme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Irrtumswahrscheinlichkeit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0.021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 𝛼 = 0.021 (</a:t>
            </a:r>
            <a:r>
              <a:rPr lang="en-US" dirty="0" err="1"/>
              <a:t>oder</a:t>
            </a:r>
            <a:r>
              <a:rPr lang="en-US" dirty="0"/>
              <a:t> 2.1%) </a:t>
            </a:r>
            <a:br>
              <a:rPr lang="en-US" dirty="0"/>
            </a:br>
            <a:r>
              <a:rPr lang="en-US" dirty="0"/>
              <a:t>und </a:t>
            </a:r>
            <a:r>
              <a:rPr lang="en-US" dirty="0" err="1"/>
              <a:t>nennen</a:t>
            </a:r>
            <a:r>
              <a:rPr lang="en-US" dirty="0"/>
              <a:t> das </a:t>
            </a:r>
            <a:r>
              <a:rPr lang="en-US" dirty="0" err="1">
                <a:solidFill>
                  <a:srgbClr val="0B05FF"/>
                </a:solidFill>
              </a:rPr>
              <a:t>Fehler</a:t>
            </a:r>
            <a:r>
              <a:rPr lang="en-US" dirty="0">
                <a:solidFill>
                  <a:srgbClr val="0B05FF"/>
                </a:solidFill>
              </a:rPr>
              <a:t> 1.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/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=0.979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  <a:blipFill>
                <a:blip r:embed="rId2"/>
                <a:stretch>
                  <a:fillRect l="-36759" t="-110417" b="-16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626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2206" r="4878" b="14296"/>
          <a:stretch/>
        </p:blipFill>
        <p:spPr>
          <a:xfrm>
            <a:off x="683568" y="3865992"/>
            <a:ext cx="8014345" cy="132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Fragestellung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000"/>
                  <a:t>Nehmen wir an, wir kennen die Verteilung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/>
                  <a:t> für den Falls, dass Küken eine angeborende Körnererkennungsbegabung haben.</a:t>
                </a:r>
              </a:p>
              <a:p>
                <a:r>
                  <a:rPr lang="de-DE" sz="2000"/>
                  <a:t>Mit welcher Wahrscheinlichkeit würde die Begabung der Küken nicht erkannt? </a:t>
                </a:r>
              </a:p>
              <a:p>
                <a:r>
                  <a:rPr lang="de-DE" sz="2000"/>
                  <a:t>Würden Küken Kreise mit Wahrscheinlichkeit p=0.8 bevorzugen, </a:t>
                </a:r>
                <a:br>
                  <a:rPr lang="de-DE" sz="2000"/>
                </a:br>
                <a:r>
                  <a:rPr lang="de-DE" sz="2000"/>
                  <a:t>ergäbe sich:</a:t>
                </a:r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r>
                  <a:rPr lang="de-DE" sz="2000"/>
                  <a:t>Je mehr sich p dem Wert 0.5 nähert, umso größer wird der </a:t>
                </a:r>
                <a:r>
                  <a:rPr lang="de-DE" sz="2000">
                    <a:solidFill>
                      <a:srgbClr val="0B05FF"/>
                    </a:solidFill>
                  </a:rPr>
                  <a:t>Fehler 2. Art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/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=0,196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31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Welche Probleme können vereinfacht werden?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6978"/>
            <a:ext cx="8507415" cy="4968875"/>
          </a:xfrm>
        </p:spPr>
        <p:txBody>
          <a:bodyPr/>
          <a:lstStyle/>
          <a:p>
            <a:r>
              <a:rPr lang="de-DE"/>
              <a:t>Bei allgemeiner Warenkorbanalyse erstmal keine</a:t>
            </a:r>
          </a:p>
          <a:p>
            <a:pPr lvl="1"/>
            <a:r>
              <a:rPr lang="de-DE"/>
              <a:t>Anzahl der </a:t>
            </a:r>
            <a:r>
              <a:rPr lang="de-DE">
                <a:solidFill>
                  <a:srgbClr val="0B05FF"/>
                </a:solidFill>
              </a:rPr>
              <a:t>Warenkorbtypen zählt </a:t>
            </a:r>
            <a:br>
              <a:rPr lang="de-DE">
                <a:solidFill>
                  <a:srgbClr val="0B05FF"/>
                </a:solidFill>
              </a:rPr>
            </a:br>
            <a:r>
              <a:rPr lang="de-DE"/>
              <a:t>(verschiedene Artikelmengen)</a:t>
            </a:r>
          </a:p>
          <a:p>
            <a:r>
              <a:rPr lang="de-DE"/>
              <a:t>Nehmen wir an, die Anzahl der interessierenden Warenkorbtypen sei vorgegeben (und gar nicht so groß)</a:t>
            </a:r>
          </a:p>
          <a:p>
            <a:pPr lvl="1"/>
            <a:r>
              <a:rPr lang="de-DE"/>
              <a:t>Support- und Konfidenzberechnung immer noch aufwendig: </a:t>
            </a:r>
            <a:r>
              <a:rPr lang="de-DE">
                <a:solidFill>
                  <a:srgbClr val="0B05FF"/>
                </a:solidFill>
              </a:rPr>
              <a:t>Anzahl der Warenkörbe zählt</a:t>
            </a:r>
          </a:p>
          <a:p>
            <a:r>
              <a:rPr lang="de-DE">
                <a:solidFill>
                  <a:srgbClr val="0B05FF"/>
                </a:solidFill>
              </a:rPr>
              <a:t>Teilmenge der Warenkörbe </a:t>
            </a:r>
            <a:r>
              <a:rPr lang="de-DE"/>
              <a:t>betrachten? </a:t>
            </a:r>
          </a:p>
          <a:p>
            <a:pPr lvl="1"/>
            <a:r>
              <a:rPr lang="de-DE"/>
              <a:t>Support- und Konfidenzwerte wie bei Gesamtmenge?</a:t>
            </a:r>
          </a:p>
          <a:p>
            <a:pPr lvl="1"/>
            <a:r>
              <a:rPr lang="de-DE">
                <a:solidFill>
                  <a:srgbClr val="0B05FF"/>
                </a:solidFill>
              </a:rPr>
              <a:t>Wie groß </a:t>
            </a:r>
            <a:r>
              <a:rPr lang="de-DE"/>
              <a:t>muss die Teilmenge sein, </a:t>
            </a:r>
            <a:br>
              <a:rPr lang="de-DE"/>
            </a:br>
            <a:r>
              <a:rPr lang="de-DE"/>
              <a:t>um Aussagen treffen zu können?</a:t>
            </a:r>
          </a:p>
          <a:p>
            <a:pPr lvl="1"/>
            <a:r>
              <a:rPr lang="de-DE">
                <a:solidFill>
                  <a:srgbClr val="0B05FF"/>
                </a:solidFill>
              </a:rPr>
              <a:t>Welche </a:t>
            </a:r>
            <a:r>
              <a:rPr lang="de-DE"/>
              <a:t>Teilmenge(n) auswählen?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1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rechts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Ein bestimmtes Medikament verursacht höchstens bei 20 % der Patienten Nebenwirkungen. Wir bezweifeln dies und testen die Nullhypothese auf dem 5%-Niveau. Die Stichprobenlänge sei </a:t>
            </a:r>
            <a:r>
              <a:rPr lang="de-DE" dirty="0" err="1"/>
              <a:t>n</a:t>
            </a:r>
            <a:r>
              <a:rPr lang="de-DE" dirty="0"/>
              <a:t> = 30 </a:t>
            </a:r>
          </a:p>
          <a:p>
            <a:r>
              <a:rPr lang="de-DE" dirty="0"/>
              <a:t>H</a:t>
            </a:r>
            <a:r>
              <a:rPr lang="de-DE" baseline="-25000" dirty="0"/>
              <a:t>0</a:t>
            </a:r>
            <a:r>
              <a:rPr lang="de-DE" dirty="0"/>
              <a:t>: p ≤ 𝜃(𝛼)     H</a:t>
            </a:r>
            <a:r>
              <a:rPr lang="de-DE" baseline="-25000" dirty="0"/>
              <a:t>1</a:t>
            </a:r>
            <a:r>
              <a:rPr lang="de-DE" dirty="0"/>
              <a:t>: p &gt; 𝜃(𝛼)</a:t>
            </a:r>
            <a:endParaRPr lang="de-DE" baseline="-2500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718"/>
            <a:ext cx="9144000" cy="1981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695E-E104-8442-A0CA-FC4CA171698A}"/>
              </a:ext>
            </a:extLst>
          </p:cNvPr>
          <p:cNvSpPr txBox="1"/>
          <p:nvPr/>
        </p:nvSpPr>
        <p:spPr>
          <a:xfrm>
            <a:off x="6900820" y="4427820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23646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Mindestens 70 % der gelieferten Gurken erfüllen die </a:t>
            </a:r>
            <a:r>
              <a:rPr lang="de-DE" dirty="0" err="1"/>
              <a:t>europäsche</a:t>
            </a:r>
            <a:r>
              <a:rPr lang="de-DE" dirty="0"/>
              <a:t> Krümmungsnorm. Wir vermuten das Gegenteil und testen auf dem 5%-Niveau.</a:t>
            </a:r>
          </a:p>
          <a:p>
            <a:r>
              <a:rPr lang="de-DE" dirty="0"/>
              <a:t>H</a:t>
            </a:r>
            <a:r>
              <a:rPr lang="de-DE" baseline="-25000" dirty="0"/>
              <a:t>0</a:t>
            </a:r>
            <a:r>
              <a:rPr lang="de-DE" dirty="0"/>
              <a:t>: p ≥ 𝜃(𝛼)     H</a:t>
            </a:r>
            <a:r>
              <a:rPr lang="de-DE" baseline="-25000" dirty="0"/>
              <a:t>1</a:t>
            </a:r>
            <a:r>
              <a:rPr lang="de-DE" dirty="0"/>
              <a:t>: p &lt; 𝜃(𝛼)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6866"/>
            <a:ext cx="9144000" cy="1982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38CBC-10EF-9841-A947-8355B1F176CF}"/>
              </a:ext>
            </a:extLst>
          </p:cNvPr>
          <p:cNvSpPr txBox="1"/>
          <p:nvPr/>
        </p:nvSpPr>
        <p:spPr>
          <a:xfrm>
            <a:off x="3338143" y="3982325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beidseitig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 der zufälligen Farbgebung sollen 50 % der Serienprodukte eine helle Tönung besitzen. </a:t>
            </a:r>
            <a:br>
              <a:rPr lang="de-DE" dirty="0"/>
            </a:br>
            <a:r>
              <a:rPr lang="de-DE" dirty="0"/>
              <a:t>Wir wollen Abweichungen aufdecken. </a:t>
            </a:r>
          </a:p>
          <a:p>
            <a:r>
              <a:rPr lang="de-DE" dirty="0"/>
              <a:t>H</a:t>
            </a:r>
            <a:r>
              <a:rPr lang="de-DE" baseline="-25000" dirty="0"/>
              <a:t>0</a:t>
            </a:r>
            <a:r>
              <a:rPr lang="de-DE" dirty="0"/>
              <a:t>:  p &lt; 𝜃(𝛼/2), p &gt; </a:t>
            </a:r>
            <a:r>
              <a:rPr lang="de-DE" dirty="0" err="1"/>
              <a:t>max</a:t>
            </a:r>
            <a:r>
              <a:rPr lang="de-DE" dirty="0"/>
              <a:t> - 𝜃(𝛼/2) H</a:t>
            </a:r>
            <a:r>
              <a:rPr lang="de-DE" baseline="-25000" dirty="0"/>
              <a:t>1</a:t>
            </a:r>
            <a:r>
              <a:rPr lang="de-DE" dirty="0"/>
              <a:t>: sonst</a:t>
            </a:r>
            <a:endParaRPr lang="de-DE" baseline="-250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187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69D25-5B32-B64B-847A-7C9B83BE1087}"/>
              </a:ext>
            </a:extLst>
          </p:cNvPr>
          <p:cNvSpPr txBox="1"/>
          <p:nvPr/>
        </p:nvSpPr>
        <p:spPr>
          <a:xfrm>
            <a:off x="2497215" y="3817058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1ACBD-B87C-3344-A33E-9D05D9996D2A}"/>
              </a:ext>
            </a:extLst>
          </p:cNvPr>
          <p:cNvSpPr txBox="1"/>
          <p:nvPr/>
        </p:nvSpPr>
        <p:spPr>
          <a:xfrm>
            <a:off x="8413921" y="3817058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946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Typ-1- und Typ-2-Fehler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1: Wir lehnen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ab,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wahr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Wenn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=0,05 , dann lehnen wir H</a:t>
            </a:r>
            <a:r>
              <a:rPr lang="de-DE" altLang="de-DE" baseline="-25000" dirty="0"/>
              <a:t>0</a:t>
            </a:r>
            <a:r>
              <a:rPr lang="de-DE" altLang="de-DE" dirty="0"/>
              <a:t> in 5% der Fälle ab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Wahrscheinlichkeit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, mit der wir H</a:t>
            </a:r>
            <a:r>
              <a:rPr lang="de-DE" altLang="de-DE" baseline="-25000" dirty="0"/>
              <a:t>0 </a:t>
            </a:r>
            <a:r>
              <a:rPr lang="de-DE" altLang="de-DE" dirty="0"/>
              <a:t>ablehnen, also einen Typ-1-Fehler zu machen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2: Wir akzeptieren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falsch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Die Wahrscheinlichkeit einen </a:t>
            </a:r>
            <a:br>
              <a:rPr lang="de-DE" altLang="de-DE" dirty="0"/>
            </a:br>
            <a:r>
              <a:rPr lang="de-DE" altLang="de-DE" dirty="0"/>
              <a:t>Typ-2-Fehler zu machen, ist</a:t>
            </a:r>
            <a:r>
              <a:rPr lang="de-DE" altLang="de-DE" dirty="0">
                <a:latin typeface="Symbol" pitchFamily="18" charset="2"/>
              </a:rPr>
              <a:t> b</a:t>
            </a:r>
            <a:endParaRPr lang="de-DE" altLang="de-DE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1-</a:t>
            </a:r>
            <a:r>
              <a:rPr lang="de-DE" altLang="de-DE" dirty="0">
                <a:latin typeface="Symbol" pitchFamily="18" charset="2"/>
              </a:rPr>
              <a:t>b</a:t>
            </a:r>
            <a:r>
              <a:rPr lang="de-DE" altLang="de-DE" dirty="0"/>
              <a:t> ist dann die Wahrscheinlichkeit H</a:t>
            </a:r>
            <a:r>
              <a:rPr lang="de-DE" altLang="de-DE" baseline="-25000" dirty="0"/>
              <a:t>0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(richtigerweise) NICHT zu akzeptieren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Es werden aber unterschiedliche Verteilungen zugrunde gelegt: 𝛼 ≠ 1-𝛽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9A446-6EC2-D94C-99B9-4A94D454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0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type1and2e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5477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577C97F-E0D8-5449-B60B-ECAFF319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564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Zusammenfassung: Hypothesentest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Um eine Hypothese zu beweisen, zeigt man, </a:t>
            </a:r>
            <a:br>
              <a:rPr lang="de-DE" sz="2400" dirty="0"/>
            </a:br>
            <a:r>
              <a:rPr lang="de-DE" sz="2400" dirty="0"/>
              <a:t>dass die Gegenhypothese wegen eines Testergebnisses äußerst unwahrscheinlich ist. </a:t>
            </a:r>
          </a:p>
          <a:p>
            <a:r>
              <a:rPr lang="de-DE" sz="2400" dirty="0"/>
              <a:t>Welche Hypothese als Nullhypothese getestet wird, hängt von Zielsetzung ab</a:t>
            </a:r>
          </a:p>
          <a:p>
            <a:r>
              <a:rPr lang="de-DE" sz="2400" dirty="0"/>
              <a:t>Wichtig: Verteilungsannahme der Nullhypothese muss gerechtfertigt sein</a:t>
            </a:r>
          </a:p>
          <a:p>
            <a:r>
              <a:rPr lang="de-DE" sz="2400" dirty="0"/>
              <a:t>Parameter der jeweils angenommenen Verteilung </a:t>
            </a:r>
            <a:br>
              <a:rPr lang="de-DE" sz="2400" dirty="0"/>
            </a:br>
            <a:r>
              <a:rPr lang="de-DE" sz="2400" dirty="0"/>
              <a:t>müssen sinnvoll bestimmt werden</a:t>
            </a:r>
          </a:p>
          <a:p>
            <a:r>
              <a:rPr lang="de-DE" sz="2400" dirty="0"/>
              <a:t>Wie groß sollte die Stichprobe sein? </a:t>
            </a:r>
          </a:p>
          <a:p>
            <a:r>
              <a:rPr lang="de-DE" sz="2400" dirty="0"/>
              <a:t>Wieviel Datenelemente benötigen wir, um gewisse Aussagen machen zu können?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Schätzung von Parametern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Auswertung der Daten einer Stichprobe</a:t>
            </a:r>
          </a:p>
          <a:p>
            <a:r>
              <a:rPr lang="de-DE"/>
              <a:t>Rückschlüsse auf Eigenschaften der Grundgesamtheit</a:t>
            </a:r>
          </a:p>
          <a:p>
            <a:r>
              <a:rPr lang="de-DE"/>
              <a:t>Wir betrachten zunächst einmal die Normalverteilung</a:t>
            </a:r>
          </a:p>
          <a:p>
            <a:pPr lvl="1"/>
            <a:r>
              <a:rPr lang="de-DE"/>
              <a:t>Aus Stichprobe Parameter bestimmen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3296901"/>
            <a:ext cx="5400600" cy="29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4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/>
              <a:t>Experimente, Zufallsvariablen, Verteilungen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Durchführung von Experimenten / Auswertung von Daten</a:t>
                </a:r>
              </a:p>
              <a:p>
                <a:pPr lvl="1"/>
                <a:r>
                  <a:rPr lang="de-DE" sz="2000" dirty="0"/>
                  <a:t>Merkmalsausprägungen bestimmen</a:t>
                </a:r>
              </a:p>
              <a:p>
                <a:pPr lvl="1"/>
                <a:r>
                  <a:rPr lang="de-DE" sz="2000" dirty="0"/>
                  <a:t>Werte von statistischen Variablen</a:t>
                </a:r>
              </a:p>
              <a:p>
                <a:pPr lvl="1"/>
                <a:r>
                  <a:rPr lang="de-DE" sz="2000" dirty="0"/>
                  <a:t>Im Sinne des Ziehens aus Grundgesamtheit: Zufallsvariable</a:t>
                </a:r>
              </a:p>
              <a:p>
                <a:r>
                  <a:rPr lang="de-DE" sz="2400" dirty="0"/>
                  <a:t>Beispiel: Zufallsvariable X normalverteilt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Standardnormalverteilung: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93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/>
              <a:t>Erwartungen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/>
                  <a:t>Erwartungswert von Zufallsvariable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/>
                  <a:t>:</a:t>
                </a:r>
              </a:p>
              <a:p>
                <a:pPr lvl="1"/>
                <a:r>
                  <a:rPr lang="de-DE" sz="2000"/>
                  <a:t>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/>
                  <a:t> im Mittel einnimmt</a:t>
                </a:r>
              </a:p>
              <a:p>
                <a:pPr lvl="1"/>
                <a:r>
                  <a:rPr lang="de-DE" sz="2000"/>
                  <a:t>Diskret:</a:t>
                </a:r>
              </a:p>
              <a:p>
                <a:pPr lvl="1"/>
                <a:endParaRPr lang="de-DE" sz="2000"/>
              </a:p>
              <a:p>
                <a:pPr lvl="1"/>
                <a:endParaRPr lang="de-DE" sz="2000"/>
              </a:p>
              <a:p>
                <a:pPr lvl="1"/>
                <a:r>
                  <a:rPr lang="de-DE" sz="2000"/>
                  <a:t>Kontinuierlich:</a:t>
                </a:r>
              </a:p>
              <a:p>
                <a:pPr lvl="1"/>
                <a:endParaRPr lang="de-DE" sz="2000"/>
              </a:p>
              <a:p>
                <a:pPr lvl="1"/>
                <a:endParaRPr lang="de-DE" sz="2000"/>
              </a:p>
              <a:p>
                <a:pPr lvl="1"/>
                <a:endParaRPr lang="de-DE" sz="2000"/>
              </a:p>
              <a:p>
                <a:pPr lvl="1"/>
                <a:r>
                  <a:rPr lang="de-DE" sz="200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/>
              </a:p>
              <a:p>
                <a:pPr lvl="1"/>
                <a:endParaRPr lang="de-DE" sz="200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2200"/>
                  <a:t>, wenn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>
                    <a:ea typeface="Cambria Math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545994" y="2104190"/>
            <a:ext cx="384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wobei</a:t>
            </a:r>
            <a:r>
              <a:rPr lang="en-US" dirty="0"/>
              <a:t> p</a:t>
            </a:r>
            <a:r>
              <a:rPr lang="en-US" baseline="-25000" dirty="0"/>
              <a:t>i</a:t>
            </a:r>
            <a:r>
              <a:rPr lang="en-US" dirty="0"/>
              <a:t> die relative </a:t>
            </a:r>
            <a:r>
              <a:rPr lang="en-US" dirty="0" err="1"/>
              <a:t>Häufigkeit</a:t>
            </a:r>
            <a:r>
              <a:rPr lang="en-US" dirty="0"/>
              <a:t> des </a:t>
            </a:r>
            <a:r>
              <a:rPr lang="en-US" dirty="0" err="1"/>
              <a:t>Auftretens</a:t>
            </a:r>
            <a:r>
              <a:rPr lang="en-US" dirty="0"/>
              <a:t> des </a:t>
            </a:r>
            <a:r>
              <a:rPr lang="en-US" dirty="0" err="1"/>
              <a:t>Wertes</a:t>
            </a:r>
            <a:r>
              <a:rPr lang="en-US" dirty="0"/>
              <a:t>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ist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ist</a:t>
                </a:r>
                <a:r>
                  <a:rPr lang="en-US" dirty="0"/>
                  <a:t> die </a:t>
                </a:r>
                <a:r>
                  <a:rPr lang="en-US" dirty="0" err="1"/>
                  <a:t>Wahrscheinlichkeits</a:t>
                </a:r>
                <a:r>
                  <a:rPr lang="en-US" dirty="0"/>
                  <a:t>-</a:t>
                </a:r>
                <a:br>
                  <a:rPr lang="en-US" dirty="0"/>
                </a:br>
                <a:r>
                  <a:rPr lang="en-US" dirty="0" err="1"/>
                  <a:t>verteilung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  <a:blipFill>
                <a:blip r:embed="rId3"/>
                <a:stretch>
                  <a:fillRect l="-1250"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/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  <a:blipFill>
                <a:blip r:embed="rId4"/>
                <a:stretch>
                  <a:fillRect t="-123881" r="-1974" b="-17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/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  <a:blipFill>
                <a:blip r:embed="rId5"/>
                <a:stretch>
                  <a:fillRect t="-114103" b="-17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2B2742-86A7-B34B-A01B-F562FF29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910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/>
              <a:t>Varianz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Varianz von 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Erwartete (quadrierte) Abweichung vom 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Definition: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2200" dirty="0"/>
                  <a:t>, wenn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 dirty="0"/>
                  <a:t>?</a:t>
                </a:r>
              </a:p>
              <a:p>
                <a:endParaRPr lang="de-DE" sz="2200" dirty="0"/>
              </a:p>
              <a:p>
                <a:endParaRPr lang="de-DE" sz="2200" dirty="0"/>
              </a:p>
              <a:p>
                <a:pPr lvl="1"/>
                <a:r>
                  <a:rPr lang="de-DE" sz="2000" dirty="0"/>
                  <a:t>wobei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/>
              <p:nvPr/>
            </p:nvSpPr>
            <p:spPr>
              <a:xfrm>
                <a:off x="2699792" y="2348880"/>
                <a:ext cx="2964145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348880"/>
                <a:ext cx="2964145" cy="474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7025A3-B594-C04B-866A-1D992ADA7497}"/>
                  </a:ext>
                </a:extLst>
              </p:cNvPr>
              <p:cNvSpPr/>
              <p:nvPr/>
            </p:nvSpPr>
            <p:spPr>
              <a:xfrm>
                <a:off x="2524735" y="4147365"/>
                <a:ext cx="3775457" cy="1081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7025A3-B594-C04B-866A-1D992ADA7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735" y="4147365"/>
                <a:ext cx="3775457" cy="1081835"/>
              </a:xfrm>
              <a:prstGeom prst="rect">
                <a:avLst/>
              </a:prstGeom>
              <a:blipFill>
                <a:blip r:embed="rId4"/>
                <a:stretch>
                  <a:fillRect t="-113953" b="-1697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F4045E-8726-6A4D-B5B6-AE1D23FB43B2}"/>
                  </a:ext>
                </a:extLst>
              </p:cNvPr>
              <p:cNvSpPr/>
              <p:nvPr/>
            </p:nvSpPr>
            <p:spPr>
              <a:xfrm>
                <a:off x="3203848" y="5373216"/>
                <a:ext cx="2289986" cy="1081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F4045E-8726-6A4D-B5B6-AE1D23FB4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373216"/>
                <a:ext cx="2289986" cy="1081835"/>
              </a:xfrm>
              <a:prstGeom prst="rect">
                <a:avLst/>
              </a:prstGeom>
              <a:blipFill>
                <a:blip r:embed="rId5"/>
                <a:stretch>
                  <a:fillRect l="-19337" t="-112791" b="-1697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893808-CFE5-1743-A906-CB8AF654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8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/>
              <a:t>Betrachtung einer Teilmenge der Daten</a:t>
            </a:r>
          </a:p>
        </p:txBody>
      </p:sp>
      <p:pic>
        <p:nvPicPr>
          <p:cNvPr id="9" name="Picture 8" descr="Bildschirmfoto 2015-02-21 um 15.0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9" y="1268760"/>
            <a:ext cx="8208912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Daten, auch </a:t>
            </a:r>
            <a:br>
              <a:rPr lang="de-DE" sz="2400"/>
            </a:br>
            <a:r>
              <a:rPr lang="de-DE" sz="2400"/>
              <a:t>Grundgesamtheit oder Population genannt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Erhebung einer Teilmenge der Daten auch </a:t>
            </a:r>
            <a:r>
              <a:rPr lang="de-DE" sz="2400">
                <a:solidFill>
                  <a:srgbClr val="0B05FF"/>
                </a:solidFill>
              </a:rPr>
              <a:t>Stichprobe </a:t>
            </a:r>
            <a:r>
              <a:rPr lang="de-DE" sz="2400"/>
              <a:t>(SP) genannt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EB1239-F882-1641-A026-675D1512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906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51"/>
            <a:ext cx="8229600" cy="503239"/>
          </a:xfrm>
        </p:spPr>
        <p:txBody>
          <a:bodyPr/>
          <a:lstStyle/>
          <a:p>
            <a:r>
              <a:rPr lang="de-DE" dirty="0"/>
              <a:t>Interpretation eines Messwertes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de-DE" sz="2400" dirty="0">
                    <a:solidFill>
                      <a:srgbClr val="0B05FF"/>
                    </a:solidFill>
                  </a:rPr>
                  <a:t>Beispiel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2400" dirty="0">
                  <a:solidFill>
                    <a:srgbClr val="0B05FF"/>
                  </a:solidFill>
                </a:endParaRPr>
              </a:p>
              <a:p>
                <a:r>
                  <a:rPr lang="de-DE" sz="2400" dirty="0"/>
                  <a:t>Interpretierbar nur bei</a:t>
                </a:r>
                <a:br>
                  <a:rPr lang="de-DE" sz="2400" dirty="0"/>
                </a:br>
                <a:r>
                  <a:rPr lang="de-DE" sz="2400" dirty="0"/>
                  <a:t>gegebener Verteilung</a:t>
                </a:r>
              </a:p>
              <a:p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über dem </a:t>
                </a:r>
                <a:br>
                  <a:rPr lang="de-DE" sz="2400" dirty="0"/>
                </a:br>
                <a:r>
                  <a:rPr lang="de-DE" sz="2400" dirty="0"/>
                  <a:t>arithmetischen Mittel</a:t>
                </a:r>
              </a:p>
              <a:p>
                <a:r>
                  <a:rPr lang="de-DE" sz="2400" dirty="0"/>
                  <a:t>Genauer: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mehr als</a:t>
                </a:r>
                <a:br>
                  <a:rPr lang="de-DE" sz="2400" dirty="0"/>
                </a:br>
                <a:r>
                  <a:rPr lang="de-DE" sz="2400" dirty="0"/>
                  <a:t>eine Standardabweichung</a:t>
                </a:r>
                <a:br>
                  <a:rPr lang="de-DE" sz="2400" dirty="0"/>
                </a:br>
                <a:r>
                  <a:rPr lang="de-DE" sz="2400" dirty="0"/>
                  <a:t>über dem arithmetischen  Mittel</a:t>
                </a:r>
              </a:p>
              <a:p>
                <a:r>
                  <a:rPr lang="de-DE" sz="2400" dirty="0"/>
                  <a:t>Genauer: Wie viel Prozent</a:t>
                </a:r>
                <a:br>
                  <a:rPr lang="de-DE" sz="2400" dirty="0"/>
                </a:br>
                <a:r>
                  <a:rPr lang="de-DE" sz="2400" dirty="0"/>
                  <a:t>der Gesamtheit haben</a:t>
                </a:r>
                <a:br>
                  <a:rPr lang="de-DE" sz="2400" dirty="0"/>
                </a:br>
                <a:r>
                  <a:rPr lang="de-DE" sz="2400" dirty="0"/>
                  <a:t>Werte unter / über 28?</a:t>
                </a:r>
              </a:p>
              <a:p>
                <a:r>
                  <a:rPr lang="de-DE" sz="2400" dirty="0"/>
                  <a:t>Um diese Frage zu beantworten, </a:t>
                </a:r>
                <a:br>
                  <a:rPr lang="de-DE" sz="2400" dirty="0"/>
                </a:br>
                <a:r>
                  <a:rPr lang="de-DE" sz="2400" dirty="0"/>
                  <a:t>hilft die z-Standardisierung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509" b="-73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44008" y="1257132"/>
            <a:ext cx="4357687" cy="2679783"/>
            <a:chOff x="4143372" y="1034970"/>
            <a:chExt cx="4357687" cy="26797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/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/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61A9B2-9AB8-4C4F-8D9F-ADD4F3A7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1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Mit der </a:t>
            </a:r>
            <a:r>
              <a:rPr lang="de-DE" b="1" i="1" dirty="0"/>
              <a:t>z-Standardisierung</a:t>
            </a:r>
            <a:r>
              <a:rPr lang="de-DE" dirty="0"/>
              <a:t> wird eine Normalverteilung in eine Standardnormalverteilung umgewandelt.</a:t>
            </a:r>
          </a:p>
          <a:p>
            <a:r>
              <a:rPr lang="de-DE" dirty="0"/>
              <a:t>Die z-Standardisierung erfolgt in zwei Schritten: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Zunächst wird von jedem Messwert der </a:t>
            </a:r>
            <a:r>
              <a:rPr lang="de-DE" i="1" dirty="0"/>
              <a:t>Mittelwert</a:t>
            </a:r>
            <a:r>
              <a:rPr lang="de-DE" dirty="0"/>
              <a:t> subtrahiert.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Dann wird das Ergebnis durch die </a:t>
            </a:r>
            <a:r>
              <a:rPr lang="de-DE" i="1" dirty="0"/>
              <a:t>Standardabweichung</a:t>
            </a:r>
            <a:r>
              <a:rPr lang="de-DE" dirty="0"/>
              <a:t> geteilt.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0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/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  <a:blipFill>
                <a:blip r:embed="rId5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E244A-C0EE-EF4C-B27B-3D2719C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0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399038"/>
              </p:ext>
            </p:extLst>
          </p:nvPr>
        </p:nvGraphicFramePr>
        <p:xfrm>
          <a:off x="4265196" y="352949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196" y="352949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429000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Gerade Verbindung 23"/>
          <p:cNvCxnSpPr>
            <a:cxnSpLocks/>
          </p:cNvCxnSpPr>
          <p:nvPr/>
        </p:nvCxnSpPr>
        <p:spPr>
          <a:xfrm rot="16200000" flipV="1">
            <a:off x="6647417" y="4996922"/>
            <a:ext cx="1857389" cy="74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 29"/>
          <p:cNvSpPr/>
          <p:nvPr/>
        </p:nvSpPr>
        <p:spPr>
          <a:xfrm>
            <a:off x="5491169" y="3995616"/>
            <a:ext cx="2076444" cy="1602724"/>
          </a:xfrm>
          <a:custGeom>
            <a:avLst/>
            <a:gdLst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658062 h 1658062"/>
              <a:gd name="connsiteX1" fmla="*/ 285750 w 2076450"/>
              <a:gd name="connsiteY1" fmla="*/ 1504950 h 1658062"/>
              <a:gd name="connsiteX2" fmla="*/ 435768 w 2076450"/>
              <a:gd name="connsiteY2" fmla="*/ 1426369 h 1658062"/>
              <a:gd name="connsiteX3" fmla="*/ 547687 w 2076450"/>
              <a:gd name="connsiteY3" fmla="*/ 1309688 h 1658062"/>
              <a:gd name="connsiteX4" fmla="*/ 702468 w 2076450"/>
              <a:gd name="connsiteY4" fmla="*/ 1102519 h 1658062"/>
              <a:gd name="connsiteX5" fmla="*/ 907256 w 2076450"/>
              <a:gd name="connsiteY5" fmla="*/ 709613 h 1658062"/>
              <a:gd name="connsiteX6" fmla="*/ 1059656 w 2076450"/>
              <a:gd name="connsiteY6" fmla="*/ 385763 h 1658062"/>
              <a:gd name="connsiteX7" fmla="*/ 1190625 w 2076450"/>
              <a:gd name="connsiteY7" fmla="*/ 169069 h 1658062"/>
              <a:gd name="connsiteX8" fmla="*/ 1300162 w 2076450"/>
              <a:gd name="connsiteY8" fmla="*/ 50006 h 1658062"/>
              <a:gd name="connsiteX9" fmla="*/ 1407318 w 2076450"/>
              <a:gd name="connsiteY9" fmla="*/ 0 h 1658062"/>
              <a:gd name="connsiteX10" fmla="*/ 1504950 w 2076450"/>
              <a:gd name="connsiteY10" fmla="*/ 33338 h 1658062"/>
              <a:gd name="connsiteX11" fmla="*/ 1659731 w 2076450"/>
              <a:gd name="connsiteY11" fmla="*/ 219075 h 1658062"/>
              <a:gd name="connsiteX12" fmla="*/ 1897856 w 2076450"/>
              <a:gd name="connsiteY12" fmla="*/ 678656 h 1658062"/>
              <a:gd name="connsiteX13" fmla="*/ 1988343 w 2076450"/>
              <a:gd name="connsiteY13" fmla="*/ 866775 h 1658062"/>
              <a:gd name="connsiteX14" fmla="*/ 2074068 w 2076450"/>
              <a:gd name="connsiteY14" fmla="*/ 1031081 h 1658062"/>
              <a:gd name="connsiteX15" fmla="*/ 2076450 w 2076450"/>
              <a:gd name="connsiteY15" fmla="*/ 1590675 h 165806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0675 h 1600395"/>
              <a:gd name="connsiteX0" fmla="*/ 0 w 2076450"/>
              <a:gd name="connsiteY0" fmla="*/ 1600395 h 1643536"/>
              <a:gd name="connsiteX1" fmla="*/ 285750 w 2076450"/>
              <a:gd name="connsiteY1" fmla="*/ 1504950 h 1643536"/>
              <a:gd name="connsiteX2" fmla="*/ 435768 w 2076450"/>
              <a:gd name="connsiteY2" fmla="*/ 1426369 h 1643536"/>
              <a:gd name="connsiteX3" fmla="*/ 547687 w 2076450"/>
              <a:gd name="connsiteY3" fmla="*/ 1309688 h 1643536"/>
              <a:gd name="connsiteX4" fmla="*/ 702468 w 2076450"/>
              <a:gd name="connsiteY4" fmla="*/ 1102519 h 1643536"/>
              <a:gd name="connsiteX5" fmla="*/ 907256 w 2076450"/>
              <a:gd name="connsiteY5" fmla="*/ 709613 h 1643536"/>
              <a:gd name="connsiteX6" fmla="*/ 1059656 w 2076450"/>
              <a:gd name="connsiteY6" fmla="*/ 385763 h 1643536"/>
              <a:gd name="connsiteX7" fmla="*/ 1190625 w 2076450"/>
              <a:gd name="connsiteY7" fmla="*/ 169069 h 1643536"/>
              <a:gd name="connsiteX8" fmla="*/ 1300162 w 2076450"/>
              <a:gd name="connsiteY8" fmla="*/ 50006 h 1643536"/>
              <a:gd name="connsiteX9" fmla="*/ 1407318 w 2076450"/>
              <a:gd name="connsiteY9" fmla="*/ 0 h 1643536"/>
              <a:gd name="connsiteX10" fmla="*/ 1504950 w 2076450"/>
              <a:gd name="connsiteY10" fmla="*/ 33338 h 1643536"/>
              <a:gd name="connsiteX11" fmla="*/ 1659731 w 2076450"/>
              <a:gd name="connsiteY11" fmla="*/ 219075 h 1643536"/>
              <a:gd name="connsiteX12" fmla="*/ 1897856 w 2076450"/>
              <a:gd name="connsiteY12" fmla="*/ 678656 h 1643536"/>
              <a:gd name="connsiteX13" fmla="*/ 1988343 w 2076450"/>
              <a:gd name="connsiteY13" fmla="*/ 866775 h 1643536"/>
              <a:gd name="connsiteX14" fmla="*/ 2074068 w 2076450"/>
              <a:gd name="connsiteY14" fmla="*/ 1031081 h 1643536"/>
              <a:gd name="connsiteX15" fmla="*/ 2076450 w 2076450"/>
              <a:gd name="connsiteY15" fmla="*/ 1643536 h 1643536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31522"/>
              <a:gd name="connsiteX1" fmla="*/ 285750 w 2076450"/>
              <a:gd name="connsiteY1" fmla="*/ 1504950 h 1631522"/>
              <a:gd name="connsiteX2" fmla="*/ 435768 w 2076450"/>
              <a:gd name="connsiteY2" fmla="*/ 1426369 h 1631522"/>
              <a:gd name="connsiteX3" fmla="*/ 547687 w 2076450"/>
              <a:gd name="connsiteY3" fmla="*/ 1309688 h 1631522"/>
              <a:gd name="connsiteX4" fmla="*/ 702468 w 2076450"/>
              <a:gd name="connsiteY4" fmla="*/ 1102519 h 1631522"/>
              <a:gd name="connsiteX5" fmla="*/ 907256 w 2076450"/>
              <a:gd name="connsiteY5" fmla="*/ 709613 h 1631522"/>
              <a:gd name="connsiteX6" fmla="*/ 1059656 w 2076450"/>
              <a:gd name="connsiteY6" fmla="*/ 385763 h 1631522"/>
              <a:gd name="connsiteX7" fmla="*/ 1190625 w 2076450"/>
              <a:gd name="connsiteY7" fmla="*/ 169069 h 1631522"/>
              <a:gd name="connsiteX8" fmla="*/ 1300162 w 2076450"/>
              <a:gd name="connsiteY8" fmla="*/ 50006 h 1631522"/>
              <a:gd name="connsiteX9" fmla="*/ 1407318 w 2076450"/>
              <a:gd name="connsiteY9" fmla="*/ 0 h 1631522"/>
              <a:gd name="connsiteX10" fmla="*/ 1504950 w 2076450"/>
              <a:gd name="connsiteY10" fmla="*/ 33338 h 1631522"/>
              <a:gd name="connsiteX11" fmla="*/ 1659731 w 2076450"/>
              <a:gd name="connsiteY11" fmla="*/ 219075 h 1631522"/>
              <a:gd name="connsiteX12" fmla="*/ 1897856 w 2076450"/>
              <a:gd name="connsiteY12" fmla="*/ 678656 h 1631522"/>
              <a:gd name="connsiteX13" fmla="*/ 1988343 w 2076450"/>
              <a:gd name="connsiteY13" fmla="*/ 866775 h 1631522"/>
              <a:gd name="connsiteX14" fmla="*/ 2074068 w 2076450"/>
              <a:gd name="connsiteY14" fmla="*/ 1031081 h 1631522"/>
              <a:gd name="connsiteX15" fmla="*/ 2076450 w 2076450"/>
              <a:gd name="connsiteY15" fmla="*/ 1631522 h 163152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52230 h 1600395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504950 w 2076450"/>
              <a:gd name="connsiteY11" fmla="*/ 33338 h 1602690"/>
              <a:gd name="connsiteX12" fmla="*/ 1659731 w 2076450"/>
              <a:gd name="connsiteY12" fmla="*/ 219075 h 1602690"/>
              <a:gd name="connsiteX13" fmla="*/ 1897856 w 2076450"/>
              <a:gd name="connsiteY13" fmla="*/ 678656 h 1602690"/>
              <a:gd name="connsiteX14" fmla="*/ 1988343 w 2076450"/>
              <a:gd name="connsiteY14" fmla="*/ 866775 h 1602690"/>
              <a:gd name="connsiteX15" fmla="*/ 2074068 w 2076450"/>
              <a:gd name="connsiteY15" fmla="*/ 1031081 h 1602690"/>
              <a:gd name="connsiteX16" fmla="*/ 2076450 w 2076450"/>
              <a:gd name="connsiteY16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3174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48851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349765 w 2076450"/>
              <a:gd name="connsiteY10" fmla="*/ 112029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101637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7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298462 w 2076450"/>
              <a:gd name="connsiteY9" fmla="*/ 72442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5266 w 2076450"/>
              <a:gd name="connsiteY9" fmla="*/ 112029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298462 w 2076450"/>
              <a:gd name="connsiteY10" fmla="*/ 179022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97779 w 2076450"/>
              <a:gd name="connsiteY9" fmla="*/ 146691 h 1617233"/>
              <a:gd name="connsiteX10" fmla="*/ 1268142 w 2076450"/>
              <a:gd name="connsiteY10" fmla="*/ 86241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268142 w 2076450"/>
              <a:gd name="connsiteY8" fmla="*/ 86241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6450" h="1617233">
                <a:moveTo>
                  <a:pt x="0" y="1614938"/>
                </a:moveTo>
                <a:lnTo>
                  <a:pt x="285750" y="1519493"/>
                </a:lnTo>
                <a:lnTo>
                  <a:pt x="435768" y="1440912"/>
                </a:lnTo>
                <a:lnTo>
                  <a:pt x="547687" y="1324231"/>
                </a:lnTo>
                <a:lnTo>
                  <a:pt x="702468" y="1117062"/>
                </a:lnTo>
                <a:lnTo>
                  <a:pt x="907256" y="724156"/>
                </a:lnTo>
                <a:lnTo>
                  <a:pt x="1059656" y="400306"/>
                </a:lnTo>
                <a:lnTo>
                  <a:pt x="1190625" y="183612"/>
                </a:lnTo>
                <a:lnTo>
                  <a:pt x="1268142" y="86241"/>
                </a:lnTo>
                <a:cubicBezTo>
                  <a:pt x="1286398" y="62186"/>
                  <a:pt x="1373406" y="13561"/>
                  <a:pt x="1407318" y="2362"/>
                </a:cubicBezTo>
                <a:cubicBezTo>
                  <a:pt x="1441116" y="0"/>
                  <a:pt x="1462881" y="11369"/>
                  <a:pt x="1504950" y="47881"/>
                </a:cubicBezTo>
                <a:lnTo>
                  <a:pt x="1659731" y="233618"/>
                </a:lnTo>
                <a:lnTo>
                  <a:pt x="1897856" y="693199"/>
                </a:lnTo>
                <a:lnTo>
                  <a:pt x="1988343" y="881318"/>
                </a:lnTo>
                <a:lnTo>
                  <a:pt x="2074068" y="1045624"/>
                </a:lnTo>
                <a:lnTo>
                  <a:pt x="2076450" y="1617233"/>
                </a:lnTo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6248403" y="4667242"/>
            <a:ext cx="1285884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2"/>
                </a:solidFill>
              </a:rPr>
              <a:t>Fläche =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% der Verteilung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729A9-FA9B-8644-ABAF-EC3E9F9A3E2F}"/>
              </a:ext>
            </a:extLst>
          </p:cNvPr>
          <p:cNvGrpSpPr/>
          <p:nvPr/>
        </p:nvGrpSpPr>
        <p:grpSpPr>
          <a:xfrm>
            <a:off x="214282" y="1106402"/>
            <a:ext cx="4357687" cy="2679783"/>
            <a:chOff x="4143372" y="1034970"/>
            <a:chExt cx="4357687" cy="2679783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88844EBB-9752-174F-A65E-AB3FF01CF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7" name="Gerade Verbindung 7">
              <a:extLst>
                <a:ext uri="{FF2B5EF4-FFF2-40B4-BE49-F238E27FC236}">
                  <a16:creationId xmlns:a16="http://schemas.microsoft.com/office/drawing/2014/main" id="{F8F1CBC4-F10F-8E42-B388-CC5D9C4F9D24}"/>
                </a:ext>
              </a:extLst>
            </p:cNvPr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10">
              <a:extLst>
                <a:ext uri="{FF2B5EF4-FFF2-40B4-BE49-F238E27FC236}">
                  <a16:creationId xmlns:a16="http://schemas.microsoft.com/office/drawing/2014/main" id="{5A3041DF-2BEB-9449-85AC-CC38CA2145EE}"/>
                </a:ext>
              </a:extLst>
            </p:cNvPr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/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/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feil nach unten 31"/>
          <p:cNvSpPr/>
          <p:nvPr/>
        </p:nvSpPr>
        <p:spPr>
          <a:xfrm>
            <a:off x="4781551" y="1196752"/>
            <a:ext cx="619124" cy="2476499"/>
          </a:xfrm>
          <a:prstGeom prst="downArrow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DA6BCF-2330-E347-A910-D395309BF4DF}"/>
              </a:ext>
            </a:extLst>
          </p:cNvPr>
          <p:cNvGrpSpPr/>
          <p:nvPr/>
        </p:nvGrpSpPr>
        <p:grpSpPr>
          <a:xfrm>
            <a:off x="5563920" y="3429000"/>
            <a:ext cx="1368965" cy="369332"/>
            <a:chOff x="5563920" y="3429000"/>
            <a:chExt cx="1368965" cy="369332"/>
          </a:xfrm>
        </p:grpSpPr>
        <p:sp>
          <p:nvSpPr>
            <p:cNvPr id="21" name="Textfeld 20"/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/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=1,36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433F3E5-CBFB-1C41-962C-223BC4CE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7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000" b="1" i="1" dirty="0"/>
                  <a:t>z Werte </a:t>
                </a:r>
                <a:r>
                  <a:rPr lang="de-DE" sz="2000" dirty="0"/>
                  <a:t>können mit Hilfe einer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-Tabelle einfach interpretiert werden.</a:t>
                </a:r>
              </a:p>
              <a:p>
                <a:r>
                  <a:rPr lang="de-DE" sz="2000" dirty="0"/>
                  <a:t>In Tabellen zur Standardnormalverteilung ist immer angegeben, wie groß die Fläche unter der Kurve links von einem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 ist.</a:t>
                </a:r>
              </a:p>
              <a:p>
                <a:r>
                  <a:rPr lang="de-DE" sz="2000" dirty="0"/>
                  <a:t>Die Fläche gibt den Anteil der Verteilung an, deren Werte kleiner oder gleich des „kritischen“ z-Werts ist.</a:t>
                </a:r>
              </a:p>
              <a:p>
                <a:r>
                  <a:rPr lang="de-DE" sz="2000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18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=1,36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Fl</m:t>
                        </m:r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ä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che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=0,91</m:t>
                    </m:r>
                  </m:oMath>
                </a14:m>
                <a:endParaRPr lang="de-DE" sz="1800" b="0" dirty="0"/>
              </a:p>
              <a:p>
                <a:pPr lvl="1"/>
                <a:r>
                  <a:rPr lang="de-DE" sz="1800" dirty="0"/>
                  <a:t>Anteil der z-Werte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1,36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→0,91</m:t>
                    </m:r>
                  </m:oMath>
                </a14:m>
                <a:endParaRPr lang="de-DE" sz="18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1800" dirty="0"/>
                  <a:t>91% der Population haben z-Werte kleiner oder gleich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1,36 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91% der Population haben x-Werte von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de-DE" sz="1800" dirty="0"/>
                  <a:t> oder darunter</a:t>
                </a:r>
              </a:p>
              <a:p>
                <a:pPr lvl="1"/>
                <a:r>
                  <a:rPr lang="de-DE" sz="1800" dirty="0"/>
                  <a:t>Nur 9% der Population haben x-Werte größer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5C130-C1B2-F447-B735-C7B6B87B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100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de-DE" b="1" i="1" dirty="0"/>
              <a:t>Die z-Tabelle (Standardnormalverteilung)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7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46424"/>
              </p:ext>
            </p:extLst>
          </p:nvPr>
        </p:nvGraphicFramePr>
        <p:xfrm>
          <a:off x="1270000" y="1772816"/>
          <a:ext cx="6680200" cy="4477440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CCA85A-2E49-0E49-9573-873D03D0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73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341313" indent="-341313">
                  <a:buNone/>
                </a:pPr>
                <a:r>
                  <a:rPr lang="de-DE" sz="2000" b="1" i="1" dirty="0"/>
                  <a:t>Interpretation der Ausprägung eines normalverteilten Merkmals</a:t>
                </a:r>
              </a:p>
              <a:p>
                <a:r>
                  <a:rPr lang="de-DE" sz="2000" dirty="0"/>
                  <a:t>Erhebung einer Stichprobe</a:t>
                </a:r>
              </a:p>
              <a:p>
                <a:pPr lvl="1"/>
                <a:r>
                  <a:rPr lang="de-DE" sz="1800" dirty="0"/>
                  <a:t>Berechnung von Mittelwert und Standardabweichung</a:t>
                </a:r>
              </a:p>
              <a:p>
                <a:r>
                  <a:rPr lang="de-DE" sz="2000" dirty="0"/>
                  <a:t>Erhebung des Merkmals bei der Person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de-DE" sz="2000" dirty="0"/>
              </a:p>
              <a:p>
                <a:r>
                  <a:rPr lang="de-DE" sz="2000" dirty="0"/>
                  <a:t>Berechnung des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-Werts</a:t>
                </a:r>
              </a:p>
              <a:p>
                <a:r>
                  <a:rPr lang="de-DE" sz="2000" dirty="0"/>
                  <a:t>Nachschlagen der Größe der Fläche unterhalb der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-Verteilung, die links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liegt</a:t>
                </a:r>
              </a:p>
              <a:p>
                <a:r>
                  <a:rPr lang="de-DE" sz="2000" dirty="0"/>
                  <a:t>Die Fläche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kleiner oder gleich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  <a:p>
                <a:r>
                  <a:rPr lang="de-DE" sz="2000" b="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größer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D8D909-A652-AE45-A132-1CDD18B9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8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4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9C55F9-27D4-574F-88DC-0F85F14C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47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j-cs"/>
              </a:rPr>
              <a:t>: IQ-Wert-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Analyse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graphicFrame>
        <p:nvGraphicFramePr>
          <p:cNvPr id="8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99264"/>
              </p:ext>
            </p:extLst>
          </p:nvPr>
        </p:nvGraphicFramePr>
        <p:xfrm>
          <a:off x="467544" y="3038720"/>
          <a:ext cx="4608512" cy="3088880"/>
        </p:xfrm>
        <a:graphic>
          <a:graphicData uri="http://schemas.openxmlformats.org/drawingml/2006/table">
            <a:tbl>
              <a:tblPr/>
              <a:tblGrid>
                <a:gridCol w="486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0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60334"/>
              </p:ext>
            </p:extLst>
          </p:nvPr>
        </p:nvGraphicFramePr>
        <p:xfrm>
          <a:off x="5206689" y="3816686"/>
          <a:ext cx="3491224" cy="230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IQ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z(IQ)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130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98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92.5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-0.5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31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16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0.0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115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84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lvl="1"/>
                <a:r>
                  <a:rPr lang="de-DE" sz="2000" dirty="0"/>
                  <a:t>Annahme: Normalverteilung </a:t>
                </a:r>
                <a:br>
                  <a:rPr lang="de-DE" sz="2000" dirty="0"/>
                </a:br>
                <a:r>
                  <a:rPr lang="de-DE" sz="2000" dirty="0"/>
                  <a:t>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=100;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de-DE" sz="2000" b="0" dirty="0"/>
              </a:p>
              <a:p>
                <a:pPr marL="0" lvl="1"/>
                <a:r>
                  <a:rPr lang="de-DE" sz="2000" dirty="0"/>
                  <a:t>Welchem Prozentrang entspricht </a:t>
                </a:r>
                <a:br>
                  <a:rPr lang="de-DE" sz="2000" dirty="0"/>
                </a:br>
                <a:r>
                  <a:rPr lang="de-DE" sz="2000" dirty="0"/>
                  <a:t>ein IQ-Wert von</a:t>
                </a:r>
                <a:br>
                  <a:rPr lang="de-DE" sz="2000" dirty="0"/>
                </a:br>
                <a:r>
                  <a:rPr lang="de-DE" sz="2000" dirty="0"/>
                  <a:t>(a) 130; (b) 92.5; (c) 85;  (d) 100; (</a:t>
                </a:r>
                <a:r>
                  <a:rPr lang="de-DE" sz="2000" dirty="0" err="1"/>
                  <a:t>e</a:t>
                </a:r>
                <a:r>
                  <a:rPr lang="de-DE" sz="2000" dirty="0"/>
                  <a:t>) 115?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blipFill>
                <a:blip r:embed="rId4"/>
                <a:stretch>
                  <a:fillRect l="-263" t="-67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/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bg1"/>
                  </a:solidFill>
                  <a:latin typeface="Chalkduster" panose="03050602040202020205" pitchFamily="66" charset="77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60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r>
              <a:rPr lang="de-DE" sz="2000" dirty="0"/>
              <a:t>Damit entspricht der Prozentrang der Wahrscheinlichkeit des </a:t>
            </a:r>
            <a:r>
              <a:rPr lang="de-DE" sz="2000" i="1" dirty="0" err="1"/>
              <a:t>z</a:t>
            </a:r>
            <a:r>
              <a:rPr lang="de-DE" sz="2000" dirty="0"/>
              <a:t>-Werts</a:t>
            </a:r>
            <a:endParaRPr lang="de-DE" sz="1800" dirty="0"/>
          </a:p>
          <a:p>
            <a:endParaRPr lang="de-DE" sz="2000" dirty="0"/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7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E30D712-087C-7B49-A8B1-0CC346A4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98403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Die z-Tabelle ermöglicht es auch, </a:t>
            </a:r>
            <a:r>
              <a:rPr lang="de-DE" b="1" i="1" dirty="0"/>
              <a:t>Wahrscheinlichkeitsaussagen</a:t>
            </a:r>
            <a:r>
              <a:rPr lang="de-DE" dirty="0"/>
              <a:t> für bestimmte Intervalle zu machen.</a:t>
            </a:r>
          </a:p>
          <a:p>
            <a:r>
              <a:rPr lang="de-DE" dirty="0"/>
              <a:t>Wie groß ist die Wahrscheinlichkeit für einen IQ-Wert</a:t>
            </a:r>
            <a:br>
              <a:rPr lang="de-DE" dirty="0"/>
            </a:br>
            <a:r>
              <a:rPr lang="de-DE" dirty="0"/>
              <a:t>(a) von 85 bis 115; (b) von 70 bis 130; (c) von 0 bis 70;</a:t>
            </a:r>
            <a:br>
              <a:rPr lang="de-DE" dirty="0"/>
            </a:br>
            <a:r>
              <a:rPr lang="de-DE" dirty="0"/>
              <a:t>(d) von über 100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0"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951"/>
              </p:ext>
            </p:extLst>
          </p:nvPr>
        </p:nvGraphicFramePr>
        <p:xfrm>
          <a:off x="957263" y="3924301"/>
          <a:ext cx="711517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8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de-DE" dirty="0"/>
                        <a:t>p</a:t>
                      </a:r>
                      <a:endParaRPr lang="de-DE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85 bis 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70 bis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 bis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de-DE" dirty="0"/>
                        <a:t>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∞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C2654F7-D6C9-B94D-B0B3-71824F99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4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dirty="0" err="1"/>
              <a:t>Betrachtung</a:t>
            </a:r>
            <a:r>
              <a:rPr lang="en-US" altLang="de-DE" dirty="0"/>
              <a:t> </a:t>
            </a:r>
            <a:r>
              <a:rPr lang="en-US" altLang="de-DE" dirty="0" err="1"/>
              <a:t>einer</a:t>
            </a:r>
            <a:r>
              <a:rPr lang="en-US" altLang="de-DE" dirty="0"/>
              <a:t> </a:t>
            </a:r>
            <a:r>
              <a:rPr lang="en-US" altLang="de-DE" dirty="0" err="1"/>
              <a:t>Teilmenge</a:t>
            </a:r>
            <a:r>
              <a:rPr lang="en-US" altLang="de-DE" dirty="0"/>
              <a:t> der </a:t>
            </a:r>
            <a:r>
              <a:rPr lang="en-US" altLang="de-DE" dirty="0" err="1"/>
              <a:t>Daten</a:t>
            </a:r>
            <a:endParaRPr lang="en-US" altLang="de-DE" dirty="0"/>
          </a:p>
        </p:txBody>
      </p:sp>
      <p:graphicFrame>
        <p:nvGraphicFramePr>
          <p:cNvPr id="142417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243319"/>
              </p:ext>
            </p:extLst>
          </p:nvPr>
        </p:nvGraphicFramePr>
        <p:xfrm>
          <a:off x="683569" y="2636912"/>
          <a:ext cx="8068698" cy="3247128"/>
        </p:xfrm>
        <a:graphic>
          <a:graphicData uri="http://schemas.openxmlformats.org/drawingml/2006/table">
            <a:tbl>
              <a:tblPr/>
              <a:tblGrid>
                <a:gridCol w="268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Definition</a:t>
                      </a: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Population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Stichprobe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3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de-DE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Grundgesamtheit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Teilmenge</a:t>
                      </a: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einer</a:t>
                      </a: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Grundgesamtheit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Symbole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griechisch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latein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3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Mittel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Reference Sans Serif"/>
                        </a:rPr>
                        <a:t>x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1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Standardab-weichung</a:t>
                      </a:r>
                      <a:endParaRPr kumimoji="0" lang="en-US" altLang="de-DE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48" marR="72148" marT="36074" marB="360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72148" marR="72148" marT="36074" marB="36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Daten</a:t>
            </a:r>
            <a:r>
              <a:rPr lang="en-US" sz="2400" dirty="0"/>
              <a:t>,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Grundgesamtheit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Population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Teilmenge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Stichprobe</a:t>
            </a:r>
            <a:r>
              <a:rPr lang="en-US" sz="2400" dirty="0"/>
              <a:t> (SP)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32112" y="4725144"/>
            <a:ext cx="14401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D0FE24-9E18-0B4D-917B-D7F56CF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1D036-14D0-104C-A2D9-547BBC3A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584F3-470B-E74F-8B45-41A9E0415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39" y="5172961"/>
            <a:ext cx="336988" cy="4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3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49688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dirty="0"/>
              <a:t>Generell gilt für normalverteilte Merkmale:</a:t>
            </a:r>
          </a:p>
          <a:p>
            <a:r>
              <a:rPr lang="de-DE" b="1" i="1" dirty="0"/>
              <a:t>68.26% </a:t>
            </a:r>
            <a:r>
              <a:rPr lang="de-DE" dirty="0"/>
              <a:t>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i="1" dirty="0"/>
              <a:t>95.44%</a:t>
            </a:r>
            <a:r>
              <a:rPr lang="de-DE" dirty="0"/>
              <a:t> 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4"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/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/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&lt;1,0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/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/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&lt;2,0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55A8403A-2BC3-D642-9268-353DDA68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00300" y="4112313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BAAD3D-B337-2948-B8A9-97735290AC57}"/>
              </a:ext>
            </a:extLst>
          </p:cNvPr>
          <p:cNvGrpSpPr/>
          <p:nvPr/>
        </p:nvGrpSpPr>
        <p:grpSpPr>
          <a:xfrm>
            <a:off x="3463658" y="4112313"/>
            <a:ext cx="1368965" cy="369332"/>
            <a:chOff x="5563920" y="3429000"/>
            <a:chExt cx="1368965" cy="369332"/>
          </a:xfrm>
        </p:grpSpPr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D77115AE-8FB1-084A-A1A3-5626A7017ECE}"/>
                </a:ext>
              </a:extLst>
            </p:cNvPr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D1AC489-960C-C046-8ECF-688138690683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A77935-8144-C24D-AD3B-BF4933E96A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969" r="9416"/>
          <a:stretch/>
        </p:blipFill>
        <p:spPr>
          <a:xfrm>
            <a:off x="4355976" y="4645620"/>
            <a:ext cx="936104" cy="16637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D41A4B3-427A-774F-AC8F-A66DA9F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4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Stichprobenkennwerteverteilungen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haben verschiedene Stichprobenkennwerte kennengelernt: z.B. Mittelwert, Median, Varianz</a:t>
            </a:r>
            <a:br>
              <a:rPr lang="de-DE" dirty="0"/>
            </a:br>
            <a:r>
              <a:rPr lang="de-DE" dirty="0"/>
              <a:t>(„Punktschätzer“)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Meist interessieren nicht die Werte für die konkrete </a:t>
            </a:r>
            <a:r>
              <a:rPr lang="de-DE" dirty="0">
                <a:solidFill>
                  <a:srgbClr val="0B05FF"/>
                </a:solidFill>
              </a:rPr>
              <a:t>Stichprobe</a:t>
            </a:r>
            <a:r>
              <a:rPr lang="de-DE" dirty="0"/>
              <a:t>, sondern für die zugrundeliegenden </a:t>
            </a:r>
            <a:r>
              <a:rPr lang="de-DE" dirty="0">
                <a:solidFill>
                  <a:srgbClr val="00B050"/>
                </a:solidFill>
              </a:rPr>
              <a:t>Population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 Kennwerte aus einer Stichprobe werden daher als </a:t>
            </a:r>
            <a:r>
              <a:rPr lang="de-DE" dirty="0">
                <a:solidFill>
                  <a:srgbClr val="00B050"/>
                </a:solidFill>
              </a:rPr>
              <a:t>Schätzer</a:t>
            </a:r>
            <a:r>
              <a:rPr lang="de-DE" dirty="0"/>
              <a:t> für die entsprechenden Populationskennwerte verwendet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erwarten: Je größer eine (repräsentative) Stichprobe, desto genauer ist die Schätzung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202E-CB8A-BE44-B614-A020D81E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Stichprobenkennwerteverteilungen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aus der gleichen Population immer wieder Stichproben zieht, ergibt sich für jede Stichprobe ein neuer Mittelwert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sehr viele Stichproben erhebt, erhält man auch viele Mittelwerte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Nun kann man die Verteilung </a:t>
            </a:r>
            <a:br>
              <a:rPr lang="de-DE" dirty="0"/>
            </a:br>
            <a:r>
              <a:rPr lang="de-DE" dirty="0"/>
              <a:t>der resultierenden Mittelwerte </a:t>
            </a:r>
            <a:br>
              <a:rPr lang="de-DE" dirty="0"/>
            </a:br>
            <a:r>
              <a:rPr lang="de-DE" dirty="0"/>
              <a:t>betrachten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Diese Verteilung heißt </a:t>
            </a:r>
            <a:br>
              <a:rPr lang="de-DE" dirty="0"/>
            </a:br>
            <a:r>
              <a:rPr lang="de-DE" dirty="0">
                <a:solidFill>
                  <a:srgbClr val="0305FF"/>
                </a:solidFill>
              </a:rPr>
              <a:t>Stichprobenkennwerteverteilung</a:t>
            </a:r>
            <a:r>
              <a:rPr lang="de-DE" b="1" i="1" dirty="0">
                <a:solidFill>
                  <a:srgbClr val="0305FF"/>
                </a:solidFill>
              </a:rPr>
              <a:t> </a:t>
            </a:r>
            <a:r>
              <a:rPr lang="de-DE" dirty="0">
                <a:solidFill>
                  <a:srgbClr val="031CFF"/>
                </a:solidFill>
              </a:rPr>
              <a:t>des Mittelwerts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087353" cy="183311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5C00C3-9514-094D-87B4-FCAD54F5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Diese „</a:t>
            </a:r>
            <a:r>
              <a:rPr lang="de-DE" sz="2000" dirty="0">
                <a:solidFill>
                  <a:srgbClr val="0305FF"/>
                </a:solidFill>
              </a:rPr>
              <a:t>Verteilung der der Mittelwerte</a:t>
            </a:r>
            <a:r>
              <a:rPr lang="de-DE" sz="2000" i="1" dirty="0"/>
              <a:t>“</a:t>
            </a:r>
            <a:r>
              <a:rPr lang="de-DE" sz="2000" dirty="0"/>
              <a:t> ist selbst wieder normalverteilt (wenn das Merkmal normalverteilt ist)</a:t>
            </a:r>
          </a:p>
          <a:p>
            <a:r>
              <a:rPr lang="de-DE" sz="2000" dirty="0"/>
              <a:t>Der </a:t>
            </a:r>
            <a:r>
              <a:rPr lang="de-DE" sz="2000" dirty="0">
                <a:solidFill>
                  <a:srgbClr val="0305FF"/>
                </a:solidFill>
              </a:rPr>
              <a:t>Mittelwert </a:t>
            </a:r>
            <a:r>
              <a:rPr lang="de-DE" sz="2000" dirty="0"/>
              <a:t>der Stichprobenkennwerteverteilung entspricht dem Mittelwert in der Population</a:t>
            </a:r>
          </a:p>
          <a:p>
            <a:r>
              <a:rPr lang="de-DE" sz="2000" dirty="0"/>
              <a:t>Die </a:t>
            </a:r>
            <a:r>
              <a:rPr lang="de-DE" sz="2000" dirty="0">
                <a:solidFill>
                  <a:srgbClr val="0305FF"/>
                </a:solidFill>
              </a:rPr>
              <a:t>Streuung</a:t>
            </a:r>
            <a:r>
              <a:rPr lang="de-DE" sz="2000" i="1" dirty="0"/>
              <a:t> </a:t>
            </a:r>
            <a:r>
              <a:rPr lang="de-DE" sz="2000" dirty="0">
                <a:solidFill>
                  <a:srgbClr val="0305FF"/>
                </a:solidFill>
              </a:rPr>
              <a:t>der Stichprobenkennwerteverteilung </a:t>
            </a:r>
            <a:r>
              <a:rPr lang="de-DE" sz="2000" dirty="0"/>
              <a:t>wird als </a:t>
            </a:r>
            <a:r>
              <a:rPr lang="de-DE" sz="2000" dirty="0">
                <a:solidFill>
                  <a:srgbClr val="00B050"/>
                </a:solidFill>
              </a:rPr>
              <a:t>Standardfehler</a:t>
            </a:r>
            <a:r>
              <a:rPr lang="de-DE" sz="2000" dirty="0"/>
              <a:t> (des Mittelwerts</a:t>
            </a:r>
            <a:r>
              <a:rPr lang="de-DE" sz="2000"/>
              <a:t>) bezeichnet</a:t>
            </a:r>
            <a:endParaRPr lang="de-DE" sz="2000" dirty="0"/>
          </a:p>
          <a:p>
            <a:pPr lvl="1"/>
            <a:r>
              <a:rPr lang="de-DE" sz="1800" dirty="0"/>
              <a:t>Der Standardfehler gibt an, wie nah ein empirischer Stichprobenmittelwert am wahren Populationsmittelwert liegt</a:t>
            </a:r>
          </a:p>
          <a:p>
            <a:pPr lvl="1"/>
            <a:r>
              <a:rPr lang="de-DE" sz="1800" dirty="0"/>
              <a:t>Dieser Standardfehler des Mittelwertes kann auch aus einer einzigen Stichprobe geschätzt werden:</a:t>
            </a:r>
          </a:p>
          <a:p>
            <a:endParaRPr lang="de-DE" sz="2000" dirty="0"/>
          </a:p>
          <a:p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/>
              <p:nvPr/>
            </p:nvSpPr>
            <p:spPr>
              <a:xfrm>
                <a:off x="1182960" y="4736431"/>
                <a:ext cx="1347805" cy="864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960" y="4736431"/>
                <a:ext cx="1347805" cy="864467"/>
              </a:xfrm>
              <a:prstGeom prst="rect">
                <a:avLst/>
              </a:prstGeom>
              <a:blipFill>
                <a:blip r:embed="rId3"/>
                <a:stretch>
                  <a:fillRect t="-28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5145A2-D1C0-E949-B4DD-23EB5AA3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2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DA1-D347-1142-B4D5-1072E6CE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Begründung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716AA-254B-8F42-929C-356617FB6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542" y="1124744"/>
            <a:ext cx="793291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8BDA2-6E2C-DA4A-B1C2-BBB7BFD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35DD-2ABE-EF42-A36A-97BE8775767C}"/>
              </a:ext>
            </a:extLst>
          </p:cNvPr>
          <p:cNvSpPr txBox="1"/>
          <p:nvPr/>
        </p:nvSpPr>
        <p:spPr>
          <a:xfrm>
            <a:off x="6012160" y="2924944"/>
            <a:ext cx="2764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Rechenregeln für Varianzen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de-DE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Var(𝛴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𝛴 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47278-3721-6A40-ADB0-6C89E5423E1E}"/>
              </a:ext>
            </a:extLst>
          </p:cNvPr>
          <p:cNvSpPr/>
          <p:nvPr/>
        </p:nvSpPr>
        <p:spPr>
          <a:xfrm>
            <a:off x="1728192" y="6165304"/>
            <a:ext cx="5796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31CFF"/>
                </a:solidFill>
              </a:rPr>
              <a:t>https://</a:t>
            </a:r>
            <a:r>
              <a:rPr lang="de-DE" sz="1200" dirty="0" err="1">
                <a:solidFill>
                  <a:srgbClr val="031CFF"/>
                </a:solidFill>
              </a:rPr>
              <a:t>de.wikipedia.org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wiki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Standardfehler#Standardfehler_des_arithmetischen_Mittels</a:t>
            </a:r>
            <a:endParaRPr lang="de-DE" sz="1200" dirty="0">
              <a:solidFill>
                <a:srgbClr val="031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2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dirty="0">
                <a:solidFill>
                  <a:srgbClr val="0305FF"/>
                </a:solidFill>
              </a:rPr>
              <a:t>Beispiel: </a:t>
            </a:r>
            <a:r>
              <a:rPr lang="de-DE" dirty="0"/>
              <a:t>Unter den Mitarbeitern einer großen Firma soll die Leistungsmotivation bestimmt werden.  Es werden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dirty="0"/>
              <a:t> Mitarbeiter zufällig ausgewählt und getestet</a:t>
            </a:r>
          </a:p>
          <a:p>
            <a:pPr>
              <a:buNone/>
            </a:pPr>
            <a:endParaRPr lang="de-DE" dirty="0"/>
          </a:p>
          <a:p>
            <a:r>
              <a:rPr lang="de-DE" dirty="0"/>
              <a:t>Es ergibt sich ein Mittelwert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60</a:t>
            </a:r>
            <a:r>
              <a:rPr lang="de-DE" dirty="0"/>
              <a:t> bei einer </a:t>
            </a:r>
            <a:br>
              <a:rPr lang="de-DE" dirty="0"/>
            </a:br>
            <a:r>
              <a:rPr lang="de-DE" dirty="0"/>
              <a:t>geschätzten Populationsvarianz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90</a:t>
            </a:r>
            <a:endParaRPr lang="de-DE" dirty="0"/>
          </a:p>
          <a:p>
            <a:endParaRPr lang="de-DE" dirty="0"/>
          </a:p>
          <a:p>
            <a:r>
              <a:rPr lang="de-DE" dirty="0"/>
              <a:t>Wie groß ist der Standardfehler</a:t>
            </a:r>
            <a:br>
              <a:rPr lang="de-DE" dirty="0"/>
            </a:br>
            <a:r>
              <a:rPr lang="de-DE" dirty="0"/>
              <a:t>dieses Mittelwerts?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²=250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=10</a:t>
            </a:r>
            <a:r>
              <a:rPr lang="de-DE" dirty="0"/>
              <a:t>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 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²=90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=90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/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/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250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/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/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A46574-3660-BB49-B66D-68F19EFB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3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Bereich um den Mittelwert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sz="2400" dirty="0"/>
                  <a:t>Der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Standardfehler</a:t>
                </a:r>
                <a:r>
                  <a:rPr lang="de-DE" sz="2400" dirty="0"/>
                  <a:t> ist die Standardabweichung der Stichprobenkennwerteverteilung</a:t>
                </a:r>
              </a:p>
              <a:p>
                <a:r>
                  <a:rPr lang="de-DE" sz="2400" dirty="0"/>
                  <a:t>Da die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Stichprobenkennwerteverteilung normalverteilt </a:t>
                </a:r>
                <a:r>
                  <a:rPr lang="de-DE" sz="2400" dirty="0"/>
                  <a:t>ist, kann die Wahrscheinlichkeit dafür berechnet werden, dass der Mittelwert in einem bestimmten Intervall liegt</a:t>
                </a:r>
              </a:p>
              <a:p>
                <a:r>
                  <a:rPr lang="de-DE" sz="2400" dirty="0"/>
                  <a:t>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400" dirty="0"/>
                  <a:t> ist der Populationsmittelwert höchstens einen Standardfehler vom Stichprobenmittelwert entfernt</a:t>
                </a:r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</a:p>
              <a:p>
                <a:pPr lvl="1"/>
                <a:r>
                  <a:rPr lang="de-DE" sz="2200" dirty="0"/>
                  <a:t>Wenn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2200" dirty="0"/>
                  <a:t>, dann gilt 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200" dirty="0"/>
                  <a:t> für den Populationsmittelwert: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57&lt;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&lt;63</m:t>
                    </m:r>
                  </m:oMath>
                </a14:m>
                <a:br>
                  <a:rPr lang="de-DE" sz="2200" dirty="0"/>
                </a:br>
                <a:endParaRPr lang="de-DE" sz="220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Notation: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𝐵𝑒𝑑𝑖𝑛𝑔𝑢𝑛𝑔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de-DE" sz="2400" b="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57&lt;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&lt;63</m:t>
                        </m:r>
                        <m:r>
                          <m:rPr>
                            <m:nor/>
                          </m:rPr>
                          <a:rPr lang="de-DE" sz="2800" dirty="0"/>
                          <m:t> 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16" y="1147001"/>
                <a:ext cx="8229600" cy="4968875"/>
              </a:xfrm>
              <a:blipFill>
                <a:blip r:embed="rId2"/>
                <a:stretch>
                  <a:fillRect l="-924" t="-15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CAC13-2CF6-4841-A3FA-857C593B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60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 </a:t>
            </a:r>
            <a:r>
              <a:rPr lang="de-DE" dirty="0" err="1">
                <a:solidFill>
                  <a:srgbClr val="0305FF"/>
                </a:solidFill>
              </a:rPr>
              <a:t>Konfidenzintervall</a:t>
            </a:r>
            <a:r>
              <a:rPr lang="de-DE" dirty="0">
                <a:solidFill>
                  <a:srgbClr val="0305FF"/>
                </a:solidFill>
              </a:rPr>
              <a:t> </a:t>
            </a:r>
            <a:r>
              <a:rPr lang="de-DE" dirty="0"/>
              <a:t>ist ein symmetrischer Bereich um den Stichprobenmittelwert, in welchem der Populationsmittelwert mit einer bestimmten Wahrscheinlichkeit liegt.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Konfidenzintervalle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/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0,682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954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0,95</m:t>
                      </m:r>
                    </m:oMath>
                  </m:oMathPara>
                </a14:m>
                <a:endParaRPr lang="de-DE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0,99</m:t>
                      </m:r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  <a:blipFill>
                <a:blip r:embed="rId3"/>
                <a:stretch>
                  <a:fillRect l="-354" t="-1389" b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B4F2DA-E45B-C448-87E5-C0F77FE0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959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Konfidenzintervall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Die Lage und Breite des Konfidenzintervalls ist abhängig von den zufälligen Konfidenzgrenzen</a:t>
                </a:r>
              </a:p>
              <a:p>
                <a:r>
                  <a:rPr lang="de-DE" dirty="0"/>
                  <a:t>Diese hängen ab von:</a:t>
                </a:r>
                <a:br>
                  <a:rPr lang="de-DE" dirty="0"/>
                </a:br>
                <a:r>
                  <a:rPr lang="de-DE" dirty="0"/>
                  <a:t>- dem Stichprobenumfang</a:t>
                </a:r>
                <a:br>
                  <a:rPr lang="de-DE" dirty="0"/>
                </a:br>
                <a:r>
                  <a:rPr lang="de-DE" dirty="0"/>
                  <a:t>- der Schätzfunktion und deren Verteilung und </a:t>
                </a:r>
                <a:br>
                  <a:rPr lang="de-DE" dirty="0"/>
                </a:br>
                <a:r>
                  <a:rPr lang="de-DE" dirty="0"/>
                  <a:t>- dem sog. Konfidenzniveau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rgbClr val="0E17FF"/>
                    </a:solidFill>
                  </a:rPr>
                  <a:t>Breite des Konfidenzintervalls </a:t>
                </a:r>
                <a:r>
                  <a:rPr lang="de-DE" dirty="0"/>
                  <a:t>ist Ausdruck für die Genauigkeit der Parameterschätzung! </a:t>
                </a:r>
              </a:p>
              <a:p>
                <a:pPr lvl="1"/>
                <a:r>
                  <a:rPr lang="de-DE" dirty="0"/>
                  <a:t>Ein höheres </a:t>
                </a:r>
                <a:r>
                  <a:rPr lang="de-DE" dirty="0">
                    <a:solidFill>
                      <a:srgbClr val="0E17FF"/>
                    </a:solidFill>
                  </a:rPr>
                  <a:t>Konfidenzniveau </a:t>
                </a:r>
                <a:r>
                  <a:rPr lang="de-DE" dirty="0"/>
                  <a:t>(kleineres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) führt zu einer Verbreiterung des Konfidenzintervalls und …</a:t>
                </a:r>
              </a:p>
              <a:p>
                <a:pPr lvl="1"/>
                <a:r>
                  <a:rPr lang="de-DE" dirty="0"/>
                  <a:t>... ein größerer </a:t>
                </a:r>
                <a:r>
                  <a:rPr lang="de-DE" dirty="0">
                    <a:solidFill>
                      <a:srgbClr val="0E17FF"/>
                    </a:solidFill>
                  </a:rPr>
                  <a:t>Stichprobenumfang </a:t>
                </a:r>
                <a:r>
                  <a:rPr lang="de-DE" dirty="0"/>
                  <a:t>führt zu einer Verkleinerung des Konfidenzintervalls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35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5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89240D-D279-CF49-AFC2-A5733942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normalverteilte ZV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mathematische Stichprobe aus der GG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 </a:t>
                </a:r>
              </a:p>
              <a:p>
                <a:pPr marL="941388" indent="-941388">
                  <a:buNone/>
                </a:pPr>
                <a:r>
                  <a:rPr lang="de-DE" u="sng" dirty="0">
                    <a:solidFill>
                      <a:srgbClr val="0B05FF"/>
                    </a:solidFill>
                    <a:ea typeface="Cambria Math" panose="02040503050406030204" pitchFamily="18" charset="0"/>
                  </a:rPr>
                  <a:t>1. Fall:</a:t>
                </a:r>
                <a:r>
                  <a:rPr lang="de-DE" dirty="0">
                    <a:ea typeface="Cambria Math" panose="02040503050406030204" pitchFamily="18" charset="0"/>
                  </a:rPr>
                  <a:t>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der normalverteilten GG sei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bekannt</a:t>
                </a:r>
                <a:r>
                  <a:rPr lang="de-DE" dirty="0">
                    <a:ea typeface="Cambria Math" panose="02040503050406030204" pitchFamily="18" charset="0"/>
                  </a:rPr>
                  <a:t>.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Für den unbekannten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eine Konfidenzschätzung anzugeben.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Als Punktschätzer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wählen wir das arithmetische Mittel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mit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763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2257283" y="6152883"/>
            <a:ext cx="420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ZG= </a:t>
            </a:r>
            <a:r>
              <a:rPr lang="en-US" dirty="0" err="1"/>
              <a:t>Zufallsvariable</a:t>
            </a:r>
            <a:r>
              <a:rPr lang="en-US" dirty="0"/>
              <a:t>    GG=</a:t>
            </a:r>
            <a:r>
              <a:rPr lang="en-US" dirty="0" err="1"/>
              <a:t>Grundgesamtheit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/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  <a:blipFill>
                <a:blip r:embed="rId3"/>
                <a:stretch>
                  <a:fillRect l="-9396" t="-103333" r="-14765" b="-15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79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</a:t>
            </a:r>
            <a:r>
              <a:rPr lang="en-US" dirty="0" err="1"/>
              <a:t>statistischen</a:t>
            </a:r>
            <a:r>
              <a:rPr lang="en-US" dirty="0"/>
              <a:t>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B05FF"/>
                </a:solidFill>
              </a:rPr>
              <a:t>Statistische</a:t>
            </a:r>
            <a:r>
              <a:rPr lang="en-US" dirty="0">
                <a:solidFill>
                  <a:srgbClr val="0B05FF"/>
                </a:solidFill>
              </a:rPr>
              <a:t> Variable </a:t>
            </a:r>
            <a:r>
              <a:rPr lang="en-US" dirty="0" err="1"/>
              <a:t>ordnet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Attribut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</a:t>
            </a:r>
            <a:r>
              <a:rPr lang="en-US" dirty="0"/>
              <a:t>)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Erhebungseinheit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Merkmalsträger</a:t>
            </a:r>
            <a:r>
              <a:rPr lang="en-US" dirty="0"/>
              <a:t>, </a:t>
            </a:r>
            <a:r>
              <a:rPr lang="en-US" dirty="0" err="1"/>
              <a:t>Objekt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einen</a:t>
            </a:r>
            <a:r>
              <a:rPr lang="en-US" dirty="0"/>
              <a:t> Wert </a:t>
            </a:r>
            <a:r>
              <a:rPr lang="en-US" dirty="0" err="1"/>
              <a:t>zu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Merkmalsausprägung</a:t>
            </a:r>
            <a:r>
              <a:rPr lang="en-US" dirty="0"/>
              <a:t>)</a:t>
            </a:r>
          </a:p>
          <a:p>
            <a:r>
              <a:rPr lang="en-US" sz="2800" dirty="0" err="1"/>
              <a:t>Beispiele</a:t>
            </a:r>
            <a:endParaRPr lang="en-US" sz="2800" dirty="0"/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Einwohner</a:t>
            </a:r>
            <a:r>
              <a:rPr lang="en-US" i="1" dirty="0"/>
              <a:t> der </a:t>
            </a:r>
            <a:r>
              <a:rPr lang="en-US" i="1" dirty="0" err="1"/>
              <a:t>Stadt</a:t>
            </a:r>
            <a:r>
              <a:rPr lang="en-US" i="1" dirty="0"/>
              <a:t> </a:t>
            </a:r>
            <a:r>
              <a:rPr lang="en-US" i="1" dirty="0" err="1"/>
              <a:t>Lübeck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</a:t>
            </a:r>
            <a:r>
              <a:rPr lang="en-US" i="1" dirty="0" err="1"/>
              <a:t>Einwohner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Geschlecht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 err="1"/>
              <a:t>männlich</a:t>
            </a:r>
            <a:r>
              <a:rPr lang="en-US" dirty="0"/>
              <a:t> </a:t>
            </a:r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Tage</a:t>
            </a:r>
            <a:r>
              <a:rPr lang="en-US" i="1" dirty="0"/>
              <a:t> </a:t>
            </a:r>
            <a:r>
              <a:rPr lang="en-US" i="1" dirty="0" err="1"/>
              <a:t>eines</a:t>
            </a:r>
            <a:r>
              <a:rPr lang="en-US" i="1" dirty="0"/>
              <a:t> </a:t>
            </a:r>
            <a:r>
              <a:rPr lang="en-US" i="1" dirty="0" err="1"/>
              <a:t>Untersuchungszeitraums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Tag</a:t>
            </a:r>
            <a:endParaRPr lang="en-US" dirty="0"/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Niederschlagsmenge</a:t>
            </a:r>
            <a:r>
              <a:rPr lang="en-US" i="1" dirty="0"/>
              <a:t> in Deutschland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/>
              <a:t>1,5 </a:t>
            </a:r>
            <a:r>
              <a:rPr lang="en-US" i="1" dirty="0" err="1"/>
              <a:t>Kubikkilometer</a:t>
            </a: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856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E5A0-967D-024D-8D8B-F989DE1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vorgegeben:</a:t>
                </a:r>
              </a:p>
              <a:p>
                <a:pPr marL="7938" indent="-7938" algn="ctr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der Schätzfehler</a:t>
                </a:r>
              </a:p>
              <a:p>
                <a:r>
                  <a:rPr lang="de-DE" dirty="0">
                    <a:ea typeface="Cambria Math" panose="02040503050406030204" pitchFamily="18" charset="0"/>
                  </a:rPr>
                  <a:t>Betrag auflösen:</a:t>
                </a:r>
              </a:p>
              <a:p>
                <a:pPr marL="741363" lvl="1" indent="-284163">
                  <a:tabLst>
                    <a:tab pos="4973638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41363" lvl="1" indent="-284163">
                  <a:tabLst>
                    <a:tab pos="492760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Umformung:</a:t>
                </a:r>
              </a:p>
              <a:p>
                <a:pPr marL="7938" indent="-7938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	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(Symmetrie der NV-Dichtefunktion)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  <a:blipFill>
                <a:blip r:embed="rId2"/>
                <a:stretch>
                  <a:fillRect l="-129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3157946" y="619752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 = </a:t>
            </a:r>
            <a:r>
              <a:rPr lang="en-US" dirty="0" err="1"/>
              <a:t>Normalverteilung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1115602" y="4725144"/>
            <a:ext cx="693502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</p:spPr>
            <p:txBody>
              <a:bodyPr/>
              <a:lstStyle/>
              <a:p>
                <a:r>
                  <a:rPr lang="de-DE" dirty="0"/>
                  <a:t>Zur Bestimmung der Größe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z-standardisieren</a:t>
                </a:r>
                <a:r>
                  <a:rPr lang="de-DE" dirty="0">
                    <a:ea typeface="Cambria Math" panose="02040503050406030204" pitchFamily="18" charset="0"/>
                  </a:rPr>
                  <a:t> wir die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</a:t>
                </a:r>
              </a:p>
              <a:p>
                <a:pPr marL="457188" lvl="1" indent="0">
                  <a:buNone/>
                </a:pP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/>
                  <a:t>    (Standardabweichung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= Wurzel der Varianz)</a:t>
                </a:r>
              </a:p>
              <a:p>
                <a:pPr marL="457188" lvl="1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Z-standardisiert:</a:t>
                </a:r>
              </a:p>
              <a:p>
                <a:pPr marL="457188" lvl="1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  <a:blipFill>
                <a:blip r:embed="rId3"/>
                <a:stretch>
                  <a:fillRect l="-1558" t="-1272" b="-53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/>
              <p:nvPr/>
            </p:nvSpPr>
            <p:spPr>
              <a:xfrm>
                <a:off x="2483768" y="1556792"/>
                <a:ext cx="6035498" cy="1274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556792"/>
                <a:ext cx="6035498" cy="1274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/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</m:oMath>
                  </m:oMathPara>
                </a14:m>
                <a:endParaRPr lang="de-DE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14BF657-817C-CE43-A8F7-A1CBB9219280}"/>
              </a:ext>
            </a:extLst>
          </p:cNvPr>
          <p:cNvSpPr/>
          <p:nvPr/>
        </p:nvSpPr>
        <p:spPr>
          <a:xfrm>
            <a:off x="1547664" y="5085184"/>
            <a:ext cx="2160241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Gegeben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	</a:t>
                </a:r>
              </a:p>
              <a:p>
                <a:pPr marL="6350" indent="-6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Daraus folgt 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	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  <a:blipFill>
                <a:blip r:embed="rId3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6372200" y="3884812"/>
            <a:ext cx="1872208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83C9C-CADD-B148-9BAC-80EE18C54F3D}"/>
              </a:ext>
            </a:extLst>
          </p:cNvPr>
          <p:cNvSpPr/>
          <p:nvPr/>
        </p:nvSpPr>
        <p:spPr>
          <a:xfrm>
            <a:off x="827584" y="5324972"/>
            <a:ext cx="6624736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A596D-D5C1-C84D-8B42-055DB3DC3CD9}"/>
              </a:ext>
            </a:extLst>
          </p:cNvPr>
          <p:cNvSpPr/>
          <p:nvPr/>
        </p:nvSpPr>
        <p:spPr>
          <a:xfrm>
            <a:off x="3131840" y="2636912"/>
            <a:ext cx="568863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FAAE58-E1CA-9848-86D8-859A17DB6E33}"/>
              </a:ext>
            </a:extLst>
          </p:cNvPr>
          <p:cNvGrpSpPr/>
          <p:nvPr/>
        </p:nvGrpSpPr>
        <p:grpSpPr>
          <a:xfrm>
            <a:off x="1864694" y="3298486"/>
            <a:ext cx="6859487" cy="2621116"/>
            <a:chOff x="1965703" y="3309129"/>
            <a:chExt cx="6859487" cy="2621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714AFC-D495-FA4E-AC2B-0188CA7A5E97}"/>
                </a:ext>
              </a:extLst>
            </p:cNvPr>
            <p:cNvGrpSpPr/>
            <p:nvPr/>
          </p:nvGrpSpPr>
          <p:grpSpPr>
            <a:xfrm>
              <a:off x="2335034" y="3309129"/>
              <a:ext cx="6490156" cy="2621116"/>
              <a:chOff x="2010998" y="3487212"/>
              <a:chExt cx="6490156" cy="2621116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89D74FF2-DBD2-3947-82A5-361AD17A2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2" t="46950" r="26122" b="16317"/>
              <a:stretch/>
            </p:blipFill>
            <p:spPr bwMode="auto">
              <a:xfrm>
                <a:off x="2010998" y="3487212"/>
                <a:ext cx="4829254" cy="2522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1719A-EECD-2B40-8077-235BF6617E5C}"/>
                  </a:ext>
                </a:extLst>
              </p:cNvPr>
              <p:cNvSpPr/>
              <p:nvPr/>
            </p:nvSpPr>
            <p:spPr>
              <a:xfrm>
                <a:off x="3432224" y="5891756"/>
                <a:ext cx="360040" cy="21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/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9206C2-BC04-7E46-992C-EF4034CC40C5}"/>
                  </a:ext>
                </a:extLst>
              </p:cNvPr>
              <p:cNvSpPr txBox="1"/>
              <p:nvPr/>
            </p:nvSpPr>
            <p:spPr>
              <a:xfrm>
                <a:off x="6480212" y="3825358"/>
                <a:ext cx="20209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Dichtefunktion der Standard-Normalverteilung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108958-7853-D845-9EBC-0DE1F618B177}"/>
                </a:ext>
              </a:extLst>
            </p:cNvPr>
            <p:cNvSpPr/>
            <p:nvPr/>
          </p:nvSpPr>
          <p:spPr>
            <a:xfrm rot="16200000">
              <a:off x="1741442" y="4231900"/>
              <a:ext cx="817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Dichte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Das Konfidenzintervall </a:t>
                </a:r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überdeckt also den wahren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mit der 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B05FF"/>
                </a:solidFill>
                <a:latin typeface="Arial" charset="0"/>
              </a:rPr>
              <a:t>U. Römisch </a:t>
            </a:r>
            <a:endParaRPr lang="de-DE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/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dirty="0"/>
                  <a:t>-Quantil der Standard-NV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  <a:blipFill>
                <a:blip r:embed="rId6"/>
                <a:stretch>
                  <a:fillRect r="-403"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8A49DF-5EDE-1B4D-9E7C-DF5D4E4221A7}"/>
              </a:ext>
            </a:extLst>
          </p:cNvPr>
          <p:cNvCxnSpPr>
            <a:cxnSpLocks/>
          </p:cNvCxnSpPr>
          <p:nvPr/>
        </p:nvCxnSpPr>
        <p:spPr>
          <a:xfrm flipH="1" flipV="1">
            <a:off x="5623119" y="6033223"/>
            <a:ext cx="119878" cy="188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/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/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5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Jede konkrete Stichprobe liefert uns eine Realisierung der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damit ein realisiertes Konfidenzintervall: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Einige typische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(2-seitige Fragestellung)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(1-seitige Fragestellung) enthält die Tabelle: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num>
                                      <m:den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487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87" t="-2564" r="-263492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8475" t="-2564" r="-181356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2075" t="-2564" r="-101887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2075" t="-2564" r="-1887" b="-2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/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600" dirty="0"/>
              </a:p>
              <a:p>
                <a:endParaRPr lang="en-GB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de-DE" sz="2600" b="0" i="1" smtClean="0"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de-DE" sz="2600" b="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Lage des konkreten Konfidenzintervalls wird durch die konkrete Stichprobe bestimmt.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Bei einem Konfidenzniveau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=0,95</m:t>
                    </m:r>
                  </m:oMath>
                </a14:m>
                <a:r>
                  <a:rPr lang="de-DE" dirty="0"/>
                  <a:t> heißt das:</a:t>
                </a:r>
              </a:p>
              <a:p>
                <a:pPr lvl="1"/>
                <a:r>
                  <a:rPr lang="de-DE" dirty="0"/>
                  <a:t>In 95% aller Fälle enthält der Vertrauensbereich den unbekannten Parameter der GG und in 5% der Fälle nicht.</a:t>
                </a:r>
              </a:p>
              <a:p>
                <a:pPr lvl="1"/>
                <a:r>
                  <a:rPr lang="de-DE" dirty="0"/>
                  <a:t>D.h.: Behauptet man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mal, der unbekannte Parameter liege im Vertrauensbereich, so hat man im Mittel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Fehlschüsse zu erwarten.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  <a:blipFill>
                <a:blip r:embed="rId2"/>
                <a:stretch>
                  <a:fillRect l="-1713" t="-1489" r="-3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23D91C8-777D-0346-A6FA-30B3A32A0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3250" r="37442" b="47900"/>
          <a:stretch/>
        </p:blipFill>
        <p:spPr bwMode="auto">
          <a:xfrm>
            <a:off x="5400333" y="1988840"/>
            <a:ext cx="3534544" cy="207585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600" dirty="0">
                    <a:ea typeface="Cambria Math" panose="02040503050406030204" pitchFamily="18" charset="0"/>
                  </a:rPr>
                  <a:t>Experiment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sz="2200" dirty="0">
                    <a:ea typeface="Cambria Math" panose="02040503050406030204" pitchFamily="18" charset="0"/>
                  </a:rPr>
                  <a:t>Normalverteilte GG </a:t>
                </a: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=0,05</m:t>
                    </m:r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 100 Stichproben</a:t>
                </a:r>
              </a:p>
              <a:p>
                <a:pPr lvl="1"/>
                <a:r>
                  <a:rPr lang="de-DE" sz="2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</m:oMath>
                </a14:m>
                <a:endParaRPr lang="de-DE" sz="2200" b="0" dirty="0">
                  <a:ea typeface="Cambria Math" panose="02040503050406030204" pitchFamily="18" charset="0"/>
                </a:endParaRPr>
              </a:p>
              <a:p>
                <a:r>
                  <a:rPr lang="de-DE" sz="2600" b="0" dirty="0">
                    <a:ea typeface="Cambria Math" panose="02040503050406030204" pitchFamily="18" charset="0"/>
                  </a:rPr>
                  <a:t>Mittelwerte, </a:t>
                </a:r>
                <a:r>
                  <a:rPr lang="de-DE" sz="2600" b="0" dirty="0" err="1">
                    <a:ea typeface="Cambria Math" panose="02040503050406030204" pitchFamily="18" charset="0"/>
                  </a:rPr>
                  <a:t>Konf.intervalle</a:t>
                </a:r>
                <a:r>
                  <a:rPr lang="de-DE" sz="2600" b="0" dirty="0">
                    <a:ea typeface="Cambria Math" panose="02040503050406030204" pitchFamily="18" charset="0"/>
                  </a:rPr>
                  <a:t> für jede Stichprobe ausrechnen</a:t>
                </a:r>
              </a:p>
              <a:p>
                <a:pPr lvl="1"/>
                <a:r>
                  <a:rPr lang="de-DE" sz="2200" dirty="0"/>
                  <a:t>94 der Intervalle überdecken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6 Intervalle tun das nicht</a:t>
                </a:r>
              </a:p>
              <a:p>
                <a:r>
                  <a:rPr lang="de-DE" sz="2600" dirty="0"/>
                  <a:t>Mittelwerte der 100 Stichproben normalverteilt</a:t>
                </a:r>
              </a:p>
              <a:p>
                <a:pPr lvl="1"/>
                <a:r>
                  <a:rPr lang="de-DE" sz="2200" dirty="0"/>
                  <a:t>Stichprobenkennwerteverteilung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  <a:blipFill>
                <a:blip r:embed="rId2"/>
                <a:stretch>
                  <a:fillRect l="-2169" t="-1737" b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D3A2D1-D8A9-234E-B60C-630310335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01" t="4850" r="3800" b="1701"/>
          <a:stretch/>
        </p:blipFill>
        <p:spPr>
          <a:xfrm>
            <a:off x="6105584" y="1125538"/>
            <a:ext cx="2354848" cy="511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</p:spTree>
    <p:extLst>
      <p:ext uri="{BB962C8B-B14F-4D97-AF65-F5344CB8AC3E}">
        <p14:creationId xmlns:p14="http://schemas.microsoft.com/office/powerpoint/2010/main" val="32952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Breite des </a:t>
                </a:r>
                <a:r>
                  <a:rPr lang="de-DE" dirty="0" err="1">
                    <a:ea typeface="Cambria Math" panose="02040503050406030204" pitchFamily="18" charset="0"/>
                  </a:rPr>
                  <a:t>Konvidenzintervalls</a:t>
                </a:r>
                <a:r>
                  <a:rPr lang="de-DE" dirty="0">
                    <a:ea typeface="Cambria Math" panose="02040503050406030204" pitchFamily="18" charset="0"/>
                  </a:rPr>
                  <a:t> für den Erwartungswert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beträgt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ist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der Verteilung der zugehörigen Schätzfunktion abhängig. 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konstant), desto größer das </a:t>
                </a:r>
                <a:r>
                  <a:rPr lang="de-DE" dirty="0" err="1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Konf.intervall</a:t>
                </a:r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, desto kleiner das Konfidenzintervall</a:t>
                </a:r>
                <a:endParaRPr lang="de-DE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Maß für die Genauigkeit der 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 Maß für das Risiko</a:t>
                </a:r>
              </a:p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3"/>
                <a:stretch>
                  <a:fillRect l="-1343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Gegeben: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halbe Breite des Konfidenzintervalls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Konfidenzniveau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Gesucht: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Stichprobenumfang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  <a:blipFill>
                <a:blip r:embed="rId3"/>
                <a:stretch>
                  <a:fillRect l="-2550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/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  <a:blipFill>
                <a:blip r:embed="rId4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79211B1-6A47-414E-854F-329F549CCF6B}"/>
              </a:ext>
            </a:extLst>
          </p:cNvPr>
          <p:cNvSpPr/>
          <p:nvPr/>
        </p:nvSpPr>
        <p:spPr>
          <a:xfrm>
            <a:off x="5876794" y="4336892"/>
            <a:ext cx="2090911" cy="939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Schätzung</a:t>
            </a:r>
            <a:r>
              <a:rPr lang="en-US" dirty="0"/>
              <a:t> der </a:t>
            </a:r>
            <a:r>
              <a:rPr lang="en-US" dirty="0" err="1"/>
              <a:t>Varianz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Überlegungen</a:t>
            </a:r>
            <a:endParaRPr lang="en-US" dirty="0"/>
          </a:p>
          <a:p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hierfür</a:t>
            </a:r>
            <a:r>
              <a:rPr lang="en-US" dirty="0"/>
              <a:t> </a:t>
            </a:r>
            <a:r>
              <a:rPr lang="en-US" dirty="0" err="1"/>
              <a:t>Herleitung</a:t>
            </a:r>
            <a:r>
              <a:rPr lang="en-US" dirty="0"/>
              <a:t> der </a:t>
            </a:r>
            <a:r>
              <a:rPr lang="en-US" dirty="0" err="1"/>
              <a:t>erforderlichen</a:t>
            </a:r>
            <a:r>
              <a:rPr lang="en-US" dirty="0"/>
              <a:t> </a:t>
            </a:r>
            <a:r>
              <a:rPr lang="en-US" dirty="0" err="1"/>
              <a:t>Stichprobengröße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2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Statistik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16814" y="1207295"/>
            <a:ext cx="8143618" cy="4525963"/>
          </a:xfrm>
        </p:spPr>
        <p:txBody>
          <a:bodyPr>
            <a:normAutofit/>
          </a:bodyPr>
          <a:lstStyle/>
          <a:p>
            <a:r>
              <a:rPr lang="de-DE" sz="2800" dirty="0"/>
              <a:t>Deskriptive Statistik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Beschreiben</a:t>
            </a:r>
            <a:r>
              <a:rPr lang="de-DE" dirty="0"/>
              <a:t> von Daten (auch: Teilmenge von Daten)</a:t>
            </a:r>
          </a:p>
          <a:p>
            <a:pPr lvl="2"/>
            <a:r>
              <a:rPr lang="de-DE" dirty="0"/>
              <a:t>Beispiele: Mittelwert, Varianz, Regression, Korrelation, ...</a:t>
            </a:r>
          </a:p>
          <a:p>
            <a:pPr lvl="1"/>
            <a:r>
              <a:rPr lang="de-DE" dirty="0"/>
              <a:t>Suchen nach </a:t>
            </a:r>
            <a:r>
              <a:rPr lang="de-DE" dirty="0">
                <a:solidFill>
                  <a:srgbClr val="0B05FF"/>
                </a:solidFill>
              </a:rPr>
              <a:t>Trends / Mustern</a:t>
            </a:r>
          </a:p>
          <a:p>
            <a:pPr lvl="2"/>
            <a:r>
              <a:rPr lang="de-DE" dirty="0"/>
              <a:t>Beispiele: Häufige Artikelmengen, Assoziationsregeln</a:t>
            </a:r>
          </a:p>
          <a:p>
            <a:r>
              <a:rPr lang="de-DE" sz="2800" dirty="0"/>
              <a:t>Induktive Statistik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0B05FF"/>
                </a:solidFill>
              </a:rPr>
              <a:t>Verallgemeinerung</a:t>
            </a:r>
            <a:r>
              <a:rPr lang="de-DE" dirty="0"/>
              <a:t> der Beschreibung einer Teilmenge der Daten </a:t>
            </a:r>
            <a:r>
              <a:rPr lang="de-DE" dirty="0">
                <a:solidFill>
                  <a:srgbClr val="0B05FF"/>
                </a:solidFill>
              </a:rPr>
              <a:t>auf Grundgesamtheit</a:t>
            </a:r>
          </a:p>
          <a:p>
            <a:pPr lvl="1"/>
            <a:r>
              <a:rPr lang="de-DE" dirty="0"/>
              <a:t>Rückschlüsse auf Grundgesamtheit/Population durch Erhebung einer </a:t>
            </a:r>
            <a:r>
              <a:rPr lang="de-DE" dirty="0">
                <a:solidFill>
                  <a:srgbClr val="0B05FF"/>
                </a:solidFill>
              </a:rPr>
              <a:t>"repräsentativen" Stichprobe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AFB034-A43C-724F-BE7F-546E81FB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9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2" y="1"/>
            <a:ext cx="9171462" cy="6896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137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256443" cy="70293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2462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8697912" y="-171400"/>
            <a:ext cx="779015" cy="7353200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8983375" cy="6857999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2E8059C-2A15-A744-8CC6-D37537981724}"/>
              </a:ext>
            </a:extLst>
          </p:cNvPr>
          <p:cNvSpPr txBox="1">
            <a:spLocks/>
          </p:cNvSpPr>
          <p:nvPr/>
        </p:nvSpPr>
        <p:spPr bwMode="auto">
          <a:xfrm>
            <a:off x="8108954" y="65532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7458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-180528" y="5805264"/>
            <a:ext cx="9505056" cy="1224136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3" y="0"/>
            <a:ext cx="9154163" cy="6720559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3A24DD-A3D2-E147-9085-16C2B0E726DE}"/>
              </a:ext>
            </a:extLst>
          </p:cNvPr>
          <p:cNvSpPr txBox="1">
            <a:spLocks/>
          </p:cNvSpPr>
          <p:nvPr/>
        </p:nvSpPr>
        <p:spPr bwMode="auto">
          <a:xfrm>
            <a:off x="8108954" y="65532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6951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76391" cy="68579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16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Begriff der Erwartungstreue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/>
                  <a:t>Ein Schätzer heißt </a:t>
                </a:r>
                <a:r>
                  <a:rPr lang="de-DE" dirty="0">
                    <a:solidFill>
                      <a:srgbClr val="0305FF"/>
                    </a:solidFill>
                  </a:rPr>
                  <a:t>erwartungstreu</a:t>
                </a:r>
                <a:r>
                  <a:rPr lang="de-DE" dirty="0"/>
                  <a:t>, wenn sein Erwartungswert gleich dem wahren Wert des zu schätzenden Parameters ist</a:t>
                </a:r>
              </a:p>
              <a:p>
                <a:pPr lvl="1"/>
                <a:r>
                  <a:rPr lang="de-DE" dirty="0"/>
                  <a:t>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/>
                  <a:t> der GG durch Stichprobenmittel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zufällig aus GG gezogen,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Erwartungswert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Stichprobenmittel also erwartungstreuer Schätzer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2"/>
                <a:stretch>
                  <a:fillRect l="-1343" t="-1018" b="-287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D6D62-3895-6D4F-95D4-770BEE4C3CF8}"/>
              </a:ext>
            </a:extLst>
          </p:cNvPr>
          <p:cNvSpPr/>
          <p:nvPr/>
        </p:nvSpPr>
        <p:spPr>
          <a:xfrm>
            <a:off x="3923928" y="6597352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305FF"/>
                </a:solidFill>
              </a:rPr>
              <a:t>[Wikipedia]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59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Korrigierte Stichprobenvarianz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Stichprobenwerte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Korrigierte Stichprobenvarianz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Stichprobenmittel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8142" b="-6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/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blipFill>
                <a:blip r:embed="rId3"/>
                <a:stretch>
                  <a:fillRect l="-4142" t="-789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48597C-2CD8-914D-BE3B-31FD0D3E9285}"/>
              </a:ext>
            </a:extLst>
          </p:cNvPr>
          <p:cNvCxnSpPr/>
          <p:nvPr/>
        </p:nvCxnSpPr>
        <p:spPr>
          <a:xfrm flipH="1">
            <a:off x="4427984" y="2204864"/>
            <a:ext cx="1800200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Stichprobenwerte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sind Ausprägungen der </a:t>
                </a:r>
                <a:r>
                  <a:rPr lang="de-DE" dirty="0">
                    <a:solidFill>
                      <a:srgbClr val="0B05FF"/>
                    </a:solidFill>
                  </a:rPr>
                  <a:t>unabhängig identisch verteilten </a:t>
                </a:r>
                <a:r>
                  <a:rPr lang="de-DE" dirty="0"/>
                  <a:t>Zufallsvariablen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mit 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Mittelwert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der GG</a:t>
                </a:r>
              </a:p>
              <a:p>
                <a:r>
                  <a:rPr lang="de-DE" dirty="0"/>
                  <a:t>Dann ist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Schätzfunktion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Schätzung der 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Es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8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165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3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Überlicherweise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dirty="0"/>
                  <a:t>unbekannt, geschätzt durch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Als Schätzfunktion eingesetzt, erhält man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als Schätzung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de-DE" dirty="0"/>
                  <a:t>Erwartungstreue testen über Erwartungswert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812" b="-41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7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849313" indent="-849313">
                  <a:buNone/>
                </a:pPr>
                <a:endParaRPr lang="de-DE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522" b="-7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</a:t>
            </a:r>
            <a:r>
              <a:rPr lang="en-US" dirty="0" err="1"/>
              <a:t>Repräsentativ</a:t>
            </a:r>
            <a:r>
              <a:rPr lang="en-US" dirty="0"/>
              <a:t>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8"/>
            <a:ext cx="8363272" cy="4968875"/>
          </a:xfrm>
        </p:spPr>
        <p:txBody>
          <a:bodyPr/>
          <a:lstStyle/>
          <a:p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Aussagen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Stichprobe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auf </a:t>
            </a:r>
            <a:r>
              <a:rPr lang="en-US" dirty="0" err="1"/>
              <a:t>Eigenschaften</a:t>
            </a:r>
            <a:r>
              <a:rPr lang="en-US" dirty="0"/>
              <a:t> der </a:t>
            </a:r>
            <a:r>
              <a:rPr lang="en-US" dirty="0" err="1"/>
              <a:t>Grundgesamtheit</a:t>
            </a:r>
            <a:r>
              <a:rPr lang="en-US" dirty="0"/>
              <a:t> </a:t>
            </a:r>
            <a:r>
              <a:rPr lang="en-US" dirty="0" err="1"/>
              <a:t>geschlossen</a:t>
            </a:r>
            <a:r>
              <a:rPr lang="en-US" dirty="0"/>
              <a:t> </a:t>
            </a:r>
            <a:r>
              <a:rPr lang="en-US" dirty="0" err="1"/>
              <a:t>werden</a:t>
            </a:r>
            <a:endParaRPr lang="en-US" dirty="0"/>
          </a:p>
          <a:p>
            <a:r>
              <a:rPr lang="en-US" dirty="0" err="1"/>
              <a:t>Elemente</a:t>
            </a:r>
            <a:r>
              <a:rPr lang="en-US" dirty="0"/>
              <a:t> </a:t>
            </a:r>
            <a:r>
              <a:rPr lang="en-US" dirty="0" err="1"/>
              <a:t>zufällig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Grundgesamtheit</a:t>
            </a:r>
            <a:r>
              <a:rPr lang="en-US" dirty="0"/>
              <a:t> </a:t>
            </a:r>
            <a:r>
              <a:rPr lang="en-US" dirty="0" err="1"/>
              <a:t>nehmen</a:t>
            </a:r>
            <a:r>
              <a:rPr lang="en-US" dirty="0"/>
              <a:t>?</a:t>
            </a:r>
          </a:p>
          <a:p>
            <a:r>
              <a:rPr lang="en-US" dirty="0" err="1"/>
              <a:t>Größe</a:t>
            </a:r>
            <a:r>
              <a:rPr lang="en-US" dirty="0"/>
              <a:t> der </a:t>
            </a:r>
            <a:r>
              <a:rPr lang="en-US" dirty="0" err="1"/>
              <a:t>Stichprobe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ausreichend</a:t>
            </a:r>
            <a:r>
              <a:rPr lang="en-US" dirty="0"/>
              <a:t> sein</a:t>
            </a:r>
          </a:p>
          <a:p>
            <a:pPr lvl="1"/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später</a:t>
            </a:r>
            <a:r>
              <a:rPr lang="en-US" dirty="0"/>
              <a:t> </a:t>
            </a:r>
            <a:r>
              <a:rPr lang="en-US" dirty="0" err="1"/>
              <a:t>darauf</a:t>
            </a:r>
            <a:r>
              <a:rPr lang="en-US" dirty="0"/>
              <a:t> </a:t>
            </a:r>
            <a:r>
              <a:rPr lang="en-US" dirty="0" err="1"/>
              <a:t>zurück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Zunächst</a:t>
            </a:r>
            <a:r>
              <a:rPr lang="en-US" dirty="0"/>
              <a:t>: </a:t>
            </a:r>
            <a:r>
              <a:rPr lang="en-US" dirty="0" err="1"/>
              <a:t>Kein</a:t>
            </a:r>
            <a:r>
              <a:rPr lang="en-US" dirty="0"/>
              <a:t> formal </a:t>
            </a:r>
            <a:r>
              <a:rPr lang="en-US" dirty="0" err="1"/>
              <a:t>definiertes</a:t>
            </a:r>
            <a:r>
              <a:rPr lang="en-US" dirty="0"/>
              <a:t> </a:t>
            </a:r>
            <a:r>
              <a:rPr lang="en-US" dirty="0" err="1"/>
              <a:t>Konzept</a:t>
            </a:r>
            <a:r>
              <a:rPr lang="en-US" dirty="0"/>
              <a:t>, </a:t>
            </a:r>
            <a:r>
              <a:rPr lang="en-US" dirty="0" err="1"/>
              <a:t>basiert</a:t>
            </a:r>
            <a:r>
              <a:rPr lang="en-US" dirty="0"/>
              <a:t> je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Anwendung</a:t>
            </a:r>
            <a:r>
              <a:rPr lang="en-US" dirty="0"/>
              <a:t> in </a:t>
            </a:r>
            <a:r>
              <a:rPr lang="en-US" dirty="0" err="1"/>
              <a:t>vielen</a:t>
            </a:r>
            <a:r>
              <a:rPr lang="en-US" dirty="0"/>
              <a:t> </a:t>
            </a:r>
            <a:r>
              <a:rPr lang="en-US" dirty="0" err="1"/>
              <a:t>Fällen</a:t>
            </a:r>
            <a:r>
              <a:rPr lang="en-US" dirty="0"/>
              <a:t> </a:t>
            </a:r>
            <a:r>
              <a:rPr lang="en-US" dirty="0" err="1"/>
              <a:t>eher</a:t>
            </a:r>
            <a:r>
              <a:rPr lang="en-US" dirty="0"/>
              <a:t> auf </a:t>
            </a:r>
            <a:r>
              <a:rPr lang="en-US" dirty="0" err="1"/>
              <a:t>plausiblen</a:t>
            </a:r>
            <a:r>
              <a:rPr lang="en-US" dirty="0"/>
              <a:t> </a:t>
            </a:r>
            <a:r>
              <a:rPr lang="en-US" dirty="0" err="1"/>
              <a:t>Argumenten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345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Ergebnis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Schätzfunktion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nicht erwartungstreu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b="0" dirty="0"/>
              </a:p>
              <a:p>
                <a:r>
                  <a:rPr lang="de-DE" dirty="0"/>
                  <a:t>Lösung: multiplizieren 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Erwartungstreue Schätzfunktion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Damit gilt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18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/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  <a:blipFill>
                <a:blip r:embed="rId4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E17FF"/>
                </a:solidFill>
              </a:rPr>
              <a:t>Sind Frauen ängstlicher als Männer?</a:t>
            </a:r>
          </a:p>
          <a:p>
            <a:pPr lvl="1"/>
            <a:r>
              <a:rPr lang="de-DE" sz="2000" dirty="0"/>
              <a:t>Unterscheiden sich die Mittelwerte von zwei Gruppen?</a:t>
            </a:r>
          </a:p>
          <a:p>
            <a:pPr lvl="1"/>
            <a:r>
              <a:rPr lang="de-DE" sz="2000" dirty="0"/>
              <a:t>Unabhängige Stichproben</a:t>
            </a:r>
          </a:p>
          <a:p>
            <a:r>
              <a:rPr lang="de-DE" sz="2400" dirty="0">
                <a:solidFill>
                  <a:srgbClr val="0E17FF"/>
                </a:solidFill>
              </a:rPr>
              <a:t>Ist der Mittelwert der Ängstlichkeit nach einer Therapie größer als vor der Therapie?</a:t>
            </a:r>
          </a:p>
          <a:p>
            <a:pPr lvl="1"/>
            <a:r>
              <a:rPr lang="de-DE" sz="2000" dirty="0"/>
              <a:t>Unterscheidet sich der Mittelwert einer Stichprobe zu zwei Messzeitpunkten?</a:t>
            </a:r>
          </a:p>
          <a:p>
            <a:pPr lvl="1"/>
            <a:r>
              <a:rPr lang="de-DE" sz="2000" dirty="0"/>
              <a:t>Abhängige Stichproben</a:t>
            </a:r>
          </a:p>
          <a:p>
            <a:r>
              <a:rPr lang="de-DE" sz="2200" dirty="0">
                <a:solidFill>
                  <a:srgbClr val="0E17FF"/>
                </a:solidFill>
              </a:rPr>
              <a:t>Liegt der mittlere IQ einer Gruppe über 100?</a:t>
            </a:r>
          </a:p>
          <a:p>
            <a:pPr lvl="1"/>
            <a:r>
              <a:rPr lang="de-DE" sz="2000" dirty="0"/>
              <a:t>Unterscheidet sich der Mittelwert einer Gruppe von einem vorgegeben Wert?</a:t>
            </a:r>
          </a:p>
          <a:p>
            <a:pPr lvl="1"/>
            <a:r>
              <a:rPr lang="de-DE" sz="2000" dirty="0"/>
              <a:t>Test bzgl. Gruppe</a:t>
            </a:r>
          </a:p>
          <a:p>
            <a:pPr lvl="1"/>
            <a:endParaRPr lang="de-DE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51855624-FF47-3340-8510-F97DF58E5146}"/>
              </a:ext>
            </a:extLst>
          </p:cNvPr>
          <p:cNvSpPr/>
          <p:nvPr/>
        </p:nvSpPr>
        <p:spPr>
          <a:xfrm>
            <a:off x="3059832" y="4941168"/>
            <a:ext cx="5472608" cy="165648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Ähnliches Vorgehen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andere Verteilung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(T-Verteilung)</a:t>
            </a:r>
          </a:p>
        </p:txBody>
      </p:sp>
    </p:spTree>
    <p:extLst>
      <p:ext uri="{BB962C8B-B14F-4D97-AF65-F5344CB8AC3E}">
        <p14:creationId xmlns:p14="http://schemas.microsoft.com/office/powerpoint/2010/main" val="25181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E734DE-9E0D-B445-B391-F700376A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Reliabilität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D226066-6BDD-7A48-81DA-8B540E560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dirty="0"/>
              <a:t>Zuverlässigkeit</a:t>
            </a:r>
          </a:p>
          <a:p>
            <a:pPr lvl="1">
              <a:lnSpc>
                <a:spcPct val="90000"/>
              </a:lnSpc>
            </a:pPr>
            <a:r>
              <a:rPr lang="de-DE" altLang="de-DE" dirty="0"/>
              <a:t>Angegeben beispielsweise durch Konfidenzintervall</a:t>
            </a:r>
          </a:p>
          <a:p>
            <a:pPr lvl="1">
              <a:lnSpc>
                <a:spcPct val="90000"/>
              </a:lnSpc>
            </a:pPr>
            <a:endParaRPr lang="de-DE" altLang="de-DE" dirty="0"/>
          </a:p>
          <a:p>
            <a:pPr>
              <a:lnSpc>
                <a:spcPct val="90000"/>
              </a:lnSpc>
            </a:pPr>
            <a:r>
              <a:rPr lang="de-DE" altLang="de-DE" dirty="0"/>
              <a:t>Messgenauigkeit eines Tests mit mehreren Indikatoren bzw. Merkmalen (Beispiel: Fragebogen) und z.B. Mittelung der ermittelten Werte der Teilmerkmale</a:t>
            </a:r>
          </a:p>
          <a:p>
            <a:pPr lvl="1">
              <a:lnSpc>
                <a:spcPct val="90000"/>
              </a:lnSpc>
            </a:pPr>
            <a:r>
              <a:rPr lang="de-DE" altLang="de-DE" dirty="0"/>
              <a:t>Interne (innere) Konsistenz</a:t>
            </a:r>
          </a:p>
          <a:p>
            <a:pPr lvl="2">
              <a:lnSpc>
                <a:spcPct val="90000"/>
              </a:lnSpc>
            </a:pPr>
            <a:r>
              <a:rPr lang="de-DE" altLang="de-DE" dirty="0"/>
              <a:t>Wird von verschiedenen Merkmalen (z.B. an verschiedenen Stellen eines Fragebogens) dasselbe gemessen?</a:t>
            </a:r>
          </a:p>
          <a:p>
            <a:pPr lvl="1">
              <a:lnSpc>
                <a:spcPct val="90000"/>
              </a:lnSpc>
            </a:pPr>
            <a:r>
              <a:rPr lang="de-DE" altLang="de-DE" dirty="0"/>
              <a:t>Zeitliche Stabilität</a:t>
            </a:r>
          </a:p>
          <a:p>
            <a:pPr lvl="2">
              <a:lnSpc>
                <a:spcPct val="90000"/>
              </a:lnSpc>
            </a:pPr>
            <a:r>
              <a:rPr lang="de-DE" altLang="de-DE" dirty="0"/>
              <a:t>Wird zu verschiedenen Zeitpunkten (bei Testwiederholung) dasselbe gemessen?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D141A-EDEF-C644-B011-5659820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9332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675687" cy="503239"/>
          </a:xfrm>
        </p:spPr>
        <p:txBody>
          <a:bodyPr/>
          <a:lstStyle/>
          <a:p>
            <a:r>
              <a:rPr lang="de-DE" altLang="de-DE" sz="4000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800" dirty="0"/>
              <a:t>Re-Test-</a:t>
            </a:r>
            <a:r>
              <a:rPr lang="de-DE" altLang="de-DE" sz="2800" dirty="0" err="1"/>
              <a:t>Reliablität</a:t>
            </a:r>
            <a:r>
              <a:rPr lang="de-DE" altLang="de-DE" sz="2800" dirty="0"/>
              <a:t> :</a:t>
            </a:r>
          </a:p>
          <a:p>
            <a:pPr lvl="1">
              <a:lnSpc>
                <a:spcPct val="80000"/>
              </a:lnSpc>
            </a:pPr>
            <a:r>
              <a:rPr lang="de-DE" altLang="de-DE" sz="2800" dirty="0"/>
              <a:t>Bestimmung des statistischen Zusammenhangs (Korrelation) zwischen zwei aufeinanderfolgenden Messungen</a:t>
            </a:r>
          </a:p>
          <a:p>
            <a:pPr>
              <a:lnSpc>
                <a:spcPct val="80000"/>
              </a:lnSpc>
            </a:pPr>
            <a:endParaRPr lang="de-DE" altLang="de-DE" sz="2800" dirty="0"/>
          </a:p>
          <a:p>
            <a:pPr>
              <a:lnSpc>
                <a:spcPct val="80000"/>
              </a:lnSpc>
            </a:pPr>
            <a:r>
              <a:rPr lang="de-DE" altLang="de-DE" sz="2800" dirty="0"/>
              <a:t>Ein Test misst dann genau, wenn er zu mehreren Zeitpunkten dasselbe Ergebnis liefert. </a:t>
            </a:r>
          </a:p>
          <a:p>
            <a:pPr>
              <a:lnSpc>
                <a:spcPct val="80000"/>
              </a:lnSpc>
            </a:pPr>
            <a:endParaRPr lang="de-DE" altLang="de-DE" sz="2800" dirty="0"/>
          </a:p>
          <a:p>
            <a:pPr>
              <a:lnSpc>
                <a:spcPct val="80000"/>
              </a:lnSpc>
            </a:pPr>
            <a:r>
              <a:rPr lang="de-DE" altLang="de-DE" sz="2800" dirty="0"/>
              <a:t>Korrelation desselben Fragebogen-Gesamtwerts zu verschiedenen Zeitpunkten mit denselben Probanden (ungeeignet bei vorübergehenden Merkmalen, z.B. Stimmung)</a:t>
            </a:r>
          </a:p>
          <a:p>
            <a:pPr>
              <a:lnSpc>
                <a:spcPct val="80000"/>
              </a:lnSpc>
            </a:pPr>
            <a:endParaRPr lang="de-DE" altLang="de-DE" sz="2800" dirty="0"/>
          </a:p>
          <a:p>
            <a:pPr marL="0" indent="0">
              <a:lnSpc>
                <a:spcPct val="80000"/>
              </a:lnSpc>
              <a:buNone/>
            </a:pPr>
            <a:endParaRPr lang="de-DE" altLang="de-D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C4968-84DD-8945-ACC5-5E3C81D1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56501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675687" cy="503239"/>
          </a:xfrm>
        </p:spPr>
        <p:txBody>
          <a:bodyPr/>
          <a:lstStyle/>
          <a:p>
            <a:r>
              <a:rPr lang="de-DE" altLang="de-DE" sz="4000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000" dirty="0"/>
              <a:t>Split-Half-Reliabilität:</a:t>
            </a:r>
          </a:p>
          <a:p>
            <a:pPr lvl="1">
              <a:lnSpc>
                <a:spcPct val="80000"/>
              </a:lnSpc>
            </a:pPr>
            <a:r>
              <a:rPr lang="de-DE" altLang="de-DE" sz="2000" dirty="0"/>
              <a:t>Korrelation zwischen zwei Hälften der Items eines Tests</a:t>
            </a:r>
          </a:p>
          <a:p>
            <a:pPr>
              <a:lnSpc>
                <a:spcPct val="80000"/>
              </a:lnSpc>
            </a:pPr>
            <a:endParaRPr lang="de-DE" altLang="de-DE" sz="2000" dirty="0"/>
          </a:p>
          <a:p>
            <a:pPr>
              <a:lnSpc>
                <a:spcPct val="80000"/>
              </a:lnSpc>
            </a:pPr>
            <a:r>
              <a:rPr lang="de-DE" altLang="de-DE" sz="2000" dirty="0" err="1"/>
              <a:t>Cronbachs</a:t>
            </a:r>
            <a:r>
              <a:rPr lang="de-DE" altLang="de-DE" sz="2000" dirty="0"/>
              <a:t> Alpha (Maß für sog. Interne Konsistenz):</a:t>
            </a:r>
          </a:p>
          <a:p>
            <a:pPr lvl="1">
              <a:lnSpc>
                <a:spcPct val="80000"/>
              </a:lnSpc>
            </a:pPr>
            <a:r>
              <a:rPr lang="de-DE" altLang="de-DE" sz="2000" dirty="0"/>
              <a:t>Mittelwert der Korrelationen zwischen allen Einzelitems</a:t>
            </a:r>
          </a:p>
          <a:p>
            <a:pPr lvl="1">
              <a:lnSpc>
                <a:spcPct val="80000"/>
              </a:lnSpc>
            </a:pPr>
            <a:r>
              <a:rPr lang="de-DE" altLang="de-DE" sz="2000" dirty="0"/>
              <a:t>Ausreichende Reliabilität: </a:t>
            </a:r>
            <a:r>
              <a:rPr lang="de-DE" altLang="de-DE" sz="2000" dirty="0" err="1"/>
              <a:t>r</a:t>
            </a:r>
            <a:r>
              <a:rPr lang="de-DE" altLang="de-DE" sz="2000" dirty="0"/>
              <a:t>: = 0.75   </a:t>
            </a:r>
          </a:p>
          <a:p>
            <a:pPr lvl="1">
              <a:lnSpc>
                <a:spcPct val="80000"/>
              </a:lnSpc>
            </a:pPr>
            <a:r>
              <a:rPr lang="de-DE" altLang="de-DE" sz="2000" dirty="0"/>
              <a:t>Gute Reliabilität: </a:t>
            </a:r>
            <a:r>
              <a:rPr lang="de-DE" altLang="de-DE" sz="2000" dirty="0" err="1"/>
              <a:t>r</a:t>
            </a:r>
            <a:r>
              <a:rPr lang="de-DE" altLang="de-DE" sz="2000" dirty="0"/>
              <a:t> = 0.90</a:t>
            </a:r>
          </a:p>
          <a:p>
            <a:pPr>
              <a:lnSpc>
                <a:spcPct val="80000"/>
              </a:lnSpc>
            </a:pPr>
            <a:endParaRPr lang="de-DE" altLang="de-DE" sz="2000" dirty="0"/>
          </a:p>
          <a:p>
            <a:pPr>
              <a:lnSpc>
                <a:spcPct val="80000"/>
              </a:lnSpc>
            </a:pPr>
            <a:r>
              <a:rPr lang="de-DE" altLang="de-DE" sz="2000" dirty="0"/>
              <a:t>Probleme: </a:t>
            </a:r>
          </a:p>
          <a:p>
            <a:pPr lvl="1">
              <a:lnSpc>
                <a:spcPct val="80000"/>
              </a:lnSpc>
            </a:pPr>
            <a:r>
              <a:rPr lang="de-DE" altLang="de-DE" sz="1800" dirty="0"/>
              <a:t>Die Messgenauigkeit kann nur für mehrere Items (Skala, Test, </a:t>
            </a:r>
            <a:r>
              <a:rPr lang="de-DE" altLang="de-DE" sz="1800" dirty="0" err="1"/>
              <a:t>Subtest</a:t>
            </a:r>
            <a:r>
              <a:rPr lang="de-DE" altLang="de-DE" sz="1800" dirty="0"/>
              <a:t>) bestimmt werden, nicht für Einzelitems</a:t>
            </a:r>
          </a:p>
          <a:p>
            <a:pPr lvl="1">
              <a:lnSpc>
                <a:spcPct val="80000"/>
              </a:lnSpc>
            </a:pPr>
            <a:r>
              <a:rPr lang="de-DE" altLang="de-DE" sz="1800" dirty="0"/>
              <a:t>Daher liefert ein Test, der nicht vollständig durchgeführt wurde, </a:t>
            </a:r>
            <a:br>
              <a:rPr lang="de-DE" altLang="de-DE" sz="1800" dirty="0"/>
            </a:br>
            <a:r>
              <a:rPr lang="de-DE" altLang="de-DE" sz="1800" dirty="0"/>
              <a:t>keine zuverlässige Messung</a:t>
            </a:r>
          </a:p>
          <a:p>
            <a:pPr lvl="1">
              <a:lnSpc>
                <a:spcPct val="80000"/>
              </a:lnSpc>
            </a:pPr>
            <a:r>
              <a:rPr lang="de-DE" altLang="de-DE" sz="1800" dirty="0"/>
              <a:t>Je mehr Items ein Test (</a:t>
            </a:r>
            <a:r>
              <a:rPr lang="de-DE" altLang="de-DE" sz="1800" dirty="0" err="1"/>
              <a:t>Subtest</a:t>
            </a:r>
            <a:r>
              <a:rPr lang="de-DE" altLang="de-DE" sz="1800" dirty="0"/>
              <a:t>, Skala) enthält, desto „genauer“ wird er</a:t>
            </a:r>
          </a:p>
          <a:p>
            <a:pPr>
              <a:lnSpc>
                <a:spcPct val="80000"/>
              </a:lnSpc>
            </a:pPr>
            <a:endParaRPr lang="de-DE" altLang="de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990E6-FFBC-824C-8E4F-346BD7B2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562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EDD79A3-89C3-7D4C-A3DE-D1465014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9392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600" dirty="0">
                <a:latin typeface="+mj-lt"/>
                <a:cs typeface="Arial" panose="020B0604020202020204" pitchFamily="34" charset="0"/>
              </a:rPr>
              <a:t>Reliabilitätssteigerung durch Testverlängerung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236CD01-02AD-DE43-B29A-6D55B6C0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17FACAE3-4BD4-F248-8CBD-C45DA8279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BAFDA0BC-0B98-D64F-86E1-AC692643C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310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78AD431E-F75B-A34D-B3BD-D8C5D4D2B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715CD626-0F65-E04B-9039-5D7B7E58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795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943A792C-F214-4E4C-A9F5-B22E6F6B0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113" name="Rectangle 9">
            <a:extLst>
              <a:ext uri="{FF2B5EF4-FFF2-40B4-BE49-F238E27FC236}">
                <a16:creationId xmlns:a16="http://schemas.microsoft.com/office/drawing/2014/main" id="{5BD3CA41-1257-0245-9C1B-A8BCBE528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47114" name="Object 10">
            <a:extLst>
              <a:ext uri="{FF2B5EF4-FFF2-40B4-BE49-F238E27FC236}">
                <a16:creationId xmlns:a16="http://schemas.microsoft.com/office/drawing/2014/main" id="{1CA8E7C6-B412-E042-8710-A9B11D28AD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888" y="1484784"/>
          <a:ext cx="8035925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8" r:id="rId4" imgW="38900100" imgH="23152100" progId="MSDraw">
                  <p:embed/>
                </p:oleObj>
              </mc:Choice>
              <mc:Fallback>
                <p:oleObj r:id="rId4" imgW="38900100" imgH="23152100" progId="MSDraw">
                  <p:embed/>
                  <p:pic>
                    <p:nvPicPr>
                      <p:cNvPr id="47114" name="Object 10">
                        <a:extLst>
                          <a:ext uri="{FF2B5EF4-FFF2-40B4-BE49-F238E27FC236}">
                            <a16:creationId xmlns:a16="http://schemas.microsoft.com/office/drawing/2014/main" id="{1CA8E7C6-B412-E042-8710-A9B11D28AD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1484784"/>
                        <a:ext cx="8035925" cy="457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5935D59-E2CB-DA47-8A49-B4DC7145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7290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1C80947-0E25-5C49-9344-E4C43CD3F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Validität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20DFC25-FDAA-2346-A1E5-96FE5B6D4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/>
              <a:t>Validität: Gültigkeit</a:t>
            </a:r>
          </a:p>
          <a:p>
            <a:r>
              <a:rPr lang="de-DE" altLang="de-DE" dirty="0"/>
              <a:t>Misst ein Test das, was er messen soll?</a:t>
            </a:r>
          </a:p>
          <a:p>
            <a:pPr lvl="1"/>
            <a:r>
              <a:rPr lang="de-DE" altLang="de-DE" dirty="0"/>
              <a:t>Zusammenhang zwischen dem Testergebnis und anderen Kriterien für das Zielverhalten</a:t>
            </a:r>
          </a:p>
          <a:p>
            <a:pPr lvl="1"/>
            <a:r>
              <a:rPr lang="de-DE" altLang="de-DE" dirty="0"/>
              <a:t>Evaluation durch Bestimmung des Zusammenhangs (Korrelation) zwischen dem Testergebnis und anderen Kriterien für das messende Verhalten</a:t>
            </a:r>
          </a:p>
          <a:p>
            <a:pPr lvl="1"/>
            <a:endParaRPr lang="de-DE" altLang="de-DE" dirty="0"/>
          </a:p>
          <a:p>
            <a:pPr marL="457188" lvl="1" indent="0">
              <a:buNone/>
            </a:pP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46DA4-1FE0-FF42-8BD3-72686F12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9757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Zusammenfassung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r>
              <a:rPr lang="en-US" sz="2400" dirty="0" err="1"/>
              <a:t>Konzept</a:t>
            </a:r>
            <a:r>
              <a:rPr lang="en-US" sz="2400" dirty="0"/>
              <a:t> der </a:t>
            </a:r>
            <a:r>
              <a:rPr lang="en-US" sz="2400" dirty="0" err="1"/>
              <a:t>Stichprobe</a:t>
            </a:r>
            <a:endParaRPr lang="en-US" sz="2400" dirty="0"/>
          </a:p>
          <a:p>
            <a:r>
              <a:rPr lang="en-US" sz="2400" dirty="0"/>
              <a:t>Relative </a:t>
            </a:r>
            <a:r>
              <a:rPr lang="en-US" sz="2400" dirty="0" err="1"/>
              <a:t>Häufigkeiten</a:t>
            </a:r>
            <a:endParaRPr lang="en-US" sz="2400" dirty="0"/>
          </a:p>
          <a:p>
            <a:r>
              <a:rPr lang="en-US" sz="2400" dirty="0" err="1"/>
              <a:t>Verteilungen</a:t>
            </a:r>
            <a:endParaRPr lang="en-US" sz="2400" dirty="0"/>
          </a:p>
          <a:p>
            <a:r>
              <a:rPr lang="en-US" sz="2400" dirty="0" err="1"/>
              <a:t>Beschreibungsmaße</a:t>
            </a:r>
            <a:endParaRPr lang="en-US" sz="2400" dirty="0"/>
          </a:p>
          <a:p>
            <a:pPr lvl="1"/>
            <a:r>
              <a:rPr lang="en-US" sz="2000" dirty="0" err="1"/>
              <a:t>Mittelwert</a:t>
            </a:r>
            <a:r>
              <a:rPr lang="en-US" sz="2000" dirty="0"/>
              <a:t>, </a:t>
            </a:r>
            <a:r>
              <a:rPr lang="en-US" sz="2000" dirty="0" err="1"/>
              <a:t>Varianz</a:t>
            </a:r>
            <a:r>
              <a:rPr lang="en-US" sz="2000" dirty="0"/>
              <a:t> (</a:t>
            </a:r>
            <a:r>
              <a:rPr lang="en-US" sz="2000" dirty="0" err="1"/>
              <a:t>Streuung</a:t>
            </a:r>
            <a:r>
              <a:rPr lang="en-US" sz="2000" dirty="0"/>
              <a:t>), </a:t>
            </a:r>
            <a:r>
              <a:rPr lang="mr-IN" sz="2000" dirty="0"/>
              <a:t>…</a:t>
            </a:r>
            <a:endParaRPr lang="en-US" sz="2000" dirty="0"/>
          </a:p>
          <a:p>
            <a:r>
              <a:rPr lang="en-US" sz="2400" dirty="0" err="1"/>
              <a:t>Wahrscheinlichkeiten</a:t>
            </a:r>
            <a:endParaRPr lang="en-US" sz="2400" dirty="0"/>
          </a:p>
          <a:p>
            <a:r>
              <a:rPr lang="en-US" sz="2400" dirty="0" err="1"/>
              <a:t>Hypothesentest</a:t>
            </a:r>
            <a:r>
              <a:rPr lang="en-US" sz="2400" dirty="0"/>
              <a:t>, </a:t>
            </a:r>
            <a:r>
              <a:rPr lang="en-US" sz="2400" dirty="0" err="1"/>
              <a:t>Signifikanzniveau</a:t>
            </a:r>
            <a:endParaRPr lang="en-US" sz="2400" dirty="0"/>
          </a:p>
          <a:p>
            <a:r>
              <a:rPr lang="en-US" sz="2400" dirty="0" err="1"/>
              <a:t>Zufallsvariable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Normalverteilung</a:t>
            </a:r>
            <a:r>
              <a:rPr lang="en-US" sz="2400" dirty="0"/>
              <a:t>, </a:t>
            </a:r>
            <a:r>
              <a:rPr lang="en-US" sz="2400" dirty="0" err="1"/>
              <a:t>Standardnormalverteilung</a:t>
            </a:r>
            <a:endParaRPr lang="en-US" sz="2400" dirty="0"/>
          </a:p>
          <a:p>
            <a:r>
              <a:rPr lang="en-US" sz="2400" dirty="0" err="1"/>
              <a:t>Standardfehler</a:t>
            </a:r>
            <a:endParaRPr lang="en-US" sz="2400" dirty="0"/>
          </a:p>
          <a:p>
            <a:r>
              <a:rPr lang="en-US" sz="2400" dirty="0" err="1"/>
              <a:t>Konfidenzintervall</a:t>
            </a:r>
            <a:r>
              <a:rPr lang="en-US" sz="2400" dirty="0"/>
              <a:t>, </a:t>
            </a:r>
            <a:r>
              <a:rPr lang="en-US" sz="2400" dirty="0" err="1"/>
              <a:t>Stichprobenumfang</a:t>
            </a:r>
            <a:endParaRPr lang="en-US" sz="2400" dirty="0"/>
          </a:p>
          <a:p>
            <a:r>
              <a:rPr lang="en-US" sz="2400"/>
              <a:t>Erwartungstreue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22955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6751</TotalTime>
  <Words>4400</Words>
  <Application>Microsoft Macintosh PowerPoint</Application>
  <PresentationFormat>On-screen Show (4:3)</PresentationFormat>
  <Paragraphs>1172</Paragraphs>
  <Slides>97</Slides>
  <Notes>31</Notes>
  <HiddenSlides>5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Calibri</vt:lpstr>
      <vt:lpstr>Cambria Math</vt:lpstr>
      <vt:lpstr>Chalkduster</vt:lpstr>
      <vt:lpstr>MS Reference Sans Serif</vt:lpstr>
      <vt:lpstr>Myriad Pro</vt:lpstr>
      <vt:lpstr>Symbol</vt:lpstr>
      <vt:lpstr>Times New Roman</vt:lpstr>
      <vt:lpstr>Wingdings</vt:lpstr>
      <vt:lpstr>7_Standarddesign</vt:lpstr>
      <vt:lpstr>Formel</vt:lpstr>
      <vt:lpstr>MSDraw</vt:lpstr>
      <vt:lpstr>Einführung in Web- und Data-Science</vt:lpstr>
      <vt:lpstr>Übersicht</vt:lpstr>
      <vt:lpstr>Warenkorbanalyse: Kombinatorische Explosion</vt:lpstr>
      <vt:lpstr>Welche Probleme können vereinfacht werden?</vt:lpstr>
      <vt:lpstr>Betrachtung einer Teilmenge der Daten</vt:lpstr>
      <vt:lpstr>Betrachtung einer Teilmenge der Daten</vt:lpstr>
      <vt:lpstr>Begriff der statistischen Variable</vt:lpstr>
      <vt:lpstr>Statistik</vt:lpstr>
      <vt:lpstr>"Repräsentativ"</vt:lpstr>
      <vt:lpstr>Ablauf systematischer Untersuchungen</vt:lpstr>
      <vt:lpstr>PowerPoint Presentation</vt:lpstr>
      <vt:lpstr>Erhebung von Stichproben</vt:lpstr>
      <vt:lpstr>Merkmale / Variablen</vt:lpstr>
      <vt:lpstr>Systematischer Fehler/Trend (Bias)</vt:lpstr>
      <vt:lpstr>Lagemaße - Mittelwerte</vt:lpstr>
      <vt:lpstr>Visualisierung</vt:lpstr>
      <vt:lpstr>Weitere Lagemaße</vt:lpstr>
      <vt:lpstr>Anwendungen</vt:lpstr>
      <vt:lpstr>Datentypen</vt:lpstr>
      <vt:lpstr>Metrische Variablen</vt:lpstr>
      <vt:lpstr>Kategoriale Variablen</vt:lpstr>
      <vt:lpstr>Streuungsmaße</vt:lpstr>
      <vt:lpstr>Darstellung von Dateneigenschaften</vt:lpstr>
      <vt:lpstr>Darstellung von Daten</vt:lpstr>
      <vt:lpstr>Relative Häufigkeiten</vt:lpstr>
      <vt:lpstr>Verteilungen</vt:lpstr>
      <vt:lpstr>Binomialverteilung</vt:lpstr>
      <vt:lpstr>Aufgabe</vt:lpstr>
      <vt:lpstr>Binomialverteilung</vt:lpstr>
      <vt:lpstr>Normalverteilung</vt:lpstr>
      <vt:lpstr>Verteilung für relative Häufigkeit von φ_(μ, σ^2 ) (x)≤θ</vt:lpstr>
      <vt:lpstr>Von relativen Häufigkeiten zu Wahrscheinlichkeiten</vt:lpstr>
      <vt:lpstr>Wahrscheinlichkeits- vs. Dichtefunktion</vt:lpstr>
      <vt:lpstr>Normalverteilung</vt:lpstr>
      <vt:lpstr>Hypothesentest</vt:lpstr>
      <vt:lpstr>Experiment unter Normalverteilungsannahme</vt:lpstr>
      <vt:lpstr>Ablehnungsbereich</vt:lpstr>
      <vt:lpstr>Auswertung des Experiments: Fehleranalyse</vt:lpstr>
      <vt:lpstr>Weitere Fragestellung</vt:lpstr>
      <vt:lpstr>Ablehnungsbereichs rechts</vt:lpstr>
      <vt:lpstr>Ablehnungsbereichs links</vt:lpstr>
      <vt:lpstr>Ablehnungsbereichs beidseitig</vt:lpstr>
      <vt:lpstr>Typ-1- und Typ-2-Fehler</vt:lpstr>
      <vt:lpstr>PowerPoint Presentation</vt:lpstr>
      <vt:lpstr>Zusammenfassung: Hypothesentest</vt:lpstr>
      <vt:lpstr>Schätzung von Parametern</vt:lpstr>
      <vt:lpstr>Experimente, Zufallsvariablen, Verteilungen</vt:lpstr>
      <vt:lpstr>Erwartungen formal</vt:lpstr>
      <vt:lpstr>Varianz formal</vt:lpstr>
      <vt:lpstr>Interpretation eines Messwertes</vt:lpstr>
      <vt:lpstr>z-Standardisierung</vt:lpstr>
      <vt:lpstr>z-Standardisierung</vt:lpstr>
      <vt:lpstr>z-Standardisierung</vt:lpstr>
      <vt:lpstr>z-Standardisierung</vt:lpstr>
      <vt:lpstr>z-Standardisierung</vt:lpstr>
      <vt:lpstr>Prozentränge</vt:lpstr>
      <vt:lpstr>Aufgabe: IQ-Wert-Analyse</vt:lpstr>
      <vt:lpstr>Prozentränge</vt:lpstr>
      <vt:lpstr>Wahrscheinlichkeiten</vt:lpstr>
      <vt:lpstr>Wahrscheinlichkeiten</vt:lpstr>
      <vt:lpstr>Stichprobenkennwerteverteilungen</vt:lpstr>
      <vt:lpstr>Stichprobenkennwerteverteilungen</vt:lpstr>
      <vt:lpstr>Standardfehler</vt:lpstr>
      <vt:lpstr>Begründung</vt:lpstr>
      <vt:lpstr>Standardfehler</vt:lpstr>
      <vt:lpstr>Bereich um den Mittelwert</vt:lpstr>
      <vt:lpstr>Konfidenzintervalle</vt:lpstr>
      <vt:lpstr>Konfidenzintervall</vt:lpstr>
      <vt:lpstr>Konfidenzintervall: Herleitung</vt:lpstr>
      <vt:lpstr>Konfidenzintervall: Herleitung</vt:lpstr>
      <vt:lpstr>Konfidenzintervall: Herleitung</vt:lpstr>
      <vt:lpstr>Konfidenzintervall: Herleitung</vt:lpstr>
      <vt:lpstr>Konfidenzintervall: Interpretation</vt:lpstr>
      <vt:lpstr>Konfidenzintervall: Interpretation</vt:lpstr>
      <vt:lpstr>Konfidenzintervall: Bemerkungen</vt:lpstr>
      <vt:lpstr>Konfidenzintervall: Beispiel</vt:lpstr>
      <vt:lpstr>Konfidenzintervall: Bemerkungen</vt:lpstr>
      <vt:lpstr>Konfidenzintervall: Bemerkungen</vt:lpstr>
      <vt:lpstr>Schätzung der Varianz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Begriff der Erwartungstreue</vt:lpstr>
      <vt:lpstr>Korrigierte Stichprobenvarianz</vt:lpstr>
      <vt:lpstr>Korrigierte Stichprobenvarianz: Warum n-1? </vt:lpstr>
      <vt:lpstr>Korrigierte Stichprobenvarianz: Warum n-1? </vt:lpstr>
      <vt:lpstr>Korrigierte Stichprobenvarianz: Warum n-1? </vt:lpstr>
      <vt:lpstr>Korrigierte Stichprobenvarianz: Warum n-1? </vt:lpstr>
      <vt:lpstr>Unterschiedshypothesen</vt:lpstr>
      <vt:lpstr>Reliabilität</vt:lpstr>
      <vt:lpstr>Bestimmung der Reliabilität eines Tests</vt:lpstr>
      <vt:lpstr>Bestimmung der Reliabilität eines Tests</vt:lpstr>
      <vt:lpstr>PowerPoint Presentation</vt:lpstr>
      <vt:lpstr>Validität</vt:lpstr>
      <vt:lpstr>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1602</cp:revision>
  <cp:lastPrinted>2017-11-21T20:12:57Z</cp:lastPrinted>
  <dcterms:created xsi:type="dcterms:W3CDTF">2010-04-27T12:26:40Z</dcterms:created>
  <dcterms:modified xsi:type="dcterms:W3CDTF">2019-11-28T16:07:07Z</dcterms:modified>
</cp:coreProperties>
</file>