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8"/>
  </p:notesMasterIdLst>
  <p:handoutMasterIdLst>
    <p:handoutMasterId r:id="rId89"/>
  </p:handoutMasterIdLst>
  <p:sldIdLst>
    <p:sldId id="418" r:id="rId2"/>
    <p:sldId id="421" r:id="rId3"/>
    <p:sldId id="274" r:id="rId4"/>
    <p:sldId id="450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451" r:id="rId15"/>
    <p:sldId id="452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403" r:id="rId28"/>
    <p:sldId id="404" r:id="rId29"/>
    <p:sldId id="405" r:id="rId30"/>
    <p:sldId id="406" r:id="rId31"/>
    <p:sldId id="453" r:id="rId32"/>
    <p:sldId id="454" r:id="rId33"/>
    <p:sldId id="455" r:id="rId34"/>
    <p:sldId id="457" r:id="rId35"/>
    <p:sldId id="507" r:id="rId36"/>
    <p:sldId id="456" r:id="rId37"/>
    <p:sldId id="458" r:id="rId38"/>
    <p:sldId id="506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69" r:id="rId50"/>
    <p:sldId id="470" r:id="rId51"/>
    <p:sldId id="471" r:id="rId52"/>
    <p:sldId id="472" r:id="rId53"/>
    <p:sldId id="473" r:id="rId54"/>
    <p:sldId id="474" r:id="rId55"/>
    <p:sldId id="475" r:id="rId56"/>
    <p:sldId id="476" r:id="rId57"/>
    <p:sldId id="477" r:id="rId58"/>
    <p:sldId id="478" r:id="rId59"/>
    <p:sldId id="479" r:id="rId60"/>
    <p:sldId id="480" r:id="rId61"/>
    <p:sldId id="481" r:id="rId62"/>
    <p:sldId id="482" r:id="rId63"/>
    <p:sldId id="483" r:id="rId64"/>
    <p:sldId id="484" r:id="rId65"/>
    <p:sldId id="485" r:id="rId66"/>
    <p:sldId id="486" r:id="rId67"/>
    <p:sldId id="487" r:id="rId68"/>
    <p:sldId id="488" r:id="rId69"/>
    <p:sldId id="489" r:id="rId70"/>
    <p:sldId id="490" r:id="rId71"/>
    <p:sldId id="491" r:id="rId72"/>
    <p:sldId id="492" r:id="rId73"/>
    <p:sldId id="493" r:id="rId74"/>
    <p:sldId id="494" r:id="rId75"/>
    <p:sldId id="495" r:id="rId76"/>
    <p:sldId id="496" r:id="rId77"/>
    <p:sldId id="497" r:id="rId78"/>
    <p:sldId id="498" r:id="rId79"/>
    <p:sldId id="499" r:id="rId80"/>
    <p:sldId id="500" r:id="rId81"/>
    <p:sldId id="501" r:id="rId82"/>
    <p:sldId id="502" r:id="rId83"/>
    <p:sldId id="503" r:id="rId84"/>
    <p:sldId id="504" r:id="rId85"/>
    <p:sldId id="505" r:id="rId86"/>
    <p:sldId id="407" r:id="rId8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FFF"/>
    <a:srgbClr val="CC3399"/>
    <a:srgbClr val="F3CDE6"/>
    <a:srgbClr val="DAFFB5"/>
    <a:srgbClr val="E5405D"/>
    <a:srgbClr val="D9D9D9"/>
    <a:srgbClr val="C1FEFE"/>
    <a:srgbClr val="B0E7E8"/>
    <a:srgbClr val="6D7CFF"/>
    <a:srgbClr val="807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/>
    <p:restoredTop sz="94558"/>
  </p:normalViewPr>
  <p:slideViewPr>
    <p:cSldViewPr>
      <p:cViewPr varScale="1">
        <p:scale>
          <a:sx n="121" d="100"/>
          <a:sy n="121" d="100"/>
        </p:scale>
        <p:origin x="18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2.xml"/><Relationship Id="rId13" Type="http://schemas.openxmlformats.org/officeDocument/2006/relationships/slide" Target="slides/slide68.xml"/><Relationship Id="rId18" Type="http://schemas.openxmlformats.org/officeDocument/2006/relationships/slide" Target="slides/slide73.xml"/><Relationship Id="rId3" Type="http://schemas.openxmlformats.org/officeDocument/2006/relationships/slide" Target="slides/slide50.xml"/><Relationship Id="rId7" Type="http://schemas.openxmlformats.org/officeDocument/2006/relationships/slide" Target="slides/slide61.xml"/><Relationship Id="rId12" Type="http://schemas.openxmlformats.org/officeDocument/2006/relationships/slide" Target="slides/slide66.xml"/><Relationship Id="rId17" Type="http://schemas.openxmlformats.org/officeDocument/2006/relationships/slide" Target="slides/slide72.xml"/><Relationship Id="rId2" Type="http://schemas.openxmlformats.org/officeDocument/2006/relationships/slide" Target="slides/slide47.xml"/><Relationship Id="rId16" Type="http://schemas.openxmlformats.org/officeDocument/2006/relationships/slide" Target="slides/slide71.xml"/><Relationship Id="rId1" Type="http://schemas.openxmlformats.org/officeDocument/2006/relationships/slide" Target="slides/slide44.xml"/><Relationship Id="rId6" Type="http://schemas.openxmlformats.org/officeDocument/2006/relationships/slide" Target="slides/slide60.xml"/><Relationship Id="rId11" Type="http://schemas.openxmlformats.org/officeDocument/2006/relationships/slide" Target="slides/slide65.xml"/><Relationship Id="rId5" Type="http://schemas.openxmlformats.org/officeDocument/2006/relationships/slide" Target="slides/slide59.xml"/><Relationship Id="rId15" Type="http://schemas.openxmlformats.org/officeDocument/2006/relationships/slide" Target="slides/slide70.xml"/><Relationship Id="rId10" Type="http://schemas.openxmlformats.org/officeDocument/2006/relationships/slide" Target="slides/slide64.xml"/><Relationship Id="rId19" Type="http://schemas.openxmlformats.org/officeDocument/2006/relationships/slide" Target="slides/slide74.xml"/><Relationship Id="rId4" Type="http://schemas.openxmlformats.org/officeDocument/2006/relationships/slide" Target="slides/slide51.xml"/><Relationship Id="rId9" Type="http://schemas.openxmlformats.org/officeDocument/2006/relationships/slide" Target="slides/slide63.xml"/><Relationship Id="rId14" Type="http://schemas.openxmlformats.org/officeDocument/2006/relationships/slide" Target="slides/slide6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16.12.19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16.12.19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7D7CED-C01D-1947-818D-ECE8CC64C3DA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EF2A3A-2E3A-3D48-9BB5-7D9DF0351361}" type="slidenum">
              <a:rPr lang="en-US" sz="1100"/>
              <a:pPr/>
              <a:t>12</a:t>
            </a:fld>
            <a:endParaRPr lang="en-US" sz="11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13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14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02E3A-CFD9-394B-A078-747FCD4C8783}" type="slidenum">
              <a:rPr lang="en-US" sz="1100"/>
              <a:pPr/>
              <a:t>15</a:t>
            </a:fld>
            <a:endParaRPr lang="en-US" sz="11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3DDF05-E7E1-2C4D-9B76-583672ABCC94}" type="slidenum">
              <a:rPr lang="en-US" sz="1100"/>
              <a:pPr/>
              <a:t>16</a:t>
            </a:fld>
            <a:endParaRPr lang="en-US" sz="11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F56127-1BD7-DE4C-84B2-BD794CBB011E}" type="slidenum">
              <a:rPr lang="en-US" sz="1100"/>
              <a:pPr/>
              <a:t>17</a:t>
            </a:fld>
            <a:endParaRPr lang="en-US" sz="11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2FB54-27DA-D442-A8C5-0F2F92BE20D6}" type="slidenum">
              <a:rPr lang="en-US" sz="1100"/>
              <a:pPr/>
              <a:t>18</a:t>
            </a:fld>
            <a:endParaRPr lang="en-US" sz="11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F686F5-544F-4E43-9523-C811845DB766}" type="slidenum">
              <a:rPr lang="en-US" sz="1100"/>
              <a:pPr/>
              <a:t>19</a:t>
            </a:fld>
            <a:endParaRPr lang="en-US" sz="11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33FD9-3DD1-0E4E-B5D3-0945B82440B9}" type="slidenum">
              <a:rPr lang="en-US" sz="1100"/>
              <a:pPr/>
              <a:t>20</a:t>
            </a:fld>
            <a:endParaRPr lang="en-US" sz="11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6C79DD-65F6-A340-85D7-351A66C76445}" type="slidenum">
              <a:rPr lang="en-US" sz="1100"/>
              <a:pPr/>
              <a:t>21</a:t>
            </a:fld>
            <a:endParaRPr lang="en-US" sz="11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Rank, suit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7086BC-2FAF-C144-AF2C-8C4895676CAF}" type="slidenum">
              <a:rPr lang="en-US" sz="1100"/>
              <a:pPr/>
              <a:t>22</a:t>
            </a:fld>
            <a:endParaRPr lang="en-US" sz="11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C2909-9779-9440-B244-F90BF63BBBCC}" type="slidenum">
              <a:rPr lang="en-US" sz="1100"/>
              <a:pPr/>
              <a:t>23</a:t>
            </a:fld>
            <a:endParaRPr lang="en-US" sz="11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B768E0-FCFB-ED44-B5B0-4C1972CF37A3}" type="slidenum">
              <a:rPr lang="en-US" sz="1100"/>
              <a:pPr/>
              <a:t>24</a:t>
            </a:fld>
            <a:endParaRPr lang="en-US" sz="11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2090A4-D270-6C49-9AAF-DA4212BB2315}" type="slidenum">
              <a:rPr lang="en-US" sz="1100"/>
              <a:pPr/>
              <a:t>25</a:t>
            </a:fld>
            <a:endParaRPr lang="en-US" sz="11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C7CAFB-D044-AB43-BBCC-4515C6C26FF6}" type="slidenum">
              <a:rPr lang="en-US" sz="1100"/>
              <a:pPr/>
              <a:t>26</a:t>
            </a:fld>
            <a:endParaRPr lang="en-US" sz="11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6D3376-2E51-C144-8201-6EB924B53468}" type="slidenum">
              <a:rPr lang="en-US" sz="1100"/>
              <a:pPr/>
              <a:t>27</a:t>
            </a:fld>
            <a:endParaRPr lang="en-US" sz="11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CDB901-89FD-AD4B-BD23-7C50EF306AFC}" type="slidenum">
              <a:rPr lang="en-US" sz="1100"/>
              <a:pPr/>
              <a:t>28</a:t>
            </a:fld>
            <a:endParaRPr lang="en-US" sz="11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EC2BA2-F873-094B-BF64-E42B7941F9C3}" type="slidenum">
              <a:rPr lang="en-US" sz="1100"/>
              <a:pPr/>
              <a:t>29</a:t>
            </a:fld>
            <a:endParaRPr lang="en-US" sz="11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F19CE0-FFE0-714B-9CA0-086007D3BE00}" type="slidenum">
              <a:rPr lang="en-US" sz="1100"/>
              <a:pPr/>
              <a:t>30</a:t>
            </a:fld>
            <a:endParaRPr lang="en-US" sz="11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63A5F5-344D-254B-8880-AAC1C9F8437B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4B86B6-1688-B342-8DED-17C7D521D5DC}" type="slidenum">
              <a:rPr lang="en-US" sz="1100"/>
              <a:pPr/>
              <a:t>5</a:t>
            </a:fld>
            <a:endParaRPr lang="en-US" sz="11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>
                <a:ea typeface="ＭＳ Ｐゴシック" charset="0"/>
                <a:cs typeface="ＭＳ Ｐゴシック" charset="0"/>
              </a:rPr>
              <a:t>Jack</a:t>
            </a:r>
          </a:p>
          <a:p>
            <a:r>
              <a:rPr lang="de-DE" dirty="0" err="1">
                <a:ea typeface="ＭＳ Ｐゴシック" charset="0"/>
                <a:cs typeface="ＭＳ Ｐゴシック" charset="0"/>
              </a:rPr>
              <a:t>Spade</a:t>
            </a:r>
            <a:r>
              <a:rPr lang="de-DE" dirty="0">
                <a:ea typeface="ＭＳ Ｐゴシック" charset="0"/>
                <a:cs typeface="ＭＳ Ｐゴシック" charset="0"/>
              </a:rPr>
              <a:t>, Diamond, Clubs, Heart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B2321A-5FBF-1142-99E0-67A5E6E595E4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57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CBD417-1895-F247-B073-0DCE44A25AF8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79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FC1A-EA08-3F42-9457-5300A6969373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4688"/>
            <a:ext cx="4603750" cy="34544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124" y="4354287"/>
            <a:ext cx="5082158" cy="412735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24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</a:t>
            </a:r>
            <a:r>
              <a:rPr lang="en-US" baseline="0" dirty="0"/>
              <a:t> simplicity really pay off? How do we check? -&gt; cross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6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p=1 == n-fold</a:t>
            </a:r>
            <a:r>
              <a:rPr lang="en-US" baseline="0" dirty="0"/>
              <a:t> special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85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CA74B-2BE4-E244-ADA3-C69733A6CCB6}" type="slidenum">
              <a:rPr lang="en-US" sz="1000"/>
              <a:pPr/>
              <a:t>60</a:t>
            </a:fld>
            <a:endParaRPr lang="en-US" sz="10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43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8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0976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097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B254F0-F7B6-D149-A665-530C3DA46718}" type="slidenum">
              <a:rPr lang="en-US" sz="1200">
                <a:latin typeface="Arial" charset="0"/>
              </a:rPr>
              <a:pPr/>
              <a:t>64</a:t>
            </a:fld>
            <a:endParaRPr lang="en-US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4225" cy="3446462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7" y="4341521"/>
            <a:ext cx="5026951" cy="4138699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51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FD997C-7A19-AF45-B850-9243483760AB}" type="slidenum">
              <a:rPr lang="en-US" sz="1000"/>
              <a:pPr/>
              <a:t>65</a:t>
            </a:fld>
            <a:endParaRPr lang="en-US" sz="10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65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830E29-546D-594A-8EDC-6400A18CC478}" type="slidenum">
              <a:rPr lang="en-US" sz="1000"/>
              <a:pPr/>
              <a:t>66</a:t>
            </a:fld>
            <a:endParaRPr lang="en-US" sz="10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6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CE84C-154B-0C4C-B5A6-EE924A155BAA}" type="slidenum">
              <a:rPr lang="en-US" sz="1100"/>
              <a:pPr/>
              <a:t>6</a:t>
            </a:fld>
            <a:endParaRPr lang="en-US" sz="11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Jake spade club Quee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716855-8F85-7740-BD7F-C10A5F701929}" type="slidenum">
              <a:rPr lang="en-US" sz="1000"/>
              <a:pPr/>
              <a:t>67</a:t>
            </a:fld>
            <a:endParaRPr lang="en-US" sz="10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01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129FC-3451-264A-A651-4CAD9038D3CA}" type="slidenum">
              <a:rPr lang="en-US" sz="1000"/>
              <a:pPr/>
              <a:t>68</a:t>
            </a:fld>
            <a:endParaRPr lang="en-US" sz="10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26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CECD1B-5474-2445-ABB4-6717DA119E28}" type="slidenum">
              <a:rPr lang="en-US" sz="1000"/>
              <a:pPr/>
              <a:t>69</a:t>
            </a:fld>
            <a:endParaRPr lang="en-US" sz="10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80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11184-81D4-994C-8687-D170C2A0C182}" type="slidenum">
              <a:rPr lang="en-US" sz="1000"/>
              <a:pPr/>
              <a:t>70</a:t>
            </a:fld>
            <a:endParaRPr lang="en-US" sz="10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79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71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423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FA2483B-FA40-5540-817C-E28B61CC504D}" type="slidenum">
              <a:rPr lang="en-US" sz="1000"/>
              <a:pPr/>
              <a:t>72</a:t>
            </a:fld>
            <a:endParaRPr lang="en-US" sz="10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24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8F9FA2-DBC6-F44F-A638-7FB69192A569}" type="slidenum">
              <a:rPr lang="en-US" sz="1000"/>
              <a:pPr/>
              <a:t>73</a:t>
            </a:fld>
            <a:endParaRPr lang="en-US" sz="10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955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B9C4A-CCBB-114A-AAEE-2CB140486124}" type="slidenum">
              <a:rPr lang="en-US" sz="1000"/>
              <a:pPr/>
              <a:t>74</a:t>
            </a:fld>
            <a:endParaRPr lang="en-US" sz="10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14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001E52-3C22-E143-8F37-B074B9DFCDAF}" type="slidenum">
              <a:rPr lang="en-US" sz="1000"/>
              <a:pPr/>
              <a:t>76</a:t>
            </a:fld>
            <a:endParaRPr lang="en-US" sz="10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555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2A3543-3721-FD48-9D60-3BD51A06CC2B}" type="slidenum">
              <a:rPr lang="en-US" sz="1000"/>
              <a:pPr/>
              <a:t>79</a:t>
            </a:fld>
            <a:endParaRPr lang="en-US" sz="10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AC23A8-BB67-B646-B400-B6EDDEE0862D}" type="slidenum">
              <a:rPr lang="en-US" sz="1100"/>
              <a:pPr/>
              <a:t>7</a:t>
            </a:fld>
            <a:endParaRPr lang="en-US" sz="11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defTabSz="89537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E842ED-779E-7E45-BAB1-5022237C4952}" type="slidenum">
              <a:rPr lang="en-US" sz="1000"/>
              <a:pPr/>
              <a:t>81</a:t>
            </a:fld>
            <a:endParaRPr lang="en-US" sz="10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93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9F7DC2-275A-8645-AF23-024DA8CC4EF1}" type="slidenum">
              <a:rPr lang="en-US" sz="1000"/>
              <a:pPr/>
              <a:t>82</a:t>
            </a:fld>
            <a:endParaRPr lang="en-US" sz="100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44F824D-8AD0-7949-8A60-7E823872B222}" type="slidenum">
              <a:rPr lang="en-US" sz="1200"/>
              <a:pPr algn="r"/>
              <a:t>82</a:t>
            </a:fld>
            <a:endParaRPr lang="en-US" sz="12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617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83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83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587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FB1F44-2AED-864E-B610-8B625B3702C6}" type="slidenum">
              <a:rPr lang="en-US" sz="1000"/>
              <a:pPr/>
              <a:t>84</a:t>
            </a:fld>
            <a:endParaRPr lang="en-US" sz="100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7D122FB-F23C-DE48-B4CE-DCBFE3976196}" type="slidenum">
              <a:rPr lang="en-US" sz="1200"/>
              <a:pPr algn="r"/>
              <a:t>84</a:t>
            </a:fld>
            <a:endParaRPr lang="en-US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6913"/>
            <a:ext cx="4545013" cy="3409950"/>
          </a:xfrm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9" y="4342192"/>
            <a:ext cx="5031878" cy="411389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9" rIns="84396" bIns="42199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3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014775" indent="-34592734" defTabSz="89537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1AF4F-B507-5E4E-9251-213D05A1D24F}" type="slidenum">
              <a:rPr lang="en-US" sz="1000"/>
              <a:pPr/>
              <a:t>85</a:t>
            </a:fld>
            <a:endParaRPr lang="en-US" sz="100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905" y="8708574"/>
            <a:ext cx="2991445" cy="4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41" tIns="43870" rIns="87741" bIns="43870" anchor="b"/>
          <a:lstStyle>
            <a:lvl1pPr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49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4F74DD08-7AD3-5E49-A09D-30BF1F1F817D}" type="slidenum">
              <a:rPr lang="en-US" sz="1200"/>
              <a:pPr algn="r"/>
              <a:t>85</a:t>
            </a:fld>
            <a:endParaRPr 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7"/>
            <a:ext cx="5082480" cy="412901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7741" tIns="43870" rIns="87741" bIns="43870"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397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8D56FD-E6F1-6041-994D-D426DCD5FDFC}" type="slidenum">
              <a:rPr lang="en-US" sz="1100"/>
              <a:pPr/>
              <a:t>86</a:t>
            </a:fld>
            <a:endParaRPr lang="en-US" sz="11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err="1">
                <a:ea typeface="ＭＳ Ｐゴシック" charset="0"/>
                <a:cs typeface="ＭＳ Ｐゴシック" charset="0"/>
              </a:rPr>
              <a:t>Meta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Dendral</a:t>
            </a:r>
            <a:r>
              <a:rPr lang="de-DE" dirty="0">
                <a:ea typeface="ＭＳ Ｐゴシック" charset="0"/>
                <a:cs typeface="ＭＳ Ｐゴシック" charset="0"/>
              </a:rPr>
              <a:t>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Molecul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breaking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rules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for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mass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spectrometer</a:t>
            </a:r>
            <a:endParaRPr lang="de-DE" dirty="0">
              <a:ea typeface="ＭＳ Ｐゴシック" charset="0"/>
              <a:cs typeface="ＭＳ Ｐゴシック" charset="0"/>
            </a:endParaRPr>
          </a:p>
          <a:p>
            <a:r>
              <a:rPr lang="de-DE" dirty="0">
                <a:ea typeface="ＭＳ Ｐゴシック" charset="0"/>
                <a:cs typeface="ＭＳ Ｐゴシック" charset="0"/>
              </a:rPr>
              <a:t>Lex –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symbolic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integration</a:t>
            </a:r>
            <a:r>
              <a:rPr lang="de-DE" dirty="0"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ea typeface="ＭＳ Ｐゴシック" charset="0"/>
                <a:cs typeface="ＭＳ Ｐゴシック" charset="0"/>
              </a:rPr>
              <a:t>problems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B7722E-0A1D-EF40-B8D3-B55682957D02}" type="slidenum">
              <a:rPr lang="en-US" sz="1100"/>
              <a:pPr/>
              <a:t>8</a:t>
            </a:fld>
            <a:endParaRPr lang="en-US" sz="11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6562F5-6711-F94A-92B5-F1DBFA38C2E9}" type="slidenum">
              <a:rPr lang="en-US" sz="1100"/>
              <a:pPr/>
              <a:t>9</a:t>
            </a:fld>
            <a:endParaRPr lang="en-US" sz="11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E166B1-4375-5D44-BADA-E4135BB19E1C}" type="slidenum">
              <a:rPr lang="en-US" sz="1100"/>
              <a:pPr/>
              <a:t>10</a:t>
            </a:fld>
            <a:endParaRPr lang="en-US" sz="11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899469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89946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CEEA2-8013-2C4C-A60F-90034491CB88}" type="slidenum">
              <a:rPr lang="en-US" sz="1100"/>
              <a:pPr/>
              <a:t>11</a:t>
            </a:fld>
            <a:endParaRPr lang="en-US" sz="11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F5E2-128C-6441-A09A-92B2CC96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98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9125-28F5-CC45-B7E6-A5C873A47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61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6FF4-24D3-A54D-8EED-E6E6C81A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15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7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6.wmf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8.png"/><Relationship Id="rId9" Type="http://schemas.openxmlformats.org/officeDocument/2006/relationships/image" Target="../media/image25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8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2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3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6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Example: Subset of Partial Order</a:t>
            </a:r>
          </a:p>
        </p:txBody>
      </p:sp>
      <p:sp>
        <p:nvSpPr>
          <p:cNvPr id="5120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7CE36B-D31A-E342-9BC5-36D52D12B4CA}" type="slidenum">
              <a:rPr lang="en-US" sz="1000"/>
              <a:pPr/>
              <a:t>10</a:t>
            </a:fld>
            <a:endParaRPr lang="en-US" sz="1000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1143000" y="5029200"/>
            <a:ext cx="7010400" cy="936625"/>
            <a:chOff x="720" y="3168"/>
            <a:chExt cx="4416" cy="590"/>
          </a:xfrm>
        </p:grpSpPr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</a:t>
              </a: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72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H="1">
              <a:off x="1296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latin typeface="+mn-lt"/>
                </a:rPr>
                <a:t>k</a:t>
              </a:r>
              <a:r>
                <a:rPr lang="en-US" dirty="0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87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093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905000"/>
            <a:ext cx="8077200" cy="2057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endParaRPr lang="en-US" dirty="0">
              <a:solidFill>
                <a:srgbClr val="2727E3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hypotheses in V</a:t>
            </a:r>
          </a:p>
        </p:txBody>
      </p:sp>
    </p:spTree>
    <p:extLst>
      <p:ext uri="{BB962C8B-B14F-4D97-AF65-F5344CB8AC3E}">
        <p14:creationId xmlns:p14="http://schemas.microsoft.com/office/powerpoint/2010/main" val="23378539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G-Boundary / S-Boundary of V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general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G-boundary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G of V: Set of most general hypotheses in V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A hypothesis in V is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most specific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no hypothesis in V is more specific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2727E3"/>
                </a:solidFill>
                <a:ea typeface="ＭＳ Ｐゴシック" charset="0"/>
                <a:cs typeface="ＭＳ Ｐゴシック" charset="0"/>
              </a:rPr>
              <a:t>S-boundary</a:t>
            </a:r>
            <a:r>
              <a:rPr lang="en-US" dirty="0">
                <a:ea typeface="ＭＳ Ｐゴシック" charset="0"/>
                <a:cs typeface="ＭＳ Ｐゴシック" charset="0"/>
              </a:rPr>
              <a:t> S of V: Set of most specific hypotheses in V</a:t>
            </a:r>
          </a:p>
        </p:txBody>
      </p:sp>
      <p:sp>
        <p:nvSpPr>
          <p:cNvPr id="3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12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5300" name="AutoShape 7"/>
          <p:cNvSpPr>
            <a:spLocks noChangeArrowheads="1"/>
          </p:cNvSpPr>
          <p:nvPr/>
        </p:nvSpPr>
        <p:spPr bwMode="auto">
          <a:xfrm>
            <a:off x="2483768" y="400506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all inconsistent</a:t>
            </a:r>
          </a:p>
        </p:txBody>
      </p:sp>
      <p:sp>
        <p:nvSpPr>
          <p:cNvPr id="55301" name="AutoShape 9"/>
          <p:cNvSpPr>
            <a:spLocks noChangeArrowheads="1"/>
          </p:cNvSpPr>
          <p:nvPr/>
        </p:nvSpPr>
        <p:spPr bwMode="auto">
          <a:xfrm rot="10800000">
            <a:off x="2553618" y="5852914"/>
            <a:ext cx="3889375" cy="4111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3417218" y="5852914"/>
            <a:ext cx="202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all inconsistent</a:t>
            </a:r>
          </a:p>
        </p:txBody>
      </p:sp>
      <p:sp>
        <p:nvSpPr>
          <p:cNvPr id="55303" name="Rectangle 11"/>
          <p:cNvSpPr>
            <a:spLocks noChangeArrowheads="1"/>
          </p:cNvSpPr>
          <p:nvPr/>
        </p:nvSpPr>
        <p:spPr bwMode="auto">
          <a:xfrm>
            <a:off x="3491830" y="5570339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4" name="Rectangle 12"/>
          <p:cNvSpPr>
            <a:spLocks noChangeArrowheads="1"/>
          </p:cNvSpPr>
          <p:nvPr/>
        </p:nvSpPr>
        <p:spPr bwMode="auto">
          <a:xfrm>
            <a:off x="3491830" y="4413052"/>
            <a:ext cx="19431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3855368" y="4420989"/>
            <a:ext cx="1147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G1   G2    G3</a:t>
            </a:r>
          </a:p>
        </p:txBody>
      </p:sp>
      <p:sp>
        <p:nvSpPr>
          <p:cNvPr id="55306" name="Text Box 14"/>
          <p:cNvSpPr txBox="1">
            <a:spLocks noChangeArrowheads="1"/>
          </p:cNvSpPr>
          <p:nvPr/>
        </p:nvSpPr>
        <p:spPr bwMode="auto">
          <a:xfrm>
            <a:off x="3850605" y="5546527"/>
            <a:ext cx="1058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S1   S2    S3</a:t>
            </a:r>
          </a:p>
        </p:txBody>
      </p:sp>
      <p:sp>
        <p:nvSpPr>
          <p:cNvPr id="55307" name="Oval 15"/>
          <p:cNvSpPr>
            <a:spLocks noChangeArrowheads="1"/>
          </p:cNvSpPr>
          <p:nvPr/>
        </p:nvSpPr>
        <p:spPr bwMode="auto">
          <a:xfrm>
            <a:off x="3745830" y="53401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8" name="Oval 17"/>
          <p:cNvSpPr>
            <a:spLocks noChangeArrowheads="1"/>
          </p:cNvSpPr>
          <p:nvPr/>
        </p:nvSpPr>
        <p:spPr bwMode="auto">
          <a:xfrm>
            <a:off x="4066505" y="536237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9" name="Oval 18"/>
          <p:cNvSpPr>
            <a:spLocks noChangeArrowheads="1"/>
          </p:cNvSpPr>
          <p:nvPr/>
        </p:nvSpPr>
        <p:spPr bwMode="auto">
          <a:xfrm>
            <a:off x="49904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0" name="Oval 19"/>
          <p:cNvSpPr>
            <a:spLocks noChangeArrowheads="1"/>
          </p:cNvSpPr>
          <p:nvPr/>
        </p:nvSpPr>
        <p:spPr bwMode="auto">
          <a:xfrm>
            <a:off x="4558630" y="53020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1" name="Oval 20"/>
          <p:cNvSpPr>
            <a:spLocks noChangeArrowheads="1"/>
          </p:cNvSpPr>
          <p:nvPr/>
        </p:nvSpPr>
        <p:spPr bwMode="auto">
          <a:xfrm>
            <a:off x="3707730" y="48353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2" name="Oval 21"/>
          <p:cNvSpPr>
            <a:spLocks noChangeArrowheads="1"/>
          </p:cNvSpPr>
          <p:nvPr/>
        </p:nvSpPr>
        <p:spPr bwMode="auto">
          <a:xfrm>
            <a:off x="4028405" y="4857552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3" name="Oval 22"/>
          <p:cNvSpPr>
            <a:spLocks noChangeArrowheads="1"/>
          </p:cNvSpPr>
          <p:nvPr/>
        </p:nvSpPr>
        <p:spPr bwMode="auto">
          <a:xfrm>
            <a:off x="49523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14" name="Oval 23"/>
          <p:cNvSpPr>
            <a:spLocks noChangeArrowheads="1"/>
          </p:cNvSpPr>
          <p:nvPr/>
        </p:nvSpPr>
        <p:spPr bwMode="auto">
          <a:xfrm>
            <a:off x="4520530" y="4797227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55315" name="AutoShape 24"/>
          <p:cNvCxnSpPr>
            <a:cxnSpLocks noChangeShapeType="1"/>
            <a:stCxn id="55305" idx="1"/>
            <a:endCxn id="55311" idx="6"/>
          </p:cNvCxnSpPr>
          <p:nvPr/>
        </p:nvCxnSpPr>
        <p:spPr bwMode="auto">
          <a:xfrm flipH="1">
            <a:off x="3791868" y="4573389"/>
            <a:ext cx="635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6" name="AutoShape 25"/>
          <p:cNvCxnSpPr>
            <a:cxnSpLocks noChangeShapeType="1"/>
            <a:stCxn id="55311" idx="6"/>
            <a:endCxn id="55307" idx="0"/>
          </p:cNvCxnSpPr>
          <p:nvPr/>
        </p:nvCxnSpPr>
        <p:spPr bwMode="auto">
          <a:xfrm flipH="1">
            <a:off x="3788693" y="4878189"/>
            <a:ext cx="3175" cy="461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7" name="AutoShape 27"/>
          <p:cNvCxnSpPr>
            <a:cxnSpLocks noChangeShapeType="1"/>
            <a:stCxn id="55305" idx="1"/>
            <a:endCxn id="55312" idx="5"/>
          </p:cNvCxnSpPr>
          <p:nvPr/>
        </p:nvCxnSpPr>
        <p:spPr bwMode="auto">
          <a:xfrm>
            <a:off x="3855368" y="4573389"/>
            <a:ext cx="24447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318" name="AutoShape 29"/>
          <p:cNvCxnSpPr>
            <a:cxnSpLocks noChangeShapeType="1"/>
          </p:cNvCxnSpPr>
          <p:nvPr/>
        </p:nvCxnSpPr>
        <p:spPr bwMode="auto">
          <a:xfrm>
            <a:off x="4794498" y="5732264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319" name="Line 30"/>
          <p:cNvSpPr>
            <a:spLocks noChangeShapeType="1"/>
          </p:cNvSpPr>
          <p:nvPr/>
        </p:nvSpPr>
        <p:spPr bwMode="auto">
          <a:xfrm>
            <a:off x="3779168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0" name="Line 31"/>
          <p:cNvSpPr>
            <a:spLocks noChangeShapeType="1"/>
          </p:cNvSpPr>
          <p:nvPr/>
        </p:nvSpPr>
        <p:spPr bwMode="auto">
          <a:xfrm flipV="1">
            <a:off x="3995068" y="53734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1" name="Line 33"/>
          <p:cNvSpPr>
            <a:spLocks noChangeShapeType="1"/>
          </p:cNvSpPr>
          <p:nvPr/>
        </p:nvSpPr>
        <p:spPr bwMode="auto">
          <a:xfrm flipV="1">
            <a:off x="4715793" y="5373489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2" name="Line 34"/>
          <p:cNvSpPr>
            <a:spLocks noChangeShapeType="1"/>
          </p:cNvSpPr>
          <p:nvPr/>
        </p:nvSpPr>
        <p:spPr bwMode="auto">
          <a:xfrm flipH="1" flipV="1">
            <a:off x="4858668" y="46543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3" name="Line 35"/>
          <p:cNvSpPr>
            <a:spLocks noChangeShapeType="1"/>
          </p:cNvSpPr>
          <p:nvPr/>
        </p:nvSpPr>
        <p:spPr bwMode="auto">
          <a:xfrm>
            <a:off x="4426868" y="4581327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4" name="Line 41"/>
          <p:cNvSpPr>
            <a:spLocks noChangeShapeType="1"/>
          </p:cNvSpPr>
          <p:nvPr/>
        </p:nvSpPr>
        <p:spPr bwMode="auto">
          <a:xfrm flipV="1">
            <a:off x="4355430" y="5373489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5" name="Line 44"/>
          <p:cNvSpPr>
            <a:spLocks noChangeShapeType="1"/>
          </p:cNvSpPr>
          <p:nvPr/>
        </p:nvSpPr>
        <p:spPr bwMode="auto">
          <a:xfrm flipH="1" flipV="1">
            <a:off x="4066505" y="5373489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6" name="Line 46"/>
          <p:cNvSpPr>
            <a:spLocks noChangeShapeType="1"/>
          </p:cNvSpPr>
          <p:nvPr/>
        </p:nvSpPr>
        <p:spPr bwMode="auto">
          <a:xfrm flipH="1">
            <a:off x="4066505" y="4654352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7" name="Line 48"/>
          <p:cNvSpPr>
            <a:spLocks noChangeShapeType="1"/>
          </p:cNvSpPr>
          <p:nvPr/>
        </p:nvSpPr>
        <p:spPr bwMode="auto">
          <a:xfrm>
            <a:off x="4066505" y="494168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8" name="Line 49"/>
          <p:cNvSpPr>
            <a:spLocks noChangeShapeType="1"/>
          </p:cNvSpPr>
          <p:nvPr/>
        </p:nvSpPr>
        <p:spPr bwMode="auto">
          <a:xfrm flipH="1">
            <a:off x="4426868" y="4870252"/>
            <a:ext cx="144462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9" name="Line 50"/>
          <p:cNvSpPr>
            <a:spLocks noChangeShapeType="1"/>
          </p:cNvSpPr>
          <p:nvPr/>
        </p:nvSpPr>
        <p:spPr bwMode="auto">
          <a:xfrm>
            <a:off x="5003130" y="4870252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0" name="Line 51"/>
          <p:cNvSpPr>
            <a:spLocks noChangeShapeType="1"/>
          </p:cNvSpPr>
          <p:nvPr/>
        </p:nvSpPr>
        <p:spPr bwMode="auto">
          <a:xfrm flipV="1">
            <a:off x="4066505" y="5302052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1" name="Line 52"/>
          <p:cNvSpPr>
            <a:spLocks noChangeShapeType="1"/>
          </p:cNvSpPr>
          <p:nvPr/>
        </p:nvSpPr>
        <p:spPr bwMode="auto">
          <a:xfrm flipH="1" flipV="1">
            <a:off x="4426868" y="5157589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2" name="Line 53"/>
          <p:cNvSpPr>
            <a:spLocks noChangeShapeType="1"/>
          </p:cNvSpPr>
          <p:nvPr/>
        </p:nvSpPr>
        <p:spPr bwMode="auto">
          <a:xfrm flipV="1">
            <a:off x="5074568" y="5229027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50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13</a:t>
            </a:fld>
            <a:endParaRPr lang="en-US" sz="1000"/>
          </a:p>
        </p:txBody>
      </p:sp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2590800" y="1828800"/>
            <a:ext cx="4114800" cy="4114800"/>
            <a:chOff x="1152" y="1152"/>
            <a:chExt cx="2592" cy="2592"/>
          </a:xfrm>
        </p:grpSpPr>
        <p:sp>
          <p:nvSpPr>
            <p:cNvPr id="57368" name="Rectangle 3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aa</a:t>
              </a:r>
            </a:p>
          </p:txBody>
        </p:sp>
        <p:sp>
          <p:nvSpPr>
            <p:cNvPr id="57369" name="Rectangle 4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na</a:t>
              </a:r>
            </a:p>
          </p:txBody>
        </p:sp>
        <p:sp>
          <p:nvSpPr>
            <p:cNvPr id="57370" name="Rectangle 5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ab</a:t>
              </a:r>
            </a:p>
          </p:txBody>
        </p:sp>
        <p:sp>
          <p:nvSpPr>
            <p:cNvPr id="57371" name="Rectangle 6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nb</a:t>
              </a:r>
            </a:p>
          </p:txBody>
        </p:sp>
        <p:sp>
          <p:nvSpPr>
            <p:cNvPr id="57372" name="Rectangle 7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n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3" name="Rectangle 8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4" name="Rectangle 9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4b</a:t>
              </a:r>
            </a:p>
          </p:txBody>
        </p:sp>
        <p:sp>
          <p:nvSpPr>
            <p:cNvPr id="57375" name="Rectangle 10"/>
            <p:cNvSpPr>
              <a:spLocks noChangeArrowheads="1"/>
            </p:cNvSpPr>
            <p:nvPr/>
          </p:nvSpPr>
          <p:spPr bwMode="auto">
            <a:xfrm>
              <a:off x="3456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a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76" name="Rectangle 11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DAFFB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latin typeface="+mn-lt"/>
                </a:rPr>
                <a:t>4a</a:t>
              </a:r>
            </a:p>
          </p:txBody>
        </p:sp>
        <p:sp>
          <p:nvSpPr>
            <p:cNvPr id="57377" name="Line 12"/>
            <p:cNvSpPr>
              <a:spLocks noChangeShapeType="1"/>
            </p:cNvSpPr>
            <p:nvPr/>
          </p:nvSpPr>
          <p:spPr bwMode="auto">
            <a:xfrm flipH="1">
              <a:off x="187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8" name="Line 13"/>
            <p:cNvSpPr>
              <a:spLocks noChangeShapeType="1"/>
            </p:cNvSpPr>
            <p:nvPr/>
          </p:nvSpPr>
          <p:spPr bwMode="auto">
            <a:xfrm>
              <a:off x="244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79" name="Line 14"/>
            <p:cNvSpPr>
              <a:spLocks noChangeShapeType="1"/>
            </p:cNvSpPr>
            <p:nvPr/>
          </p:nvSpPr>
          <p:spPr bwMode="auto">
            <a:xfrm flipH="1">
              <a:off x="1296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0" name="Line 15"/>
            <p:cNvSpPr>
              <a:spLocks noChangeShapeType="1"/>
            </p:cNvSpPr>
            <p:nvPr/>
          </p:nvSpPr>
          <p:spPr bwMode="auto">
            <a:xfrm>
              <a:off x="1872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1" name="Line 16"/>
            <p:cNvSpPr>
              <a:spLocks noChangeShapeType="1"/>
            </p:cNvSpPr>
            <p:nvPr/>
          </p:nvSpPr>
          <p:spPr bwMode="auto">
            <a:xfrm>
              <a:off x="1296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2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3" name="Line 18"/>
            <p:cNvSpPr>
              <a:spLocks noChangeShapeType="1"/>
            </p:cNvSpPr>
            <p:nvPr/>
          </p:nvSpPr>
          <p:spPr bwMode="auto">
            <a:xfrm>
              <a:off x="2448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4" name="Line 19"/>
            <p:cNvSpPr>
              <a:spLocks noChangeShapeType="1"/>
            </p:cNvSpPr>
            <p:nvPr/>
          </p:nvSpPr>
          <p:spPr bwMode="auto">
            <a:xfrm>
              <a:off x="3024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5" name="Line 20"/>
            <p:cNvSpPr>
              <a:spLocks noChangeShapeType="1"/>
            </p:cNvSpPr>
            <p:nvPr/>
          </p:nvSpPr>
          <p:spPr bwMode="auto">
            <a:xfrm>
              <a:off x="187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6" name="Line 21"/>
            <p:cNvSpPr>
              <a:spLocks noChangeShapeType="1"/>
            </p:cNvSpPr>
            <p:nvPr/>
          </p:nvSpPr>
          <p:spPr bwMode="auto">
            <a:xfrm flipH="1">
              <a:off x="2448" y="201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7" name="Line 22"/>
            <p:cNvSpPr>
              <a:spLocks noChangeShapeType="1"/>
            </p:cNvSpPr>
            <p:nvPr/>
          </p:nvSpPr>
          <p:spPr bwMode="auto">
            <a:xfrm flipH="1">
              <a:off x="3024" y="259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88" name="Line 23"/>
            <p:cNvSpPr>
              <a:spLocks noChangeShapeType="1"/>
            </p:cNvSpPr>
            <p:nvPr/>
          </p:nvSpPr>
          <p:spPr bwMode="auto">
            <a:xfrm flipH="1">
              <a:off x="244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7349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57354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57355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56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5736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5736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sp>
        <p:nvSpPr>
          <p:cNvPr id="368681" name="Text Box 41"/>
          <p:cNvSpPr txBox="1">
            <a:spLocks noChangeArrowheads="1"/>
          </p:cNvSpPr>
          <p:nvPr/>
        </p:nvSpPr>
        <p:spPr bwMode="auto">
          <a:xfrm>
            <a:off x="2270811" y="2322751"/>
            <a:ext cx="4870665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Now suppose that 4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is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given as a positive example</a:t>
            </a:r>
          </a:p>
        </p:txBody>
      </p: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368684" name="Text Box 44"/>
          <p:cNvSpPr txBox="1">
            <a:spLocks noChangeArrowheads="1"/>
          </p:cNvSpPr>
          <p:nvPr/>
        </p:nvSpPr>
        <p:spPr bwMode="auto">
          <a:xfrm>
            <a:off x="1835696" y="1844824"/>
            <a:ext cx="5761986" cy="2062103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replace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whose extension does not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contain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by its generalization set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629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1" grpId="0" animBg="1" autoUpdateAnimBg="0"/>
      <p:bldP spid="36868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34"/>
          <p:cNvSpPr>
            <a:spLocks noChangeShapeType="1"/>
          </p:cNvSpPr>
          <p:nvPr/>
        </p:nvSpPr>
        <p:spPr bwMode="auto">
          <a:xfrm flipV="1">
            <a:off x="1893887" y="4113212"/>
            <a:ext cx="2754312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130" name="Line 34"/>
          <p:cNvSpPr>
            <a:spLocks noChangeShapeType="1"/>
          </p:cNvSpPr>
          <p:nvPr/>
        </p:nvSpPr>
        <p:spPr bwMode="auto">
          <a:xfrm flipH="1" flipV="1">
            <a:off x="300187" y="4267199"/>
            <a:ext cx="1593756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  <a:endParaRPr lang="en-US" dirty="0">
              <a:latin typeface="+mn-lt"/>
            </a:endParaRP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2579687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solidFill>
                  <a:srgbClr val="CC3399"/>
                </a:solidFill>
                <a:latin typeface="+mn-lt"/>
              </a:rPr>
              <a:t>4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>
            <a:off x="18938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2808287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0" name="Group 28"/>
          <p:cNvGrpSpPr>
            <a:grpSpLocks/>
          </p:cNvGrpSpPr>
          <p:nvPr/>
        </p:nvGrpSpPr>
        <p:grpSpPr bwMode="auto">
          <a:xfrm>
            <a:off x="335831" y="3200400"/>
            <a:ext cx="3730625" cy="1981200"/>
            <a:chOff x="1394" y="2016"/>
            <a:chExt cx="2350" cy="1248"/>
          </a:xfrm>
        </p:grpSpPr>
        <p:grpSp>
          <p:nvGrpSpPr>
            <p:cNvPr id="51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56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7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52" name="Group 32"/>
            <p:cNvGrpSpPr>
              <a:grpSpLocks/>
            </p:cNvGrpSpPr>
            <p:nvPr/>
          </p:nvGrpSpPr>
          <p:grpSpPr bwMode="auto">
            <a:xfrm>
              <a:off x="1394" y="2016"/>
              <a:ext cx="1884" cy="864"/>
              <a:chOff x="1394" y="2016"/>
              <a:chExt cx="1884" cy="864"/>
            </a:xfrm>
          </p:grpSpPr>
          <p:sp>
            <p:nvSpPr>
              <p:cNvPr id="53" name="Text Box 33"/>
              <p:cNvSpPr txBox="1">
                <a:spLocks noChangeArrowheads="1"/>
              </p:cNvSpPr>
              <p:nvPr/>
            </p:nvSpPr>
            <p:spPr bwMode="auto">
              <a:xfrm>
                <a:off x="1394" y="2016"/>
                <a:ext cx="1293" cy="52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dirty="0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 dirty="0">
                    <a:latin typeface="+mn-lt"/>
                  </a:rPr>
                  <a:t>set of 4</a:t>
                </a:r>
                <a:r>
                  <a:rPr lang="en-US" dirty="0">
                    <a:solidFill>
                      <a:srgbClr val="000000"/>
                    </a:solidFill>
                    <a:cs typeface="Times New Roman" charset="0"/>
                    <a:sym typeface="Symbol" charset="0"/>
                  </a:rPr>
                  <a:t></a:t>
                </a:r>
                <a:endParaRPr lang="en-US" dirty="0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endParaRPr>
              </a:p>
            </p:txBody>
          </p:sp>
          <p:sp>
            <p:nvSpPr>
              <p:cNvPr id="54" name="Line 34"/>
              <p:cNvSpPr>
                <a:spLocks noChangeShapeType="1"/>
              </p:cNvSpPr>
              <p:nvPr/>
            </p:nvSpPr>
            <p:spPr bwMode="auto">
              <a:xfrm>
                <a:off x="2501" y="2540"/>
                <a:ext cx="777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55" name="Line 35"/>
              <p:cNvSpPr>
                <a:spLocks noChangeShapeType="1"/>
              </p:cNvSpPr>
              <p:nvPr/>
            </p:nvSpPr>
            <p:spPr bwMode="auto">
              <a:xfrm>
                <a:off x="1950" y="2540"/>
                <a:ext cx="210" cy="3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4254478" y="1220331"/>
            <a:ext cx="4162470" cy="2246769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00"/>
                </a:solidFill>
                <a:latin typeface="+mn-lt"/>
              </a:rPr>
              <a:t>The </a:t>
            </a:r>
            <a:r>
              <a:rPr lang="en-US" sz="2800" b="1" dirty="0">
                <a:solidFill>
                  <a:srgbClr val="990000"/>
                </a:solidFill>
                <a:latin typeface="+mn-lt"/>
              </a:rPr>
              <a:t>generalization set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of an hypothesis h is the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set of the hypotheses 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that are immediately more</a:t>
            </a:r>
            <a:br>
              <a:rPr lang="en-US" sz="2800" dirty="0">
                <a:solidFill>
                  <a:srgbClr val="990000"/>
                </a:solidFill>
                <a:latin typeface="+mn-lt"/>
              </a:rPr>
            </a:br>
            <a:r>
              <a:rPr lang="en-US" sz="2800" dirty="0">
                <a:solidFill>
                  <a:srgbClr val="990000"/>
                </a:solidFill>
                <a:latin typeface="+mn-lt"/>
              </a:rPr>
              <a:t>general than h</a:t>
            </a: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1656631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+mn-lt"/>
              </a:rPr>
              <a:t>n</a:t>
            </a:r>
            <a:r>
              <a:rPr lang="en-US" dirty="0">
                <a:solidFill>
                  <a:srgbClr val="000000"/>
                </a:solidFill>
                <a:cs typeface="Times New Roman" charset="0"/>
                <a:sym typeface="Symbol" charset="0"/>
              </a:rPr>
              <a:t></a:t>
            </a:r>
            <a:endParaRPr lang="en-US" dirty="0">
              <a:latin typeface="+mn-lt"/>
            </a:endParaRPr>
          </a:p>
        </p:txBody>
      </p:sp>
      <p:grpSp>
        <p:nvGrpSpPr>
          <p:cNvPr id="106" name="Group 29"/>
          <p:cNvGrpSpPr>
            <a:grpSpLocks/>
          </p:cNvGrpSpPr>
          <p:nvPr/>
        </p:nvGrpSpPr>
        <p:grpSpPr bwMode="auto">
          <a:xfrm>
            <a:off x="1304925" y="5029200"/>
            <a:ext cx="6848475" cy="936625"/>
            <a:chOff x="822" y="3168"/>
            <a:chExt cx="4314" cy="590"/>
          </a:xfrm>
        </p:grpSpPr>
        <p:sp>
          <p:nvSpPr>
            <p:cNvPr id="107" name="Rectangle 30"/>
            <p:cNvSpPr>
              <a:spLocks noChangeArrowheads="1"/>
            </p:cNvSpPr>
            <p:nvPr/>
          </p:nvSpPr>
          <p:spPr bwMode="auto">
            <a:xfrm>
              <a:off x="2784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4</a:t>
              </a:r>
              <a:r>
                <a:rPr lang="en-US">
                  <a:solidFill>
                    <a:srgbClr val="000000"/>
                  </a:solidFill>
                  <a:latin typeface="+mn-lt"/>
                  <a:cs typeface="Times New Roman" charset="0"/>
                  <a:sym typeface="Symbol" charset="0"/>
                </a:rPr>
                <a:t></a:t>
              </a:r>
            </a:p>
          </p:txBody>
        </p:sp>
        <p:sp>
          <p:nvSpPr>
            <p:cNvPr id="108" name="Line 31"/>
            <p:cNvSpPr>
              <a:spLocks noChangeShapeType="1"/>
            </p:cNvSpPr>
            <p:nvPr/>
          </p:nvSpPr>
          <p:spPr bwMode="auto">
            <a:xfrm>
              <a:off x="2352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9" name="Line 32"/>
            <p:cNvSpPr>
              <a:spLocks noChangeShapeType="1"/>
            </p:cNvSpPr>
            <p:nvPr/>
          </p:nvSpPr>
          <p:spPr bwMode="auto">
            <a:xfrm flipH="1">
              <a:off x="2928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solidFill>
              <a:srgbClr val="F3CDE6"/>
            </a:solidFill>
            <a:ln w="9525">
              <a:solidFill>
                <a:srgbClr val="CC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CC3399"/>
                  </a:solidFill>
                  <a:latin typeface="+mn-lt"/>
                </a:rPr>
                <a:t>k</a:t>
              </a:r>
              <a:r>
                <a:rPr lang="en-US">
                  <a:solidFill>
                    <a:srgbClr val="FF6600"/>
                  </a:solidFill>
                  <a:latin typeface="+mn-lt"/>
                  <a:cs typeface="Times New Roman" charset="0"/>
                  <a:sym typeface="Symbol" charset="0"/>
                </a:rPr>
                <a:t></a:t>
              </a:r>
            </a:p>
          </p:txBody>
        </p:sp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3984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2" name="Line 38"/>
            <p:cNvSpPr>
              <a:spLocks noChangeShapeType="1"/>
            </p:cNvSpPr>
            <p:nvPr/>
          </p:nvSpPr>
          <p:spPr bwMode="auto">
            <a:xfrm flipH="1">
              <a:off x="4560" y="316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3" name="Text Box 39"/>
            <p:cNvSpPr txBox="1">
              <a:spLocks noChangeArrowheads="1"/>
            </p:cNvSpPr>
            <p:nvPr/>
          </p:nvSpPr>
          <p:spPr bwMode="auto">
            <a:xfrm>
              <a:off x="822" y="3298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 dirty="0">
                  <a:latin typeface="+mn-lt"/>
                </a:rPr>
                <a:t>…</a:t>
              </a:r>
            </a:p>
          </p:txBody>
        </p:sp>
        <p:sp>
          <p:nvSpPr>
            <p:cNvPr id="114" name="Text Box 40"/>
            <p:cNvSpPr txBox="1">
              <a:spLocks noChangeArrowheads="1"/>
            </p:cNvSpPr>
            <p:nvPr/>
          </p:nvSpPr>
          <p:spPr bwMode="auto">
            <a:xfrm>
              <a:off x="3552" y="3312"/>
              <a:ext cx="4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000">
                  <a:latin typeface="+mn-lt"/>
                </a:rPr>
                <a:t>…</a:t>
              </a:r>
            </a:p>
          </p:txBody>
        </p:sp>
      </p:grpSp>
      <p:grpSp>
        <p:nvGrpSpPr>
          <p:cNvPr id="115" name="Group 25"/>
          <p:cNvGrpSpPr>
            <a:grpSpLocks/>
          </p:cNvGrpSpPr>
          <p:nvPr/>
        </p:nvGrpSpPr>
        <p:grpSpPr bwMode="auto">
          <a:xfrm>
            <a:off x="2514600" y="5428565"/>
            <a:ext cx="609600" cy="609600"/>
            <a:chOff x="576" y="2304"/>
            <a:chExt cx="384" cy="384"/>
          </a:xfrm>
        </p:grpSpPr>
        <p:sp>
          <p:nvSpPr>
            <p:cNvPr id="116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18" name="Group 25"/>
          <p:cNvGrpSpPr>
            <a:grpSpLocks/>
          </p:cNvGrpSpPr>
          <p:nvPr/>
        </p:nvGrpSpPr>
        <p:grpSpPr bwMode="auto">
          <a:xfrm>
            <a:off x="1567731" y="4495800"/>
            <a:ext cx="609600" cy="609600"/>
            <a:chOff x="576" y="2304"/>
            <a:chExt cx="384" cy="384"/>
          </a:xfrm>
        </p:grpSpPr>
        <p:sp>
          <p:nvSpPr>
            <p:cNvPr id="119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0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124" name="Group 25"/>
          <p:cNvGrpSpPr>
            <a:grpSpLocks/>
          </p:cNvGrpSpPr>
          <p:nvPr/>
        </p:nvGrpSpPr>
        <p:grpSpPr bwMode="auto">
          <a:xfrm>
            <a:off x="6945313" y="5428565"/>
            <a:ext cx="609600" cy="609600"/>
            <a:chOff x="576" y="2304"/>
            <a:chExt cx="384" cy="384"/>
          </a:xfrm>
        </p:grpSpPr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021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DE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73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5F16E8-5632-9E43-A09A-8AEB6A1EF928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57368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aa</a:t>
            </a:r>
          </a:p>
        </p:txBody>
      </p:sp>
      <p:sp>
        <p:nvSpPr>
          <p:cNvPr id="57369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  <a:endParaRPr lang="en-US" dirty="0">
              <a:latin typeface="+mn-lt"/>
            </a:endParaRPr>
          </a:p>
        </p:txBody>
      </p:sp>
      <p:sp>
        <p:nvSpPr>
          <p:cNvPr id="57370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7371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7372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4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7375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7376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7377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8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79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0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1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2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3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4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5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6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7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7388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grpSp>
        <p:nvGrpSpPr>
          <p:cNvPr id="57348" name="Group 25"/>
          <p:cNvGrpSpPr>
            <a:grpSpLocks/>
          </p:cNvGrpSpPr>
          <p:nvPr/>
        </p:nvGrpSpPr>
        <p:grpSpPr bwMode="auto">
          <a:xfrm>
            <a:off x="3733800" y="1828800"/>
            <a:ext cx="1828800" cy="914400"/>
            <a:chOff x="2352" y="1152"/>
            <a:chExt cx="1152" cy="576"/>
          </a:xfrm>
        </p:grpSpPr>
        <p:sp>
          <p:nvSpPr>
            <p:cNvPr id="57365" name="Rectangle 26"/>
            <p:cNvSpPr>
              <a:spLocks noChangeArrowheads="1"/>
            </p:cNvSpPr>
            <p:nvPr/>
          </p:nvSpPr>
          <p:spPr bwMode="auto">
            <a:xfrm>
              <a:off x="2784" y="1152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>
                  <a:solidFill>
                    <a:srgbClr val="990000"/>
                  </a:solidFill>
                  <a:latin typeface="+mn-lt"/>
                </a:rPr>
                <a:t>aa</a:t>
              </a:r>
            </a:p>
          </p:txBody>
        </p:sp>
        <p:sp>
          <p:nvSpPr>
            <p:cNvPr id="57366" name="Line 27"/>
            <p:cNvSpPr>
              <a:spLocks noChangeShapeType="1"/>
            </p:cNvSpPr>
            <p:nvPr/>
          </p:nvSpPr>
          <p:spPr bwMode="auto">
            <a:xfrm flipH="1">
              <a:off x="2352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57367" name="Line 28"/>
            <p:cNvSpPr>
              <a:spLocks noChangeShapeType="1"/>
            </p:cNvSpPr>
            <p:nvPr/>
          </p:nvSpPr>
          <p:spPr bwMode="auto">
            <a:xfrm>
              <a:off x="2928" y="144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57351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7352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1766202" y="1844824"/>
            <a:ext cx="5900974" cy="1569660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n-lt"/>
              </a:rPr>
              <a:t>We remove every hypothesis in S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that is more general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than another hypothesis in G</a:t>
            </a:r>
          </a:p>
        </p:txBody>
      </p:sp>
    </p:spTree>
    <p:extLst>
      <p:ext uri="{BB962C8B-B14F-4D97-AF65-F5344CB8AC3E}">
        <p14:creationId xmlns:p14="http://schemas.microsoft.com/office/powerpoint/2010/main" val="624818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5939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950D1-FF75-2945-8A11-7DCA0CE42223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3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273243" y="3409146"/>
            <a:ext cx="4749913" cy="954107"/>
          </a:xfrm>
          <a:prstGeom prst="rect">
            <a:avLst/>
          </a:prstGeom>
          <a:solidFill>
            <a:srgbClr val="FFD1A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Here, both G and S have size 1. </a:t>
            </a:r>
          </a:p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+mn-lt"/>
              </a:rPr>
              <a:t>This is not the case in general!</a:t>
            </a:r>
          </a:p>
        </p:txBody>
      </p:sp>
      <p:sp>
        <p:nvSpPr>
          <p:cNvPr id="59417" name="Text Box 42"/>
          <p:cNvSpPr txBox="1">
            <a:spLocks noChangeArrowheads="1"/>
          </p:cNvSpPr>
          <p:nvPr/>
        </p:nvSpPr>
        <p:spPr bwMode="auto">
          <a:xfrm>
            <a:off x="838200" y="5410200"/>
            <a:ext cx="412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CC3399"/>
                </a:solidFill>
                <a:latin typeface="+mn-lt"/>
              </a:rPr>
              <a:t>S</a:t>
            </a:r>
          </a:p>
        </p:txBody>
      </p:sp>
      <p:sp>
        <p:nvSpPr>
          <p:cNvPr id="59418" name="Text Box 43"/>
          <p:cNvSpPr txBox="1">
            <a:spLocks noChangeArrowheads="1"/>
          </p:cNvSpPr>
          <p:nvPr/>
        </p:nvSpPr>
        <p:spPr bwMode="auto">
          <a:xfrm>
            <a:off x="838200" y="16764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990000"/>
                </a:solidFill>
                <a:latin typeface="+mn-lt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3040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144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F4496-0012-2140-972D-540DD0009588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1475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1476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352800" y="4419600"/>
            <a:ext cx="5300663" cy="1746250"/>
            <a:chOff x="2112" y="2784"/>
            <a:chExt cx="3339" cy="1100"/>
          </a:xfrm>
        </p:grpSpPr>
        <p:grpSp>
          <p:nvGrpSpPr>
            <p:cNvPr id="61468" name="Group 29"/>
            <p:cNvGrpSpPr>
              <a:grpSpLocks/>
            </p:cNvGrpSpPr>
            <p:nvPr/>
          </p:nvGrpSpPr>
          <p:grpSpPr bwMode="auto">
            <a:xfrm>
              <a:off x="2112" y="2784"/>
              <a:ext cx="1632" cy="480"/>
              <a:chOff x="2112" y="2784"/>
              <a:chExt cx="1632" cy="480"/>
            </a:xfrm>
          </p:grpSpPr>
          <p:sp>
            <p:nvSpPr>
              <p:cNvPr id="61473" name="Oval 30"/>
              <p:cNvSpPr>
                <a:spLocks noChangeArrowheads="1"/>
              </p:cNvSpPr>
              <p:nvPr/>
            </p:nvSpPr>
            <p:spPr bwMode="auto">
              <a:xfrm>
                <a:off x="3264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4" name="Oval 31"/>
              <p:cNvSpPr>
                <a:spLocks noChangeArrowheads="1"/>
              </p:cNvSpPr>
              <p:nvPr/>
            </p:nvSpPr>
            <p:spPr bwMode="auto">
              <a:xfrm>
                <a:off x="2112" y="2784"/>
                <a:ext cx="480" cy="48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>
                  <a:latin typeface="+mn-lt"/>
                </a:endParaRPr>
              </a:p>
            </p:txBody>
          </p:sp>
        </p:grpSp>
        <p:grpSp>
          <p:nvGrpSpPr>
            <p:cNvPr id="61469" name="Group 32"/>
            <p:cNvGrpSpPr>
              <a:grpSpLocks/>
            </p:cNvGrpSpPr>
            <p:nvPr/>
          </p:nvGrpSpPr>
          <p:grpSpPr bwMode="auto">
            <a:xfrm>
              <a:off x="2592" y="3120"/>
              <a:ext cx="2859" cy="764"/>
              <a:chOff x="2592" y="3120"/>
              <a:chExt cx="2859" cy="764"/>
            </a:xfrm>
          </p:grpSpPr>
          <p:sp>
            <p:nvSpPr>
              <p:cNvPr id="61470" name="Text Box 33"/>
              <p:cNvSpPr txBox="1">
                <a:spLocks noChangeArrowheads="1"/>
              </p:cNvSpPr>
              <p:nvPr/>
            </p:nvSpPr>
            <p:spPr bwMode="auto">
              <a:xfrm>
                <a:off x="4128" y="3360"/>
                <a:ext cx="132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Generalization</a:t>
                </a:r>
              </a:p>
              <a:p>
                <a:pPr algn="ctr" eaLnBrk="1" hangingPunct="1"/>
                <a:r>
                  <a:rPr lang="en-US">
                    <a:latin typeface="+mn-lt"/>
                  </a:rPr>
                  <a:t>set of 4</a:t>
                </a:r>
                <a:r>
                  <a:rPr lang="en-US">
                    <a:solidFill>
                      <a:srgbClr val="000000"/>
                    </a:solidFill>
                    <a:latin typeface="+mn-lt"/>
                    <a:cs typeface="Times New Roman" charset="0"/>
                    <a:sym typeface="Symbol" charset="0"/>
                  </a:rPr>
                  <a:t></a:t>
                </a:r>
              </a:p>
            </p:txBody>
          </p:sp>
          <p:sp>
            <p:nvSpPr>
              <p:cNvPr id="61471" name="Line 34"/>
              <p:cNvSpPr>
                <a:spLocks noChangeShapeType="1"/>
              </p:cNvSpPr>
              <p:nvPr/>
            </p:nvSpPr>
            <p:spPr bwMode="auto">
              <a:xfrm flipH="1" flipV="1">
                <a:off x="3648" y="3264"/>
                <a:ext cx="480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1472" name="Line 35"/>
              <p:cNvSpPr>
                <a:spLocks noChangeShapeType="1"/>
              </p:cNvSpPr>
              <p:nvPr/>
            </p:nvSpPr>
            <p:spPr bwMode="auto">
              <a:xfrm flipH="1" flipV="1">
                <a:off x="2592" y="3120"/>
                <a:ext cx="1536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530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348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E8B967-1C27-B74D-B9C5-063C20ADE1DA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4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4b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4a</a:t>
            </a:r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H="1">
            <a:off x="28194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28194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37338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37338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H="1">
            <a:off x="4648200" y="502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708263" y="51816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7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4343400" y="5410200"/>
            <a:ext cx="609600" cy="609600"/>
            <a:chOff x="576" y="2304"/>
            <a:chExt cx="384" cy="384"/>
          </a:xfrm>
        </p:grpSpPr>
        <p:sp>
          <p:nvSpPr>
            <p:cNvPr id="63528" name="Line 26"/>
            <p:cNvSpPr>
              <a:spLocks noChangeShapeType="1"/>
            </p:cNvSpPr>
            <p:nvPr/>
          </p:nvSpPr>
          <p:spPr bwMode="auto">
            <a:xfrm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9" name="Line 27"/>
            <p:cNvSpPr>
              <a:spLocks noChangeShapeType="1"/>
            </p:cNvSpPr>
            <p:nvPr/>
          </p:nvSpPr>
          <p:spPr bwMode="auto">
            <a:xfrm flipV="1">
              <a:off x="576" y="2304"/>
              <a:ext cx="38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438400" y="3505200"/>
            <a:ext cx="2590800" cy="1600200"/>
            <a:chOff x="1536" y="2208"/>
            <a:chExt cx="1632" cy="1008"/>
          </a:xfrm>
        </p:grpSpPr>
        <p:grpSp>
          <p:nvGrpSpPr>
            <p:cNvPr id="63523" name="Group 29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63526" name="Line 3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7" name="Line 3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4" name="Oval 32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25" name="Oval 33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14600" y="2590800"/>
            <a:ext cx="1600200" cy="1600200"/>
            <a:chOff x="1584" y="1632"/>
            <a:chExt cx="1008" cy="1008"/>
          </a:xfrm>
        </p:grpSpPr>
        <p:grpSp>
          <p:nvGrpSpPr>
            <p:cNvPr id="63519" name="Group 35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63521" name="Line 36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3522" name="Line 37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3520" name="Oval 38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63516" name="Group 39"/>
          <p:cNvGrpSpPr>
            <a:grpSpLocks/>
          </p:cNvGrpSpPr>
          <p:nvPr/>
        </p:nvGrpSpPr>
        <p:grpSpPr bwMode="auto">
          <a:xfrm>
            <a:off x="3352800" y="4419600"/>
            <a:ext cx="2590800" cy="762000"/>
            <a:chOff x="2112" y="2784"/>
            <a:chExt cx="1632" cy="480"/>
          </a:xfrm>
        </p:grpSpPr>
        <p:sp>
          <p:nvSpPr>
            <p:cNvPr id="63517" name="Oval 40"/>
            <p:cNvSpPr>
              <a:spLocks noChangeArrowheads="1"/>
            </p:cNvSpPr>
            <p:nvPr/>
          </p:nvSpPr>
          <p:spPr bwMode="auto">
            <a:xfrm>
              <a:off x="3264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63518" name="Oval 41"/>
            <p:cNvSpPr>
              <a:spLocks noChangeArrowheads="1"/>
            </p:cNvSpPr>
            <p:nvPr/>
          </p:nvSpPr>
          <p:spPr bwMode="auto">
            <a:xfrm>
              <a:off x="2112" y="2784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44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553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234A06-6A29-4D49-A86F-A7DCA28B53E0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2752" name="Text Box 16"/>
          <p:cNvSpPr txBox="1">
            <a:spLocks noChangeArrowheads="1"/>
          </p:cNvSpPr>
          <p:nvPr/>
        </p:nvSpPr>
        <p:spPr bwMode="auto">
          <a:xfrm>
            <a:off x="1112115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5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6200000" flipV="1">
            <a:off x="3429000" y="2667000"/>
            <a:ext cx="1600200" cy="1600200"/>
            <a:chOff x="3264" y="1632"/>
            <a:chExt cx="1008" cy="1008"/>
          </a:xfrm>
        </p:grpSpPr>
        <p:grpSp>
          <p:nvGrpSpPr>
            <p:cNvPr id="65566" name="Group 18"/>
            <p:cNvGrpSpPr>
              <a:grpSpLocks/>
            </p:cNvGrpSpPr>
            <p:nvPr/>
          </p:nvGrpSpPr>
          <p:grpSpPr bwMode="auto">
            <a:xfrm>
              <a:off x="3888" y="2256"/>
              <a:ext cx="384" cy="384"/>
              <a:chOff x="576" y="2304"/>
              <a:chExt cx="384" cy="384"/>
            </a:xfrm>
          </p:grpSpPr>
          <p:sp>
            <p:nvSpPr>
              <p:cNvPr id="65568" name="Line 1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69" name="Line 2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65567" name="Oval 21"/>
            <p:cNvSpPr>
              <a:spLocks noChangeArrowheads="1"/>
            </p:cNvSpPr>
            <p:nvPr/>
          </p:nvSpPr>
          <p:spPr bwMode="auto">
            <a:xfrm>
              <a:off x="3264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9638" y="1676400"/>
            <a:ext cx="5033962" cy="1676400"/>
            <a:chOff x="573" y="1056"/>
            <a:chExt cx="3171" cy="1056"/>
          </a:xfrm>
        </p:grpSpPr>
        <p:grpSp>
          <p:nvGrpSpPr>
            <p:cNvPr id="65555" name="Group 23"/>
            <p:cNvGrpSpPr>
              <a:grpSpLocks/>
            </p:cNvGrpSpPr>
            <p:nvPr/>
          </p:nvGrpSpPr>
          <p:grpSpPr bwMode="auto">
            <a:xfrm flipV="1">
              <a:off x="2112" y="1104"/>
              <a:ext cx="1632" cy="1008"/>
              <a:chOff x="2688" y="2208"/>
              <a:chExt cx="1632" cy="1008"/>
            </a:xfrm>
          </p:grpSpPr>
          <p:grpSp>
            <p:nvGrpSpPr>
              <p:cNvPr id="65560" name="Group 24"/>
              <p:cNvGrpSpPr>
                <a:grpSpLocks/>
              </p:cNvGrpSpPr>
              <p:nvPr/>
            </p:nvGrpSpPr>
            <p:grpSpPr bwMode="auto">
              <a:xfrm>
                <a:off x="3312" y="2832"/>
                <a:ext cx="384" cy="384"/>
                <a:chOff x="576" y="2304"/>
                <a:chExt cx="384" cy="384"/>
              </a:xfrm>
            </p:grpSpPr>
            <p:sp>
              <p:nvSpPr>
                <p:cNvPr id="65564" name="Line 25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76" y="2304"/>
                  <a:ext cx="384" cy="38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  <p:grpSp>
            <p:nvGrpSpPr>
              <p:cNvPr id="65561" name="Group 27"/>
              <p:cNvGrpSpPr>
                <a:grpSpLocks/>
              </p:cNvGrpSpPr>
              <p:nvPr/>
            </p:nvGrpSpPr>
            <p:grpSpPr bwMode="auto">
              <a:xfrm>
                <a:off x="2688" y="2208"/>
                <a:ext cx="1632" cy="480"/>
                <a:chOff x="2112" y="2784"/>
                <a:chExt cx="1632" cy="480"/>
              </a:xfrm>
            </p:grpSpPr>
            <p:sp>
              <p:nvSpPr>
                <p:cNvPr id="65562" name="Oval 28"/>
                <p:cNvSpPr>
                  <a:spLocks noChangeArrowheads="1"/>
                </p:cNvSpPr>
                <p:nvPr/>
              </p:nvSpPr>
              <p:spPr bwMode="auto">
                <a:xfrm>
                  <a:off x="3264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  <p:sp>
              <p:nvSpPr>
                <p:cNvPr id="65563" name="Oval 29"/>
                <p:cNvSpPr>
                  <a:spLocks noChangeArrowheads="1"/>
                </p:cNvSpPr>
                <p:nvPr/>
              </p:nvSpPr>
              <p:spPr bwMode="auto">
                <a:xfrm>
                  <a:off x="2112" y="2784"/>
                  <a:ext cx="480" cy="48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n-lt"/>
                  </a:endParaRPr>
                </a:p>
              </p:txBody>
            </p:sp>
          </p:grpSp>
        </p:grpSp>
        <p:grpSp>
          <p:nvGrpSpPr>
            <p:cNvPr id="65556" name="Group 30"/>
            <p:cNvGrpSpPr>
              <a:grpSpLocks/>
            </p:cNvGrpSpPr>
            <p:nvPr/>
          </p:nvGrpSpPr>
          <p:grpSpPr bwMode="auto">
            <a:xfrm>
              <a:off x="573" y="1056"/>
              <a:ext cx="2728" cy="681"/>
              <a:chOff x="573" y="1056"/>
              <a:chExt cx="2728" cy="681"/>
            </a:xfrm>
          </p:grpSpPr>
          <p:sp>
            <p:nvSpPr>
              <p:cNvPr id="65557" name="Text Box 31"/>
              <p:cNvSpPr txBox="1">
                <a:spLocks noChangeArrowheads="1"/>
              </p:cNvSpPr>
              <p:nvPr/>
            </p:nvSpPr>
            <p:spPr bwMode="auto">
              <a:xfrm>
                <a:off x="573" y="1056"/>
                <a:ext cx="1263" cy="52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+mn-lt"/>
                  </a:rPr>
                  <a:t>Specialization</a:t>
                </a:r>
                <a:br>
                  <a:rPr lang="en-US">
                    <a:latin typeface="+mn-lt"/>
                  </a:rPr>
                </a:br>
                <a:r>
                  <a:rPr lang="en-US">
                    <a:latin typeface="+mn-lt"/>
                  </a:rPr>
                  <a:t>set of aa</a:t>
                </a:r>
              </a:p>
            </p:txBody>
          </p:sp>
          <p:sp>
            <p:nvSpPr>
              <p:cNvPr id="65558" name="Line 32"/>
              <p:cNvSpPr>
                <a:spLocks noChangeShapeType="1"/>
              </p:cNvSpPr>
              <p:nvPr/>
            </p:nvSpPr>
            <p:spPr bwMode="auto">
              <a:xfrm>
                <a:off x="1849" y="1307"/>
                <a:ext cx="369" cy="35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65559" name="Line 33"/>
              <p:cNvSpPr>
                <a:spLocks noChangeShapeType="1"/>
              </p:cNvSpPr>
              <p:nvPr/>
            </p:nvSpPr>
            <p:spPr bwMode="auto">
              <a:xfrm>
                <a:off x="1840" y="1307"/>
                <a:ext cx="1461" cy="43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31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Einführung, Klassifikation vs. Regression, parametrisches und nicht-parametrisches überwachtes Lernen</a:t>
            </a:r>
          </a:p>
          <a:p>
            <a:r>
              <a:rPr lang="de-DE" sz="1400" dirty="0"/>
              <a:t>Neuronale Netze und Support-Vektor-Maschinen</a:t>
            </a:r>
          </a:p>
          <a:p>
            <a:r>
              <a:rPr lang="de-DE" sz="1400" dirty="0"/>
              <a:t>Häufungsanalysen, Warenkorbanalyse, Empfehlungen </a:t>
            </a:r>
          </a:p>
          <a:p>
            <a:r>
              <a:rPr lang="de-DE" sz="1400" dirty="0"/>
              <a:t>Statistische Grundlagen: Stichproben, Schätzer, Verteilung, Dichte, kumulative Verteilung, Skalen: Nominal-, </a:t>
            </a:r>
            <a:r>
              <a:rPr lang="de-DE" sz="1400" dirty="0" err="1"/>
              <a:t>Ordinal</a:t>
            </a:r>
            <a:r>
              <a:rPr lang="de-DE" sz="1400" dirty="0"/>
              <a:t>-, Intervall- und Verhältnisskala, Hypothesentests, Konfidenzintervalle, Reliabilität, Interne Konsistenz, </a:t>
            </a:r>
            <a:r>
              <a:rPr lang="de-DE" sz="1400" dirty="0" err="1"/>
              <a:t>Cronbach</a:t>
            </a:r>
            <a:r>
              <a:rPr lang="de-DE" sz="1400" dirty="0"/>
              <a:t> Alpha, Trennschärfe</a:t>
            </a:r>
          </a:p>
          <a:p>
            <a:r>
              <a:rPr lang="de-DE" sz="1400" dirty="0" err="1"/>
              <a:t>Bayessche</a:t>
            </a:r>
            <a:r>
              <a:rPr lang="de-DE" sz="1400" dirty="0"/>
              <a:t> Statistik, </a:t>
            </a:r>
            <a:r>
              <a:rPr lang="de-DE" sz="1400" dirty="0" err="1"/>
              <a:t>Bayessche</a:t>
            </a:r>
            <a:r>
              <a:rPr lang="de-DE" sz="1400" dirty="0"/>
              <a:t> Netze zur Spezifikation von diskreten Verteilungen, Anfragen, Anfragebeantwortung, Lernverfahren für </a:t>
            </a:r>
            <a:r>
              <a:rPr lang="de-DE" sz="1400" dirty="0" err="1"/>
              <a:t>Bayessche</a:t>
            </a:r>
            <a:r>
              <a:rPr lang="de-DE" sz="1400" dirty="0"/>
              <a:t> Netze bei vollständigen Daten</a:t>
            </a:r>
          </a:p>
          <a:p>
            <a:r>
              <a:rPr lang="de-DE" sz="1400" dirty="0">
                <a:highlight>
                  <a:srgbClr val="00FF00"/>
                </a:highlight>
              </a:rPr>
              <a:t>Induktives Lernen: Versionsraum, Informationstheorie, Entscheidungsbäume, Lernen von Regeln</a:t>
            </a:r>
          </a:p>
          <a:p>
            <a:r>
              <a:rPr lang="de-DE" sz="1400" dirty="0"/>
              <a:t>Ensemble-Methoden, </a:t>
            </a:r>
            <a:r>
              <a:rPr lang="de-DE" sz="1400" dirty="0" err="1"/>
              <a:t>Bagging</a:t>
            </a:r>
            <a:r>
              <a:rPr lang="de-DE" sz="1400" dirty="0"/>
              <a:t>, </a:t>
            </a:r>
            <a:r>
              <a:rPr lang="de-DE" sz="1400" dirty="0" err="1"/>
              <a:t>Boosting</a:t>
            </a:r>
            <a:r>
              <a:rPr lang="de-DE" sz="1400" dirty="0"/>
              <a:t>, Random </a:t>
            </a:r>
            <a:r>
              <a:rPr lang="de-DE" sz="1400" dirty="0" err="1"/>
              <a:t>Forests</a:t>
            </a:r>
            <a:endParaRPr lang="de-DE" sz="1400" dirty="0"/>
          </a:p>
          <a:p>
            <a:r>
              <a:rPr lang="de-DE" sz="1400" dirty="0"/>
              <a:t>Clusterbildung, K-</a:t>
            </a:r>
            <a:r>
              <a:rPr lang="de-DE" sz="1400" dirty="0" err="1"/>
              <a:t>Means</a:t>
            </a:r>
            <a:r>
              <a:rPr lang="de-DE" sz="1400" dirty="0"/>
              <a:t>, Analyse der Variation (Analysis </a:t>
            </a:r>
            <a:r>
              <a:rPr lang="de-DE" sz="1400" dirty="0" err="1"/>
              <a:t>of</a:t>
            </a:r>
            <a:r>
              <a:rPr lang="de-DE" sz="1400" dirty="0"/>
              <a:t> Variation, ANOVA), Inter-Cluster-Variation, Intra-Cluster-Variation, F-Statistik, </a:t>
            </a:r>
            <a:r>
              <a:rPr lang="de-DE" sz="1400" dirty="0" err="1"/>
              <a:t>Bonferroni</a:t>
            </a:r>
            <a:r>
              <a:rPr lang="de-DE" sz="1400" dirty="0"/>
              <a:t>-Korrektur, MANOVA, </a:t>
            </a:r>
            <a:r>
              <a:rPr lang="de-DE" sz="1400" dirty="0" err="1"/>
              <a:t>Discriminant</a:t>
            </a:r>
            <a:r>
              <a:rPr lang="de-DE" sz="1400" dirty="0"/>
              <a:t> </a:t>
            </a:r>
            <a:r>
              <a:rPr lang="de-DE" sz="1400" dirty="0" err="1"/>
              <a:t>Function</a:t>
            </a:r>
            <a:r>
              <a:rPr lang="de-DE" sz="1400" dirty="0"/>
              <a:t> Analysis</a:t>
            </a:r>
          </a:p>
          <a:p>
            <a:r>
              <a:rPr lang="de-DE" sz="1400" dirty="0"/>
              <a:t>Analyse Sozialer Strukturen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80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758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DBE47-B67C-2C48-B061-EBB0B0DEB38F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762000" y="1700213"/>
            <a:ext cx="60350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G and S, and all hypotheses in between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form exactly the version space</a:t>
            </a:r>
          </a:p>
        </p:txBody>
      </p:sp>
    </p:spTree>
    <p:extLst>
      <p:ext uri="{BB962C8B-B14F-4D97-AF65-F5344CB8AC3E}">
        <p14:creationId xmlns:p14="http://schemas.microsoft.com/office/powerpoint/2010/main" val="13396150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6963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2BF384-B2FE-3C46-A917-C7725120C57E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1029548" y="4724400"/>
            <a:ext cx="3159017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Do  8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>
                <a:latin typeface="+mn-lt"/>
              </a:rPr>
              <a:t>,  6</a:t>
            </a:r>
            <a:r>
              <a:rPr lang="en-US" sz="320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3200">
                <a:latin typeface="+mn-lt"/>
              </a:rPr>
              <a:t>, 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satisfy CONCEPT?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3657600"/>
            <a:ext cx="627063" cy="990600"/>
            <a:chOff x="1056" y="2304"/>
            <a:chExt cx="395" cy="624"/>
          </a:xfrm>
        </p:grpSpPr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1056" y="2304"/>
              <a:ext cx="3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Yes</a:t>
              </a:r>
            </a:p>
          </p:txBody>
        </p:sp>
        <p:sp>
          <p:nvSpPr>
            <p:cNvPr id="69653" name="Line 14"/>
            <p:cNvSpPr>
              <a:spLocks noChangeShapeType="1"/>
            </p:cNvSpPr>
            <p:nvPr/>
          </p:nvSpPr>
          <p:spPr bwMode="auto">
            <a:xfrm flipV="1">
              <a:off x="1248" y="254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67000" y="3048000"/>
            <a:ext cx="552450" cy="1600200"/>
            <a:chOff x="1680" y="1920"/>
            <a:chExt cx="348" cy="1008"/>
          </a:xfrm>
        </p:grpSpPr>
        <p:sp>
          <p:nvSpPr>
            <p:cNvPr id="69650" name="Text Box 16"/>
            <p:cNvSpPr txBox="1">
              <a:spLocks noChangeArrowheads="1"/>
            </p:cNvSpPr>
            <p:nvPr/>
          </p:nvSpPr>
          <p:spPr bwMode="auto">
            <a:xfrm>
              <a:off x="1680" y="1920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No</a:t>
              </a:r>
            </a:p>
          </p:txBody>
        </p:sp>
        <p:sp>
          <p:nvSpPr>
            <p:cNvPr id="69651" name="Line 17"/>
            <p:cNvSpPr>
              <a:spLocks noChangeShapeType="1"/>
            </p:cNvSpPr>
            <p:nvPr/>
          </p:nvSpPr>
          <p:spPr bwMode="auto">
            <a:xfrm flipV="1">
              <a:off x="1824" y="216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52800" y="3962400"/>
            <a:ext cx="1060450" cy="685800"/>
            <a:chOff x="2112" y="2496"/>
            <a:chExt cx="668" cy="432"/>
          </a:xfrm>
        </p:grpSpPr>
        <p:sp>
          <p:nvSpPr>
            <p:cNvPr id="69648" name="Text Box 19"/>
            <p:cNvSpPr txBox="1">
              <a:spLocks noChangeArrowheads="1"/>
            </p:cNvSpPr>
            <p:nvPr/>
          </p:nvSpPr>
          <p:spPr bwMode="auto">
            <a:xfrm>
              <a:off x="2112" y="2496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</a:rPr>
                <a:t>Maybe</a:t>
              </a:r>
            </a:p>
          </p:txBody>
        </p:sp>
        <p:sp>
          <p:nvSpPr>
            <p:cNvPr id="69649" name="Line 20"/>
            <p:cNvSpPr>
              <a:spLocks noChangeShapeType="1"/>
            </p:cNvSpPr>
            <p:nvPr/>
          </p:nvSpPr>
          <p:spPr bwMode="auto">
            <a:xfrm flipV="1">
              <a:off x="2352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914400" y="1879600"/>
            <a:ext cx="2882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+mn-lt"/>
              </a:rPr>
              <a:t>At this stage …</a:t>
            </a:r>
          </a:p>
        </p:txBody>
      </p:sp>
    </p:spTree>
    <p:extLst>
      <p:ext uri="{BB962C8B-B14F-4D97-AF65-F5344CB8AC3E}">
        <p14:creationId xmlns:p14="http://schemas.microsoft.com/office/powerpoint/2010/main" val="59375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168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9F2153-2BA7-A349-B7D5-1D1594499CAA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1170226" y="4724400"/>
            <a:ext cx="3365024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2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(positive) example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67200" y="3505200"/>
            <a:ext cx="2590800" cy="1600200"/>
            <a:chOff x="1536" y="2208"/>
            <a:chExt cx="1632" cy="1008"/>
          </a:xfrm>
        </p:grpSpPr>
        <p:grpSp>
          <p:nvGrpSpPr>
            <p:cNvPr id="71698" name="Group 13"/>
            <p:cNvGrpSpPr>
              <a:grpSpLocks/>
            </p:cNvGrpSpPr>
            <p:nvPr/>
          </p:nvGrpSpPr>
          <p:grpSpPr bwMode="auto">
            <a:xfrm>
              <a:off x="2160" y="2832"/>
              <a:ext cx="384" cy="384"/>
              <a:chOff x="576" y="2304"/>
              <a:chExt cx="384" cy="384"/>
            </a:xfrm>
          </p:grpSpPr>
          <p:sp>
            <p:nvSpPr>
              <p:cNvPr id="71701" name="Line 14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702" name="Line 15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9" name="Oval 16"/>
            <p:cNvSpPr>
              <a:spLocks noChangeArrowheads="1"/>
            </p:cNvSpPr>
            <p:nvPr/>
          </p:nvSpPr>
          <p:spPr bwMode="auto">
            <a:xfrm>
              <a:off x="1536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71700" name="Oval 17"/>
            <p:cNvSpPr>
              <a:spLocks noChangeArrowheads="1"/>
            </p:cNvSpPr>
            <p:nvPr/>
          </p:nvSpPr>
          <p:spPr bwMode="auto">
            <a:xfrm>
              <a:off x="2688" y="2208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flipH="1">
            <a:off x="5181600" y="2590800"/>
            <a:ext cx="1600200" cy="1600200"/>
            <a:chOff x="1584" y="1632"/>
            <a:chExt cx="1008" cy="1008"/>
          </a:xfrm>
        </p:grpSpPr>
        <p:grpSp>
          <p:nvGrpSpPr>
            <p:cNvPr id="71694" name="Group 19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1696" name="Line 20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1697" name="Line 21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1695" name="Oval 22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400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372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9D49C4-D98A-4E4D-BD2F-75EDE0B31134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1108147" y="4724400"/>
            <a:ext cx="3471719" cy="1077218"/>
          </a:xfrm>
          <a:prstGeom prst="rect">
            <a:avLst/>
          </a:prstGeom>
          <a:solidFill>
            <a:srgbClr val="E4E4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+mn-lt"/>
              </a:rPr>
              <a:t>Let j</a:t>
            </a:r>
            <a:r>
              <a:rPr lang="en-US" sz="32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>
                <a:latin typeface="+mn-lt"/>
              </a:rPr>
              <a:t> be the next </a:t>
            </a:r>
            <a:br>
              <a:rPr lang="en-US" sz="3200">
                <a:latin typeface="+mn-lt"/>
              </a:rPr>
            </a:br>
            <a:r>
              <a:rPr lang="en-US" sz="3200">
                <a:latin typeface="+mn-lt"/>
              </a:rPr>
              <a:t>(negative) example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 flipV="1">
            <a:off x="4267200" y="2667000"/>
            <a:ext cx="1600200" cy="1600200"/>
            <a:chOff x="1584" y="1632"/>
            <a:chExt cx="1008" cy="1008"/>
          </a:xfrm>
        </p:grpSpPr>
        <p:grpSp>
          <p:nvGrpSpPr>
            <p:cNvPr id="73736" name="Group 8"/>
            <p:cNvGrpSpPr>
              <a:grpSpLocks/>
            </p:cNvGrpSpPr>
            <p:nvPr/>
          </p:nvGrpSpPr>
          <p:grpSpPr bwMode="auto">
            <a:xfrm>
              <a:off x="1584" y="2256"/>
              <a:ext cx="384" cy="384"/>
              <a:chOff x="576" y="2304"/>
              <a:chExt cx="384" cy="384"/>
            </a:xfrm>
          </p:grpSpPr>
          <p:sp>
            <p:nvSpPr>
              <p:cNvPr id="73738" name="Line 9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  <p:sp>
            <p:nvSpPr>
              <p:cNvPr id="73739" name="Line 10"/>
              <p:cNvSpPr>
                <a:spLocks noChangeShapeType="1"/>
              </p:cNvSpPr>
              <p:nvPr/>
            </p:nvSpPr>
            <p:spPr bwMode="auto">
              <a:xfrm flipV="1">
                <a:off x="576" y="2304"/>
                <a:ext cx="384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latin typeface="+mn-lt"/>
                </a:endParaRPr>
              </a:p>
            </p:txBody>
          </p:sp>
        </p:grpSp>
        <p:sp>
          <p:nvSpPr>
            <p:cNvPr id="73737" name="Oval 11"/>
            <p:cNvSpPr>
              <a:spLocks noChangeArrowheads="1"/>
            </p:cNvSpPr>
            <p:nvPr/>
          </p:nvSpPr>
          <p:spPr bwMode="auto">
            <a:xfrm>
              <a:off x="2112" y="1632"/>
              <a:ext cx="48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41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2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577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FF682C-B4B3-4C41-BC64-220B9A676819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nb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1219200" y="2209800"/>
            <a:ext cx="22487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+mn-lt"/>
              </a:rPr>
              <a:t>+ 4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</a:t>
            </a:r>
            <a:r>
              <a:rPr lang="en-US" sz="3200" dirty="0">
                <a:latin typeface="+mn-lt"/>
              </a:rPr>
              <a:t>7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3200" dirty="0">
                <a:latin typeface="+mn-lt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3200" dirty="0">
                <a:latin typeface="+mn-lt"/>
              </a:rPr>
              <a:t> </a:t>
            </a:r>
          </a:p>
          <a:p>
            <a:pPr eaLnBrk="1" hangingPunct="1"/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–</a:t>
            </a:r>
            <a:r>
              <a:rPr lang="en-US" sz="3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5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j</a:t>
            </a:r>
            <a:r>
              <a:rPr lang="en-US" sz="32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2971800" y="4826000"/>
            <a:ext cx="2964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NUM(r) </a:t>
            </a:r>
            <a:r>
              <a:rPr lang="en-US" sz="2800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sz="2800">
                <a:solidFill>
                  <a:srgbClr val="990000"/>
                </a:solidFill>
                <a:latin typeface="+mn-lt"/>
              </a:rPr>
              <a:t> BLACK(s)</a:t>
            </a:r>
          </a:p>
        </p:txBody>
      </p:sp>
    </p:spTree>
    <p:extLst>
      <p:ext uri="{BB962C8B-B14F-4D97-AF65-F5344CB8AC3E}">
        <p14:creationId xmlns:p14="http://schemas.microsoft.com/office/powerpoint/2010/main" val="1842960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782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74A4FD-F51A-684C-BC45-50EBE6EFA997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79915" name="Text Box 11"/>
          <p:cNvSpPr txBox="1">
            <a:spLocks noChangeArrowheads="1"/>
          </p:cNvSpPr>
          <p:nvPr/>
        </p:nvSpPr>
        <p:spPr bwMode="auto">
          <a:xfrm>
            <a:off x="838200" y="2514600"/>
            <a:ext cx="40201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8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(negative) example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specific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188000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5" grpId="0" autoUpdateAnimBg="0"/>
      <p:bldP spid="37991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Example: G-/S-Boundaries of V</a:t>
            </a:r>
          </a:p>
        </p:txBody>
      </p:sp>
      <p:sp>
        <p:nvSpPr>
          <p:cNvPr id="79873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98A1E4-283E-BB4A-BF8F-80AE381A993D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ab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CC3399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838199" y="2517775"/>
            <a:ext cx="40938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41338" indent="-541338" eaLnBrk="1" hangingPunct="1"/>
            <a:r>
              <a:rPr lang="en-US" sz="3200" dirty="0">
                <a:latin typeface="+mn-lt"/>
              </a:rPr>
              <a:t>… </a:t>
            </a:r>
            <a:r>
              <a:rPr lang="en-US" sz="2800" dirty="0">
                <a:latin typeface="+mn-lt"/>
              </a:rPr>
              <a:t>and let  </a:t>
            </a:r>
            <a:r>
              <a:rPr lang="en-US" sz="3200" dirty="0">
                <a:latin typeface="+mn-lt"/>
              </a:rPr>
              <a:t>j</a:t>
            </a:r>
            <a:r>
              <a:rPr lang="en-US" sz="32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32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be the next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(positive) example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30421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Let us return to the </a:t>
            </a:r>
          </a:p>
          <a:p>
            <a:pPr eaLnBrk="1" hangingPunct="1"/>
            <a:r>
              <a:rPr lang="en-US" sz="2800">
                <a:latin typeface="+mn-lt"/>
              </a:rPr>
              <a:t>version space …</a:t>
            </a: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43025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The only most general 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disagrees with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this example, so no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+mn-lt"/>
              </a:rPr>
              <a:t>hypothesis in H agrees with </a:t>
            </a:r>
            <a:br>
              <a:rPr lang="en-US" sz="2800">
                <a:solidFill>
                  <a:srgbClr val="FF0000"/>
                </a:solidFill>
                <a:latin typeface="+mn-lt"/>
              </a:rPr>
            </a:br>
            <a:r>
              <a:rPr lang="en-US" sz="2800">
                <a:solidFill>
                  <a:srgbClr val="FF0000"/>
                </a:solidFill>
                <a:latin typeface="+mn-lt"/>
              </a:rPr>
              <a:t>all examples</a:t>
            </a:r>
          </a:p>
        </p:txBody>
      </p:sp>
    </p:spTree>
    <p:extLst>
      <p:ext uri="{BB962C8B-B14F-4D97-AF65-F5344CB8AC3E}">
        <p14:creationId xmlns:p14="http://schemas.microsoft.com/office/powerpoint/2010/main" val="3947928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9" grpId="0" autoUpdateAnimBg="0"/>
      <p:bldP spid="38094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Then a single hypothesis will be isolated in 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O(log |H|) steps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2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1121A0-9CEC-2344-9353-683A1074247B}" type="slidenum">
              <a:rPr lang="en-US" sz="1000"/>
              <a:pPr/>
              <a:t>28</a:t>
            </a:fld>
            <a:endParaRPr lang="en-US" sz="100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419600" y="1828800"/>
            <a:ext cx="457200" cy="457200"/>
          </a:xfrm>
          <a:prstGeom prst="rect">
            <a:avLst/>
          </a:prstGeom>
          <a:solidFill>
            <a:srgbClr val="F7EFCD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990000"/>
                </a:solidFill>
                <a:latin typeface="+mn-lt"/>
              </a:rPr>
              <a:t>aa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na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334000" y="27432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ab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4196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nb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34000" y="4572000"/>
            <a:ext cx="457200" cy="457200"/>
          </a:xfrm>
          <a:prstGeom prst="rect">
            <a:avLst/>
          </a:prstGeom>
          <a:solidFill>
            <a:srgbClr val="F3CDE6"/>
          </a:solidFill>
          <a:ln w="9525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chemeClr val="tx2"/>
                </a:solidFill>
                <a:latin typeface="+mn-lt"/>
              </a:rPr>
              <a:t>n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248400" y="3657600"/>
            <a:ext cx="457200" cy="457200"/>
          </a:xfrm>
          <a:prstGeom prst="rect">
            <a:avLst/>
          </a:prstGeom>
          <a:solidFill>
            <a:srgbClr val="DAFF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+mn-lt"/>
              </a:rPr>
              <a:t>a</a:t>
            </a:r>
            <a:r>
              <a:rPr lang="en-US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37338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4648200" y="2286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7338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46482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5626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4648200" y="3200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 flipH="1">
            <a:off x="5562600" y="4114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DE">
              <a:latin typeface="+mn-lt"/>
            </a:endParaRPr>
          </a:p>
        </p:txBody>
      </p:sp>
      <p:sp>
        <p:nvSpPr>
          <p:cNvPr id="3891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89136" name="Text Box 16"/>
          <p:cNvSpPr txBox="1">
            <a:spLocks noChangeArrowheads="1"/>
          </p:cNvSpPr>
          <p:nvPr/>
        </p:nvSpPr>
        <p:spPr bwMode="auto">
          <a:xfrm>
            <a:off x="1203325" y="3463925"/>
            <a:ext cx="8386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latin typeface="+mn-lt"/>
              </a:rPr>
              <a:t> 9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FF6600"/>
                </a:solidFill>
                <a:latin typeface="+mn-lt"/>
                <a:sym typeface="Symbol" charset="0"/>
              </a:rPr>
              <a:t></a:t>
            </a:r>
            <a:r>
              <a:rPr lang="en-US">
                <a:latin typeface="+mn-lt"/>
                <a:sym typeface="Symbol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+mn-lt"/>
                <a:sym typeface="Symbol" charset="0"/>
              </a:rPr>
              <a:t> j</a:t>
            </a:r>
            <a:r>
              <a:rPr lang="en-US">
                <a:solidFill>
                  <a:srgbClr val="000000"/>
                </a:solidFill>
                <a:latin typeface="+mn-lt"/>
                <a:sym typeface="Symbol" charset="0"/>
              </a:rPr>
              <a:t></a:t>
            </a:r>
            <a:r>
              <a:rPr lang="en-US">
                <a:latin typeface="+mn-lt"/>
                <a:sym typeface="Symbo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515219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Example-Selection Strategy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Suppose that at each step the learning procedure has the possibility to select the object (card) of the next example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Let it pick the object such that, whether the example is positive or not, it will eliminate one-half of the remaining hypotheses</a:t>
            </a:r>
          </a:p>
          <a:p>
            <a:pPr marL="342900" indent="-342900"/>
            <a:r>
              <a:rPr lang="en-US" dirty="0">
                <a:solidFill>
                  <a:srgbClr val="4D4D4D"/>
                </a:solidFill>
                <a:ea typeface="ＭＳ Ｐゴシック" charset="0"/>
                <a:cs typeface="ＭＳ Ｐゴシック" charset="0"/>
              </a:rPr>
              <a:t>Then a single hypothesis will be isolated in O(log |H|) steps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But picking the object that eliminates half the version space may be expensive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29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5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6633"/>
            <a:ext cx="7772400" cy="792088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Inductive Learning</a:t>
            </a:r>
            <a:endParaRPr lang="en-US" sz="4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268760"/>
            <a:ext cx="3233142" cy="99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>
                <a:ea typeface="ＭＳ Ｐゴシック" charset="0"/>
                <a:cs typeface="ＭＳ Ｐゴシック" charset="0"/>
              </a:rPr>
              <a:t>Chapter 18/19</a:t>
            </a:r>
            <a:endParaRPr lang="en-US" sz="1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39713" y="5081348"/>
            <a:ext cx="4114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</a:rPr>
              <a:t>Material adopted from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Yun Peng</a:t>
            </a:r>
            <a:r>
              <a:rPr lang="en-US" sz="1400">
                <a:latin typeface="+mn-lt"/>
              </a:rPr>
              <a:t>, Chuck </a:t>
            </a:r>
            <a:r>
              <a:rPr lang="en-US" sz="1400" dirty="0">
                <a:latin typeface="+mn-lt"/>
              </a:rPr>
              <a:t>Dyer</a:t>
            </a:r>
            <a:r>
              <a:rPr lang="en-US" sz="1400">
                <a:latin typeface="+mn-lt"/>
              </a:rPr>
              <a:t>, </a:t>
            </a:r>
            <a:br>
              <a:rPr lang="en-US" sz="1400">
                <a:latin typeface="+mn-lt"/>
              </a:rPr>
            </a:br>
            <a:r>
              <a:rPr lang="de-DE" sz="1400" dirty="0">
                <a:latin typeface="+mn-lt"/>
              </a:rPr>
              <a:t>Gregory </a:t>
            </a:r>
            <a:r>
              <a:rPr lang="de-DE" sz="1400" dirty="0" err="1">
                <a:latin typeface="+mn-lt"/>
              </a:rPr>
              <a:t>Piatetsky</a:t>
            </a:r>
            <a:r>
              <a:rPr lang="de-DE" sz="1400" dirty="0">
                <a:latin typeface="+mn-lt"/>
              </a:rPr>
              <a:t>-Shapiro &amp; Gary Parker</a:t>
            </a:r>
            <a:r>
              <a:rPr lang="de-DE" sz="1800" dirty="0">
                <a:latin typeface="+mn-lt"/>
              </a:rPr>
              <a:t>  </a:t>
            </a:r>
            <a:endParaRPr lang="en-US" sz="1800" dirty="0">
              <a:latin typeface="+mn-lt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2" y="1764060"/>
            <a:ext cx="2539212" cy="31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7" name="Bild 6" descr="Screen Shot 2014-04-17 at 11.1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27" y="1772816"/>
            <a:ext cx="3270873" cy="408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5"/>
          <p:cNvSpPr txBox="1"/>
          <p:nvPr/>
        </p:nvSpPr>
        <p:spPr>
          <a:xfrm>
            <a:off x="5487685" y="127194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Chapters 3 and 4</a:t>
            </a:r>
          </a:p>
        </p:txBody>
      </p:sp>
    </p:spTree>
    <p:extLst>
      <p:ext uri="{BB962C8B-B14F-4D97-AF65-F5344CB8AC3E}">
        <p14:creationId xmlns:p14="http://schemas.microsoft.com/office/powerpoint/2010/main" val="2669082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0">
                <a:latin typeface="+mn-lt"/>
                <a:ea typeface="ＭＳ Ｐゴシック" charset="0"/>
                <a:cs typeface="ＭＳ Ｐゴシック" charset="0"/>
              </a:rPr>
              <a:t>Noise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If some examples are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misclassified,</a:t>
            </a:r>
            <a:r>
              <a:rPr lang="en-US" dirty="0">
                <a:ea typeface="ＭＳ Ｐゴシック" charset="0"/>
                <a:cs typeface="ＭＳ Ｐゴシック" charset="0"/>
              </a:rPr>
              <a:t> the version space may collapse</a:t>
            </a:r>
          </a:p>
          <a:p>
            <a:pPr marL="342900" indent="-342900"/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Possible solution: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Maintain several G- and S-boundaries, e.g., consistent with all examples, all examples but one,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etc</a:t>
            </a:r>
            <a:r>
              <a:rPr lang="en-US" dirty="0"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solidFill>
                <a:srgbClr val="3333CC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84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858767-7F97-AA43-ADBD-ED13525E332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78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Decision Trees</a:t>
            </a:r>
          </a:p>
        </p:txBody>
      </p:sp>
      <p:pic>
        <p:nvPicPr>
          <p:cNvPr id="37891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8" y="1439418"/>
            <a:ext cx="5338774" cy="31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395536" y="1412779"/>
          <a:ext cx="3600400" cy="4536500"/>
        </p:xfrm>
        <a:graphic>
          <a:graphicData uri="http://schemas.openxmlformats.org/drawingml/2006/table">
            <a:tbl>
              <a:tblPr/>
              <a:tblGrid>
                <a:gridCol w="80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2430"/>
      </p:ext>
    </p:ext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Decision trees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495800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An internal node is a test on an attribute.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branch represents an outcome of the test, e.g., Color=red.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leaf node represents a class label or class label distribution.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At each node, one attribute is chosen to split training examples into distinct classes as much as possible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A new case is classified by following a matching path to a leaf node. </a:t>
            </a:r>
          </a:p>
          <a:p>
            <a:pPr marL="342900" indent="-342900"/>
            <a:endParaRPr lang="en-US" altLang="zh-TW">
              <a:ea typeface="ＭＳ Ｐゴシック" charset="0"/>
              <a:cs typeface="新細明體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77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Building Decision 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Top-down tree construction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At start, all training examples are at the root.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Partition the examples recursively by choosing one attribute each time.</a:t>
            </a:r>
          </a:p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Bottom-up tree pruning</a:t>
            </a:r>
          </a:p>
          <a:p>
            <a:pPr marL="742950" lvl="1" indent="-285750"/>
            <a:r>
              <a:rPr lang="en-US" altLang="zh-TW">
                <a:ea typeface="ＭＳ Ｐゴシック" charset="0"/>
                <a:cs typeface="新細明體" charset="0"/>
              </a:rPr>
              <a:t>Remove subtrees or branches, in a bottom-up manner, to improve the estimated accuracy on new cases.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R. </a:t>
            </a:r>
            <a:r>
              <a:rPr lang="de-DE" sz="1100" dirty="0" err="1">
                <a:solidFill>
                  <a:srgbClr val="0000FF"/>
                </a:solidFill>
              </a:rPr>
              <a:t>Quinlan</a:t>
            </a:r>
            <a:r>
              <a:rPr lang="de-DE" sz="1100" dirty="0">
                <a:solidFill>
                  <a:srgbClr val="0000FF"/>
                </a:solidFill>
              </a:rPr>
              <a:t>, Learning </a:t>
            </a:r>
            <a:r>
              <a:rPr lang="de-DE" sz="1100" dirty="0" err="1">
                <a:solidFill>
                  <a:srgbClr val="0000FF"/>
                </a:solidFill>
              </a:rPr>
              <a:t>efficient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classification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procedures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Machine</a:t>
            </a:r>
            <a:r>
              <a:rPr lang="de-DE" sz="1100" dirty="0">
                <a:solidFill>
                  <a:srgbClr val="0000FF"/>
                </a:solidFill>
              </a:rPr>
              <a:t> Learning: an </a:t>
            </a:r>
            <a:r>
              <a:rPr lang="de-DE" sz="1100" dirty="0" err="1">
                <a:solidFill>
                  <a:srgbClr val="0000FF"/>
                </a:solidFill>
              </a:rPr>
              <a:t>artificial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intelligence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approach</a:t>
            </a:r>
            <a:r>
              <a:rPr lang="de-DE" sz="1100" dirty="0">
                <a:solidFill>
                  <a:srgbClr val="0000FF"/>
                </a:solidFill>
              </a:rPr>
              <a:t>, Michalski, Carbonell &amp; Mitchell (</a:t>
            </a:r>
            <a:r>
              <a:rPr lang="de-DE" sz="1100" dirty="0" err="1">
                <a:solidFill>
                  <a:srgbClr val="0000FF"/>
                </a:solidFill>
              </a:rPr>
              <a:t>eds</a:t>
            </a:r>
            <a:r>
              <a:rPr lang="de-DE" sz="1100" dirty="0">
                <a:solidFill>
                  <a:srgbClr val="0000FF"/>
                </a:solidFill>
              </a:rPr>
              <a:t>.), Morgan Kaufmann, p. 463-482., </a:t>
            </a:r>
            <a:r>
              <a:rPr lang="de-DE" sz="1100" b="1" dirty="0">
                <a:solidFill>
                  <a:srgbClr val="FF0000"/>
                </a:solidFill>
              </a:rPr>
              <a:t>1983 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57568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B8B8DD4A-5082-234B-8D7E-E62697C9C97D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Choosing the Best Attribute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The key problem is choosing which attribute to split a given set of examples.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Some possibilities are: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Random</a:t>
            </a:r>
            <a:r>
              <a:rPr lang="en-US" dirty="0">
                <a:ea typeface="ＭＳ Ｐゴシック" charset="0"/>
              </a:rPr>
              <a:t>: Select any attribute at random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Least-Values</a:t>
            </a:r>
            <a:r>
              <a:rPr lang="en-US" dirty="0">
                <a:ea typeface="ＭＳ Ｐゴシック" charset="0"/>
              </a:rPr>
              <a:t>: Choose the attribute with the smallest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Most-Values</a:t>
            </a:r>
            <a:r>
              <a:rPr lang="en-US" dirty="0">
                <a:ea typeface="ＭＳ Ｐゴシック" charset="0"/>
              </a:rPr>
              <a:t>: Choose the attribute with the largest number of possible values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B0FFF"/>
                </a:solidFill>
                <a:ea typeface="ＭＳ Ｐゴシック" charset="0"/>
              </a:rPr>
              <a:t>Information gain</a:t>
            </a:r>
            <a:r>
              <a:rPr lang="en-US" dirty="0">
                <a:ea typeface="ＭＳ Ｐゴシック" charset="0"/>
              </a:rPr>
              <a:t>: Choose the attribute that has the largest expected information gain, i.e. select attribute that will result in the smallest expected size of the subtrees rooted at its children.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83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67858767-7F97-AA43-ADBD-ED13525E3320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789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Decision Trees</a:t>
            </a:r>
          </a:p>
        </p:txBody>
      </p:sp>
      <p:pic>
        <p:nvPicPr>
          <p:cNvPr id="37891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8" y="1439418"/>
            <a:ext cx="5338774" cy="31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395536" y="1412779"/>
          <a:ext cx="3600400" cy="4536500"/>
        </p:xfrm>
        <a:graphic>
          <a:graphicData uri="http://schemas.openxmlformats.org/drawingml/2006/table">
            <a:tbl>
              <a:tblPr/>
              <a:tblGrid>
                <a:gridCol w="80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</a:p>
                  </a:txBody>
                  <a:tcPr marL="80010" marR="80010" marT="40005" marB="40005" anchor="b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850508"/>
      </p:ext>
    </p:ext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D757131B-5B20-2C45-84CF-258A7E703BE3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36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Which attribute to select?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68762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2616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4" y="126876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0716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81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8878"/>
            <a:ext cx="8229600" cy="4225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69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467544" y="260648"/>
            <a:ext cx="8676456" cy="496855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Anmeldung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zur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Klausur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wird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nach</a:t>
            </a:r>
            <a:r>
              <a:rPr lang="en-US" sz="3600" dirty="0">
                <a:solidFill>
                  <a:schemeClr val="tx1"/>
                </a:solidFill>
              </a:rPr>
              <a:t> der </a:t>
            </a:r>
            <a:r>
              <a:rPr lang="en-US" sz="3600" dirty="0" err="1">
                <a:solidFill>
                  <a:schemeClr val="tx1"/>
                </a:solidFill>
              </a:rPr>
              <a:t>Vorlesung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freigeschaltet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3" y="1524000"/>
            <a:ext cx="2727325" cy="4227513"/>
            <a:chOff x="1776" y="1152"/>
            <a:chExt cx="1718" cy="2663"/>
          </a:xfrm>
        </p:grpSpPr>
        <p:sp>
          <p:nvSpPr>
            <p:cNvPr id="53254" name="Line 4"/>
            <p:cNvSpPr>
              <a:spLocks noChangeShapeType="1"/>
            </p:cNvSpPr>
            <p:nvPr/>
          </p:nvSpPr>
          <p:spPr bwMode="auto">
            <a:xfrm>
              <a:off x="2592" y="2016"/>
              <a:ext cx="288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255" name="Group 5"/>
            <p:cNvGrpSpPr>
              <a:grpSpLocks/>
            </p:cNvGrpSpPr>
            <p:nvPr/>
          </p:nvGrpSpPr>
          <p:grpSpPr bwMode="auto">
            <a:xfrm>
              <a:off x="1920" y="1152"/>
              <a:ext cx="1392" cy="2400"/>
              <a:chOff x="1920" y="1152"/>
              <a:chExt cx="1392" cy="2400"/>
            </a:xfrm>
          </p:grpSpPr>
          <p:sp>
            <p:nvSpPr>
              <p:cNvPr id="53267" name="Line 6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240" cy="6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68" name="Group 7"/>
              <p:cNvGrpSpPr>
                <a:grpSpLocks/>
              </p:cNvGrpSpPr>
              <p:nvPr/>
            </p:nvGrpSpPr>
            <p:grpSpPr bwMode="auto">
              <a:xfrm>
                <a:off x="2400" y="1152"/>
                <a:ext cx="912" cy="1008"/>
                <a:chOff x="2400" y="1152"/>
                <a:chExt cx="912" cy="1008"/>
              </a:xfrm>
            </p:grpSpPr>
            <p:sp>
              <p:nvSpPr>
                <p:cNvPr id="53275" name="Line 8"/>
                <p:cNvSpPr>
                  <a:spLocks noChangeShapeType="1"/>
                </p:cNvSpPr>
                <p:nvPr/>
              </p:nvSpPr>
              <p:spPr bwMode="auto">
                <a:xfrm>
                  <a:off x="2832" y="1344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6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592" y="1344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7" name="Oval 10"/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8" name="Oval 11"/>
                <p:cNvSpPr>
                  <a:spLocks noChangeArrowheads="1"/>
                </p:cNvSpPr>
                <p:nvPr/>
              </p:nvSpPr>
              <p:spPr bwMode="auto">
                <a:xfrm>
                  <a:off x="2400" y="182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.5</a:t>
                  </a:r>
                </a:p>
              </p:txBody>
            </p:sp>
            <p:sp>
              <p:nvSpPr>
                <p:cNvPr id="53279" name="Oval 12"/>
                <p:cNvSpPr>
                  <a:spLocks noChangeArrowheads="1"/>
                </p:cNvSpPr>
                <p:nvPr/>
              </p:nvSpPr>
              <p:spPr bwMode="auto">
                <a:xfrm>
                  <a:off x="2640" y="1152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1</a:t>
                  </a:r>
                </a:p>
              </p:txBody>
            </p:sp>
          </p:grpSp>
          <p:grpSp>
            <p:nvGrpSpPr>
              <p:cNvPr id="53269" name="Group 13"/>
              <p:cNvGrpSpPr>
                <a:grpSpLocks/>
              </p:cNvGrpSpPr>
              <p:nvPr/>
            </p:nvGrpSpPr>
            <p:grpSpPr bwMode="auto">
              <a:xfrm>
                <a:off x="1920" y="2544"/>
                <a:ext cx="912" cy="1008"/>
                <a:chOff x="1920" y="2544"/>
                <a:chExt cx="912" cy="1008"/>
              </a:xfrm>
            </p:grpSpPr>
            <p:sp>
              <p:nvSpPr>
                <p:cNvPr id="5327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2736"/>
                  <a:ext cx="288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12" y="2736"/>
                  <a:ext cx="240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2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3" name="Oval 17"/>
                <p:cNvSpPr>
                  <a:spLocks noChangeArrowheads="1"/>
                </p:cNvSpPr>
                <p:nvPr/>
              </p:nvSpPr>
              <p:spPr bwMode="auto">
                <a:xfrm>
                  <a:off x="1920" y="3216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b="1"/>
                    <a:t>.125</a:t>
                  </a:r>
                  <a:endParaRPr lang="en-US" b="1"/>
                </a:p>
              </p:txBody>
            </p:sp>
            <p:sp>
              <p:nvSpPr>
                <p:cNvPr id="53274" name="Oval 18"/>
                <p:cNvSpPr>
                  <a:spLocks noChangeArrowheads="1"/>
                </p:cNvSpPr>
                <p:nvPr/>
              </p:nvSpPr>
              <p:spPr bwMode="auto">
                <a:xfrm>
                  <a:off x="2160" y="2544"/>
                  <a:ext cx="336" cy="33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b="1"/>
                    <a:t>.25</a:t>
                  </a:r>
                </a:p>
              </p:txBody>
            </p:sp>
          </p:grpSp>
        </p:grpSp>
        <p:sp>
          <p:nvSpPr>
            <p:cNvPr id="53256" name="Text Box 19"/>
            <p:cNvSpPr txBox="1">
              <a:spLocks noChangeArrowheads="1"/>
            </p:cNvSpPr>
            <p:nvPr/>
          </p:nvSpPr>
          <p:spPr bwMode="auto">
            <a:xfrm>
              <a:off x="1776" y="3408"/>
              <a:ext cx="31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A</a:t>
              </a:r>
            </a:p>
          </p:txBody>
        </p:sp>
        <p:sp>
          <p:nvSpPr>
            <p:cNvPr id="53257" name="Text Box 20"/>
            <p:cNvSpPr txBox="1">
              <a:spLocks noChangeArrowheads="1"/>
            </p:cNvSpPr>
            <p:nvPr/>
          </p:nvSpPr>
          <p:spPr bwMode="auto">
            <a:xfrm>
              <a:off x="2928" y="268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C</a:t>
              </a:r>
            </a:p>
          </p:txBody>
        </p:sp>
        <p:sp>
          <p:nvSpPr>
            <p:cNvPr id="53258" name="Text Box 21"/>
            <p:cNvSpPr txBox="1">
              <a:spLocks noChangeArrowheads="1"/>
            </p:cNvSpPr>
            <p:nvPr/>
          </p:nvSpPr>
          <p:spPr bwMode="auto">
            <a:xfrm>
              <a:off x="2688" y="3408"/>
              <a:ext cx="31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B</a:t>
              </a:r>
            </a:p>
          </p:txBody>
        </p:sp>
        <p:sp>
          <p:nvSpPr>
            <p:cNvPr id="53259" name="Text Box 22"/>
            <p:cNvSpPr txBox="1">
              <a:spLocks noChangeArrowheads="1"/>
            </p:cNvSpPr>
            <p:nvPr/>
          </p:nvSpPr>
          <p:spPr bwMode="auto">
            <a:xfrm>
              <a:off x="3168" y="1968"/>
              <a:ext cx="3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3600" b="1"/>
                <a:t>D</a:t>
              </a:r>
            </a:p>
          </p:txBody>
        </p:sp>
        <p:sp>
          <p:nvSpPr>
            <p:cNvPr id="53260" name="Oval 23"/>
            <p:cNvSpPr>
              <a:spLocks noChangeArrowheads="1"/>
            </p:cNvSpPr>
            <p:nvPr/>
          </p:nvSpPr>
          <p:spPr bwMode="auto">
            <a:xfrm>
              <a:off x="2736" y="2496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.25</a:t>
              </a:r>
              <a:endParaRPr lang="en-US" sz="3200" b="1"/>
            </a:p>
          </p:txBody>
        </p:sp>
        <p:sp>
          <p:nvSpPr>
            <p:cNvPr id="53261" name="Text Box 24"/>
            <p:cNvSpPr txBox="1">
              <a:spLocks noChangeArrowheads="1"/>
            </p:cNvSpPr>
            <p:nvPr/>
          </p:nvSpPr>
          <p:spPr bwMode="auto">
            <a:xfrm>
              <a:off x="2448" y="1488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2" name="Text Box 25"/>
            <p:cNvSpPr txBox="1">
              <a:spLocks noChangeArrowheads="1"/>
            </p:cNvSpPr>
            <p:nvPr/>
          </p:nvSpPr>
          <p:spPr bwMode="auto">
            <a:xfrm>
              <a:off x="3024" y="144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3" name="Text Box 26"/>
            <p:cNvSpPr txBox="1">
              <a:spLocks noChangeArrowheads="1"/>
            </p:cNvSpPr>
            <p:nvPr/>
          </p:nvSpPr>
          <p:spPr bwMode="auto">
            <a:xfrm>
              <a:off x="2016" y="288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4" name="Text Box 27"/>
            <p:cNvSpPr txBox="1">
              <a:spLocks noChangeArrowheads="1"/>
            </p:cNvSpPr>
            <p:nvPr/>
          </p:nvSpPr>
          <p:spPr bwMode="auto">
            <a:xfrm>
              <a:off x="2256" y="2160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3265" name="Text Box 28"/>
            <p:cNvSpPr txBox="1">
              <a:spLocks noChangeArrowheads="1"/>
            </p:cNvSpPr>
            <p:nvPr/>
          </p:nvSpPr>
          <p:spPr bwMode="auto">
            <a:xfrm>
              <a:off x="2736" y="211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266" name="Text Box 29"/>
            <p:cNvSpPr txBox="1">
              <a:spLocks noChangeArrowheads="1"/>
            </p:cNvSpPr>
            <p:nvPr/>
          </p:nvSpPr>
          <p:spPr bwMode="auto">
            <a:xfrm>
              <a:off x="2496" y="2832"/>
              <a:ext cx="27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FF0000"/>
                  </a:solidFill>
                </a:rPr>
                <a:t>1</a:t>
              </a:r>
            </a:p>
          </p:txBody>
        </p:sp>
      </p:grpSp>
      <p:graphicFrame>
        <p:nvGraphicFramePr>
          <p:cNvPr id="209950" name="Object 30"/>
          <p:cNvGraphicFramePr>
            <a:graphicFrameLocks noChangeAspect="1"/>
          </p:cNvGraphicFramePr>
          <p:nvPr/>
        </p:nvGraphicFramePr>
        <p:xfrm>
          <a:off x="4775200" y="1454151"/>
          <a:ext cx="4013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rbeitsblatt" r:id="rId4" imgW="3479800" imgH="1892300" progId="Excel.Sheet.8">
                  <p:embed/>
                </p:oleObj>
              </mc:Choice>
              <mc:Fallback>
                <p:oleObj name="Arbeitsblatt" r:id="rId4" imgW="3479800" imgH="1892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454151"/>
                        <a:ext cx="4013200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4572000" y="4114800"/>
            <a:ext cx="4419600" cy="2308324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we need to send many messages (A,B,C or D) and they have this probability distribution and we use this code, then over time, the average bits/message should approach </a:t>
            </a:r>
            <a:r>
              <a:rPr lang="en-US">
                <a:solidFill>
                  <a:srgbClr val="FF0000"/>
                </a:solidFill>
              </a:rPr>
              <a:t>1.75</a:t>
            </a:r>
            <a:endParaRPr lang="en-US"/>
          </a:p>
        </p:txBody>
      </p:sp>
      <p:sp>
        <p:nvSpPr>
          <p:cNvPr id="3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39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0622" y="140348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Exp. </a:t>
            </a:r>
            <a:r>
              <a:rPr lang="en-US" dirty="0" err="1"/>
              <a:t>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51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Example: Guess a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examples</a:t>
            </a:r>
          </a:p>
          <a:p>
            <a:pPr lvl="1"/>
            <a:r>
              <a:rPr lang="en-US" dirty="0"/>
              <a:t>Positive: e.g.,</a:t>
            </a:r>
          </a:p>
          <a:p>
            <a:pPr lvl="1"/>
            <a:r>
              <a:rPr lang="en-US" dirty="0"/>
              <a:t>Negative: e.g., </a:t>
            </a:r>
          </a:p>
          <a:p>
            <a:r>
              <a:rPr lang="en-US" dirty="0"/>
              <a:t>What cards are accepted?</a:t>
            </a:r>
          </a:p>
          <a:p>
            <a:pPr lvl="1"/>
            <a:r>
              <a:rPr lang="en-US" dirty="0"/>
              <a:t>What concept lays behind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1628800"/>
            <a:ext cx="1851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  </a:t>
            </a:r>
            <a:r>
              <a:rPr lang="en-US" sz="2800" dirty="0">
                <a:latin typeface="+mn-lt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sz="2800" dirty="0">
                <a:latin typeface="+mn-lt"/>
              </a:rPr>
              <a:t>  2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</a:p>
          <a:p>
            <a:pPr eaLnBrk="1" hangingPunct="1"/>
            <a:r>
              <a:rPr lang="en-US" sz="2800" dirty="0">
                <a:latin typeface="+mn-lt"/>
              </a:rPr>
              <a:t>5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 j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endParaRPr lang="en-US" sz="3200" dirty="0">
              <a:solidFill>
                <a:srgbClr val="000000"/>
              </a:solidFill>
              <a:latin typeface="+mn-lt"/>
              <a:cs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60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3434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If there 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 equally probable possible messages, then the probability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of each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1/n</a:t>
            </a:r>
          </a:p>
          <a:p>
            <a:r>
              <a:rPr lang="en-US" sz="2000" dirty="0">
                <a:ea typeface="ＭＳ Ｐゴシック" charset="0"/>
              </a:rPr>
              <a:t>Information (number of bits) conveyed by a message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log(n) = -log(p)</a:t>
            </a:r>
          </a:p>
          <a:p>
            <a:r>
              <a:rPr lang="en-US" sz="2000" dirty="0" err="1">
                <a:ea typeface="ＭＳ Ｐゴシック" charset="0"/>
              </a:rPr>
              <a:t>Eg</a:t>
            </a:r>
            <a:r>
              <a:rPr lang="en-US" sz="2000" dirty="0">
                <a:ea typeface="ＭＳ Ｐゴシック" charset="0"/>
              </a:rPr>
              <a:t>, if there are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16</a:t>
            </a:r>
            <a:r>
              <a:rPr lang="en-US" sz="2000" dirty="0">
                <a:ea typeface="ＭＳ Ｐゴシック" charset="0"/>
              </a:rPr>
              <a:t> messages, 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log(16) = 4 </a:t>
            </a:r>
            <a:r>
              <a:rPr lang="en-US" sz="2000" dirty="0">
                <a:ea typeface="ＭＳ Ｐゴシック" charset="0"/>
              </a:rPr>
              <a:t>and we need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4</a:t>
            </a:r>
            <a:r>
              <a:rPr lang="en-US" sz="2000" dirty="0">
                <a:ea typeface="ＭＳ Ｐゴシック" charset="0"/>
              </a:rPr>
              <a:t> bits to identify/send each message.</a:t>
            </a:r>
          </a:p>
          <a:p>
            <a:r>
              <a:rPr lang="en-US" sz="2000" dirty="0">
                <a:ea typeface="ＭＳ Ｐゴシック" charset="0"/>
              </a:rPr>
              <a:t>In general, if we are given a probability distribution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 = 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..,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r>
              <a:rPr lang="en-US" sz="2000" dirty="0">
                <a:ea typeface="ＭＳ Ｐゴシック" charset="0"/>
              </a:rPr>
              <a:t>the 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P)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= -(p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..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))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=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∑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86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Information Theory Background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0768"/>
            <a:ext cx="7772400" cy="4114800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Information conveyed by distribution (aka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of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) is: </a:t>
            </a:r>
          </a:p>
          <a:p>
            <a:pPr lvl="1"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= -(p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..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*log(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))</a:t>
            </a:r>
          </a:p>
          <a:p>
            <a:r>
              <a:rPr lang="en-US" sz="2000" dirty="0">
                <a:ea typeface="ＭＳ Ｐゴシック" charset="0"/>
              </a:rPr>
              <a:t>Examples:</a:t>
            </a:r>
          </a:p>
          <a:p>
            <a:pPr lvl="1"/>
            <a:r>
              <a:rPr lang="en-US" sz="2000" dirty="0">
                <a:ea typeface="ＭＳ Ｐゴシック" charset="0"/>
              </a:rPr>
              <a:t> 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(0.5, 0.5)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 </a:t>
            </a:r>
            <a:r>
              <a:rPr lang="en-US" sz="2000" dirty="0">
                <a:ea typeface="ＭＳ Ｐゴシック" charset="0"/>
              </a:rPr>
              <a:t>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</a:p>
          <a:p>
            <a:pPr lvl="1"/>
            <a:r>
              <a:rPr lang="en-US" sz="2000" dirty="0">
                <a:ea typeface="ＭＳ Ｐゴシック" charset="0"/>
              </a:rPr>
              <a:t>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(0.67, 0.33)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0.92</a:t>
            </a:r>
            <a:r>
              <a:rPr lang="en-US" sz="2000" dirty="0">
                <a:ea typeface="ＭＳ Ｐゴシック" charset="0"/>
              </a:rPr>
              <a:t>, </a:t>
            </a:r>
          </a:p>
          <a:p>
            <a:pPr lvl="1"/>
            <a:r>
              <a:rPr lang="en-US" sz="2000" dirty="0">
                <a:ea typeface="ＭＳ Ｐゴシック" charset="0"/>
              </a:rPr>
              <a:t>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(1, 0) or (0,1)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I(P)</a:t>
            </a:r>
            <a:r>
              <a:rPr lang="en-US" sz="2000" dirty="0">
                <a:ea typeface="ＭＳ Ｐゴシック" charset="0"/>
              </a:rPr>
              <a:t> is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</a:t>
            </a:r>
            <a:r>
              <a:rPr lang="en-US" sz="2000" dirty="0">
                <a:ea typeface="ＭＳ Ｐゴシック" charset="0"/>
              </a:rPr>
              <a:t>. </a:t>
            </a:r>
          </a:p>
          <a:p>
            <a:r>
              <a:rPr lang="en-US" sz="2000" dirty="0">
                <a:ea typeface="ＭＳ Ｐゴシック" charset="0"/>
              </a:rPr>
              <a:t>The more uniform is the probability distribution, the greater is its information</a:t>
            </a:r>
          </a:p>
          <a:p>
            <a:r>
              <a:rPr lang="en-US" sz="2000" dirty="0">
                <a:ea typeface="ＭＳ Ｐゴシック" charset="0"/>
              </a:rPr>
              <a:t>The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entropy</a:t>
            </a:r>
            <a:r>
              <a:rPr lang="en-US" sz="2000" dirty="0">
                <a:ea typeface="ＭＳ Ｐゴシック" charset="0"/>
              </a:rPr>
              <a:t> is the </a:t>
            </a:r>
            <a:r>
              <a:rPr lang="en-US" sz="2000" dirty="0">
                <a:solidFill>
                  <a:srgbClr val="0B0FFF"/>
                </a:solidFill>
                <a:ea typeface="ＭＳ Ｐゴシック" charset="0"/>
              </a:rPr>
              <a:t>average number of bits/message </a:t>
            </a:r>
            <a:r>
              <a:rPr lang="en-US" sz="2000" dirty="0">
                <a:ea typeface="ＭＳ Ｐゴシック" charset="0"/>
              </a:rPr>
              <a:t>needed to represent a stream of messages</a:t>
            </a:r>
          </a:p>
          <a:p>
            <a:endParaRPr lang="en-US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8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8C553D7E-C6D1-EB49-94E3-D8805533AFF1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42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1 </a:t>
            </a:r>
          </a:p>
        </p:txBody>
      </p:sp>
      <p:graphicFrame>
        <p:nvGraphicFramePr>
          <p:cNvPr id="64525" name="Group 1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305800" cy="4800600"/>
        </p:xfrm>
        <a:graphic>
          <a:graphicData uri="http://schemas.openxmlformats.org/drawingml/2006/table">
            <a:tbl>
              <a:tblPr/>
              <a:tblGrid>
                <a:gridCol w="169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Outlook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Temperature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Humidity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Windy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Play?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cool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sunny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overcast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hot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normal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false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Yes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rain</a:t>
                      </a:r>
                      <a:endParaRPr kumimoji="0" lang="en-US" altLang="ko-K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mild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high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true</a:t>
                      </a:r>
                      <a:endParaRPr kumimoji="0" lang="en-US" altLang="ko-K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endParaRPr kumimoji="0" lang="en-US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1272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Example: attribute “Outlook”, 2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640" y="1525488"/>
            <a:ext cx="8305800" cy="4495800"/>
          </a:xfrm>
        </p:spPr>
        <p:txBody>
          <a:bodyPr/>
          <a:lstStyle/>
          <a:p>
            <a:pPr marL="342900" indent="-342900"/>
            <a:r>
              <a:rPr lang="zh-TW" altLang="en-US" dirty="0">
                <a:ea typeface="ＭＳ Ｐゴシック" charset="0"/>
                <a:cs typeface="新細明體" charset="0"/>
              </a:rPr>
              <a:t>“</a:t>
            </a:r>
            <a:r>
              <a:rPr lang="en-US" altLang="zh-TW" dirty="0">
                <a:ea typeface="ＭＳ Ｐゴシック" charset="0"/>
                <a:cs typeface="新細明體" charset="0"/>
              </a:rPr>
              <a:t>Outlook” = “Sunny”: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“Outlook” = “Overcast”:</a:t>
            </a:r>
          </a:p>
          <a:p>
            <a:pPr marL="0" indent="0">
              <a:buNone/>
            </a:pPr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“Outlook” = “Rainy”: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Expected information for attribute: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156743"/>
              </p:ext>
            </p:extLst>
          </p:nvPr>
        </p:nvGraphicFramePr>
        <p:xfrm>
          <a:off x="279400" y="2057402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3" imgW="8864600" imgH="342900" progId="Equation.3">
                  <p:embed/>
                </p:oleObj>
              </mc:Choice>
              <mc:Fallback>
                <p:oleObj name="Equation" r:id="rId3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57402"/>
                        <a:ext cx="8864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801908"/>
              </p:ext>
            </p:extLst>
          </p:nvPr>
        </p:nvGraphicFramePr>
        <p:xfrm>
          <a:off x="304800" y="3003768"/>
          <a:ext cx="657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5" imgW="6578600" imgH="342900" progId="Equation.3">
                  <p:embed/>
                </p:oleObj>
              </mc:Choice>
              <mc:Fallback>
                <p:oleObj name="Equation" r:id="rId5" imgW="657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03768"/>
                        <a:ext cx="6578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5228"/>
              </p:ext>
            </p:extLst>
          </p:nvPr>
        </p:nvGraphicFramePr>
        <p:xfrm>
          <a:off x="279400" y="3933056"/>
          <a:ext cx="886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Equation" r:id="rId7" imgW="8864600" imgH="342900" progId="Equation.3">
                  <p:embed/>
                </p:oleObj>
              </mc:Choice>
              <mc:Fallback>
                <p:oleObj name="Equation" r:id="rId7" imgW="8864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933056"/>
                        <a:ext cx="88646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AutoShape 7"/>
          <p:cNvSpPr>
            <a:spLocks noChangeArrowheads="1"/>
          </p:cNvSpPr>
          <p:nvPr/>
        </p:nvSpPr>
        <p:spPr bwMode="auto">
          <a:xfrm flipH="1">
            <a:off x="5486400" y="2636912"/>
            <a:ext cx="1600200" cy="5193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49" y="5645"/>
                </a:moveTo>
                <a:cubicBezTo>
                  <a:pt x="17272" y="2800"/>
                  <a:pt x="14154" y="1072"/>
                  <a:pt x="10800" y="1072"/>
                </a:cubicBezTo>
                <a:cubicBezTo>
                  <a:pt x="8641" y="1071"/>
                  <a:pt x="6544" y="1789"/>
                  <a:pt x="4838" y="3112"/>
                </a:cubicBezTo>
                <a:lnTo>
                  <a:pt x="4181" y="2265"/>
                </a:lnTo>
                <a:cubicBezTo>
                  <a:pt x="6075" y="796"/>
                  <a:pt x="8403" y="-1"/>
                  <a:pt x="10800" y="0"/>
                </a:cubicBezTo>
                <a:cubicBezTo>
                  <a:pt x="14524" y="0"/>
                  <a:pt x="17985" y="1918"/>
                  <a:pt x="19959" y="5077"/>
                </a:cubicBezTo>
                <a:lnTo>
                  <a:pt x="22248" y="3646"/>
                </a:lnTo>
                <a:lnTo>
                  <a:pt x="21218" y="8105"/>
                </a:lnTo>
                <a:lnTo>
                  <a:pt x="16760" y="7075"/>
                </a:lnTo>
                <a:lnTo>
                  <a:pt x="19049" y="56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002016" y="2420888"/>
            <a:ext cx="2034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chemeClr val="folHlink"/>
                </a:solidFill>
                <a:latin typeface="+mn-lt"/>
                <a:cs typeface="新細明體" charset="0"/>
              </a:rPr>
              <a:t>Note: log(0) is not defined, but we evaluate 0*log(0) as zero</a:t>
            </a: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07458"/>
              </p:ext>
            </p:extLst>
          </p:nvPr>
        </p:nvGraphicFramePr>
        <p:xfrm>
          <a:off x="290550" y="4961556"/>
          <a:ext cx="805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Formel" r:id="rId9" imgW="8051800" imgH="342900" progId="Equation.3">
                  <p:embed/>
                </p:oleObj>
              </mc:Choice>
              <mc:Fallback>
                <p:oleObj name="Formel" r:id="rId9" imgW="8051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50" y="4961556"/>
                        <a:ext cx="8051800" cy="3429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79291"/>
              </p:ext>
            </p:extLst>
          </p:nvPr>
        </p:nvGraphicFramePr>
        <p:xfrm>
          <a:off x="3109950" y="5465612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Formel" r:id="rId11" imgW="1447800" imgH="279400" progId="Equation.3">
                  <p:embed/>
                </p:oleObj>
              </mc:Choice>
              <mc:Fallback>
                <p:oleObj name="Formel" r:id="rId11" imgW="1447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50" y="5465612"/>
                        <a:ext cx="1447800" cy="279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88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3" imgW="4203700" imgH="203200" progId="Equation.3">
                  <p:embed/>
                </p:oleObj>
              </mc:Choice>
              <mc:Fallback>
                <p:oleObj name="Equation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/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Formel" r:id="rId5" imgW="1459866" imgH="279279" progId="Equation.3">
                  <p:embed/>
                </p:oleObj>
              </mc:Choice>
              <mc:Fallback>
                <p:oleObj name="Formel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06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ＭＳ Ｐゴシック" charset="0"/>
                <a:cs typeface="新細明體" charset="0"/>
              </a:rPr>
              <a:t>Computing the information gain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gain: </a:t>
            </a:r>
          </a:p>
          <a:p>
            <a:pPr marL="342900" indent="-342900">
              <a:buFont typeface="Wingdings" charset="0"/>
              <a:buNone/>
            </a:pPr>
            <a:r>
              <a:rPr lang="en-US" altLang="zh-TW" dirty="0">
                <a:ea typeface="ＭＳ Ｐゴシック" charset="0"/>
                <a:cs typeface="新細明體" charset="0"/>
              </a:rPr>
              <a:t>(information before split) – (information after split)</a:t>
            </a: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endParaRPr lang="en-US" altLang="zh-TW" dirty="0">
              <a:ea typeface="ＭＳ Ｐゴシック" charset="0"/>
              <a:cs typeface="新細明體" charset="0"/>
            </a:endParaRPr>
          </a:p>
          <a:p>
            <a:pPr marL="342900" indent="-342900"/>
            <a:r>
              <a:rPr lang="en-US" altLang="zh-TW" dirty="0">
                <a:ea typeface="ＭＳ Ｐゴシック" charset="0"/>
                <a:cs typeface="新細明體" charset="0"/>
              </a:rPr>
              <a:t>Information gain for attributes from weather data: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04800" y="2492896"/>
          <a:ext cx="8610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5" name="Formel" r:id="rId3" imgW="4203700" imgH="203200" progId="Equation.3">
                  <p:embed/>
                </p:oleObj>
              </mc:Choice>
              <mc:Fallback>
                <p:oleObj name="Formel" r:id="rId3" imgW="4203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896"/>
                        <a:ext cx="8610600" cy="4159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590800" y="295009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6" name="Equation" r:id="rId5" imgW="1459866" imgH="279279" progId="Equation.3">
                  <p:embed/>
                </p:oleObj>
              </mc:Choice>
              <mc:Fallback>
                <p:oleObj name="Equation" r:id="rId5" imgW="145986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50096"/>
                        <a:ext cx="1460500" cy="279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2438400" y="4221088"/>
          <a:ext cx="3530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Equation" r:id="rId7" imgW="3530600" imgH="342900" progId="Equation.3">
                  <p:embed/>
                </p:oleObj>
              </mc:Choice>
              <mc:Fallback>
                <p:oleObj name="Equation" r:id="rId7" imgW="3530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21088"/>
                        <a:ext cx="35306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2438400" y="4678288"/>
          <a:ext cx="3879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Equation" r:id="rId9" imgW="4076700" imgH="342900" progId="Equation.3">
                  <p:embed/>
                </p:oleObj>
              </mc:Choice>
              <mc:Fallback>
                <p:oleObj name="Equation" r:id="rId9" imgW="4076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78288"/>
                        <a:ext cx="387985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438400" y="5135488"/>
          <a:ext cx="369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quation" r:id="rId11" imgW="3695700" imgH="342900" progId="Equation.3">
                  <p:embed/>
                </p:oleObj>
              </mc:Choice>
              <mc:Fallback>
                <p:oleObj name="Equation" r:id="rId11" imgW="3695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5488"/>
                        <a:ext cx="36957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2438400" y="5592688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Formel" r:id="rId13" imgW="3352800" imgH="342900" progId="Equation.3">
                  <p:embed/>
                </p:oleObj>
              </mc:Choice>
              <mc:Fallback>
                <p:oleObj name="Formel" r:id="rId13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92688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73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Continuing to split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93170"/>
            <a:ext cx="2514600" cy="238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9371"/>
            <a:ext cx="2895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40768"/>
            <a:ext cx="2571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304800" y="4674096"/>
          <a:ext cx="38560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6" imgW="4051300" imgH="342900" progId="Equation.3">
                  <p:embed/>
                </p:oleObj>
              </mc:Choice>
              <mc:Fallback>
                <p:oleObj name="Equation" r:id="rId6" imgW="4051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74096"/>
                        <a:ext cx="3856038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334000" y="4293096"/>
          <a:ext cx="367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8" imgW="3670300" imgH="342900" progId="Equation.3">
                  <p:embed/>
                </p:oleObj>
              </mc:Choice>
              <mc:Fallback>
                <p:oleObj name="Equation" r:id="rId8" imgW="3670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93096"/>
                        <a:ext cx="36703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2743200" y="5359896"/>
          <a:ext cx="335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Formel" r:id="rId10" imgW="3352800" imgH="342900" progId="Equation.3">
                  <p:embed/>
                </p:oleObj>
              </mc:Choice>
              <mc:Fallback>
                <p:oleObj name="Formel" r:id="rId10" imgW="3352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59896"/>
                        <a:ext cx="3352800" cy="342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00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+mn-lt"/>
                <a:ea typeface="ＭＳ Ｐゴシック" charset="0"/>
                <a:cs typeface="新細明體" charset="0"/>
              </a:rPr>
              <a:t>The final decision tree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68837"/>
            <a:ext cx="8305800" cy="1655763"/>
          </a:xfrm>
        </p:spPr>
        <p:txBody>
          <a:bodyPr/>
          <a:lstStyle/>
          <a:p>
            <a:pPr marL="342900" indent="-342900"/>
            <a:r>
              <a:rPr lang="en-US" altLang="zh-TW">
                <a:ea typeface="ＭＳ Ｐゴシック" charset="0"/>
                <a:cs typeface="新細明體" charset="0"/>
              </a:rPr>
              <a:t>Note: not all leaves need to be pure; sometimes identical instances have different classes</a:t>
            </a:r>
          </a:p>
          <a:p>
            <a:pPr marL="742950" lvl="1" indent="-285750">
              <a:buFont typeface="Wingdings" charset="0"/>
              <a:buNone/>
            </a:pPr>
            <a:r>
              <a:rPr lang="en-US" altLang="zh-TW">
                <a:ea typeface="ＭＳ Ｐゴシック" charset="0"/>
                <a:cs typeface="新細明體" charset="0"/>
                <a:sym typeface="Symbol" charset="0"/>
              </a:rPr>
              <a:t> </a:t>
            </a:r>
            <a:r>
              <a:rPr lang="en-US" altLang="zh-TW">
                <a:ea typeface="ＭＳ Ｐゴシック" charset="0"/>
                <a:cs typeface="新細明體" charset="0"/>
              </a:rPr>
              <a:t>Splitting stops when data can’t be split any further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2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88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Univariate Splits</a:t>
            </a:r>
            <a:endParaRPr lang="tr-TR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80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2133602"/>
            <a:ext cx="71913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99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Multivariate</a:t>
            </a:r>
            <a:r>
              <a:rPr lang="tr-TR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tr-TR" dirty="0" err="1">
                <a:latin typeface="+mn-lt"/>
                <a:ea typeface="ＭＳ Ｐゴシック" charset="0"/>
                <a:cs typeface="ＭＳ Ｐゴシック" charset="0"/>
              </a:rPr>
              <a:t>Splits</a:t>
            </a:r>
            <a:endParaRPr lang="tr-TR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31925"/>
            <a:ext cx="8648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49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21146" y="2680708"/>
            <a:ext cx="421833" cy="307777"/>
          </a:xfrm>
          <a:prstGeom prst="rect">
            <a:avLst/>
          </a:prstGeom>
          <a:solidFill>
            <a:srgbClr val="C1FEFE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≥ 0</a:t>
            </a:r>
          </a:p>
        </p:txBody>
      </p:sp>
    </p:spTree>
    <p:extLst>
      <p:ext uri="{BB962C8B-B14F-4D97-AF65-F5344CB8AC3E}">
        <p14:creationId xmlns:p14="http://schemas.microsoft.com/office/powerpoint/2010/main" val="146465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Card Example: Guess a Concept</a:t>
            </a:r>
          </a:p>
        </p:txBody>
      </p:sp>
      <p:sp>
        <p:nvSpPr>
          <p:cNvPr id="40961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03A54-5458-5A45-B075-36E20AFBBCB9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268760"/>
            <a:ext cx="7301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>
                <a:latin typeface="+mn-lt"/>
              </a:rPr>
              <a:t>(r=1) v … v (r=10) v 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ANY-RANK(r)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(r=1) v … v (r=10)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NUM(r)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(r=J) v (r=Q) v (r=K)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FACE(r)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ANY-SUIT(s)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BLACK(s)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</a:rPr>
              <a:t>) v (s=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dirty="0">
                <a:latin typeface="+mn-lt"/>
              </a:rPr>
              <a:t>) </a:t>
            </a:r>
            <a:r>
              <a:rPr lang="en-US" sz="2800" b="1" dirty="0">
                <a:latin typeface="+mn-lt"/>
                <a:cs typeface="Times New Roman" charset="0"/>
                <a:sym typeface="Symbol" charset="0"/>
              </a:rPr>
              <a:t></a:t>
            </a:r>
            <a:r>
              <a:rPr lang="en-US" dirty="0">
                <a:latin typeface="+mn-lt"/>
              </a:rPr>
              <a:t> RED(s)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1066800" y="4164360"/>
            <a:ext cx="6294642" cy="2062103"/>
          </a:xfrm>
          <a:prstGeom prst="rect">
            <a:avLst/>
          </a:prstGeom>
          <a:solidFill>
            <a:srgbClr val="F5EBB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+mn-lt"/>
              </a:rPr>
              <a:t>A hypothesis is any sentence of the form:</a:t>
            </a:r>
            <a:br>
              <a:rPr lang="en-US" sz="2800">
                <a:solidFill>
                  <a:srgbClr val="990000"/>
                </a:solidFill>
                <a:latin typeface="+mn-lt"/>
              </a:rPr>
            </a:br>
            <a:r>
              <a:rPr lang="en-US" sz="2800">
                <a:solidFill>
                  <a:srgbClr val="990000"/>
                </a:solidFill>
                <a:latin typeface="+mn-lt"/>
              </a:rPr>
              <a:t>                     </a:t>
            </a:r>
            <a:r>
              <a:rPr lang="en-US">
                <a:solidFill>
                  <a:srgbClr val="990000"/>
                </a:solidFill>
                <a:latin typeface="+mn-lt"/>
              </a:rPr>
              <a:t>R(r) </a:t>
            </a:r>
            <a:r>
              <a:rPr lang="en-US" b="1">
                <a:solidFill>
                  <a:srgbClr val="990000"/>
                </a:solidFill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>
                <a:solidFill>
                  <a:srgbClr val="990000"/>
                </a:solidFill>
                <a:latin typeface="+mn-lt"/>
              </a:rPr>
              <a:t> S(s)</a:t>
            </a:r>
          </a:p>
          <a:p>
            <a:pPr eaLnBrk="1" hangingPunct="1"/>
            <a:r>
              <a:rPr lang="en-US">
                <a:solidFill>
                  <a:srgbClr val="990000"/>
                </a:solidFill>
                <a:latin typeface="+mn-lt"/>
              </a:rPr>
              <a:t>where: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R(r) is ANY-RANK(r), NUM(r), FACE(r), or (r=x)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990000"/>
                </a:solidFill>
                <a:latin typeface="+mn-lt"/>
              </a:rPr>
              <a:t>  S(s) is ANY-SUIT(s), BLACK(s), RED(s), or (s=y)</a:t>
            </a:r>
            <a:endParaRPr lang="en-US" sz="280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6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1R – Simplicity First!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5" name="Group 53"/>
          <p:cNvGraphicFramePr>
            <a:graphicFrameLocks noGrp="1"/>
          </p:cNvGraphicFramePr>
          <p:nvPr/>
        </p:nvGraphicFramePr>
        <p:xfrm>
          <a:off x="4716016" y="1580728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8221216" y="1543736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7335416" y="1047331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6417" y="1196751"/>
            <a:ext cx="4114800" cy="54008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>
                <a:ea typeface="ＭＳ Ｐゴシック" charset="0"/>
              </a:rPr>
              <a:t>Given: Table with data</a:t>
            </a:r>
          </a:p>
          <a:p>
            <a:pPr marL="0" indent="0">
              <a:buFontTx/>
              <a:buNone/>
            </a:pPr>
            <a:r>
              <a:rPr lang="en-US" sz="2400" kern="0" dirty="0">
                <a:ea typeface="ＭＳ Ｐゴシック" charset="0"/>
              </a:rPr>
              <a:t>Goal: Learn decision function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Based on rules that all test one particular attribute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One branch for each value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Each branch assigns most frequent class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Error rate: proportion of instances that don</a:t>
            </a:r>
            <a:r>
              <a:rPr lang="ja-JP" altLang="en-US" sz="2200" kern="0" dirty="0">
                <a:ea typeface="ＭＳ Ｐゴシック" charset="0"/>
              </a:rPr>
              <a:t>’</a:t>
            </a:r>
            <a:r>
              <a:rPr lang="en-US" altLang="ja-JP" sz="2200" kern="0" dirty="0">
                <a:ea typeface="ＭＳ Ｐゴシック" charset="0"/>
              </a:rPr>
              <a:t>t belong to the majority class of their corresponding branch</a:t>
            </a:r>
          </a:p>
          <a:p>
            <a:pPr marL="628650" indent="-457200"/>
            <a:r>
              <a:rPr lang="en-US" sz="2200" kern="0" dirty="0">
                <a:ea typeface="ＭＳ Ｐゴシック" charset="0"/>
              </a:rPr>
              <a:t>Choose attribute with lowest error rate</a:t>
            </a:r>
          </a:p>
          <a:p>
            <a:pPr marL="457200" indent="-457200">
              <a:buFont typeface="Wingdings" charset="0"/>
              <a:buNone/>
            </a:pPr>
            <a:r>
              <a:rPr lang="en-US" sz="2400" i="1" kern="0" dirty="0">
                <a:ea typeface="ＭＳ Ｐゴシック" charset="0"/>
              </a:rPr>
              <a:t>	</a:t>
            </a:r>
            <a:r>
              <a:rPr lang="en-US" sz="2000" kern="0" dirty="0">
                <a:ea typeface="ＭＳ Ｐゴシック" charset="0"/>
              </a:rPr>
              <a:t>(</a:t>
            </a:r>
            <a:r>
              <a:rPr lang="en-US" sz="2000" i="1" kern="0" dirty="0">
                <a:ea typeface="ＭＳ Ｐゴシック" charset="0"/>
              </a:rPr>
              <a:t>Assumes nominal attributes</a:t>
            </a:r>
            <a:r>
              <a:rPr lang="en-US" sz="2000" kern="0" dirty="0"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9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Evaluating the Weather Attributes</a:t>
            </a:r>
          </a:p>
        </p:txBody>
      </p:sp>
      <p:graphicFrame>
        <p:nvGraphicFramePr>
          <p:cNvPr id="186371" name="Group 3"/>
          <p:cNvGraphicFramePr>
            <a:graphicFrameLocks noGrp="1"/>
          </p:cNvGraphicFramePr>
          <p:nvPr/>
        </p:nvGraphicFramePr>
        <p:xfrm>
          <a:off x="4419600" y="1600202"/>
          <a:ext cx="4648200" cy="3748677"/>
        </p:xfrm>
        <a:graphic>
          <a:graphicData uri="http://schemas.openxmlformats.org/drawingml/2006/table">
            <a:tbl>
              <a:tblPr/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marT="45703" marB="4570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3" marB="4570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86421" name="Group 53"/>
          <p:cNvGraphicFramePr>
            <a:graphicFrameLocks noGrp="1"/>
          </p:cNvGraphicFramePr>
          <p:nvPr/>
        </p:nvGraphicFramePr>
        <p:xfrm>
          <a:off x="152400" y="1600201"/>
          <a:ext cx="4114800" cy="4800600"/>
        </p:xfrm>
        <a:graphic>
          <a:graphicData uri="http://schemas.openxmlformats.org/drawingml/2006/table">
            <a:tbl>
              <a:tblPr/>
              <a:tblGrid>
                <a:gridCol w="9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Play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Cool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6758" name="Rectangle 134"/>
          <p:cNvSpPr>
            <a:spLocks noGrp="1" noChangeArrowheads="1"/>
          </p:cNvSpPr>
          <p:nvPr>
            <p:ph type="body" idx="1"/>
          </p:nvPr>
        </p:nvSpPr>
        <p:spPr>
          <a:xfrm>
            <a:off x="5791200" y="5956302"/>
            <a:ext cx="2209800" cy="520700"/>
          </a:xfrm>
          <a:noFill/>
        </p:spPr>
        <p:txBody>
          <a:bodyPr lIns="92075" tIns="46038" rIns="92075" bIns="46038"/>
          <a:lstStyle/>
          <a:p>
            <a:pPr marL="457200" indent="-457200">
              <a:buFont typeface="Wingdings" charset="0"/>
              <a:buNone/>
            </a:pPr>
            <a:r>
              <a:rPr lang="en-US" sz="1600">
                <a:latin typeface="Tahoma" charset="0"/>
                <a:ea typeface="ＭＳ Ｐゴシック" charset="0"/>
                <a:cs typeface="ＭＳ Ｐゴシック" charset="0"/>
              </a:rPr>
              <a:t>*  indicates a tie</a:t>
            </a:r>
          </a:p>
        </p:txBody>
      </p:sp>
      <p:sp>
        <p:nvSpPr>
          <p:cNvPr id="26760" name="Rechteck 7"/>
          <p:cNvSpPr>
            <a:spLocks noChangeArrowheads="1"/>
          </p:cNvSpPr>
          <p:nvPr/>
        </p:nvSpPr>
        <p:spPr bwMode="auto">
          <a:xfrm>
            <a:off x="3657600" y="1564763"/>
            <a:ext cx="533400" cy="487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61" name="Textfeld 8"/>
          <p:cNvSpPr txBox="1">
            <a:spLocks noChangeArrowheads="1"/>
          </p:cNvSpPr>
          <p:nvPr/>
        </p:nvSpPr>
        <p:spPr bwMode="auto">
          <a:xfrm>
            <a:off x="3124203" y="1066804"/>
            <a:ext cx="1877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Classification</a:t>
            </a:r>
          </a:p>
        </p:txBody>
      </p:sp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0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Assessing Performance of a Learning Algorithm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out some of the training set</a:t>
            </a:r>
          </a:p>
          <a:p>
            <a:pPr lvl="1"/>
            <a:r>
              <a:rPr lang="en-US" dirty="0"/>
              <a:t>Train on the remaining training set</a:t>
            </a:r>
          </a:p>
          <a:p>
            <a:pPr lvl="1"/>
            <a:r>
              <a:rPr lang="en-US" dirty="0"/>
              <a:t>Test on the excluded instances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Cross-validation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800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Split original set of examples, train</a:t>
            </a:r>
          </a:p>
          <a:p>
            <a:endParaRPr lang="en-US"/>
          </a:p>
        </p:txBody>
      </p:sp>
      <p:sp>
        <p:nvSpPr>
          <p:cNvPr id="364550" name="Freeform 6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4576" name="Group 32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64551" name="Text Box 7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2" name="Text Box 8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4" name="Text Box 10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5" name="Text Box 11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8" name="Text Box 14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9" name="Text Box 15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0" name="Text Box 16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3" name="Text Box 19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5" name="Text Box 21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6" name="Text Box 22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1" name="Text Box 27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2" name="Text Box 28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3" name="Text Box 29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364575" name="Group 31"/>
          <p:cNvGrpSpPr>
            <a:grpSpLocks/>
          </p:cNvGrpSpPr>
          <p:nvPr/>
        </p:nvGrpSpPr>
        <p:grpSpPr bwMode="auto">
          <a:xfrm>
            <a:off x="1217613" y="2351807"/>
            <a:ext cx="2922587" cy="3146425"/>
            <a:chOff x="1583" y="1762"/>
            <a:chExt cx="1841" cy="1982"/>
          </a:xfrm>
        </p:grpSpPr>
        <p:sp>
          <p:nvSpPr>
            <p:cNvPr id="364553" name="Text Box 9"/>
            <p:cNvSpPr txBox="1">
              <a:spLocks noChangeArrowheads="1"/>
            </p:cNvSpPr>
            <p:nvPr/>
          </p:nvSpPr>
          <p:spPr bwMode="auto">
            <a:xfrm>
              <a:off x="2220" y="290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6" name="Text Box 12"/>
            <p:cNvSpPr txBox="1">
              <a:spLocks noChangeArrowheads="1"/>
            </p:cNvSpPr>
            <p:nvPr/>
          </p:nvSpPr>
          <p:spPr bwMode="auto">
            <a:xfrm>
              <a:off x="2539" y="1823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57" name="Text Box 13"/>
            <p:cNvSpPr txBox="1">
              <a:spLocks noChangeArrowheads="1"/>
            </p:cNvSpPr>
            <p:nvPr/>
          </p:nvSpPr>
          <p:spPr bwMode="auto">
            <a:xfrm>
              <a:off x="3177" y="2524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1" name="Text Box 17"/>
            <p:cNvSpPr txBox="1">
              <a:spLocks noChangeArrowheads="1"/>
            </p:cNvSpPr>
            <p:nvPr/>
          </p:nvSpPr>
          <p:spPr bwMode="auto">
            <a:xfrm>
              <a:off x="1902" y="1951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2" name="Text Box 18"/>
            <p:cNvSpPr txBox="1">
              <a:spLocks noChangeArrowheads="1"/>
            </p:cNvSpPr>
            <p:nvPr/>
          </p:nvSpPr>
          <p:spPr bwMode="auto">
            <a:xfrm>
              <a:off x="2794" y="3417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64564" name="Text Box 20"/>
            <p:cNvSpPr txBox="1">
              <a:spLocks noChangeArrowheads="1"/>
            </p:cNvSpPr>
            <p:nvPr/>
          </p:nvSpPr>
          <p:spPr bwMode="auto">
            <a:xfrm>
              <a:off x="1710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7" name="Text Box 23"/>
            <p:cNvSpPr txBox="1">
              <a:spLocks noChangeArrowheads="1"/>
            </p:cNvSpPr>
            <p:nvPr/>
          </p:nvSpPr>
          <p:spPr bwMode="auto">
            <a:xfrm>
              <a:off x="1583" y="227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8" name="Text Box 24"/>
            <p:cNvSpPr txBox="1">
              <a:spLocks noChangeArrowheads="1"/>
            </p:cNvSpPr>
            <p:nvPr/>
          </p:nvSpPr>
          <p:spPr bwMode="auto">
            <a:xfrm>
              <a:off x="2603" y="278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69" name="Text Box 25"/>
            <p:cNvSpPr txBox="1">
              <a:spLocks noChangeArrowheads="1"/>
            </p:cNvSpPr>
            <p:nvPr/>
          </p:nvSpPr>
          <p:spPr bwMode="auto">
            <a:xfrm>
              <a:off x="2922" y="1762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0" name="Text Box 26"/>
            <p:cNvSpPr txBox="1">
              <a:spLocks noChangeArrowheads="1"/>
            </p:cNvSpPr>
            <p:nvPr/>
          </p:nvSpPr>
          <p:spPr bwMode="auto">
            <a:xfrm>
              <a:off x="2093" y="220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4574" name="Text Box 30"/>
            <p:cNvSpPr txBox="1">
              <a:spLocks noChangeArrowheads="1"/>
            </p:cNvSpPr>
            <p:nvPr/>
          </p:nvSpPr>
          <p:spPr bwMode="auto">
            <a:xfrm>
              <a:off x="2475" y="3228"/>
              <a:ext cx="2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64577" name="Oval 33"/>
          <p:cNvSpPr>
            <a:spLocks noChangeArrowheads="1"/>
          </p:cNvSpPr>
          <p:nvPr/>
        </p:nvSpPr>
        <p:spPr bwMode="auto">
          <a:xfrm>
            <a:off x="1676400" y="2678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8" name="Oval 34"/>
          <p:cNvSpPr>
            <a:spLocks noChangeArrowheads="1"/>
          </p:cNvSpPr>
          <p:nvPr/>
        </p:nvSpPr>
        <p:spPr bwMode="auto">
          <a:xfrm>
            <a:off x="1981200" y="3212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9" name="Oval 35"/>
          <p:cNvSpPr>
            <a:spLocks noChangeArrowheads="1"/>
          </p:cNvSpPr>
          <p:nvPr/>
        </p:nvSpPr>
        <p:spPr bwMode="auto">
          <a:xfrm>
            <a:off x="1143000" y="3288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0" name="Oval 36"/>
          <p:cNvSpPr>
            <a:spLocks noChangeArrowheads="1"/>
          </p:cNvSpPr>
          <p:nvPr/>
        </p:nvSpPr>
        <p:spPr bwMode="auto">
          <a:xfrm>
            <a:off x="13716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1" name="Oval 37"/>
          <p:cNvSpPr>
            <a:spLocks noChangeArrowheads="1"/>
          </p:cNvSpPr>
          <p:nvPr/>
        </p:nvSpPr>
        <p:spPr bwMode="auto">
          <a:xfrm>
            <a:off x="2209800" y="42028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2" name="Oval 38"/>
          <p:cNvSpPr>
            <a:spLocks noChangeArrowheads="1"/>
          </p:cNvSpPr>
          <p:nvPr/>
        </p:nvSpPr>
        <p:spPr bwMode="auto">
          <a:xfrm>
            <a:off x="2743200" y="41266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3" name="Oval 39"/>
          <p:cNvSpPr>
            <a:spLocks noChangeArrowheads="1"/>
          </p:cNvSpPr>
          <p:nvPr/>
        </p:nvSpPr>
        <p:spPr bwMode="auto">
          <a:xfrm>
            <a:off x="2667000" y="2526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4" name="Oval 40"/>
          <p:cNvSpPr>
            <a:spLocks noChangeArrowheads="1"/>
          </p:cNvSpPr>
          <p:nvPr/>
        </p:nvSpPr>
        <p:spPr bwMode="auto">
          <a:xfrm>
            <a:off x="3276600" y="2450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5" name="Oval 41"/>
          <p:cNvSpPr>
            <a:spLocks noChangeArrowheads="1"/>
          </p:cNvSpPr>
          <p:nvPr/>
        </p:nvSpPr>
        <p:spPr bwMode="auto">
          <a:xfrm>
            <a:off x="3657600" y="35932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6" name="Oval 42"/>
          <p:cNvSpPr>
            <a:spLocks noChangeArrowheads="1"/>
          </p:cNvSpPr>
          <p:nvPr/>
        </p:nvSpPr>
        <p:spPr bwMode="auto">
          <a:xfrm>
            <a:off x="2590800" y="48124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7" name="Oval 43"/>
          <p:cNvSpPr>
            <a:spLocks noChangeArrowheads="1"/>
          </p:cNvSpPr>
          <p:nvPr/>
        </p:nvSpPr>
        <p:spPr bwMode="auto">
          <a:xfrm>
            <a:off x="3124200" y="5041032"/>
            <a:ext cx="4572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8" name="Line 44"/>
          <p:cNvSpPr>
            <a:spLocks noChangeShapeType="1"/>
          </p:cNvSpPr>
          <p:nvPr/>
        </p:nvSpPr>
        <p:spPr bwMode="auto">
          <a:xfrm flipV="1">
            <a:off x="3352800" y="4050432"/>
            <a:ext cx="31242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4591" name="Rectangle 47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2" name="Oval 48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3" name="Oval 49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4" name="Oval 50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5" name="Oval 51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6" name="Oval 52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7" name="Oval 53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8" name="Oval 54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9" name="Oval 55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0" name="Oval 56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1" name="Oval 57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2" name="Oval 58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3" name="Oval 59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4" name="Oval 60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5" name="Oval 61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6" name="Oval 62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7" name="Text Box 63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64608" name="Text Box 64"/>
          <p:cNvSpPr txBox="1">
            <a:spLocks noChangeArrowheads="1"/>
          </p:cNvSpPr>
          <p:nvPr/>
        </p:nvSpPr>
        <p:spPr bwMode="auto">
          <a:xfrm>
            <a:off x="4191000" y="4202832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64609" name="Text Box 65"/>
          <p:cNvSpPr txBox="1">
            <a:spLocks noChangeArrowheads="1"/>
          </p:cNvSpPr>
          <p:nvPr/>
        </p:nvSpPr>
        <p:spPr bwMode="auto">
          <a:xfrm>
            <a:off x="1447800" y="2007320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Examples D</a:t>
            </a:r>
          </a:p>
        </p:txBody>
      </p:sp>
    </p:spTree>
    <p:extLst>
      <p:ext uri="{BB962C8B-B14F-4D97-AF65-F5344CB8AC3E}">
        <p14:creationId xmlns:p14="http://schemas.microsoft.com/office/powerpoint/2010/main" val="1548136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6052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6053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5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6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7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8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59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0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6061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2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3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4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5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6066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6067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8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69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0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1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2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3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4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5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6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7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8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79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0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1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2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3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4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6085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6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7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8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89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0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1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2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3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4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5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6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098" name="Text Box 50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</p:spTree>
    <p:extLst>
      <p:ext uri="{BB962C8B-B14F-4D97-AF65-F5344CB8AC3E}">
        <p14:creationId xmlns:p14="http://schemas.microsoft.com/office/powerpoint/2010/main" val="6194817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Evaluate hypothesis on testing set</a:t>
            </a:r>
          </a:p>
          <a:p>
            <a:endParaRPr lang="en-US"/>
          </a:p>
        </p:txBody>
      </p:sp>
      <p:sp>
        <p:nvSpPr>
          <p:cNvPr id="385028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57" name="Oval 33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7" name="Rectangle 43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8" name="Oval 44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9" name="Oval 45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0" name="Oval 46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1" name="Oval 47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2" name="Oval 48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3" name="Oval 49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4" name="Oval 50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5" name="Oval 51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6" name="Oval 52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7" name="Oval 53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8" name="Oval 54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79" name="Oval 55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0" name="Oval 56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1" name="Oval 57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2" name="Oval 58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3" name="Text Box 59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5085" name="Oval 61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6" name="Oval 62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7" name="Oval 63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8" name="Oval 64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89" name="Oval 65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0" name="Oval 66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1" name="Oval 67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2" name="Oval 68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3" name="Oval 69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4" name="Oval 70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5" name="Oval 71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6" name="Oval 72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97" name="Line 73"/>
          <p:cNvSpPr>
            <a:spLocks noChangeShapeType="1"/>
          </p:cNvSpPr>
          <p:nvPr/>
        </p:nvSpPr>
        <p:spPr bwMode="auto">
          <a:xfrm flipH="1" flipV="1">
            <a:off x="3352800" y="3898032"/>
            <a:ext cx="3048000" cy="7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5098" name="Text Box 74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5100" name="Text Box 76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2" name="Text Box 78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4" name="Text Box 80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5" name="Text Box 81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6" name="Text Box 82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07" name="Text Box 83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09" name="Text Box 85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1" name="Text Box 8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2" name="Text Box 8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3" name="Text Box 8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4" name="Text Box 9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5115" name="Text Box 9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6" name="Text Box 9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5117" name="Text Box 93"/>
          <p:cNvSpPr txBox="1">
            <a:spLocks noChangeArrowheads="1"/>
          </p:cNvSpPr>
          <p:nvPr/>
        </p:nvSpPr>
        <p:spPr bwMode="auto">
          <a:xfrm>
            <a:off x="4114800" y="3974232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6289675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true concept against prediction</a:t>
            </a:r>
          </a:p>
          <a:p>
            <a:endParaRPr lang="en-US" dirty="0"/>
          </a:p>
        </p:txBody>
      </p:sp>
      <p:sp>
        <p:nvSpPr>
          <p:cNvPr id="388100" name="Freeform 4"/>
          <p:cNvSpPr>
            <a:spLocks/>
          </p:cNvSpPr>
          <p:nvPr/>
        </p:nvSpPr>
        <p:spPr bwMode="auto">
          <a:xfrm>
            <a:off x="762000" y="1916832"/>
            <a:ext cx="4419600" cy="4081463"/>
          </a:xfrm>
          <a:custGeom>
            <a:avLst/>
            <a:gdLst>
              <a:gd name="T0" fmla="*/ 696 w 2096"/>
              <a:gd name="T1" fmla="*/ 1880 h 1936"/>
              <a:gd name="T2" fmla="*/ 216 w 2096"/>
              <a:gd name="T3" fmla="*/ 1592 h 1936"/>
              <a:gd name="T4" fmla="*/ 24 w 2096"/>
              <a:gd name="T5" fmla="*/ 776 h 1936"/>
              <a:gd name="T6" fmla="*/ 360 w 2096"/>
              <a:gd name="T7" fmla="*/ 104 h 1936"/>
              <a:gd name="T8" fmla="*/ 1512 w 2096"/>
              <a:gd name="T9" fmla="*/ 152 h 1936"/>
              <a:gd name="T10" fmla="*/ 2088 w 2096"/>
              <a:gd name="T11" fmla="*/ 968 h 1936"/>
              <a:gd name="T12" fmla="*/ 1560 w 2096"/>
              <a:gd name="T13" fmla="*/ 1784 h 1936"/>
              <a:gd name="T14" fmla="*/ 696 w 2096"/>
              <a:gd name="T15" fmla="*/ 1880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6" h="1936">
                <a:moveTo>
                  <a:pt x="696" y="1880"/>
                </a:moveTo>
                <a:cubicBezTo>
                  <a:pt x="472" y="1848"/>
                  <a:pt x="328" y="1776"/>
                  <a:pt x="216" y="1592"/>
                </a:cubicBezTo>
                <a:cubicBezTo>
                  <a:pt x="104" y="1408"/>
                  <a:pt x="0" y="1024"/>
                  <a:pt x="24" y="776"/>
                </a:cubicBezTo>
                <a:cubicBezTo>
                  <a:pt x="48" y="528"/>
                  <a:pt x="112" y="208"/>
                  <a:pt x="360" y="104"/>
                </a:cubicBezTo>
                <a:cubicBezTo>
                  <a:pt x="608" y="0"/>
                  <a:pt x="1224" y="8"/>
                  <a:pt x="1512" y="152"/>
                </a:cubicBezTo>
                <a:cubicBezTo>
                  <a:pt x="1800" y="296"/>
                  <a:pt x="2080" y="696"/>
                  <a:pt x="2088" y="968"/>
                </a:cubicBezTo>
                <a:cubicBezTo>
                  <a:pt x="2096" y="1240"/>
                  <a:pt x="1792" y="1632"/>
                  <a:pt x="1560" y="1784"/>
                </a:cubicBezTo>
                <a:cubicBezTo>
                  <a:pt x="1328" y="1936"/>
                  <a:pt x="920" y="1912"/>
                  <a:pt x="696" y="1880"/>
                </a:cubicBezTo>
                <a:close/>
              </a:path>
            </a:pathLst>
          </a:custGeom>
          <a:solidFill>
            <a:srgbClr val="F8F0D0"/>
          </a:solidFill>
          <a:ln w="28575" cmpd="sng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8101" name="Group 5"/>
          <p:cNvGrpSpPr>
            <a:grpSpLocks/>
          </p:cNvGrpSpPr>
          <p:nvPr/>
        </p:nvGrpSpPr>
        <p:grpSpPr bwMode="auto">
          <a:xfrm>
            <a:off x="1217613" y="2348632"/>
            <a:ext cx="3441700" cy="3429000"/>
            <a:chOff x="1583" y="1760"/>
            <a:chExt cx="2168" cy="2160"/>
          </a:xfrm>
        </p:grpSpPr>
        <p:sp>
          <p:nvSpPr>
            <p:cNvPr id="388102" name="Text Box 6"/>
            <p:cNvSpPr txBox="1">
              <a:spLocks noChangeArrowheads="1"/>
            </p:cNvSpPr>
            <p:nvPr/>
          </p:nvSpPr>
          <p:spPr bwMode="auto">
            <a:xfrm>
              <a:off x="2220" y="258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3" name="Text Box 7"/>
            <p:cNvSpPr txBox="1">
              <a:spLocks noChangeArrowheads="1"/>
            </p:cNvSpPr>
            <p:nvPr/>
          </p:nvSpPr>
          <p:spPr bwMode="auto">
            <a:xfrm>
              <a:off x="2794" y="3032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4" name="Text Box 8"/>
            <p:cNvSpPr txBox="1">
              <a:spLocks noChangeArrowheads="1"/>
            </p:cNvSpPr>
            <p:nvPr/>
          </p:nvSpPr>
          <p:spPr bwMode="auto">
            <a:xfrm>
              <a:off x="1583" y="258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5" name="Text Box 9"/>
            <p:cNvSpPr txBox="1">
              <a:spLocks noChangeArrowheads="1"/>
            </p:cNvSpPr>
            <p:nvPr/>
          </p:nvSpPr>
          <p:spPr bwMode="auto">
            <a:xfrm>
              <a:off x="2284" y="3670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6" name="Text Box 10"/>
            <p:cNvSpPr txBox="1">
              <a:spLocks noChangeArrowheads="1"/>
            </p:cNvSpPr>
            <p:nvPr/>
          </p:nvSpPr>
          <p:spPr bwMode="auto">
            <a:xfrm>
              <a:off x="3368" y="3096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7" name="Text Box 11"/>
            <p:cNvSpPr txBox="1">
              <a:spLocks noChangeArrowheads="1"/>
            </p:cNvSpPr>
            <p:nvPr/>
          </p:nvSpPr>
          <p:spPr bwMode="auto">
            <a:xfrm>
              <a:off x="1774" y="3224"/>
              <a:ext cx="20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8" name="Text Box 12"/>
            <p:cNvSpPr txBox="1">
              <a:spLocks noChangeArrowheads="1"/>
            </p:cNvSpPr>
            <p:nvPr/>
          </p:nvSpPr>
          <p:spPr bwMode="auto">
            <a:xfrm>
              <a:off x="2731" y="2523"/>
              <a:ext cx="20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388109" name="Text Box 13"/>
            <p:cNvSpPr txBox="1">
              <a:spLocks noChangeArrowheads="1"/>
            </p:cNvSpPr>
            <p:nvPr/>
          </p:nvSpPr>
          <p:spPr bwMode="auto">
            <a:xfrm>
              <a:off x="3177" y="329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0" name="Text Box 14"/>
            <p:cNvSpPr txBox="1">
              <a:spLocks noChangeArrowheads="1"/>
            </p:cNvSpPr>
            <p:nvPr/>
          </p:nvSpPr>
          <p:spPr bwMode="auto">
            <a:xfrm>
              <a:off x="1583" y="1951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1" name="Text Box 15"/>
            <p:cNvSpPr txBox="1">
              <a:spLocks noChangeArrowheads="1"/>
            </p:cNvSpPr>
            <p:nvPr/>
          </p:nvSpPr>
          <p:spPr bwMode="auto">
            <a:xfrm>
              <a:off x="2093" y="3354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2" name="Text Box 16"/>
            <p:cNvSpPr txBox="1">
              <a:spLocks noChangeArrowheads="1"/>
            </p:cNvSpPr>
            <p:nvPr/>
          </p:nvSpPr>
          <p:spPr bwMode="auto">
            <a:xfrm>
              <a:off x="2922" y="2143"/>
              <a:ext cx="19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3" name="Text Box 17"/>
            <p:cNvSpPr txBox="1">
              <a:spLocks noChangeArrowheads="1"/>
            </p:cNvSpPr>
            <p:nvPr/>
          </p:nvSpPr>
          <p:spPr bwMode="auto">
            <a:xfrm>
              <a:off x="3559" y="2334"/>
              <a:ext cx="1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8114" name="Text Box 18"/>
            <p:cNvSpPr txBox="1">
              <a:spLocks noChangeArrowheads="1"/>
            </p:cNvSpPr>
            <p:nvPr/>
          </p:nvSpPr>
          <p:spPr bwMode="auto">
            <a:xfrm>
              <a:off x="2157" y="1760"/>
              <a:ext cx="1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388115" name="Oval 19"/>
          <p:cNvSpPr>
            <a:spLocks noChangeArrowheads="1"/>
          </p:cNvSpPr>
          <p:nvPr/>
        </p:nvSpPr>
        <p:spPr bwMode="auto">
          <a:xfrm>
            <a:off x="12954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6" name="Rectangle 20"/>
          <p:cNvSpPr>
            <a:spLocks noChangeArrowheads="1"/>
          </p:cNvSpPr>
          <p:nvPr/>
        </p:nvSpPr>
        <p:spPr bwMode="auto">
          <a:xfrm>
            <a:off x="5791200" y="2374032"/>
            <a:ext cx="1828800" cy="2743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7" name="Oval 21"/>
          <p:cNvSpPr>
            <a:spLocks noChangeArrowheads="1"/>
          </p:cNvSpPr>
          <p:nvPr/>
        </p:nvSpPr>
        <p:spPr bwMode="auto">
          <a:xfrm>
            <a:off x="65532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8" name="Oval 22"/>
          <p:cNvSpPr>
            <a:spLocks noChangeArrowheads="1"/>
          </p:cNvSpPr>
          <p:nvPr/>
        </p:nvSpPr>
        <p:spPr bwMode="auto">
          <a:xfrm>
            <a:off x="6324600" y="2983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19" name="Oval 23"/>
          <p:cNvSpPr>
            <a:spLocks noChangeArrowheads="1"/>
          </p:cNvSpPr>
          <p:nvPr/>
        </p:nvSpPr>
        <p:spPr bwMode="auto">
          <a:xfrm>
            <a:off x="6172200" y="2602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0" name="Oval 24"/>
          <p:cNvSpPr>
            <a:spLocks noChangeArrowheads="1"/>
          </p:cNvSpPr>
          <p:nvPr/>
        </p:nvSpPr>
        <p:spPr bwMode="auto">
          <a:xfrm>
            <a:off x="6858000" y="3212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1" name="Oval 25"/>
          <p:cNvSpPr>
            <a:spLocks noChangeArrowheads="1"/>
          </p:cNvSpPr>
          <p:nvPr/>
        </p:nvSpPr>
        <p:spPr bwMode="auto">
          <a:xfrm>
            <a:off x="7467600" y="3364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2" name="Oval 26"/>
          <p:cNvSpPr>
            <a:spLocks noChangeArrowheads="1"/>
          </p:cNvSpPr>
          <p:nvPr/>
        </p:nvSpPr>
        <p:spPr bwMode="auto">
          <a:xfrm>
            <a:off x="59436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6858000" y="42790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4" name="Oval 28"/>
          <p:cNvSpPr>
            <a:spLocks noChangeArrowheads="1"/>
          </p:cNvSpPr>
          <p:nvPr/>
        </p:nvSpPr>
        <p:spPr bwMode="auto">
          <a:xfrm>
            <a:off x="6019800" y="4126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5" name="Oval 29"/>
          <p:cNvSpPr>
            <a:spLocks noChangeArrowheads="1"/>
          </p:cNvSpPr>
          <p:nvPr/>
        </p:nvSpPr>
        <p:spPr bwMode="auto">
          <a:xfrm>
            <a:off x="6629400" y="3593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6" name="Oval 30"/>
          <p:cNvSpPr>
            <a:spLocks noChangeArrowheads="1"/>
          </p:cNvSpPr>
          <p:nvPr/>
        </p:nvSpPr>
        <p:spPr bwMode="auto">
          <a:xfrm>
            <a:off x="7239000" y="3974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7" name="Oval 31"/>
          <p:cNvSpPr>
            <a:spLocks noChangeArrowheads="1"/>
          </p:cNvSpPr>
          <p:nvPr/>
        </p:nvSpPr>
        <p:spPr bwMode="auto">
          <a:xfrm>
            <a:off x="6553200" y="4355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8" name="Oval 32"/>
          <p:cNvSpPr>
            <a:spLocks noChangeArrowheads="1"/>
          </p:cNvSpPr>
          <p:nvPr/>
        </p:nvSpPr>
        <p:spPr bwMode="auto">
          <a:xfrm>
            <a:off x="7086600" y="28312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29" name="Oval 33"/>
          <p:cNvSpPr>
            <a:spLocks noChangeArrowheads="1"/>
          </p:cNvSpPr>
          <p:nvPr/>
        </p:nvSpPr>
        <p:spPr bwMode="auto">
          <a:xfrm>
            <a:off x="7315200" y="45076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0" name="Oval 34"/>
          <p:cNvSpPr>
            <a:spLocks noChangeArrowheads="1"/>
          </p:cNvSpPr>
          <p:nvPr/>
        </p:nvSpPr>
        <p:spPr bwMode="auto">
          <a:xfrm>
            <a:off x="6324600" y="4812432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1" name="Oval 35"/>
          <p:cNvSpPr>
            <a:spLocks noChangeArrowheads="1"/>
          </p:cNvSpPr>
          <p:nvPr/>
        </p:nvSpPr>
        <p:spPr bwMode="auto">
          <a:xfrm>
            <a:off x="6477000" y="3898032"/>
            <a:ext cx="228600" cy="22860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5248275" y="5358532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/>
              <a:t>Hypothesis space H</a:t>
            </a:r>
          </a:p>
        </p:txBody>
      </p:sp>
      <p:sp>
        <p:nvSpPr>
          <p:cNvPr id="388133" name="Oval 37"/>
          <p:cNvSpPr>
            <a:spLocks noChangeArrowheads="1"/>
          </p:cNvSpPr>
          <p:nvPr/>
        </p:nvSpPr>
        <p:spPr bwMode="auto">
          <a:xfrm>
            <a:off x="1295400" y="2831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4" name="Oval 38"/>
          <p:cNvSpPr>
            <a:spLocks noChangeArrowheads="1"/>
          </p:cNvSpPr>
          <p:nvPr/>
        </p:nvSpPr>
        <p:spPr bwMode="auto">
          <a:xfrm>
            <a:off x="2133600" y="2526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5" name="Oval 39"/>
          <p:cNvSpPr>
            <a:spLocks noChangeArrowheads="1"/>
          </p:cNvSpPr>
          <p:nvPr/>
        </p:nvSpPr>
        <p:spPr bwMode="auto">
          <a:xfrm>
            <a:off x="2286000" y="37456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6" name="Oval 40"/>
          <p:cNvSpPr>
            <a:spLocks noChangeArrowheads="1"/>
          </p:cNvSpPr>
          <p:nvPr/>
        </p:nvSpPr>
        <p:spPr bwMode="auto">
          <a:xfrm>
            <a:off x="3124200" y="3669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7" name="Oval 41"/>
          <p:cNvSpPr>
            <a:spLocks noChangeArrowheads="1"/>
          </p:cNvSpPr>
          <p:nvPr/>
        </p:nvSpPr>
        <p:spPr bwMode="auto">
          <a:xfrm>
            <a:off x="3352800" y="3136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8" name="Oval 42"/>
          <p:cNvSpPr>
            <a:spLocks noChangeArrowheads="1"/>
          </p:cNvSpPr>
          <p:nvPr/>
        </p:nvSpPr>
        <p:spPr bwMode="auto">
          <a:xfrm>
            <a:off x="4419600" y="3440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39" name="Oval 43"/>
          <p:cNvSpPr>
            <a:spLocks noChangeArrowheads="1"/>
          </p:cNvSpPr>
          <p:nvPr/>
        </p:nvSpPr>
        <p:spPr bwMode="auto">
          <a:xfrm>
            <a:off x="4114800" y="4583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0" name="Oval 44"/>
          <p:cNvSpPr>
            <a:spLocks noChangeArrowheads="1"/>
          </p:cNvSpPr>
          <p:nvPr/>
        </p:nvSpPr>
        <p:spPr bwMode="auto">
          <a:xfrm>
            <a:off x="3200400" y="44314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1" name="Oval 45"/>
          <p:cNvSpPr>
            <a:spLocks noChangeArrowheads="1"/>
          </p:cNvSpPr>
          <p:nvPr/>
        </p:nvSpPr>
        <p:spPr bwMode="auto">
          <a:xfrm>
            <a:off x="2362200" y="5422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2" name="Oval 46"/>
          <p:cNvSpPr>
            <a:spLocks noChangeArrowheads="1"/>
          </p:cNvSpPr>
          <p:nvPr/>
        </p:nvSpPr>
        <p:spPr bwMode="auto">
          <a:xfrm>
            <a:off x="2057400" y="50410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3" name="Oval 47"/>
          <p:cNvSpPr>
            <a:spLocks noChangeArrowheads="1"/>
          </p:cNvSpPr>
          <p:nvPr/>
        </p:nvSpPr>
        <p:spPr bwMode="auto">
          <a:xfrm>
            <a:off x="1600200" y="47362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4" name="Oval 48"/>
          <p:cNvSpPr>
            <a:spLocks noChangeArrowheads="1"/>
          </p:cNvSpPr>
          <p:nvPr/>
        </p:nvSpPr>
        <p:spPr bwMode="auto">
          <a:xfrm>
            <a:off x="3810000" y="4964832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45" name="Text Box 49"/>
          <p:cNvSpPr txBox="1">
            <a:spLocks noChangeArrowheads="1"/>
          </p:cNvSpPr>
          <p:nvPr/>
        </p:nvSpPr>
        <p:spPr bwMode="auto">
          <a:xfrm>
            <a:off x="1828800" y="2145432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Testing set</a:t>
            </a:r>
          </a:p>
        </p:txBody>
      </p:sp>
      <p:sp>
        <p:nvSpPr>
          <p:cNvPr id="388146" name="Text Box 50"/>
          <p:cNvSpPr txBox="1">
            <a:spLocks noChangeArrowheads="1"/>
          </p:cNvSpPr>
          <p:nvPr/>
        </p:nvSpPr>
        <p:spPr bwMode="auto">
          <a:xfrm>
            <a:off x="2459038" y="3659907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7" name="Text Box 51"/>
          <p:cNvSpPr txBox="1">
            <a:spLocks noChangeArrowheads="1"/>
          </p:cNvSpPr>
          <p:nvPr/>
        </p:nvSpPr>
        <p:spPr bwMode="auto">
          <a:xfrm>
            <a:off x="1447800" y="3659907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8" name="Text Box 52"/>
          <p:cNvSpPr txBox="1">
            <a:spLocks noChangeArrowheads="1"/>
          </p:cNvSpPr>
          <p:nvPr/>
        </p:nvSpPr>
        <p:spPr bwMode="auto">
          <a:xfrm>
            <a:off x="4281488" y="4469532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49" name="Text Box 53"/>
          <p:cNvSpPr txBox="1">
            <a:spLocks noChangeArrowheads="1"/>
          </p:cNvSpPr>
          <p:nvPr/>
        </p:nvSpPr>
        <p:spPr bwMode="auto">
          <a:xfrm>
            <a:off x="1751013" y="4672732"/>
            <a:ext cx="33178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0" name="Text Box 54"/>
          <p:cNvSpPr txBox="1">
            <a:spLocks noChangeArrowheads="1"/>
          </p:cNvSpPr>
          <p:nvPr/>
        </p:nvSpPr>
        <p:spPr bwMode="auto">
          <a:xfrm>
            <a:off x="3270250" y="3559895"/>
            <a:ext cx="331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1" name="Text Box 55"/>
          <p:cNvSpPr txBox="1">
            <a:spLocks noChangeArrowheads="1"/>
          </p:cNvSpPr>
          <p:nvPr/>
        </p:nvSpPr>
        <p:spPr bwMode="auto">
          <a:xfrm>
            <a:off x="3978275" y="47775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2" name="Text Box 56"/>
          <p:cNvSpPr txBox="1">
            <a:spLocks noChangeArrowheads="1"/>
          </p:cNvSpPr>
          <p:nvPr/>
        </p:nvSpPr>
        <p:spPr bwMode="auto">
          <a:xfrm>
            <a:off x="2257425" y="4879107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3" name="Text Box 57"/>
          <p:cNvSpPr txBox="1">
            <a:spLocks noChangeArrowheads="1"/>
          </p:cNvSpPr>
          <p:nvPr/>
        </p:nvSpPr>
        <p:spPr bwMode="auto">
          <a:xfrm>
            <a:off x="4584700" y="3259857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4" name="Text Box 58"/>
          <p:cNvSpPr txBox="1">
            <a:spLocks noChangeArrowheads="1"/>
          </p:cNvSpPr>
          <p:nvPr/>
        </p:nvSpPr>
        <p:spPr bwMode="auto">
          <a:xfrm>
            <a:off x="2359025" y="2348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5" name="Text Box 59"/>
          <p:cNvSpPr txBox="1">
            <a:spLocks noChangeArrowheads="1"/>
          </p:cNvSpPr>
          <p:nvPr/>
        </p:nvSpPr>
        <p:spPr bwMode="auto">
          <a:xfrm>
            <a:off x="2590800" y="52696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6" name="Text Box 60"/>
          <p:cNvSpPr txBox="1">
            <a:spLocks noChangeArrowheads="1"/>
          </p:cNvSpPr>
          <p:nvPr/>
        </p:nvSpPr>
        <p:spPr bwMode="auto">
          <a:xfrm>
            <a:off x="3352800" y="4279032"/>
            <a:ext cx="303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88157" name="Text Box 61"/>
          <p:cNvSpPr txBox="1">
            <a:spLocks noChangeArrowheads="1"/>
          </p:cNvSpPr>
          <p:nvPr/>
        </p:nvSpPr>
        <p:spPr bwMode="auto">
          <a:xfrm>
            <a:off x="3505200" y="30598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8" name="Text Box 62"/>
          <p:cNvSpPr txBox="1">
            <a:spLocks noChangeArrowheads="1"/>
          </p:cNvSpPr>
          <p:nvPr/>
        </p:nvSpPr>
        <p:spPr bwMode="auto">
          <a:xfrm>
            <a:off x="1447800" y="2755032"/>
            <a:ext cx="3317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388159" name="Oval 63"/>
          <p:cNvSpPr>
            <a:spLocks noChangeArrowheads="1"/>
          </p:cNvSpPr>
          <p:nvPr/>
        </p:nvSpPr>
        <p:spPr bwMode="auto">
          <a:xfrm>
            <a:off x="2209800" y="5269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0" name="Oval 64"/>
          <p:cNvSpPr>
            <a:spLocks noChangeArrowheads="1"/>
          </p:cNvSpPr>
          <p:nvPr/>
        </p:nvSpPr>
        <p:spPr bwMode="auto">
          <a:xfrm>
            <a:off x="3048000" y="43552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1" name="Oval 65"/>
          <p:cNvSpPr>
            <a:spLocks noChangeArrowheads="1"/>
          </p:cNvSpPr>
          <p:nvPr/>
        </p:nvSpPr>
        <p:spPr bwMode="auto">
          <a:xfrm>
            <a:off x="3200400" y="29836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4" name="Oval 68"/>
          <p:cNvSpPr>
            <a:spLocks noChangeArrowheads="1"/>
          </p:cNvSpPr>
          <p:nvPr/>
        </p:nvSpPr>
        <p:spPr bwMode="auto">
          <a:xfrm>
            <a:off x="1066800" y="2678832"/>
            <a:ext cx="7620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65" name="Text Box 69"/>
          <p:cNvSpPr txBox="1">
            <a:spLocks noChangeArrowheads="1"/>
          </p:cNvSpPr>
          <p:nvPr/>
        </p:nvSpPr>
        <p:spPr bwMode="auto">
          <a:xfrm>
            <a:off x="4114800" y="1916832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9/13 correct </a:t>
            </a:r>
          </a:p>
        </p:txBody>
      </p:sp>
    </p:spTree>
    <p:extLst>
      <p:ext uri="{BB962C8B-B14F-4D97-AF65-F5344CB8AC3E}">
        <p14:creationId xmlns:p14="http://schemas.microsoft.com/office/powerpoint/2010/main" val="11432535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k-fold 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1267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Splitting Strategies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k-fold cross-validation: k random partitions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Leave-p-out: all possible combinations of p instances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0216" name="Rectangle 72"/>
          <p:cNvSpPr>
            <a:spLocks noChangeArrowheads="1"/>
          </p:cNvSpPr>
          <p:nvPr/>
        </p:nvSpPr>
        <p:spPr bwMode="auto">
          <a:xfrm>
            <a:off x="1219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7" name="Rectangle 73"/>
          <p:cNvSpPr>
            <a:spLocks noChangeArrowheads="1"/>
          </p:cNvSpPr>
          <p:nvPr/>
        </p:nvSpPr>
        <p:spPr bwMode="auto">
          <a:xfrm>
            <a:off x="3505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8" name="Rectangle 74"/>
          <p:cNvSpPr>
            <a:spLocks noChangeArrowheads="1"/>
          </p:cNvSpPr>
          <p:nvPr/>
        </p:nvSpPr>
        <p:spPr bwMode="auto">
          <a:xfrm>
            <a:off x="5791200" y="1777008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19" name="Rectangle 75"/>
          <p:cNvSpPr>
            <a:spLocks noChangeArrowheads="1"/>
          </p:cNvSpPr>
          <p:nvPr/>
        </p:nvSpPr>
        <p:spPr bwMode="auto">
          <a:xfrm>
            <a:off x="1143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0" name="Rectangle 76"/>
          <p:cNvSpPr>
            <a:spLocks noChangeArrowheads="1"/>
          </p:cNvSpPr>
          <p:nvPr/>
        </p:nvSpPr>
        <p:spPr bwMode="auto">
          <a:xfrm>
            <a:off x="3429000" y="2539008"/>
            <a:ext cx="2286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21" name="Rectangle 77"/>
          <p:cNvSpPr>
            <a:spLocks noChangeArrowheads="1"/>
          </p:cNvSpPr>
          <p:nvPr/>
        </p:nvSpPr>
        <p:spPr bwMode="auto">
          <a:xfrm>
            <a:off x="5867400" y="2539008"/>
            <a:ext cx="2286000" cy="304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222" name="Text Box 78"/>
          <p:cNvSpPr txBox="1">
            <a:spLocks noChangeArrowheads="1"/>
          </p:cNvSpPr>
          <p:nvPr/>
        </p:nvSpPr>
        <p:spPr bwMode="auto">
          <a:xfrm>
            <a:off x="2286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Train</a:t>
            </a:r>
          </a:p>
        </p:txBody>
      </p:sp>
      <p:sp>
        <p:nvSpPr>
          <p:cNvPr id="390223" name="Text Box 79"/>
          <p:cNvSpPr txBox="1">
            <a:spLocks noChangeArrowheads="1"/>
          </p:cNvSpPr>
          <p:nvPr/>
        </p:nvSpPr>
        <p:spPr bwMode="auto">
          <a:xfrm>
            <a:off x="5715000" y="2158008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</a:p>
        </p:txBody>
      </p:sp>
      <p:grpSp>
        <p:nvGrpSpPr>
          <p:cNvPr id="390243" name="Group 99"/>
          <p:cNvGrpSpPr>
            <a:grpSpLocks/>
          </p:cNvGrpSpPr>
          <p:nvPr/>
        </p:nvGrpSpPr>
        <p:grpSpPr bwMode="auto">
          <a:xfrm>
            <a:off x="1066800" y="2996208"/>
            <a:ext cx="7162800" cy="838200"/>
            <a:chOff x="672" y="2160"/>
            <a:chExt cx="4512" cy="528"/>
          </a:xfrm>
        </p:grpSpPr>
        <p:sp>
          <p:nvSpPr>
            <p:cNvPr id="390224" name="Rectangle 80"/>
            <p:cNvSpPr>
              <a:spLocks noChangeArrowheads="1"/>
            </p:cNvSpPr>
            <p:nvPr/>
          </p:nvSpPr>
          <p:spPr bwMode="auto">
            <a:xfrm>
              <a:off x="720" y="2160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5" name="Rectangle 81"/>
            <p:cNvSpPr>
              <a:spLocks noChangeArrowheads="1"/>
            </p:cNvSpPr>
            <p:nvPr/>
          </p:nvSpPr>
          <p:spPr bwMode="auto">
            <a:xfrm>
              <a:off x="225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6" name="Rectangle 82"/>
            <p:cNvSpPr>
              <a:spLocks noChangeArrowheads="1"/>
            </p:cNvSpPr>
            <p:nvPr/>
          </p:nvSpPr>
          <p:spPr bwMode="auto">
            <a:xfrm>
              <a:off x="3696" y="2160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7" name="Rectangle 83"/>
            <p:cNvSpPr>
              <a:spLocks noChangeArrowheads="1"/>
            </p:cNvSpPr>
            <p:nvPr/>
          </p:nvSpPr>
          <p:spPr bwMode="auto">
            <a:xfrm>
              <a:off x="672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8" name="Rectangle 84"/>
            <p:cNvSpPr>
              <a:spLocks noChangeArrowheads="1"/>
            </p:cNvSpPr>
            <p:nvPr/>
          </p:nvSpPr>
          <p:spPr bwMode="auto">
            <a:xfrm>
              <a:off x="2208" y="2496"/>
              <a:ext cx="1440" cy="19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29" name="Rectangle 85"/>
            <p:cNvSpPr>
              <a:spLocks noChangeArrowheads="1"/>
            </p:cNvSpPr>
            <p:nvPr/>
          </p:nvSpPr>
          <p:spPr bwMode="auto">
            <a:xfrm>
              <a:off x="3744" y="2496"/>
              <a:ext cx="1440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244" name="Group 100"/>
          <p:cNvGrpSpPr>
            <a:grpSpLocks/>
          </p:cNvGrpSpPr>
          <p:nvPr/>
        </p:nvGrpSpPr>
        <p:grpSpPr bwMode="auto">
          <a:xfrm>
            <a:off x="1219200" y="4664224"/>
            <a:ext cx="6858000" cy="1600200"/>
            <a:chOff x="816" y="3216"/>
            <a:chExt cx="4320" cy="1008"/>
          </a:xfrm>
        </p:grpSpPr>
        <p:sp>
          <p:nvSpPr>
            <p:cNvPr id="390230" name="Rectangle 86"/>
            <p:cNvSpPr>
              <a:spLocks noChangeArrowheads="1"/>
            </p:cNvSpPr>
            <p:nvPr/>
          </p:nvSpPr>
          <p:spPr bwMode="auto">
            <a:xfrm>
              <a:off x="1152" y="3216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3" name="Oval 89"/>
            <p:cNvSpPr>
              <a:spLocks noChangeArrowheads="1"/>
            </p:cNvSpPr>
            <p:nvPr/>
          </p:nvSpPr>
          <p:spPr bwMode="auto">
            <a:xfrm>
              <a:off x="816" y="3216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4" name="Rectangle 90"/>
            <p:cNvSpPr>
              <a:spLocks noChangeArrowheads="1"/>
            </p:cNvSpPr>
            <p:nvPr/>
          </p:nvSpPr>
          <p:spPr bwMode="auto">
            <a:xfrm>
              <a:off x="1488" y="3504"/>
              <a:ext cx="3648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5" name="Oval 91"/>
            <p:cNvSpPr>
              <a:spLocks noChangeArrowheads="1"/>
            </p:cNvSpPr>
            <p:nvPr/>
          </p:nvSpPr>
          <p:spPr bwMode="auto">
            <a:xfrm>
              <a:off x="1152" y="3504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6" name="Rectangle 92"/>
            <p:cNvSpPr>
              <a:spLocks noChangeArrowheads="1"/>
            </p:cNvSpPr>
            <p:nvPr/>
          </p:nvSpPr>
          <p:spPr bwMode="auto">
            <a:xfrm>
              <a:off x="816" y="4032"/>
              <a:ext cx="3984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7" name="Oval 93"/>
            <p:cNvSpPr>
              <a:spLocks noChangeArrowheads="1"/>
            </p:cNvSpPr>
            <p:nvPr/>
          </p:nvSpPr>
          <p:spPr bwMode="auto">
            <a:xfrm>
              <a:off x="4944" y="4032"/>
              <a:ext cx="192" cy="19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8" name="Rectangle 94"/>
            <p:cNvSpPr>
              <a:spLocks noChangeArrowheads="1"/>
            </p:cNvSpPr>
            <p:nvPr/>
          </p:nvSpPr>
          <p:spPr bwMode="auto">
            <a:xfrm>
              <a:off x="816" y="3504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239" name="Oval 95"/>
            <p:cNvSpPr>
              <a:spLocks noChangeArrowheads="1"/>
            </p:cNvSpPr>
            <p:nvPr/>
          </p:nvSpPr>
          <p:spPr bwMode="auto">
            <a:xfrm>
              <a:off x="2592" y="3744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0" name="Oval 96"/>
            <p:cNvSpPr>
              <a:spLocks noChangeArrowheads="1"/>
            </p:cNvSpPr>
            <p:nvPr/>
          </p:nvSpPr>
          <p:spPr bwMode="auto">
            <a:xfrm>
              <a:off x="2592" y="384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0241" name="Oval 97"/>
            <p:cNvSpPr>
              <a:spLocks noChangeArrowheads="1"/>
            </p:cNvSpPr>
            <p:nvPr/>
          </p:nvSpPr>
          <p:spPr bwMode="auto">
            <a:xfrm>
              <a:off x="2592" y="393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90242" name="Text Box 98"/>
          <p:cNvSpPr txBox="1">
            <a:spLocks noChangeArrowheads="1"/>
          </p:cNvSpPr>
          <p:nvPr/>
        </p:nvSpPr>
        <p:spPr bwMode="auto">
          <a:xfrm>
            <a:off x="76200" y="170080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46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Discussion of 1R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1R was described in a paper by </a:t>
            </a:r>
            <a:r>
              <a:rPr lang="en-US" dirty="0" err="1">
                <a:ea typeface="ＭＳ Ｐゴシック" charset="0"/>
              </a:rPr>
              <a:t>Holte</a:t>
            </a:r>
            <a:r>
              <a:rPr lang="en-US" dirty="0">
                <a:ea typeface="ＭＳ Ｐゴシック" charset="0"/>
              </a:rPr>
              <a:t> (1993)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Contains an experimental evaluation on 16 datasets (using </a:t>
            </a:r>
            <a:r>
              <a:rPr lang="en-US" i="1" dirty="0">
                <a:ea typeface="ＭＳ Ｐゴシック" charset="0"/>
              </a:rPr>
              <a:t>cross-validation</a:t>
            </a:r>
            <a:r>
              <a:rPr lang="en-US" dirty="0">
                <a:ea typeface="ＭＳ Ｐゴシック" charset="0"/>
              </a:rPr>
              <a:t> so that results were representative of performance on future data)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Minimum number of instances was set to 6 after some experimentation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1R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</a:rPr>
              <a:t>s simple rules performed not much worse </a:t>
            </a:r>
            <a:br>
              <a:rPr lang="en-US" altLang="ja-JP" dirty="0">
                <a:ea typeface="ＭＳ Ｐゴシック" charset="0"/>
              </a:rPr>
            </a:br>
            <a:r>
              <a:rPr lang="en-US" altLang="ja-JP" dirty="0">
                <a:ea typeface="ＭＳ Ｐゴシック" charset="0"/>
              </a:rPr>
              <a:t>than much more complex classifiers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Simplicity first pays off! 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59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627784" y="6072648"/>
            <a:ext cx="40260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charset="0"/>
              <a:buNone/>
            </a:pPr>
            <a:r>
              <a:rPr lang="en-US" sz="1100" dirty="0">
                <a:solidFill>
                  <a:srgbClr val="0000FF"/>
                </a:solidFill>
                <a:latin typeface="+mn-lt"/>
              </a:rPr>
              <a:t>Robert C.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Holte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, Very Simple Classification Rules Perform Well on Most Commonly Used Datasets, Journal Machine Learning Volume 11, Issue 1 , </a:t>
            </a:r>
            <a:r>
              <a:rPr lang="en-US" sz="1100" dirty="0" err="1">
                <a:solidFill>
                  <a:srgbClr val="0000FF"/>
                </a:solidFill>
                <a:latin typeface="+mn-lt"/>
              </a:rPr>
              <a:t>pp</a:t>
            </a:r>
            <a:r>
              <a:rPr lang="en-US" sz="1100" dirty="0">
                <a:solidFill>
                  <a:srgbClr val="0000FF"/>
                </a:solidFill>
                <a:latin typeface="+mn-lt"/>
              </a:rPr>
              <a:t> 63-90,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1993</a:t>
            </a:r>
            <a:endParaRPr lang="en-US" sz="105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06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Simplified Representation</a:t>
            </a:r>
          </a:p>
        </p:txBody>
      </p:sp>
      <p:sp>
        <p:nvSpPr>
          <p:cNvPr id="4300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65D05A-E32E-DD4F-B555-90EDB4CF7E6B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6467612" cy="3416320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For simplicity, we represent a concept by </a:t>
            </a:r>
            <a:r>
              <a:rPr lang="en-US" dirty="0" err="1">
                <a:latin typeface="+mn-lt"/>
              </a:rPr>
              <a:t>rs</a:t>
            </a:r>
            <a:r>
              <a:rPr lang="en-US" dirty="0">
                <a:latin typeface="+mn-lt"/>
              </a:rPr>
              <a:t>, with: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r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n, f, 1, …, 10, j, q, k}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s </a:t>
            </a:r>
            <a:r>
              <a:rPr lang="en-US" dirty="0">
                <a:latin typeface="+mn-lt"/>
                <a:sym typeface="Symbol" charset="0"/>
              </a:rPr>
              <a:t></a:t>
            </a:r>
            <a:r>
              <a:rPr lang="en-US" dirty="0">
                <a:latin typeface="+mn-lt"/>
              </a:rPr>
              <a:t> {a, b, r,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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,</a:t>
            </a:r>
            <a:r>
              <a:rPr lang="en-US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 </a:t>
            </a:r>
            <a:r>
              <a:rPr lang="en-US" dirty="0">
                <a:latin typeface="+mn-lt"/>
                <a:cs typeface="Times New Roman" charset="0"/>
                <a:sym typeface="Symbol" charset="0"/>
              </a:rPr>
              <a:t>}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example: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n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 represents: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 NUM(r)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(s=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dirty="0">
                <a:latin typeface="+mn-lt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+mn-lt"/>
              </a:rPr>
              <a:t>  aa represents:</a:t>
            </a:r>
          </a:p>
          <a:p>
            <a:pPr eaLnBrk="1" hangingPunct="1"/>
            <a:r>
              <a:rPr lang="en-US" dirty="0">
                <a:latin typeface="+mn-lt"/>
              </a:rPr>
              <a:t>   ANY-RANK(r) </a:t>
            </a:r>
            <a:r>
              <a:rPr lang="en-US" b="1" dirty="0">
                <a:latin typeface="+mn-lt"/>
                <a:cs typeface="Times New Roman" charset="0"/>
                <a:sym typeface="Symbol" charset="0"/>
              </a:rPr>
              <a:t></a:t>
            </a:r>
            <a:r>
              <a:rPr lang="en-US" dirty="0">
                <a:latin typeface="+mn-lt"/>
              </a:rPr>
              <a:t> ANY-SUIT(s)</a:t>
            </a:r>
          </a:p>
        </p:txBody>
      </p:sp>
    </p:spTree>
    <p:extLst>
      <p:ext uri="{BB962C8B-B14F-4D97-AF65-F5344CB8AC3E}">
        <p14:creationId xmlns:p14="http://schemas.microsoft.com/office/powerpoint/2010/main" val="9336909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From ID3 to C4.5: History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ID3 (Quinlan)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CHAID (</a:t>
            </a:r>
            <a:r>
              <a:rPr lang="en-US" sz="1600" dirty="0"/>
              <a:t>Chi-squared Automatic Interaction Detector</a:t>
            </a:r>
            <a:r>
              <a:rPr lang="en-US" sz="2400" dirty="0">
                <a:ea typeface="ＭＳ Ｐゴシック" charset="0"/>
              </a:rPr>
              <a:t>) – 1960s</a:t>
            </a:r>
          </a:p>
          <a:p>
            <a:pPr>
              <a:tabLst>
                <a:tab pos="7234238" algn="r"/>
              </a:tabLst>
            </a:pPr>
            <a:r>
              <a:rPr lang="en-US" sz="2400" dirty="0"/>
              <a:t>CART (Classification And Regression Tree)</a:t>
            </a:r>
          </a:p>
          <a:p>
            <a:pPr lvl="1">
              <a:tabLst>
                <a:tab pos="7234238" algn="r"/>
              </a:tabLst>
            </a:pPr>
            <a:r>
              <a:rPr lang="en-US" sz="2200" dirty="0"/>
              <a:t>Uses another split heuristics (Gini impurity measure)</a:t>
            </a:r>
            <a:endParaRPr lang="en-US" sz="2200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innovations (Quinlan):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Permit numeric attributes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Deal with missing values</a:t>
            </a:r>
            <a:endParaRPr lang="en-US" sz="2000" i="1" dirty="0">
              <a:ea typeface="ＭＳ Ｐゴシック" charset="0"/>
            </a:endParaRP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Pruning to deal with noisy data</a:t>
            </a:r>
            <a:endParaRPr lang="en-US" sz="2000" i="1" dirty="0">
              <a:ea typeface="ＭＳ Ｐゴシック" charset="0"/>
            </a:endParaRPr>
          </a:p>
          <a:p>
            <a:pPr marL="342900" indent="-342900">
              <a:tabLst>
                <a:tab pos="7234238" algn="r"/>
              </a:tabLst>
            </a:pPr>
            <a:r>
              <a:rPr lang="en-US" sz="2400" dirty="0">
                <a:ea typeface="ＭＳ Ｐゴシック" charset="0"/>
              </a:rPr>
              <a:t>C4.5 - one of best-known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and most widely-used learning algorithms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Last research version: C4.8, implemented in Weka as J4.8 (Java)</a:t>
            </a:r>
          </a:p>
          <a:p>
            <a:pPr marL="742950" lvl="1" indent="-285750">
              <a:tabLst>
                <a:tab pos="7234238" algn="r"/>
              </a:tabLst>
            </a:pPr>
            <a:r>
              <a:rPr lang="en-US" sz="2000" dirty="0">
                <a:ea typeface="ＭＳ Ｐゴシック" charset="0"/>
              </a:rPr>
              <a:t>Commercial successor: C5.0 (available from </a:t>
            </a:r>
            <a:r>
              <a:rPr lang="en-US" sz="2000" dirty="0" err="1">
                <a:ea typeface="ＭＳ Ｐゴシック" charset="0"/>
              </a:rPr>
              <a:t>Rulequest</a:t>
            </a:r>
            <a:r>
              <a:rPr lang="en-US" sz="2000" dirty="0">
                <a:ea typeface="ＭＳ Ｐゴシック" charset="0"/>
              </a:rPr>
              <a:t>)</a:t>
            </a:r>
            <a:endParaRPr lang="en-AU" sz="2000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42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Dealing with </a:t>
            </a:r>
            <a:r>
              <a:rPr lang="en-US" dirty="0">
                <a:latin typeface="+mn-lt"/>
                <a:ea typeface="ＭＳ Ｐゴシック" charset="0"/>
              </a:rPr>
              <a:t>N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umeric (Metric) Attributes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3474"/>
            <a:ext cx="8229600" cy="2257326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Discretize numeric attributes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Divide each attribute</a:t>
            </a:r>
            <a:r>
              <a:rPr lang="de-DE" dirty="0">
                <a:ea typeface="ＭＳ Ｐゴシック" charset="0"/>
              </a:rPr>
              <a:t>'</a:t>
            </a:r>
            <a:r>
              <a:rPr lang="en-US" altLang="ja-JP" dirty="0">
                <a:ea typeface="ＭＳ Ｐゴシック" charset="0"/>
              </a:rPr>
              <a:t>s range into intervals</a:t>
            </a:r>
          </a:p>
          <a:p>
            <a:pPr marL="855663" lvl="1" indent="-457200"/>
            <a:r>
              <a:rPr lang="en-US" altLang="ja-JP" dirty="0">
                <a:ea typeface="ＭＳ Ｐゴシック" charset="0"/>
              </a:rPr>
              <a:t>Sort instances according to attribute's values</a:t>
            </a:r>
          </a:p>
          <a:p>
            <a:pPr marL="855663" lvl="1" indent="-457200"/>
            <a:r>
              <a:rPr lang="en-US" dirty="0">
                <a:ea typeface="ＭＳ Ｐゴシック" charset="0"/>
              </a:rPr>
              <a:t>Place breakpoints where the class changes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This minimizes the total error</a:t>
            </a:r>
          </a:p>
        </p:txBody>
      </p:sp>
      <p:graphicFrame>
        <p:nvGraphicFramePr>
          <p:cNvPr id="187396" name="Group 4"/>
          <p:cNvGraphicFramePr>
            <a:graphicFrameLocks noGrp="1"/>
          </p:cNvGraphicFramePr>
          <p:nvPr/>
        </p:nvGraphicFramePr>
        <p:xfrm>
          <a:off x="735015" y="3438280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64       65       68     69    70       71   72   72       75    75        80      81      83        85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| Yes Yes Yes | No | Yes  Yes |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" name="Group 10"/>
          <p:cNvGraphicFramePr>
            <a:graphicFrameLocks noGrp="1"/>
          </p:cNvGraphicFramePr>
          <p:nvPr/>
        </p:nvGraphicFramePr>
        <p:xfrm>
          <a:off x="1383958" y="1269211"/>
          <a:ext cx="6398310" cy="1954740"/>
        </p:xfrm>
        <a:graphic>
          <a:graphicData uri="http://schemas.openxmlformats.org/drawingml/2006/table">
            <a:tbl>
              <a:tblPr/>
              <a:tblGrid>
                <a:gridCol w="1278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Outlook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Temperature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Humidity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Windy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Play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85.3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Sunny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80.2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True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Overcast 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83.8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86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Rainy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75.2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80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False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9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marL="97189" marR="97189" marT="48595" marB="485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5015" y="3741275"/>
            <a:ext cx="7618040" cy="36004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problem of Overfitting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This procedure is very sensitive to noise</a:t>
            </a:r>
          </a:p>
          <a:p>
            <a:pPr marL="1028700" lvl="1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One instance with an incorrect class label will probably produce a separate interval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Also: </a:t>
            </a:r>
            <a:r>
              <a:rPr lang="en-US" i="1" dirty="0">
                <a:ea typeface="ＭＳ Ｐゴシック" charset="0"/>
              </a:rPr>
              <a:t>time stamp</a:t>
            </a:r>
            <a:r>
              <a:rPr lang="en-US" dirty="0">
                <a:ea typeface="ＭＳ Ｐゴシック" charset="0"/>
              </a:rPr>
              <a:t> attribute will have zero errors</a:t>
            </a: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solution:</a:t>
            </a:r>
            <a:br>
              <a:rPr lang="en-US" dirty="0">
                <a:ea typeface="ＭＳ Ｐゴシック" charset="0"/>
              </a:rPr>
            </a:br>
            <a:r>
              <a:rPr lang="en-US" i="1" dirty="0">
                <a:ea typeface="ＭＳ Ｐゴシック" charset="0"/>
              </a:rPr>
              <a:t>enforce minimum number of instances in majority class per interval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90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Discretization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 (with min = 3):</a:t>
            </a: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endParaRPr lang="en-US" dirty="0"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Final result for temperature attribute</a:t>
            </a:r>
          </a:p>
        </p:txBody>
      </p:sp>
      <p:sp>
        <p:nvSpPr>
          <p:cNvPr id="1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89444" name="Group 4"/>
          <p:cNvGraphicFramePr>
            <a:graphicFrameLocks noGrp="1"/>
          </p:cNvGraphicFramePr>
          <p:nvPr/>
        </p:nvGraphicFramePr>
        <p:xfrm>
          <a:off x="693893" y="2128312"/>
          <a:ext cx="8153400" cy="662940"/>
        </p:xfrm>
        <a:graphic>
          <a:graphicData uri="http://schemas.openxmlformats.org/drawingml/2006/table">
            <a:tbl>
              <a:tblPr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64        65       68     69    70       71   72   72       75    75        80      81       83       85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| No | Yes Yes Yes | No No | Yes Yes Yes | No | Yes  Yes |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11430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3" name="AutoShape 11"/>
          <p:cNvSpPr>
            <a:spLocks noChangeArrowheads="1"/>
          </p:cNvSpPr>
          <p:nvPr/>
        </p:nvSpPr>
        <p:spPr bwMode="auto">
          <a:xfrm>
            <a:off x="3995936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AutoShape 12"/>
          <p:cNvSpPr>
            <a:spLocks noChangeArrowheads="1"/>
          </p:cNvSpPr>
          <p:nvPr/>
        </p:nvSpPr>
        <p:spPr bwMode="auto">
          <a:xfrm>
            <a:off x="16764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5" name="AutoShape 13"/>
          <p:cNvSpPr>
            <a:spLocks noChangeArrowheads="1"/>
          </p:cNvSpPr>
          <p:nvPr/>
        </p:nvSpPr>
        <p:spPr bwMode="auto">
          <a:xfrm>
            <a:off x="6019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6" name="AutoShape 14"/>
          <p:cNvSpPr>
            <a:spLocks noChangeArrowheads="1"/>
          </p:cNvSpPr>
          <p:nvPr/>
        </p:nvSpPr>
        <p:spPr bwMode="auto">
          <a:xfrm>
            <a:off x="7162803" y="2407325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9455" name="Group 15"/>
          <p:cNvGraphicFramePr>
            <a:graphicFrameLocks noGrp="1"/>
          </p:cNvGraphicFramePr>
          <p:nvPr/>
        </p:nvGraphicFramePr>
        <p:xfrm>
          <a:off x="609600" y="4872365"/>
          <a:ext cx="8305800" cy="66294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64        65       68     69    70       71   72   72     75     75       80      81       83       85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 No   Yes Yes Yes | No No Yes Yes Yes | No   Yes  Yes  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709" name="AutoShape 21"/>
          <p:cNvSpPr>
            <a:spLocks noChangeArrowheads="1"/>
          </p:cNvSpPr>
          <p:nvPr/>
        </p:nvSpPr>
        <p:spPr bwMode="auto">
          <a:xfrm>
            <a:off x="3124203" y="5069889"/>
            <a:ext cx="259675" cy="5193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48654" y="2964362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decision for </a:t>
            </a:r>
            <a:r>
              <a:rPr lang="en-US"/>
              <a:t>both intervals</a:t>
            </a:r>
          </a:p>
        </p:txBody>
      </p:sp>
    </p:spTree>
    <p:extLst>
      <p:ext uri="{BB962C8B-B14F-4D97-AF65-F5344CB8AC3E}">
        <p14:creationId xmlns:p14="http://schemas.microsoft.com/office/powerpoint/2010/main" val="11816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 animBg="1"/>
      <p:bldP spid="29706" grpId="0" animBg="1"/>
      <p:bldP spid="29709" grpId="0" animBg="1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With Overfitting Avoidance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  <a:cs typeface="ＭＳ Ｐゴシック" charset="0"/>
              </a:rPr>
              <a:t>Resulting rule set:</a:t>
            </a: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  <a:p>
            <a:pPr marL="457200" indent="-457200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/>
        </p:nvGraphicFramePr>
        <p:xfrm>
          <a:off x="1535113" y="1921193"/>
          <a:ext cx="6096000" cy="3520440"/>
        </p:xfrm>
        <a:graphic>
          <a:graphicData uri="http://schemas.openxmlformats.org/drawingml/2006/table">
            <a:tbl>
              <a:tblPr/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Attribute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Rules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Errors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Total errors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Outlook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Sunny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Overcast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Rainy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77.5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82.5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1/7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&gt; 82.5 and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 95.5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 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&gt; 95.5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0/1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Windy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False  Yes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5/14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True  No*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A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45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Numeric Attributes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Standard method: binary splits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E.g.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 &lt; 45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Unlike nominal attributes,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every attribute has many possible split points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Solution is straightforward extension: 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Evaluate info gain (or other measure)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for every possible split point of attribute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Choose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best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split point</a:t>
            </a:r>
          </a:p>
          <a:p>
            <a:pPr marL="1028700" lvl="1" indent="-457200"/>
            <a:r>
              <a:rPr lang="en-US" dirty="0">
                <a:ea typeface="ＭＳ Ｐゴシック" charset="0"/>
              </a:rPr>
              <a:t>Info gain for best split point is info gain for attribute</a:t>
            </a:r>
          </a:p>
          <a:p>
            <a:pPr marL="457200" indent="-457200"/>
            <a:r>
              <a:rPr lang="en-US" dirty="0">
                <a:ea typeface="ＭＳ Ｐゴシック" charset="0"/>
              </a:rPr>
              <a:t>Computationally more demanding</a:t>
            </a:r>
            <a:endParaRPr lang="en-AU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259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Split on temperature attribute:</a:t>
            </a: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457200" indent="-457200">
              <a:tabLst>
                <a:tab pos="1711325" algn="l"/>
              </a:tabLst>
            </a:pPr>
            <a:endParaRPr lang="en-US" sz="2400" dirty="0">
              <a:ea typeface="ＭＳ Ｐゴシック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E.g.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temperature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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71.5</a:t>
            </a:r>
            <a:r>
              <a:rPr lang="en-US" dirty="0">
                <a:ea typeface="ＭＳ Ｐゴシック" charset="0"/>
              </a:rPr>
              <a:t>: yes/4, no/2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temperature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 71.5</a:t>
            </a:r>
            <a:r>
              <a:rPr lang="en-US" dirty="0">
                <a:ea typeface="ＭＳ Ｐゴシック" charset="0"/>
                <a:sym typeface="Symbol" charset="0"/>
              </a:rPr>
              <a:t>: yes/5, no/3</a:t>
            </a:r>
            <a:br>
              <a:rPr lang="en-US" dirty="0">
                <a:ea typeface="ＭＳ Ｐゴシック" charset="0"/>
                <a:sym typeface="Symbol" charset="0"/>
              </a:rPr>
            </a:br>
            <a:endParaRPr lang="en-US" dirty="0">
              <a:ea typeface="ＭＳ Ｐゴシック" charset="0"/>
              <a:sym typeface="Symbol" charset="0"/>
            </a:endParaRPr>
          </a:p>
          <a:p>
            <a:pPr marL="1028700" lvl="1" indent="-457200">
              <a:tabLst>
                <a:tab pos="1711325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Info([4,2],[5,3])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6/14 info([4,2]) + 8/14 info([5,3])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0.939 bits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Place split points halfway between values</a:t>
            </a:r>
          </a:p>
          <a:p>
            <a:pPr marL="457200" indent="-457200">
              <a:tabLst>
                <a:tab pos="1711325" algn="l"/>
              </a:tabLst>
            </a:pPr>
            <a:r>
              <a:rPr lang="en-US" dirty="0">
                <a:ea typeface="ＭＳ Ｐゴシック" charset="0"/>
              </a:rPr>
              <a:t>Can evaluate all split points in one pass!</a:t>
            </a:r>
            <a:endParaRPr lang="en-AU" dirty="0">
              <a:ea typeface="ＭＳ Ｐゴシック" charset="0"/>
            </a:endParaRP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259076" name="Group 4"/>
          <p:cNvGraphicFramePr>
            <a:graphicFrameLocks noGrp="1"/>
          </p:cNvGraphicFramePr>
          <p:nvPr/>
        </p:nvGraphicFramePr>
        <p:xfrm>
          <a:off x="914400" y="1700808"/>
          <a:ext cx="8229600" cy="66303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0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 64     65     68     69     70     71     72     72     75     75     80     81     83     85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E2007F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ＭＳ Ｐゴシック" charset="0"/>
                        </a:rPr>
                        <a:t>Yes  No  Yes Yes  Yes  No  No  Yes Yes  Yes  No  Yes  Yes No</a:t>
                      </a:r>
                    </a:p>
                  </a:txBody>
                  <a:tcPr marT="45767" marB="4576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3975286" y="1638864"/>
            <a:ext cx="0" cy="78202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7478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as a Separate Value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Missing value denoted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?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in C4.X (Null value)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Simple idea: treat missing as a separate value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E5405D"/>
                </a:solidFill>
                <a:ea typeface="ＭＳ Ｐゴシック" charset="0"/>
              </a:rPr>
              <a:t>Q: When is this not appropriate?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A: When values are missing due to different reasons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1: blood sugar value could be missing when it is very high or very low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Example 2: field </a:t>
            </a:r>
            <a:r>
              <a:rPr lang="en-US" b="1" dirty="0" err="1">
                <a:solidFill>
                  <a:schemeClr val="tx1"/>
                </a:solidFill>
                <a:ea typeface="ＭＳ Ｐゴシック" charset="0"/>
              </a:rPr>
              <a:t>IsPregnant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missing for a male patient should be treated differently (no) than for a female patient of age 25 (unknown)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67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ea typeface="ＭＳ Ｐゴシック" charset="0"/>
              </a:rPr>
              <a:t>Questions: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tests on attributes with different unknown values be handled?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the partitioning be done in case of examples with unknown values?</a:t>
            </a:r>
          </a:p>
          <a:p>
            <a:pPr marL="798513" lvl="1" indent="-457200">
              <a:buFontTx/>
              <a:buChar char="-"/>
            </a:pPr>
            <a:r>
              <a:rPr lang="en-US" dirty="0">
                <a:ea typeface="ＭＳ Ｐゴシック" charset="0"/>
              </a:rPr>
              <a:t>How should an unseen case with missing values be handled?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62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Missing </a:t>
            </a:r>
            <a:r>
              <a:rPr lang="en-US" dirty="0">
                <a:ea typeface="ＭＳ Ｐゴシック" charset="0"/>
              </a:rPr>
              <a:t>Values – Advanced</a:t>
            </a:r>
            <a:endParaRPr lang="en-AU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pPr marL="457200" indent="-457200"/>
            <a:r>
              <a:rPr lang="en-US" dirty="0">
                <a:ea typeface="ＭＳ Ｐゴシック" charset="0"/>
              </a:rPr>
              <a:t>Info gain with unknown values during learning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Let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</a:t>
            </a:r>
            <a:r>
              <a:rPr lang="en-US" dirty="0">
                <a:ea typeface="ＭＳ Ｐゴシック" charset="0"/>
              </a:rPr>
              <a:t> be the training set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 a test on an attribute with unknown values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F</a:t>
            </a:r>
            <a:r>
              <a:rPr lang="en-US" dirty="0">
                <a:ea typeface="ＭＳ Ｐゴシック" charset="0"/>
              </a:rPr>
              <a:t> be the fraction of examples where the value is known</a:t>
            </a:r>
          </a:p>
          <a:p>
            <a:pPr marL="798513" lvl="1" indent="-457200"/>
            <a:r>
              <a:rPr lang="en-US" dirty="0">
                <a:ea typeface="ＭＳ Ｐゴシック" charset="0"/>
              </a:rPr>
              <a:t>Rewrite the gain: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Gain(X)	= probability that A is known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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(info(T)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(T))+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	    probability that A is unknown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 0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            	= F 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(info(T)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info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(T))</a:t>
            </a:r>
          </a:p>
          <a:p>
            <a:r>
              <a:rPr lang="en-US" dirty="0">
                <a:ea typeface="ＭＳ Ｐゴシック" charset="0"/>
              </a:rPr>
              <a:t>Consider instances w/o missing values</a:t>
            </a:r>
          </a:p>
          <a:p>
            <a:r>
              <a:rPr lang="en-US" dirty="0">
                <a:ea typeface="ＭＳ Ｐゴシック" charset="0"/>
              </a:rPr>
              <a:t>Split </a:t>
            </a:r>
            <a:r>
              <a:rPr lang="en-US" dirty="0" err="1">
                <a:ea typeface="ＭＳ Ｐゴシック" charset="0"/>
              </a:rPr>
              <a:t>w.r.t</a:t>
            </a:r>
            <a:r>
              <a:rPr lang="en-US" dirty="0">
                <a:ea typeface="ＭＳ Ｐゴシック" charset="0"/>
              </a:rPr>
              <a:t>. those instances</a:t>
            </a:r>
          </a:p>
          <a:p>
            <a:r>
              <a:rPr lang="en-US" dirty="0">
                <a:ea typeface="ＭＳ Ｐゴシック" charset="0"/>
              </a:rPr>
              <a:t>Distribute instances with missing values proportionally</a:t>
            </a:r>
          </a:p>
          <a:p>
            <a:pPr marL="398463" indent="-457200"/>
            <a:endParaRPr lang="en-US" sz="2200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69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4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Extension of a Hypothesis</a:t>
            </a:r>
          </a:p>
        </p:txBody>
      </p:sp>
      <p:sp>
        <p:nvSpPr>
          <p:cNvPr id="4505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CFB1DE-9A8B-6F49-828F-7D06A7F1A34E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2174875"/>
            <a:ext cx="6636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+mn-lt"/>
              </a:rPr>
              <a:t>The </a:t>
            </a:r>
            <a:r>
              <a:rPr lang="en-US" sz="3600" dirty="0">
                <a:solidFill>
                  <a:srgbClr val="990000"/>
                </a:solidFill>
                <a:latin typeface="+mn-lt"/>
              </a:rPr>
              <a:t>extension</a:t>
            </a:r>
            <a:r>
              <a:rPr lang="en-US" sz="3600" dirty="0">
                <a:latin typeface="+mn-lt"/>
              </a:rPr>
              <a:t> of a hypothesis h is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set of objects that satisfies h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127125" y="3790950"/>
            <a:ext cx="6545382" cy="1384995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f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  is: {j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q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, k</a:t>
            </a:r>
            <a:r>
              <a:rPr lang="en-US" sz="280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</a:t>
            </a:r>
            <a:r>
              <a:rPr lang="en-US" sz="2800">
                <a:latin typeface="+mn-lt"/>
              </a:rPr>
              <a:t>}</a:t>
            </a:r>
          </a:p>
          <a:p>
            <a:pPr eaLnBrk="1" hangingPunct="1">
              <a:buFontTx/>
              <a:buChar char="•"/>
            </a:pPr>
            <a:r>
              <a:rPr lang="en-US" sz="2800">
                <a:latin typeface="+mn-lt"/>
              </a:rPr>
              <a:t>  The extension of  aa  is the set of all cards</a:t>
            </a:r>
          </a:p>
        </p:txBody>
      </p:sp>
    </p:spTree>
    <p:extLst>
      <p:ext uri="{BB962C8B-B14F-4D97-AF65-F5344CB8AC3E}">
        <p14:creationId xmlns:p14="http://schemas.microsoft.com/office/powerpoint/2010/main" val="91686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Goal: Prevent </a:t>
            </a:r>
            <a:r>
              <a:rPr lang="en-US" dirty="0" err="1">
                <a:ea typeface="ＭＳ Ｐゴシック" charset="0"/>
              </a:rPr>
              <a:t>overfitting</a:t>
            </a:r>
            <a:r>
              <a:rPr lang="en-US" dirty="0">
                <a:ea typeface="ＭＳ Ｐゴシック" charset="0"/>
              </a:rPr>
              <a:t> to noise in the data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Two strategies for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pruning</a:t>
            </a:r>
            <a:r>
              <a:rPr lang="ja-JP" altLang="en-US" dirty="0">
                <a:ea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</a:rPr>
              <a:t> the decision tree:</a:t>
            </a:r>
          </a:p>
          <a:p>
            <a:pPr marL="933450" lvl="1" indent="-533400"/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Postpruning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- take a fully-grown decision tree and discard unreliable parts</a:t>
            </a:r>
          </a:p>
          <a:p>
            <a:pPr marL="933450" lvl="1" indent="-533400"/>
            <a:r>
              <a:rPr lang="en-US" dirty="0" err="1">
                <a:solidFill>
                  <a:schemeClr val="tx1"/>
                </a:solidFill>
                <a:ea typeface="ＭＳ Ｐゴシック" charset="0"/>
              </a:rPr>
              <a:t>Prepruning</a:t>
            </a:r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- </a:t>
            </a:r>
            <a:r>
              <a:rPr lang="en-US" dirty="0">
                <a:ea typeface="ＭＳ Ｐゴシック" charset="0"/>
              </a:rPr>
              <a:t>stop growing a branch when information becomes unreliable</a:t>
            </a:r>
          </a:p>
          <a:p>
            <a:pPr marL="533400" indent="-533400"/>
            <a:r>
              <a:rPr lang="en-US" dirty="0" err="1">
                <a:ea typeface="ＭＳ Ｐゴシック" charset="0"/>
              </a:rPr>
              <a:t>Postpruning</a:t>
            </a:r>
            <a:r>
              <a:rPr lang="en-US" dirty="0">
                <a:ea typeface="ＭＳ Ｐゴシック" charset="0"/>
              </a:rPr>
              <a:t> preferred in practice—</a:t>
            </a:r>
            <a:r>
              <a:rPr lang="en-US" dirty="0" err="1">
                <a:ea typeface="ＭＳ Ｐゴシック" charset="0"/>
              </a:rPr>
              <a:t>prepruning</a:t>
            </a:r>
            <a:r>
              <a:rPr lang="en-US" dirty="0">
                <a:ea typeface="ＭＳ Ｐゴシック" charset="0"/>
              </a:rPr>
              <a:t> can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</a:rPr>
              <a:t>stop too early</a:t>
            </a:r>
            <a:r>
              <a:rPr lang="ja-JP" altLang="en-US" dirty="0">
                <a:ea typeface="ＭＳ Ｐゴシック" charset="0"/>
              </a:rPr>
              <a:t>”</a:t>
            </a:r>
            <a:endParaRPr lang="en-AU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70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223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96200" cy="4114800"/>
          </a:xfrm>
        </p:spPr>
        <p:txBody>
          <a:bodyPr/>
          <a:lstStyle/>
          <a:p>
            <a:pPr marL="533400" indent="-533400"/>
            <a:r>
              <a:rPr lang="en-US" sz="2400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sz="2000" dirty="0">
                <a:ea typeface="ＭＳ Ｐゴシック" charset="0"/>
              </a:rPr>
              <a:t>Fully-grown tree shows all attribute interactions </a:t>
            </a:r>
          </a:p>
          <a:p>
            <a:pPr marL="533400" indent="-533400"/>
            <a:r>
              <a:rPr lang="en-US" sz="2400" dirty="0">
                <a:ea typeface="ＭＳ Ｐゴシック" charset="0"/>
              </a:rPr>
              <a:t>Two pruning operations: 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replacement</a:t>
            </a:r>
          </a:p>
          <a:p>
            <a:pPr marL="952500" lvl="1" indent="-495300">
              <a:buFont typeface="Wingdings" charset="0"/>
              <a:buAutoNum type="arabicPeriod"/>
            </a:pPr>
            <a:r>
              <a:rPr lang="en-US" sz="2000" i="1" dirty="0" err="1">
                <a:ea typeface="ＭＳ Ｐゴシック" charset="0"/>
              </a:rPr>
              <a:t>Subtree</a:t>
            </a:r>
            <a:r>
              <a:rPr lang="en-US" sz="2000" i="1" dirty="0">
                <a:ea typeface="ＭＳ Ｐゴシック" charset="0"/>
              </a:rPr>
              <a:t> raising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3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1947873B-B851-1F48-9F98-6CA2A029074E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>
                <a:defRPr/>
              </a:pPr>
              <a:t>72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0"/>
            <a:ext cx="3767138" cy="4038600"/>
            <a:chOff x="2960" y="0"/>
            <a:chExt cx="2373" cy="2544"/>
          </a:xfrm>
        </p:grpSpPr>
        <p:pic>
          <p:nvPicPr>
            <p:cNvPr id="440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" y="0"/>
              <a:ext cx="2373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AutoShape 4"/>
            <p:cNvSpPr>
              <a:spLocks noChangeArrowheads="1"/>
            </p:cNvSpPr>
            <p:nvPr/>
          </p:nvSpPr>
          <p:spPr bwMode="auto">
            <a:xfrm rot="-2711906">
              <a:off x="3216" y="2112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1"/>
            <a:ext cx="5943600" cy="36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  <a:ea typeface="ＭＳ Ｐゴシック" charset="0"/>
              </a:rPr>
              <a:t>Subtree</a:t>
            </a:r>
            <a:r>
              <a:rPr lang="en-US" dirty="0">
                <a:latin typeface="+mn-lt"/>
                <a:ea typeface="ＭＳ Ｐゴシック" charset="0"/>
              </a:rPr>
              <a:t> replacement</a:t>
            </a:r>
            <a:endParaRPr lang="en-AU" dirty="0">
              <a:latin typeface="+mn-lt"/>
              <a:ea typeface="ＭＳ Ｐゴシック" charset="0"/>
            </a:endParaRPr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14379" y="1600200"/>
            <a:ext cx="3705225" cy="1447800"/>
          </a:xfrm>
        </p:spPr>
        <p:txBody>
          <a:bodyPr/>
          <a:lstStyle/>
          <a:p>
            <a:pPr marL="457200" indent="-457200"/>
            <a:r>
              <a:rPr lang="en-US" sz="2000" i="1">
                <a:ea typeface="ＭＳ Ｐゴシック" charset="0"/>
                <a:cs typeface="ＭＳ Ｐゴシック" charset="0"/>
              </a:rPr>
              <a:t>Bottom-up</a:t>
            </a:r>
            <a:endParaRPr lang="en-US" sz="2000">
              <a:ea typeface="ＭＳ Ｐゴシック" charset="0"/>
              <a:cs typeface="ＭＳ Ｐゴシック" charset="0"/>
            </a:endParaRPr>
          </a:p>
          <a:p>
            <a:pPr marL="457200" indent="-457200"/>
            <a:r>
              <a:rPr lang="en-US" sz="2000">
                <a:ea typeface="ＭＳ Ｐゴシック" charset="0"/>
                <a:cs typeface="ＭＳ Ｐゴシック" charset="0"/>
              </a:rPr>
              <a:t>Consider replacing a tree only after considering all its subtrees</a:t>
            </a:r>
            <a:endParaRPr lang="en-AU" sz="2000">
              <a:ea typeface="ＭＳ Ｐゴシック" charset="0"/>
              <a:cs typeface="ＭＳ Ｐゴシック" charset="0"/>
            </a:endParaRPr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762000" y="3886200"/>
            <a:ext cx="3200400" cy="2743200"/>
          </a:xfrm>
          <a:prstGeom prst="rect">
            <a:avLst/>
          </a:prstGeom>
          <a:solidFill>
            <a:srgbClr val="C0C0C0">
              <a:alpha val="47058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8" name="AutoShape 10"/>
          <p:cNvSpPr>
            <a:spLocks noChangeArrowheads="1"/>
          </p:cNvSpPr>
          <p:nvPr/>
        </p:nvSpPr>
        <p:spPr bwMode="auto">
          <a:xfrm rot="-3763566">
            <a:off x="3200400" y="2667000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1447800" y="5029200"/>
            <a:ext cx="2362200" cy="1524000"/>
          </a:xfrm>
          <a:prstGeom prst="rect">
            <a:avLst/>
          </a:prstGeom>
          <a:solidFill>
            <a:srgbClr val="CCFFFF">
              <a:alpha val="47842"/>
            </a:srgb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animBg="1"/>
      <p:bldP spid="370698" grpId="0" animBg="1"/>
      <p:bldP spid="37069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*Subtree raising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80928"/>
            <a:ext cx="48768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457200" y="1219202"/>
          <a:ext cx="327025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Photo Editor Photo" r:id="rId5" imgW="9000000" imgH="7190476" progId="MSPhotoEd.3">
                  <p:embed/>
                </p:oleObj>
              </mc:Choice>
              <mc:Fallback>
                <p:oleObj name="Photo Editor Photo" r:id="rId5" imgW="9000000" imgH="7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2"/>
                        <a:ext cx="327025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27984" y="1340768"/>
            <a:ext cx="4038600" cy="2057400"/>
          </a:xfrm>
        </p:spPr>
        <p:txBody>
          <a:bodyPr/>
          <a:lstStyle/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Delete node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Redistribute instances</a:t>
            </a:r>
          </a:p>
          <a:p>
            <a:pPr marL="457200" indent="-457200"/>
            <a:r>
              <a:rPr lang="en-US" sz="2000" dirty="0">
                <a:ea typeface="ＭＳ Ｐゴシック" charset="0"/>
                <a:cs typeface="ＭＳ Ｐゴシック" charset="0"/>
              </a:rPr>
              <a:t>Slower than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replacement</a:t>
            </a:r>
          </a:p>
          <a:p>
            <a:pPr marL="457200" indent="-457200">
              <a:buFont typeface="Wingding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(Worthwhile?)</a:t>
            </a:r>
            <a:endParaRPr lang="en-AU" sz="20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 rot="2236744" flipH="1" flipV="1">
            <a:off x="3962400" y="4038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6096000" y="3733802"/>
            <a:ext cx="53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ahoma" charset="0"/>
              </a:rPr>
              <a:t>X</a:t>
            </a: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26932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Post-pruning</a:t>
            </a:r>
            <a:endParaRPr lang="en-AU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dirty="0">
                <a:ea typeface="ＭＳ Ｐゴシック" charset="0"/>
              </a:rPr>
              <a:t>First, build full tree</a:t>
            </a:r>
          </a:p>
          <a:p>
            <a:pPr marL="533400" indent="-533400"/>
            <a:r>
              <a:rPr lang="en-US" dirty="0">
                <a:ea typeface="ＭＳ Ｐゴシック" charset="0"/>
              </a:rPr>
              <a:t>Then, prune it</a:t>
            </a:r>
          </a:p>
          <a:p>
            <a:pPr marL="952500" lvl="1" indent="-495300"/>
            <a:r>
              <a:rPr lang="en-US" dirty="0">
                <a:ea typeface="ＭＳ Ｐゴシック" charset="0"/>
              </a:rPr>
              <a:t>Fully-grown tree shows all attribute interactions</a:t>
            </a:r>
          </a:p>
          <a:p>
            <a:pPr marL="541338" indent="-541338">
              <a:buFont typeface="LucidaGrande" charset="0"/>
              <a:buChar char="→"/>
            </a:pPr>
            <a:r>
              <a:rPr lang="en-US" dirty="0">
                <a:ea typeface="ＭＳ Ｐゴシック" charset="0"/>
              </a:rPr>
              <a:t>Expected Error Pruning</a:t>
            </a:r>
            <a:endParaRPr lang="en-US" i="1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942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Error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Prune only if it reduces the estimated error</a:t>
            </a:r>
          </a:p>
          <a:p>
            <a:r>
              <a:rPr lang="en-US" dirty="0"/>
              <a:t>Error on the training data is NOT a useful estimator</a:t>
            </a:r>
          </a:p>
          <a:p>
            <a:pPr lvl="1"/>
            <a:r>
              <a:rPr lang="en-US" i="1" dirty="0">
                <a:solidFill>
                  <a:srgbClr val="E5405D"/>
                </a:solidFill>
              </a:rPr>
              <a:t>Q: Why would it result in very little pruning?</a:t>
            </a:r>
          </a:p>
          <a:p>
            <a:r>
              <a:rPr lang="en-US" dirty="0"/>
              <a:t>Use hold-out set for pruning </a:t>
            </a:r>
            <a:br>
              <a:rPr lang="en-US" dirty="0"/>
            </a:br>
            <a:r>
              <a:rPr lang="en-US" dirty="0"/>
              <a:t>(“reduced-error pruning”)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7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Expected Error Pruning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Approximate expected error assuming that we prune at a particular node.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Approximate backed-up error from children assuming we did not prune.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If expected error is less than backed-up error, prune.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97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Expected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we prune a node, it becomes a leaf labeled C</a:t>
            </a:r>
          </a:p>
          <a:p>
            <a:r>
              <a:rPr lang="en-US" sz="2400" dirty="0"/>
              <a:t>What will be the expected classification error at this leaf?</a:t>
            </a:r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000" dirty="0"/>
          </a:p>
          <a:p>
            <a:pPr marL="627063" indent="0">
              <a:buNone/>
            </a:pPr>
            <a:endParaRPr lang="en-US" sz="2800" dirty="0"/>
          </a:p>
          <a:p>
            <a:pPr marL="627063" indent="0">
              <a:buNone/>
            </a:pPr>
            <a:r>
              <a:rPr lang="en-US" sz="2000" dirty="0"/>
              <a:t>S is the set of examples in a node</a:t>
            </a:r>
          </a:p>
          <a:p>
            <a:pPr marL="627063" indent="0">
              <a:buNone/>
            </a:pPr>
            <a:r>
              <a:rPr lang="en-US" sz="2000" dirty="0"/>
              <a:t>k is the number of classes</a:t>
            </a:r>
          </a:p>
          <a:p>
            <a:pPr marL="627063" indent="0">
              <a:buNone/>
            </a:pPr>
            <a:r>
              <a:rPr lang="en-US" sz="2000" dirty="0"/>
              <a:t>N examples in S</a:t>
            </a:r>
          </a:p>
          <a:p>
            <a:pPr marL="627063" indent="0">
              <a:buNone/>
            </a:pPr>
            <a:r>
              <a:rPr lang="en-US" sz="2000" dirty="0"/>
              <a:t>C the majority class in S</a:t>
            </a:r>
          </a:p>
          <a:p>
            <a:pPr marL="627063" indent="0">
              <a:buNone/>
            </a:pPr>
            <a:r>
              <a:rPr lang="en-US" sz="2000" dirty="0"/>
              <a:t>n out of N examples in S belong to C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B0FFF"/>
                </a:solidFill>
              </a:rPr>
              <a:t>Laplace error estimate </a:t>
            </a:r>
            <a:r>
              <a:rPr lang="en-US" sz="2000" dirty="0"/>
              <a:t>– based on the assumption that the distribution of probabilities that examples will belong to different classes is uniform.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031331" y="2420888"/>
          <a:ext cx="3103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Formel" r:id="rId3" imgW="1269449" imgH="393529" progId="Equation.3">
                  <p:embed/>
                </p:oleObj>
              </mc:Choice>
              <mc:Fallback>
                <p:oleObj name="Formel" r:id="rId3" imgW="126944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331" y="2420888"/>
                        <a:ext cx="310356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0449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Backed-up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non-leaf node Node</a:t>
            </a:r>
          </a:p>
          <a:p>
            <a:r>
              <a:rPr lang="en-US" dirty="0"/>
              <a:t>Let children of Node be Node</a:t>
            </a:r>
            <a:r>
              <a:rPr lang="en-US" baseline="-25000" dirty="0"/>
              <a:t>1</a:t>
            </a:r>
            <a:r>
              <a:rPr lang="en-US" dirty="0"/>
              <a:t>, Node</a:t>
            </a:r>
            <a:r>
              <a:rPr lang="en-US" baseline="-25000" dirty="0"/>
              <a:t>2</a:t>
            </a:r>
            <a:r>
              <a:rPr lang="en-US" dirty="0"/>
              <a:t>, etc.</a:t>
            </a:r>
          </a:p>
          <a:p>
            <a:pPr lvl="1"/>
            <a:r>
              <a:rPr lang="en-US" dirty="0">
                <a:ea typeface="ＭＳ Ｐゴシック" charset="0"/>
              </a:rPr>
              <a:t>Probabilities can be estimated by relative frequencies of attribute values in sets of examples that fall into child nodes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219200" y="3666578"/>
          <a:ext cx="67056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Formel" r:id="rId3" imgW="2921000" imgH="266700" progId="Equation.3">
                  <p:embed/>
                </p:oleObj>
              </mc:Choice>
              <mc:Fallback>
                <p:oleObj name="Formel" r:id="rId3" imgW="2921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66578"/>
                        <a:ext cx="67056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975518" y="5001939"/>
          <a:ext cx="7192963" cy="43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Formel" r:id="rId5" imgW="3327400" imgH="203200" progId="Equation.3">
                  <p:embed/>
                </p:oleObj>
              </mc:Choice>
              <mc:Fallback>
                <p:oleObj name="Formel" r:id="rId5" imgW="332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518" y="5001939"/>
                        <a:ext cx="7192963" cy="43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9758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 Calculation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79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4485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56325" name="Group 11"/>
          <p:cNvGrpSpPr>
            <a:grpSpLocks/>
          </p:cNvGrpSpPr>
          <p:nvPr/>
        </p:nvGrpSpPr>
        <p:grpSpPr bwMode="auto">
          <a:xfrm>
            <a:off x="6732240" y="1412776"/>
            <a:ext cx="1447800" cy="1524000"/>
            <a:chOff x="4320" y="768"/>
            <a:chExt cx="912" cy="960"/>
          </a:xfrm>
        </p:grpSpPr>
        <p:sp>
          <p:nvSpPr>
            <p:cNvPr id="5632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5632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56329" name="AutoShape 9"/>
            <p:cNvCxnSpPr>
              <a:cxnSpLocks noChangeShapeType="1"/>
              <a:stCxn id="56326" idx="4"/>
              <a:endCxn id="56327" idx="0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0" name="AutoShape 10"/>
            <p:cNvCxnSpPr>
              <a:cxnSpLocks noChangeShapeType="1"/>
              <a:stCxn id="56326" idx="4"/>
              <a:endCxn id="56328" idx="0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5209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Let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187624" y="2780928"/>
            <a:ext cx="4698722" cy="1815882"/>
          </a:xfrm>
          <a:prstGeom prst="rect">
            <a:avLst/>
          </a:prstGeom>
          <a:solidFill>
            <a:srgbClr val="E9EC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Examples: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aa</a:t>
            </a:r>
            <a:r>
              <a:rPr lang="en-US" sz="2800" dirty="0">
                <a:latin typeface="+mn-lt"/>
              </a:rPr>
              <a:t>  is more general than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</a:t>
            </a:r>
            <a:r>
              <a:rPr lang="en-US" sz="2800" dirty="0">
                <a:latin typeface="+mn-lt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f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r>
              <a:rPr lang="en-US" sz="2800" dirty="0">
                <a:latin typeface="+mn-lt"/>
              </a:rPr>
              <a:t> is more general than q</a:t>
            </a:r>
            <a:r>
              <a:rPr lang="en-US" sz="2800" dirty="0">
                <a:solidFill>
                  <a:srgbClr val="FF6600"/>
                </a:solidFill>
                <a:latin typeface="+mn-lt"/>
                <a:cs typeface="Times New Roman" charset="0"/>
                <a:sym typeface="Symbol" charset="0"/>
              </a:rPr>
              <a:t></a:t>
            </a:r>
            <a:endParaRPr lang="en-US" sz="28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+mn-lt"/>
              </a:rPr>
              <a:t>  </a:t>
            </a:r>
            <a:r>
              <a:rPr lang="en-US" sz="2800" dirty="0" err="1">
                <a:latin typeface="+mn-lt"/>
              </a:rPr>
              <a:t>fr</a:t>
            </a:r>
            <a:r>
              <a:rPr lang="en-US" sz="2800" dirty="0">
                <a:latin typeface="+mn-lt"/>
              </a:rPr>
              <a:t> and nr are not comparable</a:t>
            </a:r>
          </a:p>
        </p:txBody>
      </p:sp>
    </p:spTree>
    <p:extLst>
      <p:ext uri="{BB962C8B-B14F-4D97-AF65-F5344CB8AC3E}">
        <p14:creationId xmlns:p14="http://schemas.microsoft.com/office/powerpoint/2010/main" val="15698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Static </a:t>
                </a:r>
                <a:r>
                  <a:rPr lang="de-DE" dirty="0" err="1"/>
                  <a:t>Expected</a:t>
                </a:r>
                <a:r>
                  <a:rPr lang="de-DE" dirty="0"/>
                  <a:t> Error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4,2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 − </m:t>
                        </m:r>
                        <m:r>
                          <a:rPr lang="de-DE" sz="2000" i="1">
                            <a:latin typeface="Cambria Math" charset="0"/>
                          </a:rPr>
                          <m:t>𝑛</m:t>
                        </m:r>
                        <m:r>
                          <a:rPr lang="de-DE" sz="2000" i="1">
                            <a:latin typeface="Cambria Math" charset="0"/>
                          </a:rPr>
                          <m:t> + 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  <m:r>
                          <a:rPr lang="de-DE" sz="2000" i="1">
                            <a:latin typeface="Cambria Math" charset="0"/>
                          </a:rPr>
                          <m:t>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𝑁</m:t>
                        </m:r>
                        <m:r>
                          <a:rPr lang="de-DE" sz="2000" i="1">
                            <a:latin typeface="Cambria Math" charset="0"/>
                          </a:rPr>
                          <m:t>+</m:t>
                        </m:r>
                        <m:r>
                          <a:rPr lang="de-DE" sz="2000" i="1">
                            <a:latin typeface="Cambria Math" charset="0"/>
                          </a:rPr>
                          <m:t>𝑘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6 −4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6+2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=0,375</m:t>
                    </m:r>
                  </m:oMath>
                </a14:m>
                <a:endParaRPr lang="de-DE" sz="2000" i="1" dirty="0"/>
              </a:p>
              <a:p>
                <a:r>
                  <a:rPr lang="de-DE" dirty="0"/>
                  <a:t>Left </a:t>
                </a:r>
                <a:r>
                  <a:rPr lang="de-DE" dirty="0" err="1"/>
                  <a:t>child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3,2</m:t>
                            </m:r>
                          </m:e>
                        </m:d>
                      </m:e>
                    </m:d>
                    <m:r>
                      <a:rPr lang="de-DE" sz="200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bg-BG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charset="0"/>
                          </a:rPr>
                          <m:t>5 − 3 + 2 − 1</m:t>
                        </m:r>
                      </m:num>
                      <m:den>
                        <m:r>
                          <a:rPr lang="de-DE" sz="2000" i="1">
                            <a:latin typeface="Cambria Math" charset="0"/>
                          </a:rPr>
                          <m:t>5+2</m:t>
                        </m:r>
                      </m:den>
                    </m:f>
                    <m:r>
                      <a:rPr lang="de-DE" sz="2000" i="1">
                        <a:latin typeface="Cambria Math" charset="0"/>
                      </a:rPr>
                      <m:t>=0,429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Right</a:t>
                </a:r>
                <a:r>
                  <a:rPr lang="de-DE" dirty="0"/>
                  <a:t> </a:t>
                </a:r>
                <a:r>
                  <a:rPr lang="de-DE" dirty="0" err="1"/>
                  <a:t>child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b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sz="20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charset="0"/>
                              </a:rPr>
                              <m:t>1,0</m:t>
                            </m:r>
                          </m:e>
                        </m:d>
                      </m:e>
                    </m:d>
                    <m:r>
                      <a:rPr lang="de-DE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−</m:t>
                        </m:r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 + 2 − 1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  <m:r>
                          <a:rPr lang="de-DE" sz="2000" i="1">
                            <a:latin typeface="Cambria Math" charset="0"/>
                          </a:rPr>
                          <m:t>+2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=0,333</m:t>
                    </m:r>
                  </m:oMath>
                </a14:m>
                <a:endParaRPr lang="de-DE" b="0" i="1" dirty="0"/>
              </a:p>
              <a:p>
                <a:r>
                  <a:rPr lang="en-US" dirty="0"/>
                  <a:t>Backed Up Error of b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charset="0"/>
                      </a:rPr>
                      <m:t>𝐵𝑎𝑐𝑘𝑒𝑑𝑈𝑝𝐸𝑟𝑟𝑜𝑟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3,2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)+</m:t>
                    </m:r>
                    <m:f>
                      <m:fPr>
                        <m:ctrlPr>
                          <a:rPr lang="bg-BG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de-DE" sz="2000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de-DE" sz="2000" b="0" i="1" smtClean="0">
                        <a:latin typeface="Cambria Math" charset="0"/>
                      </a:rPr>
                      <m:t>𝐸</m:t>
                    </m:r>
                    <m:r>
                      <a:rPr lang="de-DE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charset="0"/>
                          </a:rPr>
                          <m:t>1,0</m:t>
                        </m:r>
                      </m:e>
                    </m:d>
                    <m:r>
                      <a:rPr lang="de-DE" sz="2000" b="0" i="1" smtClean="0">
                        <a:latin typeface="Cambria Math" charset="0"/>
                      </a:rPr>
                      <m:t>)=0,413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0,375 &lt; 0,413  →  Prune tree.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12783" y="2919413"/>
            <a:ext cx="1447800" cy="1524000"/>
            <a:chOff x="4320" y="768"/>
            <a:chExt cx="912" cy="960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560" y="768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de-DE" sz="1400" dirty="0"/>
                <a:t>b</a:t>
              </a:r>
              <a:br>
                <a:rPr lang="de-DE" sz="1400" dirty="0"/>
              </a:br>
              <a:r>
                <a:rPr lang="de-DE" sz="1400" dirty="0"/>
                <a:t>[4,2]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320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[3,2]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848" y="134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/>
                <a:t>[1,0]</a:t>
              </a:r>
            </a:p>
          </p:txBody>
        </p: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flipH="1">
              <a:off x="4512" y="1152"/>
              <a:ext cx="24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>
              <a:off x="4752" y="1152"/>
              <a:ext cx="28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" name="Rectangle 11"/>
          <p:cNvSpPr/>
          <p:nvPr/>
        </p:nvSpPr>
        <p:spPr>
          <a:xfrm>
            <a:off x="4932040" y="1628800"/>
            <a:ext cx="3071342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2776"/>
            <a:ext cx="6572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56552" y="6400800"/>
            <a:ext cx="1008063" cy="19685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81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56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0" y="1196752"/>
            <a:ext cx="4173389" cy="4969099"/>
          </a:xfrm>
        </p:spPr>
        <p:txBody>
          <a:bodyPr/>
          <a:lstStyle/>
          <a:p>
            <a:r>
              <a:rPr lang="en-US" sz="2000" dirty="0"/>
              <a:t>Refund = Yes   →   No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1800" dirty="0">
                <a:sym typeface="Symbol" charset="0"/>
              </a:rPr>
              <a:t> </a:t>
            </a:r>
            <a:br>
              <a:rPr lang="en-US" sz="1800" dirty="0">
                <a:sym typeface="Symbol" charset="0"/>
              </a:rPr>
            </a:br>
            <a:r>
              <a:rPr lang="en-US" sz="2000" dirty="0"/>
              <a:t>Marital Status = {Single, Divorced}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2000" dirty="0"/>
              <a:t> Taxable Income &lt; 80k   →   No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 </a:t>
            </a:r>
            <a:br>
              <a:rPr lang="en-US" sz="2000" dirty="0">
                <a:sym typeface="Symbol" charset="0"/>
              </a:rPr>
            </a:br>
            <a:r>
              <a:rPr lang="en-US" sz="2000" dirty="0"/>
              <a:t>Marital Status = {Single, Divorced}</a:t>
            </a:r>
            <a:r>
              <a:rPr lang="en-US" sz="2000" dirty="0">
                <a:sym typeface="Symbol" charset="0"/>
              </a:rPr>
              <a:t>  </a:t>
            </a:r>
            <a:r>
              <a:rPr lang="en-US" sz="2000" dirty="0"/>
              <a:t>Taxable Income &gt; 80k   →   Yes</a:t>
            </a:r>
          </a:p>
          <a:p>
            <a:r>
              <a:rPr lang="en-US" sz="2000" dirty="0"/>
              <a:t>Refund = No</a:t>
            </a:r>
            <a:r>
              <a:rPr lang="en-US" sz="2000" dirty="0">
                <a:sym typeface="Symbol" charset="0"/>
              </a:rPr>
              <a:t> 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Marital Status = Married   →   No</a:t>
            </a:r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82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467544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VISIO" r:id="rId4" imgW="4064508" imgH="3249168" progId="Visio.Drawing.6">
                  <p:embed/>
                </p:oleObj>
              </mc:Choice>
              <mc:Fallback>
                <p:oleObj name="VISIO" r:id="rId4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2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From Decision Trees to Rules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Derive a rule set from a decision tree: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Write a rule for each path from the root to a leaf. </a:t>
            </a:r>
          </a:p>
          <a:p>
            <a:pPr lvl="1"/>
            <a:r>
              <a:rPr lang="en-US" dirty="0">
                <a:ea typeface="ＭＳ Ｐゴシック" charset="0"/>
              </a:rPr>
              <a:t>The left-hand side is easily built from the label of the nodes and the labels of the arcs.</a:t>
            </a:r>
          </a:p>
          <a:p>
            <a:r>
              <a:rPr lang="en-US" dirty="0"/>
              <a:t>Rules are mutually exclusive and exhaustive.</a:t>
            </a:r>
          </a:p>
          <a:p>
            <a:r>
              <a:rPr lang="en-US" dirty="0"/>
              <a:t>Rule set contains as much information as the tree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83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153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84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  <p:graphicFrame>
        <p:nvGraphicFramePr>
          <p:cNvPr id="67587" name="Object 5"/>
          <p:cNvGraphicFramePr>
            <a:graphicFrameLocks noChangeAspect="1"/>
          </p:cNvGraphicFramePr>
          <p:nvPr/>
        </p:nvGraphicFramePr>
        <p:xfrm>
          <a:off x="4800600" y="1143001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Dokument" r:id="rId4" imgW="5407152" imgH="5782056" progId="Word.Document.8">
                  <p:embed/>
                </p:oleObj>
              </mc:Choice>
              <mc:Fallback>
                <p:oleObj name="Dokument" r:id="rId4" imgW="5407152" imgH="5782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1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533400" y="5272752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tabLst>
                <a:tab pos="2354263" algn="l"/>
              </a:tabLst>
            </a:pPr>
            <a:r>
              <a:rPr lang="en-US" sz="2600" dirty="0">
                <a:latin typeface="+mn-lt"/>
              </a:rPr>
              <a:t>Initial Rule:	(Refund=No) </a:t>
            </a:r>
            <a:r>
              <a:rPr lang="en-US" sz="2600" dirty="0">
                <a:latin typeface="+mn-lt"/>
                <a:sym typeface="Symbol" charset="0"/>
              </a:rPr>
              <a:t> (Status=Married)  No</a:t>
            </a:r>
            <a:br>
              <a:rPr lang="en-US" sz="2600" dirty="0">
                <a:latin typeface="+mn-lt"/>
                <a:sym typeface="Symbol" charset="0"/>
              </a:rPr>
            </a:br>
            <a:r>
              <a:rPr lang="en-US" sz="2600" dirty="0">
                <a:latin typeface="+mn-lt"/>
                <a:sym typeface="Symbol" charset="0"/>
              </a:rPr>
              <a:t>Simplified Rule:	(Status=Married)  No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452586" y="1731392"/>
          <a:ext cx="406082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VISIO" r:id="rId6" imgW="4064508" imgH="3249168" progId="Visio.Drawing.6">
                  <p:embed/>
                </p:oleObj>
              </mc:Choice>
              <mc:Fallback>
                <p:oleObj name="VISIO" r:id="rId6" imgW="4064508" imgH="32491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86" y="1731392"/>
                        <a:ext cx="4060825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Oval 6"/>
          <p:cNvSpPr>
            <a:spLocks noChangeArrowheads="1"/>
          </p:cNvSpPr>
          <p:nvPr/>
        </p:nvSpPr>
        <p:spPr bwMode="auto">
          <a:xfrm>
            <a:off x="3275856" y="3310880"/>
            <a:ext cx="990600" cy="8382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533400" y="5760503"/>
            <a:ext cx="6424141" cy="3895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Rules Can Be Simplified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resulting rules set can be simplified: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 be the left hand side of a rule.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Let LHS' be obtained from LHS by eliminating some conditions. 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We can certainly replace LHS by LHS' in this rule if the subsets of the training set that satisfy respectively LHS and LHS' are equal.</a:t>
            </a:r>
          </a:p>
          <a:p>
            <a:pPr lvl="1" indent="-227013"/>
            <a:r>
              <a:rPr lang="en-US" dirty="0">
                <a:ea typeface="ＭＳ Ｐゴシック" charset="0"/>
              </a:rPr>
              <a:t>A rule may be eliminated by using meta-conditions such as "if no other rule applies".</a:t>
            </a:r>
          </a:p>
          <a:p>
            <a:pPr>
              <a:buFont typeface="Wingdings" charset="0"/>
              <a:buNone/>
            </a:pPr>
            <a:endParaRPr lang="en-US" sz="2000" dirty="0">
              <a:ea typeface="ＭＳ Ｐゴシック" charset="0"/>
              <a:sym typeface="Symbo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85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300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VSL </a:t>
            </a:r>
            <a:r>
              <a:rPr lang="en-US" sz="3600" b="0" dirty="0" err="1">
                <a:latin typeface="+mn-lt"/>
                <a:ea typeface="ＭＳ Ｐゴシック" charset="0"/>
                <a:cs typeface="ＭＳ Ｐゴシック" charset="0"/>
              </a:rPr>
              <a:t>vs</a:t>
            </a:r>
            <a:r>
              <a:rPr lang="en-US" sz="3600" b="0" dirty="0">
                <a:latin typeface="+mn-lt"/>
                <a:ea typeface="ＭＳ Ｐゴシック" charset="0"/>
                <a:cs typeface="ＭＳ Ｐゴシック" charset="0"/>
              </a:rPr>
              <a:t> DTL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Decision tree learning (DTL) is more efficient if all examples are given in advance; else, it may produce successive hypotheses, each poorly related to the previous one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Version space learning (VSL) is incremental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can produce simplified hypotheses that do not agree with all examples</a:t>
            </a:r>
          </a:p>
          <a:p>
            <a:pPr marL="342900" indent="-342900"/>
            <a:r>
              <a:rPr lang="en-US" dirty="0">
                <a:ea typeface="ＭＳ Ｐゴシック" charset="0"/>
                <a:cs typeface="ＭＳ Ｐゴシック" charset="0"/>
              </a:rPr>
              <a:t>DTL has been more widely used in practice 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86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6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More General/Specific Relation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Let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and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be two hypotheses in H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</a:t>
            </a:r>
            <a:r>
              <a:rPr lang="en-US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general</a:t>
            </a:r>
            <a:r>
              <a:rPr lang="en-US" dirty="0">
                <a:ea typeface="ＭＳ Ｐゴシック" charset="0"/>
                <a:cs typeface="ＭＳ Ｐゴシック" charset="0"/>
              </a:rPr>
              <a:t> than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dirty="0">
                <a:ea typeface="ＭＳ Ｐゴシック" charset="0"/>
                <a:cs typeface="ＭＳ Ｐゴシック" charset="0"/>
              </a:rPr>
              <a:t>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 is a proper superset of the extension of h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The inverse of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is 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more specific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more general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relation defines a </a:t>
            </a:r>
            <a:r>
              <a:rPr lang="en-US" altLang="ja-JP" dirty="0">
                <a:solidFill>
                  <a:srgbClr val="990000"/>
                </a:solidFill>
                <a:ea typeface="ＭＳ Ｐゴシック" charset="0"/>
                <a:cs typeface="ＭＳ Ｐゴシック" charset="0"/>
              </a:rPr>
              <a:t>partial ordering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 on the hypotheses in H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12D1DF21-1283-9A4C-8118-17C86A447DEC}" type="slidenum">
              <a:rPr lang="en-US" sz="900" smtClean="0">
                <a:solidFill>
                  <a:schemeClr val="bg2"/>
                </a:solidFill>
                <a:latin typeface="Tahoma" charset="0"/>
              </a:rPr>
              <a:pPr algn="r">
                <a:defRPr/>
              </a:pPr>
              <a:t>9</a:t>
            </a:fld>
            <a:endParaRPr lang="en-US" sz="900">
              <a:solidFill>
                <a:schemeClr val="bg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5671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4014</Words>
  <Application>Microsoft Macintosh PowerPoint</Application>
  <PresentationFormat>On-screen Show (4:3)</PresentationFormat>
  <Paragraphs>1283</Paragraphs>
  <Slides>86</Slides>
  <Notes>55</Notes>
  <HiddenSlides>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86</vt:i4>
      </vt:variant>
    </vt:vector>
  </HeadingPairs>
  <TitlesOfParts>
    <vt:vector size="102" baseType="lpstr">
      <vt:lpstr>Arial</vt:lpstr>
      <vt:lpstr>Calibri</vt:lpstr>
      <vt:lpstr>Cambria Math</vt:lpstr>
      <vt:lpstr>Courier New</vt:lpstr>
      <vt:lpstr>LucidaGrande</vt:lpstr>
      <vt:lpstr>Myriad Pro</vt:lpstr>
      <vt:lpstr>Tahoma</vt:lpstr>
      <vt:lpstr>Times New Roman</vt:lpstr>
      <vt:lpstr>Wingdings</vt:lpstr>
      <vt:lpstr>7_Standarddesign</vt:lpstr>
      <vt:lpstr>Arbeitsblatt</vt:lpstr>
      <vt:lpstr>Equation</vt:lpstr>
      <vt:lpstr>Formel</vt:lpstr>
      <vt:lpstr>Photo Editor Photo</vt:lpstr>
      <vt:lpstr>VISIO</vt:lpstr>
      <vt:lpstr>Dokument</vt:lpstr>
      <vt:lpstr>Einführung in Web- und Data-Science</vt:lpstr>
      <vt:lpstr>Übersicht</vt:lpstr>
      <vt:lpstr>Inductive Learning</vt:lpstr>
      <vt:lpstr>Card Example: Guess a Concept</vt:lpstr>
      <vt:lpstr>Card Example: Guess a Concept</vt:lpstr>
      <vt:lpstr>Simplified Representation</vt:lpstr>
      <vt:lpstr>Extension of a Hypothesis</vt:lpstr>
      <vt:lpstr>More General/Specific Relation</vt:lpstr>
      <vt:lpstr>More General/Specific Relation</vt:lpstr>
      <vt:lpstr>Example: Subset of Partial Order</vt:lpstr>
      <vt:lpstr>G-Boundary / S-Boundary of V</vt:lpstr>
      <vt:lpstr>G-Boundary / S-Boundary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Example: G-/S-Boundaries of V</vt:lpstr>
      <vt:lpstr>Example-Selection Strategy</vt:lpstr>
      <vt:lpstr>Example</vt:lpstr>
      <vt:lpstr>Example-Selection Strategy</vt:lpstr>
      <vt:lpstr>Noise</vt:lpstr>
      <vt:lpstr>Decision Trees</vt:lpstr>
      <vt:lpstr>Decision trees</vt:lpstr>
      <vt:lpstr>Building Decision Trees</vt:lpstr>
      <vt:lpstr>Choosing the Best Attribute</vt:lpstr>
      <vt:lpstr>Decision Trees</vt:lpstr>
      <vt:lpstr>Which attribute to select?</vt:lpstr>
      <vt:lpstr>Information Theory</vt:lpstr>
      <vt:lpstr>Einführung in Web- und Data-Science</vt:lpstr>
      <vt:lpstr>Huffman code example</vt:lpstr>
      <vt:lpstr>Information Theory Background</vt:lpstr>
      <vt:lpstr>Information Theory Background</vt:lpstr>
      <vt:lpstr>Example: attribute “Outlook”, 1 </vt:lpstr>
      <vt:lpstr>Example: attribute “Outlook”, 2 </vt:lpstr>
      <vt:lpstr>Computing the information gain</vt:lpstr>
      <vt:lpstr>Computing the information gain</vt:lpstr>
      <vt:lpstr>Continuing to split</vt:lpstr>
      <vt:lpstr>The final decision tree</vt:lpstr>
      <vt:lpstr>Univariate Splits</vt:lpstr>
      <vt:lpstr>Multivariate Splits</vt:lpstr>
      <vt:lpstr>1R – Simplicity First!</vt:lpstr>
      <vt:lpstr>Evaluating the Weather Attributes</vt:lpstr>
      <vt:lpstr>Assessing Performance of a Learning Algorithm</vt:lpstr>
      <vt:lpstr>Cross-Validation</vt:lpstr>
      <vt:lpstr>Cross-Validation</vt:lpstr>
      <vt:lpstr>Cross-Validation</vt:lpstr>
      <vt:lpstr>Cross-Validation</vt:lpstr>
      <vt:lpstr>Common Splitting Strategies</vt:lpstr>
      <vt:lpstr>Common Splitting Strategies</vt:lpstr>
      <vt:lpstr>Discussion of 1R</vt:lpstr>
      <vt:lpstr>From ID3 to C4.5: History</vt:lpstr>
      <vt:lpstr>Dealing with Numeric (Metric) Attributes</vt:lpstr>
      <vt:lpstr>The problem of Overfitting</vt:lpstr>
      <vt:lpstr>Discretization Example</vt:lpstr>
      <vt:lpstr>With Overfitting Avoidance</vt:lpstr>
      <vt:lpstr>Numeric Attributes – Advanced</vt:lpstr>
      <vt:lpstr>Example</vt:lpstr>
      <vt:lpstr>Missing as a Separate Value</vt:lpstr>
      <vt:lpstr>Missing Values – Advanced</vt:lpstr>
      <vt:lpstr>Missing Values – Advanced</vt:lpstr>
      <vt:lpstr>Pruning</vt:lpstr>
      <vt:lpstr>Post-pruning</vt:lpstr>
      <vt:lpstr>Subtree replacement</vt:lpstr>
      <vt:lpstr>*Subtree raising</vt:lpstr>
      <vt:lpstr>Post-pruning</vt:lpstr>
      <vt:lpstr>Estimating Error Rates</vt:lpstr>
      <vt:lpstr>Expected Error Pruning</vt:lpstr>
      <vt:lpstr>Static Expected Error</vt:lpstr>
      <vt:lpstr>Backed-up Error</vt:lpstr>
      <vt:lpstr>Example Calculation</vt:lpstr>
      <vt:lpstr>Example Calculation</vt:lpstr>
      <vt:lpstr>Example</vt:lpstr>
      <vt:lpstr>From Decision Trees To Rules</vt:lpstr>
      <vt:lpstr>From Decision Trees to Rules</vt:lpstr>
      <vt:lpstr>Rules Can Be Simplified</vt:lpstr>
      <vt:lpstr>Rules Can Be Simplified</vt:lpstr>
      <vt:lpstr>VSL vs DTL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625</cp:revision>
  <cp:lastPrinted>2016-12-12T10:15:25Z</cp:lastPrinted>
  <dcterms:created xsi:type="dcterms:W3CDTF">2010-04-27T12:26:40Z</dcterms:created>
  <dcterms:modified xsi:type="dcterms:W3CDTF">2019-12-16T17:41:04Z</dcterms:modified>
</cp:coreProperties>
</file>