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341" r:id="rId2"/>
    <p:sldId id="421" r:id="rId3"/>
    <p:sldId id="374" r:id="rId4"/>
    <p:sldId id="347" r:id="rId5"/>
    <p:sldId id="348" r:id="rId6"/>
    <p:sldId id="349" r:id="rId7"/>
    <p:sldId id="350" r:id="rId8"/>
    <p:sldId id="351" r:id="rId9"/>
    <p:sldId id="726" r:id="rId10"/>
    <p:sldId id="466" r:id="rId11"/>
    <p:sldId id="475" r:id="rId12"/>
    <p:sldId id="478" r:id="rId13"/>
    <p:sldId id="676" r:id="rId14"/>
    <p:sldId id="344" r:id="rId15"/>
    <p:sldId id="720" r:id="rId16"/>
    <p:sldId id="721" r:id="rId17"/>
    <p:sldId id="722" r:id="rId18"/>
    <p:sldId id="723" r:id="rId19"/>
    <p:sldId id="724" r:id="rId20"/>
    <p:sldId id="353" r:id="rId21"/>
    <p:sldId id="352" r:id="rId22"/>
    <p:sldId id="355" r:id="rId23"/>
    <p:sldId id="474" r:id="rId24"/>
    <p:sldId id="504" r:id="rId25"/>
    <p:sldId id="481" r:id="rId26"/>
    <p:sldId id="482" r:id="rId27"/>
    <p:sldId id="483" r:id="rId28"/>
    <p:sldId id="484" r:id="rId29"/>
    <p:sldId id="487" r:id="rId30"/>
    <p:sldId id="488" r:id="rId31"/>
    <p:sldId id="489" r:id="rId32"/>
    <p:sldId id="493" r:id="rId33"/>
    <p:sldId id="508" r:id="rId34"/>
    <p:sldId id="509" r:id="rId35"/>
    <p:sldId id="512" r:id="rId36"/>
    <p:sldId id="514" r:id="rId37"/>
    <p:sldId id="643" r:id="rId38"/>
    <p:sldId id="644" r:id="rId39"/>
    <p:sldId id="645" r:id="rId40"/>
    <p:sldId id="647" r:id="rId41"/>
    <p:sldId id="258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4694"/>
  </p:normalViewPr>
  <p:slideViewPr>
    <p:cSldViewPr>
      <p:cViewPr varScale="1">
        <p:scale>
          <a:sx n="117" d="100"/>
          <a:sy n="117" d="100"/>
        </p:scale>
        <p:origin x="12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23.01.20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23.01.20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K=3 Cluster;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initialisierte</a:t>
            </a:r>
            <a:r>
              <a:rPr lang="en-GB" dirty="0"/>
              <a:t> </a:t>
            </a:r>
            <a:r>
              <a:rPr lang="en-GB" dirty="0" err="1"/>
              <a:t>Zentren</a:t>
            </a:r>
            <a:endParaRPr lang="en-GB" dirty="0"/>
          </a:p>
          <a:p>
            <a:r>
              <a:rPr lang="en-GB" dirty="0" err="1"/>
              <a:t>Clusterzugehörigkeit</a:t>
            </a:r>
            <a:r>
              <a:rPr lang="en-GB" dirty="0"/>
              <a:t>: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Clusterzentrum</a:t>
            </a:r>
            <a:r>
              <a:rPr lang="en-GB" dirty="0"/>
              <a:t>; E-step (</a:t>
            </a:r>
            <a:r>
              <a:rPr lang="en-GB" dirty="0" err="1"/>
              <a:t>erwartete</a:t>
            </a:r>
            <a:r>
              <a:rPr lang="en-GB" dirty="0"/>
              <a:t> </a:t>
            </a:r>
            <a:r>
              <a:rPr lang="en-GB" dirty="0" err="1"/>
              <a:t>Clusterzugehörigkeit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38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49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39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788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40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9033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 </a:t>
            </a:r>
            <a:r>
              <a:rPr lang="en-GB" dirty="0" err="1"/>
              <a:t>besteht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Datenpunkten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am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(</a:t>
            </a:r>
            <a:r>
              <a:rPr lang="en-GB" dirty="0" err="1"/>
              <a:t>komponentenweise</a:t>
            </a:r>
            <a:r>
              <a:rPr lang="en-GB" dirty="0"/>
              <a:t>); M-step: </a:t>
            </a:r>
            <a:r>
              <a:rPr lang="en-GB" dirty="0" err="1"/>
              <a:t>Optimiere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(</a:t>
            </a:r>
            <a:r>
              <a:rPr lang="en-GB" dirty="0" err="1"/>
              <a:t>Maximierung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Minimierung</a:t>
            </a:r>
            <a:r>
              <a:rPr lang="en-GB" dirty="0"/>
              <a:t> der </a:t>
            </a:r>
            <a:r>
              <a:rPr lang="en-GB" dirty="0" err="1"/>
              <a:t>Intracluster</a:t>
            </a:r>
            <a:r>
              <a:rPr lang="en-GB" dirty="0"/>
              <a:t> </a:t>
            </a:r>
            <a:r>
              <a:rPr lang="en-GB" dirty="0" err="1"/>
              <a:t>Varianz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prüfen</a:t>
            </a:r>
            <a:r>
              <a:rPr lang="en-GB" dirty="0"/>
              <a:t>/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 (</a:t>
            </a:r>
            <a:r>
              <a:rPr lang="en-GB" dirty="0" err="1"/>
              <a:t>Änderung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rotem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in der </a:t>
            </a:r>
            <a:r>
              <a:rPr lang="en-GB" dirty="0" err="1"/>
              <a:t>Mitte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Zentren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=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in den </a:t>
            </a:r>
            <a:r>
              <a:rPr lang="en-GB" dirty="0" err="1"/>
              <a:t>Zentren</a:t>
            </a:r>
            <a:r>
              <a:rPr lang="en-GB" dirty="0"/>
              <a:t> -&gt; </a:t>
            </a:r>
            <a:r>
              <a:rPr lang="en-GB" dirty="0" err="1"/>
              <a:t>abbrechen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550D-36ED-7446-AF0D-FD2B29A92128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434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1131-25E0-EE4E-B546-2584B4BC9C9B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9275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37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505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749776" y="1484784"/>
            <a:ext cx="7610475" cy="355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291239" y="43121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291239" y="40200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2291239" y="3719984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291239" y="3429472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2291239" y="313895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291239" y="2846859"/>
            <a:ext cx="57023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2291239" y="2556347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2291239" y="225630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291239" y="196738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291239" y="167687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2291239" y="1676872"/>
            <a:ext cx="3175" cy="2925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238851" y="460263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2238851" y="43121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2238851" y="40200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2238851" y="3719984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2238851" y="3429472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238851" y="313895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2238851" y="2846859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2238851" y="2556347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2238851" y="225630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>
            <a:off x="2238851" y="196738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6"/>
          <p:cNvSpPr>
            <a:spLocks noChangeShapeType="1"/>
          </p:cNvSpPr>
          <p:nvPr/>
        </p:nvSpPr>
        <p:spPr bwMode="auto">
          <a:xfrm>
            <a:off x="2238851" y="167687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7"/>
          <p:cNvSpPr>
            <a:spLocks noChangeShapeType="1"/>
          </p:cNvSpPr>
          <p:nvPr/>
        </p:nvSpPr>
        <p:spPr bwMode="auto">
          <a:xfrm>
            <a:off x="2291239" y="460263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V="1">
            <a:off x="2291239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 flipV="1">
            <a:off x="3246914" y="4602634"/>
            <a:ext cx="4762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 flipV="1">
            <a:off x="4191476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 flipV="1">
            <a:off x="51487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 flipV="1">
            <a:off x="6093301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 flipV="1">
            <a:off x="7048976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 flipV="1">
            <a:off x="79935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2764314" y="2048347"/>
            <a:ext cx="955675" cy="2043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3719989" y="4091459"/>
            <a:ext cx="944562" cy="1190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6" name="Line 37"/>
          <p:cNvSpPr>
            <a:spLocks noChangeShapeType="1"/>
          </p:cNvSpPr>
          <p:nvPr/>
        </p:nvSpPr>
        <p:spPr bwMode="auto">
          <a:xfrm>
            <a:off x="4664551" y="4210522"/>
            <a:ext cx="957263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7" name="Line 38"/>
          <p:cNvSpPr>
            <a:spLocks noChangeShapeType="1"/>
          </p:cNvSpPr>
          <p:nvPr/>
        </p:nvSpPr>
        <p:spPr bwMode="auto">
          <a:xfrm>
            <a:off x="5621814" y="4256559"/>
            <a:ext cx="941387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8" name="Line 39"/>
          <p:cNvSpPr>
            <a:spLocks noChangeShapeType="1"/>
          </p:cNvSpPr>
          <p:nvPr/>
        </p:nvSpPr>
        <p:spPr bwMode="auto">
          <a:xfrm>
            <a:off x="6563201" y="4274022"/>
            <a:ext cx="957263" cy="285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Rectangle 40"/>
          <p:cNvSpPr>
            <a:spLocks noChangeArrowheads="1"/>
          </p:cNvSpPr>
          <p:nvPr/>
        </p:nvSpPr>
        <p:spPr bwMode="auto">
          <a:xfrm>
            <a:off x="1426051" y="45296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0.00E+00</a:t>
            </a:r>
            <a:endParaRPr lang="en-US"/>
          </a:p>
        </p:txBody>
      </p:sp>
      <p:sp>
        <p:nvSpPr>
          <p:cNvPr id="56360" name="Rectangle 41"/>
          <p:cNvSpPr>
            <a:spLocks noChangeArrowheads="1"/>
          </p:cNvSpPr>
          <p:nvPr/>
        </p:nvSpPr>
        <p:spPr bwMode="auto">
          <a:xfrm>
            <a:off x="1426051" y="42390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1.00E+02</a:t>
            </a:r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>
            <a:off x="1426051" y="39469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2.00E+02</a:t>
            </a:r>
            <a:endParaRPr lang="en-US"/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1426051" y="36469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3.00E+02</a:t>
            </a:r>
            <a:endParaRPr lang="en-US"/>
          </a:p>
        </p:txBody>
      </p:sp>
      <p:sp>
        <p:nvSpPr>
          <p:cNvPr id="56363" name="Rectangle 44"/>
          <p:cNvSpPr>
            <a:spLocks noChangeArrowheads="1"/>
          </p:cNvSpPr>
          <p:nvPr/>
        </p:nvSpPr>
        <p:spPr bwMode="auto">
          <a:xfrm>
            <a:off x="1426051" y="335644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4.00E+02</a:t>
            </a:r>
            <a:endParaRPr lang="en-US"/>
          </a:p>
        </p:txBody>
      </p:sp>
      <p:sp>
        <p:nvSpPr>
          <p:cNvPr id="56364" name="Rectangle 45"/>
          <p:cNvSpPr>
            <a:spLocks noChangeArrowheads="1"/>
          </p:cNvSpPr>
          <p:nvPr/>
        </p:nvSpPr>
        <p:spPr bwMode="auto">
          <a:xfrm>
            <a:off x="1426051" y="30659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5.00E+02</a:t>
            </a:r>
            <a:endParaRPr lang="en-US"/>
          </a:p>
        </p:txBody>
      </p:sp>
      <p:sp>
        <p:nvSpPr>
          <p:cNvPr id="56365" name="Rectangle 46"/>
          <p:cNvSpPr>
            <a:spLocks noChangeArrowheads="1"/>
          </p:cNvSpPr>
          <p:nvPr/>
        </p:nvSpPr>
        <p:spPr bwMode="auto">
          <a:xfrm>
            <a:off x="1426051" y="27738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6.00E+02</a:t>
            </a:r>
            <a:endParaRPr lang="en-US"/>
          </a:p>
        </p:txBody>
      </p:sp>
      <p:sp>
        <p:nvSpPr>
          <p:cNvPr id="56366" name="Rectangle 47"/>
          <p:cNvSpPr>
            <a:spLocks noChangeArrowheads="1"/>
          </p:cNvSpPr>
          <p:nvPr/>
        </p:nvSpPr>
        <p:spPr bwMode="auto">
          <a:xfrm>
            <a:off x="1426051" y="24849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7.00E+02</a:t>
            </a:r>
            <a:endParaRPr lang="en-US"/>
          </a:p>
        </p:txBody>
      </p:sp>
      <p:sp>
        <p:nvSpPr>
          <p:cNvPr id="56367" name="Rectangle 48"/>
          <p:cNvSpPr>
            <a:spLocks noChangeArrowheads="1"/>
          </p:cNvSpPr>
          <p:nvPr/>
        </p:nvSpPr>
        <p:spPr bwMode="auto">
          <a:xfrm>
            <a:off x="1426051" y="2184872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8.00E+02</a:t>
            </a:r>
            <a:endParaRPr lang="en-US"/>
          </a:p>
        </p:txBody>
      </p:sp>
      <p:sp>
        <p:nvSpPr>
          <p:cNvPr id="56368" name="Rectangle 49"/>
          <p:cNvSpPr>
            <a:spLocks noChangeArrowheads="1"/>
          </p:cNvSpPr>
          <p:nvPr/>
        </p:nvSpPr>
        <p:spPr bwMode="auto">
          <a:xfrm>
            <a:off x="1426051" y="18943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9.00E+02</a:t>
            </a:r>
            <a:endParaRPr lang="en-US"/>
          </a:p>
        </p:txBody>
      </p:sp>
      <p:sp>
        <p:nvSpPr>
          <p:cNvPr id="56369" name="Rectangle 50"/>
          <p:cNvSpPr>
            <a:spLocks noChangeArrowheads="1"/>
          </p:cNvSpPr>
          <p:nvPr/>
        </p:nvSpPr>
        <p:spPr bwMode="auto">
          <a:xfrm>
            <a:off x="1426051" y="16022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1.00E+03</a:t>
            </a:r>
            <a:endParaRPr lang="en-US"/>
          </a:p>
        </p:txBody>
      </p:sp>
      <p:sp>
        <p:nvSpPr>
          <p:cNvPr id="56370" name="Rectangle 51"/>
          <p:cNvSpPr>
            <a:spLocks noChangeArrowheads="1"/>
          </p:cNvSpPr>
          <p:nvPr/>
        </p:nvSpPr>
        <p:spPr bwMode="auto">
          <a:xfrm>
            <a:off x="27246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56371" name="Rectangle 52"/>
          <p:cNvSpPr>
            <a:spLocks noChangeArrowheads="1"/>
          </p:cNvSpPr>
          <p:nvPr/>
        </p:nvSpPr>
        <p:spPr bwMode="auto">
          <a:xfrm>
            <a:off x="3680301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56372" name="Rectangle 53"/>
          <p:cNvSpPr>
            <a:spLocks noChangeArrowheads="1"/>
          </p:cNvSpPr>
          <p:nvPr/>
        </p:nvSpPr>
        <p:spPr bwMode="auto">
          <a:xfrm>
            <a:off x="46248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56373" name="Rectangle 54"/>
          <p:cNvSpPr>
            <a:spLocks noChangeArrowheads="1"/>
          </p:cNvSpPr>
          <p:nvPr/>
        </p:nvSpPr>
        <p:spPr bwMode="auto">
          <a:xfrm>
            <a:off x="55821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56374" name="Rectangle 55"/>
          <p:cNvSpPr>
            <a:spLocks noChangeArrowheads="1"/>
          </p:cNvSpPr>
          <p:nvPr/>
        </p:nvSpPr>
        <p:spPr bwMode="auto">
          <a:xfrm>
            <a:off x="6526689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56375" name="Rectangle 56"/>
          <p:cNvSpPr>
            <a:spLocks noChangeArrowheads="1"/>
          </p:cNvSpPr>
          <p:nvPr/>
        </p:nvSpPr>
        <p:spPr bwMode="auto">
          <a:xfrm>
            <a:off x="74823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56376" name="Rectangle 57"/>
          <p:cNvSpPr>
            <a:spLocks noChangeArrowheads="1"/>
          </p:cNvSpPr>
          <p:nvPr/>
        </p:nvSpPr>
        <p:spPr bwMode="auto">
          <a:xfrm>
            <a:off x="323528" y="260648"/>
            <a:ext cx="8043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/>
              <a:t>Was ist die richtige Clusteranzahl?</a:t>
            </a:r>
            <a:endParaRPr lang="en-US" sz="2800" dirty="0"/>
          </a:p>
        </p:txBody>
      </p:sp>
      <p:sp>
        <p:nvSpPr>
          <p:cNvPr id="56378" name="Text Box 59"/>
          <p:cNvSpPr txBox="1">
            <a:spLocks noChangeArrowheads="1"/>
          </p:cNvSpPr>
          <p:nvPr/>
        </p:nvSpPr>
        <p:spPr bwMode="auto">
          <a:xfrm>
            <a:off x="4923314" y="46280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56379" name="Text Box 60"/>
          <p:cNvSpPr txBox="1">
            <a:spLocks noChangeArrowheads="1"/>
          </p:cNvSpPr>
          <p:nvPr/>
        </p:nvSpPr>
        <p:spPr bwMode="auto">
          <a:xfrm rot="-5400000">
            <a:off x="-147955" y="2923853"/>
            <a:ext cx="252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Objective Function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2648F-8A73-D147-8A72-93AF33BAC56F}"/>
              </a:ext>
            </a:extLst>
          </p:cNvPr>
          <p:cNvSpPr txBox="1"/>
          <p:nvPr/>
        </p:nvSpPr>
        <p:spPr>
          <a:xfrm>
            <a:off x="826780" y="5292352"/>
            <a:ext cx="7944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Variiere k und finde Knick in Graph der Bewertungsfunktion </a:t>
            </a:r>
            <a:br>
              <a:rPr lang="en-DE" sz="2400" dirty="0"/>
            </a:br>
            <a:r>
              <a:rPr lang="en-DE" sz="2400" dirty="0"/>
              <a:t>(Ellenbogen)</a:t>
            </a:r>
          </a:p>
        </p:txBody>
      </p:sp>
    </p:spTree>
    <p:extLst>
      <p:ext uri="{BB962C8B-B14F-4D97-AF65-F5344CB8AC3E}">
        <p14:creationId xmlns:p14="http://schemas.microsoft.com/office/powerpoint/2010/main" val="214959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Und </a:t>
            </a:r>
            <a:r>
              <a:rPr lang="en-US" altLang="x-none" dirty="0" err="1"/>
              <a:t>wenn</a:t>
            </a:r>
            <a:r>
              <a:rPr lang="en-US" altLang="x-none" dirty="0"/>
              <a:t> die Cluster </a:t>
            </a:r>
            <a:r>
              <a:rPr lang="en-US" altLang="x-none" dirty="0" err="1"/>
              <a:t>schon</a:t>
            </a:r>
            <a:r>
              <a:rPr lang="en-US" altLang="x-none" dirty="0"/>
              <a:t> </a:t>
            </a:r>
            <a:r>
              <a:rPr lang="en-US" altLang="x-none" dirty="0" err="1"/>
              <a:t>gegeben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8313" y="1268760"/>
            <a:ext cx="6219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err="1"/>
              <a:t>Beispiel</a:t>
            </a:r>
            <a:r>
              <a:rPr lang="en-US" altLang="x-none" dirty="0"/>
              <a:t>: 25 </a:t>
            </a:r>
            <a:r>
              <a:rPr lang="en-US" altLang="x-none" dirty="0" err="1"/>
              <a:t>Patienten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Blasen</a:t>
            </a:r>
            <a:r>
              <a:rPr lang="en-US" altLang="x-none" dirty="0"/>
              <a:t> auf der </a:t>
            </a:r>
            <a:r>
              <a:rPr lang="en-US" altLang="x-none" dirty="0" err="1"/>
              <a:t>Haut</a:t>
            </a:r>
            <a:endParaRPr lang="en-US" altLang="x-none" dirty="0"/>
          </a:p>
          <a:p>
            <a:r>
              <a:rPr lang="en-US" altLang="x-none" dirty="0" err="1"/>
              <a:t>Behandlung</a:t>
            </a:r>
            <a:r>
              <a:rPr lang="en-US" altLang="x-none" dirty="0"/>
              <a:t>: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,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,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lacebo</a:t>
            </a:r>
          </a:p>
          <a:p>
            <a:r>
              <a:rPr lang="en-US" altLang="x-none" dirty="0" err="1"/>
              <a:t>Messwerte</a:t>
            </a:r>
            <a:r>
              <a:rPr lang="en-US" altLang="x-none" dirty="0"/>
              <a:t>: # der </a:t>
            </a:r>
            <a:r>
              <a:rPr lang="en-US" altLang="x-none"/>
              <a:t>Tage </a:t>
            </a:r>
            <a:r>
              <a:rPr lang="en-US" altLang="x-none" dirty="0"/>
              <a:t>bis </a:t>
            </a:r>
            <a:r>
              <a:rPr lang="en-US" altLang="x-none" dirty="0" err="1"/>
              <a:t>zur</a:t>
            </a:r>
            <a:r>
              <a:rPr lang="en-US" altLang="x-none" dirty="0"/>
              <a:t> </a:t>
            </a:r>
            <a:r>
              <a:rPr lang="en-US" altLang="x-none" dirty="0" err="1"/>
              <a:t>Abheilung</a:t>
            </a:r>
            <a:r>
              <a:rPr lang="en-US" altLang="x-none" dirty="0"/>
              <a:t> der </a:t>
            </a:r>
            <a:r>
              <a:rPr lang="en-US" altLang="x-none" dirty="0" err="1"/>
              <a:t>Blasen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 err="1"/>
              <a:t>Daten</a:t>
            </a:r>
            <a:r>
              <a:rPr lang="en-US" altLang="x-none" dirty="0"/>
              <a:t> </a:t>
            </a:r>
            <a:r>
              <a:rPr lang="en-US" altLang="x-none" dirty="0" err="1"/>
              <a:t>aus</a:t>
            </a:r>
            <a:r>
              <a:rPr lang="en-US" altLang="x-none" dirty="0"/>
              <a:t> </a:t>
            </a:r>
            <a:r>
              <a:rPr lang="en-US" altLang="x-none" dirty="0" err="1"/>
              <a:t>Studie</a:t>
            </a:r>
            <a:r>
              <a:rPr lang="en-US" altLang="x-none" dirty="0"/>
              <a:t> [und </a:t>
            </a:r>
            <a:r>
              <a:rPr lang="en-US" altLang="x-none" dirty="0" err="1"/>
              <a:t>Mittelwerte</a:t>
            </a:r>
            <a:r>
              <a:rPr lang="en-US" altLang="x-none" dirty="0"/>
              <a:t>]: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5, 6, 6, 7, 7, 8, 9, 10		[7.25]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: 7, 7, 8, 9, 9, 10, 10, 11         	[8.875]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: 7, 9, 9, 10, 10, 10, 11, 12, 13 	[10.11]</a:t>
            </a:r>
          </a:p>
          <a:p>
            <a:pPr lvl="1">
              <a:buFontTx/>
              <a:buChar char="•"/>
            </a:pPr>
            <a:endParaRPr lang="en-US" altLang="x-none" dirty="0"/>
          </a:p>
          <a:p>
            <a:r>
              <a:rPr lang="en-US" altLang="x-none" dirty="0" err="1"/>
              <a:t>Können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</a:t>
            </a:r>
            <a:r>
              <a:rPr lang="en-US" altLang="x-none" dirty="0" err="1"/>
              <a:t>sagen</a:t>
            </a:r>
            <a:r>
              <a:rPr lang="en-US" altLang="x-none" dirty="0"/>
              <a:t>, </a:t>
            </a:r>
            <a:r>
              <a:rPr lang="en-US" altLang="x-none" dirty="0" err="1"/>
              <a:t>dass</a:t>
            </a:r>
            <a:r>
              <a:rPr lang="en-US" altLang="x-none" dirty="0"/>
              <a:t> </a:t>
            </a:r>
            <a:r>
              <a:rPr lang="en-US" altLang="x-none" dirty="0" err="1"/>
              <a:t>Methode</a:t>
            </a:r>
            <a:r>
              <a:rPr lang="en-US" altLang="x-none" dirty="0"/>
              <a:t> A die </a:t>
            </a:r>
            <a:r>
              <a:rPr lang="en-US" altLang="x-none" dirty="0" err="1"/>
              <a:t>beste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Sind die </a:t>
            </a:r>
            <a:r>
              <a:rPr lang="en-US" altLang="x-none" dirty="0" err="1">
                <a:solidFill>
                  <a:srgbClr val="0B05FF"/>
                </a:solidFill>
              </a:rPr>
              <a:t>Differenzen</a:t>
            </a:r>
            <a:r>
              <a:rPr lang="en-US" altLang="x-none" dirty="0"/>
              <a:t> der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>
                <a:solidFill>
                  <a:srgbClr val="0B05FF"/>
                </a:solidFill>
              </a:rPr>
              <a:t>signifikant</a:t>
            </a:r>
            <a:r>
              <a:rPr lang="en-US" altLang="x-none" dirty="0">
                <a:solidFill>
                  <a:srgbClr val="0B05FF"/>
                </a:solidFill>
              </a:rPr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Variation ZWISCHEN Gruppen vs. Variation IN Gruppen (clusters)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rgbClr val="0B05FF"/>
                </a:solidFill>
              </a:rPr>
              <a:t>An</a:t>
            </a:r>
            <a:r>
              <a:rPr lang="en-US" altLang="x-none" dirty="0"/>
              <a:t>alysis </a:t>
            </a:r>
            <a:r>
              <a:rPr lang="en-US" altLang="x-none" dirty="0">
                <a:solidFill>
                  <a:srgbClr val="0B05FF"/>
                </a:solidFill>
              </a:rPr>
              <a:t>o</a:t>
            </a:r>
            <a:r>
              <a:rPr lang="en-US" altLang="x-none" dirty="0"/>
              <a:t>f </a:t>
            </a:r>
            <a:r>
              <a:rPr lang="en-US" altLang="x-none" dirty="0">
                <a:solidFill>
                  <a:srgbClr val="0B05FF"/>
                </a:solidFill>
              </a:rPr>
              <a:t>va</a:t>
            </a:r>
            <a:r>
              <a:rPr lang="en-US" altLang="x-none" dirty="0"/>
              <a:t>riation </a:t>
            </a:r>
            <a:r>
              <a:rPr lang="en-US" altLang="x-none" dirty="0" err="1"/>
              <a:t>notwendig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B05FF"/>
                </a:solidFill>
              </a:rPr>
              <a:t>ANOVA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F60D2-D6C7-C742-A568-106335DA787F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Was </a:t>
            </a:r>
            <a:r>
              <a:rPr lang="en-US" altLang="x-none" dirty="0" err="1"/>
              <a:t>macht</a:t>
            </a:r>
            <a:r>
              <a:rPr lang="en-US" altLang="x-none" dirty="0"/>
              <a:t> ANOVA?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686800" cy="4114800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altLang="x-none" dirty="0"/>
              <a:t>In der </a:t>
            </a:r>
            <a:r>
              <a:rPr lang="en-US" altLang="x-none" dirty="0" err="1"/>
              <a:t>einfachen</a:t>
            </a:r>
            <a:r>
              <a:rPr lang="en-US" altLang="x-none" dirty="0"/>
              <a:t> Form (es </a:t>
            </a:r>
            <a:r>
              <a:rPr lang="en-US" altLang="x-none" dirty="0" err="1"/>
              <a:t>gibt</a:t>
            </a:r>
            <a:r>
              <a:rPr lang="en-US" altLang="x-none" dirty="0"/>
              <a:t> </a:t>
            </a:r>
            <a:r>
              <a:rPr lang="en-US" altLang="x-none" dirty="0" err="1"/>
              <a:t>viele</a:t>
            </a:r>
            <a:r>
              <a:rPr lang="en-US" altLang="x-none" dirty="0"/>
              <a:t> </a:t>
            </a:r>
            <a:r>
              <a:rPr lang="en-US" altLang="x-none" dirty="0" err="1"/>
              <a:t>Erweiterungen</a:t>
            </a:r>
            <a:r>
              <a:rPr lang="en-US" altLang="x-none" dirty="0"/>
              <a:t>) </a:t>
            </a:r>
            <a:br>
              <a:rPr lang="en-US" altLang="x-none" dirty="0"/>
            </a:br>
            <a:r>
              <a:rPr lang="en-US" altLang="x-none" dirty="0" err="1"/>
              <a:t>testet</a:t>
            </a:r>
            <a:r>
              <a:rPr lang="en-US" altLang="x-none" dirty="0"/>
              <a:t> ANOVA </a:t>
            </a:r>
            <a:r>
              <a:rPr lang="en-US" altLang="x-none" dirty="0" err="1"/>
              <a:t>folgende</a:t>
            </a:r>
            <a:r>
              <a:rPr lang="en-US" altLang="x-none" dirty="0"/>
              <a:t> </a:t>
            </a:r>
            <a:r>
              <a:rPr lang="en-US" altLang="x-none" dirty="0" err="1"/>
              <a:t>Hypothese</a:t>
            </a:r>
            <a:r>
              <a:rPr lang="en-US" altLang="x-none" dirty="0"/>
              <a:t>:</a:t>
            </a:r>
          </a:p>
          <a:p>
            <a:pPr>
              <a:buFontTx/>
              <a:buNone/>
            </a:pPr>
            <a:endParaRPr lang="en-US" altLang="x-none" sz="1000" dirty="0"/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0</a:t>
            </a:r>
            <a:r>
              <a:rPr lang="en-US" altLang="x-none" dirty="0"/>
              <a:t>: Die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 (</a:t>
            </a:r>
            <a:r>
              <a:rPr lang="en-US" altLang="x-none" dirty="0" err="1"/>
              <a:t>unterscheiden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r>
              <a:rPr lang="en-US" altLang="x-none" dirty="0"/>
              <a:t> </a:t>
            </a:r>
            <a:r>
              <a:rPr lang="en-US" altLang="x-none" dirty="0" err="1"/>
              <a:t>nicht</a:t>
            </a:r>
            <a:r>
              <a:rPr lang="en-US" altLang="x-none" dirty="0"/>
              <a:t>)</a:t>
            </a:r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</a:t>
            </a:r>
            <a:r>
              <a:rPr lang="en-US" altLang="x-none" dirty="0" err="1"/>
              <a:t>Nicht</a:t>
            </a:r>
            <a:r>
              <a:rPr lang="en-US" altLang="x-none" dirty="0"/>
              <a:t> </a:t>
            </a:r>
            <a:r>
              <a:rPr lang="en-US" altLang="x-none" dirty="0" err="1"/>
              <a:t>alle</a:t>
            </a:r>
            <a:r>
              <a:rPr lang="en-US" altLang="x-none" dirty="0"/>
              <a:t>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, </a:t>
            </a:r>
            <a:br>
              <a:rPr lang="en-US" altLang="x-none" dirty="0"/>
            </a:br>
            <a:r>
              <a:rPr lang="en-US" altLang="x-none" dirty="0"/>
              <a:t>  der </a:t>
            </a:r>
            <a:r>
              <a:rPr lang="en-US" altLang="x-none" dirty="0" err="1">
                <a:solidFill>
                  <a:srgbClr val="0B05FF"/>
                </a:solidFill>
              </a:rPr>
              <a:t>Unterschied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signifikant</a:t>
            </a:r>
            <a:endParaRPr lang="en-US" altLang="x-none" dirty="0"/>
          </a:p>
          <a:p>
            <a:pPr lvl="2"/>
            <a:r>
              <a:rPr lang="en-US" altLang="x-none" dirty="0" err="1"/>
              <a:t>Sagt</a:t>
            </a:r>
            <a:r>
              <a:rPr lang="en-US" altLang="x-none" dirty="0"/>
              <a:t> </a:t>
            </a:r>
            <a:r>
              <a:rPr lang="en-US" altLang="x-none" dirty="0" err="1"/>
              <a:t>nichts</a:t>
            </a:r>
            <a:r>
              <a:rPr lang="en-US" altLang="x-none" dirty="0"/>
              <a:t> </a:t>
            </a:r>
            <a:r>
              <a:rPr lang="en-US" altLang="x-none" dirty="0" err="1"/>
              <a:t>darüber</a:t>
            </a:r>
            <a:r>
              <a:rPr lang="en-US" altLang="x-none" dirty="0"/>
              <a:t>, </a:t>
            </a:r>
            <a:r>
              <a:rPr lang="en-US" altLang="x-none" dirty="0" err="1"/>
              <a:t>welche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br>
              <a:rPr lang="en-US" altLang="x-none" dirty="0"/>
            </a:br>
            <a:r>
              <a:rPr lang="en-US" altLang="x-none" dirty="0" err="1"/>
              <a:t>unterscheiden</a:t>
            </a:r>
            <a:endParaRPr lang="en-US" altLang="x-none" dirty="0"/>
          </a:p>
          <a:p>
            <a:pPr lvl="2"/>
            <a:r>
              <a:rPr lang="en-US" altLang="x-none" dirty="0"/>
              <a:t>Muss </a:t>
            </a:r>
            <a:r>
              <a:rPr lang="en-US" altLang="x-none" dirty="0" err="1"/>
              <a:t>durch</a:t>
            </a:r>
            <a:r>
              <a:rPr lang="en-US" altLang="x-none" dirty="0"/>
              <a:t> multiple </a:t>
            </a:r>
            <a:r>
              <a:rPr lang="en-US" altLang="x-none" dirty="0" err="1"/>
              <a:t>Vergleiche</a:t>
            </a:r>
            <a:r>
              <a:rPr lang="en-US" altLang="x-none" dirty="0"/>
              <a:t> </a:t>
            </a:r>
            <a:r>
              <a:rPr lang="en-US" altLang="x-none" dirty="0" err="1"/>
              <a:t>später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herausgefunden</a:t>
            </a:r>
            <a:r>
              <a:rPr lang="en-US" altLang="x-none" dirty="0"/>
              <a:t> warden</a:t>
            </a:r>
          </a:p>
          <a:p>
            <a:pPr lvl="2"/>
            <a:endParaRPr lang="en-US" altLang="x-none" dirty="0"/>
          </a:p>
          <a:p>
            <a:pPr marL="0" indent="0">
              <a:buNone/>
            </a:pPr>
            <a:r>
              <a:rPr lang="en-US" altLang="x-none" dirty="0" err="1">
                <a:solidFill>
                  <a:srgbClr val="0B05FF"/>
                </a:solidFill>
              </a:rPr>
              <a:t>Unterschiedshypothese</a:t>
            </a:r>
            <a:endParaRPr lang="en-US" altLang="x-none" dirty="0">
              <a:solidFill>
                <a:srgbClr val="0B05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E1E27-961B-484F-85F5-F0563F9CE4C6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Unterschiedshypothesen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0E17FF"/>
                </a:solidFill>
              </a:rPr>
              <a:t>Sind Frauen ängstlicher als Männer?</a:t>
            </a:r>
          </a:p>
          <a:p>
            <a:pPr lvl="1"/>
            <a:r>
              <a:rPr lang="de-DE" sz="2000" dirty="0"/>
              <a:t>Unterscheiden sich die Mittelwerte von zwei Gruppen?</a:t>
            </a:r>
          </a:p>
          <a:p>
            <a:pPr lvl="1"/>
            <a:r>
              <a:rPr lang="de-DE" sz="2000" dirty="0"/>
              <a:t>Unabhängige Stichproben</a:t>
            </a:r>
          </a:p>
          <a:p>
            <a:r>
              <a:rPr lang="de-DE" sz="2400" dirty="0">
                <a:solidFill>
                  <a:srgbClr val="0E17FF"/>
                </a:solidFill>
              </a:rPr>
              <a:t>Ist der Mittelwert der Ängstlichkeit nach einer Therapie größer als vor der Therapie?</a:t>
            </a:r>
          </a:p>
          <a:p>
            <a:pPr lvl="1"/>
            <a:r>
              <a:rPr lang="de-DE" sz="2000" dirty="0"/>
              <a:t>Unterscheidet sich der Mittelwert einer Stichprobe zu zwei Messzeitpunkten?</a:t>
            </a:r>
          </a:p>
          <a:p>
            <a:pPr lvl="1"/>
            <a:r>
              <a:rPr lang="de-DE" sz="2000" dirty="0"/>
              <a:t>Abhängige Stichproben</a:t>
            </a:r>
          </a:p>
          <a:p>
            <a:r>
              <a:rPr lang="de-DE" sz="2200" dirty="0">
                <a:solidFill>
                  <a:srgbClr val="0E17FF"/>
                </a:solidFill>
              </a:rPr>
              <a:t>Liegt der mittlere IQ einer Gruppe über 100?</a:t>
            </a:r>
          </a:p>
          <a:p>
            <a:pPr lvl="1"/>
            <a:r>
              <a:rPr lang="de-DE" sz="2000" dirty="0"/>
              <a:t>Unterscheidet sich der Mittelwert einer Gruppe von einem vorgegeben Wert?</a:t>
            </a:r>
          </a:p>
          <a:p>
            <a:pPr lvl="1"/>
            <a:r>
              <a:rPr lang="de-DE" sz="2000" dirty="0"/>
              <a:t>Test bzgl. Gruppe</a:t>
            </a:r>
          </a:p>
          <a:p>
            <a:pPr lvl="1"/>
            <a:endParaRPr lang="de-DE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pPr lvl="1"/>
            <a:r>
              <a:rPr lang="de-DE" sz="2800" dirty="0"/>
              <a:t>Unterschiedshypothesen: Unabhängige Stichproben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Unterscheiden sich die Mittelwerte von zwei Gruppen?</a:t>
            </a:r>
          </a:p>
          <a:p>
            <a:r>
              <a:rPr lang="de-DE" dirty="0"/>
              <a:t>Differenz der Mittelwerte zweier Stichproben:</a:t>
            </a:r>
          </a:p>
          <a:p>
            <a:r>
              <a:rPr lang="de-DE" dirty="0"/>
              <a:t>Schätze die Dichtefunktion für 𝛥</a:t>
            </a:r>
            <a:r>
              <a:rPr lang="de-DE" baseline="-25000" dirty="0"/>
              <a:t>x</a:t>
            </a:r>
            <a:r>
              <a:rPr lang="de-DE" dirty="0"/>
              <a:t> wenn H</a:t>
            </a:r>
            <a:r>
              <a:rPr lang="de-DE" baseline="-25000" dirty="0"/>
              <a:t>0</a:t>
            </a:r>
            <a:r>
              <a:rPr lang="de-DE" dirty="0"/>
              <a:t> war ist</a:t>
            </a:r>
          </a:p>
          <a:p>
            <a:r>
              <a:rPr lang="de-DE" dirty="0"/>
              <a:t>Wenn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p &lt; </a:t>
            </a:r>
            <a:r>
              <a:rPr lang="el-GR" i="1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 und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angenommen</a:t>
            </a:r>
          </a:p>
          <a:p>
            <a:r>
              <a:rPr lang="de-DE" dirty="0">
                <a:solidFill>
                  <a:srgbClr val="0B05FF"/>
                </a:solidFill>
              </a:rPr>
              <a:t>Stichprobenkennwerteverteilung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rgbClr val="0B05FF"/>
                </a:solidFill>
              </a:rPr>
              <a:t>Verteilung</a:t>
            </a:r>
            <a:r>
              <a:rPr lang="de-DE" dirty="0"/>
              <a:t> der </a:t>
            </a:r>
            <a:r>
              <a:rPr lang="de-DE" dirty="0" err="1"/>
              <a:t>Mittelwertsdifferenzen</a:t>
            </a:r>
            <a:r>
              <a:rPr lang="de-DE" dirty="0"/>
              <a:t> </a:t>
            </a:r>
            <a:r>
              <a:rPr lang="de-DE" dirty="0">
                <a:solidFill>
                  <a:srgbClr val="0B05FF"/>
                </a:solidFill>
              </a:rPr>
              <a:t>unter </a:t>
            </a:r>
            <a:r>
              <a:rPr lang="de-DE" b="1" i="1" dirty="0">
                <a:solidFill>
                  <a:srgbClr val="0B05FF"/>
                </a:solidFill>
              </a:rPr>
              <a:t>H</a:t>
            </a:r>
            <a:r>
              <a:rPr lang="de-DE" b="1" i="1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</a:t>
            </a:r>
          </a:p>
          <a:p>
            <a:r>
              <a:rPr lang="de-DE" dirty="0"/>
              <a:t>Wie verteilen sich empirische </a:t>
            </a:r>
            <a:br>
              <a:rPr lang="de-DE" dirty="0"/>
            </a:br>
            <a:r>
              <a:rPr lang="de-DE" dirty="0" err="1"/>
              <a:t>Mittelwertsdifferenzen</a:t>
            </a:r>
            <a:r>
              <a:rPr lang="de-DE" dirty="0"/>
              <a:t>, wenn </a:t>
            </a:r>
            <a:br>
              <a:rPr lang="de-DE" dirty="0"/>
            </a:br>
            <a:r>
              <a:rPr lang="de-DE" dirty="0"/>
              <a:t>man sehr oft Stichproben zieht?</a:t>
            </a:r>
          </a:p>
          <a:p>
            <a:r>
              <a:rPr lang="de-DE" dirty="0"/>
              <a:t>Verteilung von Mittelwerts-</a:t>
            </a:r>
            <a:br>
              <a:rPr lang="de-DE" dirty="0"/>
            </a:br>
            <a:r>
              <a:rPr lang="de-DE" dirty="0" err="1"/>
              <a:t>differenzen</a:t>
            </a:r>
            <a:r>
              <a:rPr lang="de-DE" dirty="0"/>
              <a:t> bei großen Stichproben normalverteilt</a:t>
            </a:r>
            <a:endParaRPr lang="el-GR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278612" y="1651865"/>
          <a:ext cx="1612521" cy="4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Formel" r:id="rId3" imgW="749160" imgH="228600" progId="Equation.3">
                  <p:embed/>
                </p:oleObj>
              </mc:Choice>
              <mc:Fallback>
                <p:oleObj name="Formel" r:id="rId3" imgW="749160" imgH="22860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12" y="1651865"/>
                        <a:ext cx="1612521" cy="4921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mdi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4217" y="4077072"/>
            <a:ext cx="3206916" cy="14536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03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360B-6B8B-2744-93C5-CF1B083F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Standardfehler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7E568-C534-584D-89A5-E8C676C11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0" y="1772816"/>
            <a:ext cx="8746927" cy="2104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E97E-E50F-8F45-9D84-1E76D57E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07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34082"/>
          </a:xfrm>
        </p:spPr>
        <p:txBody>
          <a:bodyPr/>
          <a:lstStyle/>
          <a:p>
            <a:r>
              <a:rPr lang="de-DE" dirty="0"/>
              <a:t>Hier: Standardfehler der </a:t>
            </a:r>
            <a:r>
              <a:rPr lang="de-DE" dirty="0" err="1"/>
              <a:t>Mittelwertsdifferenzen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Hängt von den Varianzen und den Größen der beiden Teilstichproben ab: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Benötigt, um gefundene </a:t>
            </a:r>
            <a:r>
              <a:rPr lang="de-DE" dirty="0" err="1"/>
              <a:t>Mittelwertsdifferenz</a:t>
            </a:r>
            <a:r>
              <a:rPr lang="de-DE" dirty="0"/>
              <a:t> interpretieren zu können</a:t>
            </a:r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79712" y="2141642"/>
          <a:ext cx="2928958" cy="12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Formel" r:id="rId3" imgW="1193760" imgH="495000" progId="Equation.3">
                  <p:embed/>
                </p:oleObj>
              </mc:Choice>
              <mc:Fallback>
                <p:oleObj name="Formel" r:id="rId3" imgW="1193760" imgH="495000" progId="Equation.3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141642"/>
                        <a:ext cx="2928958" cy="121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t-Verteilung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Empirische (gefundene) </a:t>
            </a:r>
            <a:r>
              <a:rPr lang="de-DE" dirty="0" err="1"/>
              <a:t>Mittelwertsdifferenz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durch Standardfehler dividiert ergibt sog. </a:t>
            </a:r>
            <a:r>
              <a:rPr lang="de-DE" dirty="0">
                <a:solidFill>
                  <a:srgbClr val="0B05FF"/>
                </a:solidFill>
              </a:rPr>
              <a:t>t-Verteilung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genaue Form der t-Verteilung hängt von deren Freiheitsgraden (</a:t>
            </a:r>
            <a:r>
              <a:rPr lang="de-DE" i="1" dirty="0" err="1"/>
              <a:t>df</a:t>
            </a:r>
            <a:r>
              <a:rPr lang="de-DE" i="1" dirty="0"/>
              <a:t> = </a:t>
            </a:r>
            <a:r>
              <a:rPr lang="de-DE" i="1" dirty="0" err="1"/>
              <a:t>degree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freedom</a:t>
            </a:r>
            <a:r>
              <a:rPr lang="de-DE" dirty="0"/>
              <a:t>) ab</a:t>
            </a:r>
          </a:p>
          <a:p>
            <a:endParaRPr lang="de-DE" dirty="0"/>
          </a:p>
          <a:p>
            <a:endParaRPr lang="de-DE" dirty="0"/>
          </a:p>
          <a:p>
            <a:pPr lvl="1"/>
            <a:r>
              <a:rPr lang="de-DE" dirty="0"/>
              <a:t>Bei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&gt;120 </a:t>
            </a:r>
            <a:r>
              <a:rPr lang="de-DE" dirty="0"/>
              <a:t>nahezu identisch mit </a:t>
            </a:r>
            <a:r>
              <a:rPr lang="de-DE" i="1" dirty="0" err="1"/>
              <a:t>z</a:t>
            </a:r>
            <a:r>
              <a:rPr lang="de-DE" dirty="0"/>
              <a:t>-Verteilung (</a:t>
            </a:r>
            <a:r>
              <a:rPr lang="de-DE" dirty="0" err="1"/>
              <a:t>St.Norm.V</a:t>
            </a:r>
            <a:r>
              <a:rPr lang="de-DE" dirty="0"/>
              <a:t>.)</a:t>
            </a:r>
          </a:p>
          <a:p>
            <a:pPr lvl="1"/>
            <a:r>
              <a:rPr lang="de-DE" dirty="0"/>
              <a:t>Je kleiner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dirty="0"/>
              <a:t>, desto schmalgipfliger die t-Verteilung</a:t>
            </a:r>
          </a:p>
          <a:p>
            <a:r>
              <a:rPr lang="de-DE" dirty="0"/>
              <a:t>Die Herleitung der Dichtefunktion und der </a:t>
            </a:r>
            <a:br>
              <a:rPr lang="de-DE" dirty="0"/>
            </a:br>
            <a:r>
              <a:rPr lang="de-DE" dirty="0"/>
              <a:t>kumulativen Funktion erfolgt später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023196" y="1916832"/>
          <a:ext cx="1944216" cy="97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Formel" r:id="rId3" imgW="914400" imgH="457200" progId="Equation.3">
                  <p:embed/>
                </p:oleObj>
              </mc:Choice>
              <mc:Fallback>
                <p:oleObj name="Formel" r:id="rId3" imgW="914400" imgH="457200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6" y="1916832"/>
                        <a:ext cx="1944216" cy="973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339752" y="3933056"/>
          <a:ext cx="2028119" cy="42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Formel" r:id="rId5" imgW="1041120" imgH="215640" progId="Equation.3">
                  <p:embed/>
                </p:oleObj>
              </mc:Choice>
              <mc:Fallback>
                <p:oleObj name="Formel" r:id="rId5" imgW="1041120" imgH="21564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933056"/>
                        <a:ext cx="2028119" cy="421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2086465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df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62074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i="1" dirty="0"/>
              <a:t>t</a:t>
            </a:r>
            <a:r>
              <a:rPr lang="de-DE" dirty="0"/>
              <a:t>-Test für unabhängige Stichproben</a:t>
            </a:r>
          </a:p>
        </p:txBody>
      </p:sp>
      <p:pic>
        <p:nvPicPr>
          <p:cNvPr id="6" name="Picture 7" descr="einzw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166144"/>
            <a:ext cx="5099602" cy="533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83265"/>
            <a:ext cx="8643998" cy="512605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einseitiger Test</a:t>
            </a:r>
            <a:br>
              <a:rPr lang="de-DE" dirty="0"/>
            </a:br>
            <a:r>
              <a:rPr lang="de-DE" dirty="0"/>
              <a:t>(gerichtete H</a:t>
            </a:r>
            <a:r>
              <a:rPr lang="de-DE" baseline="-25000" dirty="0"/>
              <a:t>0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zweiseitiger Test</a:t>
            </a:r>
            <a:br>
              <a:rPr lang="de-DE" dirty="0"/>
            </a:br>
            <a:r>
              <a:rPr lang="de-DE" dirty="0"/>
              <a:t>(ungerichtete H</a:t>
            </a:r>
            <a:r>
              <a:rPr lang="de-DE" baseline="-25000" dirty="0"/>
              <a:t>0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474DF-71D9-AF40-BEB8-7E9F2AB190DF}"/>
              </a:ext>
            </a:extLst>
          </p:cNvPr>
          <p:cNvSpPr/>
          <p:nvPr/>
        </p:nvSpPr>
        <p:spPr>
          <a:xfrm>
            <a:off x="5364088" y="2420888"/>
            <a:ext cx="1152128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7B143-450F-9244-B3E2-E045F82AC3AA}"/>
              </a:ext>
            </a:extLst>
          </p:cNvPr>
          <p:cNvSpPr/>
          <p:nvPr/>
        </p:nvSpPr>
        <p:spPr>
          <a:xfrm>
            <a:off x="5216943" y="5016943"/>
            <a:ext cx="1152128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106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Entscheidung über die Nullhypothese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Mittels einer </a:t>
            </a:r>
            <a:r>
              <a:rPr lang="de-DE" i="1" dirty="0"/>
              <a:t>t</a:t>
            </a:r>
            <a:r>
              <a:rPr lang="de-DE" dirty="0"/>
              <a:t>-Tabelle wird der empirische (gefundene) </a:t>
            </a:r>
            <a:r>
              <a:rPr lang="de-DE" i="1" dirty="0"/>
              <a:t>t</a:t>
            </a:r>
            <a:r>
              <a:rPr lang="de-DE" dirty="0"/>
              <a:t>-Wert interpretiert</a:t>
            </a:r>
          </a:p>
          <a:p>
            <a:r>
              <a:rPr lang="de-DE" dirty="0"/>
              <a:t>Dazu wird ein kritischer Wert aus der t-Tabelle entnommen</a:t>
            </a:r>
          </a:p>
          <a:p>
            <a:pPr lvl="1"/>
            <a:r>
              <a:rPr lang="de-DE" dirty="0"/>
              <a:t>Der kritische </a:t>
            </a:r>
            <a:r>
              <a:rPr lang="de-DE" i="1" dirty="0"/>
              <a:t>t</a:t>
            </a:r>
            <a:r>
              <a:rPr lang="de-DE" dirty="0"/>
              <a:t>-Wert hängt dabei ab:</a:t>
            </a:r>
          </a:p>
          <a:p>
            <a:pPr lvl="2"/>
            <a:r>
              <a:rPr lang="de-DE" dirty="0"/>
              <a:t>von den Freiheitsgraden,</a:t>
            </a:r>
          </a:p>
          <a:p>
            <a:pPr lvl="2"/>
            <a:r>
              <a:rPr lang="de-DE" dirty="0"/>
              <a:t>von dem gewählten 𝛼-Niveau</a:t>
            </a:r>
          </a:p>
          <a:p>
            <a:pPr lvl="2"/>
            <a:r>
              <a:rPr lang="de-DE" dirty="0"/>
              <a:t>von der Art des Tests (einseitig vs. zweiseitig)</a:t>
            </a:r>
          </a:p>
          <a:p>
            <a:pPr lvl="1"/>
            <a:r>
              <a:rPr lang="de-DE" dirty="0"/>
              <a:t>Der kritische </a:t>
            </a:r>
            <a:r>
              <a:rPr lang="de-DE" i="1" dirty="0"/>
              <a:t>t</a:t>
            </a:r>
            <a:r>
              <a:rPr lang="de-DE" dirty="0"/>
              <a:t>-Wert definiert die Grenze des Bereichs für den empirischen </a:t>
            </a:r>
            <a:r>
              <a:rPr lang="de-DE" i="1" dirty="0"/>
              <a:t>t</a:t>
            </a:r>
            <a:r>
              <a:rPr lang="de-DE" dirty="0"/>
              <a:t>-Wert, ab dem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/>
              <a:t> verworfen wird</a:t>
            </a:r>
          </a:p>
        </p:txBody>
      </p:sp>
    </p:spTree>
    <p:extLst>
      <p:ext uri="{BB962C8B-B14F-4D97-AF65-F5344CB8AC3E}">
        <p14:creationId xmlns:p14="http://schemas.microsoft.com/office/powerpoint/2010/main" val="154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Einführung, Klassifikation vs. Regression, parametrisches und nicht-parametrisches überwachtes Lernen</a:t>
            </a:r>
          </a:p>
          <a:p>
            <a:r>
              <a:rPr lang="de-DE" sz="1400" dirty="0"/>
              <a:t>Netze aus differenzierbaren Modulen („neuronale“ Netze), Support-Vektor-Maschinen</a:t>
            </a:r>
          </a:p>
          <a:p>
            <a:r>
              <a:rPr lang="de-DE" sz="1400" dirty="0"/>
              <a:t>Häufungsanalysen, Warenkorbanalyse, Empfehlungen </a:t>
            </a:r>
          </a:p>
          <a:p>
            <a:r>
              <a:rPr lang="de-DE" sz="1400" dirty="0"/>
              <a:t>Statistische Grundlagen: Stichproben, Schätzer, Verteilung, Dichte, kumulative Verteilung, Skalen: Nominal-, </a:t>
            </a:r>
            <a:r>
              <a:rPr lang="de-DE" sz="1400" dirty="0" err="1"/>
              <a:t>Ordinal</a:t>
            </a:r>
            <a:r>
              <a:rPr lang="de-DE" sz="1400" dirty="0"/>
              <a:t>-, Intervall- und Verhältnisskala, Hypothesentests, Konfidenzintervalle, Reliabilität, Interne Konsistenz, </a:t>
            </a:r>
            <a:r>
              <a:rPr lang="de-DE" sz="1400" dirty="0" err="1"/>
              <a:t>Cronbach</a:t>
            </a:r>
            <a:r>
              <a:rPr lang="de-DE" sz="1400" dirty="0"/>
              <a:t> Alpha, Trennschärfe</a:t>
            </a:r>
          </a:p>
          <a:p>
            <a:r>
              <a:rPr lang="de-DE" sz="1400" dirty="0" err="1"/>
              <a:t>Bayessche</a:t>
            </a:r>
            <a:r>
              <a:rPr lang="de-DE" sz="1400" dirty="0"/>
              <a:t> Statistik, </a:t>
            </a:r>
            <a:r>
              <a:rPr lang="de-DE" sz="1400" dirty="0" err="1"/>
              <a:t>Bayessche</a:t>
            </a:r>
            <a:r>
              <a:rPr lang="de-DE" sz="1400" dirty="0"/>
              <a:t> Netze zur Spezifikation von diskreten Verteilungen, Anfragen, Anfragebeantwortung, Lernverfahren für </a:t>
            </a:r>
            <a:r>
              <a:rPr lang="de-DE" sz="1400" dirty="0" err="1"/>
              <a:t>Bayessche</a:t>
            </a:r>
            <a:r>
              <a:rPr lang="de-DE" sz="1400" dirty="0"/>
              <a:t> Netze bei vollständigen Daten</a:t>
            </a:r>
          </a:p>
          <a:p>
            <a:r>
              <a:rPr lang="de-DE" sz="1400" dirty="0"/>
              <a:t>Induktives Lernen: Versionsraum, Informationstheorie, Entscheidungsbäume, Lernen von Regeln</a:t>
            </a:r>
          </a:p>
          <a:p>
            <a:r>
              <a:rPr lang="de-DE" sz="1400" dirty="0"/>
              <a:t>Ensemble-Methoden, </a:t>
            </a:r>
            <a:r>
              <a:rPr lang="de-DE" sz="1400" dirty="0" err="1"/>
              <a:t>Bagging</a:t>
            </a:r>
            <a:r>
              <a:rPr lang="de-DE" sz="1400" dirty="0"/>
              <a:t>, </a:t>
            </a:r>
            <a:r>
              <a:rPr lang="de-DE" sz="1400" dirty="0" err="1"/>
              <a:t>Boosting</a:t>
            </a:r>
            <a:r>
              <a:rPr lang="de-DE" sz="1400" dirty="0"/>
              <a:t>, Random </a:t>
            </a:r>
            <a:r>
              <a:rPr lang="de-DE" sz="1400" dirty="0" err="1"/>
              <a:t>Forests</a:t>
            </a:r>
            <a:endParaRPr lang="de-DE" sz="1400" dirty="0"/>
          </a:p>
          <a:p>
            <a:r>
              <a:rPr lang="de-DE" sz="1400" dirty="0">
                <a:highlight>
                  <a:srgbClr val="00FF00"/>
                </a:highlight>
              </a:rPr>
              <a:t>Clusterbildung, K-</a:t>
            </a:r>
            <a:r>
              <a:rPr lang="de-DE" sz="1400" dirty="0" err="1">
                <a:highlight>
                  <a:srgbClr val="00FF00"/>
                </a:highlight>
              </a:rPr>
              <a:t>Means</a:t>
            </a:r>
            <a:r>
              <a:rPr lang="de-DE" sz="1400" dirty="0">
                <a:highlight>
                  <a:srgbClr val="00FF00"/>
                </a:highlight>
              </a:rPr>
              <a:t>, Analyse der Variation (Analysis </a:t>
            </a:r>
            <a:r>
              <a:rPr lang="de-DE" sz="1400" dirty="0" err="1">
                <a:highlight>
                  <a:srgbClr val="00FF00"/>
                </a:highlight>
              </a:rPr>
              <a:t>of</a:t>
            </a:r>
            <a:r>
              <a:rPr lang="de-DE" sz="1400" dirty="0">
                <a:highlight>
                  <a:srgbClr val="00FF00"/>
                </a:highlight>
              </a:rPr>
              <a:t> Variation, ANOVA), Inter-Cluster-Variation, Intra-Cluster-Variation, F-Statistik, </a:t>
            </a:r>
            <a:r>
              <a:rPr lang="de-DE" sz="1400" dirty="0" err="1">
                <a:highlight>
                  <a:srgbClr val="00FF00"/>
                </a:highlight>
              </a:rPr>
              <a:t>Bonferroni</a:t>
            </a:r>
            <a:r>
              <a:rPr lang="de-DE" sz="1400" dirty="0">
                <a:highlight>
                  <a:srgbClr val="00FF00"/>
                </a:highlight>
              </a:rPr>
              <a:t>-Korrektur, MANOVA</a:t>
            </a:r>
          </a:p>
          <a:p>
            <a:r>
              <a:rPr lang="de-DE" sz="1400" dirty="0"/>
              <a:t>Analyse Sozialer Strukturen</a:t>
            </a:r>
          </a:p>
          <a:p>
            <a:r>
              <a:rPr lang="de-DE" sz="1400" dirty="0" err="1"/>
              <a:t>Deep</a:t>
            </a:r>
            <a:r>
              <a:rPr lang="de-DE" sz="1400" dirty="0"/>
              <a:t> Learning, Einbettungstechniken</a:t>
            </a:r>
          </a:p>
          <a:p>
            <a:r>
              <a:rPr lang="de-DE" sz="1400" dirty="0"/>
              <a:t>Zusammenfassung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29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i="1" dirty="0"/>
              <a:t>t</a:t>
            </a:r>
            <a:r>
              <a:rPr lang="de-DE" dirty="0"/>
              <a:t>-Verteilung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43636" y="2874977"/>
            <a:ext cx="2714644" cy="3411543"/>
          </a:xfrm>
          <a:ln>
            <a:solidFill>
              <a:schemeClr val="accent1"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Kritische t-Werte:</a:t>
            </a:r>
          </a:p>
          <a:p>
            <a:pPr marL="0" indent="0">
              <a:buNone/>
            </a:pPr>
            <a:r>
              <a:rPr lang="de-DE" sz="1800" dirty="0"/>
              <a:t>α = .05, einseitig,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1.66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α = .05, zweiseitig,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1.98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α = .01, einseitig, </a:t>
            </a:r>
            <a:r>
              <a:rPr lang="de-DE" sz="1800" i="1" dirty="0" err="1"/>
              <a:t>df</a:t>
            </a:r>
            <a:r>
              <a:rPr lang="de-DE" sz="1800" dirty="0"/>
              <a:t>=100:</a:t>
            </a:r>
          </a:p>
          <a:p>
            <a:pPr marL="0" indent="0">
              <a:buNone/>
            </a:pPr>
            <a:r>
              <a:rPr lang="de-DE" sz="1800" dirty="0"/>
              <a:t>   </a:t>
            </a:r>
            <a:r>
              <a:rPr lang="de-DE" sz="1800" dirty="0" err="1"/>
              <a:t>t</a:t>
            </a:r>
            <a:r>
              <a:rPr lang="de-DE" sz="1800" baseline="-25000" dirty="0" err="1"/>
              <a:t>krit</a:t>
            </a:r>
            <a:r>
              <a:rPr lang="de-DE" sz="1800" dirty="0"/>
              <a:t>(100) = 2.36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152" y="1222174"/>
            <a:ext cx="5007145" cy="49851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8" name="Picture 7" descr="einseit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181174"/>
            <a:ext cx="2879725" cy="1455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996683" y="1856776"/>
            <a:ext cx="369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p=</a:t>
            </a:r>
          </a:p>
        </p:txBody>
      </p:sp>
    </p:spTree>
    <p:extLst>
      <p:ext uri="{BB962C8B-B14F-4D97-AF65-F5344CB8AC3E}">
        <p14:creationId xmlns:p14="http://schemas.microsoft.com/office/powerpoint/2010/main" val="5522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i="1" dirty="0"/>
              <a:t>t</a:t>
            </a:r>
            <a:r>
              <a:rPr lang="de-DE" dirty="0"/>
              <a:t>-Test für unabhängige Stichproben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126055"/>
          </a:xfrm>
        </p:spPr>
        <p:txBody>
          <a:bodyPr/>
          <a:lstStyle/>
          <a:p>
            <a:pPr marL="355600" indent="-355600">
              <a:buNone/>
            </a:pPr>
            <a:r>
              <a:rPr lang="de-DE" dirty="0"/>
              <a:t>Entscheidungsregeln</a:t>
            </a:r>
          </a:p>
          <a:p>
            <a:pPr marL="355600" indent="-355600"/>
            <a:r>
              <a:rPr lang="de-DE" dirty="0"/>
              <a:t>Einseitiger Test:</a:t>
            </a:r>
          </a:p>
          <a:p>
            <a:pPr marL="755650" lvl="1" indent="-355600"/>
            <a:r>
              <a:rPr lang="de-DE" dirty="0"/>
              <a:t>Wenn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</a:t>
            </a:r>
          </a:p>
          <a:p>
            <a:pPr marL="755650" lvl="1" indent="-355600"/>
            <a:endParaRPr lang="de-DE" dirty="0"/>
          </a:p>
          <a:p>
            <a:pPr marL="355600" indent="-355600"/>
            <a:r>
              <a:rPr lang="de-DE" dirty="0"/>
              <a:t>Zweiseitiger Test</a:t>
            </a:r>
          </a:p>
          <a:p>
            <a:pPr marL="755650" lvl="1" indent="-355600"/>
            <a:r>
              <a:rPr lang="de-DE" dirty="0"/>
              <a:t>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 &gt;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wird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verworfen</a:t>
            </a:r>
          </a:p>
          <a:p>
            <a:pPr marL="755650" lvl="1" indent="-355600"/>
            <a:endParaRPr lang="de-DE" baseline="-25000" dirty="0"/>
          </a:p>
          <a:p>
            <a:pPr marL="355600" indent="-355600"/>
            <a:r>
              <a:rPr lang="de-DE" dirty="0"/>
              <a:t>In der </a:t>
            </a:r>
            <a:r>
              <a:rPr lang="de-DE" i="1" dirty="0"/>
              <a:t>t</a:t>
            </a:r>
            <a:r>
              <a:rPr lang="de-DE" dirty="0"/>
              <a:t>-Tabelle werden immer Werte für den einseitigen Test angegeben.</a:t>
            </a:r>
          </a:p>
          <a:p>
            <a:pPr marL="355600" indent="-355600"/>
            <a:r>
              <a:rPr lang="de-DE" dirty="0"/>
              <a:t>Für einen 2-seitigen Test muss </a:t>
            </a:r>
            <a:r>
              <a:rPr lang="de-DE" i="1" dirty="0" err="1"/>
              <a:t>t</a:t>
            </a:r>
            <a:r>
              <a:rPr lang="de-DE" i="1" baseline="-25000" dirty="0" err="1"/>
              <a:t>krit</a:t>
            </a:r>
            <a:r>
              <a:rPr lang="de-DE" i="1" dirty="0"/>
              <a:t> </a:t>
            </a:r>
            <a:r>
              <a:rPr lang="de-DE" dirty="0"/>
              <a:t>so gewählt werden, dass ein Bereich von </a:t>
            </a:r>
            <a:r>
              <a:rPr lang="el-GR" dirty="0"/>
              <a:t>α</a:t>
            </a:r>
            <a:r>
              <a:rPr lang="de-DE" dirty="0"/>
              <a:t>/2 „von der Verteilung abgeschnitten wird“</a:t>
            </a:r>
          </a:p>
        </p:txBody>
      </p:sp>
    </p:spTree>
    <p:extLst>
      <p:ext uri="{BB962C8B-B14F-4D97-AF65-F5344CB8AC3E}">
        <p14:creationId xmlns:p14="http://schemas.microsoft.com/office/powerpoint/2010/main" val="15388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/>
              <a:t>Voraussetzungen t-Test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96752"/>
            <a:ext cx="8643998" cy="4929411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Variable besitzt Intervallskala (</a:t>
            </a:r>
            <a:r>
              <a:rPr lang="de-DE" dirty="0" err="1"/>
              <a:t>arithm</a:t>
            </a:r>
            <a:r>
              <a:rPr lang="de-DE" dirty="0"/>
              <a:t>. Mittel ist definiert)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Normalverteilung des Merkmals in der Grundgesamtheit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„Varianzhomogenität“ </a:t>
            </a:r>
          </a:p>
          <a:p>
            <a:pPr marL="857241" lvl="1" indent="-4572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„Gleiche“ Varianzen des Merkmals in beiden Populationen</a:t>
            </a:r>
          </a:p>
          <a:p>
            <a:pPr marL="857241" lvl="1" indent="-457200">
              <a:spcBef>
                <a:spcPct val="10000"/>
              </a:spcBef>
              <a:tabLst>
                <a:tab pos="2697163" algn="l"/>
              </a:tabLst>
            </a:pPr>
            <a:r>
              <a:rPr lang="de-DE" dirty="0"/>
              <a:t>„Varianz der Varianz“ klein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/>
              <a:t>Unabhängigkeit der Stichproben</a:t>
            </a:r>
            <a:endParaRPr lang="de-DE" i="1" baseline="-25000" dirty="0"/>
          </a:p>
        </p:txBody>
      </p:sp>
    </p:spTree>
    <p:extLst>
      <p:ext uri="{BB962C8B-B14F-4D97-AF65-F5344CB8AC3E}">
        <p14:creationId xmlns:p14="http://schemas.microsoft.com/office/powerpoint/2010/main" val="308650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Back to ANOVA: The basic situation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628775"/>
            <a:ext cx="8077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Two variables: </a:t>
            </a:r>
            <a:br>
              <a:rPr lang="en-US" altLang="x-none" sz="2400" dirty="0"/>
            </a:br>
            <a:r>
              <a:rPr lang="en-US" altLang="x-none" sz="2400" dirty="0"/>
              <a:t>1 Categorical (type, group), 1 Quantitative (value)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Main Question: Do the (means of) the quantitative variables depend on the group (given by categorical variable) the individual is in?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If categorical variable has only 2 values: 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2-sample t-test </a:t>
            </a:r>
          </a:p>
          <a:p>
            <a:pPr lvl="1">
              <a:buFontTx/>
              <a:buChar char="•"/>
            </a:pPr>
            <a:endParaRPr lang="en-US" altLang="x-none" sz="2400" dirty="0"/>
          </a:p>
          <a:p>
            <a:r>
              <a:rPr lang="en-US" altLang="x-none" sz="2400" dirty="0"/>
              <a:t>ANOVA allows for 3 or more groups</a:t>
            </a:r>
          </a:p>
        </p:txBody>
      </p:sp>
    </p:spTree>
    <p:extLst>
      <p:ext uri="{BB962C8B-B14F-4D97-AF65-F5344CB8AC3E}">
        <p14:creationId xmlns:p14="http://schemas.microsoft.com/office/powerpoint/2010/main" val="828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Assumptions of ANOVA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12776"/>
            <a:ext cx="8001000" cy="4648200"/>
          </a:xfrm>
        </p:spPr>
        <p:txBody>
          <a:bodyPr/>
          <a:lstStyle/>
          <a:p>
            <a:r>
              <a:rPr lang="en-US" altLang="x-none" dirty="0"/>
              <a:t>Each group approximately normally distributed</a:t>
            </a:r>
          </a:p>
          <a:p>
            <a:pPr lvl="1"/>
            <a:r>
              <a:rPr lang="en-US" altLang="x-none" dirty="0"/>
              <a:t>Check this by looking at histograms or use assumptions</a:t>
            </a:r>
          </a:p>
          <a:p>
            <a:pPr lvl="1"/>
            <a:r>
              <a:rPr lang="en-US" altLang="x-none" dirty="0"/>
              <a:t>Can sensibly handle some non-normality, </a:t>
            </a:r>
            <a:br>
              <a:rPr lang="en-US" altLang="x-none" dirty="0"/>
            </a:br>
            <a:r>
              <a:rPr lang="en-US" altLang="x-none" dirty="0"/>
              <a:t>but not severe discrepancies</a:t>
            </a:r>
          </a:p>
          <a:p>
            <a:r>
              <a:rPr lang="en-US" altLang="x-none" dirty="0"/>
              <a:t>Standard deviations of each group approximately equal</a:t>
            </a:r>
          </a:p>
          <a:p>
            <a:pPr lvl="1"/>
            <a:r>
              <a:rPr lang="en-US" altLang="x-none" dirty="0"/>
              <a:t>Rule of thumb: ratio of largest to smallest </a:t>
            </a:r>
            <a:br>
              <a:rPr lang="en-US" altLang="x-none" dirty="0"/>
            </a:br>
            <a:r>
              <a:rPr lang="en-US" altLang="x-none" dirty="0"/>
              <a:t>sample </a:t>
            </a:r>
            <a:r>
              <a:rPr lang="en-US" altLang="x-none" dirty="0" err="1"/>
              <a:t>st.</a:t>
            </a:r>
            <a:r>
              <a:rPr lang="en-US" altLang="x-none" dirty="0"/>
              <a:t> dev. must be less than 2:1</a:t>
            </a:r>
          </a:p>
        </p:txBody>
      </p:sp>
    </p:spTree>
    <p:extLst>
      <p:ext uri="{BB962C8B-B14F-4D97-AF65-F5344CB8AC3E}">
        <p14:creationId xmlns:p14="http://schemas.microsoft.com/office/powerpoint/2010/main" val="180340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Standard Deviation Check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5027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Compare largest and smallest standard deviations:</a:t>
            </a:r>
          </a:p>
          <a:p>
            <a:pPr lvl="1">
              <a:buFontTx/>
              <a:buChar char="•"/>
            </a:pPr>
            <a:r>
              <a:rPr lang="en-US" altLang="x-none" dirty="0"/>
              <a:t> largest: 1.764</a:t>
            </a:r>
          </a:p>
          <a:p>
            <a:pPr lvl="1">
              <a:buFontTx/>
              <a:buChar char="•"/>
            </a:pPr>
            <a:r>
              <a:rPr lang="en-US" altLang="x-none" dirty="0"/>
              <a:t> smallest: 1.458</a:t>
            </a:r>
          </a:p>
          <a:p>
            <a:pPr lvl="1">
              <a:buFontTx/>
              <a:buChar char="•"/>
            </a:pPr>
            <a:r>
              <a:rPr lang="en-US" altLang="x-none" dirty="0"/>
              <a:t> 1.458 x 2 = 2.916 &gt; 1.764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56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x-none" sz="1800">
              <a:latin typeface="Courier New" charset="0"/>
            </a:endParaRPr>
          </a:p>
          <a:p>
            <a:endParaRPr lang="en-US" altLang="x-none" sz="1800">
              <a:latin typeface="Courier New" charset="0"/>
            </a:endParaRPr>
          </a:p>
          <a:p>
            <a:r>
              <a:rPr lang="en-US" altLang="x-none" sz="1800">
                <a:latin typeface="Courier New" charset="0"/>
              </a:rPr>
              <a:t>Variable   treatment  N       Mean     Median    StDev</a:t>
            </a:r>
          </a:p>
          <a:p>
            <a:r>
              <a:rPr lang="en-US" altLang="x-none" sz="1800">
                <a:latin typeface="Courier New" charset="0"/>
              </a:rPr>
              <a:t>days       A          8      7.250      7.000    1.669</a:t>
            </a:r>
          </a:p>
          <a:p>
            <a:r>
              <a:rPr lang="en-US" altLang="x-none" sz="1800">
                <a:latin typeface="Courier New" charset="0"/>
              </a:rPr>
              <a:t>           B          8      8.875      9.000    1.458</a:t>
            </a:r>
          </a:p>
          <a:p>
            <a:r>
              <a:rPr lang="en-US" altLang="x-none" sz="1800">
                <a:latin typeface="Courier New" charset="0"/>
              </a:rPr>
              <a:t>           P          9     10.111     10.000    1.764</a:t>
            </a:r>
          </a:p>
          <a:p>
            <a:endParaRPr lang="en-US" altLang="x-none" sz="180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Notation for ANOVA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3725" y="1556792"/>
            <a:ext cx="7864475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2"/>
                </a:solidFill>
              </a:rPr>
              <a:t>n</a:t>
            </a:r>
            <a:r>
              <a:rPr lang="en-US" altLang="x-none" sz="2400" dirty="0"/>
              <a:t> = number of individuals all together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= number of groups</a:t>
            </a:r>
            <a:endParaRPr lang="en-US" altLang="x-none" sz="2400" i="1" dirty="0"/>
          </a:p>
          <a:p>
            <a:pPr lvl="1">
              <a:buFontTx/>
              <a:buChar char="•"/>
            </a:pPr>
            <a:r>
              <a:rPr lang="en-US" altLang="x-none" sz="2400" i="1" dirty="0"/>
              <a:t>         = </a:t>
            </a:r>
            <a:r>
              <a:rPr lang="en-US" altLang="x-none" sz="2400" dirty="0"/>
              <a:t>mean for entire data set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Group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has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n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/>
              <a:t>= # of individuals in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x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ij</a:t>
            </a:r>
            <a:r>
              <a:rPr lang="en-US" altLang="x-none" sz="2400" dirty="0"/>
              <a:t> = value for individual </a:t>
            </a:r>
            <a:r>
              <a:rPr lang="en-US" altLang="x-none" sz="2400" i="1" dirty="0"/>
              <a:t>j</a:t>
            </a:r>
            <a:r>
              <a:rPr lang="en-US" altLang="x-none" sz="2400" dirty="0"/>
              <a:t> in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       = mean for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s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= standard deviation for group </a:t>
            </a:r>
            <a:r>
              <a:rPr lang="en-US" altLang="x-none" sz="2400" i="1" dirty="0" err="1"/>
              <a:t>i</a:t>
            </a: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endParaRPr lang="en-US" altLang="x-none" sz="3200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2622"/>
              </p:ext>
            </p:extLst>
          </p:nvPr>
        </p:nvGraphicFramePr>
        <p:xfrm>
          <a:off x="1273901" y="4149081"/>
          <a:ext cx="32881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" name="Equation" r:id="rId3" imgW="5295900" imgH="6921500" progId="Equation.3">
                  <p:embed/>
                </p:oleObj>
              </mc:Choice>
              <mc:Fallback>
                <p:oleObj name="Equation" r:id="rId3" imgW="5295900" imgH="692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901" y="4149081"/>
                        <a:ext cx="328815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77640"/>
              </p:ext>
            </p:extLst>
          </p:nvPr>
        </p:nvGraphicFramePr>
        <p:xfrm>
          <a:off x="1286964" y="2309691"/>
          <a:ext cx="25717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" name="Equation" r:id="rId5" imgW="4483100" imgH="5295900" progId="Equation.3">
                  <p:embed/>
                </p:oleObj>
              </mc:Choice>
              <mc:Fallback>
                <p:oleObj name="Equation" r:id="rId5" imgW="4483100" imgH="529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964" y="2309691"/>
                        <a:ext cx="257171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54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8390"/>
            <a:ext cx="7772400" cy="1143000"/>
          </a:xfrm>
        </p:spPr>
        <p:txBody>
          <a:bodyPr/>
          <a:lstStyle/>
          <a:p>
            <a:r>
              <a:rPr lang="en-US" altLang="x-none"/>
              <a:t>How ANOVA works (outline)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ANOVA measures two sources of variation in the data and compares their relative sizes</a:t>
            </a:r>
          </a:p>
          <a:p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BETWEEN groups (</a:t>
            </a:r>
            <a:r>
              <a:rPr lang="en-US" altLang="x-none" sz="2400" dirty="0">
                <a:solidFill>
                  <a:srgbClr val="0B05FF"/>
                </a:solidFill>
              </a:rPr>
              <a:t>MSG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for each group look at the difference between its mean and the overall mean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 WITHIN groups (</a:t>
            </a:r>
            <a:r>
              <a:rPr lang="en-US" altLang="x-none" sz="2400" dirty="0">
                <a:solidFill>
                  <a:srgbClr val="0B05FF"/>
                </a:solidFill>
              </a:rPr>
              <a:t>MSE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for each data value </a:t>
            </a:r>
            <a:r>
              <a:rPr lang="en-US" altLang="x-none" sz="2400" dirty="0" err="1"/>
              <a:t>x</a:t>
            </a:r>
            <a:r>
              <a:rPr lang="en-US" altLang="x-none" sz="2400" baseline="-25000" dirty="0" err="1"/>
              <a:t>j</a:t>
            </a:r>
            <a:r>
              <a:rPr lang="en-US" altLang="x-none" sz="2400" dirty="0"/>
              <a:t> of group 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 we look at the difference between that value and the mean of its group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2">
              <a:buFontTx/>
              <a:buChar char="•"/>
            </a:pPr>
            <a:endParaRPr lang="en-US" altLang="x-none" sz="2400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51265"/>
              </p:ext>
            </p:extLst>
          </p:nvPr>
        </p:nvGraphicFramePr>
        <p:xfrm>
          <a:off x="4449688" y="5600700"/>
          <a:ext cx="1274440" cy="55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2" name="Equation" r:id="rId3" imgW="19519900" imgH="8547100" progId="Equation.3">
                  <p:embed/>
                </p:oleObj>
              </mc:Choice>
              <mc:Fallback>
                <p:oleObj name="Equation" r:id="rId3" imgW="19519900" imgH="854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688" y="5600700"/>
                        <a:ext cx="1274440" cy="55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9836"/>
              </p:ext>
            </p:extLst>
          </p:nvPr>
        </p:nvGraphicFramePr>
        <p:xfrm>
          <a:off x="4112890" y="3771900"/>
          <a:ext cx="1179190" cy="50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3" name="Equation" r:id="rId5" imgW="17894300" imgH="7734300" progId="Equation.3">
                  <p:embed/>
                </p:oleObj>
              </mc:Choice>
              <mc:Fallback>
                <p:oleObj name="Equation" r:id="rId5" imgW="17894300" imgH="773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890" y="3771900"/>
                        <a:ext cx="1179190" cy="505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4" y="363093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</a:t>
            </a:r>
            <a:r>
              <a:rPr lang="de-DE" sz="3200" baseline="30000" dirty="0"/>
              <a:t>-1</a:t>
            </a:r>
            <a:r>
              <a:rPr lang="de-DE" sz="3600" dirty="0"/>
              <a:t>𝛴</a:t>
            </a:r>
            <a:r>
              <a:rPr lang="de-DE" sz="3600" i="1" baseline="-25000" dirty="0" err="1"/>
              <a:t>obs</a:t>
            </a:r>
            <a:r>
              <a:rPr lang="de-DE" sz="3600" i="1" baseline="-35000" dirty="0" err="1"/>
              <a:t>i</a:t>
            </a:r>
            <a:endParaRPr lang="de-DE" sz="3600" i="1" baseline="-350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47936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</a:t>
            </a:r>
            <a:r>
              <a:rPr lang="de-DE" sz="3200" baseline="30000" dirty="0"/>
              <a:t>-1</a:t>
            </a:r>
            <a:r>
              <a:rPr lang="de-DE" sz="3600" dirty="0"/>
              <a:t>𝛴</a:t>
            </a:r>
            <a:r>
              <a:rPr lang="de-DE" sz="3600" i="1" baseline="-25000" dirty="0" err="1"/>
              <a:t>obs</a:t>
            </a:r>
            <a:r>
              <a:rPr lang="de-DE" sz="3600" i="1" baseline="-41000" dirty="0" err="1"/>
              <a:t>ij</a:t>
            </a:r>
            <a:endParaRPr lang="de-DE" sz="3600" i="1" baseline="-41000" dirty="0"/>
          </a:p>
        </p:txBody>
      </p:sp>
      <p:sp>
        <p:nvSpPr>
          <p:cNvPr id="3" name="TextBox 2"/>
          <p:cNvSpPr txBox="1"/>
          <p:nvPr/>
        </p:nvSpPr>
        <p:spPr>
          <a:xfrm>
            <a:off x="5548221" y="3701417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N: </a:t>
            </a:r>
            <a:r>
              <a:rPr lang="de-DE" dirty="0" err="1"/>
              <a:t>Normalization</a:t>
            </a:r>
            <a:r>
              <a:rPr lang="de-DE" dirty="0"/>
              <a:t> </a:t>
            </a:r>
            <a:r>
              <a:rPr lang="de-DE" dirty="0" err="1"/>
              <a:t>value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corrected</a:t>
            </a:r>
            <a:r>
              <a:rPr lang="de-DE" dirty="0"/>
              <a:t>: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720888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M: </a:t>
            </a:r>
            <a:r>
              <a:rPr lang="de-DE" dirty="0" err="1"/>
              <a:t>Normalization</a:t>
            </a:r>
            <a:r>
              <a:rPr lang="de-DE" dirty="0"/>
              <a:t> </a:t>
            </a:r>
            <a:r>
              <a:rPr lang="de-DE" dirty="0" err="1"/>
              <a:t>value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corrected</a:t>
            </a:r>
            <a:r>
              <a:rPr lang="de-DE" dirty="0"/>
              <a:t>: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3" autoUpdateAnimBg="0"/>
      <p:bldP spid="2" grpId="0"/>
      <p:bldP spid="8" grpId="0"/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1208088"/>
            <a:ext cx="7086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The ANOVA F-statistic is a ratio of the Between Group Variaton divided by the Within Group Variation:     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11311"/>
              </p:ext>
            </p:extLst>
          </p:nvPr>
        </p:nvGraphicFramePr>
        <p:xfrm>
          <a:off x="2195737" y="2171102"/>
          <a:ext cx="2592288" cy="68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7" name="Equation" r:id="rId4" imgW="47155100" imgH="12611100" progId="Equation.3">
                  <p:embed/>
                </p:oleObj>
              </mc:Choice>
              <mc:Fallback>
                <p:oleObj name="Equation" r:id="rId4" imgW="47155100" imgH="1261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71102"/>
                        <a:ext cx="2592288" cy="68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3267868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A large F is evidence </a:t>
            </a:r>
            <a:r>
              <a:rPr lang="en-US" altLang="x-none" i="1" dirty="0">
                <a:solidFill>
                  <a:schemeClr val="accent2"/>
                </a:solidFill>
              </a:rPr>
              <a:t>against</a:t>
            </a:r>
            <a:r>
              <a:rPr lang="en-US" altLang="x-none" i="1" dirty="0"/>
              <a:t> </a:t>
            </a: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, since it indicates that there is more difference between groups than within groups </a:t>
            </a:r>
            <a:br>
              <a:rPr lang="en-US" altLang="x-none" dirty="0"/>
            </a:br>
            <a:r>
              <a:rPr lang="en-US" altLang="x-none" dirty="0"/>
              <a:t>(hence the means between at least two groups differ).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 </a:t>
            </a:r>
            <a:r>
              <a:rPr lang="de-DE" sz="3200" dirty="0" err="1"/>
              <a:t>Statistic</a:t>
            </a:r>
            <a:endParaRPr lang="de-D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678" y="4326128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x-none"/>
              <a:t>H</a:t>
            </a:r>
            <a:r>
              <a:rPr lang="en-US" altLang="x-none" baseline="-25000"/>
              <a:t>0</a:t>
            </a:r>
            <a:r>
              <a:rPr lang="en-US" altLang="x-none"/>
              <a:t>: The means of all the groups are equal.</a:t>
            </a:r>
            <a:endParaRPr lang="en-US" altLang="x-none" dirty="0"/>
          </a:p>
        </p:txBody>
      </p:sp>
      <p:sp>
        <p:nvSpPr>
          <p:cNvPr id="4" name="Explosion 2 3"/>
          <p:cNvSpPr/>
          <p:nvPr/>
        </p:nvSpPr>
        <p:spPr>
          <a:xfrm>
            <a:off x="539552" y="4598173"/>
            <a:ext cx="8352928" cy="171114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H</a:t>
            </a:r>
            <a:r>
              <a:rPr lang="de-DE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in </a:t>
            </a:r>
            <a:r>
              <a:rPr lang="de-DE" dirty="0" err="1">
                <a:solidFill>
                  <a:srgbClr val="0B05FF"/>
                </a:solidFill>
              </a:rPr>
              <a:t>terms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of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clusters</a:t>
            </a:r>
            <a:r>
              <a:rPr lang="de-DE" dirty="0">
                <a:solidFill>
                  <a:srgbClr val="0B05FF"/>
                </a:solidFill>
              </a:rPr>
              <a:t>: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Clusters </a:t>
            </a:r>
            <a:r>
              <a:rPr lang="de-DE" dirty="0" err="1">
                <a:solidFill>
                  <a:srgbClr val="0B05FF"/>
                </a:solidFill>
              </a:rPr>
              <a:t>are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bad</a:t>
            </a:r>
            <a:r>
              <a:rPr lang="de-DE" dirty="0">
                <a:solidFill>
                  <a:srgbClr val="0B05FF"/>
                </a:solidFill>
              </a:rPr>
              <a:t> 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(</a:t>
            </a:r>
            <a:r>
              <a:rPr lang="de-DE" dirty="0" err="1">
                <a:solidFill>
                  <a:srgbClr val="0B05FF"/>
                </a:solidFill>
              </a:rPr>
              <a:t>centroids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are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equal</a:t>
            </a:r>
            <a:r>
              <a:rPr lang="de-DE" dirty="0">
                <a:solidFill>
                  <a:srgbClr val="0B05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772400" cy="457200"/>
          </a:xfrm>
        </p:spPr>
        <p:txBody>
          <a:bodyPr/>
          <a:lstStyle/>
          <a:p>
            <a:r>
              <a:rPr lang="en-US" altLang="x-none"/>
              <a:t>An even smaller 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Suppose we have three groups (#groups = l)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1: 5.3, 6.0, 6.7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2: 5.5, 6.2, 6.4, 5.7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3: 7.5, 7.2, 7.9</a:t>
            </a:r>
          </a:p>
          <a:p>
            <a:r>
              <a:rPr lang="en-US" altLang="x-none" sz="2400" dirty="0"/>
              <a:t>We get the following statistics:</a:t>
            </a:r>
            <a:endParaRPr lang="en-US" alt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01D7CB-F7AB-0047-9008-241B1024BB8A}"/>
              </a:ext>
            </a:extLst>
          </p:cNvPr>
          <p:cNvGrpSpPr/>
          <p:nvPr/>
        </p:nvGrpSpPr>
        <p:grpSpPr>
          <a:xfrm>
            <a:off x="1215008" y="3200400"/>
            <a:ext cx="6093296" cy="1844036"/>
            <a:chOff x="1143000" y="3200400"/>
            <a:chExt cx="6093296" cy="1844036"/>
          </a:xfrm>
        </p:grpSpPr>
        <p:graphicFrame>
          <p:nvGraphicFramePr>
            <p:cNvPr id="11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554571"/>
                </p:ext>
              </p:extLst>
            </p:nvPr>
          </p:nvGraphicFramePr>
          <p:xfrm>
            <a:off x="1143000" y="3200400"/>
            <a:ext cx="6093296" cy="1844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3" name="Worksheet" r:id="rId3" imgW="5537200" imgH="1117600" progId="Excel.Sheet.8">
                    <p:embed/>
                  </p:oleObj>
                </mc:Choice>
                <mc:Fallback>
                  <p:oleObj name="Worksheet" r:id="rId3" imgW="5537200" imgH="11176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3200400"/>
                          <a:ext cx="6093296" cy="18440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4A893F-C473-DF46-8E9B-168AFD6E6D72}"/>
                </a:ext>
              </a:extLst>
            </p:cNvPr>
            <p:cNvSpPr txBox="1"/>
            <p:nvPr/>
          </p:nvSpPr>
          <p:spPr>
            <a:xfrm>
              <a:off x="1188705" y="3967732"/>
              <a:ext cx="8133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1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3336C4-5216-EC44-941B-7743EBC818CC}"/>
                </a:ext>
              </a:extLst>
            </p:cNvPr>
            <p:cNvSpPr txBox="1"/>
            <p:nvPr/>
          </p:nvSpPr>
          <p:spPr>
            <a:xfrm>
              <a:off x="1188705" y="4312506"/>
              <a:ext cx="8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2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546B6-BA6C-2C4B-A212-3186A82EEE30}"/>
                </a:ext>
              </a:extLst>
            </p:cNvPr>
            <p:cNvSpPr txBox="1"/>
            <p:nvPr/>
          </p:nvSpPr>
          <p:spPr>
            <a:xfrm>
              <a:off x="1188705" y="4687261"/>
              <a:ext cx="8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3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D6E3C05-43C5-1442-917A-81A905D1A6FD}"/>
              </a:ext>
            </a:extLst>
          </p:cNvPr>
          <p:cNvSpPr/>
          <p:nvPr/>
        </p:nvSpPr>
        <p:spPr>
          <a:xfrm>
            <a:off x="6432730" y="4675783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4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des </a:t>
            </a:r>
            <a:r>
              <a:rPr lang="en-US" dirty="0" err="1"/>
              <a:t>unüberwachten</a:t>
            </a:r>
            <a:r>
              <a:rPr lang="en-US" dirty="0"/>
              <a:t> </a:t>
            </a:r>
            <a:r>
              <a:rPr lang="en-US" dirty="0" err="1"/>
              <a:t>Lernens</a:t>
            </a:r>
            <a:endParaRPr lang="en-US" dirty="0"/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Gruppierungen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endParaRPr lang="en-US" dirty="0"/>
          </a:p>
          <a:p>
            <a:pPr lvl="1"/>
            <a:r>
              <a:rPr lang="en-US" dirty="0"/>
              <a:t>Klassen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bestimmen</a:t>
            </a:r>
            <a:endParaRPr lang="en-US" dirty="0"/>
          </a:p>
          <a:p>
            <a:pPr lvl="2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2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Ggs</a:t>
            </a:r>
            <a:r>
              <a:rPr lang="en-US" dirty="0"/>
              <a:t>.: </a:t>
            </a:r>
            <a:r>
              <a:rPr lang="en-US" dirty="0" err="1"/>
              <a:t>Klassifikation</a:t>
            </a:r>
            <a:endParaRPr lang="en-US" dirty="0"/>
          </a:p>
          <a:p>
            <a:r>
              <a:rPr lang="en-US" dirty="0" err="1"/>
              <a:t>Distanzmaße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9859"/>
            <a:ext cx="7772400" cy="685800"/>
          </a:xfrm>
        </p:spPr>
        <p:txBody>
          <a:bodyPr/>
          <a:lstStyle/>
          <a:p>
            <a:r>
              <a:rPr lang="en-US" altLang="x-none" sz="3600" dirty="0"/>
              <a:t>ANOVA Output</a:t>
            </a:r>
            <a:endParaRPr lang="en-US" altLang="x-none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33400" y="1524000"/>
          <a:ext cx="807720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name="Worksheet" r:id="rId3" imgW="6413500" imgH="1333500" progId="Excel.Sheet.8">
                  <p:embed/>
                </p:oleObj>
              </mc:Choice>
              <mc:Fallback>
                <p:oleObj name="Worksheet" r:id="rId3" imgW="6413500" imgH="1333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077200" cy="2852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4398F7C-92DA-0D4B-A27F-5F0E8224A973}"/>
              </a:ext>
            </a:extLst>
          </p:cNvPr>
          <p:cNvSpPr/>
          <p:nvPr/>
        </p:nvSpPr>
        <p:spPr>
          <a:xfrm>
            <a:off x="3551398" y="3034225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14400" y="2667000"/>
            <a:ext cx="3216275" cy="2768600"/>
            <a:chOff x="422" y="1968"/>
            <a:chExt cx="2026" cy="1744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22" y="3264"/>
              <a:ext cx="1498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less than number of groups: l-1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1200" y="1968"/>
              <a:ext cx="1248" cy="12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4419600" y="3657600"/>
            <a:ext cx="914400" cy="1600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572000" y="3276600"/>
            <a:ext cx="4343400" cy="2847975"/>
            <a:chOff x="2880" y="2064"/>
            <a:chExt cx="2736" cy="1794"/>
          </a:xfrm>
        </p:grpSpPr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744" y="3024"/>
              <a:ext cx="1872" cy="83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number of data values - number of groups: n-l</a:t>
              </a:r>
            </a:p>
            <a:p>
              <a:r>
                <a:rPr lang="en-US" altLang="x-none" sz="2000" dirty="0">
                  <a:solidFill>
                    <a:schemeClr val="hlink"/>
                  </a:solidFill>
                </a:rPr>
                <a:t>(equals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df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for each group added together)</a:t>
              </a: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2880" y="2064"/>
              <a:ext cx="1584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447800" y="4114800"/>
            <a:ext cx="3900488" cy="2397125"/>
            <a:chOff x="912" y="2592"/>
            <a:chExt cx="2457" cy="1510"/>
          </a:xfrm>
        </p:grpSpPr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912" y="3648"/>
              <a:ext cx="2457" cy="45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>
                  <a:solidFill>
                    <a:schemeClr val="hlink"/>
                  </a:solidFill>
                </a:rPr>
                <a:t>1 less than number of individuals</a:t>
              </a:r>
            </a:p>
            <a:p>
              <a:r>
                <a:rPr lang="en-US" altLang="x-none" sz="2000">
                  <a:solidFill>
                    <a:schemeClr val="hlink"/>
                  </a:solidFill>
                </a:rPr>
                <a:t>(just like other situations)</a:t>
              </a: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2112" y="2592"/>
              <a:ext cx="528" cy="10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E95444C-A0DF-BE41-97B1-E4F756306390}"/>
              </a:ext>
            </a:extLst>
          </p:cNvPr>
          <p:cNvSpPr/>
          <p:nvPr/>
        </p:nvSpPr>
        <p:spPr>
          <a:xfrm>
            <a:off x="5580112" y="25649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2A851F-E06D-B243-B048-53BAA3D20FA0}"/>
              </a:ext>
            </a:extLst>
          </p:cNvPr>
          <p:cNvSpPr/>
          <p:nvPr/>
        </p:nvSpPr>
        <p:spPr>
          <a:xfrm>
            <a:off x="5580112" y="3049215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856DE-CC9B-9E47-91D1-2EA826FCD637}"/>
              </a:ext>
            </a:extLst>
          </p:cNvPr>
          <p:cNvSpPr/>
          <p:nvPr/>
        </p:nvSpPr>
        <p:spPr>
          <a:xfrm>
            <a:off x="6588224" y="25649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A6CA7-C0DE-6D49-988F-E6211A0F6503}"/>
              </a:ext>
            </a:extLst>
          </p:cNvPr>
          <p:cNvSpPr/>
          <p:nvPr/>
        </p:nvSpPr>
        <p:spPr>
          <a:xfrm>
            <a:off x="7611326" y="2557207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353AA3-0E80-BD4D-9880-59D9831BCE56}"/>
              </a:ext>
            </a:extLst>
          </p:cNvPr>
          <p:cNvSpPr/>
          <p:nvPr/>
        </p:nvSpPr>
        <p:spPr>
          <a:xfrm>
            <a:off x="3518918" y="25674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8640"/>
            <a:ext cx="7772400" cy="533400"/>
          </a:xfrm>
        </p:spPr>
        <p:txBody>
          <a:bodyPr/>
          <a:lstStyle/>
          <a:p>
            <a:r>
              <a:rPr lang="en-US" altLang="x-none" sz="3600"/>
              <a:t>Computing ANOVA F statistic</a:t>
            </a:r>
            <a:endParaRPr lang="en-US" altLang="x-none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3400" y="1295400"/>
          <a:ext cx="8001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1" name="Worksheet" r:id="rId3" imgW="5981700" imgH="3492500" progId="Excel.Sheet.8">
                  <p:embed/>
                </p:oleObj>
              </mc:Choice>
              <mc:Fallback>
                <p:oleObj name="Worksheet" r:id="rId3" imgW="5981700" imgH="349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4668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46125" y="6107113"/>
            <a:ext cx="746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/>
              <a:t>	overall mean: 6.44	F = 2.5528/0.25025 = 10.21575 </a:t>
            </a:r>
          </a:p>
        </p:txBody>
      </p:sp>
    </p:spTree>
    <p:extLst>
      <p:ext uri="{BB962C8B-B14F-4D97-AF65-F5344CB8AC3E}">
        <p14:creationId xmlns:p14="http://schemas.microsoft.com/office/powerpoint/2010/main" val="134414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/>
          <a:lstStyle/>
          <a:p>
            <a:r>
              <a:rPr lang="en-US" altLang="x-none"/>
              <a:t>So How big is F?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9925" y="1589088"/>
            <a:ext cx="778827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Since F is</a:t>
            </a:r>
            <a:r>
              <a:rPr lang="en-US" altLang="x-none" dirty="0"/>
              <a:t> </a:t>
            </a:r>
          </a:p>
          <a:p>
            <a:r>
              <a:rPr lang="en-US" altLang="x-none" dirty="0">
                <a:solidFill>
                  <a:schemeClr val="accent2"/>
                </a:solidFill>
              </a:rPr>
              <a:t>Mean Square Between / Mean Square Within</a:t>
            </a:r>
          </a:p>
          <a:p>
            <a:pPr algn="ctr"/>
            <a:endParaRPr lang="en-US" altLang="x-none" dirty="0">
              <a:solidFill>
                <a:schemeClr val="accent2"/>
              </a:solidFill>
            </a:endParaRPr>
          </a:p>
          <a:p>
            <a:pPr algn="ctr"/>
            <a:r>
              <a:rPr lang="en-US" altLang="x-none" dirty="0">
                <a:solidFill>
                  <a:schemeClr val="accent2"/>
                </a:solidFill>
              </a:rPr>
              <a:t>= MSG / MSE</a:t>
            </a:r>
          </a:p>
          <a:p>
            <a:pPr algn="ctr"/>
            <a:endParaRPr lang="en-US" altLang="x-none" dirty="0"/>
          </a:p>
          <a:p>
            <a:r>
              <a:rPr lang="en-US" altLang="x-none" sz="2400" dirty="0"/>
              <a:t>	A large value of F indicates relatively more</a:t>
            </a:r>
          </a:p>
          <a:p>
            <a:pPr lvl="2"/>
            <a:r>
              <a:rPr lang="en-US" altLang="x-none" sz="2400" dirty="0"/>
              <a:t>difference between groups than within groups (</a:t>
            </a:r>
            <a:r>
              <a:rPr lang="en-US" altLang="x-none" sz="2400" dirty="0">
                <a:solidFill>
                  <a:schemeClr val="accent2"/>
                </a:solidFill>
              </a:rPr>
              <a:t>evidence against H</a:t>
            </a:r>
            <a:r>
              <a:rPr lang="en-US" altLang="x-none" sz="2400" baseline="-25000" dirty="0">
                <a:solidFill>
                  <a:schemeClr val="accent2"/>
                </a:solidFill>
              </a:rPr>
              <a:t>0</a:t>
            </a:r>
            <a:r>
              <a:rPr lang="en-US" altLang="x-none" sz="2400" dirty="0"/>
              <a:t>)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sz="2400" dirty="0"/>
              <a:t>To get the P-value, we compare to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F(I-1,n-I)</a:t>
            </a:r>
            <a:r>
              <a:rPr lang="en-US" altLang="x-none" sz="2400" dirty="0"/>
              <a:t>-distribution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I-1</a:t>
            </a:r>
            <a:r>
              <a:rPr lang="en-US" altLang="x-none" sz="2400" dirty="0"/>
              <a:t> degrees of freedom in numerator (# groups -1)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n - I</a:t>
            </a:r>
            <a:r>
              <a:rPr lang="en-US" altLang="x-none" sz="2400" dirty="0"/>
              <a:t> degrees of freedom in denominator (rest of </a:t>
            </a:r>
            <a:r>
              <a:rPr lang="en-US" altLang="x-none" sz="2400" dirty="0" err="1"/>
              <a:t>df</a:t>
            </a:r>
            <a:r>
              <a:rPr lang="en-US" altLang="x-non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56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6672"/>
            <a:ext cx="9144000" cy="5720943"/>
            <a:chOff x="0" y="571500"/>
            <a:chExt cx="9144000" cy="5720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571500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883215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F-Distribution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99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81674"/>
            <a:chOff x="0" y="476672"/>
            <a:chExt cx="9144000" cy="5881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49118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Critical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8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32648"/>
            <a:chOff x="0" y="476672"/>
            <a:chExt cx="9144000" cy="5832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0009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103"/>
            <a:ext cx="8229600" cy="503239"/>
          </a:xfrm>
        </p:spPr>
        <p:txBody>
          <a:bodyPr/>
          <a:lstStyle/>
          <a:p>
            <a:r>
              <a:rPr lang="de-DE" dirty="0"/>
              <a:t>F-Table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E489B-EA70-3746-A200-D63F14C5347E}"/>
              </a:ext>
            </a:extLst>
          </p:cNvPr>
          <p:cNvSpPr/>
          <p:nvPr/>
        </p:nvSpPr>
        <p:spPr>
          <a:xfrm>
            <a:off x="1547664" y="3429000"/>
            <a:ext cx="5472608" cy="216024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B7265-4E80-AD4D-BD0B-36A92BB149DD}"/>
              </a:ext>
            </a:extLst>
          </p:cNvPr>
          <p:cNvSpPr/>
          <p:nvPr/>
        </p:nvSpPr>
        <p:spPr>
          <a:xfrm>
            <a:off x="2699792" y="2132856"/>
            <a:ext cx="504056" cy="3744416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48F3C-288F-9845-A38D-2738CB2AA983}"/>
              </a:ext>
            </a:extLst>
          </p:cNvPr>
          <p:cNvSpPr txBox="1"/>
          <p:nvPr/>
        </p:nvSpPr>
        <p:spPr>
          <a:xfrm>
            <a:off x="4139952" y="253851"/>
            <a:ext cx="423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𝛼 = 0.05 (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𝛼) </a:t>
            </a:r>
          </a:p>
          <a:p>
            <a:r>
              <a:rPr lang="de-DE" dirty="0" err="1"/>
              <a:t>Computed</a:t>
            </a:r>
            <a:r>
              <a:rPr lang="de-DE" dirty="0"/>
              <a:t> F-Value = 10.21</a:t>
            </a:r>
          </a:p>
          <a:p>
            <a:r>
              <a:rPr lang="de-DE" dirty="0"/>
              <a:t>Critical Value F(2, 9) = 4.26</a:t>
            </a:r>
          </a:p>
        </p:txBody>
      </p:sp>
    </p:spTree>
    <p:extLst>
      <p:ext uri="{BB962C8B-B14F-4D97-AF65-F5344CB8AC3E}">
        <p14:creationId xmlns:p14="http://schemas.microsoft.com/office/powerpoint/2010/main" val="2004788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924128"/>
            <a:chOff x="0" y="476672"/>
            <a:chExt cx="9144000" cy="59241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915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Null Hypothesis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88F90-6C92-F643-A185-ECDA6F3B51DA}"/>
              </a:ext>
            </a:extLst>
          </p:cNvPr>
          <p:cNvSpPr/>
          <p:nvPr/>
        </p:nvSpPr>
        <p:spPr>
          <a:xfrm>
            <a:off x="4860032" y="5157192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4.26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4339F-210B-DF41-BDF0-661EB3D05AB4}"/>
              </a:ext>
            </a:extLst>
          </p:cNvPr>
          <p:cNvSpPr/>
          <p:nvPr/>
        </p:nvSpPr>
        <p:spPr>
          <a:xfrm>
            <a:off x="6097019" y="5157192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10.21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E391-1AF8-5243-B1E7-C7094E9F3421}"/>
              </a:ext>
            </a:extLst>
          </p:cNvPr>
          <p:cNvSpPr/>
          <p:nvPr/>
        </p:nvSpPr>
        <p:spPr>
          <a:xfrm>
            <a:off x="4283968" y="980728"/>
            <a:ext cx="252028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683E-27D9-694A-BDF3-C98112779F82}"/>
              </a:ext>
            </a:extLst>
          </p:cNvPr>
          <p:cNvSpPr txBox="1"/>
          <p:nvPr/>
        </p:nvSpPr>
        <p:spPr>
          <a:xfrm>
            <a:off x="5164009" y="2314059"/>
            <a:ext cx="299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Use</a:t>
            </a:r>
            <a:r>
              <a:rPr lang="de-DE" dirty="0"/>
              <a:t> F-distribution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compute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p-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F=10.21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89DA-BE30-7047-AAEF-FD083BC072E4}"/>
              </a:ext>
            </a:extLst>
          </p:cNvPr>
          <p:cNvSpPr/>
          <p:nvPr/>
        </p:nvSpPr>
        <p:spPr>
          <a:xfrm>
            <a:off x="6473173" y="4886633"/>
            <a:ext cx="989510" cy="180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2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>
            <a:extLst>
              <a:ext uri="{FF2B5EF4-FFF2-40B4-BE49-F238E27FC236}">
                <a16:creationId xmlns:a16="http://schemas.microsoft.com/office/drawing/2014/main" id="{7CAA47D8-72B9-184D-AB66-490339B2E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33619"/>
            <a:ext cx="8003232" cy="990600"/>
          </a:xfrm>
        </p:spPr>
        <p:txBody>
          <a:bodyPr/>
          <a:lstStyle/>
          <a:p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Why not just do 3 pairwise t-tests?</a:t>
            </a:r>
          </a:p>
        </p:txBody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D9F9389F-717C-6D4C-BA60-E927AAB8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800" dirty="0">
                <a:solidFill>
                  <a:srgbClr val="0B05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Answer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At an error rate of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5%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for each test (max p-value), </a:t>
            </a:r>
            <a:b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overall chance of type-I error is up to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800" baseline="300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 14% </a:t>
            </a: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If all 3 comparisons independent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For 6 groups: 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15 pairwise t-tests; </a:t>
            </a:r>
          </a:p>
          <a:p>
            <a:pPr lvl="1">
              <a:lnSpc>
                <a:spcPct val="90000"/>
              </a:lnSpc>
            </a:pP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High chance of finding something significant </a:t>
            </a:r>
            <a:b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just by chance (if all tests were independent with a type-I error rate of 5% each)</a:t>
            </a:r>
          </a:p>
          <a:p>
            <a:pPr lvl="1">
              <a:lnSpc>
                <a:spcPct val="90000"/>
              </a:lnSpc>
            </a:pP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Probability of at least one type-I error = 1-(.95)</a:t>
            </a:r>
            <a:r>
              <a:rPr lang="en-US" altLang="de-DE" sz="24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=54%.</a:t>
            </a:r>
          </a:p>
        </p:txBody>
      </p:sp>
    </p:spTree>
    <p:extLst>
      <p:ext uri="{BB962C8B-B14F-4D97-AF65-F5344CB8AC3E}">
        <p14:creationId xmlns:p14="http://schemas.microsoft.com/office/powerpoint/2010/main" val="721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27148C2-CAB2-3444-A19C-5A52D946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Recall: Multiple comparisons</a:t>
            </a:r>
          </a:p>
        </p:txBody>
      </p:sp>
      <p:pic>
        <p:nvPicPr>
          <p:cNvPr id="1031171" name="Picture 3" descr="familywise">
            <a:extLst>
              <a:ext uri="{FF2B5EF4-FFF2-40B4-BE49-F238E27FC236}">
                <a16:creationId xmlns:a16="http://schemas.microsoft.com/office/drawing/2014/main" id="{E4BC30C5-0AFD-304F-9230-0717F35F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60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>
            <a:extLst>
              <a:ext uri="{FF2B5EF4-FFF2-40B4-BE49-F238E27FC236}">
                <a16:creationId xmlns:a16="http://schemas.microsoft.com/office/drawing/2014/main" id="{6613E9FE-3BCB-0544-8F66-D0E6ED492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9144000" cy="1462088"/>
          </a:xfrm>
        </p:spPr>
        <p:txBody>
          <a:bodyPr/>
          <a:lstStyle/>
          <a:p>
            <a:r>
              <a:rPr lang="en-US" altLang="de-DE" dirty="0"/>
              <a:t>Correction for multiple comparisons</a:t>
            </a:r>
          </a:p>
        </p:txBody>
      </p:sp>
      <p:sp>
        <p:nvSpPr>
          <p:cNvPr id="1032195" name="Rectangle 3">
            <a:extLst>
              <a:ext uri="{FF2B5EF4-FFF2-40B4-BE49-F238E27FC236}">
                <a16:creationId xmlns:a16="http://schemas.microsoft.com/office/drawing/2014/main" id="{AC0CFEAE-ABC3-A344-A15F-FDE175B5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How to correct for multiple comparisons </a:t>
            </a:r>
            <a:r>
              <a:rPr lang="en-US" altLang="de-DE" sz="2800" i="1" dirty="0">
                <a:solidFill>
                  <a:srgbClr val="0B05FF"/>
                </a:solidFill>
                <a:cs typeface="Times New Roman" panose="02020603050405020304" pitchFamily="18" charset="0"/>
              </a:rPr>
              <a:t>post-hoc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…</a:t>
            </a:r>
            <a:endParaRPr lang="en-US" altLang="de-DE" sz="2800" dirty="0">
              <a:solidFill>
                <a:srgbClr val="0B05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Bonferroni correction (adjust </a:t>
            </a:r>
            <a:r>
              <a:rPr lang="de-DE" sz="2800" dirty="0"/>
              <a:t>𝛼 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most conservative amount; assuming all tests independent, divide </a:t>
            </a:r>
            <a:r>
              <a:rPr lang="de-DE" sz="2800" dirty="0"/>
              <a:t>𝛼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by the number of tests)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altLang="de-DE" sz="2800" dirty="0"/>
          </a:p>
          <a:p>
            <a:pPr>
              <a:lnSpc>
                <a:spcPct val="90000"/>
              </a:lnSpc>
            </a:pPr>
            <a:endParaRPr lang="en-US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84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1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F6075-0D32-E849-8F3E-8B8ABAEE5046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7EFA366B-A764-C942-88D8-2B5E81B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/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>
            <a:extLst>
              <a:ext uri="{FF2B5EF4-FFF2-40B4-BE49-F238E27FC236}">
                <a16:creationId xmlns:a16="http://schemas.microsoft.com/office/drawing/2014/main" id="{4B3D2EDE-4E0C-504E-B1C0-FC04C4D53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Bonferroni</a:t>
            </a:r>
          </a:p>
        </p:txBody>
      </p:sp>
      <p:sp>
        <p:nvSpPr>
          <p:cNvPr id="1034336" name="Rectangle 96">
            <a:extLst>
              <a:ext uri="{FF2B5EF4-FFF2-40B4-BE49-F238E27FC236}">
                <a16:creationId xmlns:a16="http://schemas.microsoft.com/office/drawing/2014/main" id="{2A6709C6-62A7-1A46-B6F5-B32B1549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736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example, to make a Bonferroni correction, divide your desired alpha cut-off level (usually .05) by the number of comparisons you are making.  Assumes complete independence between comparisons, which is way too conservative.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C491C-4F0E-DC43-8F06-430A01D5D8EF}"/>
              </a:ext>
            </a:extLst>
          </p:cNvPr>
          <p:cNvGrpSpPr/>
          <p:nvPr/>
        </p:nvGrpSpPr>
        <p:grpSpPr>
          <a:xfrm>
            <a:off x="1187624" y="2252886"/>
            <a:ext cx="8603023" cy="3912418"/>
            <a:chOff x="228600" y="2252886"/>
            <a:chExt cx="8603023" cy="3912418"/>
          </a:xfrm>
        </p:grpSpPr>
        <p:grpSp>
          <p:nvGrpSpPr>
            <p:cNvPr id="1034243" name="Group 3">
              <a:extLst>
                <a:ext uri="{FF2B5EF4-FFF2-40B4-BE49-F238E27FC236}">
                  <a16:creationId xmlns:a16="http://schemas.microsoft.com/office/drawing/2014/main" id="{D88C14D6-E77F-FE43-BAA0-16BEF1444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252886"/>
              <a:ext cx="8416925" cy="3829050"/>
              <a:chOff x="-3" y="630"/>
              <a:chExt cx="5302" cy="2412"/>
            </a:xfrm>
          </p:grpSpPr>
          <p:grpSp>
            <p:nvGrpSpPr>
              <p:cNvPr id="1034244" name="Group 4">
                <a:extLst>
                  <a:ext uri="{FF2B5EF4-FFF2-40B4-BE49-F238E27FC236}">
                    <a16:creationId xmlns:a16="http://schemas.microsoft.com/office/drawing/2014/main" id="{737A8EDC-CED3-AE47-B408-BCE5DA40B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33"/>
                <a:ext cx="5296" cy="2406"/>
                <a:chOff x="0" y="633"/>
                <a:chExt cx="5296" cy="2406"/>
              </a:xfrm>
            </p:grpSpPr>
            <p:grpSp>
              <p:nvGrpSpPr>
                <p:cNvPr id="1034245" name="Group 5">
                  <a:extLst>
                    <a:ext uri="{FF2B5EF4-FFF2-40B4-BE49-F238E27FC236}">
                      <a16:creationId xmlns:a16="http://schemas.microsoft.com/office/drawing/2014/main" id="{7400A008-1560-A245-8E29-AB06369E47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633"/>
                  <a:ext cx="1415" cy="391"/>
                  <a:chOff x="0" y="633"/>
                  <a:chExt cx="1415" cy="391"/>
                </a:xfrm>
              </p:grpSpPr>
              <p:sp>
                <p:nvSpPr>
                  <p:cNvPr id="1034246" name="Rectangle 6">
                    <a:extLst>
                      <a:ext uri="{FF2B5EF4-FFF2-40B4-BE49-F238E27FC236}">
                        <a16:creationId xmlns:a16="http://schemas.microsoft.com/office/drawing/2014/main" id="{5752F41A-A93B-CB41-83D5-8B7B32A46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639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Obtained  critical value</a:t>
                    </a:r>
                  </a:p>
                  <a:p>
                    <a:pPr algn="ctr"/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47" name="Rectangle 7">
                    <a:extLst>
                      <a:ext uri="{FF2B5EF4-FFF2-40B4-BE49-F238E27FC236}">
                        <a16:creationId xmlns:a16="http://schemas.microsoft.com/office/drawing/2014/main" id="{E5BD4B86-0CFC-C14C-9F3A-91DB8FF8AD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33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48" name="Group 8">
                  <a:extLst>
                    <a:ext uri="{FF2B5EF4-FFF2-40B4-BE49-F238E27FC236}">
                      <a16:creationId xmlns:a16="http://schemas.microsoft.com/office/drawing/2014/main" id="{9F302F8F-10D0-594B-9DE7-3A4EC20B6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633"/>
                  <a:ext cx="1188" cy="391"/>
                  <a:chOff x="1415" y="633"/>
                  <a:chExt cx="1188" cy="391"/>
                </a:xfrm>
              </p:grpSpPr>
              <p:sp>
                <p:nvSpPr>
                  <p:cNvPr id="1034249" name="Rectangle 9">
                    <a:extLst>
                      <a:ext uri="{FF2B5EF4-FFF2-40B4-BE49-F238E27FC236}">
                        <a16:creationId xmlns:a16="http://schemas.microsoft.com/office/drawing/2014/main" id="{5EC84691-C893-254F-B631-58EC87DA0F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639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Original Alpha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0" name="Rectangle 10">
                    <a:extLst>
                      <a:ext uri="{FF2B5EF4-FFF2-40B4-BE49-F238E27FC236}">
                        <a16:creationId xmlns:a16="http://schemas.microsoft.com/office/drawing/2014/main" id="{3252686F-E2F4-ED42-870F-4EE1AB5292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633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1" name="Group 11">
                  <a:extLst>
                    <a:ext uri="{FF2B5EF4-FFF2-40B4-BE49-F238E27FC236}">
                      <a16:creationId xmlns:a16="http://schemas.microsoft.com/office/drawing/2014/main" id="{42274B2D-0A52-BE4A-B958-6CE2C0FCB8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633"/>
                  <a:ext cx="671" cy="391"/>
                  <a:chOff x="2603" y="633"/>
                  <a:chExt cx="671" cy="391"/>
                </a:xfrm>
              </p:grpSpPr>
              <p:sp>
                <p:nvSpPr>
                  <p:cNvPr id="1034252" name="Rectangle 12">
                    <a:extLst>
                      <a:ext uri="{FF2B5EF4-FFF2-40B4-BE49-F238E27FC236}">
                        <a16:creationId xmlns:a16="http://schemas.microsoft.com/office/drawing/2014/main" id="{4D9DC7AE-C894-744F-800B-39641DCFF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639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# tests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3" name="Rectangle 13">
                    <a:extLst>
                      <a:ext uri="{FF2B5EF4-FFF2-40B4-BE49-F238E27FC236}">
                        <a16:creationId xmlns:a16="http://schemas.microsoft.com/office/drawing/2014/main" id="{E46FFCAA-FC1E-CC49-9DBE-802E8EE09D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633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4" name="Group 14">
                  <a:extLst>
                    <a:ext uri="{FF2B5EF4-FFF2-40B4-BE49-F238E27FC236}">
                      <a16:creationId xmlns:a16="http://schemas.microsoft.com/office/drawing/2014/main" id="{3BCDCE47-9796-1F4D-B630-031179F04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633"/>
                  <a:ext cx="963" cy="391"/>
                  <a:chOff x="3274" y="633"/>
                  <a:chExt cx="963" cy="391"/>
                </a:xfrm>
              </p:grpSpPr>
              <p:sp>
                <p:nvSpPr>
                  <p:cNvPr id="1034255" name="Rectangle 15">
                    <a:extLst>
                      <a:ext uri="{FF2B5EF4-FFF2-40B4-BE49-F238E27FC236}">
                        <a16:creationId xmlns:a16="http://schemas.microsoft.com/office/drawing/2014/main" id="{C924D6C1-4758-1E4B-B2CF-04493EA7B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639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New Alpha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6" name="Rectangle 16">
                    <a:extLst>
                      <a:ext uri="{FF2B5EF4-FFF2-40B4-BE49-F238E27FC236}">
                        <a16:creationId xmlns:a16="http://schemas.microsoft.com/office/drawing/2014/main" id="{14DAC7BA-7EC8-3D49-85DD-1D239FC64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633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7" name="Group 17">
                  <a:extLst>
                    <a:ext uri="{FF2B5EF4-FFF2-40B4-BE49-F238E27FC236}">
                      <a16:creationId xmlns:a16="http://schemas.microsoft.com/office/drawing/2014/main" id="{75FB9EE6-4CB0-F341-9AEA-429FC60E4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633"/>
                  <a:ext cx="1059" cy="391"/>
                  <a:chOff x="4237" y="633"/>
                  <a:chExt cx="1059" cy="391"/>
                </a:xfrm>
              </p:grpSpPr>
              <p:sp>
                <p:nvSpPr>
                  <p:cNvPr id="1034258" name="Rectangle 18">
                    <a:extLst>
                      <a:ext uri="{FF2B5EF4-FFF2-40B4-BE49-F238E27FC236}">
                        <a16:creationId xmlns:a16="http://schemas.microsoft.com/office/drawing/2014/main" id="{0544BC10-EF3E-514C-808E-E7E5BC102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639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Significant? 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9" name="Rectangle 19">
                    <a:extLst>
                      <a:ext uri="{FF2B5EF4-FFF2-40B4-BE49-F238E27FC236}">
                        <a16:creationId xmlns:a16="http://schemas.microsoft.com/office/drawing/2014/main" id="{907E114E-9D67-2849-87D6-C45EC6339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633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0" name="Group 20">
                  <a:extLst>
                    <a:ext uri="{FF2B5EF4-FFF2-40B4-BE49-F238E27FC236}">
                      <a16:creationId xmlns:a16="http://schemas.microsoft.com/office/drawing/2014/main" id="{83B8A708-075A-8F4E-9CF4-D41B8BC9C4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036"/>
                  <a:ext cx="1415" cy="391"/>
                  <a:chOff x="0" y="1036"/>
                  <a:chExt cx="1415" cy="391"/>
                </a:xfrm>
              </p:grpSpPr>
              <p:sp>
                <p:nvSpPr>
                  <p:cNvPr id="1034261" name="Rectangle 21">
                    <a:extLst>
                      <a:ext uri="{FF2B5EF4-FFF2-40B4-BE49-F238E27FC236}">
                        <a16:creationId xmlns:a16="http://schemas.microsoft.com/office/drawing/2014/main" id="{D9000B43-BC44-954A-B68E-FF4FE364F6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042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.001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2" name="Rectangle 22">
                    <a:extLst>
                      <a:ext uri="{FF2B5EF4-FFF2-40B4-BE49-F238E27FC236}">
                        <a16:creationId xmlns:a16="http://schemas.microsoft.com/office/drawing/2014/main" id="{DFF07DD9-BFC5-0941-8D7E-70216F223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036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3" name="Group 23">
                  <a:extLst>
                    <a:ext uri="{FF2B5EF4-FFF2-40B4-BE49-F238E27FC236}">
                      <a16:creationId xmlns:a16="http://schemas.microsoft.com/office/drawing/2014/main" id="{5ACE14D2-E982-B240-94C0-C8C8CBD588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036"/>
                  <a:ext cx="1188" cy="391"/>
                  <a:chOff x="1415" y="1036"/>
                  <a:chExt cx="1188" cy="391"/>
                </a:xfrm>
              </p:grpSpPr>
              <p:sp>
                <p:nvSpPr>
                  <p:cNvPr id="1034264" name="Rectangle 24">
                    <a:extLst>
                      <a:ext uri="{FF2B5EF4-FFF2-40B4-BE49-F238E27FC236}">
                        <a16:creationId xmlns:a16="http://schemas.microsoft.com/office/drawing/2014/main" id="{C1B3AF8D-6EFD-3E4E-B847-BB883F5C7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042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5" name="Rectangle 25">
                    <a:extLst>
                      <a:ext uri="{FF2B5EF4-FFF2-40B4-BE49-F238E27FC236}">
                        <a16:creationId xmlns:a16="http://schemas.microsoft.com/office/drawing/2014/main" id="{E07998AA-958D-4E4B-B8A5-CF4A2C4DE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036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6" name="Group 26">
                  <a:extLst>
                    <a:ext uri="{FF2B5EF4-FFF2-40B4-BE49-F238E27FC236}">
                      <a16:creationId xmlns:a16="http://schemas.microsoft.com/office/drawing/2014/main" id="{82DF75D7-A0F9-374A-B992-171E314B45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036"/>
                  <a:ext cx="671" cy="391"/>
                  <a:chOff x="2603" y="1036"/>
                  <a:chExt cx="671" cy="391"/>
                </a:xfrm>
              </p:grpSpPr>
              <p:sp>
                <p:nvSpPr>
                  <p:cNvPr id="1034267" name="Rectangle 27">
                    <a:extLst>
                      <a:ext uri="{FF2B5EF4-FFF2-40B4-BE49-F238E27FC236}">
                        <a16:creationId xmlns:a16="http://schemas.microsoft.com/office/drawing/2014/main" id="{B0EA55E3-CD5D-3344-9CC8-F314B3A3BA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042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8" name="Rectangle 28">
                    <a:extLst>
                      <a:ext uri="{FF2B5EF4-FFF2-40B4-BE49-F238E27FC236}">
                        <a16:creationId xmlns:a16="http://schemas.microsoft.com/office/drawing/2014/main" id="{80258C95-E440-4B4B-9E00-FFDEDCD210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036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9" name="Group 29">
                  <a:extLst>
                    <a:ext uri="{FF2B5EF4-FFF2-40B4-BE49-F238E27FC236}">
                      <a16:creationId xmlns:a16="http://schemas.microsoft.com/office/drawing/2014/main" id="{E6673134-EEC2-A842-8799-4D03A5DD9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036"/>
                  <a:ext cx="963" cy="391"/>
                  <a:chOff x="3274" y="1036"/>
                  <a:chExt cx="963" cy="391"/>
                </a:xfrm>
              </p:grpSpPr>
              <p:sp>
                <p:nvSpPr>
                  <p:cNvPr id="1034270" name="Rectangle 30">
                    <a:extLst>
                      <a:ext uri="{FF2B5EF4-FFF2-40B4-BE49-F238E27FC236}">
                        <a16:creationId xmlns:a16="http://schemas.microsoft.com/office/drawing/2014/main" id="{EA60CCF7-BC05-C047-9FEB-E836DD936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042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1" name="Rectangle 31">
                    <a:extLst>
                      <a:ext uri="{FF2B5EF4-FFF2-40B4-BE49-F238E27FC236}">
                        <a16:creationId xmlns:a16="http://schemas.microsoft.com/office/drawing/2014/main" id="{701D6A4E-7EE1-AC4D-A4DB-6E50F74AC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036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2" name="Group 32">
                  <a:extLst>
                    <a:ext uri="{FF2B5EF4-FFF2-40B4-BE49-F238E27FC236}">
                      <a16:creationId xmlns:a16="http://schemas.microsoft.com/office/drawing/2014/main" id="{78874FB3-361B-CB49-A5B8-829B8E91FC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036"/>
                  <a:ext cx="1059" cy="391"/>
                  <a:chOff x="4237" y="1036"/>
                  <a:chExt cx="1059" cy="391"/>
                </a:xfrm>
              </p:grpSpPr>
              <p:sp>
                <p:nvSpPr>
                  <p:cNvPr id="1034273" name="Rectangle 33">
                    <a:extLst>
                      <a:ext uri="{FF2B5EF4-FFF2-40B4-BE49-F238E27FC236}">
                        <a16:creationId xmlns:a16="http://schemas.microsoft.com/office/drawing/2014/main" id="{2E25BD23-506B-E14C-81F3-BB8F0A7AF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042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4" name="Rectangle 34">
                    <a:extLst>
                      <a:ext uri="{FF2B5EF4-FFF2-40B4-BE49-F238E27FC236}">
                        <a16:creationId xmlns:a16="http://schemas.microsoft.com/office/drawing/2014/main" id="{C1F3ECE8-9746-6745-B3CF-EB227B6B9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036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5" name="Group 35">
                  <a:extLst>
                    <a:ext uri="{FF2B5EF4-FFF2-40B4-BE49-F238E27FC236}">
                      <a16:creationId xmlns:a16="http://schemas.microsoft.com/office/drawing/2014/main" id="{E34A6D26-B74E-1C48-B2D9-196B0CBCE9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439"/>
                  <a:ext cx="1415" cy="391"/>
                  <a:chOff x="0" y="1439"/>
                  <a:chExt cx="1415" cy="391"/>
                </a:xfrm>
              </p:grpSpPr>
              <p:sp>
                <p:nvSpPr>
                  <p:cNvPr id="1034276" name="Rectangle 36">
                    <a:extLst>
                      <a:ext uri="{FF2B5EF4-FFF2-40B4-BE49-F238E27FC236}">
                        <a16:creationId xmlns:a16="http://schemas.microsoft.com/office/drawing/2014/main" id="{B0E94E2E-F9C6-4C41-9CF5-C9842E484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445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7" name="Rectangle 37">
                    <a:extLst>
                      <a:ext uri="{FF2B5EF4-FFF2-40B4-BE49-F238E27FC236}">
                        <a16:creationId xmlns:a16="http://schemas.microsoft.com/office/drawing/2014/main" id="{D6CDBD0A-D161-A247-8201-86BCAE0E0C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39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8" name="Group 38">
                  <a:extLst>
                    <a:ext uri="{FF2B5EF4-FFF2-40B4-BE49-F238E27FC236}">
                      <a16:creationId xmlns:a16="http://schemas.microsoft.com/office/drawing/2014/main" id="{EB9115BB-A2F7-2E42-8099-07147CF404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439"/>
                  <a:ext cx="1188" cy="391"/>
                  <a:chOff x="1415" y="1439"/>
                  <a:chExt cx="1188" cy="391"/>
                </a:xfrm>
              </p:grpSpPr>
              <p:sp>
                <p:nvSpPr>
                  <p:cNvPr id="1034279" name="Rectangle 39">
                    <a:extLst>
                      <a:ext uri="{FF2B5EF4-FFF2-40B4-BE49-F238E27FC236}">
                        <a16:creationId xmlns:a16="http://schemas.microsoft.com/office/drawing/2014/main" id="{CF3CA67B-7632-1D41-B959-194C07E63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445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0" name="Rectangle 40">
                    <a:extLst>
                      <a:ext uri="{FF2B5EF4-FFF2-40B4-BE49-F238E27FC236}">
                        <a16:creationId xmlns:a16="http://schemas.microsoft.com/office/drawing/2014/main" id="{08799651-94C7-8D42-A44C-8D85B4281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439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1" name="Group 41">
                  <a:extLst>
                    <a:ext uri="{FF2B5EF4-FFF2-40B4-BE49-F238E27FC236}">
                      <a16:creationId xmlns:a16="http://schemas.microsoft.com/office/drawing/2014/main" id="{24954C21-A764-C04D-B00E-90C0186C2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439"/>
                  <a:ext cx="671" cy="391"/>
                  <a:chOff x="2603" y="1439"/>
                  <a:chExt cx="671" cy="391"/>
                </a:xfrm>
              </p:grpSpPr>
              <p:sp>
                <p:nvSpPr>
                  <p:cNvPr id="1034282" name="Rectangle 42">
                    <a:extLst>
                      <a:ext uri="{FF2B5EF4-FFF2-40B4-BE49-F238E27FC236}">
                        <a16:creationId xmlns:a16="http://schemas.microsoft.com/office/drawing/2014/main" id="{5D0FA4D9-177E-854F-81AD-D67B18A22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445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4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3" name="Rectangle 43">
                    <a:extLst>
                      <a:ext uri="{FF2B5EF4-FFF2-40B4-BE49-F238E27FC236}">
                        <a16:creationId xmlns:a16="http://schemas.microsoft.com/office/drawing/2014/main" id="{143E757B-9680-B544-A2B2-E9EA5D010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439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4" name="Group 44">
                  <a:extLst>
                    <a:ext uri="{FF2B5EF4-FFF2-40B4-BE49-F238E27FC236}">
                      <a16:creationId xmlns:a16="http://schemas.microsoft.com/office/drawing/2014/main" id="{DF66E8D4-BC88-BD44-B1E1-E4365278D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439"/>
                  <a:ext cx="963" cy="391"/>
                  <a:chOff x="3274" y="1439"/>
                  <a:chExt cx="963" cy="391"/>
                </a:xfrm>
              </p:grpSpPr>
              <p:sp>
                <p:nvSpPr>
                  <p:cNvPr id="1034285" name="Rectangle 45">
                    <a:extLst>
                      <a:ext uri="{FF2B5EF4-FFF2-40B4-BE49-F238E27FC236}">
                        <a16:creationId xmlns:a16="http://schemas.microsoft.com/office/drawing/2014/main" id="{FE4F4AB2-958C-0A4A-BEB7-33B85FAB4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445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6" name="Rectangle 46">
                    <a:extLst>
                      <a:ext uri="{FF2B5EF4-FFF2-40B4-BE49-F238E27FC236}">
                        <a16:creationId xmlns:a16="http://schemas.microsoft.com/office/drawing/2014/main" id="{A455789F-77AE-6545-B49C-AF1540879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439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7" name="Group 47">
                  <a:extLst>
                    <a:ext uri="{FF2B5EF4-FFF2-40B4-BE49-F238E27FC236}">
                      <a16:creationId xmlns:a16="http://schemas.microsoft.com/office/drawing/2014/main" id="{65CAE2D9-98D1-7647-A0E8-F1F64DB6E3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439"/>
                  <a:ext cx="1059" cy="391"/>
                  <a:chOff x="4237" y="1439"/>
                  <a:chExt cx="1059" cy="391"/>
                </a:xfrm>
              </p:grpSpPr>
              <p:sp>
                <p:nvSpPr>
                  <p:cNvPr id="1034288" name="Rectangle 48">
                    <a:extLst>
                      <a:ext uri="{FF2B5EF4-FFF2-40B4-BE49-F238E27FC236}">
                        <a16:creationId xmlns:a16="http://schemas.microsoft.com/office/drawing/2014/main" id="{E169BCB5-CB29-224A-BBD7-F365A2FEE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445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9" name="Rectangle 49">
                    <a:extLst>
                      <a:ext uri="{FF2B5EF4-FFF2-40B4-BE49-F238E27FC236}">
                        <a16:creationId xmlns:a16="http://schemas.microsoft.com/office/drawing/2014/main" id="{F91D7245-F97C-684A-AE08-9CFE48D07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439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0" name="Group 50">
                  <a:extLst>
                    <a:ext uri="{FF2B5EF4-FFF2-40B4-BE49-F238E27FC236}">
                      <a16:creationId xmlns:a16="http://schemas.microsoft.com/office/drawing/2014/main" id="{747D2B05-1953-1A4B-A9C4-84787FB0A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842"/>
                  <a:ext cx="1415" cy="391"/>
                  <a:chOff x="0" y="1842"/>
                  <a:chExt cx="1415" cy="391"/>
                </a:xfrm>
              </p:grpSpPr>
              <p:sp>
                <p:nvSpPr>
                  <p:cNvPr id="1034291" name="Rectangle 51">
                    <a:extLst>
                      <a:ext uri="{FF2B5EF4-FFF2-40B4-BE49-F238E27FC236}">
                        <a16:creationId xmlns:a16="http://schemas.microsoft.com/office/drawing/2014/main" id="{940FB11D-1FE6-204F-860D-964A2CFF3F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848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.019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2" name="Rectangle 52">
                    <a:extLst>
                      <a:ext uri="{FF2B5EF4-FFF2-40B4-BE49-F238E27FC236}">
                        <a16:creationId xmlns:a16="http://schemas.microsoft.com/office/drawing/2014/main" id="{3581D58D-254B-E947-B11D-7E1D01B157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2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3" name="Group 53">
                  <a:extLst>
                    <a:ext uri="{FF2B5EF4-FFF2-40B4-BE49-F238E27FC236}">
                      <a16:creationId xmlns:a16="http://schemas.microsoft.com/office/drawing/2014/main" id="{B92A63D8-A79E-1F4D-BB99-85FB5948B8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842"/>
                  <a:ext cx="1188" cy="391"/>
                  <a:chOff x="1415" y="1842"/>
                  <a:chExt cx="1188" cy="391"/>
                </a:xfrm>
              </p:grpSpPr>
              <p:sp>
                <p:nvSpPr>
                  <p:cNvPr id="1034294" name="Rectangle 54">
                    <a:extLst>
                      <a:ext uri="{FF2B5EF4-FFF2-40B4-BE49-F238E27FC236}">
                        <a16:creationId xmlns:a16="http://schemas.microsoft.com/office/drawing/2014/main" id="{D7D957BD-C564-2945-902E-E740C3AE1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848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5" name="Rectangle 55">
                    <a:extLst>
                      <a:ext uri="{FF2B5EF4-FFF2-40B4-BE49-F238E27FC236}">
                        <a16:creationId xmlns:a16="http://schemas.microsoft.com/office/drawing/2014/main" id="{94A47A96-FAC8-A341-A025-52C9EC8DF2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842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6" name="Group 56">
                  <a:extLst>
                    <a:ext uri="{FF2B5EF4-FFF2-40B4-BE49-F238E27FC236}">
                      <a16:creationId xmlns:a16="http://schemas.microsoft.com/office/drawing/2014/main" id="{6FA03ADC-78D5-5543-921E-D31AA095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842"/>
                  <a:ext cx="671" cy="391"/>
                  <a:chOff x="2603" y="1842"/>
                  <a:chExt cx="671" cy="391"/>
                </a:xfrm>
              </p:grpSpPr>
              <p:sp>
                <p:nvSpPr>
                  <p:cNvPr id="1034297" name="Rectangle 57">
                    <a:extLst>
                      <a:ext uri="{FF2B5EF4-FFF2-40B4-BE49-F238E27FC236}">
                        <a16:creationId xmlns:a16="http://schemas.microsoft.com/office/drawing/2014/main" id="{8BB0A62A-8FA3-AF40-B1C0-EF767B83C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848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8" name="Rectangle 58">
                    <a:extLst>
                      <a:ext uri="{FF2B5EF4-FFF2-40B4-BE49-F238E27FC236}">
                        <a16:creationId xmlns:a16="http://schemas.microsoft.com/office/drawing/2014/main" id="{321002B7-4D68-F549-9B75-D6774B4FD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842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9" name="Group 59">
                  <a:extLst>
                    <a:ext uri="{FF2B5EF4-FFF2-40B4-BE49-F238E27FC236}">
                      <a16:creationId xmlns:a16="http://schemas.microsoft.com/office/drawing/2014/main" id="{A8298BB1-0B7A-BB4E-843E-D99FA9B64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842"/>
                  <a:ext cx="963" cy="391"/>
                  <a:chOff x="3274" y="1842"/>
                  <a:chExt cx="963" cy="391"/>
                </a:xfrm>
              </p:grpSpPr>
              <p:sp>
                <p:nvSpPr>
                  <p:cNvPr id="1034300" name="Rectangle 60">
                    <a:extLst>
                      <a:ext uri="{FF2B5EF4-FFF2-40B4-BE49-F238E27FC236}">
                        <a16:creationId xmlns:a16="http://schemas.microsoft.com/office/drawing/2014/main" id="{85C503D3-6F8E-BC4E-BB9D-1D95A91E3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848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.017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1" name="Rectangle 61">
                    <a:extLst>
                      <a:ext uri="{FF2B5EF4-FFF2-40B4-BE49-F238E27FC236}">
                        <a16:creationId xmlns:a16="http://schemas.microsoft.com/office/drawing/2014/main" id="{EE81C14C-AB3D-BF44-85AD-B108CBB8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842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2" name="Group 62">
                  <a:extLst>
                    <a:ext uri="{FF2B5EF4-FFF2-40B4-BE49-F238E27FC236}">
                      <a16:creationId xmlns:a16="http://schemas.microsoft.com/office/drawing/2014/main" id="{214F36D8-C31A-B648-AC95-371CD35D3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842"/>
                  <a:ext cx="1059" cy="391"/>
                  <a:chOff x="4237" y="1842"/>
                  <a:chExt cx="1059" cy="391"/>
                </a:xfrm>
              </p:grpSpPr>
              <p:sp>
                <p:nvSpPr>
                  <p:cNvPr id="1034303" name="Rectangle 63">
                    <a:extLst>
                      <a:ext uri="{FF2B5EF4-FFF2-40B4-BE49-F238E27FC236}">
                        <a16:creationId xmlns:a16="http://schemas.microsoft.com/office/drawing/2014/main" id="{65DA1B2F-21EB-AD40-B99F-5B635D28E8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848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4" name="Rectangle 64">
                    <a:extLst>
                      <a:ext uri="{FF2B5EF4-FFF2-40B4-BE49-F238E27FC236}">
                        <a16:creationId xmlns:a16="http://schemas.microsoft.com/office/drawing/2014/main" id="{3EA7277B-B9A7-AB4E-AA88-0C2B99AE4A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842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5" name="Group 65">
                  <a:extLst>
                    <a:ext uri="{FF2B5EF4-FFF2-40B4-BE49-F238E27FC236}">
                      <a16:creationId xmlns:a16="http://schemas.microsoft.com/office/drawing/2014/main" id="{B156268B-EF34-4B41-BF82-13DF87FF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245"/>
                  <a:ext cx="1415" cy="391"/>
                  <a:chOff x="0" y="2245"/>
                  <a:chExt cx="1415" cy="391"/>
                </a:xfrm>
              </p:grpSpPr>
              <p:sp>
                <p:nvSpPr>
                  <p:cNvPr id="1034306" name="Rectangle 66">
                    <a:extLst>
                      <a:ext uri="{FF2B5EF4-FFF2-40B4-BE49-F238E27FC236}">
                        <a16:creationId xmlns:a16="http://schemas.microsoft.com/office/drawing/2014/main" id="{C90F1AC4-209E-E745-8D52-E31432BB9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251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.032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7" name="Rectangle 67">
                    <a:extLst>
                      <a:ext uri="{FF2B5EF4-FFF2-40B4-BE49-F238E27FC236}">
                        <a16:creationId xmlns:a16="http://schemas.microsoft.com/office/drawing/2014/main" id="{52AF604F-0BF2-024F-8F4D-8394699F5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245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8" name="Group 68">
                  <a:extLst>
                    <a:ext uri="{FF2B5EF4-FFF2-40B4-BE49-F238E27FC236}">
                      <a16:creationId xmlns:a16="http://schemas.microsoft.com/office/drawing/2014/main" id="{52EA932B-F06C-C546-A701-97A0B2A48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245"/>
                  <a:ext cx="1188" cy="391"/>
                  <a:chOff x="1415" y="2245"/>
                  <a:chExt cx="1188" cy="391"/>
                </a:xfrm>
              </p:grpSpPr>
              <p:sp>
                <p:nvSpPr>
                  <p:cNvPr id="1034309" name="Rectangle 69">
                    <a:extLst>
                      <a:ext uri="{FF2B5EF4-FFF2-40B4-BE49-F238E27FC236}">
                        <a16:creationId xmlns:a16="http://schemas.microsoft.com/office/drawing/2014/main" id="{1FE446A3-EC4D-074C-8B37-09C2CC76C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251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0" name="Rectangle 70">
                    <a:extLst>
                      <a:ext uri="{FF2B5EF4-FFF2-40B4-BE49-F238E27FC236}">
                        <a16:creationId xmlns:a16="http://schemas.microsoft.com/office/drawing/2014/main" id="{75F1F136-0D18-0841-B4D2-40EB50697C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245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1" name="Group 71">
                  <a:extLst>
                    <a:ext uri="{FF2B5EF4-FFF2-40B4-BE49-F238E27FC236}">
                      <a16:creationId xmlns:a16="http://schemas.microsoft.com/office/drawing/2014/main" id="{547996DF-BC6E-214C-943B-4B47777AFC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245"/>
                  <a:ext cx="671" cy="391"/>
                  <a:chOff x="2603" y="2245"/>
                  <a:chExt cx="671" cy="391"/>
                </a:xfrm>
              </p:grpSpPr>
              <p:sp>
                <p:nvSpPr>
                  <p:cNvPr id="1034312" name="Rectangle 72">
                    <a:extLst>
                      <a:ext uri="{FF2B5EF4-FFF2-40B4-BE49-F238E27FC236}">
                        <a16:creationId xmlns:a16="http://schemas.microsoft.com/office/drawing/2014/main" id="{A6180220-0A91-704B-977D-14715301D6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251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3" name="Rectangle 73">
                    <a:extLst>
                      <a:ext uri="{FF2B5EF4-FFF2-40B4-BE49-F238E27FC236}">
                        <a16:creationId xmlns:a16="http://schemas.microsoft.com/office/drawing/2014/main" id="{28139813-1D12-3249-B233-789580BD4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245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4" name="Group 74">
                  <a:extLst>
                    <a:ext uri="{FF2B5EF4-FFF2-40B4-BE49-F238E27FC236}">
                      <a16:creationId xmlns:a16="http://schemas.microsoft.com/office/drawing/2014/main" id="{E3C487CA-0543-974A-9B8E-2BDF7C352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245"/>
                  <a:ext cx="963" cy="391"/>
                  <a:chOff x="3274" y="2245"/>
                  <a:chExt cx="963" cy="391"/>
                </a:xfrm>
              </p:grpSpPr>
              <p:sp>
                <p:nvSpPr>
                  <p:cNvPr id="1034315" name="Rectangle 75">
                    <a:extLst>
                      <a:ext uri="{FF2B5EF4-FFF2-40B4-BE49-F238E27FC236}">
                        <a16:creationId xmlns:a16="http://schemas.microsoft.com/office/drawing/2014/main" id="{143EC011-5941-2844-ABD7-18D94F11BB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251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.025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6" name="Rectangle 76">
                    <a:extLst>
                      <a:ext uri="{FF2B5EF4-FFF2-40B4-BE49-F238E27FC236}">
                        <a16:creationId xmlns:a16="http://schemas.microsoft.com/office/drawing/2014/main" id="{64E24255-0CD6-F540-BAF7-6561B4DB0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245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7" name="Group 77">
                  <a:extLst>
                    <a:ext uri="{FF2B5EF4-FFF2-40B4-BE49-F238E27FC236}">
                      <a16:creationId xmlns:a16="http://schemas.microsoft.com/office/drawing/2014/main" id="{2838D0DE-CF99-E546-981B-2B5E74D4D9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245"/>
                  <a:ext cx="1059" cy="391"/>
                  <a:chOff x="4237" y="2245"/>
                  <a:chExt cx="1059" cy="391"/>
                </a:xfrm>
              </p:grpSpPr>
              <p:sp>
                <p:nvSpPr>
                  <p:cNvPr id="1034318" name="Rectangle 78">
                    <a:extLst>
                      <a:ext uri="{FF2B5EF4-FFF2-40B4-BE49-F238E27FC236}">
                        <a16:creationId xmlns:a16="http://schemas.microsoft.com/office/drawing/2014/main" id="{77B20D57-CCB0-8145-9B68-B72327C628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251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9" name="Rectangle 79">
                    <a:extLst>
                      <a:ext uri="{FF2B5EF4-FFF2-40B4-BE49-F238E27FC236}">
                        <a16:creationId xmlns:a16="http://schemas.microsoft.com/office/drawing/2014/main" id="{AD8850BB-D66A-D04D-B5C2-659DC5B51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245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0" name="Group 80">
                  <a:extLst>
                    <a:ext uri="{FF2B5EF4-FFF2-40B4-BE49-F238E27FC236}">
                      <a16:creationId xmlns:a16="http://schemas.microsoft.com/office/drawing/2014/main" id="{A7AE245E-8296-144B-A9D5-6D4B49E33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648"/>
                  <a:ext cx="1415" cy="391"/>
                  <a:chOff x="0" y="2648"/>
                  <a:chExt cx="1415" cy="391"/>
                </a:xfrm>
              </p:grpSpPr>
              <p:sp>
                <p:nvSpPr>
                  <p:cNvPr id="1034321" name="Rectangle 81">
                    <a:extLst>
                      <a:ext uri="{FF2B5EF4-FFF2-40B4-BE49-F238E27FC236}">
                        <a16:creationId xmlns:a16="http://schemas.microsoft.com/office/drawing/2014/main" id="{67BAE29E-2D6D-B943-BD65-90D153A85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654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.048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2" name="Rectangle 82">
                    <a:extLst>
                      <a:ext uri="{FF2B5EF4-FFF2-40B4-BE49-F238E27FC236}">
                        <a16:creationId xmlns:a16="http://schemas.microsoft.com/office/drawing/2014/main" id="{0233FFF2-B2E1-FB4E-AC8A-097B831A2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648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3" name="Group 83">
                  <a:extLst>
                    <a:ext uri="{FF2B5EF4-FFF2-40B4-BE49-F238E27FC236}">
                      <a16:creationId xmlns:a16="http://schemas.microsoft.com/office/drawing/2014/main" id="{10F6E543-8823-2740-81AE-B36B8BFB1D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648"/>
                  <a:ext cx="1188" cy="391"/>
                  <a:chOff x="1415" y="2648"/>
                  <a:chExt cx="1188" cy="391"/>
                </a:xfrm>
              </p:grpSpPr>
              <p:sp>
                <p:nvSpPr>
                  <p:cNvPr id="1034324" name="Rectangle 84">
                    <a:extLst>
                      <a:ext uri="{FF2B5EF4-FFF2-40B4-BE49-F238E27FC236}">
                        <a16:creationId xmlns:a16="http://schemas.microsoft.com/office/drawing/2014/main" id="{3CEF3C0D-EC7E-FE4C-85F9-8821E62D9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654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5" name="Rectangle 85">
                    <a:extLst>
                      <a:ext uri="{FF2B5EF4-FFF2-40B4-BE49-F238E27FC236}">
                        <a16:creationId xmlns:a16="http://schemas.microsoft.com/office/drawing/2014/main" id="{78CADE0E-9800-1B4E-946C-69203DF86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648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6" name="Group 86">
                  <a:extLst>
                    <a:ext uri="{FF2B5EF4-FFF2-40B4-BE49-F238E27FC236}">
                      <a16:creationId xmlns:a16="http://schemas.microsoft.com/office/drawing/2014/main" id="{9D404746-53E2-A14D-AB52-2A3F87A3D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648"/>
                  <a:ext cx="671" cy="391"/>
                  <a:chOff x="2603" y="2648"/>
                  <a:chExt cx="671" cy="391"/>
                </a:xfrm>
              </p:grpSpPr>
              <p:sp>
                <p:nvSpPr>
                  <p:cNvPr id="1034327" name="Rectangle 87">
                    <a:extLst>
                      <a:ext uri="{FF2B5EF4-FFF2-40B4-BE49-F238E27FC236}">
                        <a16:creationId xmlns:a16="http://schemas.microsoft.com/office/drawing/2014/main" id="{C1D24BE8-91C6-E54F-9C25-B48E8635DB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654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8" name="Rectangle 88">
                    <a:extLst>
                      <a:ext uri="{FF2B5EF4-FFF2-40B4-BE49-F238E27FC236}">
                        <a16:creationId xmlns:a16="http://schemas.microsoft.com/office/drawing/2014/main" id="{0EE2A9BF-A7F8-5748-918D-4FB056154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648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9" name="Group 89">
                  <a:extLst>
                    <a:ext uri="{FF2B5EF4-FFF2-40B4-BE49-F238E27FC236}">
                      <a16:creationId xmlns:a16="http://schemas.microsoft.com/office/drawing/2014/main" id="{A4CB7FCE-768B-DB4F-9BF4-D808AE2E2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648"/>
                  <a:ext cx="963" cy="391"/>
                  <a:chOff x="3274" y="2648"/>
                  <a:chExt cx="963" cy="391"/>
                </a:xfrm>
              </p:grpSpPr>
              <p:sp>
                <p:nvSpPr>
                  <p:cNvPr id="1034330" name="Rectangle 90">
                    <a:extLst>
                      <a:ext uri="{FF2B5EF4-FFF2-40B4-BE49-F238E27FC236}">
                        <a16:creationId xmlns:a16="http://schemas.microsoft.com/office/drawing/2014/main" id="{25D840D4-2F85-A944-8DA1-9CACB68F7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654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1" name="Rectangle 91">
                    <a:extLst>
                      <a:ext uri="{FF2B5EF4-FFF2-40B4-BE49-F238E27FC236}">
                        <a16:creationId xmlns:a16="http://schemas.microsoft.com/office/drawing/2014/main" id="{0E48AC1B-D784-5A45-B2BE-931634A00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648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32" name="Group 92">
                  <a:extLst>
                    <a:ext uri="{FF2B5EF4-FFF2-40B4-BE49-F238E27FC236}">
                      <a16:creationId xmlns:a16="http://schemas.microsoft.com/office/drawing/2014/main" id="{EFC1E283-20BE-1C4B-B222-09665A712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648"/>
                  <a:ext cx="1059" cy="391"/>
                  <a:chOff x="4237" y="2648"/>
                  <a:chExt cx="1059" cy="391"/>
                </a:xfrm>
              </p:grpSpPr>
              <p:sp>
                <p:nvSpPr>
                  <p:cNvPr id="1034333" name="Rectangle 93">
                    <a:extLst>
                      <a:ext uri="{FF2B5EF4-FFF2-40B4-BE49-F238E27FC236}">
                        <a16:creationId xmlns:a16="http://schemas.microsoft.com/office/drawing/2014/main" id="{6335C672-E7FE-6448-9035-BE14336CA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654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4" name="Rectangle 94">
                    <a:extLst>
                      <a:ext uri="{FF2B5EF4-FFF2-40B4-BE49-F238E27FC236}">
                        <a16:creationId xmlns:a16="http://schemas.microsoft.com/office/drawing/2014/main" id="{56C70EA2-D105-3940-ABE9-C5DF66101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648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034335" name="Rectangle 95">
                <a:extLst>
                  <a:ext uri="{FF2B5EF4-FFF2-40B4-BE49-F238E27FC236}">
                    <a16:creationId xmlns:a16="http://schemas.microsoft.com/office/drawing/2014/main" id="{70E1FC98-4B42-3B4E-9136-297FBBAC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" y="630"/>
                <a:ext cx="5302" cy="2412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A9BF24-4EE9-BF4E-A13D-430E0BCC9731}"/>
                </a:ext>
              </a:extLst>
            </p:cNvPr>
            <p:cNvSpPr/>
            <p:nvPr/>
          </p:nvSpPr>
          <p:spPr>
            <a:xfrm>
              <a:off x="6980277" y="2252886"/>
              <a:ext cx="1851346" cy="391241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760605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86ACB8-56DF-0244-BD4C-FDFFB68CD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Multivariate Analysis of Variance: MANOVA</a:t>
            </a:r>
            <a:endParaRPr lang="en-US" altLang="de-DE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FA1CE7-4044-D646-9170-138351E0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altLang="de-DE" dirty="0"/>
              <a:t>An extension of ANOVA in which main effects and interactions are assessed on a combination of DVs</a:t>
            </a:r>
          </a:p>
          <a:p>
            <a:pPr lvl="1"/>
            <a:r>
              <a:rPr lang="en-US" altLang="de-DE" dirty="0"/>
              <a:t>IV = independent variable, manipulated variable </a:t>
            </a:r>
            <a:br>
              <a:rPr lang="en-US" altLang="de-DE" dirty="0"/>
            </a:br>
            <a:r>
              <a:rPr lang="en-US" altLang="de-DE" dirty="0"/>
              <a:t>(e.g., Treatment)</a:t>
            </a:r>
          </a:p>
          <a:p>
            <a:pPr lvl="1"/>
            <a:r>
              <a:rPr lang="en-US" altLang="de-DE" dirty="0"/>
              <a:t>DV = dependent variable, measured variable </a:t>
            </a:r>
            <a:br>
              <a:rPr lang="en-US" altLang="de-DE" dirty="0"/>
            </a:br>
            <a:r>
              <a:rPr lang="en-US" altLang="de-DE" dirty="0"/>
              <a:t>(e.g., Mean)</a:t>
            </a:r>
          </a:p>
          <a:p>
            <a:r>
              <a:rPr lang="en-US" altLang="de-DE" dirty="0"/>
              <a:t>MANOVA tests whether mean differences among groups on a combination of DVs is likely to occur by chance</a:t>
            </a:r>
          </a:p>
          <a:p>
            <a:r>
              <a:rPr lang="en" altLang="de-DE" dirty="0"/>
              <a:t>New DVs are created that are linear combinations of the individual DVs such t</a:t>
            </a:r>
            <a:r>
              <a:rPr lang="de-DE" altLang="de-DE" dirty="0"/>
              <a:t>ha</a:t>
            </a:r>
            <a:r>
              <a:rPr lang="en" altLang="de-DE" dirty="0"/>
              <a:t>t the difference between groups is maximized</a:t>
            </a:r>
          </a:p>
          <a:p>
            <a:r>
              <a:rPr lang="en-US" altLang="de-DE" dirty="0"/>
              <a:t>The questions are mostly the same as ANOVA just on the linearly combined DVs instead just one DV</a:t>
            </a:r>
          </a:p>
        </p:txBody>
      </p:sp>
    </p:spTree>
    <p:extLst>
      <p:ext uri="{BB962C8B-B14F-4D97-AF65-F5344CB8AC3E}">
        <p14:creationId xmlns:p14="http://schemas.microsoft.com/office/powerpoint/2010/main" val="28922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(2)</a:t>
            </a: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id="{DE079AD0-52FC-5C49-A453-64F9AFA1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C2AC57-9894-0248-A414-BBE0BDAE139F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A310B1B7-FCEB-A140-833F-F3D34095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DB6E6A01-E412-794C-80A6-2D8FC7C8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7" name="Rectangle 72">
            <a:extLst>
              <a:ext uri="{FF2B5EF4-FFF2-40B4-BE49-F238E27FC236}">
                <a16:creationId xmlns:a16="http://schemas.microsoft.com/office/drawing/2014/main" id="{DE492678-C794-0E47-921B-4261D3DD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72123B7-D3A0-4F46-AE3D-81BB78D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4890A4B3-16B6-274D-B12C-DBFBDF98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0" name="Rectangle 75">
            <a:extLst>
              <a:ext uri="{FF2B5EF4-FFF2-40B4-BE49-F238E27FC236}">
                <a16:creationId xmlns:a16="http://schemas.microsoft.com/office/drawing/2014/main" id="{E9B8D485-0E01-4246-9E6F-E6D3CAE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C471AB33-1653-5E48-AB08-10043770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/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blipFill>
                <a:blip r:embed="rId3"/>
                <a:stretch>
                  <a:fillRect l="-429" t="-162121" r="-858" b="-2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(3)</a:t>
            </a: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AutoShape 41">
            <a:extLst>
              <a:ext uri="{FF2B5EF4-FFF2-40B4-BE49-F238E27FC236}">
                <a16:creationId xmlns:a16="http://schemas.microsoft.com/office/drawing/2014/main" id="{52A123AF-88D7-4748-915E-D967A08E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FA8FE5C1-9585-504E-8C8A-DCB70E38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B84A41CA-D0E9-244E-AF41-1BED448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AF6575F4-C00C-1C43-9409-592F0C1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1C7CD66D-D36A-564E-A538-ED89179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1D2F3820-2146-AF44-981D-124FFE19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87C38349-79B2-5943-9C1B-AD07DF7B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AutoShape 14">
            <a:extLst>
              <a:ext uri="{FF2B5EF4-FFF2-40B4-BE49-F238E27FC236}">
                <a16:creationId xmlns:a16="http://schemas.microsoft.com/office/drawing/2014/main" id="{86336F6D-E0BA-534D-A094-55D7F8BF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3F9925-91E3-B941-9112-EAF6253D3BB7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BDDB219A-EFC1-634E-A974-69D4FEC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795ECEA-FEC5-9C4E-8436-E0DACE8E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91BA4FB9-1C2C-394B-85DA-0A55F57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01797FEB-37E5-EA42-BF32-90540ACF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7D21D037-D522-6D4E-8B40-7594D966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B32B3AB6-B77C-B747-8E15-073E40B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86" name="Rectangle 76">
            <a:extLst>
              <a:ext uri="{FF2B5EF4-FFF2-40B4-BE49-F238E27FC236}">
                <a16:creationId xmlns:a16="http://schemas.microsoft.com/office/drawing/2014/main" id="{491964C3-A282-2E41-906C-8693A3B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6">
            <a:extLst>
              <a:ext uri="{FF2B5EF4-FFF2-40B4-BE49-F238E27FC236}">
                <a16:creationId xmlns:a16="http://schemas.microsoft.com/office/drawing/2014/main" id="{C7FE732A-EBCC-1D43-B68C-00B52DE1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14" name="Line 47">
            <a:extLst>
              <a:ext uri="{FF2B5EF4-FFF2-40B4-BE49-F238E27FC236}">
                <a16:creationId xmlns:a16="http://schemas.microsoft.com/office/drawing/2014/main" id="{CD007D7F-2C9E-0F46-B97D-1289D90E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Line 48">
            <a:extLst>
              <a:ext uri="{FF2B5EF4-FFF2-40B4-BE49-F238E27FC236}">
                <a16:creationId xmlns:a16="http://schemas.microsoft.com/office/drawing/2014/main" id="{E9EFE5B6-46C7-864F-B217-473B647C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" name="Line 49">
            <a:extLst>
              <a:ext uri="{FF2B5EF4-FFF2-40B4-BE49-F238E27FC236}">
                <a16:creationId xmlns:a16="http://schemas.microsoft.com/office/drawing/2014/main" id="{ED552E3C-7A22-E946-82FC-D1B20BCF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Line 50">
            <a:extLst>
              <a:ext uri="{FF2B5EF4-FFF2-40B4-BE49-F238E27FC236}">
                <a16:creationId xmlns:a16="http://schemas.microsoft.com/office/drawing/2014/main" id="{B87EBD40-8077-8541-8B93-54D474C57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Line 51">
            <a:extLst>
              <a:ext uri="{FF2B5EF4-FFF2-40B4-BE49-F238E27FC236}">
                <a16:creationId xmlns:a16="http://schemas.microsoft.com/office/drawing/2014/main" id="{355D7811-ACEE-E04F-AC99-F354D03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5004A8D1-8CAD-9C47-9426-FFCC8137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20" name="Line 53">
            <a:extLst>
              <a:ext uri="{FF2B5EF4-FFF2-40B4-BE49-F238E27FC236}">
                <a16:creationId xmlns:a16="http://schemas.microsoft.com/office/drawing/2014/main" id="{065FB3AE-EE2F-F540-B365-A925717B5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" name="Line 54">
            <a:extLst>
              <a:ext uri="{FF2B5EF4-FFF2-40B4-BE49-F238E27FC236}">
                <a16:creationId xmlns:a16="http://schemas.microsoft.com/office/drawing/2014/main" id="{630741D4-C181-1E43-B023-59A475AD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55">
            <a:extLst>
              <a:ext uri="{FF2B5EF4-FFF2-40B4-BE49-F238E27FC236}">
                <a16:creationId xmlns:a16="http://schemas.microsoft.com/office/drawing/2014/main" id="{F3ED865A-F1CC-7A4A-8736-940A08BD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56">
            <a:extLst>
              <a:ext uri="{FF2B5EF4-FFF2-40B4-BE49-F238E27FC236}">
                <a16:creationId xmlns:a16="http://schemas.microsoft.com/office/drawing/2014/main" id="{AC056F01-5EAF-3D43-9400-B81643CF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57">
            <a:extLst>
              <a:ext uri="{FF2B5EF4-FFF2-40B4-BE49-F238E27FC236}">
                <a16:creationId xmlns:a16="http://schemas.microsoft.com/office/drawing/2014/main" id="{D747875F-645B-4948-AB3D-A8D6E38C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Line 58">
            <a:extLst>
              <a:ext uri="{FF2B5EF4-FFF2-40B4-BE49-F238E27FC236}">
                <a16:creationId xmlns:a16="http://schemas.microsoft.com/office/drawing/2014/main" id="{52294E4C-2F6B-9D4A-8C2D-AE8EB03F7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" name="Line 59">
            <a:extLst>
              <a:ext uri="{FF2B5EF4-FFF2-40B4-BE49-F238E27FC236}">
                <a16:creationId xmlns:a16="http://schemas.microsoft.com/office/drawing/2014/main" id="{9F672875-9991-8844-8301-D53BCE609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" name="Line 60">
            <a:extLst>
              <a:ext uri="{FF2B5EF4-FFF2-40B4-BE49-F238E27FC236}">
                <a16:creationId xmlns:a16="http://schemas.microsoft.com/office/drawing/2014/main" id="{D664773C-ECA5-ED4F-9C99-415DF9C1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06073AFF-8278-0C4C-AE27-702803B42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62">
            <a:extLst>
              <a:ext uri="{FF2B5EF4-FFF2-40B4-BE49-F238E27FC236}">
                <a16:creationId xmlns:a16="http://schemas.microsoft.com/office/drawing/2014/main" id="{78500978-15AB-7144-A9A9-EE88F2C0B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63">
            <a:extLst>
              <a:ext uri="{FF2B5EF4-FFF2-40B4-BE49-F238E27FC236}">
                <a16:creationId xmlns:a16="http://schemas.microsoft.com/office/drawing/2014/main" id="{46D68BBD-8F56-AA46-9345-424614210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" name="Line 64">
            <a:extLst>
              <a:ext uri="{FF2B5EF4-FFF2-40B4-BE49-F238E27FC236}">
                <a16:creationId xmlns:a16="http://schemas.microsoft.com/office/drawing/2014/main" id="{90B1930D-3444-0A48-B99A-E34684C7D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69C55308-5A48-9246-BC23-8D1A4E6AE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66">
            <a:extLst>
              <a:ext uri="{FF2B5EF4-FFF2-40B4-BE49-F238E27FC236}">
                <a16:creationId xmlns:a16="http://schemas.microsoft.com/office/drawing/2014/main" id="{B79D7EAF-5763-CB40-BD63-16520288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Rectangle 68">
            <a:extLst>
              <a:ext uri="{FF2B5EF4-FFF2-40B4-BE49-F238E27FC236}">
                <a16:creationId xmlns:a16="http://schemas.microsoft.com/office/drawing/2014/main" id="{0BB2A9A5-38E8-494D-8D38-C9611136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35" name="Rectangle 69">
            <a:extLst>
              <a:ext uri="{FF2B5EF4-FFF2-40B4-BE49-F238E27FC236}">
                <a16:creationId xmlns:a16="http://schemas.microsoft.com/office/drawing/2014/main" id="{F9F4E943-0F00-ED4B-B17B-71EBA842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36" name="Rectangle 70">
            <a:extLst>
              <a:ext uri="{FF2B5EF4-FFF2-40B4-BE49-F238E27FC236}">
                <a16:creationId xmlns:a16="http://schemas.microsoft.com/office/drawing/2014/main" id="{A5D95C17-0233-4642-B0D9-10B7587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37" name="Rectangle 71">
            <a:extLst>
              <a:ext uri="{FF2B5EF4-FFF2-40B4-BE49-F238E27FC236}">
                <a16:creationId xmlns:a16="http://schemas.microsoft.com/office/drawing/2014/main" id="{F6568B86-DA60-BC4D-B745-D1A02F3A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38" name="Rectangle 72">
            <a:extLst>
              <a:ext uri="{FF2B5EF4-FFF2-40B4-BE49-F238E27FC236}">
                <a16:creationId xmlns:a16="http://schemas.microsoft.com/office/drawing/2014/main" id="{1181533A-6928-6447-8646-1FACE20F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39" name="Rectangle 73">
            <a:extLst>
              <a:ext uri="{FF2B5EF4-FFF2-40B4-BE49-F238E27FC236}">
                <a16:creationId xmlns:a16="http://schemas.microsoft.com/office/drawing/2014/main" id="{D4C2F455-35E1-8749-BDDB-11F7BFEB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55" name="AutoShape 15">
            <a:extLst>
              <a:ext uri="{FF2B5EF4-FFF2-40B4-BE49-F238E27FC236}">
                <a16:creationId xmlns:a16="http://schemas.microsoft.com/office/drawing/2014/main" id="{D560CF08-B7FC-3F48-8EAB-2D99D8F8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16">
            <a:extLst>
              <a:ext uri="{FF2B5EF4-FFF2-40B4-BE49-F238E27FC236}">
                <a16:creationId xmlns:a16="http://schemas.microsoft.com/office/drawing/2014/main" id="{AF72C978-1A72-1F4D-8227-F5EA1880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AutoShape 17">
            <a:extLst>
              <a:ext uri="{FF2B5EF4-FFF2-40B4-BE49-F238E27FC236}">
                <a16:creationId xmlns:a16="http://schemas.microsoft.com/office/drawing/2014/main" id="{FC8CD617-7879-A74C-A93B-894F297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AutoShape 18">
            <a:extLst>
              <a:ext uri="{FF2B5EF4-FFF2-40B4-BE49-F238E27FC236}">
                <a16:creationId xmlns:a16="http://schemas.microsoft.com/office/drawing/2014/main" id="{C4B3A516-E6E1-8F43-9BC0-DABE0C2F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AutoShape 19">
            <a:extLst>
              <a:ext uri="{FF2B5EF4-FFF2-40B4-BE49-F238E27FC236}">
                <a16:creationId xmlns:a16="http://schemas.microsoft.com/office/drawing/2014/main" id="{268C4F1A-1C61-BA4D-A645-23B057BF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AutoShape 20">
            <a:extLst>
              <a:ext uri="{FF2B5EF4-FFF2-40B4-BE49-F238E27FC236}">
                <a16:creationId xmlns:a16="http://schemas.microsoft.com/office/drawing/2014/main" id="{3AAC576E-D5C9-ED46-B6DB-E9F5927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AutoShape 21">
            <a:extLst>
              <a:ext uri="{FF2B5EF4-FFF2-40B4-BE49-F238E27FC236}">
                <a16:creationId xmlns:a16="http://schemas.microsoft.com/office/drawing/2014/main" id="{CC330BDF-38AA-FD4B-A11B-9806871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AutoShape 22">
            <a:extLst>
              <a:ext uri="{FF2B5EF4-FFF2-40B4-BE49-F238E27FC236}">
                <a16:creationId xmlns:a16="http://schemas.microsoft.com/office/drawing/2014/main" id="{F6C7D41F-42D7-8445-BCAC-4FF3EA0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AutoShape 23">
            <a:extLst>
              <a:ext uri="{FF2B5EF4-FFF2-40B4-BE49-F238E27FC236}">
                <a16:creationId xmlns:a16="http://schemas.microsoft.com/office/drawing/2014/main" id="{3C6355AC-3DCB-2C4F-AE03-ADFACD25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AutoShape 24">
            <a:extLst>
              <a:ext uri="{FF2B5EF4-FFF2-40B4-BE49-F238E27FC236}">
                <a16:creationId xmlns:a16="http://schemas.microsoft.com/office/drawing/2014/main" id="{7F766CA1-34B8-FF45-8BAB-07A9B5E9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5807EDC3-225D-BF43-9CC6-80486D1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AutoShape 26">
            <a:extLst>
              <a:ext uri="{FF2B5EF4-FFF2-40B4-BE49-F238E27FC236}">
                <a16:creationId xmlns:a16="http://schemas.microsoft.com/office/drawing/2014/main" id="{120B7A94-813B-F14A-8C56-F6689A1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AutoShape 27">
            <a:extLst>
              <a:ext uri="{FF2B5EF4-FFF2-40B4-BE49-F238E27FC236}">
                <a16:creationId xmlns:a16="http://schemas.microsoft.com/office/drawing/2014/main" id="{EEA0888D-84D3-A24C-9495-1639C28B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AutoShape 28">
            <a:extLst>
              <a:ext uri="{FF2B5EF4-FFF2-40B4-BE49-F238E27FC236}">
                <a16:creationId xmlns:a16="http://schemas.microsoft.com/office/drawing/2014/main" id="{42AE4F93-CEC7-CF4C-A3C2-D4256B4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AutoShape 29">
            <a:extLst>
              <a:ext uri="{FF2B5EF4-FFF2-40B4-BE49-F238E27FC236}">
                <a16:creationId xmlns:a16="http://schemas.microsoft.com/office/drawing/2014/main" id="{31B9D670-C50F-9E47-A456-CA54CFCD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AutoShape 30">
            <a:extLst>
              <a:ext uri="{FF2B5EF4-FFF2-40B4-BE49-F238E27FC236}">
                <a16:creationId xmlns:a16="http://schemas.microsoft.com/office/drawing/2014/main" id="{BE68CE3B-A946-1140-8F08-4A79C7E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AutoShape 31">
            <a:extLst>
              <a:ext uri="{FF2B5EF4-FFF2-40B4-BE49-F238E27FC236}">
                <a16:creationId xmlns:a16="http://schemas.microsoft.com/office/drawing/2014/main" id="{55C44830-5E0C-F94D-9508-CACB413F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" name="AutoShape 32">
            <a:extLst>
              <a:ext uri="{FF2B5EF4-FFF2-40B4-BE49-F238E27FC236}">
                <a16:creationId xmlns:a16="http://schemas.microsoft.com/office/drawing/2014/main" id="{56334B64-83CE-AE48-A783-3D6F6A3D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3" name="AutoShape 33">
            <a:extLst>
              <a:ext uri="{FF2B5EF4-FFF2-40B4-BE49-F238E27FC236}">
                <a16:creationId xmlns:a16="http://schemas.microsoft.com/office/drawing/2014/main" id="{132938FF-15B5-5940-9ABD-F4891628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" name="AutoShape 34">
            <a:extLst>
              <a:ext uri="{FF2B5EF4-FFF2-40B4-BE49-F238E27FC236}">
                <a16:creationId xmlns:a16="http://schemas.microsoft.com/office/drawing/2014/main" id="{66BA7333-D32A-8748-9B6C-5EEC1EE0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764254BB-C73F-2A41-A106-525DAB05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" name="AutoShape 36">
            <a:extLst>
              <a:ext uri="{FF2B5EF4-FFF2-40B4-BE49-F238E27FC236}">
                <a16:creationId xmlns:a16="http://schemas.microsoft.com/office/drawing/2014/main" id="{F068ECEC-F955-834A-9C69-839B52D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7" name="AutoShape 37">
            <a:extLst>
              <a:ext uri="{FF2B5EF4-FFF2-40B4-BE49-F238E27FC236}">
                <a16:creationId xmlns:a16="http://schemas.microsoft.com/office/drawing/2014/main" id="{B9A365CB-BDFB-4940-9E47-4D31251C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" name="AutoShape 38">
            <a:extLst>
              <a:ext uri="{FF2B5EF4-FFF2-40B4-BE49-F238E27FC236}">
                <a16:creationId xmlns:a16="http://schemas.microsoft.com/office/drawing/2014/main" id="{23A38640-E768-5645-99CE-D71497F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9" name="AutoShape 39">
            <a:extLst>
              <a:ext uri="{FF2B5EF4-FFF2-40B4-BE49-F238E27FC236}">
                <a16:creationId xmlns:a16="http://schemas.microsoft.com/office/drawing/2014/main" id="{A8352F7F-27EF-9A47-A3FA-939D5CCBD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" name="AutoShape 40">
            <a:extLst>
              <a:ext uri="{FF2B5EF4-FFF2-40B4-BE49-F238E27FC236}">
                <a16:creationId xmlns:a16="http://schemas.microsoft.com/office/drawing/2014/main" id="{D1622901-E3E9-894B-A80E-AD02CD74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5" name="AutoShape 14">
            <a:extLst>
              <a:ext uri="{FF2B5EF4-FFF2-40B4-BE49-F238E27FC236}">
                <a16:creationId xmlns:a16="http://schemas.microsoft.com/office/drawing/2014/main" id="{7FEFECC7-133D-4A4A-88EC-4B3699B9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Clustering (5)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6C345-599E-F046-8E9A-E1C3FF227AD2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 Box 4">
            <a:extLst>
              <a:ext uri="{FF2B5EF4-FFF2-40B4-BE49-F238E27FC236}">
                <a16:creationId xmlns:a16="http://schemas.microsoft.com/office/drawing/2014/main" id="{449BD9F2-C306-EF4B-B0A9-BEE98999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188" name="Rectangle 71">
            <a:extLst>
              <a:ext uri="{FF2B5EF4-FFF2-40B4-BE49-F238E27FC236}">
                <a16:creationId xmlns:a16="http://schemas.microsoft.com/office/drawing/2014/main" id="{0E8AD7B4-354E-C649-A8A4-2239099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89" name="Rectangle 72">
            <a:extLst>
              <a:ext uri="{FF2B5EF4-FFF2-40B4-BE49-F238E27FC236}">
                <a16:creationId xmlns:a16="http://schemas.microsoft.com/office/drawing/2014/main" id="{7A78AE0F-D335-6D47-A210-0F954589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90" name="Rectangle 73">
            <a:extLst>
              <a:ext uri="{FF2B5EF4-FFF2-40B4-BE49-F238E27FC236}">
                <a16:creationId xmlns:a16="http://schemas.microsoft.com/office/drawing/2014/main" id="{56AAB441-A09F-954F-8186-F7CA6CD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91" name="Rectangle 74">
            <a:extLst>
              <a:ext uri="{FF2B5EF4-FFF2-40B4-BE49-F238E27FC236}">
                <a16:creationId xmlns:a16="http://schemas.microsoft.com/office/drawing/2014/main" id="{DB7E65A8-1141-1B4C-91CF-CAA105F0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A466FA44-CE7C-9341-ADD0-7D6DFE8F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93" name="Rectangle 76">
            <a:extLst>
              <a:ext uri="{FF2B5EF4-FFF2-40B4-BE49-F238E27FC236}">
                <a16:creationId xmlns:a16="http://schemas.microsoft.com/office/drawing/2014/main" id="{A84F4EEC-8391-EB49-B67B-050B62C7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8B74-C5FB-9841-ACA7-F493FA02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Wann ist eine Gruppierung gut?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274C-A642-9540-B6AE-94C19DAE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Bewertungsmaß</a:t>
            </a:r>
            <a:r>
              <a:rPr lang="en-US" dirty="0"/>
              <a:t> (objective function)</a:t>
            </a:r>
          </a:p>
          <a:p>
            <a:pPr lvl="1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r>
              <a:rPr lang="en-US" dirty="0" err="1"/>
              <a:t>Formalisierung</a:t>
            </a:r>
            <a:endParaRPr lang="en-US" dirty="0"/>
          </a:p>
          <a:p>
            <a:pPr lvl="1"/>
            <a:r>
              <a:rPr lang="en-US" dirty="0"/>
              <a:t>Intra-Cluster-</a:t>
            </a: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/>
              <a:t> Inter-Cluster-</a:t>
            </a:r>
            <a:r>
              <a:rPr lang="en-US" dirty="0" err="1"/>
              <a:t>Varianz</a:t>
            </a:r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A563-3E42-F548-B1E5-B1F37DBE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2586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2208</Words>
  <Application>Microsoft Macintosh PowerPoint</Application>
  <PresentationFormat>On-screen Show (4:3)</PresentationFormat>
  <Paragraphs>422</Paragraphs>
  <Slides>41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 Unicode MS</vt:lpstr>
      <vt:lpstr>Arial</vt:lpstr>
      <vt:lpstr>Calibri</vt:lpstr>
      <vt:lpstr>Cambria Math</vt:lpstr>
      <vt:lpstr>Courier New</vt:lpstr>
      <vt:lpstr>Myriad Pro</vt:lpstr>
      <vt:lpstr>Times</vt:lpstr>
      <vt:lpstr>Times New Roman</vt:lpstr>
      <vt:lpstr>Wingdings</vt:lpstr>
      <vt:lpstr>7_Standarddesign</vt:lpstr>
      <vt:lpstr>Formel</vt:lpstr>
      <vt:lpstr>Equation</vt:lpstr>
      <vt:lpstr>Worksheet</vt:lpstr>
      <vt:lpstr>Einführung in Web- und Data-Science</vt:lpstr>
      <vt:lpstr>Übersicht</vt:lpstr>
      <vt:lpstr>Clustering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Wann ist eine Gruppierung gut?</vt:lpstr>
      <vt:lpstr>PowerPoint Presentation</vt:lpstr>
      <vt:lpstr>Und wenn die Cluster schon gegeben sind?</vt:lpstr>
      <vt:lpstr>Was macht ANOVA?</vt:lpstr>
      <vt:lpstr>Unterschiedshypothesen</vt:lpstr>
      <vt:lpstr>Unterschiedshypothesen: Unabhängige Stichproben</vt:lpstr>
      <vt:lpstr>Wiederholung: Standardfehler</vt:lpstr>
      <vt:lpstr>Hier: Standardfehler der Mittelwertsdifferenzen</vt:lpstr>
      <vt:lpstr>t-Verteilung</vt:lpstr>
      <vt:lpstr>Der t-Test für unabhängige Stichproben</vt:lpstr>
      <vt:lpstr>Entscheidung über die Nullhypothese</vt:lpstr>
      <vt:lpstr>Die t-Verteilung</vt:lpstr>
      <vt:lpstr>Der t-Test für unabhängige Stichproben</vt:lpstr>
      <vt:lpstr>Voraussetzungen t-Test</vt:lpstr>
      <vt:lpstr>Back to ANOVA: The basic situation</vt:lpstr>
      <vt:lpstr>Assumptions of ANOVA</vt:lpstr>
      <vt:lpstr>Standard Deviation Check</vt:lpstr>
      <vt:lpstr>Notation for ANOVA</vt:lpstr>
      <vt:lpstr>How ANOVA works (outline)</vt:lpstr>
      <vt:lpstr>PowerPoint Presentation</vt:lpstr>
      <vt:lpstr>An even smaller example</vt:lpstr>
      <vt:lpstr>ANOVA Output</vt:lpstr>
      <vt:lpstr>Computing ANOVA F statistic</vt:lpstr>
      <vt:lpstr>So How big is F?</vt:lpstr>
      <vt:lpstr>F-Distribution</vt:lpstr>
      <vt:lpstr>Critical Value</vt:lpstr>
      <vt:lpstr>F-Table</vt:lpstr>
      <vt:lpstr>Rejection of Null Hypothesis</vt:lpstr>
      <vt:lpstr>Why not just do 3 pairwise t-tests?</vt:lpstr>
      <vt:lpstr>Recall: Multiple comparisons</vt:lpstr>
      <vt:lpstr>Correction for multiple comparisons</vt:lpstr>
      <vt:lpstr>Bonferroni</vt:lpstr>
      <vt:lpstr>Multivariate Analysis of Variance: MANOVA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1109</cp:revision>
  <dcterms:created xsi:type="dcterms:W3CDTF">2010-04-27T12:26:40Z</dcterms:created>
  <dcterms:modified xsi:type="dcterms:W3CDTF">2020-01-23T13:32:13Z</dcterms:modified>
</cp:coreProperties>
</file>