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73" r:id="rId2"/>
    <p:sldId id="421" r:id="rId3"/>
    <p:sldId id="549" r:id="rId4"/>
    <p:sldId id="543" r:id="rId5"/>
    <p:sldId id="498" r:id="rId6"/>
    <p:sldId id="500" r:id="rId7"/>
    <p:sldId id="545" r:id="rId8"/>
    <p:sldId id="485" r:id="rId9"/>
    <p:sldId id="486" r:id="rId10"/>
    <p:sldId id="487" r:id="rId11"/>
    <p:sldId id="488" r:id="rId12"/>
    <p:sldId id="489" r:id="rId13"/>
    <p:sldId id="550" r:id="rId14"/>
    <p:sldId id="490" r:id="rId15"/>
    <p:sldId id="491" r:id="rId16"/>
    <p:sldId id="492" r:id="rId17"/>
    <p:sldId id="542" r:id="rId18"/>
    <p:sldId id="541" r:id="rId19"/>
    <p:sldId id="493" r:id="rId20"/>
    <p:sldId id="494" r:id="rId21"/>
    <p:sldId id="495" r:id="rId22"/>
    <p:sldId id="553" r:id="rId23"/>
    <p:sldId id="552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6D7CFF"/>
    <a:srgbClr val="0305FF"/>
    <a:srgbClr val="0544FF"/>
    <a:srgbClr val="80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06"/>
    <p:restoredTop sz="96327"/>
  </p:normalViewPr>
  <p:slideViewPr>
    <p:cSldViewPr>
      <p:cViewPr varScale="1">
        <p:scale>
          <a:sx n="83" d="100"/>
          <a:sy n="83" d="100"/>
        </p:scale>
        <p:origin x="192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8912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 Datenbanken und Data Mining</a:t>
            </a:r>
            <a:br>
              <a:rPr lang="de-DE" b="1" dirty="0">
                <a:cs typeface="+mj-cs"/>
              </a:rPr>
            </a:br>
            <a:r>
              <a:rPr lang="de-DE" sz="2000" b="1" dirty="0">
                <a:cs typeface="+mj-cs"/>
              </a:rPr>
              <a:t> </a:t>
            </a:r>
            <a:br>
              <a:rPr lang="de-DE" b="1" dirty="0">
                <a:cs typeface="+mj-cs"/>
              </a:rPr>
            </a:br>
            <a:r>
              <a:rPr lang="de-DE" sz="2400" b="1" dirty="0" err="1">
                <a:cs typeface="+mj-cs"/>
              </a:rPr>
              <a:t>Deep</a:t>
            </a:r>
            <a:r>
              <a:rPr lang="de-DE" sz="2400" b="1" dirty="0">
                <a:cs typeface="+mj-cs"/>
              </a:rPr>
              <a:t> Learning</a:t>
            </a:r>
            <a:br>
              <a:rPr lang="de-DE" sz="2400" b="1">
                <a:cs typeface="+mj-cs"/>
              </a:rPr>
            </a:br>
            <a:r>
              <a:rPr lang="de-DE" sz="2400" b="1">
                <a:cs typeface="+mj-cs"/>
              </a:rPr>
              <a:t>Embedding </a:t>
            </a:r>
            <a:r>
              <a:rPr lang="de-DE" sz="2400" b="1" dirty="0" err="1">
                <a:cs typeface="+mj-cs"/>
              </a:rPr>
              <a:t>Representations</a:t>
            </a:r>
            <a:endParaRPr lang="de-DE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</a:t>
            </a:r>
            <a:r>
              <a:rPr lang="de-DE">
                <a:cs typeface="+mn-cs"/>
              </a:rPr>
              <a:t>für Informationssysteme</a:t>
            </a: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07518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1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2F68-366D-6243-9577-1945FD64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1D08-AB87-EB45-AC99-BB0A0738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Hidden layer represents feature space</a:t>
            </a:r>
          </a:p>
          <a:p>
            <a:pPr lvl="1"/>
            <a:r>
              <a:rPr lang="en-DE" dirty="0"/>
              <a:t>Making explicit features in the data…</a:t>
            </a:r>
          </a:p>
          <a:p>
            <a:pPr lvl="1"/>
            <a:r>
              <a:rPr lang="en-DE" dirty="0"/>
              <a:t>… that are relevant for a certain task</a:t>
            </a:r>
          </a:p>
          <a:p>
            <a:r>
              <a:rPr lang="en-DE" dirty="0"/>
              <a:t>Determine features automatically</a:t>
            </a:r>
          </a:p>
          <a:p>
            <a:pPr lvl="1"/>
            <a:r>
              <a:rPr lang="en-DE" dirty="0"/>
              <a:t>Learning suitable mappings into feature space</a:t>
            </a:r>
          </a:p>
          <a:p>
            <a:r>
              <a:rPr lang="en-DE" dirty="0"/>
              <a:t>Deep learning also known as representation learning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164D6-945D-694A-8E6E-4DD0F660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2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43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14200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15561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Einführung, Klassifikation vs. Regression, parametrisches und nicht-parametrisches überwachtes Lernen</a:t>
            </a:r>
          </a:p>
          <a:p>
            <a:r>
              <a:rPr lang="de-DE" sz="1400" dirty="0"/>
              <a:t>Netze aus differenzierbaren Modulen („neuronale“ Netze), Support-Vektor-Maschinen</a:t>
            </a:r>
          </a:p>
          <a:p>
            <a:r>
              <a:rPr lang="de-DE" sz="1400" dirty="0"/>
              <a:t>Häufungsanalysen, Warenkorbanalyse, Empfehlungen </a:t>
            </a:r>
          </a:p>
          <a:p>
            <a:r>
              <a:rPr lang="de-DE" sz="1400" dirty="0"/>
              <a:t>Statistische Grundlagen: Stichproben, Schätzer, Verteilung, Dichte, kumulative Verteilung, Skalen: Nominal-, </a:t>
            </a:r>
            <a:r>
              <a:rPr lang="de-DE" sz="1400" dirty="0" err="1"/>
              <a:t>Ordinal</a:t>
            </a:r>
            <a:r>
              <a:rPr lang="de-DE" sz="1400" dirty="0"/>
              <a:t>-, Intervall- und Verhältnisskala, Hypothesentests, Konfidenzintervalle, Reliabilität, Interne Konsistenz, </a:t>
            </a:r>
            <a:r>
              <a:rPr lang="de-DE" sz="1400" dirty="0" err="1"/>
              <a:t>Cronbach</a:t>
            </a:r>
            <a:r>
              <a:rPr lang="de-DE" sz="1400" dirty="0"/>
              <a:t> Alpha, Trennschärfe</a:t>
            </a:r>
          </a:p>
          <a:p>
            <a:r>
              <a:rPr lang="de-DE" sz="1400" dirty="0" err="1"/>
              <a:t>Bayessche</a:t>
            </a:r>
            <a:r>
              <a:rPr lang="de-DE" sz="1400" dirty="0"/>
              <a:t> Statistik, </a:t>
            </a:r>
            <a:r>
              <a:rPr lang="de-DE" sz="1400" dirty="0" err="1"/>
              <a:t>Bayessche</a:t>
            </a:r>
            <a:r>
              <a:rPr lang="de-DE" sz="1400" dirty="0"/>
              <a:t> Netze zur Spezifikation von diskreten Verteilungen, Anfragen, Anfragebeantwortung, Lernverfahren für </a:t>
            </a:r>
            <a:r>
              <a:rPr lang="de-DE" sz="1400" dirty="0" err="1"/>
              <a:t>Bayessche</a:t>
            </a:r>
            <a:r>
              <a:rPr lang="de-DE" sz="1400" dirty="0"/>
              <a:t> Netze bei vollständigen Daten</a:t>
            </a:r>
          </a:p>
          <a:p>
            <a:r>
              <a:rPr lang="de-DE" sz="1400" dirty="0"/>
              <a:t>Induktives Lernen: Versionsraum, Informationstheorie, Entscheidungsbäume, Lernen von Regeln</a:t>
            </a:r>
          </a:p>
          <a:p>
            <a:r>
              <a:rPr lang="de-DE" sz="1400" dirty="0"/>
              <a:t>Ensemble-Methoden, </a:t>
            </a:r>
            <a:r>
              <a:rPr lang="de-DE" sz="1400" dirty="0" err="1"/>
              <a:t>Bagging</a:t>
            </a:r>
            <a:r>
              <a:rPr lang="de-DE" sz="1400" dirty="0"/>
              <a:t>, </a:t>
            </a:r>
            <a:r>
              <a:rPr lang="de-DE" sz="1400" dirty="0" err="1"/>
              <a:t>Boosting</a:t>
            </a:r>
            <a:r>
              <a:rPr lang="de-DE" sz="1400" dirty="0"/>
              <a:t>, Random </a:t>
            </a:r>
            <a:r>
              <a:rPr lang="de-DE" sz="1400" dirty="0" err="1"/>
              <a:t>Forests</a:t>
            </a:r>
            <a:endParaRPr lang="de-DE" sz="1400" dirty="0"/>
          </a:p>
          <a:p>
            <a:r>
              <a:rPr lang="de-DE" sz="1400" dirty="0"/>
              <a:t>Clusterbildung, K-</a:t>
            </a:r>
            <a:r>
              <a:rPr lang="de-DE" sz="1400" dirty="0" err="1"/>
              <a:t>Means</a:t>
            </a:r>
            <a:r>
              <a:rPr lang="de-DE" sz="1400" dirty="0"/>
              <a:t>, Analyse der Variation (Analysis </a:t>
            </a:r>
            <a:r>
              <a:rPr lang="de-DE" sz="1400" dirty="0" err="1"/>
              <a:t>of</a:t>
            </a:r>
            <a:r>
              <a:rPr lang="de-DE" sz="1400" dirty="0"/>
              <a:t> Variation, ANOVA), Inter-Cluster-Variation, Intra-Cluster-Variation, F-Statistik, </a:t>
            </a:r>
            <a:r>
              <a:rPr lang="de-DE" sz="1400" dirty="0" err="1"/>
              <a:t>Bonferroni</a:t>
            </a:r>
            <a:r>
              <a:rPr lang="de-DE" sz="1400" dirty="0"/>
              <a:t>-Korrektur, MANOVA</a:t>
            </a:r>
          </a:p>
          <a:p>
            <a:r>
              <a:rPr lang="de-DE" sz="1400" dirty="0"/>
              <a:t>Analyse Sozialer Strukturen</a:t>
            </a:r>
          </a:p>
          <a:p>
            <a:r>
              <a:rPr lang="de-DE" sz="1400" dirty="0" err="1">
                <a:highlight>
                  <a:srgbClr val="00FF00"/>
                </a:highlight>
              </a:rPr>
              <a:t>Deep</a:t>
            </a:r>
            <a:r>
              <a:rPr lang="de-DE" sz="1400" dirty="0">
                <a:highlight>
                  <a:srgbClr val="00FF00"/>
                </a:highlight>
              </a:rPr>
              <a:t> Learning, Einbettungstechniken</a:t>
            </a:r>
          </a:p>
          <a:p>
            <a:r>
              <a:rPr lang="de-DE" sz="1400" dirty="0"/>
              <a:t>Zusammenfassung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280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3587" y="591364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55567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4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8EDD-2525-474E-A7C6-295E223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Picture: CBOW and Skip-Gram (SG)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882C65-3744-5A4E-A33D-B5E0247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69255"/>
            <a:ext cx="7708900" cy="250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2B32E-2327-4245-9CB3-3E1BEA4B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437" y="642601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F2037-FAFA-6944-BD88-EA42F056DEC7}"/>
              </a:ext>
            </a:extLst>
          </p:cNvPr>
          <p:cNvSpPr txBox="1"/>
          <p:nvPr/>
        </p:nvSpPr>
        <p:spPr>
          <a:xfrm>
            <a:off x="4365199" y="521961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8506-FFA2-194A-84F8-BDA1E5FFBA7A}"/>
              </a:ext>
            </a:extLst>
          </p:cNvPr>
          <p:cNvSpPr txBox="1"/>
          <p:nvPr/>
        </p:nvSpPr>
        <p:spPr>
          <a:xfrm>
            <a:off x="6627619" y="5027900"/>
            <a:ext cx="37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5D8-2B6C-4E4B-B293-02DB1C0BAD6E}"/>
              </a:ext>
            </a:extLst>
          </p:cNvPr>
          <p:cNvSpPr/>
          <p:nvPr/>
        </p:nvSpPr>
        <p:spPr>
          <a:xfrm>
            <a:off x="4162896" y="4948460"/>
            <a:ext cx="78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CBOW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3F4A5-8BB0-9940-8BEE-D4F8692700E1}"/>
              </a:ext>
            </a:extLst>
          </p:cNvPr>
          <p:cNvSpPr/>
          <p:nvPr/>
        </p:nvSpPr>
        <p:spPr>
          <a:xfrm>
            <a:off x="6596130" y="472484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SG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F330D-C862-3D4E-880F-7CC5B6BD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9" y="1194487"/>
            <a:ext cx="4914902" cy="29899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63E5D-48C9-8D41-ACFD-91B87C4275AE}"/>
              </a:ext>
            </a:extLst>
          </p:cNvPr>
          <p:cNvCxnSpPr>
            <a:cxnSpLocks/>
          </p:cNvCxnSpPr>
          <p:nvPr/>
        </p:nvCxnSpPr>
        <p:spPr>
          <a:xfrm>
            <a:off x="2904344" y="2611194"/>
            <a:ext cx="1258552" cy="19458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920D86-F892-5B41-8F37-225F92255AA7}"/>
              </a:ext>
            </a:extLst>
          </p:cNvPr>
          <p:cNvCxnSpPr>
            <a:cxnSpLocks/>
          </p:cNvCxnSpPr>
          <p:nvPr/>
        </p:nvCxnSpPr>
        <p:spPr>
          <a:xfrm>
            <a:off x="6228184" y="2611194"/>
            <a:ext cx="708908" cy="189792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/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1307B2-ACCD-0746-A80F-FFB5A4263BF1}"/>
              </a:ext>
            </a:extLst>
          </p:cNvPr>
          <p:cNvSpPr txBox="1"/>
          <p:nvPr/>
        </p:nvSpPr>
        <p:spPr>
          <a:xfrm>
            <a:off x="4977232" y="5996167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4D62-FEF6-3E45-B7C0-4DA79952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Deep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C360E-EC29-6547-AA9B-7F4EE37F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Content Placeholder 4" descr="machine-learning-vs-deep-learning.png">
            <a:extLst>
              <a:ext uri="{FF2B5EF4-FFF2-40B4-BE49-F238E27FC236}">
                <a16:creationId xmlns:a16="http://schemas.microsoft.com/office/drawing/2014/main" id="{288C701E-BBAE-5D44-9B53-A5E6C501B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82712"/>
            <a:ext cx="6841763" cy="334178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03E736-113E-5B41-B0B7-7D9F8562C1A1}"/>
              </a:ext>
            </a:extLst>
          </p:cNvPr>
          <p:cNvSpPr/>
          <p:nvPr/>
        </p:nvSpPr>
        <p:spPr>
          <a:xfrm>
            <a:off x="5292080" y="2348880"/>
            <a:ext cx="72008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243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D405-8AAB-8D4D-A6D1-AC7A2B71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1906-9021-D049-92A3-D7E82278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Slides have been taken from</a:t>
            </a:r>
          </a:p>
          <a:p>
            <a:pPr lvl="1"/>
            <a:r>
              <a:rPr lang="en-US" sz="2600" dirty="0"/>
              <a:t>“Improving Distributional Similarity</a:t>
            </a:r>
            <a:br>
              <a:rPr lang="en-US" sz="2600" dirty="0"/>
            </a:br>
            <a:r>
              <a:rPr lang="en-US" sz="2600" dirty="0"/>
              <a:t>with Lessons Learned from Word Embeddings”</a:t>
            </a:r>
          </a:p>
          <a:p>
            <a:pPr lvl="2"/>
            <a:r>
              <a:rPr lang="en-US" b="1" dirty="0"/>
              <a:t>Omer Levy, </a:t>
            </a:r>
            <a:r>
              <a:rPr lang="en-US" dirty="0"/>
              <a:t>Yoav Goldberg, </a:t>
            </a:r>
            <a:r>
              <a:rPr lang="en-US" dirty="0" err="1"/>
              <a:t>Ido</a:t>
            </a:r>
            <a:r>
              <a:rPr lang="en-US" dirty="0"/>
              <a:t> Dagan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Stanford CS224d: Deep Learning for NLP</a:t>
            </a:r>
          </a:p>
          <a:p>
            <a:pPr lvl="2"/>
            <a:r>
              <a:rPr lang="en-US" dirty="0"/>
              <a:t>Richard </a:t>
            </a:r>
            <a:r>
              <a:rPr lang="en-US" dirty="0" err="1"/>
              <a:t>Socher</a:t>
            </a:r>
            <a:endParaRPr lang="en-US" dirty="0"/>
          </a:p>
          <a:p>
            <a:pPr lvl="1"/>
            <a:r>
              <a:rPr lang="en-US"/>
              <a:t>Rensselaer: Natural </a:t>
            </a:r>
            <a:r>
              <a:rPr lang="en-US" dirty="0"/>
              <a:t>Language Processing</a:t>
            </a:r>
          </a:p>
          <a:p>
            <a:pPr lvl="2"/>
            <a:r>
              <a:rPr lang="en-US" dirty="0" err="1"/>
              <a:t>Heng</a:t>
            </a:r>
            <a:r>
              <a:rPr lang="en-US" dirty="0"/>
              <a:t> 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47A33-C593-8148-8B90-BD204F2D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Client profiles, TF-IDF</a:t>
            </a: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6892E-1758-3641-801C-9F134E1A6678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529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449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8F0DEF-51AC-984E-A712-1E9DD4E14626}"/>
              </a:ext>
            </a:extLst>
          </p:cNvPr>
          <p:cNvSpPr/>
          <p:nvPr/>
        </p:nvSpPr>
        <p:spPr>
          <a:xfrm>
            <a:off x="5148064" y="1772816"/>
            <a:ext cx="3456384" cy="2762977"/>
          </a:xfrm>
          <a:prstGeom prst="arc">
            <a:avLst>
              <a:gd name="adj1" fmla="val 16536307"/>
              <a:gd name="adj2" fmla="val 48771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8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</a:t>
            </a:r>
            <a:r>
              <a:rPr lang="en-US"/>
              <a:t>of </a:t>
            </a:r>
            <a:r>
              <a:rPr lang="en-US" b="1"/>
              <a:t>words</a:t>
            </a:r>
            <a:r>
              <a:rPr lang="en-US"/>
              <a:t> </a:t>
            </a:r>
            <a:r>
              <a:rPr lang="en-US" dirty="0"/>
              <a:t>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162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1320</Words>
  <Application>Microsoft Macintosh PowerPoint</Application>
  <PresentationFormat>On-screen Show (4:3)</PresentationFormat>
  <Paragraphs>625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Myriad Pro</vt:lpstr>
      <vt:lpstr>Times New Roman</vt:lpstr>
      <vt:lpstr>7_Standarddesign</vt:lpstr>
      <vt:lpstr>Non-Standard Datenbanken und Data Mining   Deep Learning Embedding Representations</vt:lpstr>
      <vt:lpstr>Übersicht</vt:lpstr>
      <vt:lpstr>Acknowledgments</vt:lpstr>
      <vt:lpstr>Word-Word Associations in Document Retrieval</vt:lpstr>
      <vt:lpstr>Point(wise) Mutual Information: PMI</vt:lpstr>
      <vt:lpstr>PMI – Example</vt:lpstr>
      <vt:lpstr>PMI – Co-occurrence Matrix</vt:lpstr>
      <vt:lpstr>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Deep Learning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The Picture: CBOW and Skip-Gram (SG)</vt:lpstr>
      <vt:lpstr>Deep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698</cp:revision>
  <cp:lastPrinted>2014-10-18T14:57:02Z</cp:lastPrinted>
  <dcterms:created xsi:type="dcterms:W3CDTF">2010-04-27T12:26:40Z</dcterms:created>
  <dcterms:modified xsi:type="dcterms:W3CDTF">2020-02-02T17:43:54Z</dcterms:modified>
</cp:coreProperties>
</file>