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17"/>
  </p:notesMasterIdLst>
  <p:handoutMasterIdLst>
    <p:handoutMasterId r:id="rId18"/>
  </p:handoutMasterIdLst>
  <p:sldIdLst>
    <p:sldId id="341" r:id="rId2"/>
    <p:sldId id="368" r:id="rId3"/>
    <p:sldId id="454" r:id="rId4"/>
    <p:sldId id="456" r:id="rId5"/>
    <p:sldId id="457" r:id="rId6"/>
    <p:sldId id="459" r:id="rId7"/>
    <p:sldId id="461" r:id="rId8"/>
    <p:sldId id="462" r:id="rId9"/>
    <p:sldId id="464" r:id="rId10"/>
    <p:sldId id="466" r:id="rId11"/>
    <p:sldId id="467" r:id="rId12"/>
    <p:sldId id="468" r:id="rId13"/>
    <p:sldId id="470" r:id="rId14"/>
    <p:sldId id="471" r:id="rId15"/>
    <p:sldId id="472" r:id="rId1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5FF"/>
    <a:srgbClr val="0544FF"/>
    <a:srgbClr val="6FD8F0"/>
    <a:srgbClr val="DBA503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47"/>
    <p:restoredTop sz="94762"/>
  </p:normalViewPr>
  <p:slideViewPr>
    <p:cSldViewPr>
      <p:cViewPr varScale="1">
        <p:scale>
          <a:sx n="117" d="100"/>
          <a:sy n="117" d="100"/>
        </p:scale>
        <p:origin x="246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E313858-1444-3D43-A256-4203540525FB}" type="datetimeFigureOut">
              <a:rPr lang="de-DE"/>
              <a:pPr>
                <a:defRPr/>
              </a:pPr>
              <a:t>02.02.20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E53A711-EA24-9945-9209-B554BD90E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479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F448315-31FF-D64A-8E15-6406D822B296}" type="datetimeFigureOut">
              <a:rPr lang="de-DE"/>
              <a:pPr>
                <a:defRPr/>
              </a:pPr>
              <a:t>02.02.20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6345C02-6D78-7546-B128-9C701081C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372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F78D6-AAFE-6549-883F-83F0F9282A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92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3329A-EBEB-CC42-9BF8-2D4C422D8BB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605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12876"/>
            <a:ext cx="2057400" cy="48244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12876"/>
            <a:ext cx="6019800" cy="48244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0CD90-3039-CE49-88E9-7086438DE17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67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2F2AC-72A6-5242-BB66-261AC8F7AC4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208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6868F-D895-214A-922C-F9CC83BD0B4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352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5D1D6-D742-6C4A-8AAA-D3FFB9E8B8D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2417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205DB-DBE6-1041-9DAE-37CAD6DC95A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37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CBAE-3DD4-5444-8053-7BDFDCD09BA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4973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67C7A-5470-F447-AB2D-F83D66E88D9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905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08764-7045-0242-80CB-782CB840012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082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EFC2B-7D34-1248-9673-E2DD8C0DFB8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337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2" y="6400800"/>
            <a:ext cx="1008063" cy="19685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E92A142D-BBBD-2D43-AE79-F93CC528D69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9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90" y="981077"/>
            <a:ext cx="8785225" cy="73025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90" y="6669088"/>
            <a:ext cx="8785225" cy="188912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9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6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9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875"/>
            <a:ext cx="7772400" cy="935039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Einführung in</a:t>
            </a:r>
            <a:br>
              <a:rPr lang="de-DE" sz="3600" b="1" dirty="0">
                <a:cs typeface="+mj-cs"/>
              </a:rPr>
            </a:br>
            <a:r>
              <a:rPr lang="de-DE" sz="3600" b="1" dirty="0">
                <a:cs typeface="+mj-cs"/>
              </a:rPr>
              <a:t>Web- und Data-Science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141117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Tanya Braun (</a:t>
            </a:r>
            <a:r>
              <a:rPr lang="de-DE" sz="2400">
                <a:cs typeface="+mn-cs"/>
              </a:rPr>
              <a:t>Übungen)</a:t>
            </a:r>
            <a:endParaRPr lang="de-DE" sz="2400" dirty="0"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Statistical Inference to Data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B05FF"/>
                </a:solidFill>
              </a:rPr>
              <a:t>1979 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0B05FF"/>
                </a:solidFill>
              </a:rPr>
              <a:t>bootstrap</a:t>
            </a:r>
            <a:r>
              <a:rPr lang="en-US" dirty="0"/>
              <a:t>, and later the widespread use of </a:t>
            </a:r>
            <a:r>
              <a:rPr lang="en-US" dirty="0">
                <a:solidFill>
                  <a:srgbClr val="0B05FF"/>
                </a:solidFill>
              </a:rPr>
              <a:t>MCMC</a:t>
            </a:r>
            <a:endParaRPr lang="en-US" dirty="0"/>
          </a:p>
          <a:p>
            <a:r>
              <a:rPr lang="en-US" dirty="0"/>
              <a:t>Electronic computation used for the extension of classic statistical inference.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0193" y="3898897"/>
            <a:ext cx="2843808" cy="246217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4889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Statistical Inference to Data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B05FF"/>
                </a:solidFill>
              </a:rPr>
              <a:t>1995 </a:t>
            </a:r>
          </a:p>
          <a:p>
            <a:r>
              <a:rPr lang="en-US" dirty="0"/>
              <a:t>This stands for </a:t>
            </a:r>
            <a:r>
              <a:rPr lang="en-US" dirty="0">
                <a:solidFill>
                  <a:srgbClr val="0B05FF"/>
                </a:solidFill>
              </a:rPr>
              <a:t>false-discovery rates </a:t>
            </a:r>
            <a:r>
              <a:rPr lang="en-US" dirty="0"/>
              <a:t>and, </a:t>
            </a:r>
            <a:br>
              <a:rPr lang="en-US" dirty="0"/>
            </a:br>
            <a:r>
              <a:rPr lang="en-US" dirty="0"/>
              <a:t>a year later, the </a:t>
            </a:r>
            <a:r>
              <a:rPr lang="en-US" dirty="0">
                <a:solidFill>
                  <a:srgbClr val="0B05FF"/>
                </a:solidFill>
              </a:rPr>
              <a:t>lasso</a:t>
            </a:r>
          </a:p>
          <a:p>
            <a:r>
              <a:rPr lang="en-US" dirty="0"/>
              <a:t>Both are computer-intensive algorithms, firmly rooted in the ethos of statistical inference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0193" y="3898897"/>
            <a:ext cx="2843808" cy="246217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150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Statistical Inference to Data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B05FF"/>
                </a:solidFill>
              </a:rPr>
              <a:t>2000 </a:t>
            </a:r>
          </a:p>
          <a:p>
            <a:r>
              <a:rPr lang="en-US" dirty="0"/>
              <a:t>Microarray technology inspires enormous interest in </a:t>
            </a:r>
            <a:r>
              <a:rPr lang="en-US" dirty="0">
                <a:solidFill>
                  <a:srgbClr val="0B05FF"/>
                </a:solidFill>
              </a:rPr>
              <a:t>large-scale inference</a:t>
            </a:r>
            <a:r>
              <a:rPr lang="en-US" dirty="0"/>
              <a:t>, both in theory and as applied to the analysis of microbiological data.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B05FF"/>
                </a:solidFill>
              </a:rPr>
              <a:t>2001 </a:t>
            </a:r>
          </a:p>
          <a:p>
            <a:r>
              <a:rPr lang="en-US" dirty="0"/>
              <a:t>Random forests</a:t>
            </a:r>
          </a:p>
          <a:p>
            <a:r>
              <a:rPr lang="en-US" dirty="0"/>
              <a:t>Joins </a:t>
            </a:r>
            <a:r>
              <a:rPr lang="en-US" dirty="0">
                <a:solidFill>
                  <a:srgbClr val="0B05FF"/>
                </a:solidFill>
              </a:rPr>
              <a:t>boosting</a:t>
            </a:r>
            <a:r>
              <a:rPr lang="en-US" dirty="0"/>
              <a:t> and the resurgence of </a:t>
            </a:r>
            <a:br>
              <a:rPr lang="en-US" dirty="0"/>
            </a:br>
            <a:r>
              <a:rPr lang="en-US" dirty="0"/>
              <a:t>neural nets in the ranks of </a:t>
            </a:r>
            <a:br>
              <a:rPr lang="en-US" dirty="0"/>
            </a:br>
            <a:r>
              <a:rPr lang="en-US" i="1" dirty="0"/>
              <a:t>machine learning </a:t>
            </a:r>
            <a:r>
              <a:rPr lang="en-US" dirty="0"/>
              <a:t>prediction algorithms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0193" y="3898897"/>
            <a:ext cx="2843808" cy="246217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8848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0193" y="3898897"/>
            <a:ext cx="2843808" cy="246217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Statistical Inference to Data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0B05FF"/>
                </a:solidFill>
              </a:rPr>
              <a:t>2016a </a:t>
            </a:r>
          </a:p>
          <a:p>
            <a:r>
              <a:rPr lang="en-US" sz="2400" dirty="0"/>
              <a:t>Data science: a more popular successor to </a:t>
            </a:r>
            <a:br>
              <a:rPr lang="en-US" sz="2400" dirty="0"/>
            </a:br>
            <a:r>
              <a:rPr lang="en-US" sz="2400" dirty="0"/>
              <a:t>Tukey and </a:t>
            </a:r>
            <a:r>
              <a:rPr lang="en-US" sz="2400" dirty="0" err="1"/>
              <a:t>Mosteller’s</a:t>
            </a:r>
            <a:r>
              <a:rPr lang="en-US" sz="2400" dirty="0"/>
              <a:t> “data analysis” </a:t>
            </a:r>
          </a:p>
          <a:p>
            <a:r>
              <a:rPr lang="en-US" sz="2400" dirty="0"/>
              <a:t>At one extreme it seems to represent a statistics discipline without parametric probability models or formal inference. </a:t>
            </a:r>
          </a:p>
          <a:p>
            <a:r>
              <a:rPr lang="en-US" sz="2400" dirty="0"/>
              <a:t>Data Science Association defines a practitioner as one who </a:t>
            </a:r>
            <a:br>
              <a:rPr lang="en-US" sz="2400" dirty="0"/>
            </a:br>
            <a:r>
              <a:rPr lang="en-US" sz="2400" dirty="0"/>
              <a:t>“. . . uses scientific methods to liberate </a:t>
            </a:r>
            <a:br>
              <a:rPr lang="en-US" sz="2400" dirty="0"/>
            </a:br>
            <a:r>
              <a:rPr lang="en-US" sz="2400" dirty="0"/>
              <a:t>and </a:t>
            </a:r>
            <a:r>
              <a:rPr lang="en-US" sz="2400" dirty="0">
                <a:solidFill>
                  <a:srgbClr val="0B05FF"/>
                </a:solidFill>
              </a:rPr>
              <a:t>create meaning from raw data</a:t>
            </a:r>
            <a:r>
              <a:rPr lang="en-US" sz="2400" dirty="0"/>
              <a:t>” </a:t>
            </a:r>
          </a:p>
          <a:p>
            <a:r>
              <a:rPr lang="en-US" sz="2400" dirty="0"/>
              <a:t>In practice the emphasis is on</a:t>
            </a:r>
          </a:p>
          <a:p>
            <a:pPr lvl="1"/>
            <a:r>
              <a:rPr lang="en-US" sz="2200" dirty="0">
                <a:solidFill>
                  <a:srgbClr val="0B05FF"/>
                </a:solidFill>
              </a:rPr>
              <a:t>algorithmic processing of large data sets </a:t>
            </a:r>
          </a:p>
          <a:p>
            <a:pPr lvl="1"/>
            <a:r>
              <a:rPr lang="en-US" sz="2200" dirty="0"/>
              <a:t>for the </a:t>
            </a:r>
            <a:r>
              <a:rPr lang="en-US" sz="2200" dirty="0">
                <a:solidFill>
                  <a:srgbClr val="0B05FF"/>
                </a:solidFill>
              </a:rPr>
              <a:t>extraction of useful information</a:t>
            </a:r>
            <a:r>
              <a:rPr lang="en-US" sz="2200" dirty="0"/>
              <a:t>, </a:t>
            </a:r>
          </a:p>
          <a:p>
            <a:pPr lvl="1"/>
            <a:r>
              <a:rPr lang="en-US" sz="2200" dirty="0"/>
              <a:t>with </a:t>
            </a:r>
            <a:r>
              <a:rPr lang="en-US" sz="2200" dirty="0">
                <a:solidFill>
                  <a:srgbClr val="0B05FF"/>
                </a:solidFill>
              </a:rPr>
              <a:t>prediction</a:t>
            </a:r>
            <a:r>
              <a:rPr lang="en-US" sz="2200" dirty="0"/>
              <a:t> algorithms as exemplars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5155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0193" y="3898897"/>
            <a:ext cx="2843808" cy="246217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Statistical Inference to Data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96976"/>
            <a:ext cx="8507415" cy="496887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B05FF"/>
                </a:solidFill>
              </a:rPr>
              <a:t>2016b </a:t>
            </a:r>
          </a:p>
          <a:p>
            <a:r>
              <a:rPr lang="en-US" dirty="0"/>
              <a:t>This represents the traditional line of statistical thinking, but now energized with a renewed focus on applications</a:t>
            </a:r>
          </a:p>
          <a:p>
            <a:r>
              <a:rPr lang="en-US" dirty="0"/>
              <a:t>Of particular applied interest are biology and genetics</a:t>
            </a:r>
          </a:p>
          <a:p>
            <a:r>
              <a:rPr lang="en-US" dirty="0"/>
              <a:t>Genome-wide association studies (GWAS) show a different face of big data. </a:t>
            </a:r>
          </a:p>
          <a:p>
            <a:r>
              <a:rPr lang="en-US" dirty="0"/>
              <a:t>Prediction is important here,</a:t>
            </a:r>
            <a:br>
              <a:rPr lang="en-US" dirty="0"/>
            </a:br>
            <a:r>
              <a:rPr lang="en-US" dirty="0"/>
              <a:t>but not sufficient for the </a:t>
            </a:r>
            <a:br>
              <a:rPr lang="en-US" dirty="0"/>
            </a:br>
            <a:r>
              <a:rPr lang="en-US" dirty="0"/>
              <a:t>scientific understanding of disease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0589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Science and Data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6"/>
            <a:ext cx="5554960" cy="520382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B05FF"/>
                </a:solidFill>
              </a:rPr>
              <a:t>Since 1950</a:t>
            </a:r>
          </a:p>
          <a:p>
            <a:r>
              <a:rPr lang="en-US" dirty="0"/>
              <a:t>Logic</a:t>
            </a:r>
          </a:p>
          <a:p>
            <a:r>
              <a:rPr lang="en-US" dirty="0"/>
              <a:t>Probability Theory</a:t>
            </a:r>
          </a:p>
          <a:p>
            <a:r>
              <a:rPr lang="en-US" dirty="0"/>
              <a:t>Representation and</a:t>
            </a:r>
            <a:br>
              <a:rPr lang="en-US" dirty="0"/>
            </a:br>
            <a:r>
              <a:rPr lang="en-US" dirty="0"/>
              <a:t>Query Language</a:t>
            </a:r>
          </a:p>
          <a:p>
            <a:r>
              <a:rPr lang="en-US" dirty="0"/>
              <a:t>Databases</a:t>
            </a:r>
          </a:p>
          <a:p>
            <a:r>
              <a:rPr lang="en-US" dirty="0"/>
              <a:t>Algorithms and </a:t>
            </a:r>
            <a:br>
              <a:rPr lang="en-US" dirty="0"/>
            </a:br>
            <a:r>
              <a:rPr lang="en-US" dirty="0"/>
              <a:t>Data Structures</a:t>
            </a:r>
          </a:p>
          <a:p>
            <a:r>
              <a:rPr lang="en-US" dirty="0"/>
              <a:t>Programming</a:t>
            </a:r>
          </a:p>
          <a:p>
            <a:r>
              <a:rPr lang="de-DE" dirty="0"/>
              <a:t>Systems (HW/SW)</a:t>
            </a:r>
          </a:p>
          <a:p>
            <a:r>
              <a:rPr lang="mr-IN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702217"/>
            <a:ext cx="4019536" cy="41763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37740" y="5401043"/>
            <a:ext cx="20313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Computation</a:t>
            </a:r>
            <a:br>
              <a:rPr lang="en-US" sz="1400" dirty="0">
                <a:solidFill>
                  <a:srgbClr val="FF0000"/>
                </a:solidFill>
              </a:rPr>
            </a:br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n-US" sz="1400" dirty="0" err="1">
                <a:solidFill>
                  <a:srgbClr val="FF0000"/>
                </a:solidFill>
              </a:rPr>
              <a:t>Aufgaben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als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br>
              <a:rPr lang="en-US" sz="1400" dirty="0">
                <a:solidFill>
                  <a:srgbClr val="FF0000"/>
                </a:solidFill>
              </a:rPr>
            </a:b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Optimierungsprobleme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br>
              <a:rPr lang="en-US" sz="1400" dirty="0">
                <a:solidFill>
                  <a:srgbClr val="FF0000"/>
                </a:solidFill>
              </a:rPr>
            </a:b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dargestellt</a:t>
            </a:r>
            <a:r>
              <a:rPr lang="en-US" sz="14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29034" y="4555351"/>
            <a:ext cx="11512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Mathematics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73647" y="4298739"/>
            <a:ext cx="1048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Application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59504" y="3074577"/>
            <a:ext cx="10887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Efficient </a:t>
            </a:r>
            <a:br>
              <a:rPr lang="en-US" sz="1100" dirty="0"/>
            </a:br>
            <a:r>
              <a:rPr lang="en-US" sz="1100" dirty="0"/>
              <a:t>algorithms</a:t>
            </a:r>
          </a:p>
          <a:p>
            <a:r>
              <a:rPr lang="en-US" sz="1100" dirty="0"/>
              <a:t>and suitable </a:t>
            </a:r>
            <a:br>
              <a:rPr lang="en-US" sz="1100" dirty="0"/>
            </a:br>
            <a:r>
              <a:rPr lang="en-US" sz="1100" dirty="0"/>
              <a:t>data structures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34295" y="1604710"/>
            <a:ext cx="1553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Computer Science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744" y="4462414"/>
            <a:ext cx="813255" cy="47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952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496302" cy="503239"/>
          </a:xfrm>
        </p:spPr>
        <p:txBody>
          <a:bodyPr/>
          <a:lstStyle/>
          <a:p>
            <a:pPr>
              <a:defRPr/>
            </a:pPr>
            <a:r>
              <a:rPr lang="de-DE" dirty="0" err="1"/>
              <a:t>Statistics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Data Science [CASI 2017, p. 446 ff.]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74" y="1196752"/>
            <a:ext cx="3398522" cy="4968875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6" name="TextBox 5"/>
          <p:cNvSpPr txBox="1"/>
          <p:nvPr/>
        </p:nvSpPr>
        <p:spPr>
          <a:xfrm>
            <a:off x="4213993" y="1340768"/>
            <a:ext cx="480612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Statistical Inference: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Deals with the why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Mathematical foundations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/>
          </a:p>
          <a:p>
            <a:r>
              <a:rPr lang="en-US" sz="2000" dirty="0" err="1"/>
              <a:t>Algorithmics</a:t>
            </a:r>
            <a:r>
              <a:rPr lang="en-US" sz="2000" dirty="0"/>
              <a:t> &amp; Data Science as CASI sees it: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Deals with the how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Just pragmatism? </a:t>
            </a:r>
            <a:br>
              <a:rPr lang="en-US" sz="2000" dirty="0"/>
            </a:br>
            <a:r>
              <a:rPr lang="en-US" sz="2000" dirty="0"/>
              <a:t>(</a:t>
            </a:r>
            <a:r>
              <a:rPr lang="en-US" sz="2000">
                <a:sym typeface="Wingdings"/>
              </a:rPr>
              <a:t> side </a:t>
            </a:r>
            <a:r>
              <a:rPr lang="en-US" sz="2000" dirty="0">
                <a:sym typeface="Wingdings"/>
              </a:rPr>
              <a:t>blow at computer science)</a:t>
            </a:r>
            <a:endParaRPr lang="en-US" sz="2000" dirty="0"/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Decision problems clearly identified in </a:t>
            </a:r>
            <a:br>
              <a:rPr lang="en-US" sz="2000" dirty="0"/>
            </a:br>
            <a:r>
              <a:rPr lang="en-US" sz="2000" dirty="0"/>
              <a:t>computer science </a:t>
            </a:r>
            <a:r>
              <a:rPr lang="en-US" sz="2000" dirty="0" err="1"/>
              <a:t>w.r.t</a:t>
            </a:r>
            <a:r>
              <a:rPr lang="en-US" sz="2000" dirty="0"/>
              <a:t>. semantics</a:t>
            </a:r>
            <a:br>
              <a:rPr lang="en-US" sz="2000" dirty="0"/>
            </a:br>
            <a:r>
              <a:rPr lang="en-US" sz="2000" dirty="0"/>
              <a:t>of representation formalisms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Correctness of algorithms (the why)</a:t>
            </a:r>
            <a:br>
              <a:rPr lang="en-US" sz="2000" dirty="0"/>
            </a:br>
            <a:r>
              <a:rPr lang="en-US" sz="2000" dirty="0"/>
              <a:t>is very well an issue in computer science </a:t>
            </a:r>
            <a:br>
              <a:rPr lang="en-US" sz="2000" dirty="0"/>
            </a:br>
            <a:r>
              <a:rPr lang="en-US" sz="2000" dirty="0"/>
              <a:t>(and data science as subfield)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Tractability issues added by CS</a:t>
            </a:r>
          </a:p>
        </p:txBody>
      </p:sp>
    </p:spTree>
    <p:extLst>
      <p:ext uri="{BB962C8B-B14F-4D97-AF65-F5344CB8AC3E}">
        <p14:creationId xmlns:p14="http://schemas.microsoft.com/office/powerpoint/2010/main" val="1622355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Statistical Inference to Data Science</a:t>
            </a:r>
            <a:r>
              <a:rPr lang="mr-IN" dirty="0"/>
              <a:t>…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475" y="1196975"/>
            <a:ext cx="5739050" cy="496887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992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Statistical Inference to Data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B05FF"/>
                </a:solidFill>
              </a:rPr>
              <a:t>1900</a:t>
            </a:r>
          </a:p>
          <a:p>
            <a:r>
              <a:rPr lang="en-US" dirty="0"/>
              <a:t>Karl Pearson’s </a:t>
            </a:r>
            <a:r>
              <a:rPr lang="en-US" dirty="0">
                <a:solidFill>
                  <a:srgbClr val="0B05FF"/>
                </a:solidFill>
              </a:rPr>
              <a:t>chi-square </a:t>
            </a:r>
            <a:r>
              <a:rPr lang="en-US" dirty="0"/>
              <a:t>paper</a:t>
            </a:r>
          </a:p>
          <a:p>
            <a:r>
              <a:rPr lang="en-US" dirty="0"/>
              <a:t>Applied a new mathematical tool, matrix theory, in the service of statistical methodology. </a:t>
            </a:r>
          </a:p>
          <a:p>
            <a:r>
              <a:rPr lang="en-US" dirty="0"/>
              <a:t>Pearson and Weldon went on to found </a:t>
            </a:r>
            <a:r>
              <a:rPr lang="en-US" i="1" dirty="0" err="1"/>
              <a:t>Biometrika</a:t>
            </a:r>
            <a:r>
              <a:rPr lang="en-US" i="1" dirty="0"/>
              <a:t> </a:t>
            </a:r>
            <a:r>
              <a:rPr lang="en-US" dirty="0"/>
              <a:t>in 1901, the first recognizably </a:t>
            </a:r>
            <a:br>
              <a:rPr lang="en-US" dirty="0"/>
            </a:br>
            <a:r>
              <a:rPr lang="en-US" dirty="0"/>
              <a:t>modern statistics journal. </a:t>
            </a:r>
          </a:p>
          <a:p>
            <a:r>
              <a:rPr lang="en-US" dirty="0"/>
              <a:t>Pearson’s paper, and </a:t>
            </a:r>
            <a:r>
              <a:rPr lang="en-US" i="1" dirty="0" err="1"/>
              <a:t>Biometrika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launched the statistics discipline </a:t>
            </a:r>
            <a:br>
              <a:rPr lang="en-US" dirty="0"/>
            </a:br>
            <a:r>
              <a:rPr lang="en-US" dirty="0"/>
              <a:t>on a fifty-year march toward </a:t>
            </a:r>
            <a:br>
              <a:rPr lang="en-US" dirty="0"/>
            </a:br>
            <a:r>
              <a:rPr lang="en-US" dirty="0"/>
              <a:t>the mathematics pole of the triangle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0193" y="3898897"/>
            <a:ext cx="2843808" cy="246217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3332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Statistical Inference to Data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B05FF"/>
                </a:solidFill>
              </a:rPr>
              <a:t>1908 </a:t>
            </a:r>
          </a:p>
          <a:p>
            <a:r>
              <a:rPr lang="en-US" dirty="0"/>
              <a:t>Student’s </a:t>
            </a:r>
            <a:r>
              <a:rPr lang="en-US" dirty="0">
                <a:solidFill>
                  <a:srgbClr val="0B05FF"/>
                </a:solidFill>
              </a:rPr>
              <a:t>t statistic </a:t>
            </a:r>
          </a:p>
          <a:p>
            <a:r>
              <a:rPr lang="en-US" dirty="0"/>
              <a:t>Crucial first result in small-sample “exact” inference</a:t>
            </a:r>
          </a:p>
          <a:p>
            <a:r>
              <a:rPr lang="en-US" dirty="0"/>
              <a:t>Major influence on statistical thinking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0193" y="3898897"/>
            <a:ext cx="2843808" cy="246217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146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Statistical Inference to Data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B05FF"/>
                </a:solidFill>
              </a:rPr>
              <a:t>1925 </a:t>
            </a:r>
          </a:p>
          <a:p>
            <a:r>
              <a:rPr lang="en-US" dirty="0"/>
              <a:t>Fisher’s </a:t>
            </a:r>
            <a:r>
              <a:rPr lang="en-US" dirty="0">
                <a:solidFill>
                  <a:srgbClr val="0B05FF"/>
                </a:solidFill>
              </a:rPr>
              <a:t>estimation</a:t>
            </a:r>
            <a:r>
              <a:rPr lang="en-US" dirty="0"/>
              <a:t> paper</a:t>
            </a:r>
          </a:p>
          <a:p>
            <a:pPr lvl="1"/>
            <a:r>
              <a:rPr lang="en-US" dirty="0"/>
              <a:t>Fundamental ideas: sufficiency, efficiency, Fisher information, maximum likelihood theory, </a:t>
            </a:r>
            <a:br>
              <a:rPr lang="en-US" dirty="0"/>
            </a:br>
            <a:r>
              <a:rPr lang="en-US" dirty="0"/>
              <a:t>and the notion of </a:t>
            </a:r>
            <a:r>
              <a:rPr lang="en-US" dirty="0">
                <a:solidFill>
                  <a:srgbClr val="0B05FF"/>
                </a:solidFill>
              </a:rPr>
              <a:t>optimal estimation</a:t>
            </a:r>
          </a:p>
          <a:p>
            <a:r>
              <a:rPr lang="en-US" dirty="0"/>
              <a:t>Optimality is a mark of maturity in </a:t>
            </a:r>
            <a:br>
              <a:rPr lang="en-US" dirty="0"/>
            </a:br>
            <a:r>
              <a:rPr lang="en-US" dirty="0"/>
              <a:t>mathematics, </a:t>
            </a:r>
            <a:r>
              <a:rPr lang="mr-IN" dirty="0"/>
              <a:t>…</a:t>
            </a:r>
            <a:endParaRPr lang="de-DE" dirty="0"/>
          </a:p>
          <a:p>
            <a:r>
              <a:rPr lang="de-DE" dirty="0"/>
              <a:t>... </a:t>
            </a:r>
            <a:r>
              <a:rPr lang="en-US" dirty="0"/>
              <a:t>making 1925 the year </a:t>
            </a:r>
            <a:br>
              <a:rPr lang="en-US" dirty="0"/>
            </a:br>
            <a:r>
              <a:rPr lang="en-US" dirty="0"/>
              <a:t>statistical inference went from a </a:t>
            </a:r>
            <a:br>
              <a:rPr lang="en-US" dirty="0"/>
            </a:br>
            <a:r>
              <a:rPr lang="en-US" dirty="0"/>
              <a:t>collection of ingenious techniques </a:t>
            </a:r>
            <a:br>
              <a:rPr lang="en-US" dirty="0"/>
            </a:br>
            <a:r>
              <a:rPr lang="en-US" dirty="0"/>
              <a:t>to a coherent discipline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0193" y="3898897"/>
            <a:ext cx="2843808" cy="246217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433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Statistical Inference to Data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B05FF"/>
                </a:solidFill>
              </a:rPr>
              <a:t>1933 </a:t>
            </a:r>
          </a:p>
          <a:p>
            <a:r>
              <a:rPr lang="en-US" dirty="0" err="1"/>
              <a:t>Neyman</a:t>
            </a:r>
            <a:r>
              <a:rPr lang="en-US" dirty="0"/>
              <a:t> and Pearson’s paper on </a:t>
            </a:r>
            <a:br>
              <a:rPr lang="en-US" dirty="0"/>
            </a:br>
            <a:r>
              <a:rPr lang="en-US" dirty="0">
                <a:solidFill>
                  <a:srgbClr val="0B05FF"/>
                </a:solidFill>
              </a:rPr>
              <a:t>optimal hypothesis testing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Logical completion of Fisher’s program, </a:t>
            </a:r>
            <a:br>
              <a:rPr lang="en-US" dirty="0"/>
            </a:br>
            <a:r>
              <a:rPr lang="en-US" dirty="0"/>
              <a:t>it nevertheless aroused his strong antipathy </a:t>
            </a:r>
            <a:br>
              <a:rPr lang="en-US" dirty="0"/>
            </a:br>
            <a:r>
              <a:rPr lang="en-US" dirty="0"/>
              <a:t>(concern that </a:t>
            </a:r>
            <a:r>
              <a:rPr lang="en-US" dirty="0" err="1"/>
              <a:t>mathematization</a:t>
            </a:r>
            <a:r>
              <a:rPr lang="en-US" dirty="0"/>
              <a:t> was </a:t>
            </a:r>
            <a:br>
              <a:rPr lang="en-US" dirty="0"/>
            </a:br>
            <a:r>
              <a:rPr lang="en-US" dirty="0"/>
              <a:t>squeezing intuitive correctness out </a:t>
            </a:r>
            <a:br>
              <a:rPr lang="en-US" dirty="0"/>
            </a:br>
            <a:r>
              <a:rPr lang="en-US" dirty="0"/>
              <a:t>of statistical thinking)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0193" y="3898897"/>
            <a:ext cx="2843808" cy="246217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5458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Statistical Inference to Data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B05FF"/>
                </a:solidFill>
              </a:rPr>
              <a:t>1937 </a:t>
            </a:r>
          </a:p>
          <a:p>
            <a:r>
              <a:rPr lang="en-US" dirty="0" err="1"/>
              <a:t>Neyman’s</a:t>
            </a:r>
            <a:r>
              <a:rPr lang="en-US" dirty="0"/>
              <a:t> seminal paper on </a:t>
            </a:r>
            <a:r>
              <a:rPr lang="en-US" dirty="0">
                <a:solidFill>
                  <a:srgbClr val="0B05FF"/>
                </a:solidFill>
              </a:rPr>
              <a:t>confidence intervals</a:t>
            </a:r>
            <a:endParaRPr lang="en-US" dirty="0"/>
          </a:p>
          <a:p>
            <a:r>
              <a:rPr lang="en-US" dirty="0"/>
              <a:t>Mathematical treatment of statistical inference was a predecessor of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decision theory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B05FF"/>
                </a:solidFill>
              </a:rPr>
              <a:t>1950 </a:t>
            </a:r>
          </a:p>
          <a:p>
            <a:r>
              <a:rPr lang="en-US" dirty="0"/>
              <a:t>Wald’s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Statistical Decision Functions</a:t>
            </a:r>
            <a:r>
              <a:rPr lang="en-US" dirty="0"/>
              <a:t> </a:t>
            </a:r>
          </a:p>
          <a:p>
            <a:r>
              <a:rPr lang="en-US" dirty="0"/>
              <a:t>Decision theory completed the </a:t>
            </a:r>
            <a:br>
              <a:rPr lang="en-US" dirty="0"/>
            </a:br>
            <a:r>
              <a:rPr lang="en-US" dirty="0"/>
              <a:t>full </a:t>
            </a:r>
            <a:r>
              <a:rPr lang="en-US" dirty="0" err="1"/>
              <a:t>mathematization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of statistical inference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0193" y="3898897"/>
            <a:ext cx="2843808" cy="246217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0410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Statistical Inference to Data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B05FF"/>
                </a:solidFill>
              </a:rPr>
              <a:t>1962 </a:t>
            </a:r>
          </a:p>
          <a:p>
            <a:r>
              <a:rPr lang="en-US" dirty="0"/>
              <a:t>Tukey’s paper “The future of data analysis” argued for a more application- and computation-oriented discipline</a:t>
            </a:r>
          </a:p>
          <a:p>
            <a:r>
              <a:rPr lang="en-US" dirty="0" err="1"/>
              <a:t>Mosteller</a:t>
            </a:r>
            <a:r>
              <a:rPr lang="en-US" dirty="0"/>
              <a:t> and Tukey later suggested changing the field’s name to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data analysis</a:t>
            </a:r>
            <a:r>
              <a:rPr lang="en-US" dirty="0"/>
              <a:t>, a prescient hint of today’s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data science</a:t>
            </a:r>
          </a:p>
          <a:p>
            <a:pPr marL="0" indent="0">
              <a:buNone/>
            </a:pPr>
            <a:r>
              <a:rPr lang="en-US" dirty="0">
                <a:solidFill>
                  <a:srgbClr val="0B05FF"/>
                </a:solidFill>
              </a:rPr>
              <a:t>1972 </a:t>
            </a:r>
          </a:p>
          <a:p>
            <a:r>
              <a:rPr lang="en-US" dirty="0"/>
              <a:t>Cox’s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proportional hazards </a:t>
            </a:r>
            <a:r>
              <a:rPr lang="en-US" dirty="0"/>
              <a:t>paper</a:t>
            </a:r>
          </a:p>
          <a:p>
            <a:r>
              <a:rPr lang="en-US" dirty="0"/>
              <a:t>Growing interest in </a:t>
            </a:r>
            <a:r>
              <a:rPr lang="en-US" dirty="0" err="1"/>
              <a:t>biostatistical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applications and particularly </a:t>
            </a:r>
            <a:br>
              <a:rPr lang="en-US" dirty="0"/>
            </a:br>
            <a:r>
              <a:rPr lang="en-US" dirty="0"/>
              <a:t>survival analysis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0193" y="3898897"/>
            <a:ext cx="2843808" cy="246217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2313158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2068</TotalTime>
  <Words>761</Words>
  <Application>Microsoft Macintosh PowerPoint</Application>
  <PresentationFormat>On-screen Show (4:3)</PresentationFormat>
  <Paragraphs>114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Myriad Pro</vt:lpstr>
      <vt:lpstr>7_Standarddesign</vt:lpstr>
      <vt:lpstr>Einführung in Web- und Data-Science</vt:lpstr>
      <vt:lpstr>Statistics and Data Science [CASI 2017, p. 446 ff.]</vt:lpstr>
      <vt:lpstr>From Statistical Inference to Data Science…</vt:lpstr>
      <vt:lpstr>From Statistical Inference to Data Science</vt:lpstr>
      <vt:lpstr>From Statistical Inference to Data Science</vt:lpstr>
      <vt:lpstr>From Statistical Inference to Data Science</vt:lpstr>
      <vt:lpstr>From Statistical Inference to Data Science</vt:lpstr>
      <vt:lpstr>From Statistical Inference to Data Science</vt:lpstr>
      <vt:lpstr>From Statistical Inference to Data Science</vt:lpstr>
      <vt:lpstr>From Statistical Inference to Data Science</vt:lpstr>
      <vt:lpstr>From Statistical Inference to Data Science</vt:lpstr>
      <vt:lpstr>From Statistical Inference to Data Science</vt:lpstr>
      <vt:lpstr>From Statistical Inference to Data Science</vt:lpstr>
      <vt:lpstr>From Statistical Inference to Data Science</vt:lpstr>
      <vt:lpstr>Computer Science and Data Science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866</cp:revision>
  <dcterms:created xsi:type="dcterms:W3CDTF">2010-04-27T12:26:40Z</dcterms:created>
  <dcterms:modified xsi:type="dcterms:W3CDTF">2020-02-02T17:46:05Z</dcterms:modified>
</cp:coreProperties>
</file>