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4"/>
  </p:notesMasterIdLst>
  <p:handoutMasterIdLst>
    <p:handoutMasterId r:id="rId55"/>
  </p:handoutMasterIdLst>
  <p:sldIdLst>
    <p:sldId id="273" r:id="rId2"/>
    <p:sldId id="478" r:id="rId3"/>
    <p:sldId id="406" r:id="rId4"/>
    <p:sldId id="362" r:id="rId5"/>
    <p:sldId id="401" r:id="rId6"/>
    <p:sldId id="363" r:id="rId7"/>
    <p:sldId id="366" r:id="rId8"/>
    <p:sldId id="367" r:id="rId9"/>
    <p:sldId id="455" r:id="rId10"/>
    <p:sldId id="464" r:id="rId11"/>
    <p:sldId id="373" r:id="rId12"/>
    <p:sldId id="374" r:id="rId13"/>
    <p:sldId id="376" r:id="rId14"/>
    <p:sldId id="377" r:id="rId15"/>
    <p:sldId id="405" r:id="rId16"/>
    <p:sldId id="462" r:id="rId17"/>
    <p:sldId id="463" r:id="rId18"/>
    <p:sldId id="403" r:id="rId19"/>
    <p:sldId id="469" r:id="rId20"/>
    <p:sldId id="476" r:id="rId21"/>
    <p:sldId id="461" r:id="rId22"/>
    <p:sldId id="402" r:id="rId23"/>
    <p:sldId id="472" r:id="rId24"/>
    <p:sldId id="466" r:id="rId25"/>
    <p:sldId id="470" r:id="rId26"/>
    <p:sldId id="477" r:id="rId27"/>
    <p:sldId id="274" r:id="rId28"/>
    <p:sldId id="278" r:id="rId29"/>
    <p:sldId id="279" r:id="rId30"/>
    <p:sldId id="286" r:id="rId31"/>
    <p:sldId id="280" r:id="rId32"/>
    <p:sldId id="282" r:id="rId33"/>
    <p:sldId id="284" r:id="rId34"/>
    <p:sldId id="47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465" r:id="rId49"/>
    <p:sldId id="456" r:id="rId50"/>
    <p:sldId id="457" r:id="rId51"/>
    <p:sldId id="454" r:id="rId52"/>
    <p:sldId id="453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05FF"/>
    <a:srgbClr val="0544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875565-BCB0-1F48-A292-FFAE35CBF7C4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476452-C4C6-0E44-BECB-A1ADDD8FF5B0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C17AA7-7F70-B24D-B6E8-51062D668F4D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6A89FB-DF77-7348-8BB4-A1B6D0DAB950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25E0B4-E63D-234B-9993-4845A924AC94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artint.info/" TargetMode="Externa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iweb.cs.washington.edu/ai/sgp.html" TargetMode="External"/><Relationship Id="rId2" Type="http://schemas.openxmlformats.org/officeDocument/2006/relationships/hyperlink" Target="http://www.cs.washington.edu/ai/ucpo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-2.cs.cmu.edu/afs/cs.cmu.edu/project/prodigy/Web/prodigy-home.html" TargetMode="External"/><Relationship Id="rId4" Type="http://schemas.openxmlformats.org/officeDocument/2006/relationships/hyperlink" Target="https://idw-online.de/de/news5468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is.uni-luebeck.de/index.php?id=dski-aktuell-ss20&amp;L=2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Intelligent </a:t>
            </a:r>
            <a:r>
              <a:rPr lang="de-DE" sz="3600" b="1" dirty="0" err="1">
                <a:cs typeface="+mj-cs"/>
              </a:rPr>
              <a:t>Agents</a:t>
            </a:r>
            <a:br>
              <a:rPr lang="de-DE" sz="3600" b="1" dirty="0">
                <a:cs typeface="+mj-cs"/>
              </a:rPr>
            </a:br>
            <a:r>
              <a:rPr lang="de-DE" sz="2800" b="1" dirty="0">
                <a:cs typeface="+mj-cs"/>
              </a:rPr>
              <a:t>Web-Mining </a:t>
            </a:r>
            <a:r>
              <a:rPr lang="de-DE" sz="2800" b="1" dirty="0" err="1">
                <a:cs typeface="+mj-cs"/>
              </a:rPr>
              <a:t>Agents</a:t>
            </a:r>
            <a:endParaRPr lang="de-DE" sz="3600" b="1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/>
              <a:t>Dr. Tanya </a:t>
            </a:r>
            <a:r>
              <a:rPr lang="de-DE" dirty="0"/>
              <a:t>Braun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Reactive vs. </a:t>
            </a:r>
            <a:r>
              <a:rPr lang="en-DE" i="1" dirty="0"/>
              <a:t>Goal-based </a:t>
            </a:r>
            <a:r>
              <a:rPr lang="en-DE" dirty="0"/>
              <a:t>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708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568183" cy="503238"/>
          </a:xfrm>
        </p:spPr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Balancing Reactive and Goal-Oriented Behavior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429"/>
            <a:ext cx="7992888" cy="5401221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We want our agents to be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reactive</a:t>
            </a:r>
            <a:r>
              <a:rPr lang="en-US" sz="2400" dirty="0">
                <a:ea typeface="ＭＳ Ｐゴシック" charset="0"/>
              </a:rPr>
              <a:t>, responding to changing conditions in an appropriate fashion (e.g., timely)</a:t>
            </a:r>
          </a:p>
          <a:p>
            <a:r>
              <a:rPr lang="en-US" sz="2400" dirty="0">
                <a:ea typeface="ＭＳ Ｐゴシック" charset="0"/>
              </a:rPr>
              <a:t>We want our agents to systematically work towards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long-term goals</a:t>
            </a:r>
          </a:p>
          <a:p>
            <a:r>
              <a:rPr lang="en-US" sz="2400" dirty="0">
                <a:ea typeface="ＭＳ Ｐゴシック" charset="0"/>
              </a:rPr>
              <a:t>These two considerations can be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at odds </a:t>
            </a:r>
            <a:r>
              <a:rPr lang="en-US" sz="2400" dirty="0">
                <a:ea typeface="ＭＳ Ｐゴシック" charset="0"/>
              </a:rPr>
              <a:t>with one another 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Designing an agent that can balance the two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remains an open research problem</a:t>
            </a:r>
          </a:p>
          <a:p>
            <a:pPr lvl="1"/>
            <a:r>
              <a:rPr lang="en-US" sz="2000" dirty="0">
                <a:ea typeface="ＭＳ Ｐゴシック" charset="0"/>
                <a:cs typeface="ＭＳ Ｐゴシック" charset="0"/>
              </a:rPr>
              <a:t>Achieve 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maximum freedom of action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if there is no specific short-term goal (e.g., </a:t>
            </a:r>
            <a:r>
              <a:rPr lang="en-US" sz="2000" dirty="0">
                <a:solidFill>
                  <a:srgbClr val="FFC000"/>
                </a:solidFill>
                <a:ea typeface="ＭＳ Ｐゴシック" charset="0"/>
                <a:cs typeface="ＭＳ Ｐゴシック" charset="0"/>
              </a:rPr>
              <a:t>keep batteries charged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8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Social Ability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581" y="1268760"/>
            <a:ext cx="8001000" cy="513204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</a:rPr>
              <a:t>The real world is a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multi-agent</a:t>
            </a:r>
            <a:r>
              <a:rPr lang="en-US" sz="2400" dirty="0">
                <a:ea typeface="ＭＳ Ｐゴシック" charset="0"/>
              </a:rPr>
              <a:t> environment: we cannot go around attempting to achieve goals without taking others into account</a:t>
            </a:r>
          </a:p>
          <a:p>
            <a:r>
              <a:rPr lang="en-US" sz="2400" dirty="0">
                <a:ea typeface="ＭＳ Ｐゴシック" charset="0"/>
              </a:rPr>
              <a:t>Some goals can only be achieved with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cooperation</a:t>
            </a:r>
            <a:r>
              <a:rPr lang="en-US" sz="2400" dirty="0">
                <a:ea typeface="ＭＳ Ｐゴシック" charset="0"/>
              </a:rPr>
              <a:t> of others</a:t>
            </a:r>
          </a:p>
          <a:p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Social ability </a:t>
            </a:r>
            <a:r>
              <a:rPr lang="en-US" sz="2400" dirty="0">
                <a:ea typeface="ＭＳ Ｐゴシック" charset="0"/>
              </a:rPr>
              <a:t>in agents is the ability to interact with other agents (and possibly humans) via some kind of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agent-communication language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mr-IN" sz="2400" dirty="0">
                <a:ea typeface="ＭＳ Ｐゴシック" charset="0"/>
              </a:rPr>
              <a:t>…</a:t>
            </a:r>
            <a:endParaRPr lang="de-DE" sz="2400" dirty="0">
              <a:ea typeface="ＭＳ Ｐゴシック" charset="0"/>
            </a:endParaRPr>
          </a:p>
          <a:p>
            <a:r>
              <a:rPr lang="de-DE" sz="2400" dirty="0">
                <a:ea typeface="ＭＳ Ｐゴシック" charset="0"/>
              </a:rPr>
              <a:t>... </a:t>
            </a:r>
            <a:r>
              <a:rPr lang="en-US" sz="2400" dirty="0">
                <a:ea typeface="ＭＳ Ｐゴシック" charset="0"/>
              </a:rPr>
              <a:t>with the goal to let other agents to make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commitments </a:t>
            </a:r>
            <a:r>
              <a:rPr lang="en-US" sz="2400" dirty="0">
                <a:ea typeface="ＭＳ Ｐゴシック" charset="0"/>
              </a:rPr>
              <a:t>(of others) or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reinforcements </a:t>
            </a:r>
            <a:r>
              <a:rPr lang="en-US" sz="2400" dirty="0">
                <a:ea typeface="ＭＳ Ｐゴシック" charset="0"/>
              </a:rPr>
              <a:t>(about its own behavior)</a:t>
            </a:r>
          </a:p>
          <a:p>
            <a:r>
              <a:rPr lang="en-US" sz="2400" dirty="0">
                <a:ea typeface="ＭＳ Ｐゴシック" charset="0"/>
              </a:rPr>
              <a:t>Need to represent and reason about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beliefs about other agents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1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Rational Agents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Rational Agent</a:t>
            </a:r>
            <a:r>
              <a:rPr lang="en-US" dirty="0">
                <a:ea typeface="ＭＳ Ｐゴシック" charset="0"/>
                <a:cs typeface="ＭＳ Ｐゴシック" charset="0"/>
              </a:rPr>
              <a:t>: For each possible percept sequence, a rational agent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should select an action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that is expected to maximize its local performance measure,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given the evidence provided by the percept sequence and 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whatever built-in knowledge the agent has</a:t>
            </a:r>
          </a:p>
          <a:p>
            <a:pPr eaLnBrk="1" hangingPunct="1"/>
            <a:r>
              <a:rPr lang="en-US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Rational = Intelligent </a:t>
            </a:r>
            <a:r>
              <a:rPr lang="en-US" dirty="0">
                <a:ea typeface="ＭＳ Ｐゴシック" charset="0"/>
                <a:cs typeface="ＭＳ Ｐゴシック" charset="0"/>
              </a:rPr>
              <a:t>?</a:t>
            </a:r>
          </a:p>
          <a:p>
            <a:pPr lvl="1"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There is more to intelligence than meets rationality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8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Autonomous Agents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Rationality</a:t>
            </a:r>
            <a:r>
              <a:rPr lang="en-US" sz="2400" dirty="0">
                <a:ea typeface="ＭＳ Ｐゴシック" charset="0"/>
              </a:rPr>
              <a:t>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distinct from omniscience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(all-knowing with infinite knowledge)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Computing</a:t>
            </a:r>
            <a:r>
              <a:rPr lang="en-US" sz="2400" dirty="0">
                <a:ea typeface="ＭＳ Ｐゴシック" charset="0"/>
              </a:rPr>
              <a:t> the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best action </a:t>
            </a:r>
            <a:r>
              <a:rPr lang="en-US" sz="2400" dirty="0">
                <a:ea typeface="ＭＳ Ｐゴシック" charset="0"/>
              </a:rPr>
              <a:t>usually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 intractable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Rationality is bounded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Agents can perform actions in order to modify future percepts so as to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obtain useful information </a:t>
            </a:r>
            <a:r>
              <a:rPr lang="en-US" sz="2400" dirty="0">
                <a:ea typeface="ＭＳ Ｐゴシック" charset="0"/>
              </a:rPr>
              <a:t>(information gathering, exploration)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An agent is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</a:rPr>
              <a:t>autonomous </a:t>
            </a:r>
            <a:r>
              <a:rPr lang="en-US" sz="2400" dirty="0">
                <a:ea typeface="ＭＳ Ｐゴシック" charset="0"/>
              </a:rPr>
              <a:t>if its behavior is determined by its own "experience" (with ability to learn and adapt)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</a:rPr>
              <a:t>What matters for the "experience" is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percept sequence </a:t>
            </a:r>
            <a:r>
              <a:rPr lang="en-US" sz="2000" dirty="0">
                <a:ea typeface="ＭＳ Ｐゴシック" charset="0"/>
              </a:rPr>
              <a:t>(which the agents can determine)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, </a:t>
            </a:r>
            <a:r>
              <a:rPr lang="en-US" sz="2000" dirty="0">
                <a:ea typeface="ＭＳ Ｐゴシック" charset="0"/>
              </a:rPr>
              <a:t>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state representation,</a:t>
            </a:r>
            <a:r>
              <a:rPr lang="en-US" sz="2000" dirty="0">
                <a:ea typeface="ＭＳ Ｐゴシック" charset="0"/>
              </a:rPr>
              <a:t> and the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"</a:t>
            </a:r>
            <a:r>
              <a:rPr lang="en-US" sz="2000" dirty="0">
                <a:solidFill>
                  <a:srgbClr val="0305FF"/>
                </a:solidFill>
                <a:ea typeface="ＭＳ Ｐゴシック" charset="0"/>
              </a:rPr>
              <a:t>computational success</a:t>
            </a:r>
            <a:r>
              <a:rPr lang="en-US" sz="2000" dirty="0">
                <a:ea typeface="ＭＳ Ｐゴシック" charset="0"/>
              </a:rPr>
              <a:t>" of computing the best action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as well as learning and adapting for the future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A5FB-1634-374D-BD84-AB6833A2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Human-compatible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3035-B9D2-C948-834E-CED00CC3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</a:t>
            </a:r>
            <a:r>
              <a:rPr lang="en-US" dirty="0"/>
              <a:t>g</a:t>
            </a:r>
            <a:r>
              <a:rPr lang="en-DE" dirty="0"/>
              <a:t>ents </a:t>
            </a:r>
            <a:r>
              <a:rPr lang="en-DE" dirty="0">
                <a:solidFill>
                  <a:srgbClr val="0305FF"/>
                </a:solidFill>
              </a:rPr>
              <a:t>act on behalf </a:t>
            </a:r>
            <a:r>
              <a:rPr lang="en-DE" dirty="0"/>
              <a:t>of </a:t>
            </a:r>
            <a:r>
              <a:rPr lang="en-DE" dirty="0">
                <a:solidFill>
                  <a:srgbClr val="0305FF"/>
                </a:solidFill>
              </a:rPr>
              <a:t>humans, who specify the goals</a:t>
            </a:r>
          </a:p>
          <a:p>
            <a:r>
              <a:rPr lang="en-DE" dirty="0"/>
              <a:t>Agent should consider its initial </a:t>
            </a:r>
            <a:r>
              <a:rPr lang="en-DE" dirty="0">
                <a:solidFill>
                  <a:srgbClr val="0305FF"/>
                </a:solidFill>
              </a:rPr>
              <a:t>goals to be uncertain </a:t>
            </a:r>
            <a:br>
              <a:rPr lang="en-DE" dirty="0"/>
            </a:br>
            <a:r>
              <a:rPr lang="en-DE" dirty="0"/>
              <a:t>(and to be challenged due to underspecification)</a:t>
            </a:r>
          </a:p>
          <a:p>
            <a:r>
              <a:rPr lang="en-DE" dirty="0"/>
              <a:t>Agent should be able to </a:t>
            </a:r>
            <a:br>
              <a:rPr lang="en-DE" dirty="0"/>
            </a:br>
            <a:r>
              <a:rPr lang="en-DE" dirty="0">
                <a:solidFill>
                  <a:srgbClr val="0305FF"/>
                </a:solidFill>
              </a:rPr>
              <a:t>prove their behavior is beneficial </a:t>
            </a:r>
            <a:r>
              <a:rPr lang="en-DE" dirty="0"/>
              <a:t>to humans</a:t>
            </a:r>
          </a:p>
          <a:p>
            <a:r>
              <a:rPr lang="en-DE" dirty="0"/>
              <a:t>Artificial intelligence, agents, and ethics</a:t>
            </a:r>
          </a:p>
          <a:p>
            <a:pPr lvl="1"/>
            <a:r>
              <a:rPr lang="en-DE" dirty="0"/>
              <a:t>Agents must </a:t>
            </a:r>
            <a:r>
              <a:rPr lang="en-DE" dirty="0">
                <a:solidFill>
                  <a:srgbClr val="0305FF"/>
                </a:solidFill>
              </a:rPr>
              <a:t>act in an ethical way</a:t>
            </a:r>
            <a:br>
              <a:rPr lang="en-DE" dirty="0"/>
            </a:br>
            <a:r>
              <a:rPr lang="en-DE" dirty="0"/>
              <a:t>(and those, who develop agents, possibly too)</a:t>
            </a:r>
          </a:p>
          <a:p>
            <a:pPr lvl="1"/>
            <a:r>
              <a:rPr lang="en-DE" dirty="0"/>
              <a:t>Developers should be able to prove …</a:t>
            </a:r>
            <a:br>
              <a:rPr lang="en-DE" dirty="0"/>
            </a:br>
            <a:r>
              <a:rPr lang="en-DE" dirty="0"/>
              <a:t>… that agents are able to prove </a:t>
            </a:r>
            <a:br>
              <a:rPr lang="en-DE" dirty="0"/>
            </a:br>
            <a:r>
              <a:rPr lang="en-DE" dirty="0"/>
              <a:t>… that they (t</a:t>
            </a:r>
            <a:r>
              <a:rPr lang="en-US" dirty="0"/>
              <a:t>he</a:t>
            </a:r>
            <a:r>
              <a:rPr lang="en-DE" dirty="0"/>
              <a:t> agents) act in an ethical way</a:t>
            </a:r>
          </a:p>
          <a:p>
            <a:pPr lvl="1"/>
            <a:r>
              <a:rPr lang="en-DE" dirty="0"/>
              <a:t>Simple technology assessment is not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FF091-1328-EE47-BC1D-160E22C0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9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2923-FF84-D243-A9C4-F09789D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Human-aware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D01C-4323-054C-97DC-7E6540D5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Agents </a:t>
            </a:r>
            <a:r>
              <a:rPr lang="en-DE" dirty="0">
                <a:solidFill>
                  <a:srgbClr val="0305FF"/>
                </a:solidFill>
              </a:rPr>
              <a:t>interact</a:t>
            </a:r>
            <a:r>
              <a:rPr lang="en-DE" dirty="0"/>
              <a:t> with humans</a:t>
            </a:r>
          </a:p>
          <a:p>
            <a:r>
              <a:rPr lang="en-DE" dirty="0"/>
              <a:t>Selected actions must </a:t>
            </a:r>
            <a:r>
              <a:rPr lang="en-DE" dirty="0">
                <a:solidFill>
                  <a:srgbClr val="0305FF"/>
                </a:solidFill>
              </a:rPr>
              <a:t>match human expectations</a:t>
            </a:r>
          </a:p>
          <a:p>
            <a:pPr lvl="1"/>
            <a:r>
              <a:rPr lang="en-DE" dirty="0"/>
              <a:t>Maybe the presumably expected action might not be the best  (for the human or the agent, or both)</a:t>
            </a:r>
          </a:p>
          <a:p>
            <a:r>
              <a:rPr lang="en-DE" dirty="0"/>
              <a:t>Selected actions that are assumed to not match human expectations must be </a:t>
            </a:r>
            <a:r>
              <a:rPr lang="en-DE" dirty="0">
                <a:solidFill>
                  <a:srgbClr val="0305FF"/>
                </a:solidFill>
              </a:rPr>
              <a:t>explained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B120-ACC9-DF41-AC21-DA4EF4E3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7649-13B1-4E49-B965-EB384DE8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Agent Model vs. Human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F36A-18BF-D148-B7AE-1BB20B8B6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F64A8-90F5-F848-B610-F3352F6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30FC76A-8A2F-3245-B8C0-F241BCE79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0997"/>
            <a:ext cx="7920880" cy="50830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6AA468-0000-C24B-983B-57C558362230}"/>
              </a:ext>
            </a:extLst>
          </p:cNvPr>
          <p:cNvSpPr/>
          <p:nvPr/>
        </p:nvSpPr>
        <p:spPr>
          <a:xfrm>
            <a:off x="2443759" y="6630687"/>
            <a:ext cx="436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Challenges of Human-Aware AI Systems: Subbarao </a:t>
            </a:r>
            <a:r>
              <a:rPr lang="en-US" sz="1200" dirty="0" err="1">
                <a:solidFill>
                  <a:schemeClr val="bg1"/>
                </a:solidFill>
              </a:rPr>
              <a:t>Kambhampati</a:t>
            </a:r>
            <a:endParaRPr lang="en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5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65DE-2A80-7945-9926-7F2894E0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Learning Agents (Online)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26F3-0E9B-D942-9893-5863352ED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329"/>
          </a:xfrm>
        </p:spPr>
        <p:txBody>
          <a:bodyPr/>
          <a:lstStyle/>
          <a:p>
            <a:r>
              <a:rPr lang="en-DE" sz="2400" dirty="0"/>
              <a:t>Ever extented </a:t>
            </a:r>
            <a:r>
              <a:rPr lang="en-DE" sz="2400" dirty="0">
                <a:solidFill>
                  <a:srgbClr val="0305FF"/>
                </a:solidFill>
              </a:rPr>
              <a:t>percept sequence </a:t>
            </a:r>
            <a:r>
              <a:rPr lang="en-DE" sz="2400" dirty="0"/>
              <a:t>(incl. more or less explicitly encoded </a:t>
            </a:r>
            <a:r>
              <a:rPr lang="en-DE" sz="2400" dirty="0">
                <a:solidFill>
                  <a:srgbClr val="0305FF"/>
                </a:solidFill>
              </a:rPr>
              <a:t>reinforcement feedback </a:t>
            </a:r>
            <a:r>
              <a:rPr lang="en-DE" sz="2400" dirty="0"/>
              <a:t>or</a:t>
            </a:r>
            <a:r>
              <a:rPr lang="en-DE" sz="2400" dirty="0">
                <a:solidFill>
                  <a:srgbClr val="0305FF"/>
                </a:solidFill>
              </a:rPr>
              <a:t> rewards</a:t>
            </a:r>
            <a:r>
              <a:rPr lang="en-DE" sz="2400" dirty="0"/>
              <a:t>) is …</a:t>
            </a:r>
          </a:p>
          <a:p>
            <a:pPr lvl="1"/>
            <a:r>
              <a:rPr lang="en-DE" sz="2200" dirty="0"/>
              <a:t>… </a:t>
            </a:r>
            <a:r>
              <a:rPr lang="en-DE" sz="2200" dirty="0">
                <a:solidFill>
                  <a:srgbClr val="FF0000"/>
                </a:solidFill>
              </a:rPr>
              <a:t>sparse (no big data)</a:t>
            </a:r>
            <a:r>
              <a:rPr lang="en-DE" sz="2200" dirty="0"/>
              <a:t>, but </a:t>
            </a:r>
            <a:r>
              <a:rPr lang="en-DE" sz="2200" dirty="0">
                <a:solidFill>
                  <a:srgbClr val="00B050"/>
                </a:solidFill>
              </a:rPr>
              <a:t>gives rise to model updates</a:t>
            </a:r>
          </a:p>
          <a:p>
            <a:pPr lvl="1"/>
            <a:r>
              <a:rPr lang="en-DE" sz="2200" dirty="0"/>
              <a:t>… with the aim to better (faster) achieve goals</a:t>
            </a:r>
          </a:p>
          <a:p>
            <a:r>
              <a:rPr lang="en-DE" sz="2400" dirty="0"/>
              <a:t>We say: </a:t>
            </a:r>
            <a:r>
              <a:rPr lang="en-DE" sz="2400" dirty="0">
                <a:solidFill>
                  <a:srgbClr val="00B050"/>
                </a:solidFill>
              </a:rPr>
              <a:t>Agents learn </a:t>
            </a:r>
            <a:r>
              <a:rPr lang="en-DE" sz="2400" dirty="0"/>
              <a:t>(and we mean: while acting, or online)</a:t>
            </a:r>
          </a:p>
          <a:p>
            <a:pPr lvl="1"/>
            <a:r>
              <a:rPr lang="en-DE" sz="2200" dirty="0">
                <a:solidFill>
                  <a:srgbClr val="00B050"/>
                </a:solidFill>
              </a:rPr>
              <a:t>Optimize a performance measure</a:t>
            </a:r>
          </a:p>
          <a:p>
            <a:r>
              <a:rPr lang="en-DE" sz="2400" dirty="0"/>
              <a:t>Setting up agents’ online learning engines</a:t>
            </a:r>
          </a:p>
          <a:p>
            <a:pPr lvl="1"/>
            <a:r>
              <a:rPr lang="en-DE" sz="2000" dirty="0"/>
              <a:t>Dedicated knowledge about </a:t>
            </a:r>
            <a:r>
              <a:rPr lang="en-DE" sz="2000" dirty="0">
                <a:solidFill>
                  <a:srgbClr val="00B050"/>
                </a:solidFill>
              </a:rPr>
              <a:t>online learning </a:t>
            </a:r>
            <a:r>
              <a:rPr lang="en-DE" sz="2000" dirty="0"/>
              <a:t>required</a:t>
            </a:r>
          </a:p>
          <a:p>
            <a:r>
              <a:rPr lang="en-DE" sz="2400" dirty="0"/>
              <a:t>Setting up an agent’s initial model by exploiting data:</a:t>
            </a:r>
          </a:p>
          <a:p>
            <a:pPr lvl="1"/>
            <a:r>
              <a:rPr lang="en-DE" sz="2000" dirty="0"/>
              <a:t>Dedicated knowledge of machine learning required</a:t>
            </a:r>
          </a:p>
          <a:p>
            <a:pPr lvl="1"/>
            <a:r>
              <a:rPr lang="en-DE" sz="2000" dirty="0"/>
              <a:t>Also basically optimizing a performance measure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39903-1283-BF49-BE98-745ED4C9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7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EEAB-7AFB-CC46-90D3-66A8D3DD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Machine Learning (ML): Offline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6877-09BF-D840-9CFB-38B9E056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r>
              <a:rPr lang="en-DE" dirty="0"/>
              <a:t>Statistics vs. Data Science vs. Machine Learning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r>
              <a:rPr lang="en-DE" dirty="0"/>
              <a:t>Machine learning scales, but can only do so much</a:t>
            </a:r>
          </a:p>
          <a:p>
            <a:r>
              <a:rPr lang="en-DE" dirty="0"/>
              <a:t>All fields have evolved and still do evolve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6E930-4CE5-884F-926D-D8065DD1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9CE1846-9A82-BD4C-BA9B-C8FF6E6B2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4875" y="1844186"/>
            <a:ext cx="3652912" cy="3642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B518B8-A374-FB42-ABB5-D1236139980D}"/>
              </a:ext>
            </a:extLst>
          </p:cNvPr>
          <p:cNvGrpSpPr/>
          <p:nvPr/>
        </p:nvGrpSpPr>
        <p:grpSpPr>
          <a:xfrm>
            <a:off x="5436096" y="1700808"/>
            <a:ext cx="3024336" cy="1939734"/>
            <a:chOff x="5436096" y="1700808"/>
            <a:chExt cx="3024336" cy="1939734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7FFFD556-051D-9345-834C-FC89448C319A}"/>
                </a:ext>
              </a:extLst>
            </p:cNvPr>
            <p:cNvSpPr/>
            <p:nvPr/>
          </p:nvSpPr>
          <p:spPr>
            <a:xfrm>
              <a:off x="5436096" y="1700808"/>
              <a:ext cx="3024336" cy="1939734"/>
            </a:xfrm>
            <a:prstGeom prst="wedgeRoundRectCallout">
              <a:avLst>
                <a:gd name="adj1" fmla="val -97860"/>
                <a:gd name="adj2" fmla="val 69795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86131B-529A-994A-AE00-E26BC516A4A4}"/>
                </a:ext>
              </a:extLst>
            </p:cNvPr>
            <p:cNvSpPr/>
            <p:nvPr/>
          </p:nvSpPr>
          <p:spPr>
            <a:xfrm>
              <a:off x="5855839" y="1767794"/>
              <a:ext cx="2195736" cy="1814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292929"/>
                  </a:solidFill>
                  <a:latin typeface="medium-content-serif-font"/>
                </a:rPr>
                <a:t>“When you’re fundraising, it’s AI. When you’re hiring, it’s ML. When you’re implementing, it’s logistic regression.”</a:t>
              </a:r>
              <a:endParaRPr lang="en-DE" dirty="0"/>
            </a:p>
          </p:txBody>
        </p:sp>
      </p:grp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79F76FD-DD95-114B-8317-C45CC2AA109C}"/>
              </a:ext>
            </a:extLst>
          </p:cNvPr>
          <p:cNvSpPr/>
          <p:nvPr/>
        </p:nvSpPr>
        <p:spPr>
          <a:xfrm>
            <a:off x="4860032" y="3707528"/>
            <a:ext cx="5338075" cy="1665688"/>
          </a:xfrm>
          <a:prstGeom prst="cloudCallout">
            <a:avLst>
              <a:gd name="adj1" fmla="val -63645"/>
              <a:gd name="adj2" fmla="val -310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It is clear that claiming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AI </a:t>
            </a:r>
            <a:r>
              <a:rPr lang="en-DE" b="1" i="1" dirty="0">
                <a:solidFill>
                  <a:schemeClr val="tx1"/>
                </a:solidFill>
              </a:rPr>
              <a:t>is</a:t>
            </a:r>
            <a:r>
              <a:rPr lang="en-DE" dirty="0">
                <a:solidFill>
                  <a:schemeClr val="tx1"/>
                </a:solidFill>
              </a:rPr>
              <a:t> machine learning or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“contains” machine learning does not make much sense!</a:t>
            </a:r>
          </a:p>
        </p:txBody>
      </p:sp>
    </p:spTree>
    <p:extLst>
      <p:ext uri="{BB962C8B-B14F-4D97-AF65-F5344CB8AC3E}">
        <p14:creationId xmlns:p14="http://schemas.microsoft.com/office/powerpoint/2010/main" val="18399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4925-9AF3-0146-94E5-DBAF6CBE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D747-AFA6-0543-8CCD-F52B2818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Some slides have been designed by</a:t>
            </a:r>
            <a:br>
              <a:rPr lang="en-DE" dirty="0"/>
            </a:br>
            <a:r>
              <a:rPr lang="en-DE" dirty="0"/>
              <a:t>PD Dr. Özgür Özcep. Since Özgür works in</a:t>
            </a:r>
            <a:br>
              <a:rPr lang="en-DE" dirty="0"/>
            </a:br>
            <a:r>
              <a:rPr lang="en-DE" dirty="0"/>
              <a:t>my group, those slides are not explicitly marked.</a:t>
            </a:r>
            <a:br>
              <a:rPr lang="en-DE" dirty="0"/>
            </a:br>
            <a:r>
              <a:rPr lang="en-DE" dirty="0"/>
              <a:t>Thank you nevertheless, Özgür.</a:t>
            </a:r>
          </a:p>
          <a:p>
            <a:r>
              <a:rPr lang="en-DE" dirty="0"/>
              <a:t>Other slides have been take from lecture material provided by researchers on the web. I hope this material is indicated appropriately. </a:t>
            </a:r>
            <a:r>
              <a:rPr lang="en-DE"/>
              <a:t>Thank you all.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D5A21-9A53-A946-BD01-FF629889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21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Reactive vs. </a:t>
            </a:r>
            <a:r>
              <a:rPr lang="en-DE" i="1" dirty="0"/>
              <a:t>Goal-based </a:t>
            </a:r>
            <a:r>
              <a:rPr lang="en-DE" dirty="0"/>
              <a:t>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B14B6D-DC10-D140-A355-6CA90B8A5FDD}"/>
              </a:ext>
            </a:extLst>
          </p:cNvPr>
          <p:cNvSpPr/>
          <p:nvPr/>
        </p:nvSpPr>
        <p:spPr>
          <a:xfrm>
            <a:off x="4067944" y="1628800"/>
            <a:ext cx="180020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905589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38C5-3BD1-744D-B2E2-62F11E7E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Misunderstandings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0AA8-EA80-CA44-9852-AAE3B84A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en-DE" dirty="0"/>
              <a:t>Applying ML to implement a function f some people say: </a:t>
            </a:r>
            <a:br>
              <a:rPr lang="en-DE" dirty="0"/>
            </a:br>
            <a:r>
              <a:rPr lang="en-DE" dirty="0">
                <a:solidFill>
                  <a:srgbClr val="FF0000"/>
                </a:solidFill>
              </a:rPr>
              <a:t>“I have used ML technique X to create an AI”</a:t>
            </a:r>
          </a:p>
          <a:p>
            <a:r>
              <a:rPr lang="en-DE" dirty="0"/>
              <a:t>Unconsciously, AI is used as a synonym for agent, but …</a:t>
            </a:r>
            <a:br>
              <a:rPr lang="en-DE" dirty="0"/>
            </a:br>
            <a:r>
              <a:rPr lang="en-DE" dirty="0"/>
              <a:t>… mostly a very simple one </a:t>
            </a:r>
          </a:p>
          <a:p>
            <a:pPr lvl="1"/>
            <a:r>
              <a:rPr lang="en-US" sz="22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: P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sz="2200" dirty="0">
              <a:solidFill>
                <a:srgbClr val="FF0000"/>
              </a:solidFill>
            </a:endParaRPr>
          </a:p>
          <a:p>
            <a:r>
              <a:rPr lang="en-DE" dirty="0"/>
              <a:t>Claiming that  </a:t>
            </a:r>
            <a:r>
              <a:rPr lang="en-DE" dirty="0">
                <a:solidFill>
                  <a:srgbClr val="FF0000"/>
                </a:solidFill>
              </a:rPr>
              <a:t>f</a:t>
            </a:r>
            <a:r>
              <a:rPr lang="en-DE" dirty="0"/>
              <a:t>  is “an AI” is an indication of </a:t>
            </a:r>
            <a:br>
              <a:rPr lang="en-DE" dirty="0"/>
            </a:br>
            <a:r>
              <a:rPr lang="en-DE" dirty="0"/>
              <a:t>lack of understanding …</a:t>
            </a:r>
          </a:p>
          <a:p>
            <a:r>
              <a:rPr lang="en-DE" dirty="0"/>
              <a:t>… even if the last n percepts are considered </a:t>
            </a:r>
          </a:p>
          <a:p>
            <a:pPr lvl="1"/>
            <a:r>
              <a:rPr lang="en-US" sz="22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: P</a:t>
            </a:r>
            <a:r>
              <a:rPr lang="en-DE" sz="2200" dirty="0">
                <a:solidFill>
                  <a:srgbClr val="FF0000"/>
                </a:solidFill>
              </a:rPr>
              <a:t> × </a:t>
            </a:r>
            <a:r>
              <a:rPr lang="de-DE" sz="2200" dirty="0">
                <a:solidFill>
                  <a:srgbClr val="FF0000"/>
                </a:solidFill>
                <a:ea typeface="ＭＳ Ｐゴシック" charset="0"/>
              </a:rPr>
              <a:t>…</a:t>
            </a:r>
            <a:r>
              <a:rPr lang="en-DE" sz="2200" dirty="0">
                <a:solidFill>
                  <a:srgbClr val="FF0000"/>
                </a:solidFill>
              </a:rPr>
              <a:t>×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P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dirty="0">
              <a:solidFill>
                <a:srgbClr val="FF0000"/>
              </a:solidFill>
            </a:endParaRPr>
          </a:p>
          <a:p>
            <a:r>
              <a:rPr lang="en-DE" dirty="0"/>
              <a:t>O</a:t>
            </a:r>
            <a:r>
              <a:rPr lang="en-US" dirty="0"/>
              <a:t>n</a:t>
            </a:r>
            <a:r>
              <a:rPr lang="en-DE" dirty="0"/>
              <a:t>e is lost w/o an understanding of intelligent agents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  <a:ea typeface="ＭＳ Ｐゴシック" charset="0"/>
              </a:rPr>
              <a:t>f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</a:rPr>
              <a:t>: P*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200" dirty="0">
                <a:solidFill>
                  <a:srgbClr val="00B050"/>
                </a:solidFill>
                <a:ea typeface="ＭＳ Ｐゴシック" charset="0"/>
              </a:rPr>
              <a:t>A</a:t>
            </a:r>
            <a:endParaRPr lang="en-DE" sz="22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A431B-1909-A345-942C-271744EE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3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9396-55D1-AE43-BA0D-AFE6865F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Frame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C342-0CEE-5D46-A350-3A2E36D4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24744"/>
            <a:ext cx="8435281" cy="4968875"/>
          </a:xfrm>
        </p:spPr>
        <p:txBody>
          <a:bodyPr/>
          <a:lstStyle/>
          <a:p>
            <a:r>
              <a:rPr lang="en-DE" dirty="0"/>
              <a:t>Assume that machine learning techniques are used </a:t>
            </a:r>
            <a:br>
              <a:rPr lang="en-DE" dirty="0"/>
            </a:br>
            <a:r>
              <a:rPr lang="en-DE" dirty="0"/>
              <a:t>to build models at agent setup time</a:t>
            </a:r>
          </a:p>
          <a:p>
            <a:r>
              <a:rPr lang="en-DE" dirty="0"/>
              <a:t>Runtime behavior of agent always depends on last n elements of percept sequence only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</a:rPr>
              <a:t>f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: P</a:t>
            </a:r>
            <a:r>
              <a:rPr lang="en-DE" sz="2800" dirty="0">
                <a:solidFill>
                  <a:srgbClr val="FF0000"/>
                </a:solidFill>
              </a:rPr>
              <a:t> × </a:t>
            </a:r>
            <a:r>
              <a:rPr lang="de-DE" sz="2800" dirty="0">
                <a:solidFill>
                  <a:srgbClr val="FF0000"/>
                </a:solidFill>
                <a:ea typeface="ＭＳ Ｐゴシック" charset="0"/>
              </a:rPr>
              <a:t>…</a:t>
            </a:r>
            <a:r>
              <a:rPr lang="en-DE" sz="2800" dirty="0">
                <a:solidFill>
                  <a:srgbClr val="FF0000"/>
                </a:solidFill>
              </a:rPr>
              <a:t>×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P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  <a:sym typeface="Wingdings" charset="0"/>
              </a:rPr>
              <a:t>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A</a:t>
            </a:r>
            <a:endParaRPr lang="en-DE" dirty="0">
              <a:solidFill>
                <a:srgbClr val="FF0000"/>
              </a:solidFill>
            </a:endParaRPr>
          </a:p>
          <a:p>
            <a:r>
              <a:rPr lang="en-DE" dirty="0"/>
              <a:t>No interaction w/ environment, no feedback</a:t>
            </a:r>
          </a:p>
          <a:p>
            <a:r>
              <a:rPr lang="en-DE" dirty="0"/>
              <a:t>Agent is fake (simply a </a:t>
            </a:r>
            <a:r>
              <a:rPr lang="en-DE" dirty="0">
                <a:solidFill>
                  <a:srgbClr val="FF0000"/>
                </a:solidFill>
              </a:rPr>
              <a:t>frame around standard SW/HW</a:t>
            </a:r>
            <a:r>
              <a:rPr lang="en-DE" dirty="0"/>
              <a:t>)</a:t>
            </a:r>
          </a:p>
          <a:p>
            <a:pPr lvl="1"/>
            <a:r>
              <a:rPr lang="en-DE" sz="2200" dirty="0"/>
              <a:t>Also holds when setup training data is camouflaged </a:t>
            </a:r>
            <a:br>
              <a:rPr lang="en-DE" sz="2200" dirty="0"/>
            </a:br>
            <a:r>
              <a:rPr lang="en-DE" sz="2200" dirty="0"/>
              <a:t>as initial percepts (but no actions towards goals are computed until training completed)</a:t>
            </a:r>
          </a:p>
          <a:p>
            <a:r>
              <a:rPr lang="en-DE" sz="2400" dirty="0"/>
              <a:t>Maybe even enlightening for practical applications, </a:t>
            </a:r>
            <a:br>
              <a:rPr lang="en-DE" sz="2400" dirty="0"/>
            </a:br>
            <a:r>
              <a:rPr lang="en-DE" sz="2400" dirty="0"/>
              <a:t>but agent idea …</a:t>
            </a:r>
          </a:p>
          <a:p>
            <a:r>
              <a:rPr lang="en-DE" sz="2400" dirty="0"/>
              <a:t>… does not show its full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D848D-3D08-BB47-9CD9-E1DE19CC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33D2-35C9-144F-BAD7-9DCF8655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Learning-based Software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72F3-F16D-AA42-B502-84DABBB4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dirty="0"/>
              <a:t>There is no need to deliberately </a:t>
            </a:r>
            <a:br>
              <a:rPr lang="en-DE" dirty="0"/>
            </a:br>
            <a:r>
              <a:rPr lang="en-DE" dirty="0"/>
              <a:t>conflate machine learning with agents and AI !</a:t>
            </a:r>
          </a:p>
          <a:p>
            <a:r>
              <a:rPr lang="en-DE" dirty="0"/>
              <a:t>No need to invent frame agents !</a:t>
            </a:r>
          </a:p>
          <a:p>
            <a:r>
              <a:rPr lang="en-DE" dirty="0"/>
              <a:t>Can build extremely cool SW/HW </a:t>
            </a:r>
            <a:br>
              <a:rPr lang="en-DE" dirty="0"/>
            </a:br>
            <a:r>
              <a:rPr lang="en-DE" dirty="0"/>
              <a:t>w/ machine learning techniques </a:t>
            </a:r>
            <a:br>
              <a:rPr lang="en-DE" dirty="0"/>
            </a:br>
            <a:r>
              <a:rPr lang="en-DE" dirty="0"/>
              <a:t>(e.g., for industrial image processing applications)</a:t>
            </a:r>
          </a:p>
          <a:p>
            <a:endParaRPr lang="en-DE" dirty="0"/>
          </a:p>
          <a:p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Probabilistic Differential Programming </a:t>
            </a:r>
            <a:r>
              <a:rPr lang="en-US" dirty="0"/>
              <a:t>(CS5071-KP04)</a:t>
            </a:r>
            <a:endParaRPr lang="en-DE" dirty="0"/>
          </a:p>
          <a:p>
            <a:r>
              <a:rPr lang="en-DE" dirty="0">
                <a:sym typeface="Wingdings" pitchFamily="2" charset="2"/>
              </a:rPr>
              <a:t></a:t>
            </a:r>
            <a:r>
              <a:rPr lang="en-DE" dirty="0"/>
              <a:t> Deep Learning Lab </a:t>
            </a:r>
            <a:r>
              <a:rPr lang="en-US" dirty="0"/>
              <a:t>(CS5071-KP04)</a:t>
            </a:r>
            <a:endParaRPr lang="en-DE" dirty="0"/>
          </a:p>
          <a:p>
            <a:pPr marL="0" indent="0">
              <a:buNone/>
            </a:pPr>
            <a:endParaRPr lang="en-DE" dirty="0"/>
          </a:p>
          <a:p>
            <a:r>
              <a:rPr lang="en-DE" dirty="0"/>
              <a:t>There are caveats, however: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A8F18-D391-AD49-83B4-64800EC3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8A79-E75A-F041-9234-D569905D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4AE64-6BE3-0844-9073-A8C1515F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426FD3A-7961-CA49-93F1-B4934C03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pic>
        <p:nvPicPr>
          <p:cNvPr id="6" name="Content Placeholder 5" descr="Text, application&#10;&#10;Description automatically generated">
            <a:extLst>
              <a:ext uri="{FF2B5EF4-FFF2-40B4-BE49-F238E27FC236}">
                <a16:creationId xmlns:a16="http://schemas.microsoft.com/office/drawing/2014/main" id="{398F7B7B-B4D0-9546-BF61-58CCF6710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687" y="1196975"/>
            <a:ext cx="7592626" cy="4968875"/>
          </a:xfrm>
        </p:spPr>
      </p:pic>
    </p:spTree>
    <p:extLst>
      <p:ext uri="{BB962C8B-B14F-4D97-AF65-F5344CB8AC3E}">
        <p14:creationId xmlns:p14="http://schemas.microsoft.com/office/powerpoint/2010/main" val="13782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C37E-0CBD-8B42-9418-84236A59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 to the Future: Human-guided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914C-29ED-E847-A0C4-347FCA9C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96975"/>
            <a:ext cx="8641085" cy="4968875"/>
          </a:xfrm>
        </p:spPr>
        <p:txBody>
          <a:bodyPr/>
          <a:lstStyle/>
          <a:p>
            <a:r>
              <a:rPr lang="en-DE" dirty="0"/>
              <a:t>Develop machine learning techniques that achieve good performace w/o too much training material</a:t>
            </a:r>
          </a:p>
          <a:p>
            <a:r>
              <a:rPr lang="en-DE" dirty="0"/>
              <a:t>Exploit human capabilities</a:t>
            </a:r>
          </a:p>
          <a:p>
            <a:r>
              <a:rPr lang="en-DE" dirty="0"/>
              <a:t>Artificial agents and human agents cooperate</a:t>
            </a:r>
          </a:p>
          <a:p>
            <a:r>
              <a:rPr lang="en-DE" dirty="0">
                <a:solidFill>
                  <a:srgbClr val="0305FF"/>
                </a:solidFill>
              </a:rPr>
              <a:t>Machine learning </a:t>
            </a:r>
            <a:r>
              <a:rPr lang="en-DE" dirty="0"/>
              <a:t>becomes</a:t>
            </a:r>
            <a:r>
              <a:rPr lang="en-DE" dirty="0">
                <a:solidFill>
                  <a:srgbClr val="0305FF"/>
                </a:solidFill>
              </a:rPr>
              <a:t> agent online learning</a:t>
            </a:r>
          </a:p>
          <a:p>
            <a:pPr lvl="1"/>
            <a:r>
              <a:rPr lang="en-DE" dirty="0">
                <a:solidFill>
                  <a:srgbClr val="00B050"/>
                </a:solidFill>
              </a:rPr>
              <a:t>Motivation for studying agents!</a:t>
            </a:r>
          </a:p>
          <a:p>
            <a:pPr lvl="1"/>
            <a:r>
              <a:rPr lang="en-DE" dirty="0">
                <a:solidFill>
                  <a:srgbClr val="FF0000"/>
                </a:solidFill>
              </a:rPr>
              <a:t>Machine learning cannot go w/o agents in the future</a:t>
            </a:r>
          </a:p>
          <a:p>
            <a:endParaRPr lang="en-DE" dirty="0"/>
          </a:p>
          <a:p>
            <a:r>
              <a:rPr lang="en-DE" dirty="0"/>
              <a:t>Agents allow for more or less learning (incl. no learning)</a:t>
            </a:r>
          </a:p>
          <a:p>
            <a:r>
              <a:rPr lang="en-DE" dirty="0"/>
              <a:t>Next: Proper agent with no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C6C0A-307C-2941-BD08-B3837342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5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Proper Agent: An </a:t>
            </a:r>
            <a:r>
              <a:rPr lang="de-DE" altLang="x-none" dirty="0" err="1"/>
              <a:t>Example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1F92E-12DF-9F4C-81F1-22882230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7585077" cy="43924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B14B6D-DC10-D140-A355-6CA90B8A5FDD}"/>
              </a:ext>
            </a:extLst>
          </p:cNvPr>
          <p:cNvSpPr/>
          <p:nvPr/>
        </p:nvSpPr>
        <p:spPr>
          <a:xfrm>
            <a:off x="3923928" y="2852936"/>
            <a:ext cx="2304256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0073279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D566DF-772B-BC47-A8EB-C3B8B7D2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64998" y="292554"/>
            <a:ext cx="3799615" cy="22003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4C64-AD0A-C942-9D66-AFAB9FDBC87A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Proper Agent: An Example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Given: </a:t>
            </a:r>
          </a:p>
          <a:p>
            <a:pPr lvl="1" indent="-342900"/>
            <a:r>
              <a:rPr lang="en-US" altLang="x-none" dirty="0"/>
              <a:t>Current state of the </a:t>
            </a:r>
            <a:br>
              <a:rPr lang="en-US" altLang="x-none" dirty="0"/>
            </a:br>
            <a:r>
              <a:rPr lang="en-US" altLang="x-none" dirty="0"/>
              <a:t>environment</a:t>
            </a:r>
          </a:p>
          <a:p>
            <a:pPr lvl="1" indent="-342900"/>
            <a:r>
              <a:rPr lang="en-US" altLang="x-none" dirty="0"/>
              <a:t>Description of goal state</a:t>
            </a:r>
          </a:p>
          <a:p>
            <a:pPr lvl="1" indent="-342900"/>
            <a:r>
              <a:rPr lang="en-US" altLang="x-none" dirty="0"/>
              <a:t>Set of action descriptions</a:t>
            </a:r>
          </a:p>
          <a:p>
            <a:pPr marL="492382" indent="-492382">
              <a:buNone/>
            </a:pPr>
            <a:endParaRPr lang="en-US" altLang="x-none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altLang="x-none" dirty="0"/>
              <a:t>Find sequence of actions (a plan) </a:t>
            </a:r>
            <a:br>
              <a:rPr lang="en-US" altLang="x-none" dirty="0"/>
            </a:br>
            <a:r>
              <a:rPr lang="en-US" altLang="x-none" dirty="0"/>
              <a:t>for transforming current state into goal state</a:t>
            </a:r>
          </a:p>
          <a:p>
            <a:pPr>
              <a:buFont typeface="Wingdings" pitchFamily="2" charset="2"/>
              <a:buChar char="à"/>
            </a:pPr>
            <a:r>
              <a:rPr lang="en-US" altLang="x-none" dirty="0"/>
              <a:t>Select first action, and hope that plan can be completed</a:t>
            </a:r>
          </a:p>
        </p:txBody>
      </p:sp>
    </p:spTree>
    <p:extLst>
      <p:ext uri="{BB962C8B-B14F-4D97-AF65-F5344CB8AC3E}">
        <p14:creationId xmlns:p14="http://schemas.microsoft.com/office/powerpoint/2010/main" val="2512736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D6DC-0572-EC44-B5A1-88E628884AF4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STRIPS </a:t>
            </a:r>
            <a:r>
              <a:rPr lang="de-DE" altLang="x-none" dirty="0" err="1"/>
              <a:t>Formalism</a:t>
            </a:r>
            <a:endParaRPr lang="de-DE" altLang="x-none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States </a:t>
            </a:r>
            <a:r>
              <a:rPr lang="de-DE" altLang="x-none" dirty="0" err="1"/>
              <a:t>modeled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set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ground</a:t>
            </a:r>
            <a:r>
              <a:rPr lang="de-DE" altLang="x-none" dirty="0"/>
              <a:t> </a:t>
            </a:r>
            <a:r>
              <a:rPr lang="de-DE" altLang="x-none" dirty="0" err="1"/>
              <a:t>atoms</a:t>
            </a:r>
            <a:r>
              <a:rPr lang="de-DE" altLang="x-none" dirty="0"/>
              <a:t> (</a:t>
            </a:r>
            <a:r>
              <a:rPr lang="de-DE" altLang="x-none" dirty="0" err="1"/>
              <a:t>database</a:t>
            </a:r>
            <a:r>
              <a:rPr lang="de-DE" altLang="x-none" dirty="0"/>
              <a:t>)</a:t>
            </a:r>
          </a:p>
          <a:p>
            <a:pPr lvl="1"/>
            <a:r>
              <a:rPr lang="de-DE" altLang="x-none" dirty="0" err="1"/>
              <a:t>Current</a:t>
            </a:r>
            <a:r>
              <a:rPr lang="de-DE" altLang="x-none" dirty="0"/>
              <a:t> </a:t>
            </a:r>
            <a:r>
              <a:rPr lang="de-DE" altLang="x-none" dirty="0" err="1"/>
              <a:t>state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well</a:t>
            </a:r>
            <a:r>
              <a:rPr lang="de-DE" altLang="x-none" dirty="0"/>
              <a:t> </a:t>
            </a:r>
            <a:r>
              <a:rPr lang="de-DE" altLang="x-none" dirty="0" err="1"/>
              <a:t>as</a:t>
            </a:r>
            <a:r>
              <a:rPr lang="de-DE" altLang="x-none" dirty="0"/>
              <a:t> </a:t>
            </a:r>
            <a:r>
              <a:rPr lang="de-DE" altLang="x-none" dirty="0" err="1"/>
              <a:t>goal</a:t>
            </a:r>
            <a:r>
              <a:rPr lang="de-DE" altLang="x-none" dirty="0"/>
              <a:t> </a:t>
            </a:r>
            <a:r>
              <a:rPr lang="de-DE" altLang="x-none" dirty="0" err="1"/>
              <a:t>state</a:t>
            </a:r>
            <a:endParaRPr lang="de-DE" altLang="x-none" dirty="0"/>
          </a:p>
          <a:p>
            <a:pPr lvl="1"/>
            <a:r>
              <a:rPr lang="de-DE" altLang="x-none" dirty="0" err="1"/>
              <a:t>Example</a:t>
            </a:r>
            <a:r>
              <a:rPr lang="de-DE" altLang="x-none" dirty="0"/>
              <a:t>: Blocks World</a:t>
            </a:r>
          </a:p>
          <a:p>
            <a:pPr lvl="2"/>
            <a:r>
              <a:rPr lang="de-DE" altLang="x-none" dirty="0" err="1"/>
              <a:t>On_Table</a:t>
            </a:r>
            <a:r>
              <a:rPr lang="de-DE" altLang="x-none" dirty="0"/>
              <a:t>(A), </a:t>
            </a:r>
            <a:r>
              <a:rPr lang="de-DE" altLang="x-none" dirty="0" err="1"/>
              <a:t>On_Table</a:t>
            </a:r>
            <a:r>
              <a:rPr lang="de-DE" altLang="x-none" dirty="0"/>
              <a:t>(B), </a:t>
            </a:r>
            <a:r>
              <a:rPr lang="de-DE" altLang="x-none" dirty="0" err="1"/>
              <a:t>On_Table</a:t>
            </a:r>
            <a:r>
              <a:rPr lang="de-DE" altLang="x-none" dirty="0"/>
              <a:t>(C)</a:t>
            </a:r>
          </a:p>
          <a:p>
            <a:pPr lvl="2"/>
            <a:r>
              <a:rPr lang="de-DE" altLang="x-none" dirty="0" err="1"/>
              <a:t>On_Block</a:t>
            </a:r>
            <a:r>
              <a:rPr lang="de-DE" altLang="x-none" dirty="0"/>
              <a:t>(C, B), </a:t>
            </a:r>
            <a:r>
              <a:rPr lang="de-DE" altLang="x-none" dirty="0" err="1"/>
              <a:t>On_Block</a:t>
            </a:r>
            <a:r>
              <a:rPr lang="de-DE" altLang="x-none" dirty="0"/>
              <a:t>(B, A)</a:t>
            </a:r>
          </a:p>
          <a:p>
            <a:endParaRPr lang="de-DE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D6556B-F7A7-BF47-BF6C-BDCA61EC4675}"/>
              </a:ext>
            </a:extLst>
          </p:cNvPr>
          <p:cNvSpPr/>
          <p:nvPr/>
        </p:nvSpPr>
        <p:spPr>
          <a:xfrm>
            <a:off x="2051720" y="660944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STRIPS = Stanford Research Institute Problem Solver (1971)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5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1CBE-FF45-B74D-9D64-47294CA6291F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STRIPS </a:t>
            </a:r>
            <a:r>
              <a:rPr lang="de-DE" altLang="x-none" dirty="0" err="1"/>
              <a:t>Planning</a:t>
            </a:r>
            <a:r>
              <a:rPr lang="de-DE" altLang="x-none" dirty="0"/>
              <a:t> Operators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502519" cy="116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34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2282"/>
            <a:ext cx="3108081" cy="16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2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1544-FC98-E34D-AA55-099DBB4F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Artificial Intelligence and Intelligent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50F3-FC4B-F743-9F76-8967A619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305FF"/>
                </a:solidFill>
              </a:rPr>
              <a:t>Artificial intelligence </a:t>
            </a:r>
            <a:r>
              <a:rPr lang="en-US" dirty="0"/>
              <a:t>(AI) is the </a:t>
            </a:r>
            <a:r>
              <a:rPr lang="en-US" dirty="0">
                <a:solidFill>
                  <a:srgbClr val="00B050"/>
                </a:solidFill>
              </a:rPr>
              <a:t>science</a:t>
            </a:r>
            <a:r>
              <a:rPr lang="en-US" dirty="0"/>
              <a:t> of systematic </a:t>
            </a:r>
            <a:r>
              <a:rPr lang="en-US" dirty="0">
                <a:solidFill>
                  <a:srgbClr val="0305FF"/>
                </a:solidFill>
              </a:rPr>
              <a:t>synthesis</a:t>
            </a:r>
            <a:r>
              <a:rPr lang="en-US" dirty="0"/>
              <a:t> and </a:t>
            </a:r>
            <a:r>
              <a:rPr lang="en-US" dirty="0">
                <a:solidFill>
                  <a:srgbClr val="0305FF"/>
                </a:solidFill>
              </a:rPr>
              <a:t>analysis</a:t>
            </a:r>
            <a:r>
              <a:rPr lang="en-US" dirty="0"/>
              <a:t> of </a:t>
            </a:r>
            <a:r>
              <a:rPr lang="en-US" dirty="0">
                <a:solidFill>
                  <a:srgbClr val="0305FF"/>
                </a:solidFill>
              </a:rPr>
              <a:t>computational agents </a:t>
            </a:r>
            <a:br>
              <a:rPr lang="en-US" dirty="0">
                <a:solidFill>
                  <a:srgbClr val="0305FF"/>
                </a:solidFill>
              </a:rPr>
            </a:br>
            <a:r>
              <a:rPr lang="en-US" dirty="0">
                <a:solidFill>
                  <a:srgbClr val="0305FF"/>
                </a:solidFill>
              </a:rPr>
              <a:t>that act intelligently</a:t>
            </a:r>
            <a:endParaRPr lang="en-DE" dirty="0">
              <a:solidFill>
                <a:srgbClr val="0305FF"/>
              </a:solidFill>
            </a:endParaRPr>
          </a:p>
          <a:p>
            <a:pPr lvl="1"/>
            <a:r>
              <a:rPr lang="en-DE" sz="2000" dirty="0"/>
              <a:t>Agents are central to AI (and vice versa)</a:t>
            </a:r>
          </a:p>
          <a:p>
            <a:pPr lvl="1"/>
            <a:r>
              <a:rPr lang="en-DE" sz="2000" dirty="0">
                <a:solidFill>
                  <a:srgbClr val="00B050"/>
                </a:solidFill>
              </a:rPr>
              <a:t>Intelligent agent </a:t>
            </a:r>
            <a:r>
              <a:rPr lang="en-DE" sz="2000" dirty="0"/>
              <a:t>= computational </a:t>
            </a:r>
            <a:r>
              <a:rPr lang="en-DE" sz="2000" dirty="0">
                <a:solidFill>
                  <a:srgbClr val="00B050"/>
                </a:solidFill>
              </a:rPr>
              <a:t>agent that acts intelligently</a:t>
            </a:r>
          </a:p>
          <a:p>
            <a:pPr lvl="1"/>
            <a:r>
              <a:rPr lang="en-DE" sz="2000" dirty="0"/>
              <a:t>Talking about AI w/o talking about agents</a:t>
            </a:r>
            <a:br>
              <a:rPr lang="en-DE" sz="2000" dirty="0"/>
            </a:br>
            <a:r>
              <a:rPr lang="en-DE" sz="2000" dirty="0"/>
              <a:t>misses the point (and vice versa)</a:t>
            </a:r>
          </a:p>
          <a:p>
            <a:r>
              <a:rPr lang="en-DE" dirty="0"/>
              <a:t>Need to technically define the notion of </a:t>
            </a:r>
            <a:br>
              <a:rPr lang="en-DE" dirty="0"/>
            </a:br>
            <a:r>
              <a:rPr lang="en-DE" dirty="0"/>
              <a:t>“</a:t>
            </a:r>
            <a:r>
              <a:rPr lang="en-DE" dirty="0">
                <a:solidFill>
                  <a:srgbClr val="00B050"/>
                </a:solidFill>
              </a:rPr>
              <a:t>acting intelligently</a:t>
            </a:r>
            <a:r>
              <a:rPr lang="en-DE" dirty="0"/>
              <a:t>” </a:t>
            </a:r>
          </a:p>
          <a:p>
            <a:r>
              <a:rPr lang="en-DE" dirty="0"/>
              <a:t>AI = Science of Intelligent Systems</a:t>
            </a:r>
          </a:p>
          <a:p>
            <a:pPr lvl="1"/>
            <a:r>
              <a:rPr lang="en-DE" dirty="0"/>
              <a:t>Systems are called computational agents in AI,</a:t>
            </a:r>
            <a:br>
              <a:rPr lang="en-DE" dirty="0"/>
            </a:br>
            <a:r>
              <a:rPr lang="en-DE" dirty="0"/>
              <a:t>or agents for short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1272-4949-1B45-83B2-9C86CEF7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460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225F-27B9-6246-ADD5-F5A300C7A4CF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Complete</a:t>
            </a:r>
            <a:r>
              <a:rPr lang="de-DE" altLang="x-none" dirty="0"/>
              <a:t> Plan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2494085"/>
            <a:ext cx="5411666" cy="38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436096" cy="230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1CF058-4B0C-2F44-925A-2935AE819226}"/>
              </a:ext>
            </a:extLst>
          </p:cNvPr>
          <p:cNvSpPr txBox="1"/>
          <p:nvPr/>
        </p:nvSpPr>
        <p:spPr>
          <a:xfrm>
            <a:off x="3184359" y="5954556"/>
            <a:ext cx="32415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are variables                      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879586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4B69-E971-4043-AF59-F061C19A166E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011" y="281214"/>
            <a:ext cx="8760069" cy="441080"/>
          </a:xfrm>
        </p:spPr>
        <p:txBody>
          <a:bodyPr/>
          <a:lstStyle/>
          <a:p>
            <a:r>
              <a:rPr lang="de-DE" altLang="x-none" sz="2800" dirty="0" err="1"/>
              <a:t>Planning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as</a:t>
            </a:r>
            <a:r>
              <a:rPr lang="de-DE" altLang="x-none" sz="2800" dirty="0"/>
              <a:t> Search</a:t>
            </a:r>
          </a:p>
        </p:txBody>
      </p:sp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1939"/>
            <a:ext cx="7362092" cy="46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08" y="1449266"/>
            <a:ext cx="8178312" cy="4431323"/>
          </a:xfrm>
        </p:spPr>
        <p:txBody>
          <a:bodyPr/>
          <a:lstStyle/>
          <a:p>
            <a:r>
              <a:rPr lang="de-DE" altLang="x-none" sz="2215" dirty="0"/>
              <a:t>Forward</a:t>
            </a:r>
          </a:p>
          <a:p>
            <a:r>
              <a:rPr lang="de-DE" altLang="x-none" sz="2215" dirty="0" err="1"/>
              <a:t>Backward</a:t>
            </a:r>
            <a:endParaRPr lang="de-DE" altLang="x-none" sz="2215" dirty="0"/>
          </a:p>
        </p:txBody>
      </p:sp>
    </p:spTree>
    <p:extLst>
      <p:ext uri="{BB962C8B-B14F-4D97-AF65-F5344CB8AC3E}">
        <p14:creationId xmlns:p14="http://schemas.microsoft.com/office/powerpoint/2010/main" val="2475059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6E72-F631-5C49-8002-7B485245366B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= </a:t>
            </a:r>
            <a:r>
              <a:rPr lang="de-DE" altLang="x-none" dirty="0" err="1"/>
              <a:t>Sequence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Actions?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" y="1268760"/>
            <a:ext cx="7291754" cy="4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8ADCA20F-7CC0-1A4A-8A10-9AC6AFA8938E}"/>
              </a:ext>
            </a:extLst>
          </p:cNvPr>
          <p:cNvSpPr/>
          <p:nvPr/>
        </p:nvSpPr>
        <p:spPr>
          <a:xfrm>
            <a:off x="5580112" y="116632"/>
            <a:ext cx="3384501" cy="1224136"/>
          </a:xfrm>
          <a:prstGeom prst="cloudCallout">
            <a:avLst>
              <a:gd name="adj1" fmla="val -34342"/>
              <a:gd name="adj2" fmla="val 76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Apply principle of 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Least Commitment</a:t>
            </a:r>
          </a:p>
        </p:txBody>
      </p:sp>
    </p:spTree>
    <p:extLst>
      <p:ext uri="{BB962C8B-B14F-4D97-AF65-F5344CB8AC3E}">
        <p14:creationId xmlns:p14="http://schemas.microsoft.com/office/powerpoint/2010/main" val="34066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3677-F87F-9E44-BF7E-80EA111BCEB6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Representation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Partial-Order Plans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215" dirty="0"/>
              <a:t>Plan </a:t>
            </a:r>
            <a:r>
              <a:rPr lang="de-DE" altLang="x-none" sz="2215" dirty="0" err="1"/>
              <a:t>step</a:t>
            </a:r>
            <a:r>
              <a:rPr lang="de-DE" altLang="x-none" sz="2215" dirty="0"/>
              <a:t> = STRIPS Operator</a:t>
            </a:r>
          </a:p>
          <a:p>
            <a:r>
              <a:rPr lang="de-DE" altLang="x-none" sz="2215" dirty="0"/>
              <a:t>Plan </a:t>
            </a:r>
            <a:r>
              <a:rPr lang="de-DE" altLang="x-none" sz="2215" dirty="0" err="1"/>
              <a:t>consists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of</a:t>
            </a:r>
            <a:endParaRPr lang="de-DE" altLang="x-none" sz="2215" dirty="0"/>
          </a:p>
          <a:p>
            <a:pPr lvl="1"/>
            <a:r>
              <a:rPr lang="de-DE" altLang="x-none" sz="2015" dirty="0"/>
              <a:t>Plan </a:t>
            </a:r>
            <a:r>
              <a:rPr lang="de-DE" altLang="x-none" sz="2015" dirty="0" err="1"/>
              <a:t>step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with</a:t>
            </a:r>
            <a:r>
              <a:rPr lang="de-DE" altLang="x-none" sz="2015" dirty="0"/>
              <a:t> partial </a:t>
            </a:r>
            <a:r>
              <a:rPr lang="de-DE" altLang="x-none" sz="2015" dirty="0" err="1"/>
              <a:t>order</a:t>
            </a:r>
            <a:r>
              <a:rPr lang="de-DE" altLang="x-none" sz="2015" dirty="0"/>
              <a:t> (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de-DE" altLang="x-none" sz="2015" dirty="0"/>
              <a:t>), </a:t>
            </a:r>
            <a:br>
              <a:rPr lang="de-DE" altLang="x-none" sz="2015" dirty="0"/>
            </a:br>
            <a:r>
              <a:rPr lang="de-DE" altLang="x-none" sz="2015" dirty="0" err="1"/>
              <a:t>where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>
                <a:solidFill>
                  <a:srgbClr val="0305FF"/>
                </a:solidFill>
              </a:rPr>
              <a:t>i</a:t>
            </a:r>
            <a:r>
              <a:rPr lang="de-DE" altLang="x-none" sz="2015" dirty="0">
                <a:solidFill>
                  <a:srgbClr val="0305FF"/>
                </a:solidFill>
              </a:rPr>
              <a:t> &lt; </a:t>
            </a:r>
            <a:r>
              <a:rPr lang="de-DE" altLang="x-none" sz="2015" dirty="0" err="1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 err="1">
                <a:solidFill>
                  <a:srgbClr val="0305FF"/>
                </a:solidFill>
              </a:rPr>
              <a:t>j</a:t>
            </a:r>
            <a:r>
              <a:rPr lang="de-DE" altLang="x-none" sz="2015" dirty="0">
                <a:solidFill>
                  <a:srgbClr val="0305FF"/>
                </a:solidFill>
              </a:rPr>
              <a:t> </a:t>
            </a:r>
            <a:r>
              <a:rPr lang="de-DE" altLang="x-none" sz="2015" dirty="0" err="1"/>
              <a:t>iff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to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be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executed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before</a:t>
            </a:r>
            <a:r>
              <a:rPr lang="de-DE" altLang="x-none" sz="2015" dirty="0"/>
              <a:t>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endParaRPr lang="de-DE" altLang="x-none" sz="2015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altLang="x-none" sz="2015" dirty="0"/>
              <a:t>Set </a:t>
            </a:r>
            <a:r>
              <a:rPr lang="de-DE" altLang="x-none" sz="2015" dirty="0" err="1"/>
              <a:t>of</a:t>
            </a:r>
            <a:r>
              <a:rPr lang="de-DE" altLang="x-none" sz="2015" dirty="0"/>
              <a:t> variable </a:t>
            </a:r>
            <a:r>
              <a:rPr lang="de-DE" altLang="x-none" sz="2015" dirty="0" err="1"/>
              <a:t>assignments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x = t </a:t>
            </a:r>
            <a:r>
              <a:rPr lang="de-DE" altLang="x-none" sz="2015" dirty="0"/>
              <a:t>,</a:t>
            </a:r>
            <a:br>
              <a:rPr lang="de-DE" altLang="x-none" sz="2015" dirty="0"/>
            </a:br>
            <a:r>
              <a:rPr lang="de-DE" altLang="x-none" sz="2015" dirty="0" err="1"/>
              <a:t>where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a variable </a:t>
            </a:r>
            <a:r>
              <a:rPr lang="de-DE" altLang="x-none" sz="2015" dirty="0" err="1"/>
              <a:t>and</a:t>
            </a:r>
            <a:r>
              <a:rPr lang="de-DE" altLang="x-none" sz="2015" dirty="0"/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is</a:t>
            </a:r>
            <a:r>
              <a:rPr lang="de-DE" altLang="x-none" sz="2015" dirty="0"/>
              <a:t> a </a:t>
            </a:r>
            <a:r>
              <a:rPr lang="de-DE" altLang="x-none" sz="2015" dirty="0" err="1"/>
              <a:t>constant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or</a:t>
            </a:r>
            <a:r>
              <a:rPr lang="de-DE" altLang="x-none" sz="2015" dirty="0"/>
              <a:t> variable</a:t>
            </a:r>
          </a:p>
          <a:p>
            <a:pPr lvl="1"/>
            <a:r>
              <a:rPr lang="de-DE" altLang="x-none" sz="2015" dirty="0"/>
              <a:t>Set </a:t>
            </a:r>
            <a:r>
              <a:rPr lang="de-DE" altLang="x-none" sz="2015" dirty="0" err="1"/>
              <a:t>of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causal</a:t>
            </a:r>
            <a:r>
              <a:rPr lang="de-DE" altLang="x-none" sz="2015" dirty="0"/>
              <a:t> </a:t>
            </a:r>
            <a:r>
              <a:rPr lang="de-DE" altLang="x-none" sz="2015" dirty="0" err="1"/>
              <a:t>relations</a:t>
            </a:r>
            <a:r>
              <a:rPr lang="de-DE" altLang="x-none" sz="2015" dirty="0"/>
              <a:t>: </a:t>
            </a:r>
            <a:br>
              <a:rPr lang="de-DE" altLang="x-none" sz="2015" dirty="0"/>
            </a:br>
            <a:r>
              <a:rPr lang="de-DE" altLang="x-none" sz="2015" dirty="0">
                <a:solidFill>
                  <a:srgbClr val="0305FF"/>
                </a:solidFill>
              </a:rPr>
              <a:t>S</a:t>
            </a:r>
            <a:r>
              <a:rPr lang="de-DE" altLang="x-none" sz="2015" baseline="-25000" dirty="0">
                <a:solidFill>
                  <a:srgbClr val="0305FF"/>
                </a:solidFill>
              </a:rPr>
              <a:t>i</a:t>
            </a:r>
            <a:r>
              <a:rPr lang="de-DE" altLang="x-none" sz="2015" dirty="0">
                <a:solidFill>
                  <a:srgbClr val="0305FF"/>
                </a:solidFill>
              </a:rPr>
              <a:t> 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</a:t>
            </a:r>
            <a:r>
              <a:rPr lang="de-DE" altLang="x-none" sz="2015" baseline="30000" dirty="0">
                <a:solidFill>
                  <a:srgbClr val="0305FF"/>
                </a:solidFill>
                <a:sym typeface="Wingdings" pitchFamily="2" charset="2"/>
              </a:rPr>
              <a:t>c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olidFill>
                  <a:srgbClr val="0305FF"/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 err="1">
                <a:solidFill>
                  <a:srgbClr val="0305FF"/>
                </a:solidFill>
                <a:sym typeface="Wingdings" pitchFamily="2" charset="2"/>
              </a:rPr>
              <a:t>j</a:t>
            </a:r>
            <a:r>
              <a:rPr lang="de-DE" altLang="x-none" sz="2015" dirty="0">
                <a:solidFill>
                  <a:srgbClr val="0305FF"/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means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creates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the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 err="1">
                <a:sym typeface="Wingdings" pitchFamily="2" charset="2"/>
              </a:rPr>
              <a:t>precondition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c </a:t>
            </a:r>
            <a:r>
              <a:rPr lang="de-DE" altLang="x-none" sz="2015" dirty="0" err="1">
                <a:sym typeface="Wingdings" pitchFamily="2" charset="2"/>
              </a:rPr>
              <a:t>of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j</a:t>
            </a:r>
            <a:r>
              <a:rPr lang="de-DE" altLang="x-none" sz="2015" dirty="0">
                <a:sym typeface="Wingdings" pitchFamily="2" charset="2"/>
              </a:rPr>
              <a:t> (</a:t>
            </a:r>
            <a:r>
              <a:rPr lang="de-DE" altLang="x-none" sz="2015" dirty="0" err="1">
                <a:sym typeface="Wingdings" pitchFamily="2" charset="2"/>
              </a:rPr>
              <a:t>implies</a:t>
            </a:r>
            <a:r>
              <a:rPr lang="de-DE" altLang="x-none" sz="2015" dirty="0">
                <a:sym typeface="Wingdings" pitchFamily="2" charset="2"/>
              </a:rPr>
              <a:t> 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sz="2015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sz="2015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sz="2015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sz="2015" dirty="0"/>
              <a:t>)</a:t>
            </a:r>
          </a:p>
          <a:p>
            <a:pPr lvl="1"/>
            <a:endParaRPr lang="de-DE" altLang="x-none" sz="2015" dirty="0"/>
          </a:p>
          <a:p>
            <a:r>
              <a:rPr lang="de-DE" altLang="x-none" sz="2215" dirty="0"/>
              <a:t>Solutions </a:t>
            </a:r>
            <a:r>
              <a:rPr lang="de-DE" altLang="x-none" sz="2215" dirty="0" err="1"/>
              <a:t>to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planning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problems</a:t>
            </a:r>
            <a:r>
              <a:rPr lang="de-DE" altLang="x-none" sz="2215" dirty="0"/>
              <a:t> …</a:t>
            </a:r>
            <a:br>
              <a:rPr lang="de-DE" altLang="x-none" sz="2215" dirty="0"/>
            </a:br>
            <a:r>
              <a:rPr lang="de-DE" altLang="x-none" sz="2215" dirty="0"/>
              <a:t>… must </a:t>
            </a:r>
            <a:r>
              <a:rPr lang="de-DE" altLang="x-none" sz="2215" dirty="0" err="1"/>
              <a:t>satisfy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certain</a:t>
            </a:r>
            <a:r>
              <a:rPr lang="de-DE" altLang="x-none" sz="2215" dirty="0"/>
              <a:t> </a:t>
            </a:r>
            <a:r>
              <a:rPr lang="de-DE" altLang="x-none" sz="2215" dirty="0" err="1"/>
              <a:t>conditions</a:t>
            </a:r>
            <a:endParaRPr lang="de-DE" altLang="x-none" sz="2215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BE03AA-FB74-1146-8712-E9324AF2CF25}"/>
              </a:ext>
            </a:extLst>
          </p:cNvPr>
          <p:cNvSpPr/>
          <p:nvPr/>
        </p:nvSpPr>
        <p:spPr>
          <a:xfrm>
            <a:off x="2051720" y="660944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STRIPS = Stanford Research Institute Problem Solver (1971)</a:t>
            </a:r>
            <a:endParaRPr lang="en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7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D56E-82EB-A44C-91B3-F302B0BC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Completeness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4A98-6A95-DE46-AE34-FE81A594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solidFill>
                  <a:srgbClr val="0305FF"/>
                </a:solidFill>
              </a:rPr>
              <a:t>Complete</a:t>
            </a:r>
            <a:r>
              <a:rPr lang="en-DE" dirty="0"/>
              <a:t> plan</a:t>
            </a:r>
          </a:p>
          <a:p>
            <a:pPr lvl="1"/>
            <a:r>
              <a:rPr lang="en-DE" dirty="0"/>
              <a:t>Every precondition of a step is fulfilled</a:t>
            </a:r>
          </a:p>
          <a:p>
            <a:pPr lvl="1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∀S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DE" dirty="0"/>
              <a:t>with 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c ∈ Precond(S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DE" dirty="0"/>
              <a:t>,</a:t>
            </a:r>
          </a:p>
          <a:p>
            <a:pPr lvl="2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∃S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s.t.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c 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∈ Effects(S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DE" dirty="0"/>
              <a:t>, and</a:t>
            </a:r>
          </a:p>
          <a:p>
            <a:pPr lvl="2"/>
            <a:r>
              <a:rPr lang="en-DE" dirty="0"/>
              <a:t>for every linearization it holds that:</a:t>
            </a:r>
          </a:p>
          <a:p>
            <a:pPr lvl="3"/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∀S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with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, ¬c ∉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 Effects(S</a:t>
            </a:r>
            <a:r>
              <a:rPr lang="en-DE" baseline="-25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DE" dirty="0">
                <a:solidFill>
                  <a:srgbClr val="0305FF"/>
                </a:solidFill>
              </a:rPr>
              <a:t>Consistent</a:t>
            </a:r>
            <a:r>
              <a:rPr lang="en-DE" dirty="0"/>
              <a:t> plan</a:t>
            </a:r>
          </a:p>
          <a:p>
            <a:pPr lvl="1"/>
            <a:r>
              <a:rPr lang="en-DE" dirty="0"/>
              <a:t>If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&lt;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/>
              <a:t>, </a:t>
            </a:r>
            <a:r>
              <a:rPr lang="de-DE" altLang="x-none" dirty="0" err="1"/>
              <a:t>then</a:t>
            </a:r>
            <a:r>
              <a:rPr lang="de-DE" altLang="x-none" dirty="0"/>
              <a:t>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x-none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≮ S</a:t>
            </a:r>
            <a:r>
              <a:rPr lang="de-DE" altLang="x-none" baseline="-25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x-none" dirty="0" err="1"/>
              <a:t>and</a:t>
            </a:r>
            <a:endParaRPr lang="de-DE" altLang="x-non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= A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 ≠ B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variable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br>
              <a:rPr lang="de-DE" dirty="0"/>
            </a:br>
            <a:r>
              <a:rPr lang="de-DE" dirty="0"/>
              <a:t>(Unique </a:t>
            </a:r>
            <a:r>
              <a:rPr lang="de-DE" dirty="0" err="1"/>
              <a:t>Names</a:t>
            </a:r>
            <a:r>
              <a:rPr lang="de-DE" dirty="0"/>
              <a:t> </a:t>
            </a:r>
            <a:r>
              <a:rPr lang="de-DE" dirty="0" err="1"/>
              <a:t>Assumption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0305FF"/>
                </a:solidFill>
              </a:rPr>
              <a:t>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>
                <a:solidFill>
                  <a:srgbClr val="0305FF"/>
                </a:solidFill>
              </a:rPr>
              <a:t>complete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and</a:t>
            </a:r>
            <a:r>
              <a:rPr lang="de-DE" dirty="0">
                <a:solidFill>
                  <a:srgbClr val="0305FF"/>
                </a:solidFill>
              </a:rPr>
              <a:t> </a:t>
            </a:r>
            <a:r>
              <a:rPr lang="de-DE" dirty="0" err="1">
                <a:solidFill>
                  <a:srgbClr val="0305FF"/>
                </a:solidFill>
              </a:rPr>
              <a:t>consistent</a:t>
            </a:r>
            <a:r>
              <a:rPr lang="de-DE" dirty="0">
                <a:solidFill>
                  <a:srgbClr val="0305FF"/>
                </a:solidFill>
              </a:rPr>
              <a:t> plan</a:t>
            </a:r>
            <a:endParaRPr lang="en-DE" dirty="0">
              <a:solidFill>
                <a:srgbClr val="0305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4B67B-AF70-994F-919C-8E0DDAC6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490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AFDA-41A3-B649-9736-C210E0632594}" type="slidenum">
              <a:rPr lang="en-US" altLang="x-none"/>
              <a:pPr/>
              <a:t>35</a:t>
            </a:fld>
            <a:endParaRPr lang="en-US" altLang="x-none"/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3236"/>
            <a:ext cx="4448908" cy="52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(1)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Backward</a:t>
            </a:r>
            <a:r>
              <a:rPr lang="de-DE" altLang="x-none" dirty="0"/>
              <a:t> </a:t>
            </a:r>
            <a:r>
              <a:rPr lang="de-DE" altLang="x-none" dirty="0" err="1"/>
              <a:t>planning</a:t>
            </a:r>
            <a:endParaRPr lang="de-DE" altLang="x-none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" y="1772816"/>
            <a:ext cx="735036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4E3E4-848C-BE46-8073-2A5C7AAD363B}"/>
              </a:ext>
            </a:extLst>
          </p:cNvPr>
          <p:cNvSpPr txBox="1"/>
          <p:nvPr/>
        </p:nvSpPr>
        <p:spPr>
          <a:xfrm>
            <a:off x="24664" y="5582816"/>
            <a:ext cx="5699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/>
              <a:t>Thin arrows = &lt;</a:t>
            </a:r>
          </a:p>
          <a:p>
            <a:r>
              <a:rPr lang="en-DE" dirty="0"/>
              <a:t>Fat arrows   = causal relation + &lt; </a:t>
            </a:r>
          </a:p>
        </p:txBody>
      </p:sp>
    </p:spTree>
    <p:extLst>
      <p:ext uri="{BB962C8B-B14F-4D97-AF65-F5344CB8AC3E}">
        <p14:creationId xmlns:p14="http://schemas.microsoft.com/office/powerpoint/2010/main" val="4097660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78A4A-3182-5440-A372-99BBB6BF6F7B}" type="slidenum">
              <a:rPr lang="en-US" altLang="x-none"/>
              <a:pPr/>
              <a:t>36</a:t>
            </a:fld>
            <a:endParaRPr lang="en-US" altLang="x-none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(1)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700808"/>
            <a:ext cx="7874977" cy="455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22E0DB-BB61-6C4D-8EB9-40830CDD55FA}"/>
              </a:ext>
            </a:extLst>
          </p:cNvPr>
          <p:cNvSpPr txBox="1"/>
          <p:nvPr/>
        </p:nvSpPr>
        <p:spPr>
          <a:xfrm>
            <a:off x="827584" y="5805264"/>
            <a:ext cx="6426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DE" sz="2400" dirty="0"/>
              <a:t>fter variable instantiation</a:t>
            </a:r>
          </a:p>
        </p:txBody>
      </p:sp>
    </p:spTree>
    <p:extLst>
      <p:ext uri="{BB962C8B-B14F-4D97-AF65-F5344CB8AC3E}">
        <p14:creationId xmlns:p14="http://schemas.microsoft.com/office/powerpoint/2010/main" val="1785004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CF1-00CE-3043-8D45-E06E1414E18C}" type="slidenum">
              <a:rPr lang="en-US" altLang="x-none"/>
              <a:pPr/>
              <a:t>37</a:t>
            </a:fld>
            <a:endParaRPr lang="en-US" altLang="x-none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(2)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... </a:t>
            </a:r>
            <a:r>
              <a:rPr lang="de-DE" altLang="x-none" dirty="0" err="1"/>
              <a:t>buy</a:t>
            </a:r>
            <a:r>
              <a:rPr lang="de-DE" altLang="x-none" dirty="0"/>
              <a:t> at </a:t>
            </a:r>
            <a:r>
              <a:rPr lang="de-DE" altLang="x-none" dirty="0" err="1"/>
              <a:t>the</a:t>
            </a:r>
            <a:r>
              <a:rPr lang="de-DE" altLang="x-none" dirty="0"/>
              <a:t> </a:t>
            </a:r>
            <a:r>
              <a:rPr lang="de-DE" altLang="x-none" dirty="0" err="1"/>
              <a:t>right</a:t>
            </a:r>
            <a:r>
              <a:rPr lang="de-DE" altLang="x-none" dirty="0"/>
              <a:t> </a:t>
            </a:r>
            <a:r>
              <a:rPr lang="de-DE" altLang="x-none" dirty="0" err="1"/>
              <a:t>store</a:t>
            </a:r>
            <a:endParaRPr lang="de-DE" altLang="x-none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6" y="1844824"/>
            <a:ext cx="6950320" cy="42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25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6892-8408-0F41-99DB-8A0B6D87B606}" type="slidenum">
              <a:rPr lang="en-US" altLang="x-none"/>
              <a:pPr/>
              <a:t>38</a:t>
            </a:fld>
            <a:endParaRPr lang="en-US" altLang="x-none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(3)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... but </a:t>
            </a:r>
            <a:r>
              <a:rPr lang="de-DE" altLang="x-none" dirty="0" err="1"/>
              <a:t>you</a:t>
            </a:r>
            <a:r>
              <a:rPr lang="de-DE" altLang="x-none" dirty="0"/>
              <a:t> must </a:t>
            </a:r>
            <a:r>
              <a:rPr lang="de-DE" altLang="x-none" dirty="0" err="1"/>
              <a:t>get</a:t>
            </a:r>
            <a:r>
              <a:rPr lang="de-DE" altLang="x-none" dirty="0"/>
              <a:t> </a:t>
            </a:r>
            <a:r>
              <a:rPr lang="de-DE" altLang="x-none" dirty="0" err="1"/>
              <a:t>there</a:t>
            </a:r>
            <a:endParaRPr lang="de-DE" altLang="x-none" dirty="0"/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" y="1772816"/>
            <a:ext cx="7155474" cy="44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88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6771-8240-2744-ADA9-BB03539607DC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Plan </a:t>
            </a:r>
            <a:r>
              <a:rPr lang="de-DE" altLang="x-none" dirty="0" err="1"/>
              <a:t>Refinement</a:t>
            </a:r>
            <a:r>
              <a:rPr lang="de-DE" altLang="x-none" dirty="0"/>
              <a:t> (3)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Note: </a:t>
            </a:r>
            <a:br>
              <a:rPr lang="de-DE" altLang="x-none" dirty="0"/>
            </a:br>
            <a:r>
              <a:rPr lang="de-DE" altLang="x-none" dirty="0" err="1"/>
              <a:t>Up</a:t>
            </a:r>
            <a:r>
              <a:rPr lang="de-DE" altLang="x-none" dirty="0"/>
              <a:t> </a:t>
            </a:r>
            <a:r>
              <a:rPr lang="de-DE" altLang="x-none" dirty="0" err="1"/>
              <a:t>to</a:t>
            </a:r>
            <a:r>
              <a:rPr lang="de-DE" altLang="x-none" dirty="0"/>
              <a:t> </a:t>
            </a:r>
            <a:r>
              <a:rPr lang="de-DE" altLang="x-none" dirty="0" err="1"/>
              <a:t>now</a:t>
            </a:r>
            <a:r>
              <a:rPr lang="de-DE" altLang="x-none" dirty="0"/>
              <a:t> </a:t>
            </a:r>
            <a:r>
              <a:rPr lang="de-DE" altLang="x-none" dirty="0" err="1"/>
              <a:t>no</a:t>
            </a:r>
            <a:r>
              <a:rPr lang="de-DE" altLang="x-none" dirty="0"/>
              <a:t> </a:t>
            </a:r>
            <a:r>
              <a:rPr lang="de-DE" altLang="x-none" dirty="0" err="1"/>
              <a:t>search</a:t>
            </a:r>
            <a:r>
              <a:rPr lang="de-DE" altLang="x-none" dirty="0"/>
              <a:t>, but simple „</a:t>
            </a:r>
            <a:r>
              <a:rPr lang="de-DE" altLang="x-none" dirty="0" err="1"/>
              <a:t>backward</a:t>
            </a:r>
            <a:r>
              <a:rPr lang="de-DE" altLang="x-none" dirty="0"/>
              <a:t> </a:t>
            </a:r>
            <a:r>
              <a:rPr lang="de-DE" altLang="x-none" dirty="0" err="1"/>
              <a:t>chaining</a:t>
            </a:r>
            <a:r>
              <a:rPr lang="de-DE" altLang="x-none" dirty="0"/>
              <a:t>“</a:t>
            </a:r>
          </a:p>
          <a:p>
            <a:r>
              <a:rPr lang="de-DE" altLang="x-none" dirty="0" err="1"/>
              <a:t>Now</a:t>
            </a:r>
            <a:r>
              <a:rPr lang="de-DE" altLang="x-none" dirty="0"/>
              <a:t>: </a:t>
            </a:r>
            <a:br>
              <a:rPr lang="de-DE" altLang="x-none" dirty="0"/>
            </a:br>
            <a:r>
              <a:rPr lang="de-DE" altLang="x-none" dirty="0" err="1"/>
              <a:t>Conflict</a:t>
            </a:r>
            <a:r>
              <a:rPr lang="de-DE" altLang="x-none" dirty="0"/>
              <a:t>! After </a:t>
            </a:r>
            <a:r>
              <a:rPr lang="de-DE" altLang="x-none" dirty="0" err="1">
                <a:solidFill>
                  <a:schemeClr val="accent1">
                    <a:lumMod val="50000"/>
                  </a:schemeClr>
                </a:solidFill>
              </a:rPr>
              <a:t>go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(HWS) </a:t>
            </a:r>
            <a:r>
              <a:rPr lang="de-DE" altLang="x-none" dirty="0" err="1"/>
              <a:t>is</a:t>
            </a:r>
            <a:r>
              <a:rPr lang="de-DE" altLang="x-none" dirty="0"/>
              <a:t> </a:t>
            </a:r>
            <a:r>
              <a:rPr lang="de-DE" altLang="x-none" dirty="0" err="1"/>
              <a:t>executed</a:t>
            </a:r>
            <a:r>
              <a:rPr lang="de-DE" altLang="x-none" dirty="0"/>
              <a:t>, </a:t>
            </a:r>
            <a:r>
              <a:rPr lang="de-DE" altLang="x-none" dirty="0">
                <a:solidFill>
                  <a:schemeClr val="accent1">
                    <a:lumMod val="50000"/>
                  </a:schemeClr>
                </a:solidFill>
              </a:rPr>
              <a:t>At(Home) </a:t>
            </a:r>
            <a:r>
              <a:rPr lang="de-DE" altLang="x-none" dirty="0" err="1"/>
              <a:t>no</a:t>
            </a:r>
            <a:r>
              <a:rPr lang="de-DE" altLang="x-none" dirty="0"/>
              <a:t> </a:t>
            </a:r>
            <a:r>
              <a:rPr lang="de-DE" altLang="x-none" dirty="0" err="1"/>
              <a:t>longer</a:t>
            </a:r>
            <a:r>
              <a:rPr lang="de-DE" altLang="x-none" dirty="0"/>
              <a:t> </a:t>
            </a:r>
            <a:r>
              <a:rPr lang="de-DE" altLang="x-none" dirty="0" err="1"/>
              <a:t>holds</a:t>
            </a:r>
            <a:r>
              <a:rPr lang="de-DE" altLang="x-none" dirty="0"/>
              <a:t> (</a:t>
            </a:r>
            <a:r>
              <a:rPr lang="de-DE" altLang="x-none" dirty="0" err="1"/>
              <a:t>similarly</a:t>
            </a:r>
            <a:r>
              <a:rPr lang="de-DE" altLang="x-none" dirty="0"/>
              <a:t> </a:t>
            </a:r>
            <a:r>
              <a:rPr lang="de-DE" altLang="x-none" dirty="0" err="1"/>
              <a:t>for</a:t>
            </a:r>
            <a:r>
              <a:rPr lang="de-DE" altLang="x-none" dirty="0"/>
              <a:t> </a:t>
            </a:r>
            <a:r>
              <a:rPr lang="de-DE" altLang="x-none" dirty="0" err="1"/>
              <a:t>go</a:t>
            </a:r>
            <a:r>
              <a:rPr lang="de-DE" altLang="x-none" dirty="0"/>
              <a:t>(SM))</a:t>
            </a:r>
          </a:p>
        </p:txBody>
      </p:sp>
    </p:spTree>
    <p:extLst>
      <p:ext uri="{BB962C8B-B14F-4D97-AF65-F5344CB8AC3E}">
        <p14:creationId xmlns:p14="http://schemas.microsoft.com/office/powerpoint/2010/main" val="356266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52"/>
            <a:ext cx="7793038" cy="9144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Literature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97571" y="5669092"/>
            <a:ext cx="280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de-DE" i="0" dirty="0">
                <a:latin typeface="+mn-lt"/>
                <a:hlinkClick r:id="rId3"/>
              </a:rPr>
              <a:t>http://aima.cs.berkeley.edu</a:t>
            </a:r>
            <a:br>
              <a:rPr lang="de-DE" i="0" dirty="0">
                <a:latin typeface="+mn-lt"/>
              </a:rPr>
            </a:br>
            <a:r>
              <a:rPr lang="de-DE" i="0" dirty="0">
                <a:latin typeface="+mn-lt"/>
              </a:rPr>
              <a:t>(AIMA, 1</a:t>
            </a:r>
            <a:r>
              <a:rPr lang="de-DE" i="0" baseline="30000" dirty="0">
                <a:latin typeface="+mn-lt"/>
              </a:rPr>
              <a:t>st</a:t>
            </a:r>
            <a:r>
              <a:rPr lang="de-DE" i="0" dirty="0">
                <a:latin typeface="+mn-lt"/>
              </a:rPr>
              <a:t> </a:t>
            </a:r>
            <a:r>
              <a:rPr lang="de-DE" i="0" dirty="0" err="1">
                <a:latin typeface="+mn-lt"/>
              </a:rPr>
              <a:t>edition</a:t>
            </a:r>
            <a:r>
              <a:rPr lang="de-DE" i="0" dirty="0">
                <a:latin typeface="+mn-lt"/>
              </a:rPr>
              <a:t> 1995)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8" name="Picture 7" descr="A picture containing book, text, photo, sitting&#10;&#10;Description automatically generated">
            <a:extLst>
              <a:ext uri="{FF2B5EF4-FFF2-40B4-BE49-F238E27FC236}">
                <a16:creationId xmlns:a16="http://schemas.microsoft.com/office/drawing/2014/main" id="{92A5C089-E07D-A044-9D1B-B1C57B3AC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205" y="1196752"/>
            <a:ext cx="3162177" cy="47572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C6D314-DBC8-B042-BAA6-F0164F16C34D}"/>
              </a:ext>
            </a:extLst>
          </p:cNvPr>
          <p:cNvSpPr/>
          <p:nvPr/>
        </p:nvSpPr>
        <p:spPr>
          <a:xfrm>
            <a:off x="4823333" y="5975780"/>
            <a:ext cx="248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>
                <a:hlinkClick r:id="rId5"/>
              </a:rPr>
              <a:t>http://artint.info</a:t>
            </a:r>
            <a:endParaRPr lang="en-DE" dirty="0"/>
          </a:p>
          <a:p>
            <a:r>
              <a:rPr lang="en-DE" dirty="0"/>
              <a:t>(AIFCA, </a:t>
            </a:r>
            <a:r>
              <a:rPr lang="de-DE" dirty="0"/>
              <a:t>1</a:t>
            </a:r>
            <a:r>
              <a:rPr lang="de-DE" baseline="30000" dirty="0"/>
              <a:t>st</a:t>
            </a:r>
            <a:r>
              <a:rPr lang="en-DE" dirty="0"/>
              <a:t> edition 2010)</a:t>
            </a:r>
          </a:p>
        </p:txBody>
      </p:sp>
      <p:pic>
        <p:nvPicPr>
          <p:cNvPr id="4" name="Picture 3" descr="A picture containing photo, different, showing, various&#10;&#10;Description automatically generated">
            <a:extLst>
              <a:ext uri="{FF2B5EF4-FFF2-40B4-BE49-F238E27FC236}">
                <a16:creationId xmlns:a16="http://schemas.microsoft.com/office/drawing/2014/main" id="{CC35180B-F3EA-C54F-88A9-BB40AB859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32" y="1220610"/>
            <a:ext cx="3489526" cy="44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34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A076-6CFC-7C4E-8BC3-542779069C7E}" type="slidenum">
              <a:rPr lang="en-US" altLang="x-none"/>
              <a:pPr/>
              <a:t>40</a:t>
            </a:fld>
            <a:endParaRPr lang="en-US" altLang="x-none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Protection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Relations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" y="1682262"/>
            <a:ext cx="8147538" cy="40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88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85E3-EAED-5847-BE41-1F5DBA66B38B}" type="slidenum">
              <a:rPr lang="en-US" altLang="x-none"/>
              <a:pPr/>
              <a:t>41</a:t>
            </a:fld>
            <a:endParaRPr lang="en-US" altLang="x-none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Protection</a:t>
            </a:r>
            <a:r>
              <a:rPr lang="de-DE" altLang="x-none" dirty="0"/>
              <a:t> </a:t>
            </a:r>
            <a:r>
              <a:rPr lang="de-DE" altLang="x-none" dirty="0" err="1"/>
              <a:t>of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Relations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Conflict</a:t>
            </a:r>
            <a:r>
              <a:rPr lang="de-DE" altLang="x-none" dirty="0"/>
              <a:t>: </a:t>
            </a:r>
          </a:p>
          <a:p>
            <a:pPr lvl="1"/>
            <a:r>
              <a:rPr lang="de-DE" altLang="x-none" dirty="0"/>
              <a:t>S3 “</a:t>
            </a:r>
            <a:r>
              <a:rPr lang="de-DE" altLang="x-none" dirty="0" err="1"/>
              <a:t>threatens</a:t>
            </a:r>
            <a:r>
              <a:rPr lang="de-DE" altLang="x-none" dirty="0"/>
              <a:t>“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 </a:t>
            </a:r>
            <a:r>
              <a:rPr lang="de-DE" altLang="x-none" dirty="0" err="1"/>
              <a:t>between</a:t>
            </a:r>
            <a:r>
              <a:rPr lang="de-DE" altLang="x-none" dirty="0"/>
              <a:t> S1 </a:t>
            </a:r>
            <a:r>
              <a:rPr lang="de-DE" altLang="x-none" dirty="0" err="1"/>
              <a:t>and</a:t>
            </a:r>
            <a:r>
              <a:rPr lang="de-DE" altLang="x-none" dirty="0"/>
              <a:t> S2</a:t>
            </a:r>
          </a:p>
          <a:p>
            <a:r>
              <a:rPr lang="de-DE" altLang="x-none" dirty="0" err="1"/>
              <a:t>Conflict</a:t>
            </a:r>
            <a:r>
              <a:rPr lang="de-DE" altLang="x-none" dirty="0"/>
              <a:t> </a:t>
            </a:r>
            <a:r>
              <a:rPr lang="de-DE" altLang="x-none" dirty="0" err="1"/>
              <a:t>resolution</a:t>
            </a:r>
            <a:r>
              <a:rPr lang="de-DE" altLang="x-none" dirty="0"/>
              <a:t>:</a:t>
            </a:r>
          </a:p>
          <a:p>
            <a:pPr lvl="1"/>
            <a:r>
              <a:rPr lang="de-DE" altLang="x-none" dirty="0"/>
              <a:t>Promotion: </a:t>
            </a:r>
            <a:r>
              <a:rPr lang="de-DE" altLang="x-none" dirty="0" err="1"/>
              <a:t>Put</a:t>
            </a:r>
            <a:r>
              <a:rPr lang="de-DE" altLang="x-none" dirty="0"/>
              <a:t> </a:t>
            </a:r>
            <a:r>
              <a:rPr lang="de-DE" altLang="x-none" dirty="0" err="1"/>
              <a:t>threat</a:t>
            </a:r>
            <a:r>
              <a:rPr lang="de-DE" altLang="x-none" dirty="0"/>
              <a:t> </a:t>
            </a:r>
            <a:r>
              <a:rPr lang="de-DE" altLang="x-none" dirty="0" err="1"/>
              <a:t>before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endParaRPr lang="de-DE" altLang="x-none" dirty="0"/>
          </a:p>
          <a:p>
            <a:pPr lvl="1"/>
            <a:r>
              <a:rPr lang="de-DE" altLang="x-none" dirty="0" err="1"/>
              <a:t>Demotion</a:t>
            </a:r>
            <a:r>
              <a:rPr lang="de-DE" altLang="x-none" dirty="0"/>
              <a:t>: </a:t>
            </a:r>
            <a:r>
              <a:rPr lang="de-DE" altLang="x-none" dirty="0" err="1"/>
              <a:t>Put</a:t>
            </a:r>
            <a:r>
              <a:rPr lang="de-DE" altLang="x-none" dirty="0"/>
              <a:t> </a:t>
            </a:r>
            <a:r>
              <a:rPr lang="de-DE" altLang="x-none" dirty="0" err="1"/>
              <a:t>threat</a:t>
            </a:r>
            <a:r>
              <a:rPr lang="de-DE" altLang="x-none" dirty="0"/>
              <a:t> after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3695511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39AC-C476-214F-A035-D88A5DEAAFE4}" type="slidenum">
              <a:rPr lang="en-US" altLang="x-none"/>
              <a:pPr/>
              <a:t>42</a:t>
            </a:fld>
            <a:endParaRPr lang="en-US" altLang="x-non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Another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r>
              <a:rPr lang="de-DE" altLang="x-none" dirty="0"/>
              <a:t> …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 err="1"/>
              <a:t>Assumption</a:t>
            </a:r>
            <a:r>
              <a:rPr lang="de-DE" altLang="x-none" dirty="0"/>
              <a:t>: </a:t>
            </a:r>
            <a:r>
              <a:rPr lang="de-DE" altLang="x-none" dirty="0" err="1"/>
              <a:t>Cannot</a:t>
            </a:r>
            <a:r>
              <a:rPr lang="de-DE" altLang="x-none" dirty="0"/>
              <a:t> </a:t>
            </a:r>
            <a:r>
              <a:rPr lang="de-DE" altLang="x-none" dirty="0" err="1"/>
              <a:t>resolve</a:t>
            </a:r>
            <a:r>
              <a:rPr lang="de-DE" altLang="x-none" dirty="0"/>
              <a:t> </a:t>
            </a:r>
            <a:r>
              <a:rPr lang="de-DE" altLang="x-none" dirty="0" err="1"/>
              <a:t>conflict</a:t>
            </a:r>
            <a:r>
              <a:rPr lang="de-DE" altLang="x-none" dirty="0"/>
              <a:t> </a:t>
            </a:r>
            <a:r>
              <a:rPr lang="de-DE" altLang="x-none" dirty="0" err="1"/>
              <a:t>by</a:t>
            </a:r>
            <a:r>
              <a:rPr lang="de-DE" altLang="x-none" dirty="0"/>
              <a:t> </a:t>
            </a:r>
            <a:r>
              <a:rPr lang="de-DE" altLang="x-none" dirty="0" err="1"/>
              <a:t>protection</a:t>
            </a:r>
            <a:endParaRPr lang="de-DE" altLang="x-none" dirty="0"/>
          </a:p>
          <a:p>
            <a:r>
              <a:rPr lang="de-DE" altLang="x-none" dirty="0"/>
              <a:t>Made a </a:t>
            </a:r>
            <a:r>
              <a:rPr lang="de-DE" altLang="x-none" dirty="0" err="1"/>
              <a:t>wrong</a:t>
            </a:r>
            <a:r>
              <a:rPr lang="de-DE" altLang="x-none" dirty="0"/>
              <a:t> </a:t>
            </a:r>
            <a:r>
              <a:rPr lang="de-DE" altLang="x-none" dirty="0" err="1"/>
              <a:t>step</a:t>
            </a:r>
            <a:r>
              <a:rPr lang="de-DE" altLang="x-none" dirty="0"/>
              <a:t> </a:t>
            </a:r>
            <a:r>
              <a:rPr lang="de-DE" altLang="x-none" dirty="0" err="1"/>
              <a:t>during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endParaRPr lang="de-DE" altLang="x-none" dirty="0"/>
          </a:p>
          <a:p>
            <a:r>
              <a:rPr lang="de-DE" altLang="x-none" dirty="0"/>
              <a:t>Alternative</a:t>
            </a:r>
          </a:p>
          <a:p>
            <a:pPr lvl="1"/>
            <a:r>
              <a:rPr lang="de-DE" altLang="x-none" dirty="0"/>
              <a:t>Select x = HWS (</a:t>
            </a:r>
            <a:r>
              <a:rPr lang="de-DE" altLang="x-none" dirty="0" err="1"/>
              <a:t>with</a:t>
            </a:r>
            <a:r>
              <a:rPr lang="de-DE" altLang="x-none" dirty="0"/>
              <a:t> </a:t>
            </a:r>
            <a:r>
              <a:rPr lang="de-DE" altLang="x-none" dirty="0" err="1"/>
              <a:t>causal</a:t>
            </a:r>
            <a:r>
              <a:rPr lang="de-DE" altLang="x-none" dirty="0"/>
              <a:t> </a:t>
            </a:r>
            <a:r>
              <a:rPr lang="de-DE" altLang="x-none" dirty="0" err="1"/>
              <a:t>relation</a:t>
            </a:r>
            <a:r>
              <a:rPr lang="de-DE" altLang="x-none" dirty="0"/>
              <a:t>) </a:t>
            </a:r>
            <a:r>
              <a:rPr lang="de-DE" altLang="x-none" dirty="0" err="1"/>
              <a:t>while</a:t>
            </a:r>
            <a:r>
              <a:rPr lang="de-DE" altLang="x-none" dirty="0"/>
              <a:t> </a:t>
            </a:r>
            <a:r>
              <a:rPr lang="de-DE" altLang="x-none" dirty="0" err="1"/>
              <a:t>instantiating</a:t>
            </a:r>
            <a:r>
              <a:rPr lang="de-DE" altLang="x-none" dirty="0"/>
              <a:t> At(x) in </a:t>
            </a:r>
            <a:r>
              <a:rPr lang="de-DE" altLang="x-none" dirty="0" err="1"/>
              <a:t>go</a:t>
            </a:r>
            <a:r>
              <a:rPr lang="de-DE" altLang="x-none" dirty="0"/>
              <a:t>(SM)</a:t>
            </a:r>
          </a:p>
        </p:txBody>
      </p:sp>
    </p:spTree>
    <p:extLst>
      <p:ext uri="{BB962C8B-B14F-4D97-AF65-F5344CB8AC3E}">
        <p14:creationId xmlns:p14="http://schemas.microsoft.com/office/powerpoint/2010/main" val="3400411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FAE-E7A3-1C40-99C5-DD19AB9F7F81}" type="slidenum">
              <a:rPr lang="en-US" altLang="x-none"/>
              <a:pPr/>
              <a:t>43</a:t>
            </a:fld>
            <a:endParaRPr lang="en-US" altLang="x-none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 err="1"/>
              <a:t>Another</a:t>
            </a:r>
            <a:r>
              <a:rPr lang="de-DE" altLang="x-none" dirty="0"/>
              <a:t> Plan </a:t>
            </a:r>
            <a:r>
              <a:rPr lang="de-DE" altLang="x-none" dirty="0" err="1"/>
              <a:t>Refinement</a:t>
            </a:r>
            <a:r>
              <a:rPr lang="de-DE" altLang="x-none" dirty="0"/>
              <a:t> …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1545982"/>
            <a:ext cx="8362950" cy="44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4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E1B8-8A45-304F-B537-423223A24C84}" type="slidenum">
              <a:rPr lang="en-US" altLang="x-none"/>
              <a:pPr/>
              <a:t>44</a:t>
            </a:fld>
            <a:endParaRPr lang="en-US" altLang="x-none"/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97" y="263769"/>
            <a:ext cx="4025411" cy="63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dirty="0"/>
              <a:t>… </a:t>
            </a:r>
            <a:r>
              <a:rPr lang="de-DE" altLang="x-none" dirty="0" err="1"/>
              <a:t>with</a:t>
            </a:r>
            <a:r>
              <a:rPr lang="de-DE" altLang="x-none" dirty="0"/>
              <a:t> all links</a:t>
            </a:r>
          </a:p>
          <a:p>
            <a:r>
              <a:rPr lang="de-DE" altLang="x-none" dirty="0" err="1"/>
              <a:t>Computation</a:t>
            </a:r>
            <a:r>
              <a:rPr lang="de-DE" altLang="x-none" dirty="0"/>
              <a:t> </a:t>
            </a:r>
            <a:r>
              <a:rPr lang="de-DE" altLang="x-none" dirty="0" err="1"/>
              <a:t>by</a:t>
            </a:r>
            <a:r>
              <a:rPr lang="de-DE" altLang="x-none" dirty="0"/>
              <a:t>  </a:t>
            </a:r>
            <a:br>
              <a:rPr lang="de-DE" altLang="x-none" dirty="0"/>
            </a:br>
            <a:r>
              <a:rPr lang="de-DE" altLang="x-none" dirty="0"/>
              <a:t>POP </a:t>
            </a:r>
            <a:r>
              <a:rPr lang="de-DE" altLang="x-none" dirty="0" err="1"/>
              <a:t>Algorithm</a:t>
            </a:r>
            <a:endParaRPr lang="de-DE" altLang="x-none" dirty="0"/>
          </a:p>
          <a:p>
            <a:pPr lvl="1"/>
            <a:r>
              <a:rPr lang="de-DE" altLang="x-none" dirty="0" err="1"/>
              <a:t>Complete</a:t>
            </a:r>
            <a:endParaRPr lang="de-DE" altLang="x-none" dirty="0"/>
          </a:p>
          <a:p>
            <a:pPr lvl="1"/>
            <a:r>
              <a:rPr lang="de-DE" altLang="x-none" dirty="0"/>
              <a:t>… </a:t>
            </a:r>
            <a:r>
              <a:rPr lang="de-DE" altLang="x-none" dirty="0" err="1"/>
              <a:t>and</a:t>
            </a:r>
            <a:r>
              <a:rPr lang="de-DE" altLang="x-none" dirty="0"/>
              <a:t> </a:t>
            </a:r>
            <a:r>
              <a:rPr lang="de-DE" altLang="x-none" dirty="0" err="1"/>
              <a:t>correct</a:t>
            </a:r>
            <a:endParaRPr lang="de-DE" altLang="x-none" dirty="0"/>
          </a:p>
          <a:p>
            <a:r>
              <a:rPr lang="de-DE" altLang="x-none" dirty="0" err="1"/>
              <a:t>Addtionally</a:t>
            </a:r>
            <a:r>
              <a:rPr lang="de-DE" altLang="x-none" dirty="0"/>
              <a:t>, not</a:t>
            </a:r>
            <a:br>
              <a:rPr lang="de-DE" altLang="x-none" dirty="0"/>
            </a:br>
            <a:r>
              <a:rPr lang="de-DE" altLang="x-none" dirty="0" err="1"/>
              <a:t>considered</a:t>
            </a:r>
            <a:r>
              <a:rPr lang="de-DE" altLang="x-none" dirty="0"/>
              <a:t> </a:t>
            </a:r>
            <a:r>
              <a:rPr lang="de-DE" altLang="x-none" dirty="0" err="1"/>
              <a:t>here</a:t>
            </a:r>
            <a:r>
              <a:rPr lang="de-DE" altLang="x-none" dirty="0"/>
              <a:t>,</a:t>
            </a:r>
            <a:br>
              <a:rPr lang="de-DE" altLang="x-none" dirty="0"/>
            </a:br>
            <a:r>
              <a:rPr lang="de-DE" altLang="x-none" dirty="0" err="1"/>
              <a:t>correct</a:t>
            </a:r>
            <a:r>
              <a:rPr lang="de-DE" altLang="x-none" dirty="0"/>
              <a:t> </a:t>
            </a:r>
            <a:r>
              <a:rPr lang="de-DE" altLang="x-none" dirty="0" err="1"/>
              <a:t>treatment</a:t>
            </a:r>
            <a:r>
              <a:rPr lang="de-DE" altLang="x-none" dirty="0"/>
              <a:t> </a:t>
            </a:r>
            <a:br>
              <a:rPr lang="de-DE" altLang="x-none" dirty="0"/>
            </a:br>
            <a:r>
              <a:rPr lang="de-DE" altLang="x-none" dirty="0" err="1"/>
              <a:t>of</a:t>
            </a:r>
            <a:r>
              <a:rPr lang="de-DE" altLang="x-none" dirty="0"/>
              <a:t> variables</a:t>
            </a: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The </a:t>
            </a:r>
            <a:r>
              <a:rPr lang="de-DE" altLang="x-none" dirty="0" err="1"/>
              <a:t>Complete</a:t>
            </a:r>
            <a:r>
              <a:rPr lang="de-DE" altLang="x-none" dirty="0"/>
              <a:t> Solution … </a:t>
            </a:r>
          </a:p>
        </p:txBody>
      </p:sp>
    </p:spTree>
    <p:extLst>
      <p:ext uri="{BB962C8B-B14F-4D97-AF65-F5344CB8AC3E}">
        <p14:creationId xmlns:p14="http://schemas.microsoft.com/office/powerpoint/2010/main" val="948334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6762-B90D-8640-8E80-D7573F621046}" type="slidenum">
              <a:rPr lang="en-US" altLang="x-none"/>
              <a:pPr/>
              <a:t>45</a:t>
            </a:fld>
            <a:endParaRPr lang="en-US" altLang="x-none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294543" y="263770"/>
            <a:ext cx="8434754" cy="6315808"/>
            <a:chOff x="201" y="0"/>
            <a:chExt cx="5756" cy="4310"/>
          </a:xfrm>
        </p:grpSpPr>
        <p:pic>
          <p:nvPicPr>
            <p:cNvPr id="25498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0"/>
              <a:ext cx="5466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5557" y="511"/>
              <a:ext cx="400" cy="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1715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BBA2-0A76-B74A-9D7F-6D02EFB65977}" type="slidenum">
              <a:rPr lang="en-US" altLang="x-none"/>
              <a:pPr/>
              <a:t>46</a:t>
            </a:fld>
            <a:endParaRPr lang="en-US" altLang="x-none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x-none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x-none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7" y="375139"/>
            <a:ext cx="8894885" cy="621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86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795-2345-C84D-82BE-2B34AB0E0E69}" type="slidenum">
              <a:rPr lang="en-US" altLang="x-none"/>
              <a:pPr/>
              <a:t>47</a:t>
            </a:fld>
            <a:endParaRPr lang="en-US" altLang="x-none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Last Century </a:t>
            </a:r>
            <a:r>
              <a:rPr lang="de-DE" altLang="x-none" dirty="0" err="1"/>
              <a:t>Planning</a:t>
            </a:r>
            <a:r>
              <a:rPr lang="de-DE" altLang="x-none" dirty="0"/>
              <a:t> Systems (Last </a:t>
            </a:r>
            <a:r>
              <a:rPr lang="de-DE" altLang="x-none" dirty="0" err="1"/>
              <a:t>Decade</a:t>
            </a:r>
            <a:r>
              <a:rPr lang="de-DE" altLang="x-none" dirty="0"/>
              <a:t>!)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x-none" sz="2400" dirty="0"/>
              <a:t>UCPOP (Weld, UW)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2"/>
              </a:rPr>
              <a:t>http://www.cs.washington.edu/ai/ucpop.html</a:t>
            </a:r>
            <a:r>
              <a:rPr lang="de-DE" altLang="x-none" sz="1200" dirty="0"/>
              <a:t> )</a:t>
            </a:r>
          </a:p>
          <a:p>
            <a:r>
              <a:rPr lang="de-DE" altLang="x-none" sz="2400" dirty="0" err="1"/>
              <a:t>Sensory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Graphplan</a:t>
            </a:r>
            <a:r>
              <a:rPr lang="de-DE" altLang="x-none" sz="2400" dirty="0"/>
              <a:t> (Weld, Blum,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Furst</a:t>
            </a:r>
            <a:r>
              <a:rPr lang="de-DE" altLang="x-none" sz="2400" dirty="0"/>
              <a:t>: UW)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3"/>
              </a:rPr>
              <a:t>http://aiweb.cs.washington.edu/ai/sgp.html</a:t>
            </a:r>
            <a:r>
              <a:rPr lang="de-DE" altLang="x-none" sz="1200" dirty="0"/>
              <a:t> )</a:t>
            </a:r>
          </a:p>
          <a:p>
            <a:r>
              <a:rPr lang="de-DE" altLang="x-none" sz="2400" dirty="0"/>
              <a:t>IPP (Köhler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Nebel: Univ. Freiburg) </a:t>
            </a:r>
            <a:br>
              <a:rPr lang="de-DE" altLang="x-none" sz="24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4"/>
              </a:rPr>
              <a:t>https://idw-online.de/de/news5468</a:t>
            </a:r>
            <a:r>
              <a:rPr lang="de-DE" altLang="x-none" sz="1200" dirty="0"/>
              <a:t>)</a:t>
            </a:r>
          </a:p>
          <a:p>
            <a:r>
              <a:rPr lang="de-DE" altLang="x-none" sz="2400" dirty="0"/>
              <a:t>Prodigy: </a:t>
            </a:r>
            <a:r>
              <a:rPr lang="de-DE" altLang="x-none" sz="2400" dirty="0" err="1"/>
              <a:t>Planning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and</a:t>
            </a:r>
            <a:r>
              <a:rPr lang="de-DE" altLang="x-none" sz="2400" dirty="0"/>
              <a:t> Learning (</a:t>
            </a:r>
            <a:r>
              <a:rPr lang="de-DE" altLang="x-none" sz="2400" dirty="0" err="1"/>
              <a:t>Veloso</a:t>
            </a:r>
            <a:r>
              <a:rPr lang="de-DE" altLang="x-none" sz="2400" dirty="0"/>
              <a:t>: CMU)</a:t>
            </a:r>
            <a:r>
              <a:rPr lang="de-DE" altLang="x-none" sz="2000" dirty="0"/>
              <a:t> </a:t>
            </a:r>
            <a:br>
              <a:rPr lang="de-DE" altLang="x-none" sz="2000" dirty="0"/>
            </a:br>
            <a:r>
              <a:rPr lang="de-DE" altLang="x-none" sz="1200" dirty="0"/>
              <a:t>(</a:t>
            </a:r>
            <a:r>
              <a:rPr lang="de-DE" altLang="x-none" sz="1200" dirty="0">
                <a:hlinkClick r:id="rId5"/>
              </a:rPr>
              <a:t>http://www-2.cs.cmu.edu/afs/cs.cmu.edu/project/prodigy/Web/prodigy-home.html</a:t>
            </a:r>
            <a:r>
              <a:rPr lang="de-DE" altLang="x-none" sz="1200" dirty="0"/>
              <a:t> )</a:t>
            </a:r>
          </a:p>
          <a:p>
            <a:endParaRPr lang="de-DE" altLang="x-none" sz="1200" dirty="0"/>
          </a:p>
          <a:p>
            <a:pPr marL="0" indent="0">
              <a:buNone/>
            </a:pPr>
            <a:endParaRPr lang="de-DE" altLang="x-none" sz="2400" dirty="0"/>
          </a:p>
          <a:p>
            <a:r>
              <a:rPr lang="de-DE" altLang="x-none" sz="2400" dirty="0"/>
              <a:t>All </a:t>
            </a:r>
            <a:r>
              <a:rPr lang="de-DE" altLang="x-none" sz="2400" dirty="0" err="1"/>
              <a:t>systems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have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found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interesting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applications</a:t>
            </a:r>
            <a:endParaRPr lang="de-DE" altLang="x-none" sz="2400" dirty="0"/>
          </a:p>
          <a:p>
            <a:endParaRPr lang="de-DE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14312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015D-5081-FA4C-9E51-62BCDB7A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is an Active Field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8CD06-63D1-E545-B123-CB6746B2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 dirty="0"/>
              <a:t>More powerful successors</a:t>
            </a:r>
          </a:p>
          <a:p>
            <a:pPr lvl="1"/>
            <a:r>
              <a:rPr lang="en-US" altLang="x-none" dirty="0"/>
              <a:t>Systems learn how to plan fast </a:t>
            </a:r>
            <a:br>
              <a:rPr lang="en-US" altLang="x-none" dirty="0"/>
            </a:br>
            <a:r>
              <a:rPr lang="en-US" altLang="x-none" dirty="0"/>
              <a:t>for specific problem instances</a:t>
            </a:r>
          </a:p>
          <a:p>
            <a:pPr lvl="1"/>
            <a:r>
              <a:rPr lang="en-US" altLang="x-none" dirty="0"/>
              <a:t>Can deal with uncertainty</a:t>
            </a:r>
          </a:p>
          <a:p>
            <a:pPr lvl="2"/>
            <a:r>
              <a:rPr lang="en-US" altLang="x-none" sz="2000" dirty="0"/>
              <a:t>About state estimation</a:t>
            </a:r>
          </a:p>
          <a:p>
            <a:pPr lvl="2"/>
            <a:r>
              <a:rPr lang="en-US" altLang="x-none" sz="2000" dirty="0"/>
              <a:t>About effects of actions</a:t>
            </a:r>
          </a:p>
          <a:p>
            <a:r>
              <a:rPr lang="en-US" altLang="x-none" sz="2400" dirty="0"/>
              <a:t>Very powerful problem solvers can be set up …</a:t>
            </a:r>
          </a:p>
          <a:p>
            <a:pPr lvl="1"/>
            <a:r>
              <a:rPr lang="en-US" altLang="x-none" dirty="0"/>
              <a:t>w/ less effort/knowledge than with mathematical optimization theory and respective tools</a:t>
            </a:r>
            <a:endParaRPr lang="en-US" altLang="x-none" sz="2000" dirty="0"/>
          </a:p>
          <a:p>
            <a:pPr marL="0" indent="0">
              <a:buNone/>
            </a:pPr>
            <a:r>
              <a:rPr lang="en-US" altLang="x-none" sz="2400" dirty="0">
                <a:sym typeface="Wingdings" pitchFamily="2" charset="2"/>
              </a:rPr>
              <a:t></a:t>
            </a:r>
            <a:r>
              <a:rPr lang="en-US" altLang="x-none" sz="2400" dirty="0"/>
              <a:t>Automated Planning and Acting (CS5072-KP04)</a:t>
            </a:r>
            <a:br>
              <a:rPr lang="en-US" altLang="x-none" sz="2400" dirty="0"/>
            </a:br>
            <a:r>
              <a:rPr lang="en-US" altLang="x-none" sz="2400" dirty="0"/>
              <a:t>    </a:t>
            </a:r>
            <a:r>
              <a:rPr lang="en-US" altLang="x-none" sz="1800" dirty="0"/>
              <a:t>( </a:t>
            </a:r>
            <a:r>
              <a:rPr lang="en-US" altLang="x-none" sz="1800" dirty="0">
                <a:hlinkClick r:id="rId2"/>
              </a:rPr>
              <a:t>https://www.ifis.uni-luebeck.de/index.php?id=dski-aktuell-ss20&amp;L=2</a:t>
            </a:r>
            <a:r>
              <a:rPr lang="en-US" altLang="x-none" sz="1800" dirty="0"/>
              <a:t> 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30164-3F41-764F-AF07-93E8E51C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0C80-FF10-904F-BF49-7CB167A5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Back to Intelligent Agents / Acting Intelligently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00ED-3943-454C-AF6D-8EAF646B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sz="2400" dirty="0"/>
              <a:t>Rational agents that:</a:t>
            </a:r>
          </a:p>
          <a:p>
            <a:pPr lvl="1"/>
            <a:r>
              <a:rPr lang="en-DE" sz="2000" dirty="0"/>
              <a:t>Act autonomously and are persistent</a:t>
            </a:r>
          </a:p>
          <a:p>
            <a:pPr lvl="1"/>
            <a:r>
              <a:rPr lang="en-DE" sz="2000" dirty="0"/>
              <a:t>Achieve goals surprisingly fast </a:t>
            </a:r>
            <a:br>
              <a:rPr lang="en-DE" sz="2000" dirty="0"/>
            </a:br>
            <a:r>
              <a:rPr lang="en-DE" sz="2000" dirty="0"/>
              <a:t>(despite bounded rationality)</a:t>
            </a:r>
          </a:p>
          <a:p>
            <a:pPr lvl="1"/>
            <a:r>
              <a:rPr lang="en-DE" sz="2000" dirty="0"/>
              <a:t>Learn how to behave in a clever way</a:t>
            </a:r>
            <a:br>
              <a:rPr lang="en-DE" sz="2000" dirty="0"/>
            </a:br>
            <a:r>
              <a:rPr lang="en-DE" sz="2000" dirty="0"/>
              <a:t>(even learn computational strategies)</a:t>
            </a:r>
          </a:p>
          <a:p>
            <a:r>
              <a:rPr lang="en-DE" sz="2400" dirty="0"/>
              <a:t>Can adapt their goals </a:t>
            </a:r>
            <a:br>
              <a:rPr lang="en-DE" sz="2400" dirty="0"/>
            </a:br>
            <a:r>
              <a:rPr lang="en-DE" sz="2400" dirty="0"/>
              <a:t>to anticipate humans needs and expectations</a:t>
            </a:r>
          </a:p>
          <a:p>
            <a:pPr lvl="1"/>
            <a:r>
              <a:rPr lang="en-DE" sz="2000" dirty="0"/>
              <a:t>Human compatibility, human awareness</a:t>
            </a:r>
          </a:p>
          <a:p>
            <a:r>
              <a:rPr lang="en-DE" sz="2400" dirty="0"/>
              <a:t>Can learn new models online to </a:t>
            </a:r>
          </a:p>
          <a:p>
            <a:pPr lvl="1"/>
            <a:r>
              <a:rPr lang="en-DE" sz="2000" dirty="0"/>
              <a:t>Keep high performance over time</a:t>
            </a:r>
          </a:p>
          <a:p>
            <a:pPr lvl="1"/>
            <a:r>
              <a:rPr lang="en-DE" sz="2000" dirty="0"/>
              <a:t>Support human-guided machine learning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1B35-A336-1B42-82AE-EADBC56D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CE4FF2-DF1C-E146-9DB6-638FE25AF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457" y="1196975"/>
            <a:ext cx="4094523" cy="4968875"/>
          </a:xfrm>
        </p:spPr>
      </p:pic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252C845-8902-AE4B-BD03-E30CB2260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975"/>
            <a:ext cx="3312368" cy="50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03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8921-EEEA-2447-B9D2-8EA9B61D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6ECA-BC44-8D48-B8C4-6053AFE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DE" sz="2400" dirty="0"/>
              <a:t>There are </a:t>
            </a:r>
            <a:r>
              <a:rPr lang="en-DE" sz="2400" dirty="0">
                <a:solidFill>
                  <a:srgbClr val="FF0000"/>
                </a:solidFill>
              </a:rPr>
              <a:t>no specific “AI methods” applied by agents</a:t>
            </a:r>
          </a:p>
          <a:p>
            <a:pPr lvl="1"/>
            <a:r>
              <a:rPr lang="en-DE" sz="2200" dirty="0">
                <a:solidFill>
                  <a:srgbClr val="0305FF"/>
                </a:solidFill>
              </a:rPr>
              <a:t>Agents solve application problems </a:t>
            </a:r>
            <a:r>
              <a:rPr lang="en-DE" sz="2200" dirty="0"/>
              <a:t>(e.g., information retrieval)</a:t>
            </a:r>
          </a:p>
          <a:p>
            <a:pPr lvl="1"/>
            <a:r>
              <a:rPr lang="en-DE" sz="2200" dirty="0">
                <a:solidFill>
                  <a:srgbClr val="0305FF"/>
                </a:solidFill>
              </a:rPr>
              <a:t>Constructing agents humans solve AI problems</a:t>
            </a:r>
            <a:endParaRPr lang="en-DE" sz="2000" dirty="0"/>
          </a:p>
          <a:p>
            <a:r>
              <a:rPr lang="en-DE" sz="2400" dirty="0">
                <a:solidFill>
                  <a:srgbClr val="00B050"/>
                </a:solidFill>
              </a:rPr>
              <a:t>Intelligence attributed to agents by humans from the outside </a:t>
            </a:r>
          </a:p>
          <a:p>
            <a:pPr lvl="1"/>
            <a:r>
              <a:rPr lang="en-DE" sz="2000" dirty="0"/>
              <a:t>It is agents that can be intelligent, not functions (no framing desired)</a:t>
            </a:r>
          </a:p>
          <a:p>
            <a:r>
              <a:rPr lang="en-DE" sz="2400" dirty="0"/>
              <a:t>If different agents can achieve a certain goal easily, </a:t>
            </a:r>
          </a:p>
          <a:p>
            <a:pPr lvl="1"/>
            <a:r>
              <a:rPr lang="en-DE" sz="2200" dirty="0"/>
              <a:t>Win 1000 of 1000 chess games</a:t>
            </a:r>
          </a:p>
          <a:p>
            <a:r>
              <a:rPr lang="en-DE" sz="2400" dirty="0"/>
              <a:t>… i.e., solve a certain application problem perfectly</a:t>
            </a:r>
          </a:p>
          <a:p>
            <a:r>
              <a:rPr lang="en-US" sz="2400" dirty="0"/>
              <a:t>… t</a:t>
            </a:r>
            <a:r>
              <a:rPr lang="en-DE" sz="2400" dirty="0"/>
              <a:t>hen, </a:t>
            </a:r>
            <a:r>
              <a:rPr lang="en-DE" sz="2200" dirty="0"/>
              <a:t>intelligence attribution becomes less and less likely</a:t>
            </a:r>
          </a:p>
          <a:p>
            <a:pPr lvl="1"/>
            <a:r>
              <a:rPr lang="en-DE" sz="2000" dirty="0"/>
              <a:t>NB: Different agents! </a:t>
            </a:r>
          </a:p>
          <a:p>
            <a:pPr lvl="1"/>
            <a:r>
              <a:rPr lang="en-DE" sz="2000" dirty="0"/>
              <a:t>Cheating, i.e., sometimes showing stupidity to just not loose intelligence label, is not a dominant strategy for 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F7824-26DA-C94A-9BEB-A050C979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0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01D2-62D6-AC49-A085-B11B1AD8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Goals…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DE4A5-91BD-7A44-80DF-81CC10C6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2E9D6-55EB-8C4A-80F4-81EC1D238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47791"/>
            <a:ext cx="6497052" cy="37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42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08DB-2B8C-B64F-9A02-60400FAD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… or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F50B7-E3E6-1542-A6C3-2E489AD8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D46BF0-71F0-EE4C-8324-9324C861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0"/>
            <a:ext cx="6333573" cy="4794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6E8F6-49D2-EF4C-9089-28D11907EB9E}"/>
              </a:ext>
            </a:extLst>
          </p:cNvPr>
          <p:cNvSpPr txBox="1"/>
          <p:nvPr/>
        </p:nvSpPr>
        <p:spPr>
          <a:xfrm>
            <a:off x="2068367" y="6129893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Goals can change, and so can utility measures</a:t>
            </a:r>
          </a:p>
        </p:txBody>
      </p:sp>
    </p:spTree>
    <p:extLst>
      <p:ext uri="{BB962C8B-B14F-4D97-AF65-F5344CB8AC3E}">
        <p14:creationId xmlns:p14="http://schemas.microsoft.com/office/powerpoint/2010/main" val="36600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Literature</a:t>
            </a:r>
          </a:p>
        </p:txBody>
      </p:sp>
      <p:pic>
        <p:nvPicPr>
          <p:cNvPr id="19458" name="Inhaltsplatzhalter 3" descr="9780521899437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374169"/>
            <a:ext cx="3200400" cy="4702175"/>
          </a:xfrm>
        </p:spPr>
      </p:pic>
      <p:pic>
        <p:nvPicPr>
          <p:cNvPr id="19459" name="Bild 4" descr="Screen Shot 2012-10-16 at 8.30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" y="1401156"/>
            <a:ext cx="35401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73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What is an Agent?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Anything that can be viewed as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perceiving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its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environment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through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sensors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acting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upon that environment through </a:t>
            </a:r>
            <a:r>
              <a:rPr lang="en-US" sz="2400" dirty="0">
                <a:solidFill>
                  <a:srgbClr val="0305FF"/>
                </a:solidFill>
                <a:ea typeface="ＭＳ Ｐゴシック" charset="0"/>
                <a:cs typeface="ＭＳ Ｐゴシック" charset="0"/>
              </a:rPr>
              <a:t>actuators</a:t>
            </a:r>
            <a:b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  <a:cs typeface="ＭＳ Ｐゴシック" charset="0"/>
              </a:rPr>
              <a:t>[AIMA-Def]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Human agent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eyes, ears, and other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organs for sensors; hands, legs, mouth, and other body parts for 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Robotic agent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cameras and infrared range finders for sensors; various motors for 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</a:rPr>
              <a:t>Software agent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interfaces, data integration, interpretation, </a:t>
            </a:r>
            <a:r>
              <a:rPr lang="de-DE" sz="1800" dirty="0" err="1">
                <a:ea typeface="ＭＳ Ｐゴシック" charset="0"/>
              </a:rPr>
              <a:t>data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err="1">
                <a:ea typeface="ＭＳ Ｐゴシック" charset="0"/>
              </a:rPr>
              <a:t>manipulation</a:t>
            </a:r>
            <a:r>
              <a:rPr lang="de-DE" sz="1800" dirty="0">
                <a:ea typeface="ＭＳ Ｐゴシック" charset="0"/>
              </a:rPr>
              <a:t>/</a:t>
            </a:r>
            <a:r>
              <a:rPr lang="de-DE" sz="1800" dirty="0" err="1">
                <a:ea typeface="ＭＳ Ｐゴシック" charset="0"/>
              </a:rPr>
              <a:t>output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F545C-635C-1140-BA7D-4E0E8A6EE868}"/>
              </a:ext>
            </a:extLst>
          </p:cNvPr>
          <p:cNvGrpSpPr/>
          <p:nvPr/>
        </p:nvGrpSpPr>
        <p:grpSpPr>
          <a:xfrm>
            <a:off x="3275856" y="2132856"/>
            <a:ext cx="4419600" cy="2167157"/>
            <a:chOff x="2133600" y="1268760"/>
            <a:chExt cx="4419600" cy="2167157"/>
          </a:xfrm>
        </p:grpSpPr>
        <p:pic>
          <p:nvPicPr>
            <p:cNvPr id="7" name="Picture 4" descr="agent-environment">
              <a:extLst>
                <a:ext uri="{FF2B5EF4-FFF2-40B4-BE49-F238E27FC236}">
                  <a16:creationId xmlns:a16="http://schemas.microsoft.com/office/drawing/2014/main" id="{A1D70F5A-7846-B24A-BD7F-14FAE2D3B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3600" y="1412776"/>
              <a:ext cx="441960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440BB6-E705-D34C-96B2-9A6A6E158A35}"/>
                </a:ext>
              </a:extLst>
            </p:cNvPr>
            <p:cNvSpPr txBox="1"/>
            <p:nvPr/>
          </p:nvSpPr>
          <p:spPr>
            <a:xfrm>
              <a:off x="3303606" y="1268760"/>
              <a:ext cx="76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Sensors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FA6EC7-AF78-4A49-8557-7223F215738F}"/>
                </a:ext>
              </a:extLst>
            </p:cNvPr>
            <p:cNvSpPr txBox="1"/>
            <p:nvPr/>
          </p:nvSpPr>
          <p:spPr>
            <a:xfrm>
              <a:off x="4349284" y="1909235"/>
              <a:ext cx="83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Percepts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BFB969-E103-E24A-A9A1-C7F84C251D60}"/>
                </a:ext>
              </a:extLst>
            </p:cNvPr>
            <p:cNvSpPr txBox="1"/>
            <p:nvPr/>
          </p:nvSpPr>
          <p:spPr>
            <a:xfrm>
              <a:off x="4295023" y="2459662"/>
              <a:ext cx="7441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00BB60-7D76-A740-A465-7C7933C6EE4C}"/>
                </a:ext>
              </a:extLst>
            </p:cNvPr>
            <p:cNvSpPr txBox="1"/>
            <p:nvPr/>
          </p:nvSpPr>
          <p:spPr>
            <a:xfrm>
              <a:off x="4130705" y="3128140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Actuators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84E33F-B82B-8E4A-884F-15166435782B}"/>
                </a:ext>
              </a:extLst>
            </p:cNvPr>
            <p:cNvSpPr txBox="1"/>
            <p:nvPr/>
          </p:nvSpPr>
          <p:spPr>
            <a:xfrm>
              <a:off x="5307394" y="220486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Environment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203777-99A7-584E-B207-FCA24B1E9365}"/>
                </a:ext>
              </a:extLst>
            </p:cNvPr>
            <p:cNvSpPr/>
            <p:nvPr/>
          </p:nvSpPr>
          <p:spPr>
            <a:xfrm>
              <a:off x="2555776" y="2459662"/>
              <a:ext cx="588017" cy="1538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5F25DB-E889-7648-A40A-C6497AA5DF79}"/>
                </a:ext>
              </a:extLst>
            </p:cNvPr>
            <p:cNvSpPr txBox="1"/>
            <p:nvPr/>
          </p:nvSpPr>
          <p:spPr>
            <a:xfrm>
              <a:off x="2555776" y="235875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Agent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249F01-EE93-D648-AC03-4FF96EFEB560}"/>
                </a:ext>
              </a:extLst>
            </p:cNvPr>
            <p:cNvSpPr txBox="1"/>
            <p:nvPr/>
          </p:nvSpPr>
          <p:spPr>
            <a:xfrm>
              <a:off x="2912391" y="2092595"/>
              <a:ext cx="2423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1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3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Abstractions: Agents and Environments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function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maps from percept histories to actions:</a:t>
            </a:r>
          </a:p>
          <a:p>
            <a:pPr algn="ctr" eaLnBrk="1" hangingPunct="1">
              <a:buFont typeface="Times" charset="0"/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[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f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: P* </a:t>
            </a:r>
            <a:r>
              <a:rPr lang="en-US" sz="2400" dirty="0">
                <a:ea typeface="ＭＳ Ｐゴシック" charset="0"/>
                <a:cs typeface="ＭＳ Ｐゴシック" charset="0"/>
                <a:sym typeface="Wingdings" charset="0"/>
              </a:rPr>
              <a:t>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A]</a:t>
            </a: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agent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program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runs on </a:t>
            </a:r>
            <a:br>
              <a:rPr lang="en-US" sz="2400" dirty="0">
                <a:ea typeface="ＭＳ Ｐゴシック" charset="0"/>
                <a:cs typeface="ＭＳ Ｐゴシック" charset="0"/>
              </a:rPr>
            </a:br>
            <a:r>
              <a:rPr lang="en-US" sz="2400" dirty="0">
                <a:ea typeface="ＭＳ Ｐゴシック" charset="0"/>
              </a:rPr>
              <a:t>a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physical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architecture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to produce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f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  <a:cs typeface="ＭＳ Ｐゴシック" charset="0"/>
              </a:rPr>
              <a:t>Agent = architecture + program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BE2B83A4-D772-5446-8DB3-CC5EECC619BE}"/>
              </a:ext>
            </a:extLst>
          </p:cNvPr>
          <p:cNvSpPr/>
          <p:nvPr/>
        </p:nvSpPr>
        <p:spPr>
          <a:xfrm>
            <a:off x="5796136" y="4509119"/>
            <a:ext cx="3168477" cy="1368153"/>
          </a:xfrm>
          <a:prstGeom prst="cloudCallout">
            <a:avLst>
              <a:gd name="adj1" fmla="val -57597"/>
              <a:gd name="adj2" fmla="val -448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Really insist on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functional behavior?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7D4C54-7E73-DE4E-86CD-BF342CDE1432}"/>
              </a:ext>
            </a:extLst>
          </p:cNvPr>
          <p:cNvGrpSpPr/>
          <p:nvPr/>
        </p:nvGrpSpPr>
        <p:grpSpPr>
          <a:xfrm>
            <a:off x="2133600" y="1268760"/>
            <a:ext cx="4419600" cy="2167157"/>
            <a:chOff x="2133600" y="1268760"/>
            <a:chExt cx="4419600" cy="2167157"/>
          </a:xfrm>
        </p:grpSpPr>
        <p:pic>
          <p:nvPicPr>
            <p:cNvPr id="24579" name="Picture 4" descr="agent-environm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33600" y="1412776"/>
              <a:ext cx="4419600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4A81DC-F22A-0D4E-9EF4-0B5C32E1EE42}"/>
                </a:ext>
              </a:extLst>
            </p:cNvPr>
            <p:cNvSpPr txBox="1"/>
            <p:nvPr/>
          </p:nvSpPr>
          <p:spPr>
            <a:xfrm>
              <a:off x="3303606" y="1268760"/>
              <a:ext cx="7601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Sensors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DF283-3C14-5246-8177-DFAC50D6F91D}"/>
                </a:ext>
              </a:extLst>
            </p:cNvPr>
            <p:cNvSpPr txBox="1"/>
            <p:nvPr/>
          </p:nvSpPr>
          <p:spPr>
            <a:xfrm>
              <a:off x="4349284" y="1909235"/>
              <a:ext cx="8322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Percepts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02D890-F64C-E442-BD0A-8CCA65397311}"/>
                </a:ext>
              </a:extLst>
            </p:cNvPr>
            <p:cNvSpPr txBox="1"/>
            <p:nvPr/>
          </p:nvSpPr>
          <p:spPr>
            <a:xfrm>
              <a:off x="4295023" y="2459662"/>
              <a:ext cx="7441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6C26AF-46F6-5B4E-BBFF-CD75AA502A44}"/>
                </a:ext>
              </a:extLst>
            </p:cNvPr>
            <p:cNvSpPr txBox="1"/>
            <p:nvPr/>
          </p:nvSpPr>
          <p:spPr>
            <a:xfrm>
              <a:off x="4130705" y="3128140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Actuators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84F78C-FB12-6945-98CE-7C326ADA11F8}"/>
                </a:ext>
              </a:extLst>
            </p:cNvPr>
            <p:cNvSpPr txBox="1"/>
            <p:nvPr/>
          </p:nvSpPr>
          <p:spPr>
            <a:xfrm>
              <a:off x="5307394" y="2204864"/>
              <a:ext cx="1192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Environment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7DA5F4-3420-244A-9AEC-944BC422AB43}"/>
                </a:ext>
              </a:extLst>
            </p:cNvPr>
            <p:cNvSpPr/>
            <p:nvPr/>
          </p:nvSpPr>
          <p:spPr>
            <a:xfrm>
              <a:off x="2555776" y="2459662"/>
              <a:ext cx="588017" cy="1538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3A092D-E166-214A-B5D5-029F7AE6C393}"/>
                </a:ext>
              </a:extLst>
            </p:cNvPr>
            <p:cNvSpPr txBox="1"/>
            <p:nvPr/>
          </p:nvSpPr>
          <p:spPr>
            <a:xfrm>
              <a:off x="2555776" y="2358752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1400" dirty="0"/>
                <a:t>Agent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19B634-90BE-224F-8490-099CB49A7754}"/>
                </a:ext>
              </a:extLst>
            </p:cNvPr>
            <p:cNvSpPr txBox="1"/>
            <p:nvPr/>
          </p:nvSpPr>
          <p:spPr>
            <a:xfrm>
              <a:off x="2912391" y="2092595"/>
              <a:ext cx="2423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11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5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79F1-4057-4743-A378-5B7C0F2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i="1" dirty="0"/>
              <a:t>Reactive</a:t>
            </a:r>
            <a:r>
              <a:rPr lang="en-DE" dirty="0"/>
              <a:t> vs. Goal-based Agents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B948-8E5F-6E44-9A7C-3DBD868C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D6191-C9AD-2041-8E58-6E2D6D99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86" y="1340768"/>
            <a:ext cx="6414138" cy="47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177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2446</Words>
  <Application>Microsoft Macintosh PowerPoint</Application>
  <PresentationFormat>On-screen Show (4:3)</PresentationFormat>
  <Paragraphs>342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medium-content-serif-font</vt:lpstr>
      <vt:lpstr>Myriad Pro</vt:lpstr>
      <vt:lpstr>Times</vt:lpstr>
      <vt:lpstr>Wingdings</vt:lpstr>
      <vt:lpstr>7_Standarddesign</vt:lpstr>
      <vt:lpstr>Intelligent Agents Web-Mining Agents</vt:lpstr>
      <vt:lpstr>Acknowledgements</vt:lpstr>
      <vt:lpstr>Artificial Intelligence and Intelligent Agents</vt:lpstr>
      <vt:lpstr>Literature</vt:lpstr>
      <vt:lpstr>Literature</vt:lpstr>
      <vt:lpstr>Literature</vt:lpstr>
      <vt:lpstr>What is an Agent?</vt:lpstr>
      <vt:lpstr>Abstractions: Agents and Environments</vt:lpstr>
      <vt:lpstr>Reactive vs. Goal-based Agents</vt:lpstr>
      <vt:lpstr>Reactive vs. Goal-based Agents</vt:lpstr>
      <vt:lpstr>Balancing Reactive and Goal-Oriented Behavior</vt:lpstr>
      <vt:lpstr>Social Ability</vt:lpstr>
      <vt:lpstr>Rational Agents</vt:lpstr>
      <vt:lpstr>Autonomous Agents</vt:lpstr>
      <vt:lpstr>Human-compatible Behavior</vt:lpstr>
      <vt:lpstr>Human-aware Behavior</vt:lpstr>
      <vt:lpstr>Agent Model vs. Human Model</vt:lpstr>
      <vt:lpstr>Learning Agents (Online)</vt:lpstr>
      <vt:lpstr>Machine Learning (ML): Offline</vt:lpstr>
      <vt:lpstr>Reactive vs. Goal-based Agents</vt:lpstr>
      <vt:lpstr>Misunderstandings</vt:lpstr>
      <vt:lpstr>Frame Agents</vt:lpstr>
      <vt:lpstr>Learning-based Software Development</vt:lpstr>
      <vt:lpstr>Issues</vt:lpstr>
      <vt:lpstr>Back to the Future: Human-guided Learning</vt:lpstr>
      <vt:lpstr>Proper Agent: An Example</vt:lpstr>
      <vt:lpstr>Proper Agent: An Example</vt:lpstr>
      <vt:lpstr>STRIPS Formalism</vt:lpstr>
      <vt:lpstr>STRIPS Planning Operators</vt:lpstr>
      <vt:lpstr>Complete Plan</vt:lpstr>
      <vt:lpstr>Planning as Search</vt:lpstr>
      <vt:lpstr>Plan = Sequence of Actions?</vt:lpstr>
      <vt:lpstr>Representation of Partial-Order Plans</vt:lpstr>
      <vt:lpstr>Completeness and Consistency</vt:lpstr>
      <vt:lpstr>Plan Refinement (1)</vt:lpstr>
      <vt:lpstr>Plan Refinement (1)</vt:lpstr>
      <vt:lpstr>Plan Refinement (2)</vt:lpstr>
      <vt:lpstr>Plan Refinement (3)</vt:lpstr>
      <vt:lpstr>Plan Refinement (3)</vt:lpstr>
      <vt:lpstr>Protection of Causal Relations</vt:lpstr>
      <vt:lpstr>Protection of Causal Relations</vt:lpstr>
      <vt:lpstr>Another Plan Refinement …</vt:lpstr>
      <vt:lpstr>Another Plan Refinement …</vt:lpstr>
      <vt:lpstr>The Complete Solution … </vt:lpstr>
      <vt:lpstr>PowerPoint Presentation</vt:lpstr>
      <vt:lpstr>PowerPoint Presentation</vt:lpstr>
      <vt:lpstr>Last Century Planning Systems (Last Decade!)</vt:lpstr>
      <vt:lpstr>Planning is an Active Field of Research</vt:lpstr>
      <vt:lpstr>Back to Intelligent Agents / Acting Intelligently</vt:lpstr>
      <vt:lpstr>Perspectives</vt:lpstr>
      <vt:lpstr>Goals…</vt:lpstr>
      <vt:lpstr>… or Utilities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903</cp:revision>
  <cp:lastPrinted>2014-10-18T14:57:02Z</cp:lastPrinted>
  <dcterms:created xsi:type="dcterms:W3CDTF">2010-04-27T12:26:40Z</dcterms:created>
  <dcterms:modified xsi:type="dcterms:W3CDTF">2020-10-20T07:35:47Z</dcterms:modified>
</cp:coreProperties>
</file>