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2"/>
  </p:notesMasterIdLst>
  <p:handoutMasterIdLst>
    <p:handoutMasterId r:id="rId103"/>
  </p:handoutMasterIdLst>
  <p:sldIdLst>
    <p:sldId id="273" r:id="rId2"/>
    <p:sldId id="595" r:id="rId3"/>
    <p:sldId id="594" r:id="rId4"/>
    <p:sldId id="590" r:id="rId5"/>
    <p:sldId id="591" r:id="rId6"/>
    <p:sldId id="592" r:id="rId7"/>
    <p:sldId id="593" r:id="rId8"/>
    <p:sldId id="585" r:id="rId9"/>
    <p:sldId id="260" r:id="rId10"/>
    <p:sldId id="261" r:id="rId11"/>
    <p:sldId id="586" r:id="rId12"/>
    <p:sldId id="588" r:id="rId13"/>
    <p:sldId id="583" r:id="rId14"/>
    <p:sldId id="274" r:id="rId15"/>
    <p:sldId id="275" r:id="rId16"/>
    <p:sldId id="277" r:id="rId17"/>
    <p:sldId id="281" r:id="rId18"/>
    <p:sldId id="279" r:id="rId19"/>
    <p:sldId id="284" r:id="rId20"/>
    <p:sldId id="285" r:id="rId21"/>
    <p:sldId id="286" r:id="rId22"/>
    <p:sldId id="287" r:id="rId23"/>
    <p:sldId id="288" r:id="rId24"/>
    <p:sldId id="289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32" r:id="rId35"/>
    <p:sldId id="333" r:id="rId36"/>
    <p:sldId id="325" r:id="rId37"/>
    <p:sldId id="326" r:id="rId38"/>
    <p:sldId id="327" r:id="rId39"/>
    <p:sldId id="336" r:id="rId40"/>
    <p:sldId id="337" r:id="rId41"/>
    <p:sldId id="328" r:id="rId42"/>
    <p:sldId id="379" r:id="rId43"/>
    <p:sldId id="339" r:id="rId44"/>
    <p:sldId id="340" r:id="rId45"/>
    <p:sldId id="334" r:id="rId46"/>
    <p:sldId id="342" r:id="rId47"/>
    <p:sldId id="346" r:id="rId48"/>
    <p:sldId id="598" r:id="rId49"/>
    <p:sldId id="599" r:id="rId50"/>
    <p:sldId id="348" r:id="rId51"/>
    <p:sldId id="356" r:id="rId52"/>
    <p:sldId id="362" r:id="rId53"/>
    <p:sldId id="601" r:id="rId54"/>
    <p:sldId id="600" r:id="rId55"/>
    <p:sldId id="530" r:id="rId56"/>
    <p:sldId id="602" r:id="rId57"/>
    <p:sldId id="546" r:id="rId58"/>
    <p:sldId id="566" r:id="rId59"/>
    <p:sldId id="531" r:id="rId60"/>
    <p:sldId id="390" r:id="rId61"/>
    <p:sldId id="405" r:id="rId62"/>
    <p:sldId id="375" r:id="rId63"/>
    <p:sldId id="391" r:id="rId64"/>
    <p:sldId id="355" r:id="rId65"/>
    <p:sldId id="603" r:id="rId66"/>
    <p:sldId id="393" r:id="rId67"/>
    <p:sldId id="394" r:id="rId68"/>
    <p:sldId id="395" r:id="rId69"/>
    <p:sldId id="396" r:id="rId70"/>
    <p:sldId id="397" r:id="rId71"/>
    <p:sldId id="357" r:id="rId72"/>
    <p:sldId id="358" r:id="rId73"/>
    <p:sldId id="361" r:id="rId74"/>
    <p:sldId id="604" r:id="rId75"/>
    <p:sldId id="363" r:id="rId76"/>
    <p:sldId id="364" r:id="rId77"/>
    <p:sldId id="380" r:id="rId78"/>
    <p:sldId id="381" r:id="rId79"/>
    <p:sldId id="382" r:id="rId80"/>
    <p:sldId id="383" r:id="rId81"/>
    <p:sldId id="384" r:id="rId82"/>
    <p:sldId id="605" r:id="rId83"/>
    <p:sldId id="385" r:id="rId84"/>
    <p:sldId id="387" r:id="rId85"/>
    <p:sldId id="388" r:id="rId86"/>
    <p:sldId id="389" r:id="rId87"/>
    <p:sldId id="331" r:id="rId88"/>
    <p:sldId id="377" r:id="rId89"/>
    <p:sldId id="553" r:id="rId90"/>
    <p:sldId id="584" r:id="rId91"/>
    <p:sldId id="549" r:id="rId92"/>
    <p:sldId id="550" r:id="rId93"/>
    <p:sldId id="551" r:id="rId94"/>
    <p:sldId id="533" r:id="rId95"/>
    <p:sldId id="534" r:id="rId96"/>
    <p:sldId id="535" r:id="rId97"/>
    <p:sldId id="536" r:id="rId98"/>
    <p:sldId id="538" r:id="rId99"/>
    <p:sldId id="537" r:id="rId100"/>
    <p:sldId id="587" r:id="rId10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810000"/>
    <a:srgbClr val="C14C66"/>
    <a:srgbClr val="FFFF98"/>
    <a:srgbClr val="FFCDB2"/>
    <a:srgbClr val="0914FF"/>
    <a:srgbClr val="6D7CFF"/>
    <a:srgbClr val="0B12FF"/>
    <a:srgbClr val="807CFF"/>
    <a:srgbClr val="003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/>
    <p:restoredTop sz="96327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D1D680-7BA5-D147-BB4E-37D3E6CC006C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8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2927E6-3A46-9846-94BC-6CA69B91E442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8803D-3DB2-4B46-A3D3-B44A78262620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4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F3ED7-CD17-5A45-95EA-DCD393211C4F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F1A621-3CAE-3B4E-AEA6-D8DFF5256008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978343-2D57-1E48-820A-B4292BC71159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B14F90-9D71-DE42-A812-4E6EEE7E0DDD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E5938-F7FF-5648-9862-ED91EB6C8B5D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6D25-2583-4A44-895A-95F9158C857B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542A3-5263-5E4F-AB85-407312A4564A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E2103-AA37-6244-B2AB-88F7F83CFBFB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92965-12AC-7346-A2F6-8623F01726A3}" type="slidenum">
              <a:rPr lang="de-DE" altLang="en-US"/>
              <a:pPr/>
              <a:t>13</a:t>
            </a:fld>
            <a:endParaRPr lang="de-DE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26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7E44D5-815A-E24E-9FC1-66C7D08BDE9C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explicit Bayesian smoothing with a prior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6C675-F6AE-A54A-AAF6-BA1BE040CC6C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11DDBB-BF0D-C146-9FD8-B611BC4F0777}" type="slidenum">
              <a:rPr lang="de-DE" sz="1200"/>
              <a:pPr/>
              <a:t>40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B9655-7711-F64E-9F0B-59871887ED68}" type="slidenum">
              <a:rPr lang="de-DE" sz="1200"/>
              <a:pPr/>
              <a:t>41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72116E-607B-EE43-9D5F-06F81FEF13BC}" type="slidenum">
              <a:rPr lang="de-DE" sz="1200"/>
              <a:pPr/>
              <a:t>43</a:t>
            </a:fld>
            <a:endParaRPr lang="de-DE" sz="1200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4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2770B7-3318-8B49-B5E1-5E98F21C2EC3}" type="slidenum">
              <a:rPr lang="de-DE" sz="1200"/>
              <a:pPr/>
              <a:t>44</a:t>
            </a:fld>
            <a:endParaRPr lang="de-DE" sz="120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44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4E5AC-C9BE-8241-8E4B-30742E42AED1}" type="slidenum">
              <a:rPr lang="de-DE" sz="1200"/>
              <a:pPr/>
              <a:t>45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5700" y="682625"/>
            <a:ext cx="4548188" cy="3411538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1175"/>
            <a:ext cx="5029200" cy="41703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53A3D7-F0AA-0846-9B83-DDCA334F13FE}" type="slidenum">
              <a:rPr lang="de-DE" sz="1200"/>
              <a:pPr/>
              <a:t>46</a:t>
            </a:fld>
            <a:endParaRPr lang="de-DE" sz="1200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2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D1D680-7BA5-D147-BB4E-37D3E6CC006C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4FCE3F-4769-B649-A556-D7AB6D9197AB}" type="slidenum">
              <a:rPr lang="de-DE" sz="1200"/>
              <a:pPr/>
              <a:t>55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07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C934E-D054-F447-8EFB-B9CB876DB9F6}" type="slidenum">
              <a:rPr lang="en-US"/>
              <a:pPr/>
              <a:t>56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0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E6B424A1-1E06-EF43-84D4-2DDB101A79F7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57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88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807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DF435-CE19-DB46-970E-34DF23670DDD}" type="slidenum">
              <a:rPr lang="en-US"/>
              <a:pPr/>
              <a:t>60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9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1A296-ED22-6D45-A5B0-CD7E52BF79B1}" type="slidenum">
              <a:rPr lang="en-US"/>
              <a:pPr/>
              <a:t>63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4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F9CB7-4E78-5540-A960-FFA0C3C0CE72}" type="slidenum">
              <a:rPr lang="en-US"/>
              <a:pPr/>
              <a:t>66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2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86113-C672-7842-B4D7-30EDD3D85C0C}" type="slidenum">
              <a:rPr lang="en-US"/>
              <a:pPr/>
              <a:t>67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10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2D194-2953-9948-9407-3EA9CD86614E}" type="slidenum">
              <a:rPr lang="en-US"/>
              <a:pPr/>
              <a:t>68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1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655EC-D808-4747-AD6B-AA8BEF72E5B2}" type="slidenum">
              <a:rPr lang="en-US"/>
              <a:pPr/>
              <a:t>69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3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291A4-7EC6-FF43-AFC0-9C1B54730086}" type="slidenum">
              <a:rPr lang="en-US"/>
              <a:pPr/>
              <a:t>70</a:t>
            </a:fld>
            <a:endParaRPr lang="en-US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87" tIns="46593" rIns="93187" bIns="465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80EB4-EF62-C44B-94D9-3D79E83E0845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B3659-4A2B-7C43-B381-29B88572094D}" type="slidenum">
              <a:rPr lang="en-US" altLang="x-none"/>
              <a:pPr>
                <a:defRPr/>
              </a:pPr>
              <a:t>77</a:t>
            </a:fld>
            <a:endParaRPr lang="en-US" altLang="x-none"/>
          </a:p>
        </p:txBody>
      </p:sp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24216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5F7D4-70F9-0C46-88DB-3044A655C130}" type="slidenum">
              <a:rPr lang="en-US" altLang="x-none"/>
              <a:pPr>
                <a:defRPr/>
              </a:pPr>
              <a:t>78</a:t>
            </a:fld>
            <a:endParaRPr lang="en-US" altLang="x-none"/>
          </a:p>
        </p:txBody>
      </p:sp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02845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C3045-67ED-864F-930B-80E30EA49CEB}" type="slidenum">
              <a:rPr lang="en-US" altLang="x-none"/>
              <a:pPr>
                <a:defRPr/>
              </a:pPr>
              <a:t>79</a:t>
            </a:fld>
            <a:endParaRPr lang="en-US" altLang="x-none"/>
          </a:p>
        </p:txBody>
      </p:sp>
      <p:sp>
        <p:nvSpPr>
          <p:cNvPr id="159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218242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C7648-A144-3F49-B867-C263D39B0191}" type="slidenum">
              <a:rPr lang="en-US" altLang="x-none"/>
              <a:pPr>
                <a:defRPr/>
              </a:pPr>
              <a:t>80</a:t>
            </a:fld>
            <a:endParaRPr lang="en-US" altLang="x-none"/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63767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C4B2-F11D-F14D-B193-A2EA9ACD3AD8}" type="slidenum">
              <a:rPr lang="en-US" altLang="x-none"/>
              <a:pPr>
                <a:defRPr/>
              </a:pPr>
              <a:t>81</a:t>
            </a:fld>
            <a:endParaRPr lang="en-US" altLang="x-none"/>
          </a:p>
        </p:txBody>
      </p:sp>
      <p:sp>
        <p:nvSpPr>
          <p:cNvPr id="159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78277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8BC24-09D3-BA41-8565-9B043DDF0657}" type="slidenum">
              <a:rPr lang="en-US" altLang="x-none"/>
              <a:pPr>
                <a:defRPr/>
              </a:pPr>
              <a:t>83</a:t>
            </a:fld>
            <a:endParaRPr lang="en-US" altLang="x-none"/>
          </a:p>
        </p:txBody>
      </p:sp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1102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0D91F-E93E-6746-A01F-E7B9131692C0}" type="slidenum">
              <a:rPr lang="en-US" altLang="x-none"/>
              <a:pPr>
                <a:defRPr/>
              </a:pPr>
              <a:t>84</a:t>
            </a:fld>
            <a:endParaRPr lang="en-US" altLang="x-none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993221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8E64F-4455-1944-AA2D-F490EEAD610F}" type="slidenum">
              <a:rPr lang="en-US" altLang="x-none"/>
              <a:pPr>
                <a:defRPr/>
              </a:pPr>
              <a:t>85</a:t>
            </a:fld>
            <a:endParaRPr lang="en-US" altLang="x-none"/>
          </a:p>
        </p:txBody>
      </p:sp>
      <p:sp>
        <p:nvSpPr>
          <p:cNvPr id="160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13282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66B00-43B2-3E44-96D5-BBBAC72ADDC9}" type="slidenum">
              <a:rPr lang="en-US" altLang="x-none"/>
              <a:pPr>
                <a:defRPr/>
              </a:pPr>
              <a:t>86</a:t>
            </a:fld>
            <a:endParaRPr lang="en-US" altLang="x-none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6602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A5D53-AD7A-6F4D-B64F-7826FE06519C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91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AC9B414B-3533-8945-9030-59FC0BA9906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91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1155700" y="682625"/>
            <a:ext cx="4548188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0547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69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A2CD21-1DF6-5445-929A-A62D7FAEDD82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68BD6688-F2E5-EA41-A489-A761B716D9D1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92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2F8D9AD6-BB95-064F-8D5A-68C5DD79C37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1155700" y="682625"/>
            <a:ext cx="4548188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0752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639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DF69F61F-0958-3D48-B4B2-03459F19BB3B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93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EBDB6E71-E70D-234E-8CE2-3331CE5ECA54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1155700" y="682625"/>
            <a:ext cx="4548188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0957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956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94846C3-6420-A147-BB14-4044E5AA6BAE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94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6218883-4348-9C4D-97E4-F85F49CF2E7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94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3210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Q = query, Cr = relevant documents Cnr = not 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39181548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C1240685-645C-4743-A9F1-94116F8EE188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95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41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144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27ABEFC-F3D8-1F4F-AE30-DA550692F994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96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F6AABA25-1E46-A24E-A989-0C014EA2F42F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96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3619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SMART: Cornell (Salton) IR system of 1970s to 1990s.</a:t>
            </a:r>
          </a:p>
        </p:txBody>
      </p:sp>
    </p:spTree>
    <p:extLst>
      <p:ext uri="{BB962C8B-B14F-4D97-AF65-F5344CB8AC3E}">
        <p14:creationId xmlns:p14="http://schemas.microsoft.com/office/powerpoint/2010/main" val="36048654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25DE7-961C-1F40-9747-C3B137FDCBEA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97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382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Salton, G. (1968).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Automatic information organization and retrieval.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New York: McGraw-Hill Book Company.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Salton, G. (Ed.). (1971).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SMART retrieval system: Experiments in automatic document processing.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Englewood Cliffs, NJ: Prentice-Hall.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242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24E897B0-9710-7A4C-BC67-6CA0B19F2009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98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31DBEA23-DE49-A349-ACBB-820F1C7BEAC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4234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dirty="0">
                <a:ea typeface="宋体" charset="0"/>
                <a:cs typeface="宋体" charset="0"/>
              </a:rPr>
              <a:t>It’s harder for user to give negative feedback (absence of evidence is not evidence of absence). It’s also harder to use since relevant documents can often  form tight cluster, but non-relevant documents rarely do. Usually there are very many non-relevant</a:t>
            </a:r>
            <a:r>
              <a:rPr lang="en-US" baseline="0" dirty="0">
                <a:ea typeface="宋体" charset="0"/>
                <a:cs typeface="宋体" charset="0"/>
              </a:rPr>
              <a:t> documents (and rather few relevant ones). Thus, non-relevant ones give less specific information due to a larger prior.</a:t>
            </a:r>
            <a:endParaRPr lang="en-US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053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1D4A601C-80C3-2645-9420-FEB81C768B10}" type="slidenum">
              <a:rPr lang="de-DE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/>
              <a:t>99</a:t>
            </a:fld>
            <a:endParaRPr lang="de-DE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384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C40EB955-AB73-2E40-A9BD-52FD261E0F9B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99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40292" name="Text Box 2"/>
          <p:cNvSpPr txBox="1">
            <a:spLocks noChangeArrowheads="1"/>
          </p:cNvSpPr>
          <p:nvPr/>
        </p:nvSpPr>
        <p:spPr bwMode="auto">
          <a:xfrm>
            <a:off x="1157288" y="682625"/>
            <a:ext cx="454977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4029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21175"/>
            <a:ext cx="5029200" cy="4170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宋体" charset="0"/>
                <a:cs typeface="宋体" charset="0"/>
              </a:rPr>
              <a:t>Just as we modified the query in the vector space model, we can also modify it here. I’m not aware of work that uses language model based Ir this way.</a:t>
            </a:r>
          </a:p>
        </p:txBody>
      </p:sp>
    </p:spTree>
    <p:extLst>
      <p:ext uri="{BB962C8B-B14F-4D97-AF65-F5344CB8AC3E}">
        <p14:creationId xmlns:p14="http://schemas.microsoft.com/office/powerpoint/2010/main" val="172754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BA769C-F501-C346-A555-E45910D67EEB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4BB963-71E8-7147-98E1-FA992BF41DA8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34243-1840-C64B-A82E-D0629C5DA699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52BB23-953A-884A-915A-243E5D627343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  <a:p>
            <a:pPr>
              <a:defRPr/>
            </a:pPr>
            <a:r>
              <a:rPr lang="en-US" altLang="x-none"/>
              <a:t>IS 240 – Spring 2009	</a:t>
            </a:r>
          </a:p>
        </p:txBody>
      </p:sp>
    </p:spTree>
    <p:extLst>
      <p:ext uri="{BB962C8B-B14F-4D97-AF65-F5344CB8AC3E}">
        <p14:creationId xmlns:p14="http://schemas.microsoft.com/office/powerpoint/2010/main" val="422040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  <a:p>
            <a:pPr>
              <a:defRPr/>
            </a:pPr>
            <a:r>
              <a:rPr lang="en-US" altLang="x-none"/>
              <a:t>IS 240 – Spring 2009	</a:t>
            </a:r>
          </a:p>
        </p:txBody>
      </p:sp>
    </p:spTree>
    <p:extLst>
      <p:ext uri="{BB962C8B-B14F-4D97-AF65-F5344CB8AC3E}">
        <p14:creationId xmlns:p14="http://schemas.microsoft.com/office/powerpoint/2010/main" val="37579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438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0772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9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8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9.e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4.png"/><Relationship Id="rId4" Type="http://schemas.openxmlformats.org/officeDocument/2006/relationships/image" Target="../media/image38.emf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trec.nist.gov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7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0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9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0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61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 err="1">
                <a:cs typeface="+mj-cs"/>
              </a:rPr>
              <a:t>Probabilistic</a:t>
            </a:r>
            <a:r>
              <a:rPr lang="de-DE" sz="2800" b="1" dirty="0">
                <a:cs typeface="+mj-cs"/>
              </a:rPr>
              <a:t> Information </a:t>
            </a:r>
            <a:r>
              <a:rPr lang="de-DE" sz="2800" b="1" dirty="0" err="1">
                <a:cs typeface="+mj-cs"/>
              </a:rPr>
              <a:t>Retrieval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7848872" cy="505602"/>
          </a:xfrm>
          <a:prstGeom prst="rect">
            <a:avLst/>
          </a:prstGeom>
        </p:spPr>
        <p:txBody>
          <a:bodyPr vert="horz" wrap="square" lIns="0" tIns="1303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3"/>
              </a:spcBef>
            </a:pPr>
            <a:r>
              <a:rPr dirty="0"/>
              <a:t>Where </a:t>
            </a:r>
            <a:r>
              <a:rPr lang="de-DE" dirty="0"/>
              <a:t>d</a:t>
            </a:r>
            <a:r>
              <a:rPr dirty="0"/>
              <a:t>o </a:t>
            </a:r>
            <a:r>
              <a:rPr lang="de-DE" dirty="0"/>
              <a:t>m</a:t>
            </a:r>
            <a:r>
              <a:rPr dirty="0" err="1"/>
              <a:t>ental</a:t>
            </a:r>
            <a:r>
              <a:rPr dirty="0"/>
              <a:t> </a:t>
            </a:r>
            <a:r>
              <a:rPr lang="de-DE" dirty="0"/>
              <a:t>m</a:t>
            </a:r>
            <a:r>
              <a:rPr dirty="0" err="1"/>
              <a:t>odels</a:t>
            </a:r>
            <a:r>
              <a:rPr dirty="0"/>
              <a:t> </a:t>
            </a:r>
            <a:r>
              <a:rPr lang="de-DE" dirty="0"/>
              <a:t>c</a:t>
            </a:r>
            <a:r>
              <a:rPr dirty="0" err="1"/>
              <a:t>ome</a:t>
            </a:r>
            <a:r>
              <a:rPr dirty="0"/>
              <a:t> </a:t>
            </a:r>
            <a:r>
              <a:rPr lang="de-DE" dirty="0"/>
              <a:t>f</a:t>
            </a:r>
            <a:r>
              <a:rPr dirty="0"/>
              <a:t>rom?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148" y="1412776"/>
            <a:ext cx="7960283" cy="2804336"/>
          </a:xfrm>
          <a:prstGeom prst="rect">
            <a:avLst/>
          </a:prstGeom>
        </p:spPr>
        <p:txBody>
          <a:bodyPr vert="horz" wrap="square" lIns="0" tIns="39095" rIns="0" bIns="0" rtlCol="0">
            <a:spAutoFit/>
          </a:bodyPr>
          <a:lstStyle/>
          <a:p>
            <a:pPr marL="177014" indent="-166154">
              <a:spcBef>
                <a:spcPts val="308"/>
              </a:spcBef>
              <a:buChar char="•"/>
              <a:tabLst>
                <a:tab pos="177557" algn="l"/>
              </a:tabLst>
            </a:pPr>
            <a:r>
              <a:rPr sz="2400" dirty="0">
                <a:latin typeface="Arial"/>
                <a:cs typeface="Arial"/>
              </a:rPr>
              <a:t>In certain applications mental models are known beforehand</a:t>
            </a:r>
          </a:p>
          <a:p>
            <a:pPr marL="177014" indent="-166154">
              <a:spcBef>
                <a:spcPts val="466"/>
              </a:spcBef>
              <a:buChar char="•"/>
              <a:tabLst>
                <a:tab pos="177557" algn="l"/>
              </a:tabLst>
            </a:pPr>
            <a:r>
              <a:rPr sz="2400" dirty="0">
                <a:latin typeface="Arial"/>
                <a:cs typeface="Arial"/>
              </a:rPr>
              <a:t>Learning simple models for generating explanations/explicability</a:t>
            </a:r>
          </a:p>
          <a:p>
            <a:pPr marL="509866" lvl="1" indent="-166697">
              <a:spcBef>
                <a:spcPts val="171"/>
              </a:spcBef>
              <a:buChar char="•"/>
              <a:tabLst>
                <a:tab pos="510409" algn="l"/>
              </a:tabLst>
            </a:pPr>
            <a:r>
              <a:rPr sz="2400" dirty="0">
                <a:latin typeface="Arial"/>
                <a:cs typeface="Arial"/>
              </a:rPr>
              <a:t>This will be covered later</a:t>
            </a:r>
          </a:p>
          <a:p>
            <a:pPr marL="177014" indent="-166154">
              <a:spcBef>
                <a:spcPts val="487"/>
              </a:spcBef>
              <a:buChar char="•"/>
              <a:tabLst>
                <a:tab pos="177557" algn="l"/>
              </a:tabLst>
            </a:pPr>
            <a:r>
              <a:rPr sz="2400" dirty="0">
                <a:latin typeface="Arial"/>
                <a:cs typeface="Arial"/>
              </a:rPr>
              <a:t>Learning full models (transition functions, rewards)</a:t>
            </a:r>
          </a:p>
          <a:p>
            <a:pPr marL="509866" lvl="1" indent="-166697">
              <a:spcBef>
                <a:spcPts val="167"/>
              </a:spcBef>
              <a:buChar char="•"/>
              <a:tabLst>
                <a:tab pos="510409" algn="l"/>
              </a:tabLst>
            </a:pPr>
            <a:r>
              <a:rPr sz="2400" dirty="0">
                <a:latin typeface="Arial"/>
                <a:cs typeface="Arial"/>
              </a:rPr>
              <a:t>Through interaction with the users</a:t>
            </a:r>
          </a:p>
        </p:txBody>
      </p:sp>
    </p:spTree>
    <p:extLst>
      <p:ext uri="{BB962C8B-B14F-4D97-AF65-F5344CB8AC3E}">
        <p14:creationId xmlns:p14="http://schemas.microsoft.com/office/powerpoint/2010/main" val="2913926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0323-CE4C-F943-A8A1-3A55BE82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IR Agents: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2DA5-7B47-354B-868D-32A692956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sz="2400" dirty="0"/>
              <a:t>Goal: Fulfill information need of human user</a:t>
            </a:r>
          </a:p>
          <a:p>
            <a:pPr lvl="1"/>
            <a:r>
              <a:rPr lang="en-DE" sz="2000" dirty="0"/>
              <a:t>Information need specified in various ways (e.g., query vector)</a:t>
            </a:r>
          </a:p>
          <a:p>
            <a:pPr lvl="1"/>
            <a:r>
              <a:rPr lang="en-DE" sz="2000" dirty="0"/>
              <a:t>Agent employs strategies to best fulfill its goal(s)</a:t>
            </a:r>
          </a:p>
          <a:p>
            <a:r>
              <a:rPr lang="en-DE" sz="2400" dirty="0"/>
              <a:t>Agent receives reinforcement feedback (“reward”) </a:t>
            </a:r>
            <a:br>
              <a:rPr lang="en-DE" sz="2400" dirty="0"/>
            </a:br>
            <a:r>
              <a:rPr lang="en-DE" sz="2400" dirty="0"/>
              <a:t>(e.g., as relevance feedback)</a:t>
            </a:r>
          </a:p>
          <a:p>
            <a:r>
              <a:rPr lang="en-DE" sz="2400" dirty="0"/>
              <a:t>Agent changes its goal fulfillment strategies for dealing with the same or similar goals</a:t>
            </a:r>
          </a:p>
          <a:p>
            <a:pPr lvl="1"/>
            <a:r>
              <a:rPr lang="en-DE" sz="2000" dirty="0"/>
              <a:t>E.g., by applying the Rocchio Algorithm</a:t>
            </a:r>
          </a:p>
          <a:p>
            <a:r>
              <a:rPr lang="en-DE" sz="2400" dirty="0"/>
              <a:t>Agent possibly extends its model of the user</a:t>
            </a:r>
          </a:p>
          <a:p>
            <a:r>
              <a:rPr lang="en-DE" sz="2400" dirty="0"/>
              <a:t>Agent could refine goals to meet expectations</a:t>
            </a:r>
          </a:p>
          <a:p>
            <a:pPr lvl="1"/>
            <a:r>
              <a:rPr lang="en-DE" sz="2000" dirty="0"/>
              <a:t>Reduce uncertainty</a:t>
            </a:r>
          </a:p>
          <a:p>
            <a:r>
              <a:rPr lang="en-DE" sz="2400" dirty="0"/>
              <a:t>Agent could contact other agents to acquire new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6315E-5605-6343-8920-5D6F92F1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57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51B3-9434-4F42-BBA4-6A7D208E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Goal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BA679-80A4-D441-BB66-00BC64FAA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For specific problem classes </a:t>
            </a:r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dirty="0"/>
              <a:t>, goal specification languages must be developed to specify </a:t>
            </a:r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DE" dirty="0"/>
          </a:p>
          <a:p>
            <a:pPr lvl="1"/>
            <a:r>
              <a:rPr lang="en-DE" dirty="0"/>
              <a:t>If goal specifications cannot sensibly be provided by humans for a certain application domain, </a:t>
            </a:r>
            <a:br>
              <a:rPr lang="en-DE" dirty="0"/>
            </a:br>
            <a:r>
              <a:rPr lang="en-DE" dirty="0"/>
              <a:t>AI researchers do need to continue their work</a:t>
            </a:r>
          </a:p>
          <a:p>
            <a:r>
              <a:rPr lang="en-DE" dirty="0"/>
              <a:t>We will consider …</a:t>
            </a:r>
          </a:p>
          <a:p>
            <a:pPr lvl="1"/>
            <a:r>
              <a:rPr lang="en-DE" dirty="0"/>
              <a:t>how </a:t>
            </a:r>
            <a:r>
              <a:rPr lang="en-DE" dirty="0">
                <a:solidFill>
                  <a:srgbClr val="0305FF"/>
                </a:solidFill>
              </a:rPr>
              <a:t>information retrieval (IR) goals </a:t>
            </a:r>
            <a:r>
              <a:rPr lang="en-DE" dirty="0"/>
              <a:t>can be represented</a:t>
            </a:r>
            <a:br>
              <a:rPr lang="en-DE" dirty="0"/>
            </a:br>
            <a:r>
              <a:rPr lang="en-DE" dirty="0"/>
              <a:t>and communicated to a web-mining agent (IR agent)</a:t>
            </a:r>
          </a:p>
          <a:p>
            <a:pPr lvl="1"/>
            <a:r>
              <a:rPr lang="en-DE" dirty="0"/>
              <a:t>how </a:t>
            </a:r>
            <a:r>
              <a:rPr lang="en-DE" dirty="0">
                <a:solidFill>
                  <a:srgbClr val="0305FF"/>
                </a:solidFill>
              </a:rPr>
              <a:t>uncertainty about IR goals can be reduced</a:t>
            </a:r>
          </a:p>
          <a:p>
            <a:pPr lvl="1"/>
            <a:r>
              <a:rPr lang="en-DE" dirty="0"/>
              <a:t>how </a:t>
            </a:r>
            <a:r>
              <a:rPr lang="en-DE" dirty="0">
                <a:solidFill>
                  <a:srgbClr val="0305FF"/>
                </a:solidFill>
              </a:rPr>
              <a:t>reinforcement feedback </a:t>
            </a:r>
            <a:r>
              <a:rPr lang="en-DE" dirty="0"/>
              <a:t>can be </a:t>
            </a:r>
            <a:br>
              <a:rPr lang="en-DE" dirty="0"/>
            </a:br>
            <a:r>
              <a:rPr lang="en-DE" dirty="0"/>
              <a:t>collected by the IR agent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324A-E47B-3440-A8EA-D1007E4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D97A-8249-8040-81C3-3C31865D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Recap: Document and query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42956-92B1-7448-B9BF-4CA32F78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C020877-CA54-1949-BF3C-A9716586F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" y="1976561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79" name="Worksheet" r:id="rId3" imgW="9525305" imgH="2895905" progId="Excel.Sheet.8">
                  <p:embed/>
                </p:oleObj>
              </mc:Choice>
              <mc:Fallback>
                <p:oleObj name="Worksheet" r:id="rId3" imgW="9525305" imgH="2895905" progId="Excel.Sheet.8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DC020877-CA54-1949-BF3C-A9716586F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976561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C6052B-28B7-5D46-83B2-8742EABF4DC1}"/>
              </a:ext>
            </a:extLst>
          </p:cNvPr>
          <p:cNvSpPr txBox="1"/>
          <p:nvPr/>
        </p:nvSpPr>
        <p:spPr>
          <a:xfrm>
            <a:off x="827584" y="1484784"/>
            <a:ext cx="589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Only represent occurrences of terms with incidence matrix?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190E0-A154-2F45-B4C9-C37A0E0A5916}"/>
              </a:ext>
            </a:extLst>
          </p:cNvPr>
          <p:cNvSpPr txBox="1"/>
          <p:nvPr/>
        </p:nvSpPr>
        <p:spPr>
          <a:xfrm>
            <a:off x="827584" y="4575092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Use word counts?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208D4-AD94-4C4C-8F62-95056B6AAF2C}"/>
              </a:ext>
            </a:extLst>
          </p:cNvPr>
          <p:cNvSpPr txBox="1"/>
          <p:nvPr/>
        </p:nvSpPr>
        <p:spPr>
          <a:xfrm>
            <a:off x="827584" y="5223274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Use word frequencies?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E7354-E8F2-AB48-BCD5-84DA24D9C4F5}"/>
              </a:ext>
            </a:extLst>
          </p:cNvPr>
          <p:cNvSpPr txBox="1"/>
          <p:nvPr/>
        </p:nvSpPr>
        <p:spPr>
          <a:xfrm>
            <a:off x="827584" y="5871456"/>
            <a:ext cx="77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What about terms that occur in certain documents but seldomly in the corpus?</a:t>
            </a:r>
          </a:p>
        </p:txBody>
      </p:sp>
    </p:spTree>
    <p:extLst>
      <p:ext uri="{BB962C8B-B14F-4D97-AF65-F5344CB8AC3E}">
        <p14:creationId xmlns:p14="http://schemas.microsoft.com/office/powerpoint/2010/main" val="6043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TF.IDF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ij</a:t>
            </a:r>
            <a:r>
              <a:rPr lang="de-DE" altLang="en-US" sz="2400" dirty="0"/>
              <a:t> = relative </a:t>
            </a:r>
            <a:r>
              <a:rPr lang="de-DE" altLang="en-US" sz="2400" dirty="0" err="1"/>
              <a:t>number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of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terms</a:t>
            </a:r>
            <a:r>
              <a:rPr lang="de-DE" altLang="en-US" sz="2400" dirty="0"/>
              <a:t> </a:t>
            </a: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sz="2400" dirty="0"/>
              <a:t>in </a:t>
            </a:r>
            <a:r>
              <a:rPr lang="de-DE" altLang="en-US" sz="2400" dirty="0" err="1"/>
              <a:t>document</a:t>
            </a:r>
            <a:r>
              <a:rPr lang="de-DE" altLang="en-US" sz="2400" dirty="0"/>
              <a:t> </a:t>
            </a: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69900" indent="-469900">
              <a:lnSpc>
                <a:spcPct val="90000"/>
              </a:lnSpc>
            </a:pPr>
            <a:endParaRPr lang="de-DE" altLang="en-US" sz="24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4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en-US" sz="2400" dirty="0"/>
              <a:t> = </a:t>
            </a:r>
            <a:r>
              <a:rPr lang="de-DE" altLang="en-US" sz="2400" dirty="0" err="1"/>
              <a:t>Number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of</a:t>
            </a:r>
            <a:r>
              <a:rPr lang="de-DE" altLang="en-US" sz="2400" dirty="0"/>
              <a:t> </a:t>
            </a:r>
            <a:r>
              <a:rPr lang="de-DE" altLang="en-US" sz="2400" dirty="0" err="1"/>
              <a:t>documents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with</a:t>
            </a:r>
            <a:r>
              <a:rPr lang="de-DE" altLang="en-US" sz="2400" dirty="0"/>
              <a:t> </a:t>
            </a:r>
            <a:r>
              <a:rPr lang="de-DE" altLang="en-US" sz="2400" dirty="0" err="1"/>
              <a:t>term</a:t>
            </a:r>
            <a:r>
              <a:rPr lang="de-DE" altLang="en-US" sz="2400" dirty="0"/>
              <a:t> i</a:t>
            </a:r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altLang="en-US" sz="2400" dirty="0"/>
              <a:t> = Total </a:t>
            </a:r>
            <a:r>
              <a:rPr lang="de-DE" altLang="en-US" sz="2400" dirty="0" err="1"/>
              <a:t>number</a:t>
            </a:r>
            <a:r>
              <a:rPr lang="de-DE" altLang="en-US" sz="2400" dirty="0"/>
              <a:t> </a:t>
            </a:r>
            <a:r>
              <a:rPr lang="de-DE" altLang="en-US" sz="2400" dirty="0" err="1"/>
              <a:t>of</a:t>
            </a:r>
            <a:r>
              <a:rPr lang="de-DE" altLang="en-US" sz="2400" dirty="0"/>
              <a:t> </a:t>
            </a:r>
            <a:r>
              <a:rPr lang="de-DE" altLang="en-US" sz="2400" dirty="0" err="1"/>
              <a:t>documents</a:t>
            </a:r>
            <a:endParaRPr lang="de-DE" altLang="en-US" sz="24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4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4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400" dirty="0"/>
              <a:t>TF.IDF </a:t>
            </a:r>
            <a:r>
              <a:rPr lang="de-DE" altLang="en-US" sz="2400" dirty="0" err="1"/>
              <a:t>measure</a:t>
            </a:r>
            <a:r>
              <a:rPr lang="de-DE" altLang="en-US" sz="2400" dirty="0"/>
              <a:t> </a:t>
            </a:r>
            <a:br>
              <a:rPr lang="de-DE" altLang="en-US" sz="2400" dirty="0"/>
            </a:br>
            <a:r>
              <a:rPr lang="de-DE" altLang="en-US" sz="2400" i="1" dirty="0" err="1">
                <a:solidFill>
                  <a:srgbClr val="0305FF"/>
                </a:solidFill>
              </a:rPr>
              <a:t>w</a:t>
            </a:r>
            <a:r>
              <a:rPr lang="de-DE" altLang="en-US" sz="2400" i="1" baseline="-25000" dirty="0" err="1">
                <a:solidFill>
                  <a:srgbClr val="0305FF"/>
                </a:solidFill>
              </a:rPr>
              <a:t>ij</a:t>
            </a:r>
            <a:r>
              <a:rPr lang="de-DE" altLang="en-US" sz="2400" i="1" dirty="0">
                <a:solidFill>
                  <a:srgbClr val="0305FF"/>
                </a:solidFill>
              </a:rPr>
              <a:t> = </a:t>
            </a:r>
            <a:r>
              <a:rPr lang="de-DE" altLang="en-US" sz="2400" i="1" dirty="0" err="1">
                <a:solidFill>
                  <a:srgbClr val="0305FF"/>
                </a:solidFill>
              </a:rPr>
              <a:t>TF</a:t>
            </a:r>
            <a:r>
              <a:rPr lang="de-DE" altLang="en-US" sz="2400" i="1" baseline="-25000" dirty="0" err="1">
                <a:solidFill>
                  <a:srgbClr val="0305FF"/>
                </a:solidFill>
              </a:rPr>
              <a:t>ij</a:t>
            </a:r>
            <a:r>
              <a:rPr lang="de-DE" altLang="en-US" sz="2400" i="1" baseline="-25000" dirty="0">
                <a:solidFill>
                  <a:srgbClr val="0305FF"/>
                </a:solidFill>
              </a:rPr>
              <a:t> </a:t>
            </a:r>
            <a:r>
              <a:rPr lang="de-DE" altLang="en-US" sz="2400" i="1" dirty="0">
                <a:solidFill>
                  <a:srgbClr val="0305FF"/>
                </a:solidFill>
                <a:latin typeface="cmsy10" charset="0"/>
              </a:rPr>
              <a:t>⋅</a:t>
            </a:r>
            <a:r>
              <a:rPr lang="de-DE" altLang="en-US" sz="2400" i="1" dirty="0">
                <a:solidFill>
                  <a:srgbClr val="0305FF"/>
                </a:solidFill>
              </a:rPr>
              <a:t> </a:t>
            </a:r>
            <a:r>
              <a:rPr lang="de-DE" altLang="en-US" sz="2400" i="1" dirty="0" err="1">
                <a:solidFill>
                  <a:srgbClr val="0305FF"/>
                </a:solidFill>
              </a:rPr>
              <a:t>IDF</a:t>
            </a:r>
            <a:r>
              <a:rPr lang="de-DE" altLang="en-US" sz="2400" i="1" baseline="-25000" dirty="0" err="1">
                <a:solidFill>
                  <a:srgbClr val="0305FF"/>
                </a:solidFill>
              </a:rPr>
              <a:t>i</a:t>
            </a:r>
            <a:endParaRPr lang="de-DE" altLang="en-US" sz="2400" i="1" dirty="0">
              <a:solidFill>
                <a:srgbClr val="0305FF"/>
              </a:solidFill>
            </a:endParaRPr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400" dirty="0"/>
          </a:p>
        </p:txBody>
      </p:sp>
      <p:pic>
        <p:nvPicPr>
          <p:cNvPr id="35840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55" y="3360070"/>
            <a:ext cx="1421780" cy="3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74D24-02CB-0C4F-8D5A-C0126B030650}"/>
              </a:ext>
            </a:extLst>
          </p:cNvPr>
          <p:cNvSpPr txBox="1"/>
          <p:nvPr/>
        </p:nvSpPr>
        <p:spPr>
          <a:xfrm>
            <a:off x="6300192" y="261263"/>
            <a:ext cx="26452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Introduction to Web and Data Science</a:t>
            </a:r>
            <a:br>
              <a:rPr lang="en-DE" sz="1100" dirty="0">
                <a:solidFill>
                  <a:srgbClr val="0305FF"/>
                </a:solidFill>
              </a:rPr>
            </a:br>
            <a:r>
              <a:rPr lang="en-DE" sz="1100" dirty="0">
                <a:solidFill>
                  <a:srgbClr val="0305FF"/>
                </a:solidFill>
              </a:rPr>
              <a:t>Non-standard Databases and Data Mining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EB1AE03-97FB-8F45-91C0-701D1DB0C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824" y="4149674"/>
          <a:ext cx="6054899" cy="194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03" name="Arbeitsblatt" r:id="rId6" imgW="9525305" imgH="3057754" progId="Excel.Sheet.8">
                  <p:embed/>
                </p:oleObj>
              </mc:Choice>
              <mc:Fallback>
                <p:oleObj name="Arbeitsblatt" r:id="rId6" imgW="9525305" imgH="3057754" progId="Excel.Sheet.8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DEB1AE03-97FB-8F45-91C0-701D1DB0C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49674"/>
                        <a:ext cx="6054899" cy="1943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0947B9-CF29-A249-AB62-43629B1FFDF2}"/>
              </a:ext>
            </a:extLst>
          </p:cNvPr>
          <p:cNvSpPr txBox="1"/>
          <p:nvPr/>
        </p:nvSpPr>
        <p:spPr>
          <a:xfrm>
            <a:off x="2005349" y="1807507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</a:t>
            </a:r>
            <a:r>
              <a:rPr lang="en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number of terms in d</a:t>
            </a:r>
            <a:r>
              <a:rPr lang="en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43475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Some slides taken from: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Introduction to Information Retrieval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Christopher Manning and Prabhakar Raghavan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83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4" name="AutoShape 2"/>
          <p:cNvSpPr>
            <a:spLocks noChangeArrowheads="1"/>
          </p:cNvSpPr>
          <p:nvPr/>
        </p:nvSpPr>
        <p:spPr bwMode="auto">
          <a:xfrm>
            <a:off x="2286000" y="3733800"/>
            <a:ext cx="381000" cy="76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781800" y="1828800"/>
            <a:ext cx="838200" cy="76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i="0">
                <a:latin typeface="Times New Roman" charset="0"/>
              </a:rPr>
              <a:t>Query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381000"/>
            <a:ext cx="3970338" cy="3886200"/>
            <a:chOff x="576" y="240"/>
            <a:chExt cx="2501" cy="2448"/>
          </a:xfrm>
        </p:grpSpPr>
        <p:sp>
          <p:nvSpPr>
            <p:cNvPr id="417797" name="AutoShape 5"/>
            <p:cNvSpPr>
              <a:spLocks noChangeArrowheads="1"/>
            </p:cNvSpPr>
            <p:nvPr/>
          </p:nvSpPr>
          <p:spPr bwMode="auto">
            <a:xfrm>
              <a:off x="1776" y="2400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798" name="AutoShape 6"/>
            <p:cNvSpPr>
              <a:spLocks noChangeArrowheads="1"/>
            </p:cNvSpPr>
            <p:nvPr/>
          </p:nvSpPr>
          <p:spPr bwMode="auto">
            <a:xfrm>
              <a:off x="576" y="288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95" name="Text Box 7"/>
            <p:cNvSpPr txBox="1">
              <a:spLocks noChangeArrowheads="1"/>
            </p:cNvSpPr>
            <p:nvPr/>
          </p:nvSpPr>
          <p:spPr bwMode="auto">
            <a:xfrm>
              <a:off x="864" y="240"/>
              <a:ext cx="22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exact is the </a:t>
              </a:r>
            </a:p>
            <a:p>
              <a:r>
                <a:rPr lang="en-US" sz="2000" i="0">
                  <a:latin typeface="Times New Roman" charset="0"/>
                </a:rPr>
                <a:t>representation of the document ?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990600"/>
            <a:ext cx="5638800" cy="1295400"/>
            <a:chOff x="576" y="624"/>
            <a:chExt cx="3552" cy="816"/>
          </a:xfrm>
        </p:grpSpPr>
        <p:sp>
          <p:nvSpPr>
            <p:cNvPr id="18490" name="AutoShape 9"/>
            <p:cNvSpPr>
              <a:spLocks noChangeArrowheads="1"/>
            </p:cNvSpPr>
            <p:nvPr/>
          </p:nvSpPr>
          <p:spPr bwMode="auto">
            <a:xfrm>
              <a:off x="3744" y="1152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AutoShape 10"/>
            <p:cNvSpPr>
              <a:spLocks noChangeArrowheads="1"/>
            </p:cNvSpPr>
            <p:nvPr/>
          </p:nvSpPr>
          <p:spPr bwMode="auto">
            <a:xfrm>
              <a:off x="576" y="624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Text Box 11"/>
            <p:cNvSpPr txBox="1">
              <a:spLocks noChangeArrowheads="1"/>
            </p:cNvSpPr>
            <p:nvPr/>
          </p:nvSpPr>
          <p:spPr bwMode="auto">
            <a:xfrm>
              <a:off x="950" y="633"/>
              <a:ext cx="19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latin typeface="Times New Roman" charset="0"/>
                </a:rPr>
                <a:t>How exact is the </a:t>
              </a:r>
            </a:p>
            <a:p>
              <a:r>
                <a:rPr lang="en-US" sz="2000" i="0" dirty="0">
                  <a:latin typeface="Times New Roman" charset="0"/>
                </a:rPr>
                <a:t>representation of the query ?</a:t>
              </a:r>
            </a:p>
          </p:txBody>
        </p:sp>
      </p:grpSp>
      <p:sp>
        <p:nvSpPr>
          <p:cNvPr id="417804" name="AutoShape 12"/>
          <p:cNvSpPr>
            <a:spLocks noChangeArrowheads="1"/>
          </p:cNvSpPr>
          <p:nvPr/>
        </p:nvSpPr>
        <p:spPr bwMode="auto">
          <a:xfrm>
            <a:off x="4038600" y="2743200"/>
            <a:ext cx="2514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400800" y="3505200"/>
            <a:ext cx="2209800" cy="2895600"/>
            <a:chOff x="4032" y="2208"/>
            <a:chExt cx="1392" cy="1824"/>
          </a:xfrm>
        </p:grpSpPr>
        <p:sp>
          <p:nvSpPr>
            <p:cNvPr id="18485" name="Oval 14"/>
            <p:cNvSpPr>
              <a:spLocks noChangeArrowheads="1"/>
            </p:cNvSpPr>
            <p:nvPr/>
          </p:nvSpPr>
          <p:spPr bwMode="auto">
            <a:xfrm>
              <a:off x="4032" y="3216"/>
              <a:ext cx="1392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15"/>
            <p:cNvSpPr>
              <a:spLocks noChangeArrowheads="1"/>
            </p:cNvSpPr>
            <p:nvPr/>
          </p:nvSpPr>
          <p:spPr bwMode="auto">
            <a:xfrm>
              <a:off x="4224" y="3408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16"/>
            <p:cNvSpPr>
              <a:spLocks noChangeArrowheads="1"/>
            </p:cNvSpPr>
            <p:nvPr/>
          </p:nvSpPr>
          <p:spPr bwMode="auto">
            <a:xfrm>
              <a:off x="4656" y="340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88" name="AutoShape 17"/>
            <p:cNvCxnSpPr>
              <a:cxnSpLocks noChangeShapeType="1"/>
              <a:stCxn id="18452" idx="2"/>
              <a:endCxn id="18487" idx="0"/>
            </p:cNvCxnSpPr>
            <p:nvPr/>
          </p:nvCxnSpPr>
          <p:spPr bwMode="auto">
            <a:xfrm rot="16200000" flipH="1">
              <a:off x="4368" y="2880"/>
              <a:ext cx="960" cy="9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AutoShape 18"/>
            <p:cNvCxnSpPr>
              <a:cxnSpLocks noChangeShapeType="1"/>
              <a:stCxn id="18451" idx="2"/>
              <a:endCxn id="18486" idx="0"/>
            </p:cNvCxnSpPr>
            <p:nvPr/>
          </p:nvCxnSpPr>
          <p:spPr bwMode="auto">
            <a:xfrm rot="5400000">
              <a:off x="3912" y="2664"/>
              <a:ext cx="1200" cy="2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76800" y="304800"/>
            <a:ext cx="2954338" cy="3810000"/>
            <a:chOff x="3072" y="192"/>
            <a:chExt cx="1861" cy="2400"/>
          </a:xfrm>
        </p:grpSpPr>
        <p:sp>
          <p:nvSpPr>
            <p:cNvPr id="18482" name="AutoShape 20"/>
            <p:cNvSpPr>
              <a:spLocks noChangeArrowheads="1"/>
            </p:cNvSpPr>
            <p:nvPr/>
          </p:nvSpPr>
          <p:spPr bwMode="auto">
            <a:xfrm>
              <a:off x="3072" y="2304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AutoShape 21"/>
            <p:cNvSpPr>
              <a:spLocks noChangeArrowheads="1"/>
            </p:cNvSpPr>
            <p:nvPr/>
          </p:nvSpPr>
          <p:spPr bwMode="auto">
            <a:xfrm>
              <a:off x="3216" y="240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22"/>
            <p:cNvSpPr txBox="1">
              <a:spLocks noChangeArrowheads="1"/>
            </p:cNvSpPr>
            <p:nvPr/>
          </p:nvSpPr>
          <p:spPr bwMode="auto">
            <a:xfrm>
              <a:off x="3600" y="192"/>
              <a:ext cx="1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well is query </a:t>
              </a:r>
            </a:p>
            <a:p>
              <a:r>
                <a:rPr lang="en-US" sz="2000" i="0">
                  <a:latin typeface="Times New Roman" charset="0"/>
                </a:rPr>
                <a:t>matched to data?</a:t>
              </a:r>
            </a:p>
          </p:txBody>
        </p:sp>
      </p:grpSp>
      <p:sp>
        <p:nvSpPr>
          <p:cNvPr id="417815" name="AutoShape 23"/>
          <p:cNvSpPr>
            <a:spLocks noChangeArrowheads="1"/>
          </p:cNvSpPr>
          <p:nvPr/>
        </p:nvSpPr>
        <p:spPr bwMode="auto">
          <a:xfrm>
            <a:off x="8382000" y="2286000"/>
            <a:ext cx="304800" cy="3276600"/>
          </a:xfrm>
          <a:prstGeom prst="curvedLeftArrow">
            <a:avLst>
              <a:gd name="adj1" fmla="val 215000"/>
              <a:gd name="adj2" fmla="val 430000"/>
              <a:gd name="adj3" fmla="val 3333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105400" y="914400"/>
            <a:ext cx="3387725" cy="1600200"/>
            <a:chOff x="3216" y="576"/>
            <a:chExt cx="2134" cy="1008"/>
          </a:xfrm>
        </p:grpSpPr>
        <p:sp>
          <p:nvSpPr>
            <p:cNvPr id="18479" name="AutoShape 25"/>
            <p:cNvSpPr>
              <a:spLocks noChangeArrowheads="1"/>
            </p:cNvSpPr>
            <p:nvPr/>
          </p:nvSpPr>
          <p:spPr bwMode="auto">
            <a:xfrm>
              <a:off x="4896" y="1104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AutoShape 26"/>
            <p:cNvSpPr>
              <a:spLocks noChangeArrowheads="1"/>
            </p:cNvSpPr>
            <p:nvPr/>
          </p:nvSpPr>
          <p:spPr bwMode="auto">
            <a:xfrm>
              <a:off x="3216" y="576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Text Box 27"/>
            <p:cNvSpPr txBox="1">
              <a:spLocks noChangeArrowheads="1"/>
            </p:cNvSpPr>
            <p:nvPr/>
          </p:nvSpPr>
          <p:spPr bwMode="auto">
            <a:xfrm>
              <a:off x="3590" y="585"/>
              <a:ext cx="17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relevant is the result</a:t>
              </a:r>
            </a:p>
            <a:p>
              <a:r>
                <a:rPr lang="en-US" sz="2000" i="0">
                  <a:latin typeface="Times New Roman" charset="0"/>
                </a:rPr>
                <a:t>to the query ?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14400" y="4572000"/>
            <a:ext cx="4681538" cy="1781175"/>
            <a:chOff x="576" y="2976"/>
            <a:chExt cx="2949" cy="1122"/>
          </a:xfrm>
        </p:grpSpPr>
        <p:sp>
          <p:nvSpPr>
            <p:cNvPr id="18471" name="Rectangle 29"/>
            <p:cNvSpPr>
              <a:spLocks noChangeArrowheads="1"/>
            </p:cNvSpPr>
            <p:nvPr/>
          </p:nvSpPr>
          <p:spPr bwMode="auto">
            <a:xfrm>
              <a:off x="720" y="3312"/>
              <a:ext cx="52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Rectangle 30"/>
            <p:cNvSpPr>
              <a:spLocks noChangeArrowheads="1"/>
            </p:cNvSpPr>
            <p:nvPr/>
          </p:nvSpPr>
          <p:spPr bwMode="auto">
            <a:xfrm>
              <a:off x="1056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31"/>
            <p:cNvSpPr>
              <a:spLocks noChangeArrowheads="1"/>
            </p:cNvSpPr>
            <p:nvPr/>
          </p:nvSpPr>
          <p:spPr bwMode="auto">
            <a:xfrm>
              <a:off x="1152" y="3504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32"/>
            <p:cNvSpPr>
              <a:spLocks noChangeArrowheads="1"/>
            </p:cNvSpPr>
            <p:nvPr/>
          </p:nvSpPr>
          <p:spPr bwMode="auto">
            <a:xfrm>
              <a:off x="1488" y="3072"/>
              <a:ext cx="288" cy="5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33"/>
            <p:cNvSpPr>
              <a:spLocks noChangeArrowheads="1"/>
            </p:cNvSpPr>
            <p:nvPr/>
          </p:nvSpPr>
          <p:spPr bwMode="auto">
            <a:xfrm>
              <a:off x="1536" y="3360"/>
              <a:ext cx="28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34"/>
            <p:cNvSpPr>
              <a:spLocks noChangeArrowheads="1"/>
            </p:cNvSpPr>
            <p:nvPr/>
          </p:nvSpPr>
          <p:spPr bwMode="auto">
            <a:xfrm>
              <a:off x="1584" y="3456"/>
              <a:ext cx="48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35"/>
            <p:cNvSpPr>
              <a:spLocks noChangeArrowheads="1"/>
            </p:cNvSpPr>
            <p:nvPr/>
          </p:nvSpPr>
          <p:spPr bwMode="auto">
            <a:xfrm>
              <a:off x="576" y="2976"/>
              <a:ext cx="1680" cy="1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36"/>
            <p:cNvSpPr txBox="1">
              <a:spLocks noChangeArrowheads="1"/>
            </p:cNvSpPr>
            <p:nvPr/>
          </p:nvSpPr>
          <p:spPr bwMode="auto">
            <a:xfrm>
              <a:off x="2064" y="3840"/>
              <a:ext cx="1461" cy="25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collection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219200" y="3009900"/>
            <a:ext cx="2578100" cy="2552700"/>
            <a:chOff x="768" y="1896"/>
            <a:chExt cx="1632" cy="1608"/>
          </a:xfrm>
        </p:grpSpPr>
        <p:cxnSp>
          <p:nvCxnSpPr>
            <p:cNvPr id="18465" name="AutoShape 38"/>
            <p:cNvCxnSpPr>
              <a:cxnSpLocks noChangeShapeType="1"/>
              <a:stCxn id="18472" idx="0"/>
              <a:endCxn id="18462" idx="2"/>
            </p:cNvCxnSpPr>
            <p:nvPr/>
          </p:nvCxnSpPr>
          <p:spPr bwMode="auto">
            <a:xfrm rot="5400000" flipH="1">
              <a:off x="672" y="2640"/>
              <a:ext cx="1008" cy="4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AutoShape 39"/>
            <p:cNvCxnSpPr>
              <a:cxnSpLocks noChangeShapeType="1"/>
              <a:stCxn id="18471" idx="0"/>
              <a:endCxn id="18461" idx="1"/>
            </p:cNvCxnSpPr>
            <p:nvPr/>
          </p:nvCxnSpPr>
          <p:spPr bwMode="auto">
            <a:xfrm rot="5400000" flipH="1">
              <a:off x="216" y="2544"/>
              <a:ext cx="1320" cy="216"/>
            </a:xfrm>
            <a:prstGeom prst="curvedConnector4">
              <a:avLst>
                <a:gd name="adj1" fmla="val 49093"/>
                <a:gd name="adj2" fmla="val 16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AutoShape 40"/>
            <p:cNvCxnSpPr>
              <a:cxnSpLocks noChangeShapeType="1"/>
              <a:stCxn id="18473" idx="0"/>
              <a:endCxn id="18460" idx="3"/>
            </p:cNvCxnSpPr>
            <p:nvPr/>
          </p:nvCxnSpPr>
          <p:spPr bwMode="auto">
            <a:xfrm rot="-5400000">
              <a:off x="612" y="2580"/>
              <a:ext cx="1608" cy="240"/>
            </a:xfrm>
            <a:prstGeom prst="curvedConnector4">
              <a:avLst>
                <a:gd name="adj1" fmla="val 49255"/>
                <a:gd name="adj2" fmla="val 16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AutoShape 41"/>
            <p:cNvCxnSpPr>
              <a:cxnSpLocks noChangeShapeType="1"/>
              <a:stCxn id="18474" idx="0"/>
              <a:endCxn id="18463" idx="1"/>
            </p:cNvCxnSpPr>
            <p:nvPr/>
          </p:nvCxnSpPr>
          <p:spPr bwMode="auto">
            <a:xfrm rot="-5400000">
              <a:off x="1045" y="2483"/>
              <a:ext cx="1176" cy="1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AutoShape 42"/>
            <p:cNvCxnSpPr>
              <a:cxnSpLocks noChangeShapeType="1"/>
              <a:stCxn id="18475" idx="0"/>
              <a:endCxn id="18459" idx="2"/>
            </p:cNvCxnSpPr>
            <p:nvPr/>
          </p:nvCxnSpPr>
          <p:spPr bwMode="auto">
            <a:xfrm rot="-5400000">
              <a:off x="1248" y="2592"/>
              <a:ext cx="1200" cy="33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AutoShape 43"/>
            <p:cNvCxnSpPr>
              <a:cxnSpLocks noChangeShapeType="1"/>
              <a:stCxn id="18476" idx="0"/>
              <a:endCxn id="18464" idx="3"/>
            </p:cNvCxnSpPr>
            <p:nvPr/>
          </p:nvCxnSpPr>
          <p:spPr bwMode="auto">
            <a:xfrm rot="-5400000">
              <a:off x="1380" y="2436"/>
              <a:ext cx="1464" cy="576"/>
            </a:xfrm>
            <a:prstGeom prst="curvedConnector4">
              <a:avLst>
                <a:gd name="adj1" fmla="val 49181"/>
                <a:gd name="adj2" fmla="val 1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219200" y="2971800"/>
            <a:ext cx="2590800" cy="457200"/>
            <a:chOff x="768" y="1872"/>
            <a:chExt cx="1632" cy="288"/>
          </a:xfrm>
        </p:grpSpPr>
        <p:sp>
          <p:nvSpPr>
            <p:cNvPr id="18459" name="Rectangle 45"/>
            <p:cNvSpPr>
              <a:spLocks noChangeArrowheads="1"/>
            </p:cNvSpPr>
            <p:nvPr/>
          </p:nvSpPr>
          <p:spPr bwMode="auto">
            <a:xfrm>
              <a:off x="1632" y="2112"/>
              <a:ext cx="768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46"/>
            <p:cNvSpPr>
              <a:spLocks noChangeArrowheads="1"/>
            </p:cNvSpPr>
            <p:nvPr/>
          </p:nvSpPr>
          <p:spPr bwMode="auto">
            <a:xfrm>
              <a:off x="76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47"/>
            <p:cNvSpPr>
              <a:spLocks noChangeArrowheads="1"/>
            </p:cNvSpPr>
            <p:nvPr/>
          </p:nvSpPr>
          <p:spPr bwMode="auto">
            <a:xfrm>
              <a:off x="76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48"/>
            <p:cNvSpPr>
              <a:spLocks noChangeArrowheads="1"/>
            </p:cNvSpPr>
            <p:nvPr/>
          </p:nvSpPr>
          <p:spPr bwMode="auto">
            <a:xfrm>
              <a:off x="768" y="211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Rectangle 49"/>
            <p:cNvSpPr>
              <a:spLocks noChangeArrowheads="1"/>
            </p:cNvSpPr>
            <p:nvPr/>
          </p:nvSpPr>
          <p:spPr bwMode="auto">
            <a:xfrm>
              <a:off x="162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Rectangle 50"/>
            <p:cNvSpPr>
              <a:spLocks noChangeArrowheads="1"/>
            </p:cNvSpPr>
            <p:nvPr/>
          </p:nvSpPr>
          <p:spPr bwMode="auto">
            <a:xfrm>
              <a:off x="162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066800" y="2209800"/>
            <a:ext cx="2905125" cy="1524000"/>
            <a:chOff x="672" y="1392"/>
            <a:chExt cx="1830" cy="960"/>
          </a:xfrm>
        </p:grpSpPr>
        <p:sp>
          <p:nvSpPr>
            <p:cNvPr id="18457" name="Rectangle 52"/>
            <p:cNvSpPr>
              <a:spLocks noChangeArrowheads="1"/>
            </p:cNvSpPr>
            <p:nvPr/>
          </p:nvSpPr>
          <p:spPr bwMode="auto">
            <a:xfrm>
              <a:off x="672" y="1728"/>
              <a:ext cx="181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53"/>
            <p:cNvSpPr txBox="1">
              <a:spLocks noChangeArrowheads="1"/>
            </p:cNvSpPr>
            <p:nvPr/>
          </p:nvSpPr>
          <p:spPr bwMode="auto">
            <a:xfrm>
              <a:off x="720" y="1392"/>
              <a:ext cx="1782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Representation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343400" y="1676400"/>
            <a:ext cx="2438400" cy="914400"/>
            <a:chOff x="2736" y="1056"/>
            <a:chExt cx="1536" cy="576"/>
          </a:xfrm>
        </p:grpSpPr>
        <p:sp>
          <p:nvSpPr>
            <p:cNvPr id="18454" name="Rectangle 55"/>
            <p:cNvSpPr>
              <a:spLocks noChangeArrowheads="1"/>
            </p:cNvSpPr>
            <p:nvPr/>
          </p:nvSpPr>
          <p:spPr bwMode="auto">
            <a:xfrm>
              <a:off x="2784" y="1536"/>
              <a:ext cx="816" cy="9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AutoShape 56"/>
            <p:cNvCxnSpPr>
              <a:cxnSpLocks noChangeShapeType="1"/>
              <a:stCxn id="417795" idx="1"/>
              <a:endCxn id="18454" idx="3"/>
            </p:cNvCxnSpPr>
            <p:nvPr/>
          </p:nvCxnSpPr>
          <p:spPr bwMode="auto">
            <a:xfrm rot="10800000" flipV="1">
              <a:off x="3600" y="1392"/>
              <a:ext cx="672" cy="19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6" name="Text Box 57"/>
            <p:cNvSpPr txBox="1">
              <a:spLocks noChangeArrowheads="1"/>
            </p:cNvSpPr>
            <p:nvPr/>
          </p:nvSpPr>
          <p:spPr bwMode="auto">
            <a:xfrm>
              <a:off x="2736" y="1056"/>
              <a:ext cx="932" cy="4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latin typeface="Times New Roman" charset="0"/>
                </a:rPr>
                <a:t>Query </a:t>
              </a:r>
            </a:p>
            <a:p>
              <a:r>
                <a:rPr lang="en-US" sz="1800" i="0">
                  <a:latin typeface="Times New Roman" charset="0"/>
                </a:rPr>
                <a:t>representation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791200" y="3276600"/>
            <a:ext cx="2590800" cy="1920875"/>
            <a:chOff x="3648" y="2064"/>
            <a:chExt cx="1632" cy="1210"/>
          </a:xfrm>
        </p:grpSpPr>
        <p:sp>
          <p:nvSpPr>
            <p:cNvPr id="18450" name="Rectangle 59"/>
            <p:cNvSpPr>
              <a:spLocks noChangeArrowheads="1"/>
            </p:cNvSpPr>
            <p:nvPr/>
          </p:nvSpPr>
          <p:spPr bwMode="auto">
            <a:xfrm>
              <a:off x="4272" y="2064"/>
              <a:ext cx="1008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60"/>
            <p:cNvSpPr>
              <a:spLocks noChangeArrowheads="1"/>
            </p:cNvSpPr>
            <p:nvPr/>
          </p:nvSpPr>
          <p:spPr bwMode="auto">
            <a:xfrm>
              <a:off x="4368" y="216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61"/>
            <p:cNvSpPr>
              <a:spLocks noChangeArrowheads="1"/>
            </p:cNvSpPr>
            <p:nvPr/>
          </p:nvSpPr>
          <p:spPr bwMode="auto">
            <a:xfrm>
              <a:off x="4512" y="240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62"/>
            <p:cNvSpPr txBox="1">
              <a:spLocks noChangeArrowheads="1"/>
            </p:cNvSpPr>
            <p:nvPr/>
          </p:nvSpPr>
          <p:spPr bwMode="auto">
            <a:xfrm>
              <a:off x="3648" y="2832"/>
              <a:ext cx="614" cy="44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Query</a:t>
              </a:r>
            </a:p>
            <a:p>
              <a:r>
                <a:rPr lang="en-US" sz="2000" i="0">
                  <a:latin typeface="Times New Roman" charset="0"/>
                </a:rPr>
                <a:t>Answer</a:t>
              </a:r>
            </a:p>
          </p:txBody>
        </p:sp>
      </p:grpSp>
      <p:sp>
        <p:nvSpPr>
          <p:cNvPr id="18449" name="Rectangle 63"/>
          <p:cNvSpPr>
            <a:spLocks noChangeArrowheads="1"/>
          </p:cNvSpPr>
          <p:nvPr/>
        </p:nvSpPr>
        <p:spPr bwMode="auto">
          <a:xfrm>
            <a:off x="3733800" y="4495800"/>
            <a:ext cx="1981200" cy="10668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TYPICAL IR</a:t>
            </a:r>
          </a:p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PROBLEM</a:t>
            </a:r>
          </a:p>
        </p:txBody>
      </p:sp>
      <p:sp>
        <p:nvSpPr>
          <p:cNvPr id="65" name="Foliennummernplatzhalter 3"/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15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447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5" grpId="0" animBg="1" autoUpdateAnimBg="0"/>
      <p:bldP spid="417804" grpId="0" animBg="1"/>
      <p:bldP spid="4178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+mn-lt"/>
                <a:ea typeface="굴림" charset="0"/>
                <a:cs typeface="굴림" charset="0"/>
              </a:rPr>
              <a:t>Why probabilities in IR?</a:t>
            </a:r>
            <a:endParaRPr lang="en-US" altLang="ko-KR" sz="320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70371" name="Freeform 3"/>
          <p:cNvSpPr>
            <a:spLocks/>
          </p:cNvSpPr>
          <p:nvPr/>
        </p:nvSpPr>
        <p:spPr bwMode="auto">
          <a:xfrm>
            <a:off x="381000" y="1412776"/>
            <a:ext cx="2590800" cy="1066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48" y="192"/>
              </a:cxn>
              <a:cxn ang="0">
                <a:pos x="48" y="336"/>
              </a:cxn>
              <a:cxn ang="0">
                <a:pos x="0" y="480"/>
              </a:cxn>
              <a:cxn ang="0">
                <a:pos x="48" y="576"/>
              </a:cxn>
              <a:cxn ang="0">
                <a:pos x="144" y="576"/>
              </a:cxn>
              <a:cxn ang="0">
                <a:pos x="240" y="576"/>
              </a:cxn>
              <a:cxn ang="0">
                <a:pos x="384" y="528"/>
              </a:cxn>
              <a:cxn ang="0">
                <a:pos x="432" y="336"/>
              </a:cxn>
              <a:cxn ang="0">
                <a:pos x="432" y="144"/>
              </a:cxn>
              <a:cxn ang="0">
                <a:pos x="384" y="96"/>
              </a:cxn>
              <a:cxn ang="0">
                <a:pos x="336" y="48"/>
              </a:cxn>
              <a:cxn ang="0">
                <a:pos x="288" y="0"/>
              </a:cxn>
            </a:cxnLst>
            <a:rect l="0" t="0" r="r" b="b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92139" y="1657251"/>
            <a:ext cx="18066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User </a:t>
            </a:r>
          </a:p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Information Need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381000" y="3317776"/>
            <a:ext cx="2590800" cy="1066800"/>
          </a:xfrm>
          <a:custGeom>
            <a:avLst/>
            <a:gdLst>
              <a:gd name="T0" fmla="*/ 2147483647 w 432"/>
              <a:gd name="T1" fmla="*/ 0 h 576"/>
              <a:gd name="T2" fmla="*/ 2147483647 w 432"/>
              <a:gd name="T3" fmla="*/ 2147483647 h 576"/>
              <a:gd name="T4" fmla="*/ 2147483647 w 432"/>
              <a:gd name="T5" fmla="*/ 2147483647 h 576"/>
              <a:gd name="T6" fmla="*/ 0 w 432"/>
              <a:gd name="T7" fmla="*/ 2147483647 h 576"/>
              <a:gd name="T8" fmla="*/ 2147483647 w 432"/>
              <a:gd name="T9" fmla="*/ 2147483647 h 576"/>
              <a:gd name="T10" fmla="*/ 2147483647 w 432"/>
              <a:gd name="T11" fmla="*/ 2147483647 h 576"/>
              <a:gd name="T12" fmla="*/ 2147483647 w 432"/>
              <a:gd name="T13" fmla="*/ 2147483647 h 576"/>
              <a:gd name="T14" fmla="*/ 2147483647 w 432"/>
              <a:gd name="T15" fmla="*/ 2147483647 h 576"/>
              <a:gd name="T16" fmla="*/ 2147483647 w 432"/>
              <a:gd name="T17" fmla="*/ 2147483647 h 576"/>
              <a:gd name="T18" fmla="*/ 2147483647 w 432"/>
              <a:gd name="T19" fmla="*/ 2147483647 h 576"/>
              <a:gd name="T20" fmla="*/ 2147483647 w 432"/>
              <a:gd name="T21" fmla="*/ 2147483647 h 576"/>
              <a:gd name="T22" fmla="*/ 2147483647 w 432"/>
              <a:gd name="T23" fmla="*/ 2147483647 h 576"/>
              <a:gd name="T24" fmla="*/ 2147483647 w 432"/>
              <a:gd name="T25" fmla="*/ 0 h 5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576"/>
              <a:gd name="T41" fmla="*/ 432 w 432"/>
              <a:gd name="T42" fmla="*/ 576 h 5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82901" y="3743226"/>
            <a:ext cx="1236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Documents</a:t>
            </a: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3700463" y="3405089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</a:t>
            </a:r>
          </a:p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570376" name="AutoShape 8"/>
          <p:cNvSpPr>
            <a:spLocks noChangeArrowheads="1"/>
          </p:cNvSpPr>
          <p:nvPr/>
        </p:nvSpPr>
        <p:spPr bwMode="auto">
          <a:xfrm>
            <a:off x="3709988" y="1565176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Query</a:t>
            </a:r>
          </a:p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3079750" y="18064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3048000" y="36987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4632325" y="2446239"/>
            <a:ext cx="457200" cy="914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5454650" y="2708176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b="1" i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돋움체" charset="0"/>
                <a:cs typeface="돋움체" charset="0"/>
              </a:rPr>
              <a:t>How to match?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228600" y="4659214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/>
            <a:r>
              <a:rPr kumimoji="1" lang="en-US" altLang="ko-KR" sz="2000" i="0" dirty="0">
                <a:latin typeface="+mn-lt"/>
                <a:ea typeface="돋움체" charset="0"/>
                <a:cs typeface="돋움체" charset="0"/>
              </a:rPr>
              <a:t>In traditional IR systems, matching between each document and</a:t>
            </a:r>
          </a:p>
          <a:p>
            <a:pPr eaLnBrk="1" latinLnBrk="1" hangingPunct="1"/>
            <a:r>
              <a:rPr kumimoji="1" lang="en-US" altLang="ko-KR" sz="2000" i="0" dirty="0">
                <a:latin typeface="+mn-lt"/>
                <a:ea typeface="돋움체" charset="0"/>
                <a:cs typeface="돋움체" charset="0"/>
              </a:rPr>
              <a:t>query is attempted in a semantically imprecise space of index terms</a:t>
            </a:r>
          </a:p>
          <a:p>
            <a:pPr eaLnBrk="1" latinLnBrk="1" hangingPunct="1"/>
            <a:endParaRPr kumimoji="1" lang="en-US" altLang="ko-KR" sz="1200" i="0" dirty="0">
              <a:latin typeface="+mn-lt"/>
              <a:ea typeface="돋움체" charset="0"/>
              <a:cs typeface="돋움체" charset="0"/>
            </a:endParaRPr>
          </a:p>
          <a:p>
            <a:pPr eaLnBrk="1" latinLnBrk="1" hangingPunct="1"/>
            <a:r>
              <a:rPr kumimoji="1" lang="en-US" altLang="ko-KR" sz="2000" i="0" dirty="0">
                <a:latin typeface="+mn-lt"/>
                <a:ea typeface="돋움체" charset="0"/>
                <a:cs typeface="돋움체" charset="0"/>
              </a:rPr>
              <a:t>Probabilities provide a principled foundation for uncertain reasoning</a:t>
            </a:r>
          </a:p>
          <a:p>
            <a:pPr eaLnBrk="1" latinLnBrk="1" hangingPunct="1"/>
            <a:r>
              <a:rPr kumimoji="1" lang="en-US" altLang="ko-KR" sz="2000" dirty="0">
                <a:latin typeface="+mn-lt"/>
                <a:ea typeface="돋움체" charset="0"/>
                <a:cs typeface="돋움체" charset="0"/>
              </a:rPr>
              <a:t>Can we use probabilities to quantify our uncertainties?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553200" y="3368576"/>
            <a:ext cx="2478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chemeClr val="tx2"/>
                </a:solidFill>
                <a:latin typeface="+mn-lt"/>
              </a:rPr>
              <a:t>Uncertain guess of</a:t>
            </a:r>
          </a:p>
          <a:p>
            <a:r>
              <a:rPr lang="en-US" sz="1800" i="0">
                <a:solidFill>
                  <a:schemeClr val="tx2"/>
                </a:solidFill>
                <a:latin typeface="+mn-lt"/>
              </a:rPr>
              <a:t>whether document has relevant content</a:t>
            </a:r>
          </a:p>
        </p:txBody>
      </p:sp>
      <p:cxnSp>
        <p:nvCxnSpPr>
          <p:cNvPr id="22542" name="AutoShape 15"/>
          <p:cNvCxnSpPr>
            <a:cxnSpLocks noChangeShapeType="1"/>
            <a:stCxn id="22541" idx="0"/>
            <a:endCxn id="570380" idx="3"/>
          </p:cNvCxnSpPr>
          <p:nvPr/>
        </p:nvCxnSpPr>
        <p:spPr bwMode="auto">
          <a:xfrm rot="16200000" flipV="1">
            <a:off x="7520507" y="3096839"/>
            <a:ext cx="429567" cy="113908"/>
          </a:xfrm>
          <a:prstGeom prst="curved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6858000" y="1581051"/>
            <a:ext cx="1792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Understanding</a:t>
            </a:r>
          </a:p>
          <a:p>
            <a:pPr eaLnBrk="1" hangingPunct="1"/>
            <a:r>
              <a:rPr lang="en-US" sz="2000" i="0">
                <a:latin typeface="+mn-lt"/>
              </a:rPr>
              <a:t>of user need is</a:t>
            </a:r>
          </a:p>
          <a:p>
            <a:pPr eaLnBrk="1" hangingPunct="1"/>
            <a:r>
              <a:rPr lang="en-US" sz="2000" i="0">
                <a:latin typeface="+mn-lt"/>
              </a:rPr>
              <a:t>uncertain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89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Collection of Documents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User issues a query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set of documents is found and needs to be returned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Question: In what order to present documents to user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Need a formal way to judge the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“goodness” of documents </a:t>
            </a:r>
            <a:r>
              <a:rPr lang="en-US" dirty="0" err="1">
                <a:ea typeface="ＭＳ Ｐゴシック" charset="0"/>
              </a:rPr>
              <a:t>w.r.t.</a:t>
            </a:r>
            <a:r>
              <a:rPr lang="en-US" dirty="0">
                <a:ea typeface="ＭＳ Ｐゴシック" charset="0"/>
              </a:rPr>
              <a:t> queries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Idea: Probability of relevance of the documents 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w.r.t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 query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41176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Ben He, Probability Ranking Principle, Reference Work Entry, Encyclopedia of Database Systems, Ling Liu, Tamer, </a:t>
            </a:r>
            <a:r>
              <a:rPr lang="en-US" sz="1200" dirty="0" err="1">
                <a:solidFill>
                  <a:srgbClr val="0305FF"/>
                </a:solidFill>
              </a:rPr>
              <a:t>Öszu</a:t>
            </a:r>
            <a:r>
              <a:rPr lang="en-US" sz="1200" dirty="0">
                <a:solidFill>
                  <a:srgbClr val="0305FF"/>
                </a:solidFill>
              </a:rPr>
              <a:t> (Eds.),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2168-2169, Springer, </a:t>
            </a:r>
            <a:r>
              <a:rPr lang="en-US" sz="1200" b="1" dirty="0">
                <a:solidFill>
                  <a:srgbClr val="FF0000"/>
                </a:solidFill>
              </a:rPr>
              <a:t>2009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70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Probabilistic Approaches to IR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Probability Ranking Principle (Robertson, 70ies;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err="1">
                <a:ea typeface="ＭＳ Ｐゴシック" charset="0"/>
              </a:rPr>
              <a:t>Maron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Kuhns</a:t>
            </a:r>
            <a:r>
              <a:rPr lang="en-US" sz="2400" dirty="0">
                <a:ea typeface="ＭＳ Ｐゴシック" charset="0"/>
              </a:rPr>
              <a:t>, 1959)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IR as Probabilistic Inference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(van </a:t>
            </a:r>
            <a:r>
              <a:rPr lang="en-US" sz="2400" dirty="0" err="1">
                <a:ea typeface="ＭＳ Ｐゴシック" charset="0"/>
              </a:rPr>
              <a:t>Rijsbergen</a:t>
            </a:r>
            <a:r>
              <a:rPr lang="en-US" sz="2400" dirty="0">
                <a:ea typeface="ＭＳ Ｐゴシック" charset="0"/>
              </a:rPr>
              <a:t> &amp; et al., since 70ies)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Probabilistic IR (Croft, Harper, 70ies)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Probabilistic Indexing (Fuhr &amp; et al., late 80ies-90ies)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5826" y="2048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Robertson S.E. The probability ranking principle in IR. </a:t>
            </a:r>
            <a:br>
              <a:rPr lang="en-US" sz="1200" dirty="0">
                <a:solidFill>
                  <a:srgbClr val="0305FF"/>
                </a:solidFill>
                <a:latin typeface="+mn-lt"/>
              </a:rPr>
            </a:br>
            <a:r>
              <a:rPr lang="en-US" sz="1200" dirty="0">
                <a:solidFill>
                  <a:srgbClr val="0305FF"/>
                </a:solidFill>
                <a:latin typeface="+mn-lt"/>
              </a:rPr>
              <a:t>J. Doc., 33:294–304,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1977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826" y="369252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van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Rijsbergen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 C.J. Inform.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Retr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.. Butterworths, London, </a:t>
            </a:r>
            <a:br>
              <a:rPr lang="en-US" sz="1200" dirty="0">
                <a:solidFill>
                  <a:srgbClr val="0305FF"/>
                </a:solidFill>
                <a:latin typeface="+mn-lt"/>
              </a:rPr>
            </a:br>
            <a:r>
              <a:rPr lang="en-US" sz="1200" dirty="0">
                <a:solidFill>
                  <a:srgbClr val="0305FF"/>
                </a:solidFill>
                <a:latin typeface="+mn-lt"/>
              </a:rPr>
              <a:t>2nd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edn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1979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</a:t>
            </a:r>
            <a:br>
              <a:rPr lang="en-US" sz="1200" dirty="0">
                <a:solidFill>
                  <a:srgbClr val="0305FF"/>
                </a:solidFill>
                <a:latin typeface="+mn-lt"/>
              </a:rPr>
            </a:br>
            <a:endParaRPr lang="en-US" sz="12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826" y="4565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Croft W.B. and Harper D.J. Using probabilistic models of document retrieval without relevance information. J. Doc., 35:285–295, </a:t>
            </a:r>
            <a:r>
              <a:rPr lang="en-US" sz="1200" b="1" dirty="0">
                <a:solidFill>
                  <a:srgbClr val="FF0000"/>
                </a:solidFill>
              </a:rPr>
              <a:t>1979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826" y="2509809"/>
            <a:ext cx="567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  <a:latin typeface="+mn-lt"/>
              </a:rPr>
              <a:t>M. E. </a:t>
            </a:r>
            <a:r>
              <a:rPr lang="en-US" sz="1200" dirty="0" err="1">
                <a:solidFill>
                  <a:srgbClr val="0B12FF"/>
                </a:solidFill>
                <a:latin typeface="+mn-lt"/>
              </a:rPr>
              <a:t>Maron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 and J. L. Kuhns. On Relevance, Probabilistic Indexing and Information Retrieval. </a:t>
            </a:r>
            <a:r>
              <a:rPr lang="en-US" sz="1200" i="1" dirty="0">
                <a:solidFill>
                  <a:srgbClr val="0B12FF"/>
                </a:solidFill>
                <a:latin typeface="+mn-lt"/>
              </a:rPr>
              <a:t>J. ACM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 7, 3, 216-244, </a:t>
            </a:r>
            <a:r>
              <a:rPr lang="en-US" sz="1200" b="1" dirty="0">
                <a:solidFill>
                  <a:srgbClr val="FF0000"/>
                </a:solidFill>
              </a:rPr>
              <a:t>1960</a:t>
            </a:r>
            <a:r>
              <a:rPr lang="en-US" sz="1200" dirty="0">
                <a:solidFill>
                  <a:srgbClr val="0B12FF"/>
                </a:solidFill>
              </a:rPr>
              <a:t>.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5826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Norbert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Fuhr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 1989. Models for retrieval with probabilistic indexing. </a:t>
            </a:r>
            <a:r>
              <a:rPr lang="en-US" sz="1200" i="1" dirty="0">
                <a:solidFill>
                  <a:srgbClr val="0305FF"/>
                </a:solidFill>
                <a:latin typeface="+mn-lt"/>
              </a:rPr>
              <a:t>Inf. Process. Manage.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 25, 1, 55-72,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1989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0737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Let us recap probability theory</a:t>
            </a:r>
            <a:endParaRPr lang="en-US" sz="4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Bayesian probability formulas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Odds: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08072"/>
              </p:ext>
            </p:extLst>
          </p:nvPr>
        </p:nvGraphicFramePr>
        <p:xfrm>
          <a:off x="2339752" y="5218113"/>
          <a:ext cx="3618236" cy="10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57" name="Formel" r:id="rId4" imgW="1485900" imgH="419100" progId="Equation.3">
                  <p:embed/>
                </p:oleObj>
              </mc:Choice>
              <mc:Fallback>
                <p:oleObj name="Formel" r:id="rId4" imgW="148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218113"/>
                        <a:ext cx="3618236" cy="101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49391"/>
              </p:ext>
            </p:extLst>
          </p:nvPr>
        </p:nvGraphicFramePr>
        <p:xfrm>
          <a:off x="2195736" y="2142833"/>
          <a:ext cx="5829077" cy="215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58" name="Formel" r:id="rId6" imgW="2336800" imgH="863600" progId="Equation.3">
                  <p:embed/>
                </p:oleObj>
              </mc:Choice>
              <mc:Fallback>
                <p:oleObj name="Formel" r:id="rId6" imgW="2336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42833"/>
                        <a:ext cx="5829077" cy="215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3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Next 8 slides taken from: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Synthesizing Explainable and Deceptive Behavior for Human-AI Interaction</a:t>
            </a:r>
            <a:br>
              <a:rPr lang="en-US" sz="2400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Subbarao </a:t>
            </a:r>
            <a:r>
              <a:rPr lang="en-US" dirty="0" err="1">
                <a:ea typeface="ＭＳ Ｐゴシック" charset="0"/>
              </a:rPr>
              <a:t>Kambhampati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http://</a:t>
            </a:r>
            <a:r>
              <a:rPr lang="en-US" dirty="0" err="1">
                <a:ea typeface="ＭＳ Ｐゴシック" charset="0"/>
              </a:rPr>
              <a:t>bit.ly</a:t>
            </a:r>
            <a:r>
              <a:rPr lang="en-US" dirty="0">
                <a:ea typeface="ＭＳ Ｐゴシック" charset="0"/>
              </a:rPr>
              <a:t>/3bno2io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22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Odds vs. Probabilities</a:t>
            </a:r>
          </a:p>
        </p:txBody>
      </p:sp>
      <p:pic>
        <p:nvPicPr>
          <p:cNvPr id="37890" name="Inhaltsplatzhalter 3" descr="Screen shot 2011-05-26 at 9.1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0768"/>
            <a:ext cx="8229600" cy="447198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46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23528" y="1268760"/>
            <a:ext cx="8741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Let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x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be a document in the retrieved collection. </a:t>
            </a:r>
          </a:p>
          <a:p>
            <a:r>
              <a:rPr lang="en-US" i="0" dirty="0">
                <a:latin typeface="+mn-lt"/>
              </a:rPr>
              <a:t>Let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</a:t>
            </a:r>
            <a:r>
              <a:rPr lang="en-US" i="0" dirty="0">
                <a:latin typeface="+mn-lt"/>
              </a:rPr>
              <a:t> represent 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Relevance=true </a:t>
            </a:r>
            <a:r>
              <a:rPr lang="en-US" i="0" dirty="0">
                <a:latin typeface="+mn-lt"/>
              </a:rPr>
              <a:t>of a document </a:t>
            </a:r>
            <a:r>
              <a:rPr lang="en-US" i="0" dirty="0" err="1">
                <a:latin typeface="+mn-lt"/>
              </a:rPr>
              <a:t>w.r.t</a:t>
            </a:r>
            <a:r>
              <a:rPr lang="en-US" i="0" dirty="0">
                <a:latin typeface="+mn-lt"/>
              </a:rPr>
              <a:t>. given (fixed) </a:t>
            </a:r>
          </a:p>
          <a:p>
            <a:r>
              <a:rPr lang="en-US" i="0" dirty="0">
                <a:latin typeface="+mn-lt"/>
              </a:rPr>
              <a:t>query  and let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NR</a:t>
            </a:r>
            <a:r>
              <a:rPr lang="en-US" i="0" dirty="0">
                <a:latin typeface="+mn-lt"/>
              </a:rPr>
              <a:t> represent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Relevance=false.</a:t>
            </a:r>
          </a:p>
        </p:txBody>
      </p:sp>
      <p:graphicFrame>
        <p:nvGraphicFramePr>
          <p:cNvPr id="4311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49643"/>
              </p:ext>
            </p:extLst>
          </p:nvPr>
        </p:nvGraphicFramePr>
        <p:xfrm>
          <a:off x="490215" y="3284885"/>
          <a:ext cx="348615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2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15" y="3284885"/>
                        <a:ext cx="3486150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23528" y="5037485"/>
            <a:ext cx="7835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p(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x|R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), p(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x|NR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-</a:t>
            </a:r>
            <a:r>
              <a:rPr lang="en-US" i="0" dirty="0">
                <a:latin typeface="+mn-lt"/>
              </a:rPr>
              <a:t> probability that if a relevant or non-relevant</a:t>
            </a:r>
          </a:p>
          <a:p>
            <a:r>
              <a:rPr lang="en-US" i="0" dirty="0">
                <a:latin typeface="+mn-lt"/>
              </a:rPr>
              <a:t> document is retrieved, it is </a:t>
            </a:r>
            <a:r>
              <a:rPr lang="en-US" dirty="0">
                <a:latin typeface="+mn-lt"/>
              </a:rPr>
              <a:t>x.</a:t>
            </a:r>
            <a:endParaRPr lang="en-US" i="0" dirty="0">
              <a:latin typeface="+mn-lt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23528" y="2522885"/>
            <a:ext cx="7855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Need to find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p(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R|x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- probability that a retrieved document </a:t>
            </a:r>
            <a:r>
              <a:rPr lang="en-US" dirty="0">
                <a:latin typeface="+mn-lt"/>
              </a:rPr>
              <a:t>x </a:t>
            </a:r>
          </a:p>
          <a:p>
            <a:r>
              <a:rPr lang="en-US" i="0" dirty="0">
                <a:latin typeface="+mn-lt"/>
              </a:rPr>
              <a:t>is </a:t>
            </a:r>
            <a:r>
              <a:rPr lang="en-US" b="1" i="0" dirty="0">
                <a:latin typeface="+mn-lt"/>
              </a:rPr>
              <a:t>relevant.</a:t>
            </a:r>
            <a:endParaRPr lang="en-US" i="0" dirty="0">
              <a:latin typeface="+mn-lt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4147815" y="3208685"/>
            <a:ext cx="430117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p(</a:t>
            </a:r>
            <a:r>
              <a:rPr lang="en-US">
                <a:latin typeface="+mn-lt"/>
              </a:rPr>
              <a:t>R)</a:t>
            </a:r>
            <a:r>
              <a:rPr lang="en-US" i="0">
                <a:latin typeface="+mn-lt"/>
              </a:rPr>
              <a:t>,p(</a:t>
            </a:r>
            <a:r>
              <a:rPr lang="en-US">
                <a:latin typeface="+mn-lt"/>
              </a:rPr>
              <a:t>NR</a:t>
            </a:r>
            <a:r>
              <a:rPr lang="en-US" i="0">
                <a:latin typeface="+mn-lt"/>
              </a:rPr>
              <a:t>) - prior probability</a:t>
            </a:r>
          </a:p>
          <a:p>
            <a:r>
              <a:rPr lang="en-US" i="0">
                <a:latin typeface="+mn-lt"/>
              </a:rPr>
              <a:t>of retrieving a relevant or non-</a:t>
            </a:r>
          </a:p>
          <a:p>
            <a:r>
              <a:rPr lang="en-US" i="0">
                <a:latin typeface="+mn-lt"/>
              </a:rPr>
              <a:t>relevant document, respectively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21</a:t>
            </a:fld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2987824" y="6238473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van </a:t>
            </a:r>
            <a:r>
              <a:rPr lang="de-DE" sz="1100" dirty="0" err="1">
                <a:solidFill>
                  <a:srgbClr val="0000FF"/>
                </a:solidFill>
              </a:rPr>
              <a:t>Rijsbergen</a:t>
            </a:r>
            <a:r>
              <a:rPr lang="de-DE" sz="1100" dirty="0">
                <a:solidFill>
                  <a:srgbClr val="0000FF"/>
                </a:solidFill>
              </a:rPr>
              <a:t>, Cornelis Joost. Information </a:t>
            </a:r>
            <a:r>
              <a:rPr lang="de-DE" sz="1100" dirty="0" err="1">
                <a:solidFill>
                  <a:srgbClr val="0000FF"/>
                </a:solidFill>
              </a:rPr>
              <a:t>Retrieval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2nd </a:t>
            </a:r>
            <a:r>
              <a:rPr lang="de-DE" sz="1100" dirty="0" err="1">
                <a:solidFill>
                  <a:srgbClr val="0000FF"/>
                </a:solidFill>
              </a:rPr>
              <a:t>edition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Butterworths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12000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utoUpdateAnimBg="0"/>
      <p:bldP spid="4311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025"/>
              </p:ext>
            </p:extLst>
          </p:nvPr>
        </p:nvGraphicFramePr>
        <p:xfrm>
          <a:off x="1981200" y="1412776"/>
          <a:ext cx="43434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1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12776"/>
                        <a:ext cx="434340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990600" y="3754338"/>
            <a:ext cx="63802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 dirty="0">
                <a:latin typeface="+mn-lt"/>
              </a:rPr>
              <a:t>Ranking Principle (</a:t>
            </a:r>
            <a:r>
              <a:rPr lang="en-US" sz="2800" i="0" dirty="0">
                <a:solidFill>
                  <a:srgbClr val="0305FF"/>
                </a:solidFill>
                <a:latin typeface="+mn-lt"/>
              </a:rPr>
              <a:t>Bayes’ Decision Rule</a:t>
            </a:r>
            <a:r>
              <a:rPr lang="en-US" sz="2800" i="0" dirty="0">
                <a:latin typeface="+mn-lt"/>
              </a:rPr>
              <a:t>):</a:t>
            </a:r>
          </a:p>
          <a:p>
            <a:r>
              <a:rPr lang="en-US" sz="2800" b="1" i="0" dirty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800" b="1" dirty="0" err="1">
                <a:solidFill>
                  <a:schemeClr val="tx2"/>
                </a:solidFill>
                <a:latin typeface="+mn-lt"/>
              </a:rPr>
              <a:t>R|x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) &gt; 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800" b="1" dirty="0" err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x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800" b="1" i="0" u="sng" dirty="0">
                <a:solidFill>
                  <a:schemeClr val="tx2"/>
                </a:solidFill>
                <a:latin typeface="+mn-lt"/>
              </a:rPr>
              <a:t>is relevant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,</a:t>
            </a:r>
          </a:p>
          <a:p>
            <a:r>
              <a:rPr lang="en-US" sz="2800" b="1" i="0" dirty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800" b="1" dirty="0" err="1">
                <a:solidFill>
                  <a:schemeClr val="tx2"/>
                </a:solidFill>
                <a:latin typeface="+mn-lt"/>
              </a:rPr>
              <a:t>R|x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) ≤ 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800" b="1" dirty="0" err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800" b="1" dirty="0">
                <a:latin typeface="+mn-lt"/>
              </a:rPr>
              <a:t>x </a:t>
            </a:r>
            <a:r>
              <a:rPr lang="en-US" sz="2800" b="1" i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 u="sng" dirty="0">
                <a:solidFill>
                  <a:schemeClr val="tx2"/>
                </a:solidFill>
                <a:latin typeface="+mn-lt"/>
              </a:rPr>
              <a:t>is not relevant</a:t>
            </a:r>
            <a:endParaRPr lang="en-US" sz="28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14400" y="5283101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>
                <a:latin typeface="+mn-lt"/>
              </a:rPr>
              <a:t> Note:</a:t>
            </a:r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2170"/>
              </p:ext>
            </p:extLst>
          </p:nvPr>
        </p:nvGraphicFramePr>
        <p:xfrm>
          <a:off x="2157413" y="5325963"/>
          <a:ext cx="36337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2" name="Formel" r:id="rId6" imgW="1409700" imgH="406400" progId="Equation.3">
                  <p:embed/>
                </p:oleObj>
              </mc:Choice>
              <mc:Fallback>
                <p:oleObj name="Formel" r:id="rId6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325963"/>
                        <a:ext cx="363378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22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178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65688" y="1340768"/>
            <a:ext cx="8122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 u="sng" dirty="0">
                <a:latin typeface="+mn-lt"/>
              </a:rPr>
              <a:t>Claim:</a:t>
            </a:r>
            <a:r>
              <a:rPr lang="en-US" sz="2800" i="0" dirty="0">
                <a:latin typeface="+mn-lt"/>
              </a:rPr>
              <a:t> 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PRP minimizes the average probability of error</a:t>
            </a:r>
            <a:endParaRPr lang="en-US" sz="2800" i="0" dirty="0">
              <a:latin typeface="+mn-lt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35893"/>
              </p:ext>
            </p:extLst>
          </p:nvPr>
        </p:nvGraphicFramePr>
        <p:xfrm>
          <a:off x="1143000" y="1772816"/>
          <a:ext cx="4751388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35" name="Formel" r:id="rId4" imgW="1574800" imgH="457200" progId="Equation.3">
                  <p:embed/>
                </p:oleObj>
              </mc:Choice>
              <mc:Fallback>
                <p:oleObj name="Formel" r:id="rId4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72816"/>
                        <a:ext cx="4751388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157913" y="1890291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If we decide </a:t>
            </a:r>
            <a:r>
              <a:rPr lang="en-US" b="1" i="0">
                <a:solidFill>
                  <a:schemeClr val="accent2"/>
                </a:solidFill>
                <a:latin typeface="+mn-lt"/>
              </a:rPr>
              <a:t>NR</a:t>
            </a:r>
            <a:endParaRPr lang="en-US" i="0">
              <a:latin typeface="+mn-lt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172200" y="2534816"/>
            <a:ext cx="1972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</a:rPr>
              <a:t>If we decide </a:t>
            </a:r>
            <a:r>
              <a:rPr lang="en-US" sz="2400" b="1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graphicFrame>
        <p:nvGraphicFramePr>
          <p:cNvPr id="430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04512"/>
              </p:ext>
            </p:extLst>
          </p:nvPr>
        </p:nvGraphicFramePr>
        <p:xfrm>
          <a:off x="1143000" y="3488079"/>
          <a:ext cx="57150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36" name="Formel" r:id="rId6" imgW="1905000" imgH="342900" progId="Equation.3">
                  <p:embed/>
                </p:oleObj>
              </mc:Choice>
              <mc:Fallback>
                <p:oleObj name="Formel" r:id="rId6" imgW="19050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8079"/>
                        <a:ext cx="57150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323528" y="4461713"/>
            <a:ext cx="6527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p(error) is minimal when all p(</a:t>
            </a:r>
            <a:r>
              <a:rPr lang="en-US" i="0" dirty="0" err="1">
                <a:latin typeface="+mn-lt"/>
              </a:rPr>
              <a:t>error|x</a:t>
            </a:r>
            <a:r>
              <a:rPr lang="en-US" i="0" dirty="0">
                <a:latin typeface="+mn-lt"/>
              </a:rPr>
              <a:t>) are minimal</a:t>
            </a:r>
          </a:p>
          <a:p>
            <a:r>
              <a:rPr lang="en-US" i="0" dirty="0">
                <a:solidFill>
                  <a:srgbClr val="0000FF"/>
                </a:solidFill>
                <a:latin typeface="+mn-lt"/>
              </a:rPr>
              <a:t>Bayes’ decision rule </a:t>
            </a:r>
            <a:r>
              <a:rPr lang="en-US" i="0" dirty="0">
                <a:latin typeface="+mn-lt"/>
              </a:rPr>
              <a:t>minimizes each p(</a:t>
            </a:r>
            <a:r>
              <a:rPr lang="en-US" i="0" dirty="0" err="1">
                <a:latin typeface="+mn-lt"/>
              </a:rPr>
              <a:t>error|x</a:t>
            </a:r>
            <a:r>
              <a:rPr lang="en-US" i="0" dirty="0">
                <a:latin typeface="+mn-lt"/>
              </a:rPr>
              <a:t>).</a:t>
            </a:r>
            <a:endParaRPr lang="en-US" sz="2000" i="0" dirty="0">
              <a:latin typeface="+mn-lt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962400" y="2362268"/>
            <a:ext cx="1981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23</a:t>
            </a:fld>
            <a:endParaRPr lang="de-DE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838F3-B0C4-884D-B919-108A6EFCDB74}"/>
              </a:ext>
            </a:extLst>
          </p:cNvPr>
          <p:cNvSpPr txBox="1"/>
          <p:nvPr/>
        </p:nvSpPr>
        <p:spPr>
          <a:xfrm>
            <a:off x="323528" y="2924944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Expected overall error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845C3205-E6C8-1240-AF9C-6666D159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5372866"/>
            <a:ext cx="46089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 dirty="0">
                <a:latin typeface="+mn-lt"/>
              </a:rPr>
              <a:t>Ranking Principle (</a:t>
            </a:r>
            <a:r>
              <a:rPr lang="en-US" sz="2000" i="0" dirty="0">
                <a:solidFill>
                  <a:srgbClr val="0305FF"/>
                </a:solidFill>
                <a:latin typeface="+mn-lt"/>
              </a:rPr>
              <a:t>Bayes’ Decision Rule</a:t>
            </a:r>
            <a:r>
              <a:rPr lang="en-US" sz="2000" i="0" dirty="0">
                <a:latin typeface="+mn-lt"/>
              </a:rPr>
              <a:t>):</a:t>
            </a:r>
          </a:p>
          <a:p>
            <a:r>
              <a:rPr lang="en-US" sz="2000" b="1" i="0" dirty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000" b="1" dirty="0" err="1">
                <a:solidFill>
                  <a:schemeClr val="tx2"/>
                </a:solidFill>
                <a:latin typeface="+mn-lt"/>
              </a:rPr>
              <a:t>R|x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) &gt; 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000" b="1" dirty="0" err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x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000" b="1" i="0" u="sng" dirty="0">
                <a:solidFill>
                  <a:schemeClr val="tx2"/>
                </a:solidFill>
                <a:latin typeface="+mn-lt"/>
              </a:rPr>
              <a:t>is relevant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,</a:t>
            </a:r>
          </a:p>
          <a:p>
            <a:r>
              <a:rPr lang="en-US" sz="2000" b="1" i="0" dirty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000" b="1" dirty="0" err="1">
                <a:solidFill>
                  <a:schemeClr val="tx2"/>
                </a:solidFill>
                <a:latin typeface="+mn-lt"/>
              </a:rPr>
              <a:t>R|x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) ≤ 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000" b="1" dirty="0" err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000" b="1" dirty="0">
                <a:latin typeface="+mn-lt"/>
              </a:rPr>
              <a:t>x </a:t>
            </a:r>
            <a:r>
              <a:rPr lang="en-US" sz="2000" b="1" i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b="1" i="0" u="sng" dirty="0">
                <a:solidFill>
                  <a:schemeClr val="tx2"/>
                </a:solidFill>
                <a:latin typeface="+mn-lt"/>
              </a:rPr>
              <a:t>is not relevant</a:t>
            </a:r>
            <a:endParaRPr lang="en-US" sz="2000" i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8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build="p" autoUpdateAnimBg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More complex case: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retrieval costs</a:t>
            </a: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C : </a:t>
            </a:r>
            <a:r>
              <a:rPr lang="en-US" sz="2000" dirty="0">
                <a:ea typeface="ＭＳ Ｐゴシック" charset="0"/>
              </a:rPr>
              <a:t>cost of retrieval of </a:t>
            </a:r>
            <a:r>
              <a:rPr lang="en-US" sz="2000" u="sng" dirty="0">
                <a:ea typeface="ＭＳ Ｐゴシック" charset="0"/>
              </a:rPr>
              <a:t>relevant</a:t>
            </a:r>
            <a:r>
              <a:rPr lang="en-US" sz="2000" dirty="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C’</a:t>
            </a:r>
            <a:r>
              <a:rPr lang="en-US" altLang="ja-JP" sz="2000" dirty="0">
                <a:ea typeface="ＭＳ Ｐゴシック" charset="0"/>
              </a:rPr>
              <a:t> : cost of retrieval of </a:t>
            </a:r>
            <a:r>
              <a:rPr lang="en-US" altLang="ja-JP" sz="2000" u="sng" dirty="0">
                <a:ea typeface="ＭＳ Ｐゴシック" charset="0"/>
              </a:rPr>
              <a:t>non-relevant</a:t>
            </a:r>
            <a:r>
              <a:rPr lang="en-US" altLang="ja-JP" sz="2000" dirty="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: a document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Documents </a:t>
            </a:r>
            <a:r>
              <a:rPr lang="en-US" sz="2400" i="1" dirty="0">
                <a:ea typeface="ＭＳ Ｐゴシック" charset="0"/>
              </a:rPr>
              <a:t>d </a:t>
            </a:r>
            <a:r>
              <a:rPr lang="en-US" sz="2400" dirty="0">
                <a:ea typeface="ＭＳ Ｐゴシック" charset="0"/>
              </a:rPr>
              <a:t>are ranked according the to the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B12FF"/>
                </a:solidFill>
                <a:ea typeface="ＭＳ Ｐゴシック" charset="0"/>
              </a:rPr>
              <a:t>Probability Ranking Principle </a:t>
            </a:r>
            <a:r>
              <a:rPr lang="en-US" sz="2400" dirty="0">
                <a:ea typeface="ＭＳ Ｐゴシック" charset="0"/>
              </a:rPr>
              <a:t>when it holds that :</a:t>
            </a:r>
            <a:br>
              <a:rPr lang="en-US" sz="2400" dirty="0">
                <a:ea typeface="ＭＳ Ｐゴシック" charset="0"/>
              </a:rPr>
            </a:br>
            <a:br>
              <a:rPr lang="en-US" sz="2400" dirty="0">
                <a:ea typeface="ＭＳ Ｐゴシック" charset="0"/>
              </a:rPr>
            </a:br>
            <a:r>
              <a:rPr lang="en-US" sz="2400" b="1" dirty="0">
                <a:ea typeface="ＭＳ Ｐゴシック" charset="0"/>
              </a:rPr>
              <a:t>If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    for any other </a:t>
            </a:r>
            <a:r>
              <a:rPr lang="en-US" sz="2400" i="1" dirty="0">
                <a:ea typeface="ＭＳ Ｐゴシック" charset="0"/>
              </a:rPr>
              <a:t>d’ not yet retrieved</a:t>
            </a:r>
            <a:r>
              <a:rPr lang="en-US" sz="2400" dirty="0">
                <a:ea typeface="ＭＳ Ｐゴシック" charset="0"/>
              </a:rPr>
              <a:t>, </a:t>
            </a:r>
            <a:br>
              <a:rPr lang="en-US" sz="2400" dirty="0">
                <a:ea typeface="ＭＳ Ｐゴシック" charset="0"/>
              </a:rPr>
            </a:br>
            <a:r>
              <a:rPr lang="en-US" sz="2400" b="1" dirty="0">
                <a:ea typeface="ＭＳ Ｐゴシック" charset="0"/>
              </a:rPr>
              <a:t>then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    </a:t>
            </a:r>
            <a:r>
              <a:rPr lang="en-US" sz="2400" i="1" dirty="0">
                <a:ea typeface="ＭＳ Ｐゴシック" charset="0"/>
              </a:rPr>
              <a:t>d</a:t>
            </a:r>
            <a:r>
              <a:rPr lang="en-US" sz="2400" dirty="0">
                <a:ea typeface="ＭＳ Ｐゴシック" charset="0"/>
              </a:rPr>
              <a:t> is the next document to be retrieved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6763"/>
              </p:ext>
            </p:extLst>
          </p:nvPr>
        </p:nvGraphicFramePr>
        <p:xfrm>
          <a:off x="1392762" y="4192624"/>
          <a:ext cx="6643826" cy="39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6" name="Formel" r:id="rId4" imgW="3835400" imgH="203200" progId="Equation.3">
                  <p:embed/>
                </p:oleObj>
              </mc:Choice>
              <mc:Fallback>
                <p:oleObj name="Formel" r:id="rId4" imgW="383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762" y="4192624"/>
                        <a:ext cx="6643826" cy="39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30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Relevance models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696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Given: </a:t>
            </a:r>
            <a:r>
              <a:rPr lang="en-US" sz="2400" dirty="0">
                <a:solidFill>
                  <a:srgbClr val="0B12FF"/>
                </a:solidFill>
                <a:ea typeface="ＭＳ Ｐゴシック" charset="0"/>
              </a:rPr>
              <a:t>PRP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to be applied</a:t>
            </a:r>
          </a:p>
          <a:p>
            <a:pPr lvl="1" eaLnBrk="1" hangingPunct="1">
              <a:defRPr/>
            </a:pPr>
            <a:r>
              <a:rPr lang="en-US" sz="2000" dirty="0">
                <a:ea typeface="ＭＳ Ｐゴシック" charset="0"/>
              </a:rPr>
              <a:t>“Relevance” of each document is independent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of relevance of other documents</a:t>
            </a:r>
            <a:endParaRPr lang="en-US" sz="2000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Need to estimate probability: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B12FF"/>
                </a:solidFill>
                <a:ea typeface="ＭＳ Ｐゴシック" charset="0"/>
              </a:rPr>
              <a:t>Binary Independence Retrieval </a:t>
            </a:r>
            <a:r>
              <a:rPr lang="en-US" sz="2400" dirty="0">
                <a:ea typeface="ＭＳ Ｐゴシック" charset="0"/>
              </a:rPr>
              <a:t>(BIR):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documents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-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query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Estimate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by considering </a:t>
            </a:r>
            <a:br>
              <a:rPr lang="en-US" sz="20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whether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 ∈ D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is relevant for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B12FF"/>
                </a:solidFill>
                <a:ea typeface="ＭＳ Ｐゴシック" charset="0"/>
              </a:rPr>
              <a:t>Binary Independence Indexing </a:t>
            </a:r>
            <a:r>
              <a:rPr lang="en-US" sz="2400" dirty="0">
                <a:ea typeface="ＭＳ Ｐゴシック" charset="0"/>
              </a:rPr>
              <a:t>(BII): 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document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-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queries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Estimate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by considering whether a document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is relevant for a query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 ∈ Q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2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875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“Binary” = Boolean</a:t>
            </a:r>
            <a:r>
              <a:rPr lang="en-US" sz="2400" dirty="0">
                <a:ea typeface="ＭＳ Ｐゴシック" charset="0"/>
              </a:rPr>
              <a:t>: documents are represented as binary vectors of terms: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             </a:t>
            </a:r>
            <a:r>
              <a:rPr lang="en-US" sz="2000" u="sng" dirty="0" err="1">
                <a:ea typeface="ＭＳ Ｐゴシック" charset="0"/>
              </a:rPr>
              <a:t>iff</a:t>
            </a:r>
            <a:r>
              <a:rPr lang="en-US" sz="2000" u="sng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 term </a:t>
            </a:r>
            <a:r>
              <a:rPr lang="en-US" sz="2000" i="1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present in document </a:t>
            </a:r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dirty="0"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“Independence”:</a:t>
            </a:r>
            <a:r>
              <a:rPr lang="en-US" sz="2400" dirty="0">
                <a:ea typeface="ＭＳ Ｐゴシック" charset="0"/>
              </a:rPr>
              <a:t> terms occur in documents independently  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Different documents can be modeled as same vector.</a:t>
            </a:r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86349"/>
              </p:ext>
            </p:extLst>
          </p:nvPr>
        </p:nvGraphicFramePr>
        <p:xfrm>
          <a:off x="1325300" y="2092970"/>
          <a:ext cx="2192288" cy="55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05" name="Formel" r:id="rId4" imgW="901700" imgH="228600" progId="Equation.3">
                  <p:embed/>
                </p:oleObj>
              </mc:Choice>
              <mc:Fallback>
                <p:oleObj name="Formel" r:id="rId4" imgW="901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300" y="2092970"/>
                        <a:ext cx="2192288" cy="55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302692"/>
              </p:ext>
            </p:extLst>
          </p:nvPr>
        </p:nvGraphicFramePr>
        <p:xfrm>
          <a:off x="1336150" y="2583398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06" name="Formel" r:id="rId6" imgW="368300" imgH="228600" progId="Equation.3">
                  <p:embed/>
                </p:oleObj>
              </mc:Choice>
              <mc:Fallback>
                <p:oleObj name="Formel" r:id="rId6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150" y="2583398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31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Queries: binary vectors of terms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Given query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en-US" dirty="0">
                <a:ea typeface="ＭＳ Ｐゴシック" charset="0"/>
              </a:rPr>
              <a:t>, 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for each document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need to compute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p(Relevant=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true|q,d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replace with computing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p(Relevant=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true|q,x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where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 x</a:t>
            </a:r>
            <a:r>
              <a:rPr lang="en-US" dirty="0">
                <a:ea typeface="ＭＳ Ｐゴシック" charset="0"/>
              </a:rPr>
              <a:t> is vector representing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d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Interested only in ranking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Will use odds (the higher, the better):</a:t>
            </a:r>
            <a:endParaRPr lang="en-US" b="1" dirty="0">
              <a:solidFill>
                <a:schemeClr val="tx2"/>
              </a:solidFill>
              <a:ea typeface="ＭＳ Ｐゴシック" charset="0"/>
            </a:endParaRPr>
          </a:p>
        </p:txBody>
      </p:sp>
      <p:graphicFrame>
        <p:nvGraphicFramePr>
          <p:cNvPr id="1003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47526"/>
              </p:ext>
            </p:extLst>
          </p:nvPr>
        </p:nvGraphicFramePr>
        <p:xfrm>
          <a:off x="1115616" y="4837067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6" name="Formel" r:id="rId4" imgW="3136900" imgH="419100" progId="Equation.3">
                  <p:embed/>
                </p:oleObj>
              </mc:Choice>
              <mc:Fallback>
                <p:oleObj name="Formel" r:id="rId4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837067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808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990600" y="3733800"/>
            <a:ext cx="4775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Using </a:t>
            </a:r>
            <a:r>
              <a:rPr lang="en-US" b="1" i="0">
                <a:solidFill>
                  <a:schemeClr val="tx2"/>
                </a:solidFill>
                <a:latin typeface="+mn-lt"/>
              </a:rPr>
              <a:t>Independence</a:t>
            </a:r>
            <a:r>
              <a:rPr lang="en-US" i="0">
                <a:latin typeface="+mn-lt"/>
              </a:rPr>
              <a:t> Assumption:</a:t>
            </a:r>
          </a:p>
        </p:txBody>
      </p:sp>
      <p:graphicFrame>
        <p:nvGraphicFramePr>
          <p:cNvPr id="517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82952"/>
              </p:ext>
            </p:extLst>
          </p:nvPr>
        </p:nvGraphicFramePr>
        <p:xfrm>
          <a:off x="1295400" y="4267200"/>
          <a:ext cx="3886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14" name="Equation" r:id="rId4" imgW="1917700" imgH="444500" progId="Equation.3">
                  <p:embed/>
                </p:oleObj>
              </mc:Choice>
              <mc:Fallback>
                <p:oleObj name="Equation" r:id="rId4" imgW="191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886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94123"/>
              </p:ext>
            </p:extLst>
          </p:nvPr>
        </p:nvGraphicFramePr>
        <p:xfrm>
          <a:off x="1143000" y="17526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15" name="Equation" r:id="rId6" imgW="3136900" imgH="419100" progId="Equation.3">
                  <p:embed/>
                </p:oleObj>
              </mc:Choice>
              <mc:Fallback>
                <p:oleObj name="Equation" r:id="rId6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1676400"/>
            <a:ext cx="2819400" cy="1854200"/>
            <a:chOff x="1872" y="1056"/>
            <a:chExt cx="1776" cy="1168"/>
          </a:xfrm>
        </p:grpSpPr>
        <p:sp>
          <p:nvSpPr>
            <p:cNvPr id="102412" name="AutoShape 7"/>
            <p:cNvSpPr>
              <a:spLocks/>
            </p:cNvSpPr>
            <p:nvPr/>
          </p:nvSpPr>
          <p:spPr bwMode="auto">
            <a:xfrm>
              <a:off x="1872" y="1776"/>
              <a:ext cx="960" cy="448"/>
            </a:xfrm>
            <a:prstGeom prst="borderCallout2">
              <a:avLst>
                <a:gd name="adj1" fmla="val 16069"/>
                <a:gd name="adj2" fmla="val 105000"/>
                <a:gd name="adj3" fmla="val 16069"/>
                <a:gd name="adj4" fmla="val 122083"/>
                <a:gd name="adj5" fmla="val -24556"/>
                <a:gd name="adj6" fmla="val 12937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Constant for each query</a:t>
              </a:r>
              <a:endParaRPr lang="en-US" i="0">
                <a:latin typeface="+mn-lt"/>
              </a:endParaRPr>
            </a:p>
          </p:txBody>
        </p:sp>
        <p:sp>
          <p:nvSpPr>
            <p:cNvPr id="102413" name="Rectangle 8"/>
            <p:cNvSpPr>
              <a:spLocks noChangeArrowheads="1"/>
            </p:cNvSpPr>
            <p:nvPr/>
          </p:nvSpPr>
          <p:spPr bwMode="auto">
            <a:xfrm>
              <a:off x="2832" y="1056"/>
              <a:ext cx="816" cy="57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676400"/>
            <a:ext cx="2805113" cy="1701800"/>
            <a:chOff x="3744" y="1056"/>
            <a:chExt cx="1767" cy="1072"/>
          </a:xfrm>
        </p:grpSpPr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3744" y="1056"/>
              <a:ext cx="100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411" name="AutoShape 11"/>
            <p:cNvSpPr>
              <a:spLocks/>
            </p:cNvSpPr>
            <p:nvPr/>
          </p:nvSpPr>
          <p:spPr bwMode="auto">
            <a:xfrm>
              <a:off x="4176" y="1872"/>
              <a:ext cx="1335" cy="256"/>
            </a:xfrm>
            <a:prstGeom prst="borderCallout2">
              <a:avLst>
                <a:gd name="adj1" fmla="val 28125"/>
                <a:gd name="adj2" fmla="val -3597"/>
                <a:gd name="adj3" fmla="val 28125"/>
                <a:gd name="adj4" fmla="val -16778"/>
                <a:gd name="adj5" fmla="val -76954"/>
                <a:gd name="adj6" fmla="val -30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Needs estimation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71600" y="5218583"/>
            <a:ext cx="5904240" cy="874713"/>
            <a:chOff x="624" y="3312"/>
            <a:chExt cx="4366" cy="551"/>
          </a:xfrm>
        </p:grpSpPr>
        <p:graphicFrame>
          <p:nvGraphicFramePr>
            <p:cNvPr id="10240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370758"/>
                </p:ext>
              </p:extLst>
            </p:nvPr>
          </p:nvGraphicFramePr>
          <p:xfrm>
            <a:off x="1269" y="3312"/>
            <a:ext cx="3721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16" name="Formel" r:id="rId8" imgW="2362200" imgH="444500" progId="Equation.3">
                    <p:embed/>
                  </p:oleObj>
                </mc:Choice>
                <mc:Fallback>
                  <p:oleObj name="Formel" r:id="rId8" imgW="23622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" y="3312"/>
                          <a:ext cx="3721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09" name="Text Box 14"/>
            <p:cNvSpPr txBox="1">
              <a:spLocks noChangeArrowheads="1"/>
            </p:cNvSpPr>
            <p:nvPr/>
          </p:nvSpPr>
          <p:spPr bwMode="auto">
            <a:xfrm>
              <a:off x="624" y="3408"/>
              <a:ext cx="4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 dirty="0">
                  <a:latin typeface="+mn-lt"/>
                </a:rPr>
                <a:t> So :</a:t>
              </a:r>
            </a:p>
          </p:txBody>
        </p:sp>
      </p:grpSp>
      <p:sp>
        <p:nvSpPr>
          <p:cNvPr id="15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28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9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983039"/>
              </p:ext>
            </p:extLst>
          </p:nvPr>
        </p:nvGraphicFramePr>
        <p:xfrm>
          <a:off x="974725" y="1296888"/>
          <a:ext cx="487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96" name="Equation" r:id="rId4" imgW="2362200" imgH="444500" progId="Equation.3">
                  <p:embed/>
                </p:oleObj>
              </mc:Choice>
              <mc:Fallback>
                <p:oleObj name="Equation" r:id="rId4" imgW="2362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296888"/>
                        <a:ext cx="48768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974725" y="2323728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Since </a:t>
            </a:r>
            <a:r>
              <a:rPr lang="en-US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 is either 0 or 1:</a:t>
            </a:r>
          </a:p>
        </p:txBody>
      </p:sp>
      <p:graphicFrame>
        <p:nvGraphicFramePr>
          <p:cNvPr id="519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72336"/>
              </p:ext>
            </p:extLst>
          </p:nvPr>
        </p:nvGraphicFramePr>
        <p:xfrm>
          <a:off x="974725" y="2744688"/>
          <a:ext cx="746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97" name="Equation" r:id="rId6" imgW="3848100" imgH="469900" progId="Equation.3">
                  <p:embed/>
                </p:oleObj>
              </mc:Choice>
              <mc:Fallback>
                <p:oleObj name="Equation" r:id="rId6" imgW="3848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744688"/>
                        <a:ext cx="746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1550" y="3811488"/>
            <a:ext cx="6800850" cy="1295400"/>
            <a:chOff x="612" y="2640"/>
            <a:chExt cx="4284" cy="816"/>
          </a:xfrm>
        </p:grpSpPr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614" y="2640"/>
              <a:ext cx="3805" cy="317"/>
              <a:chOff x="614" y="2640"/>
              <a:chExt cx="3805" cy="317"/>
            </a:xfrm>
          </p:grpSpPr>
          <p:sp>
            <p:nvSpPr>
              <p:cNvPr id="104458" name="Text Box 8"/>
              <p:cNvSpPr txBox="1">
                <a:spLocks noChangeArrowheads="1"/>
              </p:cNvSpPr>
              <p:nvPr/>
            </p:nvSpPr>
            <p:spPr bwMode="auto">
              <a:xfrm>
                <a:off x="614" y="2666"/>
                <a:ext cx="46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i="0" dirty="0">
                    <a:latin typeface="+mn-lt"/>
                  </a:rPr>
                  <a:t> Let </a:t>
                </a:r>
              </a:p>
            </p:txBody>
          </p:sp>
          <p:graphicFrame>
            <p:nvGraphicFramePr>
              <p:cNvPr id="104459" name="Object 5"/>
              <p:cNvGraphicFramePr>
                <a:graphicFrameLocks noChangeAspect="1"/>
              </p:cNvGraphicFramePr>
              <p:nvPr/>
            </p:nvGraphicFramePr>
            <p:xfrm>
              <a:off x="1080" y="2640"/>
              <a:ext cx="1585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598" name="Equation" r:id="rId8" imgW="1219200" imgH="228600" progId="Equation.3">
                      <p:embed/>
                    </p:oleObj>
                  </mc:Choice>
                  <mc:Fallback>
                    <p:oleObj name="Equation" r:id="rId8" imgW="1219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0" y="2640"/>
                            <a:ext cx="1585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60" name="Object 6"/>
              <p:cNvGraphicFramePr>
                <a:graphicFrameLocks noChangeAspect="1"/>
              </p:cNvGraphicFramePr>
              <p:nvPr/>
            </p:nvGraphicFramePr>
            <p:xfrm>
              <a:off x="2752" y="2640"/>
              <a:ext cx="1667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599" name="Equation" r:id="rId10" imgW="1282700" imgH="228600" progId="Equation.3">
                      <p:embed/>
                    </p:oleObj>
                  </mc:Choice>
                  <mc:Fallback>
                    <p:oleObj name="Equation" r:id="rId10" imgW="12827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2" y="2640"/>
                            <a:ext cx="1667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456" name="Text Box 11"/>
            <p:cNvSpPr txBox="1">
              <a:spLocks noChangeArrowheads="1"/>
            </p:cNvSpPr>
            <p:nvPr/>
          </p:nvSpPr>
          <p:spPr bwMode="auto">
            <a:xfrm>
              <a:off x="612" y="3146"/>
              <a:ext cx="38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 dirty="0">
                  <a:latin typeface="+mn-lt"/>
                </a:rPr>
                <a:t> </a:t>
              </a:r>
              <a:r>
                <a:rPr lang="en-US" sz="2000" i="0" dirty="0">
                  <a:latin typeface="+mn-lt"/>
                </a:rPr>
                <a:t>Assume, for all terms not occurring in the query (</a:t>
              </a:r>
              <a:r>
                <a:rPr lang="en-US" sz="2000" dirty="0">
                  <a:latin typeface="+mn-lt"/>
                </a:rPr>
                <a:t>q</a:t>
              </a:r>
              <a:r>
                <a:rPr lang="en-US" sz="1400" dirty="0">
                  <a:latin typeface="+mn-lt"/>
                </a:rPr>
                <a:t>i</a:t>
              </a:r>
              <a:r>
                <a:rPr lang="en-US" sz="2000" dirty="0">
                  <a:latin typeface="+mn-lt"/>
                </a:rPr>
                <a:t>=0</a:t>
              </a:r>
              <a:r>
                <a:rPr lang="en-US" sz="2000" i="0" dirty="0">
                  <a:latin typeface="+mn-lt"/>
                </a:rPr>
                <a:t>)</a:t>
              </a:r>
              <a:endParaRPr lang="en-US" i="0" dirty="0">
                <a:latin typeface="+mn-lt"/>
              </a:endParaRPr>
            </a:p>
          </p:txBody>
        </p:sp>
        <p:graphicFrame>
          <p:nvGraphicFramePr>
            <p:cNvPr id="104457" name="Object 4"/>
            <p:cNvGraphicFramePr>
              <a:graphicFrameLocks noChangeAspect="1"/>
            </p:cNvGraphicFramePr>
            <p:nvPr/>
          </p:nvGraphicFramePr>
          <p:xfrm>
            <a:off x="4368" y="3168"/>
            <a:ext cx="52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00" name="Formel" r:id="rId12" imgW="419100" imgH="228600" progId="Equation.3">
                    <p:embed/>
                  </p:oleObj>
                </mc:Choice>
                <mc:Fallback>
                  <p:oleObj name="Formel" r:id="rId12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68"/>
                          <a:ext cx="52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9181" name="Rectangle 13" descr="Cork"/>
          <p:cNvSpPr>
            <a:spLocks noChangeArrowheads="1"/>
          </p:cNvSpPr>
          <p:nvPr/>
        </p:nvSpPr>
        <p:spPr bwMode="auto">
          <a:xfrm>
            <a:off x="3429000" y="5335488"/>
            <a:ext cx="2438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0">
                <a:latin typeface="+mn-lt"/>
              </a:rPr>
              <a:t>Then...</a:t>
            </a: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29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697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utoUpdateAnimBg="0"/>
      <p:bldP spid="51918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AB39-2C96-EC41-AC07-C6B076F2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Agents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1645DC4-45D9-F44F-88A8-4A8E9E2DF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820" y="1196975"/>
            <a:ext cx="7662359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37B1D-1DC3-984D-8E38-D0571233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6AC5B-A7CE-2D44-8B87-E83F81CF5709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9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905000"/>
            <a:ext cx="2286000" cy="2438400"/>
            <a:chOff x="1296" y="1200"/>
            <a:chExt cx="1440" cy="1536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1920" y="1200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1296" y="2352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8800" y="2438400"/>
            <a:ext cx="3505200" cy="728663"/>
            <a:chOff x="1152" y="1536"/>
            <a:chExt cx="2208" cy="459"/>
          </a:xfrm>
        </p:grpSpPr>
        <p:sp>
          <p:nvSpPr>
            <p:cNvPr id="106510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1" name="AutoShape 7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15000" y="2438400"/>
            <a:ext cx="3321050" cy="1165225"/>
            <a:chOff x="3600" y="1536"/>
            <a:chExt cx="2092" cy="734"/>
          </a:xfrm>
        </p:grpSpPr>
        <p:sp>
          <p:nvSpPr>
            <p:cNvPr id="106508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9" name="AutoShape 10"/>
            <p:cNvSpPr>
              <a:spLocks/>
            </p:cNvSpPr>
            <p:nvPr/>
          </p:nvSpPr>
          <p:spPr bwMode="auto">
            <a:xfrm>
              <a:off x="4150" y="1824"/>
              <a:ext cx="1542" cy="446"/>
            </a:xfrm>
            <a:prstGeom prst="borderCallout2">
              <a:avLst>
                <a:gd name="adj1" fmla="val 16069"/>
                <a:gd name="adj2" fmla="val -3704"/>
                <a:gd name="adj3" fmla="val 16069"/>
                <a:gd name="adj4" fmla="val -10801"/>
                <a:gd name="adj5" fmla="val 17327"/>
                <a:gd name="adj6" fmla="val -20114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latin typeface="+mn-lt"/>
                </a:rPr>
                <a:t>Non-matching query terms (too many)</a:t>
              </a:r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14400" y="4267200"/>
            <a:ext cx="3505200" cy="728663"/>
            <a:chOff x="1152" y="1536"/>
            <a:chExt cx="2208" cy="459"/>
          </a:xfrm>
        </p:grpSpPr>
        <p:sp>
          <p:nvSpPr>
            <p:cNvPr id="106506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7" name="AutoShape 14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638800" y="4267200"/>
            <a:ext cx="3048000" cy="890588"/>
            <a:chOff x="3552" y="2736"/>
            <a:chExt cx="1920" cy="561"/>
          </a:xfrm>
        </p:grpSpPr>
        <p:sp>
          <p:nvSpPr>
            <p:cNvPr id="106504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5" name="AutoShape 17"/>
            <p:cNvSpPr>
              <a:spLocks/>
            </p:cNvSpPr>
            <p:nvPr/>
          </p:nvSpPr>
          <p:spPr bwMode="auto">
            <a:xfrm>
              <a:off x="4272" y="3041"/>
              <a:ext cx="1200" cy="256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4158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query terms</a:t>
              </a:r>
            </a:p>
          </p:txBody>
        </p:sp>
      </p:grpSp>
      <p:graphicFrame>
        <p:nvGraphicFramePr>
          <p:cNvPr id="1065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94652"/>
              </p:ext>
            </p:extLst>
          </p:nvPr>
        </p:nvGraphicFramePr>
        <p:xfrm>
          <a:off x="1219200" y="1752600"/>
          <a:ext cx="600392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0" name="Formel" r:id="rId4" imgW="2476500" imgH="1219200" progId="Equation.3">
                  <p:embed/>
                </p:oleObj>
              </mc:Choice>
              <mc:Fallback>
                <p:oleObj name="Formel" r:id="rId4" imgW="24765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003925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A2EBE36-D94C-C045-9827-69213EF6132F}"/>
              </a:ext>
            </a:extLst>
          </p:cNvPr>
          <p:cNvSpPr/>
          <p:nvPr/>
        </p:nvSpPr>
        <p:spPr>
          <a:xfrm>
            <a:off x="1828800" y="3657600"/>
            <a:ext cx="5257800" cy="10937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30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011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04592" y="1717576"/>
            <a:ext cx="1905000" cy="2057400"/>
            <a:chOff x="1824" y="1440"/>
            <a:chExt cx="1200" cy="1296"/>
          </a:xfrm>
        </p:grpSpPr>
        <p:sp>
          <p:nvSpPr>
            <p:cNvPr id="108558" name="Rectangle 4"/>
            <p:cNvSpPr>
              <a:spLocks noChangeArrowheads="1"/>
            </p:cNvSpPr>
            <p:nvPr/>
          </p:nvSpPr>
          <p:spPr bwMode="auto">
            <a:xfrm>
              <a:off x="1920" y="1440"/>
              <a:ext cx="960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9" name="AutoShape 5"/>
            <p:cNvSpPr>
              <a:spLocks noChangeArrowheads="1"/>
            </p:cNvSpPr>
            <p:nvPr/>
          </p:nvSpPr>
          <p:spPr bwMode="auto">
            <a:xfrm>
              <a:off x="1824" y="2256"/>
              <a:ext cx="1200" cy="480"/>
            </a:xfrm>
            <a:prstGeom prst="flowChartTerminator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Constant for</a:t>
              </a:r>
            </a:p>
            <a:p>
              <a:pPr algn="ctr"/>
              <a:r>
                <a:rPr lang="en-US" i="0">
                  <a:latin typeface="+mn-lt"/>
                </a:rPr>
                <a:t>each query</a:t>
              </a:r>
            </a:p>
          </p:txBody>
        </p:sp>
        <p:cxnSp>
          <p:nvCxnSpPr>
            <p:cNvPr id="108560" name="AutoShape 6"/>
            <p:cNvCxnSpPr>
              <a:cxnSpLocks noChangeShapeType="1"/>
              <a:stCxn id="108559" idx="1"/>
              <a:endCxn id="108558" idx="2"/>
            </p:cNvCxnSpPr>
            <p:nvPr/>
          </p:nvCxnSpPr>
          <p:spPr bwMode="auto">
            <a:xfrm rot="10800000" flipH="1">
              <a:off x="1824" y="1872"/>
              <a:ext cx="576" cy="624"/>
            </a:xfrm>
            <a:prstGeom prst="curvedConnector4">
              <a:avLst>
                <a:gd name="adj1" fmla="val -25000"/>
                <a:gd name="adj2" fmla="val 69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38155" y="1488978"/>
            <a:ext cx="3881438" cy="1905001"/>
            <a:chOff x="2979" y="1296"/>
            <a:chExt cx="2445" cy="1200"/>
          </a:xfrm>
        </p:grpSpPr>
        <p:sp>
          <p:nvSpPr>
            <p:cNvPr id="108556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08557" name="AutoShape 9"/>
            <p:cNvCxnSpPr>
              <a:cxnSpLocks noChangeShapeType="1"/>
              <a:stCxn id="108559" idx="3"/>
              <a:endCxn id="108556" idx="2"/>
            </p:cNvCxnSpPr>
            <p:nvPr/>
          </p:nvCxnSpPr>
          <p:spPr bwMode="auto">
            <a:xfrm flipV="1">
              <a:off x="2979" y="2016"/>
              <a:ext cx="1965" cy="4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52392" y="1488976"/>
            <a:ext cx="4038600" cy="3352800"/>
            <a:chOff x="2736" y="1296"/>
            <a:chExt cx="2544" cy="2112"/>
          </a:xfrm>
        </p:grpSpPr>
        <p:sp>
          <p:nvSpPr>
            <p:cNvPr id="108553" name="Rectangle 11"/>
            <p:cNvSpPr>
              <a:spLocks noChangeArrowheads="1"/>
            </p:cNvSpPr>
            <p:nvPr/>
          </p:nvSpPr>
          <p:spPr bwMode="auto">
            <a:xfrm>
              <a:off x="2928" y="1296"/>
              <a:ext cx="1440" cy="7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4" name="AutoShape 12"/>
            <p:cNvSpPr>
              <a:spLocks noChangeArrowheads="1"/>
            </p:cNvSpPr>
            <p:nvPr/>
          </p:nvSpPr>
          <p:spPr bwMode="auto">
            <a:xfrm>
              <a:off x="3600" y="2064"/>
              <a:ext cx="288" cy="624"/>
            </a:xfrm>
            <a:prstGeom prst="upDownArrow">
              <a:avLst>
                <a:gd name="adj1" fmla="val 50000"/>
                <a:gd name="adj2" fmla="val 4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5" name="AutoShape 13"/>
            <p:cNvSpPr>
              <a:spLocks noChangeArrowheads="1"/>
            </p:cNvSpPr>
            <p:nvPr/>
          </p:nvSpPr>
          <p:spPr bwMode="auto">
            <a:xfrm>
              <a:off x="2736" y="2688"/>
              <a:ext cx="2544" cy="720"/>
            </a:xfrm>
            <a:prstGeom prst="wave">
              <a:avLst>
                <a:gd name="adj1" fmla="val 9028"/>
                <a:gd name="adj2" fmla="val -20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Only quantity to be estimated </a:t>
              </a:r>
            </a:p>
            <a:p>
              <a:pPr algn="ctr"/>
              <a:r>
                <a:rPr lang="en-US" i="0">
                  <a:latin typeface="+mn-lt"/>
                </a:rPr>
                <a:t>for rankings</a:t>
              </a:r>
            </a:p>
          </p:txBody>
        </p:sp>
      </p:grpSp>
      <p:graphicFrame>
        <p:nvGraphicFramePr>
          <p:cNvPr id="1085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34878"/>
              </p:ext>
            </p:extLst>
          </p:nvPr>
        </p:nvGraphicFramePr>
        <p:xfrm>
          <a:off x="899592" y="1412776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29" name="Equation" r:id="rId4" imgW="2857500" imgH="444500" progId="Equation.3">
                  <p:embed/>
                </p:oleObj>
              </mc:Choice>
              <mc:Fallback>
                <p:oleObj name="Equation" r:id="rId4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99592" y="4883745"/>
            <a:ext cx="6324600" cy="1425575"/>
            <a:chOff x="624" y="3168"/>
            <a:chExt cx="3984" cy="898"/>
          </a:xfrm>
        </p:grpSpPr>
        <p:sp>
          <p:nvSpPr>
            <p:cNvPr id="108551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32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 dirty="0">
                  <a:latin typeface="+mn-lt"/>
                </a:rPr>
                <a:t> Optimize Retrieval Status Value (RSV):</a:t>
              </a:r>
            </a:p>
          </p:txBody>
        </p:sp>
        <p:graphicFrame>
          <p:nvGraphicFramePr>
            <p:cNvPr id="108552" name="Object 3"/>
            <p:cNvGraphicFramePr>
              <a:graphicFrameLocks noChangeAspect="1"/>
            </p:cNvGraphicFramePr>
            <p:nvPr/>
          </p:nvGraphicFramePr>
          <p:xfrm>
            <a:off x="768" y="3456"/>
            <a:ext cx="384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330" name="Formel" r:id="rId6" imgW="2781300" imgH="444500" progId="Equation.3">
                    <p:embed/>
                  </p:oleObj>
                </mc:Choice>
                <mc:Fallback>
                  <p:oleObj name="Formel" r:id="rId6" imgW="27813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384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31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95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1127125" y="1484784"/>
            <a:ext cx="461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All boils down to computing RSV.</a:t>
            </a:r>
          </a:p>
        </p:txBody>
      </p:sp>
      <p:graphicFrame>
        <p:nvGraphicFramePr>
          <p:cNvPr id="1105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7442"/>
              </p:ext>
            </p:extLst>
          </p:nvPr>
        </p:nvGraphicFramePr>
        <p:xfrm>
          <a:off x="1371600" y="1976909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8" name="Equation" r:id="rId4" imgW="2781300" imgH="444500" progId="Equation.3">
                  <p:embed/>
                </p:oleObj>
              </mc:Choice>
              <mc:Fallback>
                <p:oleObj name="Equation" r:id="rId4" imgW="278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76909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17469"/>
              </p:ext>
            </p:extLst>
          </p:nvPr>
        </p:nvGraphicFramePr>
        <p:xfrm>
          <a:off x="1371600" y="3043709"/>
          <a:ext cx="1947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9" name="Equation" r:id="rId6" imgW="889000" imgH="368300" progId="Equation.3">
                  <p:embed/>
                </p:oleObj>
              </mc:Choice>
              <mc:Fallback>
                <p:oleObj name="Equation" r:id="rId6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3709"/>
                        <a:ext cx="1947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676400" y="5373216"/>
            <a:ext cx="6019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So, how do we compute </a:t>
            </a:r>
            <a:r>
              <a:rPr lang="en-US" dirty="0" err="1">
                <a:latin typeface="+mn-lt"/>
              </a:rPr>
              <a:t>c</a:t>
            </a:r>
            <a:r>
              <a:rPr lang="en-US" sz="1400" dirty="0" err="1">
                <a:latin typeface="+mn-lt"/>
              </a:rPr>
              <a:t>i</a:t>
            </a:r>
            <a:r>
              <a:rPr lang="en-US" dirty="0" err="1">
                <a:latin typeface="+mn-lt"/>
              </a:rPr>
              <a:t>’s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from our data ?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32</a:t>
            </a:fld>
            <a:endParaRPr lang="de-DE" sz="11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31440"/>
              </p:ext>
            </p:extLst>
          </p:nvPr>
        </p:nvGraphicFramePr>
        <p:xfrm>
          <a:off x="1475656" y="4005064"/>
          <a:ext cx="55403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0" name="Formel" r:id="rId8" imgW="2527300" imgH="431800" progId="Equation.3">
                  <p:embed/>
                </p:oleObj>
              </mc:Choice>
              <mc:Fallback>
                <p:oleObj name="Formel" r:id="rId8" imgW="252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55403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2855" y="3123768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all query terms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Find docs containing term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(</a:t>
            </a:r>
            <a:r>
              <a:rPr lang="en-US" dirty="0">
                <a:sym typeface="Wingdings"/>
              </a:rPr>
              <a:t> inverted index)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5DACF-3261-DB41-80D3-3AC9B74F4206}"/>
              </a:ext>
            </a:extLst>
          </p:cNvPr>
          <p:cNvSpPr txBox="1"/>
          <p:nvPr/>
        </p:nvSpPr>
        <p:spPr>
          <a:xfrm>
            <a:off x="6312551" y="3733139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Non-standard Databases and Data Mining</a:t>
            </a:r>
          </a:p>
        </p:txBody>
      </p:sp>
    </p:spTree>
    <p:extLst>
      <p:ext uri="{BB962C8B-B14F-4D97-AF65-F5344CB8AC3E}">
        <p14:creationId xmlns:p14="http://schemas.microsoft.com/office/powerpoint/2010/main" val="30838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468313" y="1264121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Estimating RSV coefficients: </a:t>
            </a:r>
            <a:r>
              <a:rPr lang="en-US" i="0" dirty="0" err="1">
                <a:latin typeface="+mn-lt"/>
              </a:rPr>
              <a:t>Groundtruth</a:t>
            </a:r>
            <a:r>
              <a:rPr lang="en-US" i="0" dirty="0">
                <a:latin typeface="+mn-lt"/>
              </a:rPr>
              <a:t> for subset of docs</a:t>
            </a:r>
          </a:p>
          <a:p>
            <a:pPr lvl="1">
              <a:buFontTx/>
              <a:buChar char="•"/>
            </a:pPr>
            <a:r>
              <a:rPr lang="en-US" i="0" dirty="0">
                <a:latin typeface="+mn-lt"/>
              </a:rPr>
              <a:t>It is known </a:t>
            </a:r>
            <a:r>
              <a:rPr lang="en-US" i="0" dirty="0" err="1">
                <a:latin typeface="+mn-lt"/>
              </a:rPr>
              <a:t>wether</a:t>
            </a:r>
            <a:r>
              <a:rPr lang="en-US" i="0" dirty="0">
                <a:latin typeface="+mn-lt"/>
              </a:rPr>
              <a:t> docs are relevant or not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468313" y="203123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For each term 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33753"/>
              </p:ext>
            </p:extLst>
          </p:nvPr>
        </p:nvGraphicFramePr>
        <p:xfrm>
          <a:off x="1348408" y="258936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06" name="Dokument" r:id="rId4" imgW="6375400" imgH="2362200" progId="Word.Document.8">
                  <p:embed/>
                </p:oleObj>
              </mc:Choice>
              <mc:Fallback>
                <p:oleObj name="Dok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58936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22216"/>
              </p:ext>
            </p:extLst>
          </p:nvPr>
        </p:nvGraphicFramePr>
        <p:xfrm>
          <a:off x="2796208" y="5514553"/>
          <a:ext cx="990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07" name="Equation" r:id="rId6" imgW="457200" imgH="393700" progId="Equation.3">
                  <p:embed/>
                </p:oleObj>
              </mc:Choice>
              <mc:Fallback>
                <p:oleObj name="Equation" r:id="rId6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08" y="5514553"/>
                        <a:ext cx="9906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11041"/>
              </p:ext>
            </p:extLst>
          </p:nvPr>
        </p:nvGraphicFramePr>
        <p:xfrm>
          <a:off x="4091608" y="5514553"/>
          <a:ext cx="1600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08" name="Equation" r:id="rId8" imgW="774700" imgH="419100" progId="Equation.3">
                  <p:embed/>
                </p:oleObj>
              </mc:Choice>
              <mc:Fallback>
                <p:oleObj name="Equation" r:id="rId8" imgW="77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608" y="5514553"/>
                        <a:ext cx="1600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1119808" y="5743153"/>
            <a:ext cx="163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Estimates: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33</a:t>
            </a:fld>
            <a:endParaRPr lang="de-DE" sz="1200" dirty="0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311007" y="5013176"/>
            <a:ext cx="5300663" cy="473075"/>
            <a:chOff x="1080" y="2640"/>
            <a:chExt cx="3339" cy="298"/>
          </a:xfrm>
        </p:grpSpPr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080" y="2640"/>
            <a:ext cx="1585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09" name="Equation" r:id="rId10" imgW="1219200" imgH="228600" progId="Equation.3">
                    <p:embed/>
                  </p:oleObj>
                </mc:Choice>
                <mc:Fallback>
                  <p:oleObj name="Equation" r:id="rId10" imgW="1219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0" y="2640"/>
                          <a:ext cx="1585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2752" y="2640"/>
            <a:ext cx="1667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10" name="Equation" r:id="rId12" imgW="1282700" imgH="228600" progId="Equation.3">
                    <p:embed/>
                  </p:oleObj>
                </mc:Choice>
                <mc:Fallback>
                  <p:oleObj name="Equation" r:id="rId12" imgW="1282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2" y="2640"/>
                          <a:ext cx="1667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BFE5F3-3D72-A544-9DE4-B2CB7ABF1E4B}"/>
              </a:ext>
            </a:extLst>
          </p:cNvPr>
          <p:cNvSpPr txBox="1"/>
          <p:nvPr/>
        </p:nvSpPr>
        <p:spPr>
          <a:xfrm>
            <a:off x="-544530" y="47363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506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38BCFA8-572E-A944-BEDD-20735A3CE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36" y="4416374"/>
            <a:ext cx="2387068" cy="963764"/>
          </a:xfrm>
          <a:prstGeom prst="rect">
            <a:avLst/>
          </a:prstGeom>
        </p:spPr>
      </p:pic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043608" y="1264121"/>
            <a:ext cx="393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Estimating RSV coefficients.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43608" y="164512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For each term </a:t>
            </a:r>
            <a:r>
              <a:rPr lang="en-US">
                <a:latin typeface="+mn-lt"/>
              </a:rPr>
              <a:t>i </a:t>
            </a:r>
            <a:r>
              <a:rPr lang="en-US" i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89850"/>
              </p:ext>
            </p:extLst>
          </p:nvPr>
        </p:nvGraphicFramePr>
        <p:xfrm>
          <a:off x="1348408" y="222932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46" name="Dokument" r:id="rId5" imgW="6375400" imgH="2362200" progId="Word.Document.8">
                  <p:embed/>
                </p:oleObj>
              </mc:Choice>
              <mc:Fallback>
                <p:oleObj name="Dokument" r:id="rId5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22932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43608" y="4456137"/>
            <a:ext cx="6096000" cy="1781175"/>
            <a:chOff x="720" y="2976"/>
            <a:chExt cx="3840" cy="1122"/>
          </a:xfrm>
        </p:grpSpPr>
        <p:graphicFrame>
          <p:nvGraphicFramePr>
            <p:cNvPr id="112646" name="Object 3"/>
            <p:cNvGraphicFramePr>
              <a:graphicFrameLocks noChangeAspect="1"/>
            </p:cNvGraphicFramePr>
            <p:nvPr/>
          </p:nvGraphicFramePr>
          <p:xfrm>
            <a:off x="1824" y="2976"/>
            <a:ext cx="6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47" name="Equation" r:id="rId7" imgW="457200" imgH="393700" progId="Equation.3">
                    <p:embed/>
                  </p:oleObj>
                </mc:Choice>
                <mc:Fallback>
                  <p:oleObj name="Equation" r:id="rId7" imgW="457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976"/>
                          <a:ext cx="6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7" name="Object 4"/>
            <p:cNvGraphicFramePr>
              <a:graphicFrameLocks noChangeAspect="1"/>
            </p:cNvGraphicFramePr>
            <p:nvPr/>
          </p:nvGraphicFramePr>
          <p:xfrm>
            <a:off x="2640" y="2976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48" name="Equation" r:id="rId9" imgW="774700" imgH="419100" progId="Equation.3">
                    <p:embed/>
                  </p:oleObj>
                </mc:Choice>
                <mc:Fallback>
                  <p:oleObj name="Equation" r:id="rId9" imgW="7747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976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8" name="Object 5"/>
            <p:cNvGraphicFramePr>
              <a:graphicFrameLocks noChangeAspect="1"/>
            </p:cNvGraphicFramePr>
            <p:nvPr/>
          </p:nvGraphicFramePr>
          <p:xfrm>
            <a:off x="720" y="3504"/>
            <a:ext cx="384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49" name="Formel" r:id="rId11" imgW="2781300" imgH="431800" progId="Equation.3">
                    <p:embed/>
                  </p:oleObj>
                </mc:Choice>
                <mc:Fallback>
                  <p:oleObj name="Formel" r:id="rId11" imgW="2781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04"/>
                          <a:ext cx="3840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49" name="Text Box 10"/>
            <p:cNvSpPr txBox="1">
              <a:spLocks noChangeArrowheads="1"/>
            </p:cNvSpPr>
            <p:nvPr/>
          </p:nvSpPr>
          <p:spPr bwMode="auto">
            <a:xfrm>
              <a:off x="768" y="3120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Estimates:</a:t>
              </a:r>
            </a:p>
          </p:txBody>
        </p:sp>
      </p:grp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34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87989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division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0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55228"/>
              </p:ext>
            </p:extLst>
          </p:nvPr>
        </p:nvGraphicFramePr>
        <p:xfrm>
          <a:off x="611560" y="1556792"/>
          <a:ext cx="740410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8" name="Formel" r:id="rId3" imgW="3378200" imgH="431800" progId="Equation.3">
                  <p:embed/>
                </p:oleObj>
              </mc:Choice>
              <mc:Fallback>
                <p:oleObj name="Formel" r:id="rId3" imgW="337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404101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3EACD4-C6FF-504B-8884-F84EF32AF8DB}"/>
              </a:ext>
            </a:extLst>
          </p:cNvPr>
          <p:cNvSpPr txBox="1">
            <a:spLocks/>
          </p:cNvSpPr>
          <p:nvPr/>
        </p:nvSpPr>
        <p:spPr>
          <a:xfrm>
            <a:off x="7956550" y="634197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17678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Estimation </a:t>
            </a:r>
            <a:r>
              <a:rPr lang="en-US" dirty="0">
                <a:latin typeface="+mn-lt"/>
                <a:ea typeface="ＭＳ Ｐゴシック" charset="0"/>
              </a:rPr>
              <a:t>in practice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924800" cy="5328592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non-relevant documents are approximated by the whole collection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S=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s=0</a:t>
            </a:r>
            <a:r>
              <a:rPr lang="en-US" sz="2000" dirty="0">
                <a:ea typeface="ＭＳ Ｐゴシック" charset="0"/>
              </a:rPr>
              <a:t>), then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(prob. of occurrence term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in non-relevant documents for query)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n/N</a:t>
            </a:r>
            <a:r>
              <a:rPr lang="en-US" sz="2000" dirty="0">
                <a:ea typeface="ＭＳ Ｐゴシック" charset="0"/>
              </a:rPr>
              <a:t> and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 (1–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)/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log (N – n)/n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≈ log(1+ (N </a:t>
            </a:r>
            <a:r>
              <a:rPr lang="mr-IN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–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n)/n) =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 N/n = IDF</a:t>
            </a:r>
          </a:p>
          <a:p>
            <a:r>
              <a:rPr lang="en-US" sz="2000" dirty="0">
                <a:ea typeface="ＭＳ Ｐゴシック" charset="0"/>
              </a:rPr>
              <a:t>Idea cannot be easily extended 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</a:p>
          <a:p>
            <a:r>
              <a:rPr lang="en-US" sz="2000" dirty="0">
                <a:ea typeface="ＭＳ Ｐゴシック" charset="0"/>
              </a:rPr>
              <a:t>Estimate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(probability of occurrence of term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in relevant docs):</a:t>
            </a:r>
          </a:p>
          <a:p>
            <a:pPr lvl="1"/>
            <a:r>
              <a:rPr lang="en-US" sz="1800" dirty="0">
                <a:ea typeface="ＭＳ Ｐゴシック" charset="0"/>
              </a:rPr>
              <a:t>From relevant documents if we know some</a:t>
            </a:r>
          </a:p>
          <a:p>
            <a:pPr lvl="1"/>
            <a:r>
              <a:rPr lang="en-US" sz="1800" dirty="0">
                <a:ea typeface="ＭＳ Ｐゴシック" charset="0"/>
              </a:rPr>
              <a:t>Use constant 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0.5</a:t>
            </a:r>
            <a:r>
              <a:rPr lang="en-US" sz="1800" dirty="0">
                <a:ea typeface="ＭＳ Ｐゴシック" charset="0"/>
              </a:rPr>
              <a:t> – then just get </a:t>
            </a:r>
            <a:r>
              <a:rPr lang="en-US" sz="1800" dirty="0" err="1">
                <a:ea typeface="ＭＳ Ｐゴシック" charset="0"/>
              </a:rPr>
              <a:t>idf</a:t>
            </a:r>
            <a:r>
              <a:rPr lang="en-US" sz="1800" dirty="0">
                <a:ea typeface="ＭＳ Ｐゴシック" charset="0"/>
              </a:rPr>
              <a:t> weighting of terms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(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 and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1-p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 cancel out)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ＭＳ Ｐゴシック" charset="0"/>
              </a:rPr>
              <a:t>…</a:t>
            </a:r>
          </a:p>
          <a:p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We have a nice theoretical foundation of TF.IDF </a:t>
            </a:r>
            <a:br>
              <a:rPr lang="en-US" sz="20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(in the binary case: TF=1 or TF=0)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5710027"/>
            <a:ext cx="6192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B12FF"/>
                </a:solidFill>
              </a:rPr>
              <a:t>Greiff</a:t>
            </a:r>
            <a:r>
              <a:rPr lang="en-US" sz="1100" dirty="0">
                <a:solidFill>
                  <a:srgbClr val="0B12FF"/>
                </a:solidFill>
              </a:rPr>
              <a:t>, Warren R., A Theory of Term Weighting Based on Exploratory Data Analysis. In: Proceedings of the 21st Annual International ACM SIGIR Conference on Research and Development </a:t>
            </a:r>
            <a:br>
              <a:rPr lang="en-US" sz="1100" dirty="0">
                <a:solidFill>
                  <a:srgbClr val="0B12FF"/>
                </a:solidFill>
              </a:rPr>
            </a:br>
            <a:r>
              <a:rPr lang="en-US" sz="1100" dirty="0">
                <a:solidFill>
                  <a:srgbClr val="0B12FF"/>
                </a:solidFill>
              </a:rPr>
              <a:t>in Information Retrieval, pp. 11-19, </a:t>
            </a:r>
            <a:r>
              <a:rPr lang="en-US" sz="1100" b="1" dirty="0">
                <a:solidFill>
                  <a:srgbClr val="FF0000"/>
                </a:solidFill>
              </a:rPr>
              <a:t>1998</a:t>
            </a:r>
            <a:r>
              <a:rPr lang="en-US" sz="1100" dirty="0">
                <a:solidFill>
                  <a:srgbClr val="0B12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623905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Robertson S.E., Understanding inverse document frequency: On </a:t>
            </a:r>
          </a:p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theoretical arguments for </a:t>
            </a:r>
            <a:r>
              <a:rPr lang="en-US" sz="1100" dirty="0" err="1">
                <a:solidFill>
                  <a:srgbClr val="0305FF"/>
                </a:solidFill>
                <a:latin typeface="+mn-lt"/>
              </a:rPr>
              <a:t>idf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. J. Doc., 60:503–520,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2004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.</a:t>
            </a:r>
            <a:br>
              <a:rPr lang="en-US" sz="1100" dirty="0">
                <a:solidFill>
                  <a:srgbClr val="0305FF"/>
                </a:solidFill>
                <a:latin typeface="+mn-lt"/>
              </a:rPr>
            </a:br>
            <a:endParaRPr lang="en-US" sz="11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514481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Karen </a:t>
            </a:r>
            <a:r>
              <a:rPr lang="en-US" sz="1100" dirty="0" err="1">
                <a:solidFill>
                  <a:srgbClr val="0305FF"/>
                </a:solidFill>
                <a:latin typeface="+mn-lt"/>
              </a:rPr>
              <a:t>Sparck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 Jones. A statistical interpretation of term specificity and its application in retrieval. In </a:t>
            </a:r>
            <a:r>
              <a:rPr lang="en-US" sz="1100" i="1" dirty="0">
                <a:solidFill>
                  <a:srgbClr val="0305FF"/>
                </a:solidFill>
                <a:latin typeface="+mn-lt"/>
              </a:rPr>
              <a:t>Document retrieval systems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, Vol. 3. Taylor Graham Publishing, London, UK, UK 132-142. </a:t>
            </a:r>
            <a:r>
              <a:rPr lang="en-US" sz="1100" b="1" dirty="0">
                <a:solidFill>
                  <a:srgbClr val="FF0000"/>
                </a:solidFill>
              </a:rPr>
              <a:t>1988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  <a:endParaRPr lang="en-US" sz="1100" dirty="0">
              <a:solidFill>
                <a:srgbClr val="0305FF"/>
              </a:solidFill>
              <a:latin typeface="+mn-lt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A77DCD3C-5047-1C43-8D3F-65EC38ED2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66780"/>
              </p:ext>
            </p:extLst>
          </p:nvPr>
        </p:nvGraphicFramePr>
        <p:xfrm>
          <a:off x="4572000" y="161807"/>
          <a:ext cx="586954" cy="60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7" name="Equation" r:id="rId3" imgW="457200" imgH="393700" progId="Equation.3">
                  <p:embed/>
                </p:oleObj>
              </mc:Choice>
              <mc:Fallback>
                <p:oleObj name="Equation" r:id="rId3" imgW="457200" imgH="393700" progId="Equation.3">
                  <p:embed/>
                  <p:pic>
                    <p:nvPicPr>
                      <p:cNvPr id="1126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1807"/>
                        <a:ext cx="586954" cy="601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F2BD4941-0CE3-3145-8E31-EA4FECCEF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53571"/>
              </p:ext>
            </p:extLst>
          </p:nvPr>
        </p:nvGraphicFramePr>
        <p:xfrm>
          <a:off x="5508104" y="186519"/>
          <a:ext cx="1065358" cy="57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8" name="Equation" r:id="rId5" imgW="774700" imgH="419100" progId="Equation.3">
                  <p:embed/>
                </p:oleObj>
              </mc:Choice>
              <mc:Fallback>
                <p:oleObj name="Equation" r:id="rId5" imgW="774700" imgH="419100" progId="Equation.3">
                  <p:embed/>
                  <p:pic>
                    <p:nvPicPr>
                      <p:cNvPr id="1126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86519"/>
                        <a:ext cx="1065358" cy="577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666550E1-6A03-6543-B62E-C750A0758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49066"/>
              </p:ext>
            </p:extLst>
          </p:nvPr>
        </p:nvGraphicFramePr>
        <p:xfrm>
          <a:off x="6876256" y="3455137"/>
          <a:ext cx="1458392" cy="59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9" name="Equation" r:id="rId7" imgW="1117600" imgH="457200" progId="Equation.3">
                  <p:embed/>
                </p:oleObj>
              </mc:Choice>
              <mc:Fallback>
                <p:oleObj name="Equation" r:id="rId7" imgW="1117600" imgH="45720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455137"/>
                        <a:ext cx="1458392" cy="59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A0E11AD-BAE0-F744-8403-9F48DAD2F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256" y="163465"/>
            <a:ext cx="1543492" cy="62317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D6F49E-9339-4A4B-A3DD-17201F101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540" y="213398"/>
            <a:ext cx="1818258" cy="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Iteratively estimating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1198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0305FF"/>
                </a:solidFill>
                <a:ea typeface="ＭＳ Ｐゴシック" charset="0"/>
              </a:rPr>
              <a:t>Expectation Maximization:</a:t>
            </a:r>
            <a:endParaRPr lang="en-US" sz="2400" dirty="0">
              <a:solidFill>
                <a:srgbClr val="0305FF"/>
              </a:solidFill>
              <a:ea typeface="ＭＳ Ｐゴシック" charset="0"/>
            </a:endParaRP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Assume that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constant over all </a:t>
            </a:r>
            <a:r>
              <a:rPr lang="en-US" sz="2400" dirty="0">
                <a:solidFill>
                  <a:srgbClr val="3C8C93"/>
                </a:solidFill>
                <a:ea typeface="ＭＳ Ｐゴシック" charset="0"/>
              </a:rPr>
              <a:t>q</a:t>
            </a:r>
            <a:r>
              <a:rPr lang="en-US" sz="24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 in query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 = 0.5</a:t>
            </a:r>
            <a:r>
              <a:rPr lang="en-US" sz="2000" dirty="0">
                <a:ea typeface="ＭＳ Ｐゴシック" charset="0"/>
              </a:rPr>
              <a:t> (even odds) for any given doc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Determine guess of relevant document set from subset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V</a:t>
            </a:r>
            <a:r>
              <a:rPr lang="en-US" sz="2400" dirty="0">
                <a:ea typeface="ＭＳ Ｐゴシック" charset="0"/>
              </a:rPr>
              <a:t>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dirty="0">
                <a:ea typeface="ＭＳ Ｐゴシック" charset="0"/>
              </a:rPr>
              <a:t> is fixed size set of highest ranked documents on this model 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We need to improve our guesses for </a:t>
            </a:r>
            <a:r>
              <a:rPr lang="en-US" sz="24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 err="1">
                <a:solidFill>
                  <a:srgbClr val="3C8C93"/>
                </a:solidFill>
                <a:ea typeface="ＭＳ Ｐゴシック" charset="0"/>
              </a:rPr>
              <a:t>r</a:t>
            </a:r>
            <a:r>
              <a:rPr lang="en-US" sz="24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, so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Use distribution of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in docs in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dirty="0">
                <a:ea typeface="ＭＳ Ｐゴシック" charset="0"/>
              </a:rPr>
              <a:t>. Let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be set of documents containing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q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= |V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| / |V|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Assume if not retrieved then not relevant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err="1">
                <a:solidFill>
                  <a:srgbClr val="3C8C93"/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 = (</a:t>
            </a:r>
            <a:r>
              <a:rPr lang="en-US" sz="1800" dirty="0" err="1">
                <a:solidFill>
                  <a:srgbClr val="3C8C93"/>
                </a:solidFill>
                <a:ea typeface="ＭＳ Ｐゴシック" charset="0"/>
              </a:rPr>
              <a:t>n</a:t>
            </a:r>
            <a:r>
              <a:rPr lang="en-US" sz="18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– |V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|) / (N – |V|)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Go to 2. until convergence then return ranking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67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Probabilistic Relevance Feedback</a:t>
            </a:r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2"/>
          </a:xfrm>
        </p:spPr>
        <p:txBody>
          <a:bodyPr/>
          <a:lstStyle/>
          <a:p>
            <a:pPr marL="495300" indent="-495300"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Guess a preliminary probabilistic description of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 and use it to retrieve a first set of documents V, as above.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Interact with the user </a:t>
            </a:r>
            <a:r>
              <a:rPr lang="en-US" sz="2400" dirty="0">
                <a:ea typeface="ＭＳ Ｐゴシック" charset="0"/>
              </a:rPr>
              <a:t>to refine the description: learn some definite members of R and NR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 err="1">
                <a:ea typeface="ＭＳ Ｐゴシック" charset="0"/>
              </a:rPr>
              <a:t>Reestimate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i="1" dirty="0">
                <a:ea typeface="ＭＳ Ｐゴシック" charset="0"/>
              </a:rPr>
              <a:t>p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 err="1">
                <a:ea typeface="ＭＳ Ｐゴシック" charset="0"/>
              </a:rPr>
              <a:t>r</a:t>
            </a:r>
            <a:r>
              <a:rPr lang="en-US" sz="2400" i="1" baseline="-250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on the basis of these</a:t>
            </a:r>
          </a:p>
          <a:p>
            <a:pPr marL="914400" lvl="1" indent="-457200"/>
            <a:r>
              <a:rPr lang="en-US" sz="2000" dirty="0">
                <a:ea typeface="ＭＳ Ｐゴシック" charset="0"/>
              </a:rPr>
              <a:t>Or can combine new information with original guess (use Bayesian prior):</a:t>
            </a:r>
          </a:p>
          <a:p>
            <a:pPr marL="495300" indent="-495300"/>
            <a:endParaRPr lang="en-US" sz="2400" dirty="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endParaRPr lang="en-US" sz="2400" dirty="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r>
              <a:rPr lang="en-US" sz="2400" dirty="0">
                <a:ea typeface="ＭＳ Ｐゴシック" charset="0"/>
              </a:rPr>
              <a:t>Repeat, thus generating a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succession of approximations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to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. </a:t>
            </a:r>
          </a:p>
        </p:txBody>
      </p:sp>
      <p:graphicFrame>
        <p:nvGraphicFramePr>
          <p:cNvPr id="120835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44477822"/>
              </p:ext>
            </p:extLst>
          </p:nvPr>
        </p:nvGraphicFramePr>
        <p:xfrm>
          <a:off x="2459608" y="3933056"/>
          <a:ext cx="2184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76" name="Formel" r:id="rId4" imgW="1066800" imgH="406400" progId="Equation.3">
                  <p:embed/>
                </p:oleObj>
              </mc:Choice>
              <mc:Fallback>
                <p:oleObj name="Formel" r:id="rId4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608" y="3933056"/>
                        <a:ext cx="2184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5220072" y="3933056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+mn-lt"/>
                <a:cs typeface="Arial" charset="0"/>
              </a:rPr>
              <a:t>𝜆</a:t>
            </a:r>
            <a:r>
              <a:rPr lang="en-US" dirty="0">
                <a:latin typeface="+mn-lt"/>
                <a:cs typeface="Arial" charset="0"/>
              </a:rPr>
              <a:t>  is </a:t>
            </a:r>
          </a:p>
          <a:p>
            <a:pPr algn="ctr"/>
            <a:r>
              <a:rPr lang="en-US" dirty="0">
                <a:latin typeface="+mn-lt"/>
                <a:cs typeface="Arial" charset="0"/>
              </a:rPr>
              <a:t>prior</a:t>
            </a:r>
          </a:p>
          <a:p>
            <a:pPr algn="ctr"/>
            <a:r>
              <a:rPr lang="en-US" dirty="0">
                <a:latin typeface="+mn-lt"/>
                <a:cs typeface="Arial" charset="0"/>
              </a:rPr>
              <a:t>weight</a:t>
            </a:r>
            <a:endParaRPr lang="el-GR" dirty="0">
              <a:latin typeface="+mn-lt"/>
              <a:cs typeface="Arial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507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Indexing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“Learning” from queries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More queries: better results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endParaRPr lang="en-US" b="1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p(</a:t>
            </a:r>
            <a:r>
              <a:rPr lang="en-US" b="1" dirty="0" err="1">
                <a:solidFill>
                  <a:schemeClr val="tx2"/>
                </a:solidFill>
                <a:ea typeface="ＭＳ Ｐゴシック" charset="0"/>
              </a:rPr>
              <a:t>q|x,R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)</a:t>
            </a:r>
            <a:r>
              <a:rPr lang="en-US" dirty="0">
                <a:ea typeface="ＭＳ Ｐゴシック" charset="0"/>
              </a:rPr>
              <a:t> - probability that if document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had been deemed relevant, query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 dirty="0">
                <a:ea typeface="ＭＳ Ｐゴシック" charset="0"/>
              </a:rPr>
              <a:t> had been asked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The rest of the framework is similar to BIR</a:t>
            </a: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6771"/>
              </p:ext>
            </p:extLst>
          </p:nvPr>
        </p:nvGraphicFramePr>
        <p:xfrm>
          <a:off x="1524000" y="2402458"/>
          <a:ext cx="4586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2" name="Formel" r:id="rId4" imgW="1943100" imgH="419100" progId="Equation.3">
                  <p:embed/>
                </p:oleObj>
              </mc:Choice>
              <mc:Fallback>
                <p:oleObj name="Formel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02458"/>
                        <a:ext cx="45862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8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6A3E-3C11-0A4E-9203-A8B2A5F0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Classical planning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6931BD-976C-F54D-B8F3-CDD509063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3373"/>
            <a:ext cx="8229600" cy="4236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0AC5C-FCE3-E24C-BC66-E50B675A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6933C-D799-4045-8A17-969627EBE458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9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0" name="Rectangle 3"/>
          <p:cNvSpPr>
            <a:spLocks noChangeArrowheads="1"/>
          </p:cNvSpPr>
          <p:nvPr/>
        </p:nvSpPr>
        <p:spPr bwMode="auto">
          <a:xfrm>
            <a:off x="1371600" y="4617368"/>
            <a:ext cx="2209800" cy="6838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6751" name="Line 4"/>
          <p:cNvSpPr>
            <a:spLocks noChangeShapeType="1"/>
          </p:cNvSpPr>
          <p:nvPr/>
        </p:nvSpPr>
        <p:spPr bwMode="auto">
          <a:xfrm flipH="1" flipV="1">
            <a:off x="2209800" y="3855368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2" name="Line 5"/>
          <p:cNvSpPr>
            <a:spLocks noChangeShapeType="1"/>
          </p:cNvSpPr>
          <p:nvPr/>
        </p:nvSpPr>
        <p:spPr bwMode="auto">
          <a:xfrm flipV="1">
            <a:off x="2438400" y="3702968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3" name="Line 6"/>
          <p:cNvSpPr>
            <a:spLocks noChangeShapeType="1"/>
          </p:cNvSpPr>
          <p:nvPr/>
        </p:nvSpPr>
        <p:spPr bwMode="auto">
          <a:xfrm flipV="1">
            <a:off x="2438400" y="408396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38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Binary Independence </a:t>
            </a:r>
            <a:r>
              <a:rPr lang="en-US" dirty="0">
                <a:ea typeface="ＭＳ Ｐゴシック" charset="0"/>
              </a:rPr>
              <a:t>Retrieval </a:t>
            </a: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vs. </a:t>
            </a:r>
            <a:br>
              <a:rPr lang="en-US" sz="32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Binary Independence </a:t>
            </a:r>
            <a:r>
              <a:rPr lang="en-US" dirty="0">
                <a:ea typeface="ＭＳ Ｐゴシック" charset="0"/>
              </a:rPr>
              <a:t>Indexing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1160" name="Text Box 8"/>
          <p:cNvSpPr txBox="1">
            <a:spLocks noChangeArrowheads="1"/>
          </p:cNvSpPr>
          <p:nvPr/>
        </p:nvSpPr>
        <p:spPr bwMode="auto">
          <a:xfrm>
            <a:off x="2133600" y="1340768"/>
            <a:ext cx="641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BIR</a:t>
            </a:r>
            <a:endParaRPr lang="en-US" b="1" i="0" u="sng" dirty="0">
              <a:latin typeface="+mn-lt"/>
            </a:endParaRPr>
          </a:p>
        </p:txBody>
      </p:sp>
      <p:sp>
        <p:nvSpPr>
          <p:cNvPr id="561161" name="Text Box 9"/>
          <p:cNvSpPr txBox="1">
            <a:spLocks noChangeArrowheads="1"/>
          </p:cNvSpPr>
          <p:nvPr/>
        </p:nvSpPr>
        <p:spPr bwMode="auto">
          <a:xfrm>
            <a:off x="6400800" y="1340768"/>
            <a:ext cx="546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BII</a:t>
            </a:r>
            <a:endParaRPr lang="en-US" i="0">
              <a:latin typeface="+mn-lt"/>
            </a:endParaRPr>
          </a:p>
        </p:txBody>
      </p:sp>
      <p:graphicFrame>
        <p:nvGraphicFramePr>
          <p:cNvPr id="1167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20743"/>
              </p:ext>
            </p:extLst>
          </p:nvPr>
        </p:nvGraphicFramePr>
        <p:xfrm>
          <a:off x="1260475" y="3398168"/>
          <a:ext cx="3498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08" name="Equation" r:id="rId4" imgW="1943100" imgH="419100" progId="Equation.3">
                  <p:embed/>
                </p:oleObj>
              </mc:Choice>
              <mc:Fallback>
                <p:oleObj name="Equation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398168"/>
                        <a:ext cx="3498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18598"/>
              </p:ext>
            </p:extLst>
          </p:nvPr>
        </p:nvGraphicFramePr>
        <p:xfrm>
          <a:off x="5257800" y="3550568"/>
          <a:ext cx="3497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09" name="Formel" r:id="rId6" imgW="1943100" imgH="419100" progId="Equation.3">
                  <p:embed/>
                </p:oleObj>
              </mc:Choice>
              <mc:Fallback>
                <p:oleObj name="Formel" r:id="rId6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50568"/>
                        <a:ext cx="3497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10200" y="3931568"/>
            <a:ext cx="2133600" cy="1143000"/>
            <a:chOff x="3360" y="2784"/>
            <a:chExt cx="1344" cy="720"/>
          </a:xfrm>
        </p:grpSpPr>
        <p:sp>
          <p:nvSpPr>
            <p:cNvPr id="116746" name="Rectangle 13"/>
            <p:cNvSpPr>
              <a:spLocks noChangeArrowheads="1"/>
            </p:cNvSpPr>
            <p:nvPr/>
          </p:nvSpPr>
          <p:spPr bwMode="auto">
            <a:xfrm>
              <a:off x="3360" y="3216"/>
              <a:ext cx="1344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6747" name="Line 14"/>
            <p:cNvSpPr>
              <a:spLocks noChangeShapeType="1"/>
            </p:cNvSpPr>
            <p:nvPr/>
          </p:nvSpPr>
          <p:spPr bwMode="auto">
            <a:xfrm flipH="1" flipV="1">
              <a:off x="3744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8" name="Line 15"/>
            <p:cNvSpPr>
              <a:spLocks noChangeShapeType="1"/>
            </p:cNvSpPr>
            <p:nvPr/>
          </p:nvSpPr>
          <p:spPr bwMode="auto">
            <a:xfrm flipV="1">
              <a:off x="4032" y="278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9" name="Line 16"/>
            <p:cNvSpPr>
              <a:spLocks noChangeShapeType="1"/>
            </p:cNvSpPr>
            <p:nvPr/>
          </p:nvSpPr>
          <p:spPr bwMode="auto">
            <a:xfrm flipV="1">
              <a:off x="4032" y="3024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6744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102768"/>
            <a:ext cx="3810000" cy="4495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Many Documents,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One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document representation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query (representation)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6745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02768"/>
            <a:ext cx="3810000" cy="4114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One Document,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Many Queries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document</a:t>
            </a: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61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PRP and BIR/BII: The lessons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Getting reasonable approximations of probabilities is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Simple methods work only with restrictive assumptions: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terms not in query do not affect the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accent2"/>
                </a:solidFill>
                <a:ea typeface="ＭＳ Ｐゴシック" charset="0"/>
              </a:rPr>
              <a:t>boolean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representation of documents/queries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document relevance values are independent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of these assumptions can be removed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31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next slides are based on a presentation </a:t>
            </a:r>
            <a:br>
              <a:rPr lang="en-US" dirty="0"/>
            </a:br>
            <a:r>
              <a:rPr lang="en-US" dirty="0"/>
              <a:t>"An Overview of Bayesian Network-based Retrieval Models" by Juan Manuel </a:t>
            </a:r>
            <a:r>
              <a:rPr lang="en-US" dirty="0" err="1"/>
              <a:t>Fernández</a:t>
            </a:r>
            <a:r>
              <a:rPr lang="en-US" dirty="0"/>
              <a:t> Luna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62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Bayesian Nets in IR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Inference Network Model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</a:rPr>
              <a:t>Belief Network Model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</a:rPr>
              <a:t>Bayesian Network Retrieval Model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/>
              <a:t>Some subsequent slides are based on a presentation  "An Overview of Bayesian Network-based Retrieval Models" by Juan Manuel </a:t>
            </a:r>
            <a:r>
              <a:rPr lang="en-US" sz="1800" dirty="0" err="1"/>
              <a:t>Fernández</a:t>
            </a:r>
            <a:r>
              <a:rPr lang="en-US" sz="1800" dirty="0"/>
              <a:t> Luna</a:t>
            </a:r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411760" y="1700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Howard Turtle, and W. Bruce Croft.  Inference networks for document retrieval. In </a:t>
            </a:r>
            <a:r>
              <a:rPr lang="en-US" sz="1200" i="1" dirty="0">
                <a:solidFill>
                  <a:srgbClr val="0305FF"/>
                </a:solidFill>
              </a:rPr>
              <a:t>Proc. SIGIR</a:t>
            </a:r>
            <a:r>
              <a:rPr lang="en-US" sz="1200" dirty="0">
                <a:solidFill>
                  <a:srgbClr val="0305FF"/>
                </a:solidFill>
              </a:rPr>
              <a:t>, pp. 1-24. ACM Press. </a:t>
            </a:r>
            <a:r>
              <a:rPr lang="en-US" sz="1200" b="1" dirty="0">
                <a:solidFill>
                  <a:srgbClr val="FF0000"/>
                </a:solidFill>
              </a:rPr>
              <a:t>1989</a:t>
            </a:r>
            <a:r>
              <a:rPr lang="en-US" sz="1200" dirty="0">
                <a:solidFill>
                  <a:srgbClr val="0305FF"/>
                </a:solidFill>
              </a:rPr>
              <a:t>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21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</a:rPr>
              <a:t>Howard Turtle, and W. Bruce Croft. Evaluation of an inference network-based retrieval model. </a:t>
            </a:r>
            <a:r>
              <a:rPr lang="en-US" sz="1200" i="1" dirty="0">
                <a:solidFill>
                  <a:srgbClr val="0B12FF"/>
                </a:solidFill>
              </a:rPr>
              <a:t>TOIS</a:t>
            </a:r>
            <a:r>
              <a:rPr lang="en-US" sz="1200" dirty="0">
                <a:solidFill>
                  <a:srgbClr val="0B12FF"/>
                </a:solidFill>
              </a:rPr>
              <a:t> 9 (3): 187-222. </a:t>
            </a:r>
            <a:r>
              <a:rPr lang="en-US" sz="1200" b="1" dirty="0">
                <a:solidFill>
                  <a:srgbClr val="FF0000"/>
                </a:solidFill>
              </a:rPr>
              <a:t>1991</a:t>
            </a:r>
            <a:r>
              <a:rPr lang="en-US" sz="1200" dirty="0">
                <a:solidFill>
                  <a:srgbClr val="0B12FF"/>
                </a:solidFill>
              </a:rPr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30265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Berthier A. N. Ribeiro and Richard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Muntz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 A belief network model for IR. In </a:t>
            </a:r>
            <a:r>
              <a:rPr lang="en-US" sz="1200" i="1" dirty="0">
                <a:solidFill>
                  <a:srgbClr val="0305FF"/>
                </a:solidFill>
                <a:latin typeface="+mn-lt"/>
              </a:rPr>
              <a:t>Proceedings of the 19th annual international ACM SIGIR conference on Research and development in information retrieval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 (SIGIR '96). ACM, New York, NY, USA, 253-260. </a:t>
            </a:r>
            <a:r>
              <a:rPr lang="en-US" sz="1200" b="1" dirty="0">
                <a:solidFill>
                  <a:srgbClr val="FF0000"/>
                </a:solidFill>
              </a:rPr>
              <a:t>1996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  <a:endParaRPr lang="en-US" sz="12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43556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</a:rPr>
              <a:t>Luis </a:t>
            </a:r>
            <a:r>
              <a:rPr lang="en-US" sz="1200" dirty="0" err="1">
                <a:solidFill>
                  <a:srgbClr val="0B12FF"/>
                </a:solidFill>
              </a:rPr>
              <a:t>M.de</a:t>
            </a:r>
            <a:r>
              <a:rPr lang="en-US" sz="1200" dirty="0">
                <a:solidFill>
                  <a:srgbClr val="0B12FF"/>
                </a:solidFill>
              </a:rPr>
              <a:t> Campos, Juan </a:t>
            </a:r>
            <a:r>
              <a:rPr lang="en-US" sz="1200" dirty="0" err="1">
                <a:solidFill>
                  <a:srgbClr val="0B12FF"/>
                </a:solidFill>
              </a:rPr>
              <a:t>M.Fernández</a:t>
            </a:r>
            <a:r>
              <a:rPr lang="en-US" sz="1200" dirty="0">
                <a:solidFill>
                  <a:srgbClr val="0B12FF"/>
                </a:solidFill>
              </a:rPr>
              <a:t>-Luna, Juan </a:t>
            </a:r>
            <a:r>
              <a:rPr lang="en-US" sz="1200" dirty="0" err="1">
                <a:solidFill>
                  <a:srgbClr val="0B12FF"/>
                </a:solidFill>
              </a:rPr>
              <a:t>F.Huete</a:t>
            </a:r>
            <a:r>
              <a:rPr lang="en-US" sz="1200" dirty="0">
                <a:solidFill>
                  <a:srgbClr val="0B12FF"/>
                </a:solidFill>
              </a:rPr>
              <a:t>, Clustering terms in the Bayesian network retrieval model: a new approach with two term-layers, Applied Soft Computing, Volume 4, Issue 2, Pages 149-158, May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  <a:r>
              <a:rPr lang="en-US" sz="1200" dirty="0">
                <a:solidFill>
                  <a:srgbClr val="0B12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D164C-16EA-314C-B396-1E5D0E776120}"/>
              </a:ext>
            </a:extLst>
          </p:cNvPr>
          <p:cNvSpPr txBox="1"/>
          <p:nvPr/>
        </p:nvSpPr>
        <p:spPr>
          <a:xfrm>
            <a:off x="6088254" y="321019"/>
            <a:ext cx="26452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Introduction to Web and Data Science</a:t>
            </a:r>
            <a:br>
              <a:rPr lang="en-DE" sz="1100" dirty="0">
                <a:solidFill>
                  <a:srgbClr val="0305FF"/>
                </a:solidFill>
              </a:rPr>
            </a:br>
            <a:r>
              <a:rPr lang="en-DE" sz="1100" dirty="0">
                <a:solidFill>
                  <a:srgbClr val="0305FF"/>
                </a:solidFill>
              </a:rPr>
              <a:t>Non-standard Databases and Data Mining</a:t>
            </a:r>
          </a:p>
        </p:txBody>
      </p:sp>
    </p:spTree>
    <p:extLst>
      <p:ext uri="{BB962C8B-B14F-4D97-AF65-F5344CB8AC3E}">
        <p14:creationId xmlns:p14="http://schemas.microsoft.com/office/powerpoint/2010/main" val="1465614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Inference Network Model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1043608" y="1412776"/>
            <a:ext cx="7162800" cy="2209800"/>
            <a:chOff x="720" y="1248"/>
            <a:chExt cx="4512" cy="1392"/>
          </a:xfrm>
        </p:grpSpPr>
        <p:sp>
          <p:nvSpPr>
            <p:cNvPr id="71741" name="AutoShape 4"/>
            <p:cNvSpPr>
              <a:spLocks noChangeArrowheads="1"/>
            </p:cNvSpPr>
            <p:nvPr/>
          </p:nvSpPr>
          <p:spPr bwMode="auto">
            <a:xfrm>
              <a:off x="720" y="1248"/>
              <a:ext cx="4512" cy="1392"/>
            </a:xfrm>
            <a:prstGeom prst="flowChartAlternate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2" name="Text Box 5"/>
            <p:cNvSpPr txBox="1">
              <a:spLocks noChangeArrowheads="1"/>
            </p:cNvSpPr>
            <p:nvPr/>
          </p:nvSpPr>
          <p:spPr bwMode="auto">
            <a:xfrm>
              <a:off x="806" y="1257"/>
              <a:ext cx="1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Document Network</a:t>
              </a:r>
            </a:p>
          </p:txBody>
        </p:sp>
      </p:grpSp>
      <p:grpSp>
        <p:nvGrpSpPr>
          <p:cNvPr id="71683" name="Group 6"/>
          <p:cNvGrpSpPr>
            <a:grpSpLocks/>
          </p:cNvGrpSpPr>
          <p:nvPr/>
        </p:nvGrpSpPr>
        <p:grpSpPr bwMode="auto">
          <a:xfrm>
            <a:off x="1043608" y="4155976"/>
            <a:ext cx="6781800" cy="1600200"/>
            <a:chOff x="720" y="2976"/>
            <a:chExt cx="4272" cy="1008"/>
          </a:xfrm>
        </p:grpSpPr>
        <p:sp>
          <p:nvSpPr>
            <p:cNvPr id="71739" name="AutoShape 7"/>
            <p:cNvSpPr>
              <a:spLocks noChangeArrowheads="1"/>
            </p:cNvSpPr>
            <p:nvPr/>
          </p:nvSpPr>
          <p:spPr bwMode="auto">
            <a:xfrm>
              <a:off x="720" y="2976"/>
              <a:ext cx="4272" cy="1008"/>
            </a:xfrm>
            <a:prstGeom prst="flowChartAlternateProcess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0" name="Text Box 8"/>
            <p:cNvSpPr txBox="1">
              <a:spLocks noChangeArrowheads="1"/>
            </p:cNvSpPr>
            <p:nvPr/>
          </p:nvSpPr>
          <p:spPr bwMode="auto">
            <a:xfrm>
              <a:off x="816" y="3696"/>
              <a:ext cx="11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Query Network</a:t>
              </a:r>
            </a:p>
          </p:txBody>
        </p:sp>
      </p:grpSp>
      <p:sp>
        <p:nvSpPr>
          <p:cNvPr id="71684" name="Line 9"/>
          <p:cNvSpPr>
            <a:spLocks noChangeShapeType="1"/>
          </p:cNvSpPr>
          <p:nvPr/>
        </p:nvSpPr>
        <p:spPr bwMode="auto">
          <a:xfrm>
            <a:off x="1043608" y="3927376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20006" y="1984275"/>
            <a:ext cx="3886200" cy="3352800"/>
            <a:chOff x="1680" y="1584"/>
            <a:chExt cx="2448" cy="2112"/>
          </a:xfrm>
        </p:grpSpPr>
        <p:sp>
          <p:nvSpPr>
            <p:cNvPr id="71737" name="AutoShape 11"/>
            <p:cNvSpPr>
              <a:spLocks noChangeArrowheads="1"/>
            </p:cNvSpPr>
            <p:nvPr/>
          </p:nvSpPr>
          <p:spPr bwMode="auto">
            <a:xfrm>
              <a:off x="1680" y="1584"/>
              <a:ext cx="2256" cy="912"/>
            </a:xfrm>
            <a:prstGeom prst="cloudCallout">
              <a:avLst>
                <a:gd name="adj1" fmla="val -26819"/>
                <a:gd name="adj2" fmla="val -72699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 dirty="0">
                  <a:latin typeface="+mn-lt"/>
                </a:rPr>
                <a:t>Large, but</a:t>
              </a:r>
            </a:p>
            <a:p>
              <a:r>
                <a:rPr lang="en-US" sz="2000" i="0" dirty="0">
                  <a:latin typeface="+mn-lt"/>
                </a:rPr>
                <a:t>compute </a:t>
              </a:r>
              <a:r>
                <a:rPr lang="en-US" sz="2000" b="1" i="0" dirty="0">
                  <a:latin typeface="+mn-lt"/>
                </a:rPr>
                <a:t>once</a:t>
              </a:r>
              <a:r>
                <a:rPr lang="en-US" sz="2000" i="0" dirty="0">
                  <a:latin typeface="+mn-lt"/>
                </a:rPr>
                <a:t> for each </a:t>
              </a:r>
            </a:p>
            <a:p>
              <a:r>
                <a:rPr lang="en-US" sz="2000" i="0" dirty="0">
                  <a:latin typeface="+mn-lt"/>
                </a:rPr>
                <a:t>document collection</a:t>
              </a:r>
            </a:p>
          </p:txBody>
        </p:sp>
        <p:sp>
          <p:nvSpPr>
            <p:cNvPr id="71738" name="AutoShape 12"/>
            <p:cNvSpPr>
              <a:spLocks noChangeArrowheads="1"/>
            </p:cNvSpPr>
            <p:nvPr/>
          </p:nvSpPr>
          <p:spPr bwMode="auto">
            <a:xfrm>
              <a:off x="1824" y="2976"/>
              <a:ext cx="2304" cy="720"/>
            </a:xfrm>
            <a:prstGeom prst="cloudCallout">
              <a:avLst>
                <a:gd name="adj1" fmla="val -48435"/>
                <a:gd name="adj2" fmla="val 60694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>
                  <a:latin typeface="+mn-lt"/>
                </a:rPr>
                <a:t>Small, compute once for</a:t>
              </a:r>
            </a:p>
            <a:p>
              <a:r>
                <a:rPr lang="en-US" sz="2000" b="1" i="0">
                  <a:latin typeface="+mn-lt"/>
                </a:rPr>
                <a:t>every</a:t>
              </a:r>
              <a:r>
                <a:rPr lang="en-US" sz="2000" i="0">
                  <a:latin typeface="+mn-lt"/>
                </a:rPr>
                <a:t> query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00808" y="1717576"/>
            <a:ext cx="6096000" cy="1676400"/>
            <a:chOff x="1008" y="1440"/>
            <a:chExt cx="3840" cy="1056"/>
          </a:xfrm>
        </p:grpSpPr>
        <p:cxnSp>
          <p:nvCxnSpPr>
            <p:cNvPr id="71717" name="AutoShape 14"/>
            <p:cNvCxnSpPr>
              <a:cxnSpLocks noChangeShapeType="1"/>
              <a:stCxn id="71722" idx="4"/>
              <a:endCxn id="71725" idx="0"/>
            </p:cNvCxnSpPr>
            <p:nvPr/>
          </p:nvCxnSpPr>
          <p:spPr bwMode="auto">
            <a:xfrm>
              <a:off x="110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8" name="AutoShape 15"/>
            <p:cNvCxnSpPr>
              <a:cxnSpLocks noChangeShapeType="1"/>
              <a:stCxn id="71724" idx="4"/>
              <a:endCxn id="71726" idx="0"/>
            </p:cNvCxnSpPr>
            <p:nvPr/>
          </p:nvCxnSpPr>
          <p:spPr bwMode="auto">
            <a:xfrm>
              <a:off x="158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9" name="AutoShape 16"/>
            <p:cNvCxnSpPr>
              <a:cxnSpLocks noChangeShapeType="1"/>
              <a:stCxn id="71725" idx="4"/>
              <a:endCxn id="71728" idx="0"/>
            </p:cNvCxnSpPr>
            <p:nvPr/>
          </p:nvCxnSpPr>
          <p:spPr bwMode="auto">
            <a:xfrm>
              <a:off x="110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0" name="AutoShape 17"/>
            <p:cNvCxnSpPr>
              <a:cxnSpLocks noChangeShapeType="1"/>
              <a:stCxn id="71726" idx="4"/>
              <a:endCxn id="71729" idx="0"/>
            </p:cNvCxnSpPr>
            <p:nvPr/>
          </p:nvCxnSpPr>
          <p:spPr bwMode="auto">
            <a:xfrm>
              <a:off x="158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1721" name="Group 18"/>
            <p:cNvGrpSpPr>
              <a:grpSpLocks/>
            </p:cNvGrpSpPr>
            <p:nvPr/>
          </p:nvGrpSpPr>
          <p:grpSpPr bwMode="auto">
            <a:xfrm>
              <a:off x="1008" y="1440"/>
              <a:ext cx="3840" cy="1056"/>
              <a:chOff x="1008" y="1440"/>
              <a:chExt cx="3840" cy="1056"/>
            </a:xfrm>
          </p:grpSpPr>
          <p:sp>
            <p:nvSpPr>
              <p:cNvPr id="71722" name="AutoShape 19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192" cy="192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>
                    <a:latin typeface="+mn-lt"/>
                  </a:rPr>
                  <a:t>d1</a:t>
                </a:r>
              </a:p>
            </p:txBody>
          </p:sp>
          <p:sp>
            <p:nvSpPr>
              <p:cNvPr id="71723" name="AutoShape 20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192" cy="192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err="1">
                    <a:latin typeface="+mn-lt"/>
                  </a:rPr>
                  <a:t>d</a:t>
                </a:r>
                <a:r>
                  <a:rPr lang="en-US" sz="2000" dirty="0" err="1">
                    <a:latin typeface="+mn-lt"/>
                  </a:rPr>
                  <a:t>n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4" name="AutoShape 21"/>
              <p:cNvSpPr>
                <a:spLocks noChangeArrowheads="1"/>
              </p:cNvSpPr>
              <p:nvPr/>
            </p:nvSpPr>
            <p:spPr bwMode="auto">
              <a:xfrm>
                <a:off x="1488" y="1488"/>
                <a:ext cx="192" cy="192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d2</a:t>
                </a:r>
              </a:p>
            </p:txBody>
          </p:sp>
          <p:sp>
            <p:nvSpPr>
              <p:cNvPr id="71725" name="AutoShape 22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>
                    <a:latin typeface="+mn-lt"/>
                  </a:rPr>
                  <a:t>r1</a:t>
                </a:r>
              </a:p>
            </p:txBody>
          </p:sp>
          <p:sp>
            <p:nvSpPr>
              <p:cNvPr id="71726" name="AutoShape 23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>
                    <a:latin typeface="+mn-lt"/>
                  </a:rPr>
                  <a:t>r2</a:t>
                </a:r>
              </a:p>
            </p:txBody>
          </p:sp>
          <p:sp>
            <p:nvSpPr>
              <p:cNvPr id="71727" name="AutoShape 24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err="1">
                    <a:latin typeface="+mn-lt"/>
                  </a:rPr>
                  <a:t>r</a:t>
                </a:r>
                <a:r>
                  <a:rPr lang="en-US" sz="2000" dirty="0" err="1">
                    <a:latin typeface="+mn-lt"/>
                  </a:rPr>
                  <a:t>n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8" name="AutoShape 2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>
                    <a:latin typeface="+mn-lt"/>
                  </a:rPr>
                  <a:t>t1</a:t>
                </a:r>
              </a:p>
            </p:txBody>
          </p:sp>
          <p:sp>
            <p:nvSpPr>
              <p:cNvPr id="71729" name="AutoShape 2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i="0" dirty="0">
                    <a:latin typeface="+mn-lt"/>
                  </a:rPr>
                  <a:t>2</a:t>
                </a:r>
              </a:p>
            </p:txBody>
          </p:sp>
          <p:sp>
            <p:nvSpPr>
              <p:cNvPr id="71730" name="AutoShape 27"/>
              <p:cNvSpPr>
                <a:spLocks noChangeArrowheads="1"/>
              </p:cNvSpPr>
              <p:nvPr/>
            </p:nvSpPr>
            <p:spPr bwMode="auto">
              <a:xfrm>
                <a:off x="2688" y="2304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i="0" dirty="0">
                    <a:latin typeface="+mn-lt"/>
                  </a:rPr>
                  <a:t>3</a:t>
                </a:r>
              </a:p>
            </p:txBody>
          </p:sp>
          <p:sp>
            <p:nvSpPr>
              <p:cNvPr id="71731" name="AutoShape 28"/>
              <p:cNvSpPr>
                <a:spLocks noChangeArrowheads="1"/>
              </p:cNvSpPr>
              <p:nvPr/>
            </p:nvSpPr>
            <p:spPr bwMode="auto">
              <a:xfrm>
                <a:off x="4080" y="2208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err="1">
                    <a:latin typeface="+mn-lt"/>
                  </a:rPr>
                  <a:t>t</a:t>
                </a:r>
                <a:r>
                  <a:rPr lang="en-US" sz="2000" dirty="0" err="1">
                    <a:latin typeface="+mn-lt"/>
                  </a:rPr>
                  <a:t>k</a:t>
                </a:r>
                <a:endParaRPr lang="en-US" sz="2000" i="0" dirty="0">
                  <a:latin typeface="+mn-lt"/>
                </a:endParaRPr>
              </a:p>
            </p:txBody>
          </p:sp>
          <p:cxnSp>
            <p:nvCxnSpPr>
              <p:cNvPr id="71732" name="AutoShape 29"/>
              <p:cNvCxnSpPr>
                <a:cxnSpLocks noChangeShapeType="1"/>
                <a:stCxn id="71723" idx="4"/>
                <a:endCxn id="71727" idx="0"/>
              </p:cNvCxnSpPr>
              <p:nvPr/>
            </p:nvCxnSpPr>
            <p:spPr bwMode="auto">
              <a:xfrm>
                <a:off x="4752" y="1632"/>
                <a:ext cx="0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3" name="AutoShape 30"/>
              <p:cNvCxnSpPr>
                <a:cxnSpLocks noChangeShapeType="1"/>
                <a:stCxn id="71725" idx="4"/>
                <a:endCxn id="71730" idx="0"/>
              </p:cNvCxnSpPr>
              <p:nvPr/>
            </p:nvCxnSpPr>
            <p:spPr bwMode="auto">
              <a:xfrm>
                <a:off x="1104" y="2016"/>
                <a:ext cx="1680" cy="2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4" name="AutoShape 31"/>
              <p:cNvCxnSpPr>
                <a:cxnSpLocks noChangeShapeType="1"/>
                <a:stCxn id="71726" idx="4"/>
                <a:endCxn id="71728" idx="0"/>
              </p:cNvCxnSpPr>
              <p:nvPr/>
            </p:nvCxnSpPr>
            <p:spPr bwMode="auto">
              <a:xfrm flipH="1">
                <a:off x="1248" y="2016"/>
                <a:ext cx="336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5" name="AutoShape 32"/>
              <p:cNvCxnSpPr>
                <a:cxnSpLocks noChangeShapeType="1"/>
                <a:stCxn id="71727" idx="4"/>
                <a:endCxn id="71730" idx="0"/>
              </p:cNvCxnSpPr>
              <p:nvPr/>
            </p:nvCxnSpPr>
            <p:spPr bwMode="auto">
              <a:xfrm flipH="1">
                <a:off x="2784" y="2064"/>
                <a:ext cx="1968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6" name="AutoShape 33"/>
              <p:cNvCxnSpPr>
                <a:cxnSpLocks noChangeShapeType="1"/>
                <a:stCxn id="71727" idx="4"/>
                <a:endCxn id="71731" idx="0"/>
              </p:cNvCxnSpPr>
              <p:nvPr/>
            </p:nvCxnSpPr>
            <p:spPr bwMode="auto">
              <a:xfrm flipH="1">
                <a:off x="4176" y="2064"/>
                <a:ext cx="576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008933" y="1731864"/>
            <a:ext cx="3365500" cy="1089025"/>
            <a:chOff x="1958" y="1449"/>
            <a:chExt cx="2120" cy="686"/>
          </a:xfrm>
        </p:grpSpPr>
        <p:sp>
          <p:nvSpPr>
            <p:cNvPr id="71715" name="Text Box 35"/>
            <p:cNvSpPr txBox="1">
              <a:spLocks noChangeArrowheads="1"/>
            </p:cNvSpPr>
            <p:nvPr/>
          </p:nvSpPr>
          <p:spPr bwMode="auto">
            <a:xfrm>
              <a:off x="2006" y="1449"/>
              <a:ext cx="10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</a:t>
              </a:r>
              <a:r>
                <a:rPr lang="en-US" sz="2000">
                  <a:latin typeface="+mn-lt"/>
                </a:rPr>
                <a:t>i -</a:t>
              </a:r>
              <a:r>
                <a:rPr lang="en-US" sz="2000" i="0">
                  <a:latin typeface="+mn-lt"/>
                </a:rPr>
                <a:t>documents</a:t>
              </a:r>
            </a:p>
          </p:txBody>
        </p:sp>
        <p:sp>
          <p:nvSpPr>
            <p:cNvPr id="71716" name="Text Box 36"/>
            <p:cNvSpPr txBox="1">
              <a:spLocks noChangeArrowheads="1"/>
            </p:cNvSpPr>
            <p:nvPr/>
          </p:nvSpPr>
          <p:spPr bwMode="auto">
            <a:xfrm>
              <a:off x="1958" y="1689"/>
              <a:ext cx="21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 err="1">
                  <a:latin typeface="+mn-lt"/>
                </a:rPr>
                <a:t>r</a:t>
              </a:r>
              <a:r>
                <a:rPr lang="en-US" sz="2000" dirty="0" err="1">
                  <a:latin typeface="+mn-lt"/>
                </a:rPr>
                <a:t>i</a:t>
              </a:r>
              <a:r>
                <a:rPr lang="en-US" sz="2000" i="0" dirty="0">
                  <a:latin typeface="+mn-lt"/>
                </a:rPr>
                <a:t> - document representations</a:t>
              </a:r>
            </a:p>
            <a:p>
              <a:r>
                <a:rPr lang="en-US" sz="2000" i="0" dirty="0" err="1">
                  <a:latin typeface="+mn-lt"/>
                </a:rPr>
                <a:t>t</a:t>
              </a:r>
              <a:r>
                <a:rPr lang="en-US" sz="2000" dirty="0" err="1">
                  <a:latin typeface="+mn-lt"/>
                </a:rPr>
                <a:t>i</a:t>
              </a:r>
              <a:r>
                <a:rPr lang="en-US" sz="2000" i="0" dirty="0">
                  <a:latin typeface="+mn-lt"/>
                </a:rPr>
                <a:t> - “terms”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377614" y="1950940"/>
            <a:ext cx="1066801" cy="757238"/>
            <a:chOff x="4080" y="1587"/>
            <a:chExt cx="672" cy="477"/>
          </a:xfrm>
        </p:grpSpPr>
        <p:sp>
          <p:nvSpPr>
            <p:cNvPr id="71713" name="AutoShape 38"/>
            <p:cNvSpPr>
              <a:spLocks noChangeArrowheads="1"/>
            </p:cNvSpPr>
            <p:nvPr/>
          </p:nvSpPr>
          <p:spPr bwMode="auto">
            <a:xfrm>
              <a:off x="4080" y="1824"/>
              <a:ext cx="240" cy="240"/>
            </a:xfrm>
            <a:prstGeom prst="flowChartConnector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 dirty="0" err="1">
                  <a:latin typeface="+mn-lt"/>
                </a:rPr>
                <a:t>r</a:t>
              </a:r>
              <a:r>
                <a:rPr lang="en-US" sz="2000" dirty="0" err="1">
                  <a:latin typeface="+mn-lt"/>
                </a:rPr>
                <a:t>n</a:t>
              </a:r>
              <a:r>
                <a:rPr lang="en-US" sz="2000" dirty="0">
                  <a:latin typeface="+mn-lt"/>
                </a:rPr>
                <a:t>’</a:t>
              </a:r>
              <a:endParaRPr lang="en-US" sz="2000" i="0" dirty="0">
                <a:latin typeface="+mn-lt"/>
              </a:endParaRPr>
            </a:p>
          </p:txBody>
        </p:sp>
        <p:cxnSp>
          <p:nvCxnSpPr>
            <p:cNvPr id="71714" name="AutoShape 39"/>
            <p:cNvCxnSpPr>
              <a:cxnSpLocks noChangeShapeType="1"/>
              <a:stCxn id="71723" idx="4"/>
              <a:endCxn id="71713" idx="0"/>
            </p:cNvCxnSpPr>
            <p:nvPr/>
          </p:nvCxnSpPr>
          <p:spPr bwMode="auto">
            <a:xfrm flipH="1">
              <a:off x="4200" y="1587"/>
              <a:ext cx="552" cy="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577008" y="4155976"/>
            <a:ext cx="4800600" cy="1524000"/>
            <a:chOff x="1056" y="2976"/>
            <a:chExt cx="3024" cy="960"/>
          </a:xfrm>
        </p:grpSpPr>
        <p:cxnSp>
          <p:nvCxnSpPr>
            <p:cNvPr id="71701" name="AutoShape 41"/>
            <p:cNvCxnSpPr>
              <a:cxnSpLocks noChangeShapeType="1"/>
              <a:stCxn id="71703" idx="4"/>
              <a:endCxn id="71702" idx="0"/>
            </p:cNvCxnSpPr>
            <p:nvPr/>
          </p:nvCxnSpPr>
          <p:spPr bwMode="auto">
            <a:xfrm flipH="1">
              <a:off x="3000" y="3600"/>
              <a:ext cx="480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2" name="AutoShape 42"/>
            <p:cNvSpPr>
              <a:spLocks noChangeArrowheads="1"/>
            </p:cNvSpPr>
            <p:nvPr/>
          </p:nvSpPr>
          <p:spPr bwMode="auto">
            <a:xfrm>
              <a:off x="2880" y="3696"/>
              <a:ext cx="240" cy="240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I</a:t>
              </a:r>
            </a:p>
          </p:txBody>
        </p:sp>
        <p:sp>
          <p:nvSpPr>
            <p:cNvPr id="71703" name="AutoShape 43"/>
            <p:cNvSpPr>
              <a:spLocks noChangeArrowheads="1"/>
            </p:cNvSpPr>
            <p:nvPr/>
          </p:nvSpPr>
          <p:spPr bwMode="auto">
            <a:xfrm>
              <a:off x="3360" y="3360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q2</a:t>
              </a:r>
            </a:p>
          </p:txBody>
        </p:sp>
        <p:sp>
          <p:nvSpPr>
            <p:cNvPr id="71704" name="AutoShape 44"/>
            <p:cNvSpPr>
              <a:spLocks noChangeArrowheads="1"/>
            </p:cNvSpPr>
            <p:nvPr/>
          </p:nvSpPr>
          <p:spPr bwMode="auto">
            <a:xfrm>
              <a:off x="1392" y="3408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q1</a:t>
              </a:r>
            </a:p>
          </p:txBody>
        </p:sp>
        <p:sp>
          <p:nvSpPr>
            <p:cNvPr id="71705" name="AutoShape 45"/>
            <p:cNvSpPr>
              <a:spLocks noChangeArrowheads="1"/>
            </p:cNvSpPr>
            <p:nvPr/>
          </p:nvSpPr>
          <p:spPr bwMode="auto">
            <a:xfrm>
              <a:off x="3840" y="2976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</a:t>
              </a:r>
              <a:r>
                <a:rPr lang="en-US" sz="2000">
                  <a:latin typeface="+mn-lt"/>
                </a:rPr>
                <a:t>m</a:t>
              </a:r>
              <a:endParaRPr lang="en-US" sz="2000" i="0">
                <a:latin typeface="+mn-lt"/>
              </a:endParaRPr>
            </a:p>
          </p:txBody>
        </p:sp>
        <p:sp>
          <p:nvSpPr>
            <p:cNvPr id="71706" name="AutoShape 46"/>
            <p:cNvSpPr>
              <a:spLocks noChangeArrowheads="1"/>
            </p:cNvSpPr>
            <p:nvPr/>
          </p:nvSpPr>
          <p:spPr bwMode="auto">
            <a:xfrm>
              <a:off x="1584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c2</a:t>
              </a:r>
            </a:p>
          </p:txBody>
        </p:sp>
        <p:sp>
          <p:nvSpPr>
            <p:cNvPr id="71707" name="AutoShape 47"/>
            <p:cNvSpPr>
              <a:spLocks noChangeArrowheads="1"/>
            </p:cNvSpPr>
            <p:nvPr/>
          </p:nvSpPr>
          <p:spPr bwMode="auto">
            <a:xfrm>
              <a:off x="1056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c1</a:t>
              </a:r>
            </a:p>
          </p:txBody>
        </p:sp>
        <p:cxnSp>
          <p:nvCxnSpPr>
            <p:cNvPr id="71708" name="AutoShape 48"/>
            <p:cNvCxnSpPr>
              <a:cxnSpLocks noChangeShapeType="1"/>
              <a:stCxn id="71707" idx="4"/>
              <a:endCxn id="71704" idx="0"/>
            </p:cNvCxnSpPr>
            <p:nvPr/>
          </p:nvCxnSpPr>
          <p:spPr bwMode="auto">
            <a:xfrm>
              <a:off x="1176" y="3264"/>
              <a:ext cx="336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9" name="AutoShape 49"/>
            <p:cNvCxnSpPr>
              <a:cxnSpLocks noChangeShapeType="1"/>
              <a:stCxn id="71706" idx="4"/>
              <a:endCxn id="71704" idx="0"/>
            </p:cNvCxnSpPr>
            <p:nvPr/>
          </p:nvCxnSpPr>
          <p:spPr bwMode="auto">
            <a:xfrm flipH="1">
              <a:off x="1512" y="326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0" name="AutoShape 50"/>
            <p:cNvCxnSpPr>
              <a:cxnSpLocks noChangeShapeType="1"/>
              <a:stCxn id="71706" idx="4"/>
              <a:endCxn id="71703" idx="0"/>
            </p:cNvCxnSpPr>
            <p:nvPr/>
          </p:nvCxnSpPr>
          <p:spPr bwMode="auto">
            <a:xfrm>
              <a:off x="1704" y="3264"/>
              <a:ext cx="1776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1" name="AutoShape 51"/>
            <p:cNvCxnSpPr>
              <a:cxnSpLocks noChangeShapeType="1"/>
              <a:stCxn id="71705" idx="4"/>
              <a:endCxn id="71703" idx="0"/>
            </p:cNvCxnSpPr>
            <p:nvPr/>
          </p:nvCxnSpPr>
          <p:spPr bwMode="auto">
            <a:xfrm flipH="1">
              <a:off x="3480" y="3216"/>
              <a:ext cx="48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2" name="AutoShape 52"/>
            <p:cNvCxnSpPr>
              <a:cxnSpLocks noChangeShapeType="1"/>
              <a:stCxn id="71704" idx="4"/>
              <a:endCxn id="71702" idx="0"/>
            </p:cNvCxnSpPr>
            <p:nvPr/>
          </p:nvCxnSpPr>
          <p:spPr bwMode="auto">
            <a:xfrm>
              <a:off x="1512" y="3648"/>
              <a:ext cx="1488" cy="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67508" y="3170138"/>
            <a:ext cx="4762501" cy="990600"/>
            <a:chOff x="1176" y="2355"/>
            <a:chExt cx="3000" cy="624"/>
          </a:xfrm>
        </p:grpSpPr>
        <p:cxnSp>
          <p:nvCxnSpPr>
            <p:cNvPr id="71696" name="AutoShape 54"/>
            <p:cNvCxnSpPr>
              <a:cxnSpLocks noChangeShapeType="1"/>
              <a:stCxn id="71728" idx="4"/>
              <a:endCxn id="71707" idx="0"/>
            </p:cNvCxnSpPr>
            <p:nvPr/>
          </p:nvCxnSpPr>
          <p:spPr bwMode="auto">
            <a:xfrm flipH="1">
              <a:off x="1176" y="2403"/>
              <a:ext cx="72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7" name="AutoShape 55"/>
            <p:cNvCxnSpPr>
              <a:cxnSpLocks noChangeShapeType="1"/>
              <a:stCxn id="71728" idx="4"/>
              <a:endCxn id="71705" idx="0"/>
            </p:cNvCxnSpPr>
            <p:nvPr/>
          </p:nvCxnSpPr>
          <p:spPr bwMode="auto">
            <a:xfrm>
              <a:off x="1248" y="2403"/>
              <a:ext cx="271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8" name="AutoShape 56"/>
            <p:cNvCxnSpPr>
              <a:cxnSpLocks noChangeShapeType="1"/>
              <a:stCxn id="71729" idx="4"/>
              <a:endCxn id="71706" idx="0"/>
            </p:cNvCxnSpPr>
            <p:nvPr/>
          </p:nvCxnSpPr>
          <p:spPr bwMode="auto">
            <a:xfrm flipH="1">
              <a:off x="1704" y="2403"/>
              <a:ext cx="24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9" name="AutoShape 57"/>
            <p:cNvCxnSpPr>
              <a:cxnSpLocks noChangeShapeType="1"/>
              <a:stCxn id="71731" idx="4"/>
              <a:endCxn id="71706" idx="0"/>
            </p:cNvCxnSpPr>
            <p:nvPr/>
          </p:nvCxnSpPr>
          <p:spPr bwMode="auto">
            <a:xfrm flipH="1">
              <a:off x="1704" y="2355"/>
              <a:ext cx="2472" cy="6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0" name="AutoShape 58"/>
            <p:cNvCxnSpPr>
              <a:cxnSpLocks noChangeShapeType="1"/>
              <a:stCxn id="71731" idx="4"/>
              <a:endCxn id="71705" idx="0"/>
            </p:cNvCxnSpPr>
            <p:nvPr/>
          </p:nvCxnSpPr>
          <p:spPr bwMode="auto">
            <a:xfrm flipH="1">
              <a:off x="3960" y="2355"/>
              <a:ext cx="216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5499" name="Line 59"/>
          <p:cNvSpPr>
            <a:spLocks noChangeShapeType="1"/>
          </p:cNvSpPr>
          <p:nvPr/>
        </p:nvSpPr>
        <p:spPr bwMode="auto">
          <a:xfrm>
            <a:off x="1043608" y="3927376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2643808" y="4094064"/>
            <a:ext cx="2579688" cy="995362"/>
            <a:chOff x="1728" y="2937"/>
            <a:chExt cx="1625" cy="627"/>
          </a:xfrm>
        </p:grpSpPr>
        <p:sp>
          <p:nvSpPr>
            <p:cNvPr id="71694" name="Text Box 61"/>
            <p:cNvSpPr txBox="1">
              <a:spLocks noChangeArrowheads="1"/>
            </p:cNvSpPr>
            <p:nvPr/>
          </p:nvSpPr>
          <p:spPr bwMode="auto">
            <a:xfrm>
              <a:off x="2102" y="2937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latin typeface="+mn-lt"/>
                </a:rPr>
                <a:t>c</a:t>
              </a:r>
              <a:r>
                <a:rPr lang="en-US" sz="2000" dirty="0">
                  <a:latin typeface="+mn-lt"/>
                </a:rPr>
                <a:t>i</a:t>
              </a:r>
              <a:r>
                <a:rPr lang="en-US" sz="2000" i="0" dirty="0">
                  <a:latin typeface="+mn-lt"/>
                </a:rPr>
                <a:t> - query terms</a:t>
              </a:r>
            </a:p>
          </p:txBody>
        </p:sp>
        <p:sp>
          <p:nvSpPr>
            <p:cNvPr id="71695" name="Text Box 62"/>
            <p:cNvSpPr txBox="1">
              <a:spLocks noChangeArrowheads="1"/>
            </p:cNvSpPr>
            <p:nvPr/>
          </p:nvSpPr>
          <p:spPr bwMode="auto">
            <a:xfrm>
              <a:off x="1728" y="3312"/>
              <a:ext cx="16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latin typeface="+mn-lt"/>
                </a:rPr>
                <a:t>q</a:t>
              </a:r>
              <a:r>
                <a:rPr lang="en-US" sz="2000" dirty="0">
                  <a:latin typeface="+mn-lt"/>
                </a:rPr>
                <a:t>i </a:t>
              </a:r>
              <a:r>
                <a:rPr lang="mr-IN" sz="2000" dirty="0">
                  <a:latin typeface="+mn-lt"/>
                </a:rPr>
                <a:t>–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i="0" dirty="0" err="1">
                  <a:latin typeface="+mn-lt"/>
                </a:rPr>
                <a:t>boolean</a:t>
              </a:r>
              <a:r>
                <a:rPr lang="en-US" sz="2000" i="0" dirty="0">
                  <a:latin typeface="+mn-lt"/>
                </a:rPr>
                <a:t> operators</a:t>
              </a:r>
            </a:p>
          </p:txBody>
        </p:sp>
      </p:grpSp>
      <p:sp>
        <p:nvSpPr>
          <p:cNvPr id="445503" name="Text Box 63"/>
          <p:cNvSpPr txBox="1">
            <a:spLocks noChangeArrowheads="1"/>
          </p:cNvSpPr>
          <p:nvPr/>
        </p:nvSpPr>
        <p:spPr bwMode="auto">
          <a:xfrm>
            <a:off x="5142533" y="5237064"/>
            <a:ext cx="1518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>
                <a:latin typeface="+mn-lt"/>
              </a:rPr>
              <a:t>I - goal node</a:t>
            </a:r>
          </a:p>
        </p:txBody>
      </p:sp>
      <p:sp>
        <p:nvSpPr>
          <p:cNvPr id="64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44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911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99" grpId="0" animBg="1"/>
      <p:bldP spid="44550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Inference Network Model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: </a:t>
            </a: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“reason trouble –two”</a:t>
            </a:r>
            <a:endParaRPr lang="en-US" sz="4800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1136576" y="1628800"/>
            <a:ext cx="914400" cy="5334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latin typeface="+mn-lt"/>
              </a:rPr>
              <a:t>Hamlet</a:t>
            </a:r>
            <a:endParaRPr lang="en-US" i="0" dirty="0">
              <a:latin typeface="+mn-lt"/>
            </a:endParaRPr>
          </a:p>
        </p:txBody>
      </p:sp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4489376" y="1628800"/>
            <a:ext cx="1096963" cy="5334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Macbeth</a:t>
            </a:r>
          </a:p>
        </p:txBody>
      </p:sp>
      <p:sp>
        <p:nvSpPr>
          <p:cNvPr id="73732" name="Oval 5"/>
          <p:cNvSpPr>
            <a:spLocks noChangeArrowheads="1"/>
          </p:cNvSpPr>
          <p:nvPr/>
        </p:nvSpPr>
        <p:spPr bwMode="auto">
          <a:xfrm>
            <a:off x="1136576" y="2695600"/>
            <a:ext cx="9144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reason</a:t>
            </a: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4565576" y="2695600"/>
            <a:ext cx="9144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double</a:t>
            </a: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1136576" y="3838600"/>
            <a:ext cx="9144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5" name="Oval 8"/>
          <p:cNvSpPr>
            <a:spLocks noChangeArrowheads="1"/>
          </p:cNvSpPr>
          <p:nvPr/>
        </p:nvSpPr>
        <p:spPr bwMode="auto">
          <a:xfrm>
            <a:off x="4717976" y="3838600"/>
            <a:ext cx="6096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two</a:t>
            </a: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2127176" y="4829200"/>
            <a:ext cx="6096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OR</a:t>
            </a:r>
            <a:endParaRPr lang="en-US" i="0">
              <a:latin typeface="+mn-lt"/>
            </a:endParaRPr>
          </a:p>
        </p:txBody>
      </p:sp>
      <p:sp>
        <p:nvSpPr>
          <p:cNvPr id="73737" name="Oval 10"/>
          <p:cNvSpPr>
            <a:spLocks noChangeArrowheads="1"/>
          </p:cNvSpPr>
          <p:nvPr/>
        </p:nvSpPr>
        <p:spPr bwMode="auto">
          <a:xfrm>
            <a:off x="4383014" y="4829200"/>
            <a:ext cx="639762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NOT</a:t>
            </a:r>
            <a:endParaRPr lang="en-US" i="0">
              <a:latin typeface="+mn-lt"/>
            </a:endParaRPr>
          </a:p>
        </p:txBody>
      </p:sp>
      <p:sp>
        <p:nvSpPr>
          <p:cNvPr id="73738" name="Oval 11"/>
          <p:cNvSpPr>
            <a:spLocks noChangeArrowheads="1"/>
          </p:cNvSpPr>
          <p:nvPr/>
        </p:nvSpPr>
        <p:spPr bwMode="auto">
          <a:xfrm>
            <a:off x="2965376" y="5591200"/>
            <a:ext cx="1462088" cy="533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User query</a:t>
            </a:r>
          </a:p>
        </p:txBody>
      </p:sp>
      <p:sp>
        <p:nvSpPr>
          <p:cNvPr id="73739" name="Oval 12"/>
          <p:cNvSpPr>
            <a:spLocks noChangeArrowheads="1"/>
          </p:cNvSpPr>
          <p:nvPr/>
        </p:nvSpPr>
        <p:spPr bwMode="auto">
          <a:xfrm>
            <a:off x="3117776" y="2695600"/>
            <a:ext cx="960438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sp>
        <p:nvSpPr>
          <p:cNvPr id="73740" name="Oval 13"/>
          <p:cNvSpPr>
            <a:spLocks noChangeArrowheads="1"/>
          </p:cNvSpPr>
          <p:nvPr/>
        </p:nvSpPr>
        <p:spPr bwMode="auto">
          <a:xfrm>
            <a:off x="2584376" y="3838600"/>
            <a:ext cx="9144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cxnSp>
        <p:nvCxnSpPr>
          <p:cNvPr id="73741" name="AutoShape 14"/>
          <p:cNvCxnSpPr>
            <a:cxnSpLocks noChangeShapeType="1"/>
            <a:stCxn id="73730" idx="4"/>
          </p:cNvCxnSpPr>
          <p:nvPr/>
        </p:nvCxnSpPr>
        <p:spPr bwMode="auto">
          <a:xfrm>
            <a:off x="1593776" y="2174900"/>
            <a:ext cx="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AutoShape 15"/>
          <p:cNvCxnSpPr>
            <a:cxnSpLocks noChangeShapeType="1"/>
            <a:stCxn id="73732" idx="4"/>
            <a:endCxn id="73734" idx="0"/>
          </p:cNvCxnSpPr>
          <p:nvPr/>
        </p:nvCxnSpPr>
        <p:spPr bwMode="auto">
          <a:xfrm>
            <a:off x="1593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AutoShape 16"/>
          <p:cNvCxnSpPr>
            <a:cxnSpLocks noChangeShapeType="1"/>
            <a:endCxn id="73733" idx="0"/>
          </p:cNvCxnSpPr>
          <p:nvPr/>
        </p:nvCxnSpPr>
        <p:spPr bwMode="auto">
          <a:xfrm>
            <a:off x="5022776" y="2162200"/>
            <a:ext cx="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4" name="AutoShape 17"/>
          <p:cNvCxnSpPr>
            <a:cxnSpLocks noChangeShapeType="1"/>
            <a:stCxn id="73731" idx="3"/>
            <a:endCxn id="73739" idx="7"/>
          </p:cNvCxnSpPr>
          <p:nvPr/>
        </p:nvCxnSpPr>
        <p:spPr bwMode="auto">
          <a:xfrm flipH="1">
            <a:off x="3936926" y="2097113"/>
            <a:ext cx="712788" cy="66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5" name="AutoShape 18"/>
          <p:cNvCxnSpPr>
            <a:cxnSpLocks noChangeShapeType="1"/>
            <a:stCxn id="73733" idx="4"/>
            <a:endCxn id="73735" idx="0"/>
          </p:cNvCxnSpPr>
          <p:nvPr/>
        </p:nvCxnSpPr>
        <p:spPr bwMode="auto">
          <a:xfrm>
            <a:off x="5022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AutoShape 19"/>
          <p:cNvCxnSpPr>
            <a:cxnSpLocks noChangeShapeType="1"/>
          </p:cNvCxnSpPr>
          <p:nvPr/>
        </p:nvCxnSpPr>
        <p:spPr bwMode="auto">
          <a:xfrm flipH="1">
            <a:off x="3041576" y="3229000"/>
            <a:ext cx="557213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7" name="AutoShape 20"/>
          <p:cNvCxnSpPr>
            <a:cxnSpLocks noChangeShapeType="1"/>
            <a:stCxn id="73734" idx="5"/>
            <a:endCxn id="73736" idx="0"/>
          </p:cNvCxnSpPr>
          <p:nvPr/>
        </p:nvCxnSpPr>
        <p:spPr bwMode="auto">
          <a:xfrm>
            <a:off x="1917626" y="4306913"/>
            <a:ext cx="514350" cy="509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8" name="AutoShape 21"/>
          <p:cNvCxnSpPr>
            <a:cxnSpLocks noChangeShapeType="1"/>
            <a:stCxn id="73740" idx="4"/>
            <a:endCxn id="73736" idx="0"/>
          </p:cNvCxnSpPr>
          <p:nvPr/>
        </p:nvCxnSpPr>
        <p:spPr bwMode="auto">
          <a:xfrm flipH="1">
            <a:off x="2431976" y="4384700"/>
            <a:ext cx="6096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9" name="AutoShape 22"/>
          <p:cNvCxnSpPr>
            <a:cxnSpLocks noChangeShapeType="1"/>
            <a:stCxn id="73735" idx="4"/>
            <a:endCxn id="73737" idx="0"/>
          </p:cNvCxnSpPr>
          <p:nvPr/>
        </p:nvCxnSpPr>
        <p:spPr bwMode="auto">
          <a:xfrm flipH="1">
            <a:off x="4703689" y="4384700"/>
            <a:ext cx="319087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3750" name="Line 23"/>
          <p:cNvSpPr>
            <a:spLocks noChangeShapeType="1"/>
          </p:cNvSpPr>
          <p:nvPr/>
        </p:nvSpPr>
        <p:spPr bwMode="auto">
          <a:xfrm>
            <a:off x="755576" y="33814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cxnSp>
        <p:nvCxnSpPr>
          <p:cNvPr id="73751" name="AutoShape 24"/>
          <p:cNvCxnSpPr>
            <a:cxnSpLocks noChangeShapeType="1"/>
            <a:stCxn id="73736" idx="5"/>
            <a:endCxn id="73738" idx="1"/>
          </p:cNvCxnSpPr>
          <p:nvPr/>
        </p:nvCxnSpPr>
        <p:spPr bwMode="auto">
          <a:xfrm>
            <a:off x="2647876" y="5297513"/>
            <a:ext cx="531813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52" name="AutoShape 25"/>
          <p:cNvCxnSpPr>
            <a:cxnSpLocks noChangeShapeType="1"/>
            <a:stCxn id="73737" idx="3"/>
            <a:endCxn id="73738" idx="7"/>
          </p:cNvCxnSpPr>
          <p:nvPr/>
        </p:nvCxnSpPr>
        <p:spPr bwMode="auto">
          <a:xfrm flipH="1">
            <a:off x="4213151" y="5297513"/>
            <a:ext cx="26352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6851576" y="1949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Document</a:t>
            </a:r>
          </a:p>
          <a:p>
            <a:r>
              <a:rPr lang="en-US" b="1" i="0">
                <a:latin typeface="+mn-lt"/>
              </a:rPr>
              <a:t>Network</a:t>
            </a:r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7056364" y="4067200"/>
            <a:ext cx="137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Query</a:t>
            </a:r>
          </a:p>
          <a:p>
            <a:r>
              <a:rPr lang="en-US" b="1" i="0">
                <a:latin typeface="+mn-lt"/>
              </a:rPr>
              <a:t>Network</a:t>
            </a:r>
            <a:endParaRPr lang="en-US" i="0">
              <a:latin typeface="+mn-lt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5295244" y="338140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Thesaurus lookup</a:t>
            </a:r>
            <a:br>
              <a:rPr lang="en-US" dirty="0"/>
            </a:br>
            <a:r>
              <a:rPr lang="en-US" dirty="0"/>
              <a:t>Prob. estimates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8064" y="5177934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CPTs for crisp </a:t>
            </a:r>
            <a:r>
              <a:rPr lang="en-US" dirty="0" err="1"/>
              <a:t>boolean</a:t>
            </a:r>
            <a:r>
              <a:rPr lang="en-US" dirty="0"/>
              <a:t> operators</a:t>
            </a:r>
            <a:br>
              <a:rPr lang="en-US" dirty="0"/>
            </a:br>
            <a:r>
              <a:rPr lang="en-US" dirty="0"/>
              <a:t>can easily be defined</a:t>
            </a:r>
          </a:p>
        </p:txBody>
      </p:sp>
    </p:spTree>
    <p:extLst>
      <p:ext uri="{BB962C8B-B14F-4D97-AF65-F5344CB8AC3E}">
        <p14:creationId xmlns:p14="http://schemas.microsoft.com/office/powerpoint/2010/main" val="31768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</a:rPr>
              <a:t>Inference Network Model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0211"/>
            <a:ext cx="8229600" cy="482508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Construct </a:t>
            </a:r>
            <a:r>
              <a:rPr lang="en-US" dirty="0">
                <a:solidFill>
                  <a:srgbClr val="0305FF"/>
                </a:solidFill>
                <a:ea typeface="ＭＳ Ｐゴシック" charset="0"/>
              </a:rPr>
              <a:t>document network </a:t>
            </a:r>
            <a:r>
              <a:rPr lang="en-US" dirty="0">
                <a:ea typeface="ＭＳ Ｐゴシック" charset="0"/>
              </a:rPr>
              <a:t>(once !)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For each query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Construct </a:t>
            </a:r>
            <a:r>
              <a:rPr lang="en-US" dirty="0">
                <a:solidFill>
                  <a:srgbClr val="0305FF"/>
                </a:solidFill>
                <a:ea typeface="ＭＳ Ｐゴシック" charset="0"/>
              </a:rPr>
              <a:t>query network</a:t>
            </a:r>
            <a:r>
              <a:rPr lang="en-US" dirty="0">
                <a:ea typeface="ＭＳ Ｐゴシック" charset="0"/>
              </a:rPr>
              <a:t> (on the fly !)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Attach it to document network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Find doc subset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maximizing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P(Q | d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s)</a:t>
            </a:r>
            <a:r>
              <a:rPr lang="en-US" dirty="0">
                <a:ea typeface="ＭＳ Ｐゴシック" charset="0"/>
              </a:rPr>
              <a:t> (best subset)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Retrieve these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as the answer to query.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But: 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Powerset</a:t>
            </a:r>
            <a:r>
              <a:rPr lang="en-US" dirty="0">
                <a:ea typeface="ＭＳ Ｐゴシック" charset="0"/>
              </a:rPr>
              <a:t> of docs defines huge search space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Exact answers for queries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P(Q | d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s)</a:t>
            </a:r>
            <a:r>
              <a:rPr lang="en-US" dirty="0">
                <a:ea typeface="ＭＳ Ｐゴシック" charset="0"/>
              </a:rPr>
              <a:t> rather "expensive"</a:t>
            </a:r>
          </a:p>
          <a:p>
            <a:pPr lvl="2" eaLnBrk="1" hangingPunct="1"/>
            <a:r>
              <a:rPr lang="en-US" dirty="0">
                <a:ea typeface="ＭＳ Ｐゴシック" charset="0"/>
              </a:rPr>
              <a:t>BN structure has loops (no </a:t>
            </a:r>
            <a:r>
              <a:rPr lang="en-US" dirty="0" err="1">
                <a:ea typeface="ＭＳ Ｐゴシック" charset="0"/>
              </a:rPr>
              <a:t>polytree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66268-470B-9B41-914B-1C18745A104E}"/>
              </a:ext>
            </a:extLst>
          </p:cNvPr>
          <p:cNvSpPr/>
          <p:nvPr/>
        </p:nvSpPr>
        <p:spPr>
          <a:xfrm>
            <a:off x="2195736" y="57253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Howard Turtle, and W. Bruce Croft.  Inference networks for document retrieval. In </a:t>
            </a:r>
            <a:r>
              <a:rPr lang="en-US" sz="1200" i="1" dirty="0">
                <a:solidFill>
                  <a:srgbClr val="0305FF"/>
                </a:solidFill>
              </a:rPr>
              <a:t>Proc. SIGIR</a:t>
            </a:r>
            <a:r>
              <a:rPr lang="en-US" sz="1200" dirty="0">
                <a:solidFill>
                  <a:srgbClr val="0305FF"/>
                </a:solidFill>
              </a:rPr>
              <a:t>, pp. 1-24. ACM Press. </a:t>
            </a:r>
            <a:r>
              <a:rPr lang="en-US" sz="1200" b="1" dirty="0">
                <a:solidFill>
                  <a:srgbClr val="FF0000"/>
                </a:solidFill>
              </a:rPr>
              <a:t>1989</a:t>
            </a:r>
            <a:r>
              <a:rPr lang="en-US" sz="1200" dirty="0">
                <a:solidFill>
                  <a:srgbClr val="0305FF"/>
                </a:solidFill>
              </a:rPr>
              <a:t>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7E9DC-5AE2-3C4A-A3DD-4A009896434F}"/>
              </a:ext>
            </a:extLst>
          </p:cNvPr>
          <p:cNvSpPr/>
          <p:nvPr/>
        </p:nvSpPr>
        <p:spPr>
          <a:xfrm>
            <a:off x="2195736" y="61573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</a:rPr>
              <a:t>Howard Turtle, and W. Bruce Croft. Evaluation of an inference network-based retrieval model. </a:t>
            </a:r>
            <a:r>
              <a:rPr lang="en-US" sz="1200" i="1" dirty="0">
                <a:solidFill>
                  <a:srgbClr val="0B12FF"/>
                </a:solidFill>
              </a:rPr>
              <a:t>TOIS</a:t>
            </a:r>
            <a:r>
              <a:rPr lang="en-US" sz="1200" dirty="0">
                <a:solidFill>
                  <a:srgbClr val="0B12FF"/>
                </a:solidFill>
              </a:rPr>
              <a:t> 9 (3): 187-222. </a:t>
            </a:r>
            <a:r>
              <a:rPr lang="en-US" sz="1200" b="1" dirty="0">
                <a:solidFill>
                  <a:srgbClr val="FF0000"/>
                </a:solidFill>
              </a:rPr>
              <a:t>1991</a:t>
            </a:r>
            <a:r>
              <a:rPr lang="en-US" sz="1200" dirty="0">
                <a:solidFill>
                  <a:srgbClr val="0B12FF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47016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95B-A75D-704F-AF53-7A6063C58CD9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/>
              <a:t>Belief Network Model</a:t>
            </a: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2057400" y="1607096"/>
            <a:ext cx="5105400" cy="838200"/>
            <a:chOff x="1296" y="1968"/>
            <a:chExt cx="3216" cy="528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H="1">
              <a:off x="3888" y="201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4512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 flipH="1">
              <a:off x="2544" y="2016"/>
              <a:ext cx="19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3312" y="2016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H="1">
              <a:off x="2544" y="1968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1296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1488" y="206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2352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1488" y="1968"/>
              <a:ext cx="21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1828800" y="2140496"/>
            <a:ext cx="5562600" cy="533400"/>
            <a:chOff x="1152" y="1488"/>
            <a:chExt cx="3504" cy="336"/>
          </a:xfrm>
        </p:grpSpPr>
        <p:sp>
          <p:nvSpPr>
            <p:cNvPr id="39956" name="Oval 20"/>
            <p:cNvSpPr>
              <a:spLocks noChangeArrowheads="1"/>
            </p:cNvSpPr>
            <p:nvPr/>
          </p:nvSpPr>
          <p:spPr bwMode="auto">
            <a:xfrm>
              <a:off x="1152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 dirty="0"/>
                <a:t>d</a:t>
              </a:r>
              <a:r>
                <a:rPr lang="en-GB" altLang="x-none" baseline="-25000" dirty="0"/>
                <a:t>1</a:t>
              </a:r>
              <a:endParaRPr lang="en-GB" altLang="x-none" dirty="0"/>
            </a:p>
          </p:txBody>
        </p:sp>
        <p:sp>
          <p:nvSpPr>
            <p:cNvPr id="39957" name="Oval 21"/>
            <p:cNvSpPr>
              <a:spLocks noChangeArrowheads="1"/>
            </p:cNvSpPr>
            <p:nvPr/>
          </p:nvSpPr>
          <p:spPr bwMode="auto">
            <a:xfrm>
              <a:off x="2208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d</a:t>
              </a:r>
              <a:r>
                <a:rPr lang="en-GB" altLang="x-none" baseline="-25000"/>
                <a:t>2</a:t>
              </a:r>
              <a:endParaRPr lang="en-GB" altLang="x-none"/>
            </a:p>
          </p:txBody>
        </p:sp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3600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d</a:t>
              </a:r>
              <a:r>
                <a:rPr lang="en-GB" altLang="x-none" baseline="-25000"/>
                <a:t>j-1</a:t>
              </a:r>
              <a:endParaRPr lang="en-GB" altLang="x-none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4320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d</a:t>
              </a:r>
              <a:r>
                <a:rPr lang="en-GB" altLang="x-none" baseline="-25000"/>
                <a:t>j</a:t>
              </a:r>
              <a:endParaRPr lang="en-GB" altLang="x-none"/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1828800" y="1226096"/>
            <a:ext cx="5562600" cy="533400"/>
            <a:chOff x="1152" y="1824"/>
            <a:chExt cx="3504" cy="336"/>
          </a:xfrm>
        </p:grpSpPr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1152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 dirty="0"/>
                <a:t>t</a:t>
              </a:r>
              <a:r>
                <a:rPr lang="en-GB" altLang="x-none" baseline="-25000" dirty="0"/>
                <a:t>1</a:t>
              </a:r>
              <a:endParaRPr lang="en-GB" altLang="x-none" dirty="0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auto">
            <a:xfrm>
              <a:off x="2208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t</a:t>
              </a:r>
              <a:r>
                <a:rPr lang="en-GB" altLang="x-none" baseline="-25000"/>
                <a:t>2</a:t>
              </a:r>
              <a:endParaRPr lang="en-GB" altLang="x-none"/>
            </a:p>
          </p:txBody>
        </p:sp>
        <p:sp>
          <p:nvSpPr>
            <p:cNvPr id="39964" name="Oval 28"/>
            <p:cNvSpPr>
              <a:spLocks noChangeArrowheads="1"/>
            </p:cNvSpPr>
            <p:nvPr/>
          </p:nvSpPr>
          <p:spPr bwMode="auto">
            <a:xfrm>
              <a:off x="3072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t</a:t>
              </a:r>
              <a:r>
                <a:rPr lang="en-GB" altLang="x-none" baseline="-25000"/>
                <a:t>3</a:t>
              </a:r>
              <a:endParaRPr lang="en-GB" altLang="x-none"/>
            </a:p>
          </p:txBody>
        </p:sp>
        <p:sp>
          <p:nvSpPr>
            <p:cNvPr id="39965" name="Oval 29"/>
            <p:cNvSpPr>
              <a:spLocks noChangeArrowheads="1"/>
            </p:cNvSpPr>
            <p:nvPr/>
          </p:nvSpPr>
          <p:spPr bwMode="auto">
            <a:xfrm>
              <a:off x="4320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t</a:t>
              </a:r>
              <a:r>
                <a:rPr lang="en-GB" altLang="x-none" baseline="-25000"/>
                <a:t>m</a:t>
              </a:r>
              <a:endParaRPr lang="en-GB" altLang="x-none"/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755576" y="2892152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altLang="x-none" sz="2000" kern="0" dirty="0"/>
              <a:t>Probability Distributions:</a:t>
            </a:r>
          </a:p>
          <a:p>
            <a:pPr lvl="1">
              <a:buFontTx/>
              <a:buChar char="•"/>
            </a:pPr>
            <a:r>
              <a:rPr lang="en-GB" altLang="x-none" sz="1800" u="sng" kern="0" dirty="0"/>
              <a:t>Term nodes</a:t>
            </a:r>
            <a:r>
              <a:rPr lang="en-GB" altLang="x-none" sz="1800" kern="0" dirty="0"/>
              <a:t>: 	p(</a:t>
            </a:r>
            <a:r>
              <a:rPr lang="en-GB" altLang="x-none" sz="1800" kern="0" dirty="0" err="1"/>
              <a:t>t</a:t>
            </a:r>
            <a:r>
              <a:rPr lang="en-GB" altLang="x-none" sz="1800" kern="0" baseline="-25000" dirty="0" err="1"/>
              <a:t>j</a:t>
            </a:r>
            <a:r>
              <a:rPr lang="en-GB" altLang="x-none" sz="1800" kern="0" dirty="0"/>
              <a:t>)=1/</a:t>
            </a:r>
            <a:r>
              <a:rPr lang="es-ES" altLang="x-none" sz="1800" kern="0" dirty="0"/>
              <a:t>m</a:t>
            </a:r>
            <a:r>
              <a:rPr lang="en-GB" altLang="x-none" sz="1800" kern="0" dirty="0"/>
              <a:t>, p(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¬</a:t>
            </a:r>
            <a:r>
              <a:rPr lang="en-GB" altLang="x-none" sz="1800" kern="0" dirty="0" err="1">
                <a:ea typeface="Times New Roman" charset="0"/>
                <a:cs typeface="Times New Roman" charset="0"/>
              </a:rPr>
              <a:t>t</a:t>
            </a:r>
            <a:r>
              <a:rPr lang="en-GB" altLang="x-none" sz="1800" kern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)=1-p(</a:t>
            </a:r>
            <a:r>
              <a:rPr lang="en-GB" altLang="x-none" sz="1800" kern="0" dirty="0" err="1">
                <a:ea typeface="Times New Roman" charset="0"/>
                <a:cs typeface="Times New Roman" charset="0"/>
              </a:rPr>
              <a:t>t</a:t>
            </a:r>
            <a:r>
              <a:rPr lang="en-GB" altLang="x-none" sz="1800" kern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)</a:t>
            </a:r>
          </a:p>
          <a:p>
            <a:pPr lvl="1">
              <a:buFontTx/>
              <a:buChar char="•"/>
            </a:pPr>
            <a:r>
              <a:rPr lang="en-GB" altLang="x-none" sz="1800" u="sng" kern="0" dirty="0">
                <a:ea typeface="Times New Roman" charset="0"/>
                <a:cs typeface="Times New Roman" charset="0"/>
              </a:rPr>
              <a:t>Document nodes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: 	p(</a:t>
            </a:r>
            <a:r>
              <a:rPr lang="en-GB" altLang="x-none" sz="1800" kern="0" dirty="0" err="1">
                <a:ea typeface="Times New Roman" charset="0"/>
                <a:cs typeface="Times New Roman" charset="0"/>
                <a:sym typeface="Symbol" charset="2"/>
              </a:rPr>
              <a:t>D</a:t>
            </a:r>
            <a:r>
              <a:rPr lang="en-GB" altLang="x-none" sz="1800" kern="0" baseline="-25000" dirty="0" err="1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 | </a:t>
            </a:r>
            <a:r>
              <a:rPr lang="es-ES" altLang="x-none" sz="1800" kern="0" dirty="0">
                <a:ea typeface="Times New Roman" charset="0"/>
                <a:cs typeface="Times New Roman" charset="0"/>
              </a:rPr>
              <a:t>P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a(</a:t>
            </a:r>
            <a:r>
              <a:rPr lang="en-GB" altLang="x-none" sz="1800" kern="0" dirty="0" err="1">
                <a:ea typeface="Times New Roman" charset="0"/>
                <a:cs typeface="Times New Roman" charset="0"/>
                <a:sym typeface="Symbol" charset="2"/>
              </a:rPr>
              <a:t>D</a:t>
            </a:r>
            <a:r>
              <a:rPr lang="en-GB" altLang="x-none" sz="1800" kern="0" baseline="-25000" dirty="0" err="1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1800" kern="0" dirty="0">
                <a:ea typeface="Times New Roman" charset="0"/>
                <a:cs typeface="Times New Roman" charset="0"/>
              </a:rPr>
              <a:t>)), </a:t>
            </a:r>
            <a:r>
              <a:rPr lang="en-GB" altLang="x-none" sz="1800" kern="0" dirty="0">
                <a:ea typeface="Times New Roman" charset="0"/>
                <a:cs typeface="Times New Roman" charset="0"/>
                <a:sym typeface="Symbol" charset="2"/>
              </a:rPr>
              <a:t></a:t>
            </a:r>
            <a:r>
              <a:rPr lang="en-GB" altLang="x-none" sz="1800" kern="0" dirty="0" err="1">
                <a:ea typeface="Times New Roman" charset="0"/>
                <a:cs typeface="Times New Roman" charset="0"/>
                <a:sym typeface="Symbol" charset="2"/>
              </a:rPr>
              <a:t>D</a:t>
            </a:r>
            <a:r>
              <a:rPr lang="en-GB" altLang="x-none" sz="1800" kern="0" baseline="-25000" dirty="0" err="1">
                <a:ea typeface="Times New Roman" charset="0"/>
                <a:cs typeface="Times New Roman" charset="0"/>
                <a:sym typeface="Symbol" charset="2"/>
              </a:rPr>
              <a:t>j</a:t>
            </a:r>
            <a:endParaRPr lang="en-GB" altLang="x-none" sz="1800" kern="0" baseline="-25000" dirty="0"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6CB31809-7CF5-2E4A-ADF1-AEEB1ACE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956" y="229143"/>
            <a:ext cx="1462088" cy="533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Q</a:t>
            </a:r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C0238BD7-D103-8144-9F3F-BBCB442F25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768896"/>
            <a:ext cx="133349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CDF215A0-6816-AA49-8D34-3D805D5C62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592" y="763588"/>
            <a:ext cx="914403" cy="614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C6F60-626A-6F4A-8156-BECF193D8993}"/>
              </a:ext>
            </a:extLst>
          </p:cNvPr>
          <p:cNvSpPr/>
          <p:nvPr/>
        </p:nvSpPr>
        <p:spPr>
          <a:xfrm>
            <a:off x="755576" y="3861048"/>
            <a:ext cx="8568952" cy="628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DE" sz="2400" dirty="0"/>
              <a:t>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Q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/ 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𝛼  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=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𝛼 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𝛴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𝜏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Q, 𝜏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DE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4691-E267-7F47-97BB-1C5D19880CDF}"/>
              </a:ext>
            </a:extLst>
          </p:cNvPr>
          <p:cNvSpPr/>
          <p:nvPr/>
        </p:nvSpPr>
        <p:spPr>
          <a:xfrm>
            <a:off x="1851950" y="4518883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𝛼 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𝛴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𝜏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|𝜏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| 𝜏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𝜏 </a:t>
            </a:r>
            <a:r>
              <a:rPr lang="en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DE" sz="2400" dirty="0"/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99D6E3ED-1057-8849-B478-19872E79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43" y="5097378"/>
            <a:ext cx="7962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2000" dirty="0"/>
              <a:t>But... If a document has been indexed by, say, 30 "most important" terms, </a:t>
            </a:r>
            <a:br>
              <a:rPr lang="en-GB" altLang="x-none" sz="2000" dirty="0"/>
            </a:br>
            <a:r>
              <a:rPr lang="en-GB" altLang="x-none" sz="2000" dirty="0"/>
              <a:t>we need to estimate (and store) 2</a:t>
            </a:r>
            <a:r>
              <a:rPr lang="en-GB" altLang="x-none" sz="2000" baseline="30000" dirty="0"/>
              <a:t>30</a:t>
            </a:r>
            <a:r>
              <a:rPr lang="en-GB" altLang="x-none" sz="2000" dirty="0"/>
              <a:t> probabilities.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7E91D5-CEDF-764C-8D13-465B52947C5E}"/>
              </a:ext>
            </a:extLst>
          </p:cNvPr>
          <p:cNvSpPr/>
          <p:nvPr/>
        </p:nvSpPr>
        <p:spPr>
          <a:xfrm>
            <a:off x="2376004" y="58281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Berthier A. N. Ribeiro and Richard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Muntz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 A belief network model for IR. In </a:t>
            </a:r>
            <a:r>
              <a:rPr lang="en-US" sz="1200" i="1" dirty="0">
                <a:solidFill>
                  <a:srgbClr val="0305FF"/>
                </a:solidFill>
                <a:latin typeface="+mn-lt"/>
              </a:rPr>
              <a:t>Proceedings of the 19th annual international ACM SIGIR conference on Research and development in information retrieval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 (SIGIR '96). ACM, New York, NY, USA, 253-260. </a:t>
            </a:r>
            <a:r>
              <a:rPr lang="en-US" sz="1200" b="1" dirty="0">
                <a:solidFill>
                  <a:srgbClr val="FF0000"/>
                </a:solidFill>
              </a:rPr>
              <a:t>1996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  <a:endParaRPr lang="en-US" sz="12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04424-5D64-544B-A8AC-11B9A138B150}"/>
              </a:ext>
            </a:extLst>
          </p:cNvPr>
          <p:cNvSpPr/>
          <p:nvPr/>
        </p:nvSpPr>
        <p:spPr>
          <a:xfrm>
            <a:off x="6744716" y="4508448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𝜏 = ( t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t</a:t>
            </a:r>
            <a:r>
              <a:rPr lang="en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7229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 animBg="1"/>
      <p:bldP spid="32" grpId="0" animBg="1"/>
      <p:bldP spid="35" grpId="0" animBg="1"/>
      <p:bldP spid="4" grpId="0" animBg="1"/>
      <p:bldP spid="5" grpId="0"/>
      <p:bldP spid="39" grpId="0" autoUpdateAnimBg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8F47-ADA0-0344-B380-E709D2BB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2DFDF-A7A3-C64C-AC55-885B6C1D8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Refinement of the agent architecture</a:t>
            </a:r>
          </a:p>
          <a:p>
            <a:r>
              <a:rPr lang="en-DE" sz="2400" dirty="0"/>
              <a:t>Mental models</a:t>
            </a:r>
          </a:p>
          <a:p>
            <a:r>
              <a:rPr lang="en-DE" sz="2400" dirty="0"/>
              <a:t>Human specifies goal of the agents</a:t>
            </a:r>
          </a:p>
          <a:p>
            <a:pPr lvl="1"/>
            <a:r>
              <a:rPr lang="en-DE" sz="2000" dirty="0"/>
              <a:t>Example IR agent – Human specifies query</a:t>
            </a:r>
          </a:p>
          <a:p>
            <a:pPr lvl="1"/>
            <a:r>
              <a:rPr lang="en-DE" sz="2000" dirty="0"/>
              <a:t>Agent’s goal: Satisfy information need defined by query</a:t>
            </a:r>
          </a:p>
          <a:p>
            <a:r>
              <a:rPr lang="en-DE" sz="2400" dirty="0"/>
              <a:t>Foundations of IR</a:t>
            </a:r>
          </a:p>
          <a:p>
            <a:pPr lvl="1"/>
            <a:r>
              <a:rPr lang="en-DE" sz="2000" dirty="0"/>
              <a:t>Probability ranking principle</a:t>
            </a:r>
          </a:p>
          <a:p>
            <a:r>
              <a:rPr lang="en-DE" sz="2400" dirty="0"/>
              <a:t>IR with probabilistic models (BNs)</a:t>
            </a:r>
          </a:p>
          <a:p>
            <a:pPr lvl="1"/>
            <a:r>
              <a:rPr lang="en-DE" sz="2000" dirty="0"/>
              <a:t>Example: Inference network model</a:t>
            </a:r>
          </a:p>
          <a:p>
            <a:pPr lvl="1"/>
            <a:r>
              <a:rPr lang="en-DE" sz="2000" dirty="0"/>
              <a:t>Example: Belief network model</a:t>
            </a:r>
          </a:p>
          <a:p>
            <a:pPr lvl="1"/>
            <a:r>
              <a:rPr lang="en-DE" sz="2000" dirty="0"/>
              <a:t>Next: BN Retrieval Model (with recommendations)</a:t>
            </a:r>
          </a:p>
          <a:p>
            <a:endParaRPr lang="en-DE" sz="2400" dirty="0"/>
          </a:p>
          <a:p>
            <a:endParaRPr lang="en-D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EF2E-B7C8-4240-8EDF-A972DE25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EE0F5A41-F85E-314B-96C4-F2408D2D4BF7}"/>
              </a:ext>
            </a:extLst>
          </p:cNvPr>
          <p:cNvSpPr/>
          <p:nvPr/>
        </p:nvSpPr>
        <p:spPr>
          <a:xfrm>
            <a:off x="5220072" y="3212976"/>
            <a:ext cx="4680520" cy="1800200"/>
          </a:xfrm>
          <a:prstGeom prst="cloudCallout">
            <a:avLst>
              <a:gd name="adj1" fmla="val -104116"/>
              <a:gd name="adj2" fmla="val -48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Uncertainty about goal: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re-estimate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information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DE" dirty="0">
                <a:solidFill>
                  <a:schemeClr val="tx1"/>
                </a:solidFill>
              </a:rPr>
              <a:t>eed</a:t>
            </a:r>
          </a:p>
        </p:txBody>
      </p:sp>
    </p:spTree>
    <p:extLst>
      <p:ext uri="{BB962C8B-B14F-4D97-AF65-F5344CB8AC3E}">
        <p14:creationId xmlns:p14="http://schemas.microsoft.com/office/powerpoint/2010/main" val="15991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 err="1">
                <a:cs typeface="+mj-cs"/>
              </a:rPr>
              <a:t>Probabilistic</a:t>
            </a:r>
            <a:r>
              <a:rPr lang="de-DE" sz="2800" b="1" dirty="0">
                <a:cs typeface="+mj-cs"/>
              </a:rPr>
              <a:t> Information </a:t>
            </a:r>
            <a:r>
              <a:rPr lang="de-DE" sz="2800" b="1" dirty="0" err="1">
                <a:cs typeface="+mj-cs"/>
              </a:rPr>
              <a:t>Retrieval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412425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C5C8-FDF5-DE49-AEAF-ED08A465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Joint planning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A56FA3-940A-524C-A099-3AFB195E2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4602"/>
            <a:ext cx="8229600" cy="45336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DD87A-390C-EE4E-8633-D9F0F8E6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427E1-1F9C-9348-9867-041AB6211EBF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15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888C-4461-6443-9993-67348300C268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3600" dirty="0"/>
              <a:t>Bayesian Network Retrieval Model</a:t>
            </a: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2819400" y="1700808"/>
            <a:ext cx="3276600" cy="1295400"/>
            <a:chOff x="1872" y="1248"/>
            <a:chExt cx="2064" cy="816"/>
          </a:xfrm>
        </p:grpSpPr>
        <p:sp>
          <p:nvSpPr>
            <p:cNvPr id="49156" name="Oval 4"/>
            <p:cNvSpPr>
              <a:spLocks noChangeArrowheads="1"/>
            </p:cNvSpPr>
            <p:nvPr/>
          </p:nvSpPr>
          <p:spPr bwMode="auto">
            <a:xfrm>
              <a:off x="1872" y="1248"/>
              <a:ext cx="2064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2112" y="1488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x-none"/>
                <a:t>Term Subnetwork</a:t>
              </a:r>
            </a:p>
          </p:txBody>
        </p:sp>
      </p:grp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3276600" y="2767608"/>
            <a:ext cx="2438400" cy="1447800"/>
            <a:chOff x="2160" y="1920"/>
            <a:chExt cx="1536" cy="912"/>
          </a:xfrm>
        </p:grpSpPr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2160" y="19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2640" y="20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3216" y="206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3696" y="19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95600" y="3986808"/>
            <a:ext cx="3276600" cy="1295400"/>
            <a:chOff x="1968" y="2688"/>
            <a:chExt cx="2064" cy="816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1968" y="2688"/>
              <a:ext cx="2064" cy="81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2208" y="2784"/>
              <a:ext cx="158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x-none"/>
                <a:t>Document</a:t>
              </a:r>
            </a:p>
            <a:p>
              <a:pPr algn="ctr">
                <a:spcBef>
                  <a:spcPct val="50000"/>
                </a:spcBef>
              </a:pPr>
              <a:r>
                <a:rPr lang="en-GB" altLang="x-none"/>
                <a:t>Subnetwork</a:t>
              </a:r>
            </a:p>
          </p:txBody>
        </p:sp>
      </p:grp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066800" y="1752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3200"/>
              <a:t>T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GB" altLang="x-none" sz="3200"/>
              <a:t> </a:t>
            </a:r>
            <a:r>
              <a:rPr lang="en-GB" altLang="x-none" sz="3200">
                <a:sym typeface="Symbol" charset="2"/>
              </a:rPr>
              <a:t>{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¬t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, t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}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096000" y="4672608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3200"/>
              <a:t>D</a:t>
            </a:r>
            <a:r>
              <a:rPr lang="en-GB" altLang="x-none" sz="3200" baseline="-25000"/>
              <a:t>j</a:t>
            </a:r>
            <a:r>
              <a:rPr lang="en-GB" altLang="x-none" sz="3200"/>
              <a:t> </a:t>
            </a:r>
            <a:r>
              <a:rPr lang="en-GB" altLang="x-none" sz="3200">
                <a:sym typeface="Symbol" charset="2"/>
              </a:rPr>
              <a:t>{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¬d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, d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}</a:t>
            </a:r>
          </a:p>
          <a:p>
            <a:pPr>
              <a:spcBef>
                <a:spcPct val="50000"/>
              </a:spcBef>
            </a:pPr>
            <a:endParaRPr lang="en-GB" altLang="x-none" sz="3200"/>
          </a:p>
        </p:txBody>
      </p:sp>
      <p:sp>
        <p:nvSpPr>
          <p:cNvPr id="2" name="TextBox 1"/>
          <p:cNvSpPr txBox="1"/>
          <p:nvPr/>
        </p:nvSpPr>
        <p:spPr>
          <a:xfrm>
            <a:off x="2438400" y="1092906"/>
            <a:ext cx="218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Mentioned or </a:t>
            </a:r>
            <a:br>
              <a:rPr lang="en-US" dirty="0"/>
            </a:br>
            <a:r>
              <a:rPr lang="en-US" dirty="0"/>
              <a:t>not mentioned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6485" y="5220296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Relevant or</a:t>
            </a:r>
            <a:br>
              <a:rPr lang="en-US" dirty="0"/>
            </a:br>
            <a:r>
              <a:rPr lang="en-US" dirty="0"/>
              <a:t>not relevant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297083-65F2-A446-9DD2-6A30C76C0829}"/>
              </a:ext>
            </a:extLst>
          </p:cNvPr>
          <p:cNvSpPr/>
          <p:nvPr/>
        </p:nvSpPr>
        <p:spPr>
          <a:xfrm>
            <a:off x="2042837" y="5968416"/>
            <a:ext cx="5152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</a:rPr>
              <a:t>Luis </a:t>
            </a:r>
            <a:r>
              <a:rPr lang="en-US" sz="1200" dirty="0" err="1">
                <a:solidFill>
                  <a:srgbClr val="0B12FF"/>
                </a:solidFill>
              </a:rPr>
              <a:t>M.de</a:t>
            </a:r>
            <a:r>
              <a:rPr lang="en-US" sz="1200" dirty="0">
                <a:solidFill>
                  <a:srgbClr val="0B12FF"/>
                </a:solidFill>
              </a:rPr>
              <a:t> Campos, Juan </a:t>
            </a:r>
            <a:r>
              <a:rPr lang="en-US" sz="1200" dirty="0" err="1">
                <a:solidFill>
                  <a:srgbClr val="0B12FF"/>
                </a:solidFill>
              </a:rPr>
              <a:t>M.Fernández</a:t>
            </a:r>
            <a:r>
              <a:rPr lang="en-US" sz="1200" dirty="0">
                <a:solidFill>
                  <a:srgbClr val="0B12FF"/>
                </a:solidFill>
              </a:rPr>
              <a:t>-Luna, Juan </a:t>
            </a:r>
            <a:r>
              <a:rPr lang="en-US" sz="1200" dirty="0" err="1">
                <a:solidFill>
                  <a:srgbClr val="0B12FF"/>
                </a:solidFill>
              </a:rPr>
              <a:t>F.Huete</a:t>
            </a:r>
            <a:r>
              <a:rPr lang="en-US" sz="1200" dirty="0">
                <a:solidFill>
                  <a:srgbClr val="0B12FF"/>
                </a:solidFill>
              </a:rPr>
              <a:t>, Clustering terms in the Bayesian network retrieval model: a new approach with two term-layers, Applied Soft Computing, Volume 4, Issue 2, Pages 149-158, May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  <a:r>
              <a:rPr lang="en-US" sz="1200" dirty="0">
                <a:solidFill>
                  <a:srgbClr val="0B1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2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 autoUpdateAnimBg="0"/>
      <p:bldP spid="49169" grpId="0" autoUpdateAnimBg="0"/>
      <p:bldP spid="2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B2B0-22B9-E64A-8B68-801EF01E6CD9}" type="slidenum">
              <a:rPr lang="en-US" altLang="x-none"/>
              <a:pPr/>
              <a:t>51</a:t>
            </a:fld>
            <a:endParaRPr lang="en-US" altLang="x-none"/>
          </a:p>
        </p:txBody>
      </p:sp>
      <p:grpSp>
        <p:nvGrpSpPr>
          <p:cNvPr id="57362" name="Group 18"/>
          <p:cNvGrpSpPr>
            <a:grpSpLocks/>
          </p:cNvGrpSpPr>
          <p:nvPr/>
        </p:nvGrpSpPr>
        <p:grpSpPr bwMode="auto">
          <a:xfrm>
            <a:off x="2971800" y="3335808"/>
            <a:ext cx="5486400" cy="2057400"/>
            <a:chOff x="1344" y="1632"/>
            <a:chExt cx="3456" cy="1296"/>
          </a:xfrm>
        </p:grpSpPr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 flipH="1">
              <a:off x="3792" y="1968"/>
              <a:ext cx="9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>
              <a:off x="3936" y="2016"/>
              <a:ext cx="52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>
              <a:off x="1344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>
              <a:off x="1344" y="2592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 flipH="1">
              <a:off x="2544" y="2592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>
              <a:off x="3264" y="2592"/>
              <a:ext cx="115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Line 25"/>
            <p:cNvSpPr>
              <a:spLocks noChangeShapeType="1"/>
            </p:cNvSpPr>
            <p:nvPr/>
          </p:nvSpPr>
          <p:spPr bwMode="auto">
            <a:xfrm flipH="1">
              <a:off x="4608" y="249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Line 26"/>
            <p:cNvSpPr>
              <a:spLocks noChangeShapeType="1"/>
            </p:cNvSpPr>
            <p:nvPr/>
          </p:nvSpPr>
          <p:spPr bwMode="auto">
            <a:xfrm flipH="1">
              <a:off x="3888" y="2496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Line 27"/>
            <p:cNvSpPr>
              <a:spLocks noChangeShapeType="1"/>
            </p:cNvSpPr>
            <p:nvPr/>
          </p:nvSpPr>
          <p:spPr bwMode="auto">
            <a:xfrm flipH="1">
              <a:off x="1440" y="1872"/>
              <a:ext cx="96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8"/>
            <p:cNvSpPr>
              <a:spLocks noChangeShapeType="1"/>
            </p:cNvSpPr>
            <p:nvPr/>
          </p:nvSpPr>
          <p:spPr bwMode="auto">
            <a:xfrm>
              <a:off x="2400" y="18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9"/>
            <p:cNvSpPr>
              <a:spLocks noChangeShapeType="1"/>
            </p:cNvSpPr>
            <p:nvPr/>
          </p:nvSpPr>
          <p:spPr bwMode="auto">
            <a:xfrm flipH="1">
              <a:off x="3840" y="1632"/>
              <a:ext cx="81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124200" y="3183408"/>
            <a:ext cx="5334000" cy="1219200"/>
            <a:chOff x="1440" y="1536"/>
            <a:chExt cx="3360" cy="768"/>
          </a:xfrm>
        </p:grpSpPr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H="1">
              <a:off x="1440" y="1776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2496" y="1776"/>
              <a:ext cx="57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flipH="1">
              <a:off x="3312" y="196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0" name="Line 16"/>
            <p:cNvSpPr>
              <a:spLocks noChangeShapeType="1"/>
            </p:cNvSpPr>
            <p:nvPr/>
          </p:nvSpPr>
          <p:spPr bwMode="auto">
            <a:xfrm flipH="1">
              <a:off x="3984" y="15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704" y="1632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grpSp>
        <p:nvGrpSpPr>
          <p:cNvPr id="57381" name="Group 37"/>
          <p:cNvGrpSpPr>
            <a:grpSpLocks/>
          </p:cNvGrpSpPr>
          <p:nvPr/>
        </p:nvGrpSpPr>
        <p:grpSpPr bwMode="auto">
          <a:xfrm>
            <a:off x="1066800" y="2802408"/>
            <a:ext cx="7696200" cy="2057400"/>
            <a:chOff x="672" y="1296"/>
            <a:chExt cx="4848" cy="1296"/>
          </a:xfrm>
        </p:grpSpPr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1680" y="1296"/>
              <a:ext cx="3840" cy="1296"/>
              <a:chOff x="1152" y="1296"/>
              <a:chExt cx="3840" cy="1296"/>
            </a:xfrm>
          </p:grpSpPr>
          <p:sp>
            <p:nvSpPr>
              <p:cNvPr id="57349" name="Oval 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 dirty="0"/>
                  <a:t>T</a:t>
                </a:r>
                <a:r>
                  <a:rPr lang="es-ES" altLang="x-none" baseline="-25000" dirty="0"/>
                  <a:t>1</a:t>
                </a:r>
                <a:endParaRPr lang="es-ES" altLang="x-none" dirty="0"/>
              </a:p>
            </p:txBody>
          </p:sp>
          <p:sp>
            <p:nvSpPr>
              <p:cNvPr id="57350" name="Oval 6"/>
              <p:cNvSpPr>
                <a:spLocks noChangeArrowheads="1"/>
              </p:cNvSpPr>
              <p:nvPr/>
            </p:nvSpPr>
            <p:spPr bwMode="auto">
              <a:xfrm>
                <a:off x="2208" y="153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2</a:t>
                </a:r>
                <a:endParaRPr lang="es-ES" altLang="x-none"/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3</a:t>
                </a:r>
                <a:endParaRPr lang="es-ES" altLang="x-none"/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4</a:t>
                </a:r>
                <a:endParaRPr lang="es-ES" altLang="x-none"/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5</a:t>
                </a:r>
                <a:endParaRPr lang="es-ES" altLang="x-none"/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6</a:t>
                </a:r>
                <a:endParaRPr lang="es-ES" altLang="x-none"/>
              </a:p>
            </p:txBody>
          </p:sp>
        </p:grp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672" y="1344"/>
              <a:ext cx="104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x-none"/>
                <a:t>Term </a:t>
              </a:r>
            </a:p>
            <a:p>
              <a:pPr>
                <a:spcBef>
                  <a:spcPct val="50000"/>
                </a:spcBef>
              </a:pPr>
              <a:r>
                <a:rPr lang="es-ES" altLang="x-none"/>
                <a:t>Subnetwork</a:t>
              </a:r>
            </a:p>
          </p:txBody>
        </p:sp>
      </p:grp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990600" y="5088408"/>
            <a:ext cx="7239000" cy="1004888"/>
            <a:chOff x="624" y="2736"/>
            <a:chExt cx="4560" cy="633"/>
          </a:xfrm>
        </p:grpSpPr>
        <p:grpSp>
          <p:nvGrpSpPr>
            <p:cNvPr id="57374" name="Group 30"/>
            <p:cNvGrpSpPr>
              <a:grpSpLocks/>
            </p:cNvGrpSpPr>
            <p:nvPr/>
          </p:nvGrpSpPr>
          <p:grpSpPr bwMode="auto">
            <a:xfrm>
              <a:off x="1680" y="2832"/>
              <a:ext cx="3504" cy="336"/>
              <a:chOff x="1152" y="2832"/>
              <a:chExt cx="3504" cy="336"/>
            </a:xfrm>
          </p:grpSpPr>
          <p:sp>
            <p:nvSpPr>
              <p:cNvPr id="57375" name="Oval 31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 dirty="0"/>
                  <a:t>D</a:t>
                </a:r>
                <a:r>
                  <a:rPr lang="es-ES" altLang="x-none" baseline="-25000" dirty="0"/>
                  <a:t>1</a:t>
                </a:r>
                <a:endParaRPr lang="es-ES" altLang="x-none" dirty="0"/>
              </a:p>
            </p:txBody>
          </p:sp>
          <p:sp>
            <p:nvSpPr>
              <p:cNvPr id="57376" name="Oval 3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2</a:t>
                </a:r>
                <a:endParaRPr lang="es-ES" altLang="x-none"/>
              </a:p>
            </p:txBody>
          </p:sp>
          <p:sp>
            <p:nvSpPr>
              <p:cNvPr id="57377" name="Oval 33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3</a:t>
                </a:r>
                <a:endParaRPr lang="es-ES" altLang="x-none"/>
              </a:p>
            </p:txBody>
          </p:sp>
          <p:sp>
            <p:nvSpPr>
              <p:cNvPr id="57378" name="Oval 34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4</a:t>
                </a:r>
                <a:endParaRPr lang="es-ES" altLang="x-none"/>
              </a:p>
            </p:txBody>
          </p:sp>
        </p:grpSp>
        <p:sp>
          <p:nvSpPr>
            <p:cNvPr id="57379" name="Text Box 35"/>
            <p:cNvSpPr txBox="1">
              <a:spLocks noChangeArrowheads="1"/>
            </p:cNvSpPr>
            <p:nvPr/>
          </p:nvSpPr>
          <p:spPr bwMode="auto">
            <a:xfrm>
              <a:off x="624" y="2736"/>
              <a:ext cx="104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x-none"/>
                <a:t>Document </a:t>
              </a:r>
            </a:p>
            <a:p>
              <a:pPr>
                <a:spcBef>
                  <a:spcPct val="50000"/>
                </a:spcBef>
              </a:pPr>
              <a:r>
                <a:rPr lang="es-ES" altLang="x-none"/>
                <a:t>Subnetwork</a:t>
              </a:r>
            </a:p>
          </p:txBody>
        </p:sp>
      </p:grpSp>
      <p:sp>
        <p:nvSpPr>
          <p:cNvPr id="38" name="Rectangle 3">
            <a:extLst>
              <a:ext uri="{FF2B5EF4-FFF2-40B4-BE49-F238E27FC236}">
                <a16:creationId xmlns:a16="http://schemas.microsoft.com/office/drawing/2014/main" id="{7437AAAE-C0DC-F445-BF34-4FB433FA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6975"/>
            <a:ext cx="8003232" cy="13679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Monotype Sorts" charset="2"/>
              <a:buNone/>
            </a:pPr>
            <a:r>
              <a:rPr lang="es-ES" altLang="x-none" kern="0"/>
              <a:t>Removing the term independency restriction:</a:t>
            </a:r>
          </a:p>
          <a:p>
            <a:pPr>
              <a:buFont typeface="Wingdings" charset="2"/>
              <a:buChar char="§"/>
            </a:pPr>
            <a:r>
              <a:rPr lang="es-ES" altLang="x-none" kern="0"/>
              <a:t>We are interested in representing the main relationships among terms in the collection.</a:t>
            </a:r>
            <a:endParaRPr lang="en-GB" altLang="x-none" kern="0" dirty="0"/>
          </a:p>
        </p:txBody>
      </p:sp>
    </p:spTree>
    <p:extLst>
      <p:ext uri="{BB962C8B-B14F-4D97-AF65-F5344CB8AC3E}">
        <p14:creationId xmlns:p14="http://schemas.microsoft.com/office/powerpoint/2010/main" val="19112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09F9-D29E-664A-89CB-FE21DE5C1D37}" type="slidenum">
              <a:rPr lang="en-US" altLang="x-none"/>
              <a:pPr/>
              <a:t>52</a:t>
            </a:fld>
            <a:endParaRPr lang="en-US" altLang="x-none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en-GB" altLang="x-none" sz="4000" dirty="0"/>
              <a:t>PRP and Recommendations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184992"/>
            <a:ext cx="7772400" cy="1405807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s-ES" altLang="x-none" dirty="0" err="1"/>
              <a:t>Those</a:t>
            </a:r>
            <a:r>
              <a:rPr lang="es-ES" altLang="x-none" dirty="0"/>
              <a:t> </a:t>
            </a:r>
            <a:r>
              <a:rPr lang="es-ES" altLang="x-none" dirty="0" err="1"/>
              <a:t>who</a:t>
            </a:r>
            <a:r>
              <a:rPr lang="es-ES" altLang="x-none" dirty="0"/>
              <a:t> </a:t>
            </a:r>
            <a:r>
              <a:rPr lang="es-ES" altLang="x-none" dirty="0" err="1"/>
              <a:t>retrieved</a:t>
            </a:r>
            <a:r>
              <a:rPr lang="es-ES" altLang="x-none" dirty="0"/>
              <a:t> </a:t>
            </a:r>
            <a:r>
              <a:rPr lang="es-ES" altLang="x-non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ES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s-ES" altLang="x-none" dirty="0"/>
              <a:t> </a:t>
            </a:r>
            <a:r>
              <a:rPr lang="es-ES" altLang="x-none" dirty="0" err="1"/>
              <a:t>were</a:t>
            </a:r>
            <a:r>
              <a:rPr lang="es-ES" altLang="x-none" dirty="0"/>
              <a:t> </a:t>
            </a:r>
            <a:r>
              <a:rPr lang="es-ES" altLang="x-none" dirty="0" err="1"/>
              <a:t>also</a:t>
            </a:r>
            <a:r>
              <a:rPr lang="es-ES" altLang="x-none" dirty="0"/>
              <a:t> </a:t>
            </a:r>
            <a:r>
              <a:rPr lang="es-ES" altLang="x-none" dirty="0" err="1"/>
              <a:t>interested</a:t>
            </a:r>
            <a:r>
              <a:rPr lang="es-ES" altLang="x-none" dirty="0"/>
              <a:t> in </a:t>
            </a:r>
            <a:r>
              <a:rPr lang="es-ES" altLang="x-non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ES" altLang="x-non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</a:p>
        </p:txBody>
      </p:sp>
      <p:grpSp>
        <p:nvGrpSpPr>
          <p:cNvPr id="78933" name="Group 85"/>
          <p:cNvGrpSpPr>
            <a:grpSpLocks/>
          </p:cNvGrpSpPr>
          <p:nvPr/>
        </p:nvGrpSpPr>
        <p:grpSpPr bwMode="auto">
          <a:xfrm>
            <a:off x="1371600" y="2895600"/>
            <a:ext cx="6629400" cy="1752600"/>
            <a:chOff x="864" y="1824"/>
            <a:chExt cx="4176" cy="1104"/>
          </a:xfrm>
        </p:grpSpPr>
        <p:grpSp>
          <p:nvGrpSpPr>
            <p:cNvPr id="78917" name="Group 69"/>
            <p:cNvGrpSpPr>
              <a:grpSpLocks/>
            </p:cNvGrpSpPr>
            <p:nvPr/>
          </p:nvGrpSpPr>
          <p:grpSpPr bwMode="auto">
            <a:xfrm>
              <a:off x="1152" y="2160"/>
              <a:ext cx="3696" cy="432"/>
              <a:chOff x="1152" y="2160"/>
              <a:chExt cx="3696" cy="432"/>
            </a:xfrm>
          </p:grpSpPr>
          <p:sp>
            <p:nvSpPr>
              <p:cNvPr id="78896" name="Line 48"/>
              <p:cNvSpPr>
                <a:spLocks noChangeShapeType="1"/>
              </p:cNvSpPr>
              <p:nvPr/>
            </p:nvSpPr>
            <p:spPr bwMode="auto">
              <a:xfrm flipH="1">
                <a:off x="1152" y="2208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50"/>
              <p:cNvSpPr>
                <a:spLocks noChangeShapeType="1"/>
              </p:cNvSpPr>
              <p:nvPr/>
            </p:nvSpPr>
            <p:spPr bwMode="auto">
              <a:xfrm flipH="1">
                <a:off x="1200" y="2256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51"/>
              <p:cNvSpPr>
                <a:spLocks noChangeShapeType="1"/>
              </p:cNvSpPr>
              <p:nvPr/>
            </p:nvSpPr>
            <p:spPr bwMode="auto">
              <a:xfrm flipH="1">
                <a:off x="1776" y="225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52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1968" y="2256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Line 54"/>
              <p:cNvSpPr>
                <a:spLocks noChangeShapeType="1"/>
              </p:cNvSpPr>
              <p:nvPr/>
            </p:nvSpPr>
            <p:spPr bwMode="auto">
              <a:xfrm>
                <a:off x="2976" y="23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3" name="Line 55"/>
              <p:cNvSpPr>
                <a:spLocks noChangeShapeType="1"/>
              </p:cNvSpPr>
              <p:nvPr/>
            </p:nvSpPr>
            <p:spPr bwMode="auto">
              <a:xfrm>
                <a:off x="3216" y="2304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4" name="Line 56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5" name="Line 57"/>
              <p:cNvSpPr>
                <a:spLocks noChangeShapeType="1"/>
              </p:cNvSpPr>
              <p:nvPr/>
            </p:nvSpPr>
            <p:spPr bwMode="auto">
              <a:xfrm>
                <a:off x="3744" y="2304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6" name="Line 58"/>
              <p:cNvSpPr>
                <a:spLocks noChangeShapeType="1"/>
              </p:cNvSpPr>
              <p:nvPr/>
            </p:nvSpPr>
            <p:spPr bwMode="auto">
              <a:xfrm>
                <a:off x="4464" y="2208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7" name="Line 59"/>
              <p:cNvSpPr>
                <a:spLocks noChangeShapeType="1"/>
              </p:cNvSpPr>
              <p:nvPr/>
            </p:nvSpPr>
            <p:spPr bwMode="auto">
              <a:xfrm>
                <a:off x="484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8" name="Line 60"/>
              <p:cNvSpPr>
                <a:spLocks noChangeShapeType="1"/>
              </p:cNvSpPr>
              <p:nvPr/>
            </p:nvSpPr>
            <p:spPr bwMode="auto">
              <a:xfrm>
                <a:off x="2208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53" name="Oval 5"/>
            <p:cNvSpPr>
              <a:spLocks noChangeArrowheads="1"/>
            </p:cNvSpPr>
            <p:nvPr/>
          </p:nvSpPr>
          <p:spPr bwMode="auto">
            <a:xfrm>
              <a:off x="960" y="1824"/>
              <a:ext cx="40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Term Subnetwork</a:t>
              </a:r>
              <a:endParaRPr lang="en-GB" altLang="x-none"/>
            </a:p>
          </p:txBody>
        </p:sp>
        <p:grpSp>
          <p:nvGrpSpPr>
            <p:cNvPr id="78918" name="Group 70"/>
            <p:cNvGrpSpPr>
              <a:grpSpLocks/>
            </p:cNvGrpSpPr>
            <p:nvPr/>
          </p:nvGrpSpPr>
          <p:grpSpPr bwMode="auto">
            <a:xfrm>
              <a:off x="864" y="2496"/>
              <a:ext cx="4176" cy="432"/>
              <a:chOff x="864" y="2496"/>
              <a:chExt cx="4176" cy="432"/>
            </a:xfrm>
          </p:grpSpPr>
          <p:sp>
            <p:nvSpPr>
              <p:cNvPr id="78854" name="Oval 6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 dirty="0"/>
                  <a:t>D</a:t>
                </a:r>
                <a:r>
                  <a:rPr lang="es-ES" altLang="x-none" baseline="-25000" dirty="0"/>
                  <a:t>2</a:t>
                </a:r>
                <a:endParaRPr lang="en-GB" altLang="x-none" dirty="0"/>
              </a:p>
            </p:txBody>
          </p:sp>
          <p:sp>
            <p:nvSpPr>
              <p:cNvPr id="78855" name="Oval 7"/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3</a:t>
                </a:r>
                <a:endParaRPr lang="en-GB" altLang="x-none"/>
              </a:p>
            </p:txBody>
          </p:sp>
          <p:sp>
            <p:nvSpPr>
              <p:cNvPr id="78856" name="Oval 8"/>
              <p:cNvSpPr>
                <a:spLocks noChangeArrowheads="1"/>
              </p:cNvSpPr>
              <p:nvPr/>
            </p:nvSpPr>
            <p:spPr bwMode="auto">
              <a:xfrm>
                <a:off x="2784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4</a:t>
                </a:r>
                <a:endParaRPr lang="en-GB" altLang="x-none"/>
              </a:p>
            </p:txBody>
          </p:sp>
          <p:sp>
            <p:nvSpPr>
              <p:cNvPr id="78857" name="Oval 9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5</a:t>
                </a:r>
                <a:endParaRPr lang="en-GB" altLang="x-none"/>
              </a:p>
            </p:txBody>
          </p:sp>
          <p:sp>
            <p:nvSpPr>
              <p:cNvPr id="78858" name="Oval 10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6</a:t>
                </a:r>
                <a:endParaRPr lang="en-GB" altLang="x-none" baseline="-25000"/>
              </a:p>
            </p:txBody>
          </p:sp>
          <p:sp>
            <p:nvSpPr>
              <p:cNvPr id="78859" name="Oval 11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7</a:t>
                </a:r>
                <a:endParaRPr lang="en-GB" altLang="x-none"/>
              </a:p>
            </p:txBody>
          </p:sp>
          <p:sp>
            <p:nvSpPr>
              <p:cNvPr id="78863" name="Oval 15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1</a:t>
                </a:r>
                <a:endParaRPr lang="en-GB" altLang="x-none"/>
              </a:p>
            </p:txBody>
          </p:sp>
        </p:grpSp>
      </p:grpSp>
      <p:grpSp>
        <p:nvGrpSpPr>
          <p:cNvPr id="78921" name="Group 73"/>
          <p:cNvGrpSpPr>
            <a:grpSpLocks/>
          </p:cNvGrpSpPr>
          <p:nvPr/>
        </p:nvGrpSpPr>
        <p:grpSpPr bwMode="auto">
          <a:xfrm>
            <a:off x="1371600" y="5410200"/>
            <a:ext cx="6629400" cy="685800"/>
            <a:chOff x="864" y="3408"/>
            <a:chExt cx="4176" cy="432"/>
          </a:xfrm>
        </p:grpSpPr>
        <p:sp>
          <p:nvSpPr>
            <p:cNvPr id="78889" name="Oval 41"/>
            <p:cNvSpPr>
              <a:spLocks noChangeArrowheads="1"/>
            </p:cNvSpPr>
            <p:nvPr/>
          </p:nvSpPr>
          <p:spPr bwMode="auto">
            <a:xfrm>
              <a:off x="1536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D`</a:t>
              </a:r>
              <a:r>
                <a:rPr lang="es-ES" altLang="x-none" baseline="-25000"/>
                <a:t>2</a:t>
              </a:r>
              <a:endParaRPr lang="en-GB" altLang="x-none"/>
            </a:p>
          </p:txBody>
        </p:sp>
        <p:sp>
          <p:nvSpPr>
            <p:cNvPr id="78890" name="Oval 42"/>
            <p:cNvSpPr>
              <a:spLocks noChangeArrowheads="1"/>
            </p:cNvSpPr>
            <p:nvPr/>
          </p:nvSpPr>
          <p:spPr bwMode="auto">
            <a:xfrm>
              <a:off x="2160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D`</a:t>
              </a:r>
              <a:r>
                <a:rPr lang="es-ES" altLang="x-none" baseline="-25000"/>
                <a:t>3</a:t>
              </a:r>
              <a:endParaRPr lang="en-GB" altLang="x-none"/>
            </a:p>
          </p:txBody>
        </p: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2784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4</a:t>
              </a:r>
              <a:endParaRPr lang="en-GB" altLang="x-none"/>
            </a:p>
          </p:txBody>
        </p:sp>
        <p:sp>
          <p:nvSpPr>
            <p:cNvPr id="78892" name="Oval 44"/>
            <p:cNvSpPr>
              <a:spLocks noChangeArrowheads="1"/>
            </p:cNvSpPr>
            <p:nvPr/>
          </p:nvSpPr>
          <p:spPr bwMode="auto">
            <a:xfrm>
              <a:off x="3408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5</a:t>
              </a:r>
              <a:endParaRPr lang="en-GB" altLang="x-none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3984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6</a:t>
              </a:r>
              <a:endParaRPr lang="en-GB" altLang="x-none" baseline="-25000"/>
            </a:p>
          </p:txBody>
        </p:sp>
        <p:sp>
          <p:nvSpPr>
            <p:cNvPr id="78894" name="Oval 46"/>
            <p:cNvSpPr>
              <a:spLocks noChangeArrowheads="1"/>
            </p:cNvSpPr>
            <p:nvPr/>
          </p:nvSpPr>
          <p:spPr bwMode="auto">
            <a:xfrm>
              <a:off x="4608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7</a:t>
              </a:r>
              <a:endParaRPr lang="en-GB" altLang="x-none"/>
            </a:p>
          </p:txBody>
        </p:sp>
        <p:sp>
          <p:nvSpPr>
            <p:cNvPr id="78895" name="Oval 47"/>
            <p:cNvSpPr>
              <a:spLocks noChangeArrowheads="1"/>
            </p:cNvSpPr>
            <p:nvPr/>
          </p:nvSpPr>
          <p:spPr bwMode="auto">
            <a:xfrm>
              <a:off x="864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 dirty="0"/>
                <a:t>D`</a:t>
              </a:r>
              <a:r>
                <a:rPr lang="es-ES" altLang="x-none" baseline="-25000" dirty="0"/>
                <a:t>1</a:t>
              </a:r>
              <a:endParaRPr lang="en-GB" altLang="x-none" dirty="0"/>
            </a:p>
          </p:txBody>
        </p:sp>
      </p:grpSp>
      <p:grpSp>
        <p:nvGrpSpPr>
          <p:cNvPr id="78920" name="Group 72"/>
          <p:cNvGrpSpPr>
            <a:grpSpLocks/>
          </p:cNvGrpSpPr>
          <p:nvPr/>
        </p:nvGrpSpPr>
        <p:grpSpPr bwMode="auto">
          <a:xfrm>
            <a:off x="1714500" y="4648200"/>
            <a:ext cx="5943600" cy="762000"/>
            <a:chOff x="1080" y="2928"/>
            <a:chExt cx="3744" cy="480"/>
          </a:xfrm>
        </p:grpSpPr>
        <p:cxnSp>
          <p:nvCxnSpPr>
            <p:cNvPr id="78909" name="AutoShape 61"/>
            <p:cNvCxnSpPr>
              <a:cxnSpLocks noChangeShapeType="1"/>
              <a:stCxn id="78863" idx="4"/>
              <a:endCxn id="78895" idx="0"/>
            </p:cNvCxnSpPr>
            <p:nvPr/>
          </p:nvCxnSpPr>
          <p:spPr bwMode="auto">
            <a:xfrm>
              <a:off x="1080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1" name="AutoShape 63"/>
            <p:cNvCxnSpPr>
              <a:cxnSpLocks noChangeShapeType="1"/>
              <a:stCxn id="78854" idx="4"/>
              <a:endCxn id="78889" idx="0"/>
            </p:cNvCxnSpPr>
            <p:nvPr/>
          </p:nvCxnSpPr>
          <p:spPr bwMode="auto">
            <a:xfrm>
              <a:off x="1752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2" name="AutoShape 64"/>
            <p:cNvCxnSpPr>
              <a:cxnSpLocks noChangeShapeType="1"/>
              <a:stCxn id="78855" idx="4"/>
              <a:endCxn id="78890" idx="0"/>
            </p:cNvCxnSpPr>
            <p:nvPr/>
          </p:nvCxnSpPr>
          <p:spPr bwMode="auto">
            <a:xfrm>
              <a:off x="2376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3" name="AutoShape 65"/>
            <p:cNvCxnSpPr>
              <a:cxnSpLocks noChangeShapeType="1"/>
              <a:stCxn id="78856" idx="4"/>
              <a:endCxn id="78891" idx="0"/>
            </p:cNvCxnSpPr>
            <p:nvPr/>
          </p:nvCxnSpPr>
          <p:spPr bwMode="auto">
            <a:xfrm>
              <a:off x="3000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4" name="AutoShape 66"/>
            <p:cNvCxnSpPr>
              <a:cxnSpLocks noChangeShapeType="1"/>
              <a:stCxn id="78857" idx="4"/>
              <a:endCxn id="78892" idx="0"/>
            </p:cNvCxnSpPr>
            <p:nvPr/>
          </p:nvCxnSpPr>
          <p:spPr bwMode="auto">
            <a:xfrm>
              <a:off x="3624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5" name="AutoShape 67"/>
            <p:cNvCxnSpPr>
              <a:cxnSpLocks noChangeShapeType="1"/>
              <a:stCxn id="78858" idx="4"/>
              <a:endCxn id="78893" idx="0"/>
            </p:cNvCxnSpPr>
            <p:nvPr/>
          </p:nvCxnSpPr>
          <p:spPr bwMode="auto">
            <a:xfrm>
              <a:off x="4200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6" name="AutoShape 68"/>
            <p:cNvCxnSpPr>
              <a:cxnSpLocks noChangeShapeType="1"/>
              <a:stCxn id="78859" idx="4"/>
              <a:endCxn id="78894" idx="0"/>
            </p:cNvCxnSpPr>
            <p:nvPr/>
          </p:nvCxnSpPr>
          <p:spPr bwMode="auto">
            <a:xfrm>
              <a:off x="4824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8932" name="Group 84"/>
          <p:cNvGrpSpPr>
            <a:grpSpLocks/>
          </p:cNvGrpSpPr>
          <p:nvPr/>
        </p:nvGrpSpPr>
        <p:grpSpPr bwMode="auto">
          <a:xfrm>
            <a:off x="1714500" y="4648200"/>
            <a:ext cx="5943600" cy="862013"/>
            <a:chOff x="1080" y="2928"/>
            <a:chExt cx="3744" cy="543"/>
          </a:xfrm>
        </p:grpSpPr>
        <p:cxnSp>
          <p:nvCxnSpPr>
            <p:cNvPr id="78922" name="AutoShape 74"/>
            <p:cNvCxnSpPr>
              <a:cxnSpLocks noChangeShapeType="1"/>
              <a:stCxn id="78863" idx="4"/>
              <a:endCxn id="78890" idx="0"/>
            </p:cNvCxnSpPr>
            <p:nvPr/>
          </p:nvCxnSpPr>
          <p:spPr bwMode="auto">
            <a:xfrm>
              <a:off x="1080" y="2928"/>
              <a:ext cx="1296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3" name="AutoShape 75"/>
            <p:cNvCxnSpPr>
              <a:cxnSpLocks noChangeShapeType="1"/>
              <a:stCxn id="78863" idx="4"/>
              <a:endCxn id="78892" idx="0"/>
            </p:cNvCxnSpPr>
            <p:nvPr/>
          </p:nvCxnSpPr>
          <p:spPr bwMode="auto">
            <a:xfrm>
              <a:off x="1080" y="2928"/>
              <a:ext cx="254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4" name="AutoShape 76"/>
            <p:cNvCxnSpPr>
              <a:cxnSpLocks noChangeShapeType="1"/>
              <a:stCxn id="78854" idx="4"/>
              <a:endCxn id="78895" idx="0"/>
            </p:cNvCxnSpPr>
            <p:nvPr/>
          </p:nvCxnSpPr>
          <p:spPr bwMode="auto">
            <a:xfrm flipH="1">
              <a:off x="1080" y="2928"/>
              <a:ext cx="672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5" name="AutoShape 77"/>
            <p:cNvCxnSpPr>
              <a:cxnSpLocks noChangeShapeType="1"/>
              <a:stCxn id="78855" idx="4"/>
              <a:endCxn id="78893" idx="0"/>
            </p:cNvCxnSpPr>
            <p:nvPr/>
          </p:nvCxnSpPr>
          <p:spPr bwMode="auto">
            <a:xfrm>
              <a:off x="2376" y="2928"/>
              <a:ext cx="18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6" name="AutoShape 78"/>
            <p:cNvCxnSpPr>
              <a:cxnSpLocks noChangeShapeType="1"/>
              <a:stCxn id="78855" idx="4"/>
              <a:endCxn id="78889" idx="0"/>
            </p:cNvCxnSpPr>
            <p:nvPr/>
          </p:nvCxnSpPr>
          <p:spPr bwMode="auto">
            <a:xfrm flipH="1">
              <a:off x="1752" y="2928"/>
              <a:ext cx="6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7" name="AutoShape 79"/>
            <p:cNvCxnSpPr>
              <a:cxnSpLocks noChangeShapeType="1"/>
              <a:stCxn id="78856" idx="4"/>
              <a:endCxn id="78894" idx="0"/>
            </p:cNvCxnSpPr>
            <p:nvPr/>
          </p:nvCxnSpPr>
          <p:spPr bwMode="auto">
            <a:xfrm>
              <a:off x="3000" y="2928"/>
              <a:ext cx="18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8" name="AutoShape 80"/>
            <p:cNvCxnSpPr>
              <a:cxnSpLocks noChangeShapeType="1"/>
              <a:stCxn id="78856" idx="4"/>
              <a:endCxn id="78895" idx="0"/>
            </p:cNvCxnSpPr>
            <p:nvPr/>
          </p:nvCxnSpPr>
          <p:spPr bwMode="auto">
            <a:xfrm flipH="1">
              <a:off x="1080" y="2928"/>
              <a:ext cx="192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9" name="AutoShape 81"/>
            <p:cNvCxnSpPr>
              <a:cxnSpLocks noChangeShapeType="1"/>
              <a:stCxn id="78857" idx="4"/>
              <a:endCxn id="78893" idx="0"/>
            </p:cNvCxnSpPr>
            <p:nvPr/>
          </p:nvCxnSpPr>
          <p:spPr bwMode="auto">
            <a:xfrm>
              <a:off x="3624" y="2928"/>
              <a:ext cx="576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30" name="AutoShape 82"/>
            <p:cNvCxnSpPr>
              <a:cxnSpLocks noChangeShapeType="1"/>
              <a:stCxn id="78859" idx="4"/>
              <a:endCxn id="78893" idx="0"/>
            </p:cNvCxnSpPr>
            <p:nvPr/>
          </p:nvCxnSpPr>
          <p:spPr bwMode="auto">
            <a:xfrm flipH="1">
              <a:off x="4200" y="2928"/>
              <a:ext cx="6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31" name="AutoShape 83"/>
            <p:cNvCxnSpPr>
              <a:cxnSpLocks noChangeShapeType="1"/>
              <a:stCxn id="78858" idx="4"/>
              <a:endCxn id="78891" idx="7"/>
            </p:cNvCxnSpPr>
            <p:nvPr/>
          </p:nvCxnSpPr>
          <p:spPr bwMode="auto">
            <a:xfrm flipH="1">
              <a:off x="3153" y="2928"/>
              <a:ext cx="1047" cy="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24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596E-DA40-E040-BBAA-18A7932F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Summary: Probabilistic Information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C973-D94C-E541-B8D4-D8412449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dirty="0">
                <a:solidFill>
                  <a:srgbClr val="0305FF"/>
                </a:solidFill>
              </a:rPr>
              <a:t>PRP</a:t>
            </a:r>
            <a:r>
              <a:rPr lang="en-DE" dirty="0"/>
              <a:t> defines a well-defined framework for IR</a:t>
            </a:r>
          </a:p>
          <a:p>
            <a:pPr lvl="1"/>
            <a:r>
              <a:rPr lang="en-DE" dirty="0"/>
              <a:t>Can understand pragmatic approaches (e.g., TF.IDF)</a:t>
            </a:r>
          </a:p>
          <a:p>
            <a:pPr lvl="1"/>
            <a:r>
              <a:rPr lang="en-DE" dirty="0"/>
              <a:t>Can be used for formalizing IR (What is the IR problem?)</a:t>
            </a:r>
          </a:p>
          <a:p>
            <a:pPr lvl="1"/>
            <a:r>
              <a:rPr lang="en-DE" dirty="0"/>
              <a:t>Provides for means to compute </a:t>
            </a:r>
            <a:r>
              <a:rPr lang="en-DE" dirty="0">
                <a:solidFill>
                  <a:srgbClr val="0305FF"/>
                </a:solidFill>
              </a:rPr>
              <a:t>ranking of results</a:t>
            </a:r>
          </a:p>
          <a:p>
            <a:r>
              <a:rPr lang="en-DE" dirty="0"/>
              <a:t>Agents can </a:t>
            </a:r>
            <a:r>
              <a:rPr lang="en-DE" dirty="0">
                <a:solidFill>
                  <a:srgbClr val="0305FF"/>
                </a:solidFill>
              </a:rPr>
              <a:t>use different models</a:t>
            </a:r>
            <a:br>
              <a:rPr lang="en-DE" dirty="0"/>
            </a:br>
            <a:r>
              <a:rPr lang="en-DE" dirty="0"/>
              <a:t>and </a:t>
            </a:r>
            <a:r>
              <a:rPr lang="en-DE" dirty="0">
                <a:solidFill>
                  <a:srgbClr val="0914FF"/>
                </a:solidFill>
              </a:rPr>
              <a:t>different QA strategies </a:t>
            </a:r>
            <a:r>
              <a:rPr lang="en-DE" dirty="0"/>
              <a:t>for IR</a:t>
            </a:r>
          </a:p>
          <a:p>
            <a:r>
              <a:rPr lang="en-DE" dirty="0"/>
              <a:t>We will see soon:</a:t>
            </a:r>
          </a:p>
          <a:p>
            <a:pPr lvl="1"/>
            <a:r>
              <a:rPr lang="en-DE" dirty="0"/>
              <a:t>Agents can </a:t>
            </a:r>
            <a:r>
              <a:rPr lang="en-DE" dirty="0">
                <a:solidFill>
                  <a:srgbClr val="0305FF"/>
                </a:solidFill>
              </a:rPr>
              <a:t>update internal models </a:t>
            </a:r>
            <a:r>
              <a:rPr lang="en-DE" dirty="0"/>
              <a:t>by</a:t>
            </a:r>
            <a:br>
              <a:rPr lang="en-DE" dirty="0"/>
            </a:br>
            <a:r>
              <a:rPr lang="en-DE" dirty="0"/>
              <a:t>reinforcement feedback</a:t>
            </a:r>
          </a:p>
          <a:p>
            <a:pPr lvl="1"/>
            <a:r>
              <a:rPr lang="en-DE" dirty="0"/>
              <a:t>Agents can </a:t>
            </a:r>
            <a:r>
              <a:rPr lang="en-DE" dirty="0">
                <a:solidFill>
                  <a:srgbClr val="0305FF"/>
                </a:solidFill>
              </a:rPr>
              <a:t>adapt strategies to new user queries </a:t>
            </a:r>
            <a:br>
              <a:rPr lang="en-DE" dirty="0"/>
            </a:br>
            <a:r>
              <a:rPr lang="en-DE" dirty="0"/>
              <a:t>(new goals to be expected)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2342C-E75D-544C-B59A-0C8C7177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2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4415-2429-524A-872F-46563346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Recap: Agent architecture M</a:t>
            </a:r>
            <a:r>
              <a:rPr lang="en-DE" baseline="30000" dirty="0"/>
              <a:t>R</a:t>
            </a:r>
            <a:r>
              <a:rPr lang="en-DE" dirty="0"/>
              <a:t> = IR(Q)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D56B-0E93-BB48-A1C5-87B564F1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9C84F5-53A0-BA47-9A52-F03C6F0E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5" y="1337012"/>
            <a:ext cx="6254403" cy="40136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CEA7B4-AB91-594C-9E3E-F46B8729182A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B9119-71E2-6B47-B158-BA91DE4A3BB8}"/>
              </a:ext>
            </a:extLst>
          </p:cNvPr>
          <p:cNvSpPr/>
          <p:nvPr/>
        </p:nvSpPr>
        <p:spPr>
          <a:xfrm>
            <a:off x="2207957" y="407707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1310-7772-7E44-BCF5-BBF2A7AC5396}"/>
              </a:ext>
            </a:extLst>
          </p:cNvPr>
          <p:cNvSpPr txBox="1"/>
          <p:nvPr/>
        </p:nvSpPr>
        <p:spPr>
          <a:xfrm>
            <a:off x="6700356" y="1337012"/>
            <a:ext cx="22509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Action: </a:t>
            </a:r>
            <a:br>
              <a:rPr lang="en-DE" dirty="0"/>
            </a:br>
            <a:r>
              <a:rPr lang="en-DE" dirty="0"/>
              <a:t>Return retrieved docs</a:t>
            </a:r>
          </a:p>
          <a:p>
            <a:endParaRPr lang="en-DE" dirty="0"/>
          </a:p>
          <a:p>
            <a:r>
              <a:rPr lang="en-DE" dirty="0"/>
              <a:t>Waiting for feedback</a:t>
            </a:r>
          </a:p>
          <a:p>
            <a:r>
              <a:rPr lang="en-DE" dirty="0"/>
              <a:t>(possibly with</a:t>
            </a:r>
            <a:br>
              <a:rPr lang="en-DE" dirty="0"/>
            </a:br>
            <a:r>
              <a:rPr lang="en-DE" dirty="0"/>
              <a:t> follow-up queries)</a:t>
            </a:r>
          </a:p>
          <a:p>
            <a:endParaRPr lang="en-DE" dirty="0"/>
          </a:p>
          <a:p>
            <a:r>
              <a:rPr lang="en-DE" dirty="0"/>
              <a:t>Retrieved docs</a:t>
            </a:r>
            <a:br>
              <a:rPr lang="en-DE" dirty="0"/>
            </a:br>
            <a:r>
              <a:rPr lang="en-DE" dirty="0"/>
              <a:t>to be evaluated</a:t>
            </a:r>
            <a:br>
              <a:rPr lang="en-DE" dirty="0"/>
            </a:br>
            <a:r>
              <a:rPr lang="en-DE" dirty="0"/>
              <a:t>by human</a:t>
            </a:r>
          </a:p>
        </p:txBody>
      </p:sp>
    </p:spTree>
    <p:extLst>
      <p:ext uri="{BB962C8B-B14F-4D97-AF65-F5344CB8AC3E}">
        <p14:creationId xmlns:p14="http://schemas.microsoft.com/office/powerpoint/2010/main" val="1844331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4048"/>
            <a:ext cx="47704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Confusion Matrix (e.g., for Classification)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55</a:t>
            </a:fld>
            <a:endParaRPr lang="de-DE" sz="1100"/>
          </a:p>
        </p:txBody>
      </p:sp>
      <p:sp>
        <p:nvSpPr>
          <p:cNvPr id="2" name="TextBox 1"/>
          <p:cNvSpPr txBox="1"/>
          <p:nvPr/>
        </p:nvSpPr>
        <p:spPr>
          <a:xfrm>
            <a:off x="3705319" y="3933056"/>
            <a:ext cx="47468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Understanding where an agent has deficiencies</a:t>
            </a:r>
          </a:p>
          <a:p>
            <a:endParaRPr lang="en-US" dirty="0"/>
          </a:p>
          <a:p>
            <a:r>
              <a:rPr lang="en-US" dirty="0"/>
              <a:t>(Direct) feedback:</a:t>
            </a:r>
          </a:p>
          <a:p>
            <a:r>
              <a:rPr lang="en-US" dirty="0"/>
              <a:t>Present confusion matrix to an agent</a:t>
            </a:r>
          </a:p>
          <a:p>
            <a:endParaRPr lang="en-US" dirty="0"/>
          </a:p>
          <a:p>
            <a:r>
              <a:rPr lang="en-US" dirty="0"/>
              <a:t>Reinforcement:</a:t>
            </a:r>
          </a:p>
          <a:p>
            <a:r>
              <a:rPr lang="en-US" dirty="0">
                <a:solidFill>
                  <a:srgbClr val="0305FF"/>
                </a:solidFill>
              </a:rPr>
              <a:t>Relevance feedback </a:t>
            </a:r>
            <a:r>
              <a:rPr lang="en-US" dirty="0"/>
              <a:t>for retrieval results</a:t>
            </a:r>
            <a:br>
              <a:rPr lang="en-US" dirty="0"/>
            </a:br>
            <a:r>
              <a:rPr lang="en-US" dirty="0"/>
              <a:t>(agent might build confusion matrix internally)</a:t>
            </a:r>
          </a:p>
        </p:txBody>
      </p:sp>
    </p:spTree>
    <p:extLst>
      <p:ext uri="{BB962C8B-B14F-4D97-AF65-F5344CB8AC3E}">
        <p14:creationId xmlns:p14="http://schemas.microsoft.com/office/powerpoint/2010/main" val="1475583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2" name="Object 2"/>
          <p:cNvGraphicFramePr>
            <a:graphicFrameLocks noChangeAspect="1"/>
          </p:cNvGraphicFramePr>
          <p:nvPr/>
        </p:nvGraphicFramePr>
        <p:xfrm>
          <a:off x="736600" y="4089400"/>
          <a:ext cx="6477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9" name="Equation" r:id="rId4" imgW="3085920" imgH="419040" progId="Equation.3">
                  <p:embed/>
                </p:oleObj>
              </mc:Choice>
              <mc:Fallback>
                <p:oleObj name="Equation" r:id="rId4" imgW="3085920" imgH="419040" progId="Equation.3">
                  <p:embed/>
                  <p:pic>
                    <p:nvPicPr>
                      <p:cNvPr id="962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089400"/>
                        <a:ext cx="64770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63" name="Object 3"/>
          <p:cNvGraphicFramePr>
            <a:graphicFrameLocks noChangeAspect="1"/>
          </p:cNvGraphicFramePr>
          <p:nvPr/>
        </p:nvGraphicFramePr>
        <p:xfrm>
          <a:off x="609600" y="5257800"/>
          <a:ext cx="67818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30" name="Equation" r:id="rId6" imgW="3377880" imgH="419040" progId="Equation.3">
                  <p:embed/>
                </p:oleObj>
              </mc:Choice>
              <mc:Fallback>
                <p:oleObj name="Equation" r:id="rId6" imgW="3377880" imgH="419040" progId="Equation.3">
                  <p:embed/>
                  <p:pic>
                    <p:nvPicPr>
                      <p:cNvPr id="962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67818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2564" name="Group 4"/>
          <p:cNvGrpSpPr>
            <a:grpSpLocks/>
          </p:cNvGrpSpPr>
          <p:nvPr/>
        </p:nvGrpSpPr>
        <p:grpSpPr bwMode="auto">
          <a:xfrm>
            <a:off x="609600" y="1828800"/>
            <a:ext cx="4410075" cy="1752600"/>
            <a:chOff x="432" y="1158"/>
            <a:chExt cx="2778" cy="1104"/>
          </a:xfrm>
        </p:grpSpPr>
        <p:sp>
          <p:nvSpPr>
            <p:cNvPr id="962565" name="Rectangle 5"/>
            <p:cNvSpPr>
              <a:spLocks noChangeArrowheads="1"/>
            </p:cNvSpPr>
            <p:nvPr/>
          </p:nvSpPr>
          <p:spPr bwMode="auto">
            <a:xfrm>
              <a:off x="468" y="1158"/>
              <a:ext cx="2742" cy="1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2566" name="Oval 6"/>
            <p:cNvSpPr>
              <a:spLocks noChangeArrowheads="1"/>
            </p:cNvSpPr>
            <p:nvPr/>
          </p:nvSpPr>
          <p:spPr bwMode="auto">
            <a:xfrm>
              <a:off x="1296" y="1248"/>
              <a:ext cx="996" cy="9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2567" name="Oval 7"/>
            <p:cNvSpPr>
              <a:spLocks noChangeArrowheads="1"/>
            </p:cNvSpPr>
            <p:nvPr/>
          </p:nvSpPr>
          <p:spPr bwMode="auto">
            <a:xfrm>
              <a:off x="1968" y="1200"/>
              <a:ext cx="1008" cy="100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2568" name="Text Box 8"/>
            <p:cNvSpPr txBox="1">
              <a:spLocks noChangeArrowheads="1"/>
            </p:cNvSpPr>
            <p:nvPr/>
          </p:nvSpPr>
          <p:spPr bwMode="auto">
            <a:xfrm>
              <a:off x="1200" y="1344"/>
              <a:ext cx="96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b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chemeClr val="bg1"/>
                  </a:solidFill>
                  <a:latin typeface="Times New Roman" charset="0"/>
                  <a:ea typeface="標楷體" charset="0"/>
                  <a:cs typeface="標楷體" charset="0"/>
                </a:rPr>
                <a:t>Relevant documents</a:t>
              </a:r>
            </a:p>
          </p:txBody>
        </p:sp>
        <p:sp>
          <p:nvSpPr>
            <p:cNvPr id="962569" name="Text Box 9"/>
            <p:cNvSpPr txBox="1">
              <a:spLocks noChangeArrowheads="1"/>
            </p:cNvSpPr>
            <p:nvPr/>
          </p:nvSpPr>
          <p:spPr bwMode="auto">
            <a:xfrm>
              <a:off x="2160" y="1344"/>
              <a:ext cx="86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b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rgbClr val="000000"/>
                  </a:solidFill>
                  <a:latin typeface="Times New Roman" charset="0"/>
                  <a:ea typeface="標楷體" charset="0"/>
                  <a:cs typeface="標楷體" charset="0"/>
                </a:rPr>
                <a:t>Retrieved documents</a:t>
              </a:r>
            </a:p>
          </p:txBody>
        </p:sp>
        <p:sp>
          <p:nvSpPr>
            <p:cNvPr id="962570" name="Text Box 10"/>
            <p:cNvSpPr txBox="1">
              <a:spLocks noChangeArrowheads="1"/>
            </p:cNvSpPr>
            <p:nvPr/>
          </p:nvSpPr>
          <p:spPr bwMode="auto">
            <a:xfrm>
              <a:off x="432" y="1200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b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1600" b="1">
                  <a:latin typeface="Times New Roman" charset="0"/>
                  <a:ea typeface="標楷體" charset="0"/>
                  <a:cs typeface="標楷體" charset="0"/>
                </a:rPr>
                <a:t>Entire document collection</a:t>
              </a:r>
            </a:p>
          </p:txBody>
        </p:sp>
      </p:grpSp>
      <p:grpSp>
        <p:nvGrpSpPr>
          <p:cNvPr id="962571" name="Group 11"/>
          <p:cNvGrpSpPr>
            <a:grpSpLocks/>
          </p:cNvGrpSpPr>
          <p:nvPr/>
        </p:nvGrpSpPr>
        <p:grpSpPr bwMode="auto">
          <a:xfrm>
            <a:off x="5105400" y="1676400"/>
            <a:ext cx="3144838" cy="2222500"/>
            <a:chOff x="3216" y="1056"/>
            <a:chExt cx="1981" cy="1400"/>
          </a:xfrm>
        </p:grpSpPr>
        <p:grpSp>
          <p:nvGrpSpPr>
            <p:cNvPr id="962572" name="Group 12"/>
            <p:cNvGrpSpPr>
              <a:grpSpLocks/>
            </p:cNvGrpSpPr>
            <p:nvPr/>
          </p:nvGrpSpPr>
          <p:grpSpPr bwMode="auto">
            <a:xfrm>
              <a:off x="3456" y="1104"/>
              <a:ext cx="1741" cy="1116"/>
              <a:chOff x="3534" y="918"/>
              <a:chExt cx="1746" cy="1116"/>
            </a:xfrm>
          </p:grpSpPr>
          <p:sp>
            <p:nvSpPr>
              <p:cNvPr id="962573" name="Rectangle 13"/>
              <p:cNvSpPr>
                <a:spLocks noChangeArrowheads="1"/>
              </p:cNvSpPr>
              <p:nvPr/>
            </p:nvSpPr>
            <p:spPr bwMode="auto">
              <a:xfrm>
                <a:off x="3534" y="1577"/>
                <a:ext cx="757" cy="45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algn="ctr" eaLnBrk="1" hangingPunct="1"/>
                <a:r>
                  <a:rPr kumimoji="1" lang="en-US" altLang="zh-TW" sz="1600">
                    <a:latin typeface="Times New Roman" charset="0"/>
                    <a:ea typeface="新細明體" charset="0"/>
                    <a:cs typeface="新細明體" charset="0"/>
                  </a:rPr>
                  <a:t>retrieved &amp; relevant</a:t>
                </a:r>
              </a:p>
            </p:txBody>
          </p:sp>
          <p:sp>
            <p:nvSpPr>
              <p:cNvPr id="962574" name="Rectangle 14"/>
              <p:cNvSpPr>
                <a:spLocks noChangeArrowheads="1"/>
              </p:cNvSpPr>
              <p:nvPr/>
            </p:nvSpPr>
            <p:spPr bwMode="auto">
              <a:xfrm>
                <a:off x="4291" y="1577"/>
                <a:ext cx="989" cy="45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algn="ctr" eaLnBrk="1" hangingPunct="1"/>
                <a:r>
                  <a:rPr kumimoji="1" lang="en-US" altLang="zh-TW" sz="1600">
                    <a:latin typeface="Times New Roman" charset="0"/>
                    <a:ea typeface="新細明體" charset="0"/>
                    <a:cs typeface="新細明體" charset="0"/>
                  </a:rPr>
                  <a:t>not retrieved but relevant</a:t>
                </a:r>
                <a:endParaRPr kumimoji="1"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962575" name="Rectangle 15"/>
              <p:cNvSpPr>
                <a:spLocks noChangeArrowheads="1"/>
              </p:cNvSpPr>
              <p:nvPr/>
            </p:nvSpPr>
            <p:spPr bwMode="auto">
              <a:xfrm>
                <a:off x="3534" y="918"/>
                <a:ext cx="757" cy="65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algn="ctr" eaLnBrk="1" hangingPunct="1"/>
                <a:r>
                  <a:rPr kumimoji="1" lang="en-US" altLang="zh-TW" sz="1600">
                    <a:latin typeface="Times New Roman" charset="0"/>
                    <a:ea typeface="新細明體" charset="0"/>
                    <a:cs typeface="新細明體" charset="0"/>
                  </a:rPr>
                  <a:t>retrieved &amp; irrelevant</a:t>
                </a:r>
                <a:endParaRPr kumimoji="1"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962576" name="Rectangle 16"/>
              <p:cNvSpPr>
                <a:spLocks noChangeArrowheads="1"/>
              </p:cNvSpPr>
              <p:nvPr/>
            </p:nvSpPr>
            <p:spPr bwMode="auto">
              <a:xfrm>
                <a:off x="4291" y="918"/>
                <a:ext cx="989" cy="65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algn="ctr" eaLnBrk="1" hangingPunct="1"/>
                <a:r>
                  <a:rPr kumimoji="1" lang="en-US" altLang="zh-TW" sz="1600">
                    <a:latin typeface="Times New Roman" charset="0"/>
                    <a:ea typeface="新細明體" charset="0"/>
                    <a:cs typeface="新細明體" charset="0"/>
                  </a:rPr>
                  <a:t>Not retrieved &amp; irrelevant</a:t>
                </a:r>
                <a:endParaRPr kumimoji="1"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</p:grpSp>
        <p:sp>
          <p:nvSpPr>
            <p:cNvPr id="962577" name="Text Box 17"/>
            <p:cNvSpPr txBox="1">
              <a:spLocks noChangeArrowheads="1"/>
            </p:cNvSpPr>
            <p:nvPr/>
          </p:nvSpPr>
          <p:spPr bwMode="auto">
            <a:xfrm>
              <a:off x="3514" y="2225"/>
              <a:ext cx="6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kumimoji="1" lang="en-US" altLang="zh-TW" sz="1800">
                  <a:latin typeface="Times New Roman" charset="0"/>
                  <a:ea typeface="新細明體" charset="0"/>
                  <a:cs typeface="新細明體" charset="0"/>
                </a:rPr>
                <a:t>retrieved</a:t>
              </a:r>
            </a:p>
          </p:txBody>
        </p:sp>
        <p:sp>
          <p:nvSpPr>
            <p:cNvPr id="962578" name="Text Box 18"/>
            <p:cNvSpPr txBox="1">
              <a:spLocks noChangeArrowheads="1"/>
            </p:cNvSpPr>
            <p:nvPr/>
          </p:nvSpPr>
          <p:spPr bwMode="auto">
            <a:xfrm>
              <a:off x="4280" y="2225"/>
              <a:ext cx="8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kumimoji="1" lang="en-US" altLang="zh-TW" sz="1800">
                  <a:latin typeface="Times New Roman" charset="0"/>
                  <a:ea typeface="新細明體" charset="0"/>
                  <a:cs typeface="新細明體" charset="0"/>
                </a:rPr>
                <a:t>not retrieved</a:t>
              </a:r>
            </a:p>
          </p:txBody>
        </p:sp>
        <p:sp>
          <p:nvSpPr>
            <p:cNvPr id="962579" name="Text Box 19"/>
            <p:cNvSpPr txBox="1">
              <a:spLocks noChangeArrowheads="1"/>
            </p:cNvSpPr>
            <p:nvPr/>
          </p:nvSpPr>
          <p:spPr bwMode="auto">
            <a:xfrm rot="-5400000">
              <a:off x="3042" y="1902"/>
              <a:ext cx="57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kumimoji="1" lang="en-US" altLang="zh-TW" sz="1800">
                  <a:latin typeface="Times New Roman" charset="0"/>
                  <a:ea typeface="新細明體" charset="0"/>
                  <a:cs typeface="新細明體" charset="0"/>
                </a:rPr>
                <a:t>relevant</a:t>
              </a:r>
            </a:p>
          </p:txBody>
        </p:sp>
        <p:sp>
          <p:nvSpPr>
            <p:cNvPr id="962580" name="Text Box 20"/>
            <p:cNvSpPr txBox="1">
              <a:spLocks noChangeArrowheads="1"/>
            </p:cNvSpPr>
            <p:nvPr/>
          </p:nvSpPr>
          <p:spPr bwMode="auto">
            <a:xfrm rot="-5400000">
              <a:off x="2998" y="1274"/>
              <a:ext cx="66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kumimoji="1" lang="en-US" altLang="zh-TW" sz="1800">
                  <a:latin typeface="Times New Roman" charset="0"/>
                  <a:ea typeface="新細明體" charset="0"/>
                  <a:cs typeface="新細明體" charset="0"/>
                </a:rPr>
                <a:t>irrelevant</a:t>
              </a:r>
            </a:p>
          </p:txBody>
        </p:sp>
      </p:grpSp>
      <p:sp>
        <p:nvSpPr>
          <p:cNvPr id="96258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cs typeface="Arial Unicode MS" charset="0"/>
              </a:rPr>
              <a:t>Unranked retrieval evaluation: </a:t>
            </a:r>
            <a:r>
              <a:rPr lang="en-US" altLang="zh-TW" sz="2800" dirty="0">
                <a:ea typeface="新細明體" charset="0"/>
                <a:cs typeface="新細明體" charset="0"/>
              </a:rPr>
              <a:t>Precision and Recall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3412E-9D0A-E04E-BB92-85742F87B4DA}"/>
              </a:ext>
            </a:extLst>
          </p:cNvPr>
          <p:cNvSpPr/>
          <p:nvPr/>
        </p:nvSpPr>
        <p:spPr>
          <a:xfrm>
            <a:off x="5486400" y="1752600"/>
            <a:ext cx="1198296" cy="1046163"/>
          </a:xfrm>
          <a:prstGeom prst="rect">
            <a:avLst/>
          </a:prstGeom>
          <a:solidFill>
            <a:srgbClr val="FFCDB2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BBD7DF-6091-5847-B952-2140B12D9927}"/>
              </a:ext>
            </a:extLst>
          </p:cNvPr>
          <p:cNvSpPr/>
          <p:nvPr/>
        </p:nvSpPr>
        <p:spPr>
          <a:xfrm>
            <a:off x="6718300" y="1765300"/>
            <a:ext cx="1531938" cy="1046163"/>
          </a:xfrm>
          <a:prstGeom prst="rect">
            <a:avLst/>
          </a:prstGeom>
          <a:solidFill>
            <a:srgbClr val="FFFF98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F25467-D4FE-CD48-BFC0-A7C3EFCCDF87}"/>
              </a:ext>
            </a:extLst>
          </p:cNvPr>
          <p:cNvSpPr/>
          <p:nvPr/>
        </p:nvSpPr>
        <p:spPr>
          <a:xfrm>
            <a:off x="5511800" y="2806700"/>
            <a:ext cx="1198296" cy="728663"/>
          </a:xfrm>
          <a:prstGeom prst="rect">
            <a:avLst/>
          </a:prstGeom>
          <a:solidFill>
            <a:srgbClr val="C14C66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D7C894-AA0C-6A49-8BC6-4F52521945E8}"/>
              </a:ext>
            </a:extLst>
          </p:cNvPr>
          <p:cNvSpPr/>
          <p:nvPr/>
        </p:nvSpPr>
        <p:spPr>
          <a:xfrm>
            <a:off x="6718300" y="2819400"/>
            <a:ext cx="1531938" cy="728663"/>
          </a:xfrm>
          <a:prstGeom prst="rect">
            <a:avLst/>
          </a:prstGeom>
          <a:solidFill>
            <a:srgbClr val="81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46571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395536" y="-107949"/>
            <a:ext cx="8670677" cy="12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2800" i="0" dirty="0">
                <a:solidFill>
                  <a:schemeClr val="tx1"/>
                </a:solidFill>
                <a:cs typeface="Arial Unicode MS" charset="0"/>
              </a:rPr>
              <a:t>Unranked retrieval evaluation: </a:t>
            </a:r>
            <a:r>
              <a:rPr lang="en-US" altLang="zh-TW" sz="2800" i="0" dirty="0">
                <a:solidFill>
                  <a:schemeClr val="tx1"/>
                </a:solidFill>
                <a:ea typeface="新細明體" charset="0"/>
                <a:cs typeface="新細明體" charset="0"/>
              </a:rPr>
              <a:t>Precision and Recall</a:t>
            </a:r>
            <a:endParaRPr lang="en-US" sz="2800" i="0" dirty="0">
              <a:solidFill>
                <a:schemeClr val="tx1"/>
              </a:solidFill>
              <a:latin typeface="+mn-lt"/>
              <a:cs typeface="Arial Unicode MS" charset="0"/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196752"/>
            <a:ext cx="82280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180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Precision</a:t>
            </a:r>
            <a:r>
              <a:rPr lang="en-US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: fraction of retrieved docs that are relevant = 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P(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retr&amp;rel|retrieved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Recall</a:t>
            </a:r>
            <a:r>
              <a:rPr lang="en-US" sz="3000" i="0" dirty="0">
                <a:solidFill>
                  <a:schemeClr val="tx1"/>
                </a:solidFill>
                <a:latin typeface="+mn-lt"/>
                <a:cs typeface="Arial Unicode MS" charset="0"/>
              </a:rPr>
              <a:t>: fraction of relevant docs that are retrieved = 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P(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retr&amp;rel|relevant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 in repos)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000" i="0" dirty="0">
              <a:solidFill>
                <a:schemeClr val="tx1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Precision 	= 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tp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/(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tp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 + 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fp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)</a:t>
            </a:r>
          </a:p>
          <a:p>
            <a:pPr eaLnBrk="1">
              <a:lnSpc>
                <a:spcPct val="9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Recall   </a:t>
            </a:r>
            <a:r>
              <a:rPr lang="en-US" sz="1900" i="0" dirty="0">
                <a:solidFill>
                  <a:srgbClr val="0305FF"/>
                </a:solidFill>
                <a:latin typeface="+mn-lt"/>
                <a:cs typeface="Arial Unicode MS" charset="0"/>
              </a:rPr>
              <a:t> 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    	= 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tp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/(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tp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 + </a:t>
            </a:r>
            <a:r>
              <a:rPr lang="en-US" sz="3000" i="0" dirty="0" err="1">
                <a:solidFill>
                  <a:srgbClr val="0305FF"/>
                </a:solidFill>
                <a:latin typeface="+mn-lt"/>
                <a:cs typeface="Arial Unicode MS" charset="0"/>
              </a:rPr>
              <a:t>fn</a:t>
            </a:r>
            <a:r>
              <a:rPr lang="en-US" sz="3000" i="0" dirty="0">
                <a:solidFill>
                  <a:srgbClr val="0305FF"/>
                </a:solidFill>
                <a:latin typeface="+mn-lt"/>
                <a:cs typeface="Arial Unicode MS" charset="0"/>
              </a:rPr>
              <a:t>)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1403648" y="3429000"/>
          <a:ext cx="6648399" cy="1447800"/>
        </p:xfrm>
        <a:graphic>
          <a:graphicData uri="http://schemas.openxmlformats.org/drawingml/2006/table">
            <a:tbl>
              <a:tblPr/>
              <a:tblGrid>
                <a:gridCol w="221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Not 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Retrieved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true positives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false positives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Not Retrieved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false negatives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fn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true negatives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tn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)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57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34994532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operating characteristic (ROC)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goal specification involves control parameters?</a:t>
            </a:r>
          </a:p>
          <a:p>
            <a:r>
              <a:rPr lang="en-US" dirty="0"/>
              <a:t>E.g., for strategies</a:t>
            </a:r>
          </a:p>
          <a:p>
            <a:r>
              <a:rPr lang="en-US" dirty="0"/>
              <a:t>Investigate effects of </a:t>
            </a:r>
            <a:br>
              <a:rPr lang="en-US" dirty="0"/>
            </a:br>
            <a:r>
              <a:rPr lang="en-US" dirty="0"/>
              <a:t>parameter adjustments</a:t>
            </a:r>
          </a:p>
          <a:p>
            <a:r>
              <a:rPr lang="en-US" dirty="0"/>
              <a:t>Compare TP rate </a:t>
            </a:r>
            <a:br>
              <a:rPr lang="en-US" dirty="0"/>
            </a:br>
            <a:r>
              <a:rPr lang="en-US" dirty="0"/>
              <a:t>and FP rate</a:t>
            </a:r>
          </a:p>
          <a:p>
            <a:r>
              <a:rPr lang="en-US" dirty="0"/>
              <a:t>Example w/ three </a:t>
            </a:r>
            <a:br>
              <a:rPr lang="en-US" dirty="0"/>
            </a:br>
            <a:r>
              <a:rPr lang="en-US" dirty="0"/>
              <a:t>strategies</a:t>
            </a:r>
          </a:p>
          <a:p>
            <a:r>
              <a:rPr lang="en-US" dirty="0"/>
              <a:t>Measure:</a:t>
            </a:r>
            <a:br>
              <a:rPr lang="en-US" dirty="0"/>
            </a:br>
            <a:r>
              <a:rPr lang="en-US" dirty="0"/>
              <a:t>Area under curve (AUC)</a:t>
            </a:r>
            <a:br>
              <a:rPr lang="en-US" dirty="0"/>
            </a:br>
            <a:r>
              <a:rPr lang="en-US" dirty="0"/>
              <a:t>curve = ROC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24" y="2178289"/>
            <a:ext cx="4108400" cy="3987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9199" y="636158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93F1E-E685-B649-AC32-594CD01A739A}"/>
              </a:ext>
            </a:extLst>
          </p:cNvPr>
          <p:cNvSpPr/>
          <p:nvPr/>
        </p:nvSpPr>
        <p:spPr>
          <a:xfrm>
            <a:off x="7092280" y="4077072"/>
            <a:ext cx="1224136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33A9A-B158-B44A-8B0D-69E0DB809868}"/>
              </a:ext>
            </a:extLst>
          </p:cNvPr>
          <p:cNvSpPr txBox="1"/>
          <p:nvPr/>
        </p:nvSpPr>
        <p:spPr>
          <a:xfrm>
            <a:off x="7215476" y="4016097"/>
            <a:ext cx="724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Strategy 1</a:t>
            </a:r>
          </a:p>
          <a:p>
            <a:r>
              <a:rPr lang="en-DE" sz="1000" dirty="0"/>
              <a:t>Strategy 2</a:t>
            </a:r>
          </a:p>
          <a:p>
            <a:r>
              <a:rPr lang="en-DE" sz="1000" dirty="0"/>
              <a:t>Strategy 3</a:t>
            </a:r>
          </a:p>
        </p:txBody>
      </p:sp>
    </p:spTree>
    <p:extLst>
      <p:ext uri="{BB962C8B-B14F-4D97-AF65-F5344CB8AC3E}">
        <p14:creationId xmlns:p14="http://schemas.microsoft.com/office/powerpoint/2010/main" val="9356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measures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5" name="Bild 4" descr="Screen Shot 2015-11-04 at 13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505"/>
            <a:ext cx="9144000" cy="34656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89380" y="63093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[Wikipedia]</a:t>
            </a:r>
          </a:p>
        </p:txBody>
      </p:sp>
      <p:sp>
        <p:nvSpPr>
          <p:cNvPr id="7" name="Oval 6"/>
          <p:cNvSpPr/>
          <p:nvPr/>
        </p:nvSpPr>
        <p:spPr>
          <a:xfrm>
            <a:off x="2699792" y="3662040"/>
            <a:ext cx="1389588" cy="415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43815-FF94-DA4B-84D7-0D4D5C632F9F}"/>
              </a:ext>
            </a:extLst>
          </p:cNvPr>
          <p:cNvSpPr/>
          <p:nvPr/>
        </p:nvSpPr>
        <p:spPr>
          <a:xfrm>
            <a:off x="2411760" y="665284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800" dirty="0">
                <a:solidFill>
                  <a:schemeClr val="bg1"/>
                </a:solidFill>
              </a:rPr>
              <a:t>https://en.wikipedia.org/wiki/Evaluation_measures_(information_retrieval)#Mean_average_precision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FB5AAB-BB3F-6542-AE95-E193EBF1EC5E}"/>
              </a:ext>
            </a:extLst>
          </p:cNvPr>
          <p:cNvSpPr/>
          <p:nvPr/>
        </p:nvSpPr>
        <p:spPr>
          <a:xfrm>
            <a:off x="4228108" y="3662040"/>
            <a:ext cx="1389588" cy="415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F38F-6AE1-E042-9129-9AF7958B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Agent model for human behavior anticipation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A98103B-4659-1241-8EBB-4961558E2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74616"/>
            <a:ext cx="8229600" cy="44135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AC7A3-E6AF-2640-BC9B-7669D54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67F28-2A33-0549-B70C-96076F072436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51731-02FF-5D40-B9D3-198938FE4AD3}"/>
              </a:ext>
            </a:extLst>
          </p:cNvPr>
          <p:cNvSpPr/>
          <p:nvPr/>
        </p:nvSpPr>
        <p:spPr>
          <a:xfrm>
            <a:off x="1691680" y="3184512"/>
            <a:ext cx="1368152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7B0B7-8DC5-B546-A638-5A11B26A7CCF}"/>
              </a:ext>
            </a:extLst>
          </p:cNvPr>
          <p:cNvSpPr txBox="1"/>
          <p:nvPr/>
        </p:nvSpPr>
        <p:spPr>
          <a:xfrm>
            <a:off x="6179326" y="2553329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solidFill>
                  <a:srgbClr val="6D7CFF"/>
                </a:solidFill>
              </a:rPr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246F8-405E-9440-BE82-564649F7167B}"/>
              </a:ext>
            </a:extLst>
          </p:cNvPr>
          <p:cNvSpPr txBox="1"/>
          <p:nvPr/>
        </p:nvSpPr>
        <p:spPr>
          <a:xfrm>
            <a:off x="924421" y="2541754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solidFill>
                  <a:srgbClr val="6D7CFF"/>
                </a:solidFill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6087642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40744"/>
            <a:ext cx="8153400" cy="451406"/>
          </a:xfrm>
        </p:spPr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0"/>
                <a:cs typeface="新細明體" charset="0"/>
              </a:rPr>
              <a:t>Determining Recall can be difficult</a:t>
            </a:r>
          </a:p>
          <a:p>
            <a:r>
              <a:rPr lang="en-US" altLang="zh-TW" sz="2400" dirty="0">
                <a:ea typeface="新細明體" charset="0"/>
                <a:cs typeface="新細明體" charset="0"/>
              </a:rPr>
              <a:t>Total number of  relevant items is sometimes not available – use </a:t>
            </a:r>
            <a:r>
              <a:rPr lang="en-US" altLang="zh-TW" sz="2400" b="1" dirty="0">
                <a:ea typeface="新細明體" charset="0"/>
                <a:cs typeface="新細明體" charset="0"/>
              </a:rPr>
              <a:t>pooling</a:t>
            </a:r>
          </a:p>
          <a:p>
            <a:pPr lvl="1"/>
            <a:r>
              <a:rPr lang="en-US" altLang="zh-TW" sz="2000" dirty="0">
                <a:ea typeface="新細明體" charset="0"/>
                <a:cs typeface="新細明體" charset="0"/>
              </a:rPr>
              <a:t>Sample across the database and perform relevance judgment on these items</a:t>
            </a:r>
          </a:p>
          <a:p>
            <a:pPr lvl="1"/>
            <a:r>
              <a:rPr lang="en-US" altLang="zh-TW" sz="2000" dirty="0">
                <a:ea typeface="新細明體" charset="0"/>
                <a:cs typeface="新細明體" charset="0"/>
              </a:rPr>
              <a:t>Apply different retrieval algorithms to the same database for the same query. The aggregate of relevant items is taken as the total relevant set</a:t>
            </a:r>
          </a:p>
          <a:p>
            <a:pPr lvl="1"/>
            <a:endParaRPr lang="en-US" altLang="zh-TW" sz="2000" dirty="0">
              <a:ea typeface="新細明體" charset="0"/>
              <a:cs typeface="新細明體" charset="0"/>
            </a:endParaRPr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C1CF5C-BCB2-F04B-8E38-DD2E9D2DFCC7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BC04D9B-2DC2-E34E-9B3A-AEA4A625EE54}"/>
              </a:ext>
            </a:extLst>
          </p:cNvPr>
          <p:cNvSpPr/>
          <p:nvPr/>
        </p:nvSpPr>
        <p:spPr>
          <a:xfrm>
            <a:off x="3347864" y="4077072"/>
            <a:ext cx="5022438" cy="1908154"/>
          </a:xfrm>
          <a:prstGeom prst="cloudCallout">
            <a:avLst>
              <a:gd name="adj1" fmla="val -79395"/>
              <a:gd name="adj2" fmla="val -22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First </a:t>
            </a:r>
            <a:r>
              <a:rPr lang="de-DE" dirty="0" err="1">
                <a:solidFill>
                  <a:schemeClr val="bg1"/>
                </a:solidFill>
              </a:rPr>
              <a:t>instruct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agent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do IR on </a:t>
            </a:r>
            <a:r>
              <a:rPr lang="de-DE" dirty="0" err="1">
                <a:solidFill>
                  <a:schemeClr val="bg1"/>
                </a:solidFill>
              </a:rPr>
              <a:t>known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corpus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train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agent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best</a:t>
            </a:r>
            <a:r>
              <a:rPr lang="de-DE" dirty="0">
                <a:solidFill>
                  <a:schemeClr val="bg1"/>
                </a:solidFill>
              </a:rPr>
              <a:t> QA </a:t>
            </a:r>
            <a:r>
              <a:rPr lang="de-DE" dirty="0" err="1">
                <a:solidFill>
                  <a:schemeClr val="bg1"/>
                </a:solidFill>
              </a:rPr>
              <a:t>strategy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Then</a:t>
            </a:r>
            <a:r>
              <a:rPr lang="de-DE" dirty="0">
                <a:solidFill>
                  <a:schemeClr val="bg1"/>
                </a:solidFill>
              </a:rPr>
              <a:t> send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 out.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0744"/>
            <a:ext cx="8153400" cy="451406"/>
          </a:xfrm>
        </p:spPr>
        <p:txBody>
          <a:bodyPr/>
          <a:lstStyle/>
          <a:p>
            <a:r>
              <a:rPr lang="en-US" sz="2800" dirty="0"/>
              <a:t>Standard Methodology for Measuring Relevance in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measure relevance effectiveness of ad-hoc IR, we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b="1" dirty="0"/>
              <a:t>document</a:t>
            </a:r>
            <a:r>
              <a:rPr lang="en-US" sz="2400" dirty="0"/>
              <a:t> </a:t>
            </a:r>
            <a:r>
              <a:rPr lang="en-US" sz="2400" b="1" dirty="0"/>
              <a:t>collection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suite of information needs, expressible as </a:t>
            </a:r>
            <a:r>
              <a:rPr lang="en-US" sz="2400" b="1" dirty="0"/>
              <a:t>queries</a:t>
            </a:r>
            <a:r>
              <a:rPr lang="en-US" sz="2400" dirty="0"/>
              <a:t>.</a:t>
            </a:r>
          </a:p>
          <a:p>
            <a:pPr marL="1314450" lvl="2" indent="-457200"/>
            <a:r>
              <a:rPr lang="en-US" sz="2000" dirty="0"/>
              <a:t>Must be representative of actual user needs.</a:t>
            </a:r>
          </a:p>
          <a:p>
            <a:pPr marL="1314450" lvl="2" indent="-457200"/>
            <a:r>
              <a:rPr lang="en-US" sz="2000" dirty="0"/>
              <a:t>Sample from query logs, if available.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ea typeface="ＭＳ Ｐゴシック" charset="0"/>
              </a:rPr>
              <a:t>Binary assessments </a:t>
            </a:r>
            <a:r>
              <a:rPr lang="en-US" sz="2400" dirty="0">
                <a:ea typeface="ＭＳ Ｐゴシック" charset="0"/>
              </a:rPr>
              <a:t>of either </a:t>
            </a:r>
            <a:r>
              <a:rPr lang="en-US" sz="2400" u="sng" dirty="0">
                <a:ea typeface="ＭＳ Ｐゴシック" charset="0"/>
              </a:rPr>
              <a:t>Relevant</a:t>
            </a:r>
            <a:r>
              <a:rPr lang="en-US" sz="2400" dirty="0">
                <a:ea typeface="ＭＳ Ｐゴシック" charset="0"/>
              </a:rPr>
              <a:t> or </a:t>
            </a:r>
            <a:r>
              <a:rPr lang="en-US" sz="2400" u="sng" dirty="0" err="1">
                <a:ea typeface="ＭＳ Ｐゴシック" charset="0"/>
              </a:rPr>
              <a:t>Nonrelevant</a:t>
            </a:r>
            <a:r>
              <a:rPr lang="en-US" sz="2400" dirty="0">
                <a:ea typeface="ＭＳ Ｐゴシック" charset="0"/>
              </a:rPr>
              <a:t> for each query and each document.</a:t>
            </a:r>
          </a:p>
          <a:p>
            <a:pPr marL="1314450" lvl="2" indent="-457200"/>
            <a:r>
              <a:rPr lang="en-US" sz="2000" dirty="0">
                <a:ea typeface="ＭＳ Ｐゴシック" charset="0"/>
              </a:rPr>
              <a:t>Can be more nuanced, e.g., 0, 1, 2, 3, …</a:t>
            </a:r>
          </a:p>
          <a:p>
            <a:pPr marL="1314450" lvl="2" indent="-457200"/>
            <a:r>
              <a:rPr lang="en-US" sz="2000" dirty="0">
                <a:ea typeface="ＭＳ Ｐゴシック" charset="0"/>
              </a:rPr>
              <a:t>Use </a:t>
            </a:r>
            <a:r>
              <a:rPr lang="en-US" sz="2000" i="1" dirty="0">
                <a:ea typeface="ＭＳ Ｐゴシック" charset="0"/>
              </a:rPr>
              <a:t>pooling</a:t>
            </a:r>
            <a:r>
              <a:rPr lang="en-US" sz="2000" dirty="0">
                <a:ea typeface="ＭＳ Ｐゴシック" charset="0"/>
              </a:rPr>
              <a:t>, when it is unfeasible to assess every (</a:t>
            </a:r>
            <a:r>
              <a:rPr lang="en-US" sz="2000" i="1" dirty="0">
                <a:ea typeface="ＭＳ Ｐゴシック" charset="0"/>
              </a:rPr>
              <a:t>q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) pair.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FCA3C-D469-DE46-9005-F9C1B87F06E9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275245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TREC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kumimoji="1" lang="en-US" altLang="zh-TW" dirty="0">
                <a:ea typeface="PMingLiU" charset="0"/>
                <a:cs typeface="PMingLiU" charset="0"/>
              </a:rPr>
              <a:t>TREC: </a:t>
            </a:r>
            <a:r>
              <a:rPr kumimoji="1" lang="en-US" altLang="zh-TW" dirty="0">
                <a:solidFill>
                  <a:srgbClr val="FF0000"/>
                </a:solidFill>
                <a:ea typeface="PMingLiU" charset="0"/>
                <a:cs typeface="PMingLiU" charset="0"/>
              </a:rPr>
              <a:t>T</a:t>
            </a:r>
            <a:r>
              <a:rPr kumimoji="1" lang="en-US" altLang="zh-TW" dirty="0">
                <a:ea typeface="PMingLiU" charset="0"/>
                <a:cs typeface="PMingLiU" charset="0"/>
              </a:rPr>
              <a:t>ext </a:t>
            </a:r>
            <a:r>
              <a:rPr kumimoji="1" lang="en-US" altLang="zh-TW" dirty="0" err="1">
                <a:solidFill>
                  <a:srgbClr val="FF0000"/>
                </a:solidFill>
                <a:ea typeface="PMingLiU" charset="0"/>
                <a:cs typeface="PMingLiU" charset="0"/>
              </a:rPr>
              <a:t>RE</a:t>
            </a:r>
            <a:r>
              <a:rPr kumimoji="1" lang="en-US" altLang="zh-TW" dirty="0" err="1">
                <a:ea typeface="PMingLiU" charset="0"/>
                <a:cs typeface="PMingLiU" charset="0"/>
              </a:rPr>
              <a:t>trieval</a:t>
            </a:r>
            <a:r>
              <a:rPr kumimoji="1" lang="en-US" altLang="zh-TW" dirty="0">
                <a:ea typeface="PMingLiU" charset="0"/>
                <a:cs typeface="PMingLiU" charset="0"/>
              </a:rPr>
              <a:t> </a:t>
            </a:r>
            <a:r>
              <a:rPr kumimoji="1" lang="en-US" altLang="zh-TW" dirty="0">
                <a:solidFill>
                  <a:srgbClr val="FF0000"/>
                </a:solidFill>
                <a:ea typeface="PMingLiU" charset="0"/>
                <a:cs typeface="PMingLiU" charset="0"/>
              </a:rPr>
              <a:t>C</a:t>
            </a:r>
            <a:r>
              <a:rPr kumimoji="1" lang="en-US" altLang="zh-TW" dirty="0">
                <a:ea typeface="PMingLiU" charset="0"/>
                <a:cs typeface="PMingLiU" charset="0"/>
              </a:rPr>
              <a:t>onference (</a:t>
            </a:r>
            <a:r>
              <a:rPr kumimoji="1" lang="en-US" altLang="zh-TW" dirty="0">
                <a:solidFill>
                  <a:srgbClr val="000090"/>
                </a:solidFill>
                <a:ea typeface="PMingLiU" charset="0"/>
                <a:cs typeface="PMingLiU" charset="0"/>
                <a:hlinkClick r:id="rId2"/>
              </a:rPr>
              <a:t>http://trec.nist.gov/</a:t>
            </a:r>
            <a:r>
              <a:rPr kumimoji="1" lang="en-US" altLang="zh-TW" dirty="0">
                <a:ea typeface="PMingLiU" charset="0"/>
                <a:cs typeface="PMingLiU" charset="0"/>
              </a:rPr>
              <a:t>)</a:t>
            </a:r>
          </a:p>
          <a:p>
            <a:pPr lvl="1">
              <a:buClrTx/>
            </a:pPr>
            <a:r>
              <a:rPr kumimoji="1" lang="en-US" altLang="zh-TW" dirty="0">
                <a:ea typeface="PMingLiU" charset="0"/>
                <a:cs typeface="PMingLiU" charset="0"/>
              </a:rPr>
              <a:t>Became an annual conference in 1992, co-sponsored by the     National Institute of Standards and Technology (NIST) and  DARPA.</a:t>
            </a:r>
          </a:p>
          <a:p>
            <a:pPr lvl="1">
              <a:buClrTx/>
            </a:pPr>
            <a:r>
              <a:rPr kumimoji="1" lang="en-US" altLang="zh-TW" dirty="0">
                <a:ea typeface="PMingLiU" charset="0"/>
                <a:cs typeface="PMingLiU" charset="0"/>
              </a:rPr>
              <a:t>Participants are given parts of a standard set of documents and </a:t>
            </a:r>
            <a:r>
              <a:rPr kumimoji="1" lang="en-US" altLang="zh-TW" dirty="0">
                <a:solidFill>
                  <a:srgbClr val="000090"/>
                </a:solidFill>
                <a:ea typeface="PMingLiU" charset="0"/>
                <a:cs typeface="PMingLiU" charset="0"/>
              </a:rPr>
              <a:t>TOPICS (from which queries have to be derived) </a:t>
            </a:r>
            <a:r>
              <a:rPr kumimoji="1" lang="en-US" altLang="zh-TW" dirty="0">
                <a:ea typeface="PMingLiU" charset="0"/>
                <a:cs typeface="PMingLiU" charset="0"/>
              </a:rPr>
              <a:t>in  different stages for training and testing.</a:t>
            </a:r>
          </a:p>
          <a:p>
            <a:pPr lvl="1">
              <a:buClrTx/>
            </a:pPr>
            <a:r>
              <a:rPr kumimoji="1" lang="en-US" altLang="zh-TW" dirty="0">
                <a:ea typeface="PMingLiU" charset="0"/>
                <a:cs typeface="PMingLiU" charset="0"/>
              </a:rPr>
              <a:t>Participants submit the P/R values for the final document and query corpus and present their results at  the conference.</a:t>
            </a:r>
            <a:br>
              <a:rPr kumimoji="1" lang="en-US" altLang="zh-TW" dirty="0">
                <a:ea typeface="PMingLiU" charset="0"/>
                <a:cs typeface="PMingLiU" charset="0"/>
              </a:rPr>
            </a:br>
            <a:endParaRPr kumimoji="1" lang="en-US" altLang="zh-TW" dirty="0">
              <a:ea typeface="PMingLiU" charset="0"/>
              <a:cs typeface="PMingLiU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580F62-858A-1E48-BC20-10604A81B9DC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21723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46" y="123747"/>
            <a:ext cx="8421688" cy="814388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charset="0"/>
                <a:cs typeface="新細明體" charset="0"/>
              </a:rPr>
              <a:t>Trade-off between Recall and Precision</a:t>
            </a:r>
            <a:endParaRPr lang="zh-TW" dirty="0">
              <a:ea typeface="新細明體" charset="0"/>
              <a:cs typeface="新細明體" charset="0"/>
            </a:endParaRPr>
          </a:p>
        </p:txBody>
      </p:sp>
      <p:sp>
        <p:nvSpPr>
          <p:cNvPr id="968707" name="Text Box 3"/>
          <p:cNvSpPr txBox="1">
            <a:spLocks noChangeArrowheads="1"/>
          </p:cNvSpPr>
          <p:nvPr/>
        </p:nvSpPr>
        <p:spPr bwMode="auto">
          <a:xfrm>
            <a:off x="53340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>
                <a:latin typeface="Open Sans Light"/>
                <a:ea typeface="新細明體" charset="0"/>
                <a:cs typeface="Open Sans Light"/>
              </a:rPr>
              <a:t>1</a:t>
            </a:r>
          </a:p>
        </p:txBody>
      </p:sp>
      <p:sp>
        <p:nvSpPr>
          <p:cNvPr id="968708" name="Rectangle 4"/>
          <p:cNvSpPr>
            <a:spLocks noChangeArrowheads="1"/>
          </p:cNvSpPr>
          <p:nvPr/>
        </p:nvSpPr>
        <p:spPr bwMode="auto">
          <a:xfrm>
            <a:off x="2974975" y="2667000"/>
            <a:ext cx="2438400" cy="17526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68709" name="Freeform 5"/>
          <p:cNvSpPr>
            <a:spLocks/>
          </p:cNvSpPr>
          <p:nvPr/>
        </p:nvSpPr>
        <p:spPr bwMode="auto">
          <a:xfrm>
            <a:off x="3127375" y="2895600"/>
            <a:ext cx="2057400" cy="1295400"/>
          </a:xfrm>
          <a:custGeom>
            <a:avLst/>
            <a:gdLst>
              <a:gd name="T0" fmla="*/ 0 w 1296"/>
              <a:gd name="T1" fmla="*/ 0 h 816"/>
              <a:gd name="T2" fmla="*/ 77 w 1296"/>
              <a:gd name="T3" fmla="*/ 386 h 816"/>
              <a:gd name="T4" fmla="*/ 366 w 1296"/>
              <a:gd name="T5" fmla="*/ 697 h 816"/>
              <a:gd name="T6" fmla="*/ 825 w 1296"/>
              <a:gd name="T7" fmla="*/ 794 h 816"/>
              <a:gd name="T8" fmla="*/ 1296 w 1296"/>
              <a:gd name="T9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816">
                <a:moveTo>
                  <a:pt x="0" y="0"/>
                </a:moveTo>
                <a:cubicBezTo>
                  <a:pt x="13" y="64"/>
                  <a:pt x="16" y="270"/>
                  <a:pt x="77" y="386"/>
                </a:cubicBezTo>
                <a:cubicBezTo>
                  <a:pt x="138" y="502"/>
                  <a:pt x="241" y="629"/>
                  <a:pt x="366" y="697"/>
                </a:cubicBezTo>
                <a:cubicBezTo>
                  <a:pt x="491" y="765"/>
                  <a:pt x="670" y="774"/>
                  <a:pt x="825" y="794"/>
                </a:cubicBezTo>
                <a:cubicBezTo>
                  <a:pt x="980" y="814"/>
                  <a:pt x="1198" y="812"/>
                  <a:pt x="1296" y="81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68710" name="Text Box 6"/>
          <p:cNvSpPr txBox="1">
            <a:spLocks noChangeArrowheads="1"/>
          </p:cNvSpPr>
          <p:nvPr/>
        </p:nvSpPr>
        <p:spPr bwMode="auto">
          <a:xfrm>
            <a:off x="2670175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>
                <a:latin typeface="Open Sans Light"/>
                <a:ea typeface="新細明體" charset="0"/>
                <a:cs typeface="Open Sans Light"/>
              </a:rPr>
              <a:t>0</a:t>
            </a:r>
          </a:p>
        </p:txBody>
      </p:sp>
      <p:sp>
        <p:nvSpPr>
          <p:cNvPr id="968711" name="Text Box 7"/>
          <p:cNvSpPr txBox="1">
            <a:spLocks noChangeArrowheads="1"/>
          </p:cNvSpPr>
          <p:nvPr/>
        </p:nvSpPr>
        <p:spPr bwMode="auto">
          <a:xfrm>
            <a:off x="2670175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>
                <a:latin typeface="Open Sans Light"/>
                <a:ea typeface="新細明體" charset="0"/>
                <a:cs typeface="Open Sans Light"/>
              </a:rPr>
              <a:t>1</a:t>
            </a:r>
          </a:p>
        </p:txBody>
      </p:sp>
      <p:sp>
        <p:nvSpPr>
          <p:cNvPr id="968712" name="Text Box 8"/>
          <p:cNvSpPr txBox="1">
            <a:spLocks noChangeArrowheads="1"/>
          </p:cNvSpPr>
          <p:nvPr/>
        </p:nvSpPr>
        <p:spPr bwMode="auto">
          <a:xfrm>
            <a:off x="3584575" y="4419600"/>
            <a:ext cx="984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>
                <a:latin typeface="Open Sans Light"/>
                <a:ea typeface="新細明體" charset="0"/>
                <a:cs typeface="Open Sans Light"/>
              </a:rPr>
              <a:t>Recall</a:t>
            </a:r>
          </a:p>
        </p:txBody>
      </p:sp>
      <p:sp>
        <p:nvSpPr>
          <p:cNvPr id="968713" name="Text Box 9"/>
          <p:cNvSpPr txBox="1">
            <a:spLocks noChangeArrowheads="1"/>
          </p:cNvSpPr>
          <p:nvPr/>
        </p:nvSpPr>
        <p:spPr bwMode="auto">
          <a:xfrm rot="-5400000">
            <a:off x="1944987" y="3247381"/>
            <a:ext cx="1444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>
                <a:latin typeface="Open Sans Light"/>
                <a:ea typeface="新細明體" charset="0"/>
                <a:cs typeface="Open Sans Light"/>
              </a:rPr>
              <a:t>Precision</a:t>
            </a:r>
          </a:p>
        </p:txBody>
      </p:sp>
      <p:grpSp>
        <p:nvGrpSpPr>
          <p:cNvPr id="968714" name="Group 10"/>
          <p:cNvGrpSpPr>
            <a:grpSpLocks/>
          </p:cNvGrpSpPr>
          <p:nvPr/>
        </p:nvGrpSpPr>
        <p:grpSpPr bwMode="auto">
          <a:xfrm>
            <a:off x="4953001" y="1981200"/>
            <a:ext cx="1908176" cy="1143000"/>
            <a:chOff x="3120" y="1248"/>
            <a:chExt cx="1202" cy="720"/>
          </a:xfrm>
        </p:grpSpPr>
        <p:sp>
          <p:nvSpPr>
            <p:cNvPr id="968715" name="Oval 11"/>
            <p:cNvSpPr>
              <a:spLocks noChangeArrowheads="1"/>
            </p:cNvSpPr>
            <p:nvPr/>
          </p:nvSpPr>
          <p:spPr bwMode="auto">
            <a:xfrm>
              <a:off x="3120" y="1584"/>
              <a:ext cx="432" cy="384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Open Sans Light"/>
                <a:cs typeface="Open Sans Light"/>
              </a:endParaRPr>
            </a:p>
          </p:txBody>
        </p:sp>
        <p:sp>
          <p:nvSpPr>
            <p:cNvPr id="968716" name="Text Box 12"/>
            <p:cNvSpPr txBox="1">
              <a:spLocks noChangeArrowheads="1"/>
            </p:cNvSpPr>
            <p:nvPr/>
          </p:nvSpPr>
          <p:spPr bwMode="auto">
            <a:xfrm>
              <a:off x="3552" y="1248"/>
              <a:ext cx="7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 sz="2000">
                  <a:latin typeface="Open Sans Light"/>
                  <a:ea typeface="新細明體" charset="0"/>
                  <a:cs typeface="Open Sans Light"/>
                </a:rPr>
                <a:t>The ideal</a:t>
              </a:r>
              <a:endParaRPr kumimoji="1" lang="en-US" altLang="zh-TW">
                <a:latin typeface="Open Sans Light"/>
                <a:ea typeface="新細明體" charset="0"/>
                <a:cs typeface="Open Sans Light"/>
              </a:endParaRPr>
            </a:p>
          </p:txBody>
        </p:sp>
        <p:sp>
          <p:nvSpPr>
            <p:cNvPr id="968717" name="Freeform 13"/>
            <p:cNvSpPr>
              <a:spLocks/>
            </p:cNvSpPr>
            <p:nvPr/>
          </p:nvSpPr>
          <p:spPr bwMode="auto">
            <a:xfrm>
              <a:off x="3408" y="1392"/>
              <a:ext cx="192" cy="192"/>
            </a:xfrm>
            <a:custGeom>
              <a:avLst/>
              <a:gdLst>
                <a:gd name="T0" fmla="*/ 192 w 192"/>
                <a:gd name="T1" fmla="*/ 0 h 192"/>
                <a:gd name="T2" fmla="*/ 96 w 192"/>
                <a:gd name="T3" fmla="*/ 48 h 192"/>
                <a:gd name="T4" fmla="*/ 0 w 19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160" y="8"/>
                    <a:pt x="128" y="16"/>
                    <a:pt x="96" y="48"/>
                  </a:cubicBezTo>
                  <a:cubicBezTo>
                    <a:pt x="64" y="80"/>
                    <a:pt x="32" y="136"/>
                    <a:pt x="0" y="192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Open Sans Light"/>
                <a:cs typeface="Open Sans Light"/>
              </a:endParaRPr>
            </a:p>
          </p:txBody>
        </p:sp>
      </p:grpSp>
      <p:grpSp>
        <p:nvGrpSpPr>
          <p:cNvPr id="968718" name="Group 14"/>
          <p:cNvGrpSpPr>
            <a:grpSpLocks/>
          </p:cNvGrpSpPr>
          <p:nvPr/>
        </p:nvGrpSpPr>
        <p:grpSpPr bwMode="auto">
          <a:xfrm>
            <a:off x="762000" y="1676400"/>
            <a:ext cx="3905251" cy="1447800"/>
            <a:chOff x="480" y="1056"/>
            <a:chExt cx="2460" cy="912"/>
          </a:xfrm>
        </p:grpSpPr>
        <p:sp>
          <p:nvSpPr>
            <p:cNvPr id="968719" name="Text Box 15"/>
            <p:cNvSpPr txBox="1">
              <a:spLocks noChangeArrowheads="1"/>
            </p:cNvSpPr>
            <p:nvPr/>
          </p:nvSpPr>
          <p:spPr bwMode="auto">
            <a:xfrm>
              <a:off x="480" y="1056"/>
              <a:ext cx="24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 sz="2000">
                  <a:latin typeface="Open Sans Light"/>
                  <a:ea typeface="新細明體" charset="0"/>
                  <a:cs typeface="Open Sans Light"/>
                </a:rPr>
                <a:t>Returns relevant documents but</a:t>
              </a:r>
            </a:p>
            <a:p>
              <a:pPr eaLnBrk="1" hangingPunct="1"/>
              <a:r>
                <a:rPr kumimoji="1" lang="en-US" altLang="zh-TW" sz="2000">
                  <a:latin typeface="Open Sans Light"/>
                  <a:ea typeface="新細明體" charset="0"/>
                  <a:cs typeface="Open Sans Light"/>
                </a:rPr>
                <a:t>misses many useful ones too</a:t>
              </a:r>
              <a:endParaRPr kumimoji="1" lang="en-US" altLang="zh-TW">
                <a:latin typeface="Open Sans Light"/>
                <a:ea typeface="新細明體" charset="0"/>
                <a:cs typeface="Open Sans Light"/>
              </a:endParaRPr>
            </a:p>
          </p:txBody>
        </p:sp>
        <p:sp>
          <p:nvSpPr>
            <p:cNvPr id="968720" name="Oval 16"/>
            <p:cNvSpPr>
              <a:spLocks noChangeArrowheads="1"/>
            </p:cNvSpPr>
            <p:nvPr/>
          </p:nvSpPr>
          <p:spPr bwMode="auto">
            <a:xfrm>
              <a:off x="1632" y="1584"/>
              <a:ext cx="432" cy="384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Open Sans Light"/>
                <a:cs typeface="Open Sans Light"/>
              </a:endParaRPr>
            </a:p>
          </p:txBody>
        </p:sp>
        <p:sp>
          <p:nvSpPr>
            <p:cNvPr id="968721" name="Freeform 17"/>
            <p:cNvSpPr>
              <a:spLocks/>
            </p:cNvSpPr>
            <p:nvPr/>
          </p:nvSpPr>
          <p:spPr bwMode="auto">
            <a:xfrm>
              <a:off x="1288" y="1488"/>
              <a:ext cx="344" cy="240"/>
            </a:xfrm>
            <a:custGeom>
              <a:avLst/>
              <a:gdLst>
                <a:gd name="T0" fmla="*/ 8 w 344"/>
                <a:gd name="T1" fmla="*/ 0 h 240"/>
                <a:gd name="T2" fmla="*/ 56 w 344"/>
                <a:gd name="T3" fmla="*/ 96 h 240"/>
                <a:gd name="T4" fmla="*/ 344 w 344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240">
                  <a:moveTo>
                    <a:pt x="8" y="0"/>
                  </a:moveTo>
                  <a:cubicBezTo>
                    <a:pt x="4" y="28"/>
                    <a:pt x="0" y="56"/>
                    <a:pt x="56" y="96"/>
                  </a:cubicBezTo>
                  <a:cubicBezTo>
                    <a:pt x="112" y="136"/>
                    <a:pt x="228" y="188"/>
                    <a:pt x="344" y="24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Open Sans Light"/>
                <a:cs typeface="Open Sans Light"/>
              </a:endParaRPr>
            </a:p>
          </p:txBody>
        </p:sp>
      </p:grpSp>
      <p:grpSp>
        <p:nvGrpSpPr>
          <p:cNvPr id="968722" name="Group 18"/>
          <p:cNvGrpSpPr>
            <a:grpSpLocks/>
          </p:cNvGrpSpPr>
          <p:nvPr/>
        </p:nvGrpSpPr>
        <p:grpSpPr bwMode="auto">
          <a:xfrm>
            <a:off x="4953001" y="4114800"/>
            <a:ext cx="4032250" cy="1704975"/>
            <a:chOff x="3120" y="2592"/>
            <a:chExt cx="2540" cy="1074"/>
          </a:xfrm>
        </p:grpSpPr>
        <p:sp>
          <p:nvSpPr>
            <p:cNvPr id="968723" name="Text Box 19"/>
            <p:cNvSpPr txBox="1">
              <a:spLocks noChangeArrowheads="1"/>
            </p:cNvSpPr>
            <p:nvPr/>
          </p:nvSpPr>
          <p:spPr bwMode="auto">
            <a:xfrm>
              <a:off x="3936" y="2832"/>
              <a:ext cx="1724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 sz="2000" dirty="0">
                  <a:latin typeface="Open Sans Light"/>
                  <a:ea typeface="新細明體" charset="0"/>
                  <a:cs typeface="Open Sans Light"/>
                </a:rPr>
                <a:t>Returns most relevant</a:t>
              </a:r>
            </a:p>
            <a:p>
              <a:pPr eaLnBrk="1" hangingPunct="1"/>
              <a:r>
                <a:rPr kumimoji="1" lang="en-US" altLang="zh-TW" sz="2000" dirty="0">
                  <a:latin typeface="Open Sans Light"/>
                  <a:ea typeface="新細明體" charset="0"/>
                  <a:cs typeface="Open Sans Light"/>
                </a:rPr>
                <a:t>documents but also </a:t>
              </a:r>
            </a:p>
            <a:p>
              <a:pPr eaLnBrk="1" hangingPunct="1"/>
              <a:r>
                <a:rPr kumimoji="1" lang="en-US" altLang="zh-TW" sz="2000" dirty="0">
                  <a:latin typeface="Open Sans Light"/>
                  <a:ea typeface="新細明體" charset="0"/>
                  <a:cs typeface="Open Sans Light"/>
                </a:rPr>
                <a:t>includes lots of  </a:t>
              </a:r>
            </a:p>
            <a:p>
              <a:pPr eaLnBrk="1" hangingPunct="1"/>
              <a:r>
                <a:rPr kumimoji="1" lang="en-US" altLang="zh-TW" sz="2000" dirty="0">
                  <a:latin typeface="Open Sans Light"/>
                  <a:ea typeface="新細明體" charset="0"/>
                  <a:cs typeface="Open Sans Light"/>
                </a:rPr>
                <a:t>Irrelevant documents </a:t>
              </a:r>
              <a:endParaRPr kumimoji="1" lang="en-US" altLang="zh-TW" dirty="0">
                <a:latin typeface="Open Sans Light"/>
                <a:ea typeface="新細明體" charset="0"/>
                <a:cs typeface="Open Sans Light"/>
              </a:endParaRPr>
            </a:p>
          </p:txBody>
        </p:sp>
        <p:sp>
          <p:nvSpPr>
            <p:cNvPr id="968724" name="Oval 20"/>
            <p:cNvSpPr>
              <a:spLocks noChangeArrowheads="1"/>
            </p:cNvSpPr>
            <p:nvPr/>
          </p:nvSpPr>
          <p:spPr bwMode="auto">
            <a:xfrm>
              <a:off x="3120" y="2592"/>
              <a:ext cx="480" cy="384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Open Sans Light"/>
                <a:cs typeface="Open Sans Light"/>
              </a:endParaRPr>
            </a:p>
          </p:txBody>
        </p:sp>
        <p:sp>
          <p:nvSpPr>
            <p:cNvPr id="968725" name="Freeform 21"/>
            <p:cNvSpPr>
              <a:spLocks/>
            </p:cNvSpPr>
            <p:nvPr/>
          </p:nvSpPr>
          <p:spPr bwMode="auto">
            <a:xfrm>
              <a:off x="3600" y="2736"/>
              <a:ext cx="384" cy="144"/>
            </a:xfrm>
            <a:custGeom>
              <a:avLst/>
              <a:gdLst>
                <a:gd name="T0" fmla="*/ 384 w 384"/>
                <a:gd name="T1" fmla="*/ 144 h 144"/>
                <a:gd name="T2" fmla="*/ 288 w 384"/>
                <a:gd name="T3" fmla="*/ 48 h 144"/>
                <a:gd name="T4" fmla="*/ 0 w 384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144">
                  <a:moveTo>
                    <a:pt x="384" y="144"/>
                  </a:moveTo>
                  <a:cubicBezTo>
                    <a:pt x="368" y="108"/>
                    <a:pt x="352" y="72"/>
                    <a:pt x="288" y="48"/>
                  </a:cubicBezTo>
                  <a:cubicBezTo>
                    <a:pt x="224" y="24"/>
                    <a:pt x="112" y="12"/>
                    <a:pt x="0" y="0"/>
                  </a:cubicBezTo>
                </a:path>
              </a:pathLst>
            </a:custGeom>
            <a:noFill/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Open Sans Light"/>
                <a:cs typeface="Open Sans Light"/>
              </a:endParaRPr>
            </a:p>
          </p:txBody>
        </p:sp>
      </p:grpSp>
      <p:sp>
        <p:nvSpPr>
          <p:cNvPr id="968726" name="Text Box 22"/>
          <p:cNvSpPr txBox="1">
            <a:spLocks noChangeArrowheads="1"/>
          </p:cNvSpPr>
          <p:nvPr/>
        </p:nvSpPr>
        <p:spPr bwMode="auto">
          <a:xfrm>
            <a:off x="333888" y="5329535"/>
            <a:ext cx="6350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Open Sans Light"/>
                <a:cs typeface="Open Sans Light"/>
              </a:rPr>
              <a:t>Precision and Recall are inverse proportional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43252E-85D9-D544-940D-F98144C39F35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5679313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F-measure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measure of performance that takes into account both recall and precision.</a:t>
            </a:r>
          </a:p>
          <a:p>
            <a:r>
              <a:rPr lang="en-US" dirty="0"/>
              <a:t>Harmonic mean of recall and precision: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Compared to arithmetic mean, both need to be high for harmonic mean to be high.</a:t>
            </a:r>
          </a:p>
        </p:txBody>
      </p:sp>
      <p:graphicFrame>
        <p:nvGraphicFramePr>
          <p:cNvPr id="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11413"/>
              </p:ext>
            </p:extLst>
          </p:nvPr>
        </p:nvGraphicFramePr>
        <p:xfrm>
          <a:off x="1475656" y="2636912"/>
          <a:ext cx="22098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1" name="Equation" r:id="rId3" imgW="1066337" imgH="444307" progId="Equation.3">
                  <p:embed/>
                </p:oleObj>
              </mc:Choice>
              <mc:Fallback>
                <p:oleObj name="Equation" r:id="rId3" imgW="1066337" imgH="444307" progId="Equation.3">
                  <p:embed/>
                  <p:pic>
                    <p:nvPicPr>
                      <p:cNvPr id="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636912"/>
                        <a:ext cx="22098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A80D208-4646-E34E-8E60-9FA1F43BE933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BB87B-989B-B544-A4E5-37F20189EA22}"/>
              </a:ext>
            </a:extLst>
          </p:cNvPr>
          <p:cNvSpPr txBox="1"/>
          <p:nvPr/>
        </p:nvSpPr>
        <p:spPr>
          <a:xfrm>
            <a:off x="6300192" y="261263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Introduction to Web and Data Science</a:t>
            </a:r>
          </a:p>
        </p:txBody>
      </p:sp>
    </p:spTree>
    <p:extLst>
      <p:ext uri="{BB962C8B-B14F-4D97-AF65-F5344CB8AC3E}">
        <p14:creationId xmlns:p14="http://schemas.microsoft.com/office/powerpoint/2010/main" val="2998158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Ranked Retrieval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relevance:</a:t>
            </a:r>
          </a:p>
          <a:p>
            <a:pPr lvl="1"/>
            <a:r>
              <a:rPr lang="en-US" dirty="0"/>
              <a:t>11-point Interpolated Precision-Recall Curve</a:t>
            </a:r>
          </a:p>
          <a:p>
            <a:pPr lvl="1"/>
            <a:r>
              <a:rPr lang="en-US" dirty="0"/>
              <a:t>R-precision</a:t>
            </a:r>
          </a:p>
          <a:p>
            <a:pPr lvl="1"/>
            <a:r>
              <a:rPr lang="en-US" dirty="0" err="1"/>
              <a:t>Precision@K</a:t>
            </a:r>
            <a:r>
              <a:rPr lang="en-US" dirty="0"/>
              <a:t> (P@K) and </a:t>
            </a:r>
            <a:r>
              <a:rPr lang="en-US" dirty="0" err="1"/>
              <a:t>Recall@K</a:t>
            </a:r>
            <a:r>
              <a:rPr lang="en-US" dirty="0"/>
              <a:t> (R@K)</a:t>
            </a:r>
          </a:p>
          <a:p>
            <a:pPr lvl="1"/>
            <a:r>
              <a:rPr lang="en-US" dirty="0"/>
              <a:t>Mean Average Precision (MAP)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8BC3A0-DA7F-7D4A-82D9-CC651E3E001B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2358959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Text Box 2"/>
          <p:cNvSpPr txBox="1">
            <a:spLocks noChangeArrowheads="1"/>
          </p:cNvSpPr>
          <p:nvPr/>
        </p:nvSpPr>
        <p:spPr bwMode="auto">
          <a:xfrm>
            <a:off x="3534814" y="3570065"/>
            <a:ext cx="3201987" cy="4022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R=3/6=0.5;     P=3/4=0.75</a:t>
            </a:r>
          </a:p>
        </p:txBody>
      </p:sp>
      <p:sp>
        <p:nvSpPr>
          <p:cNvPr id="972803" name="Line 3"/>
          <p:cNvSpPr>
            <a:spLocks noChangeShapeType="1"/>
          </p:cNvSpPr>
          <p:nvPr/>
        </p:nvSpPr>
        <p:spPr bwMode="auto">
          <a:xfrm>
            <a:off x="2926801" y="2781077"/>
            <a:ext cx="60960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72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36276"/>
            <a:ext cx="8153400" cy="894604"/>
          </a:xfrm>
        </p:spPr>
        <p:txBody>
          <a:bodyPr/>
          <a:lstStyle/>
          <a:p>
            <a:r>
              <a:rPr lang="en-US" altLang="zh-TW" dirty="0">
                <a:ea typeface="新細明體" charset="0"/>
                <a:cs typeface="新細明體" charset="0"/>
              </a:rPr>
              <a:t>Recall-Precision Curves: An Example</a:t>
            </a:r>
          </a:p>
        </p:txBody>
      </p:sp>
      <p:graphicFrame>
        <p:nvGraphicFramePr>
          <p:cNvPr id="972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95698"/>
              </p:ext>
            </p:extLst>
          </p:nvPr>
        </p:nvGraphicFramePr>
        <p:xfrm>
          <a:off x="640801" y="1196752"/>
          <a:ext cx="2282825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39" name="Worksheet" r:id="rId4" imgW="2248442" imgH="4896091" progId="Excel.Sheet.8">
                  <p:embed/>
                </p:oleObj>
              </mc:Choice>
              <mc:Fallback>
                <p:oleObj name="Worksheet" r:id="rId4" imgW="2248442" imgH="4896091" progId="Excel.Sheet.8">
                  <p:embed/>
                  <p:pic>
                    <p:nvPicPr>
                      <p:cNvPr id="972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01" y="1196752"/>
                        <a:ext cx="2282825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06" name="Text Box 6"/>
          <p:cNvSpPr txBox="1">
            <a:spLocks noChangeArrowheads="1"/>
          </p:cNvSpPr>
          <p:nvPr/>
        </p:nvSpPr>
        <p:spPr bwMode="auto">
          <a:xfrm>
            <a:off x="3536401" y="1349152"/>
            <a:ext cx="37338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Let total # of relevant docs = 6</a:t>
            </a:r>
          </a:p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Check each new recall point: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3534814" y="2338165"/>
            <a:ext cx="2771775" cy="4022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R=1/6=0.167;	P=1/1=1</a:t>
            </a:r>
          </a:p>
        </p:txBody>
      </p:sp>
      <p:sp>
        <p:nvSpPr>
          <p:cNvPr id="972808" name="Line 8"/>
          <p:cNvSpPr>
            <a:spLocks noChangeShapeType="1"/>
          </p:cNvSpPr>
          <p:nvPr/>
        </p:nvSpPr>
        <p:spPr bwMode="auto">
          <a:xfrm>
            <a:off x="2926801" y="1714277"/>
            <a:ext cx="622300" cy="72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72809" name="Text Box 9"/>
          <p:cNvSpPr txBox="1">
            <a:spLocks noChangeArrowheads="1"/>
          </p:cNvSpPr>
          <p:nvPr/>
        </p:nvSpPr>
        <p:spPr bwMode="auto">
          <a:xfrm>
            <a:off x="3534814" y="2973165"/>
            <a:ext cx="2771775" cy="4022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R=2/6=0.333;	P=2/2=1</a:t>
            </a:r>
          </a:p>
        </p:txBody>
      </p:sp>
      <p:sp>
        <p:nvSpPr>
          <p:cNvPr id="972810" name="Line 10"/>
          <p:cNvSpPr>
            <a:spLocks noChangeShapeType="1"/>
          </p:cNvSpPr>
          <p:nvPr/>
        </p:nvSpPr>
        <p:spPr bwMode="auto">
          <a:xfrm>
            <a:off x="2926801" y="2095277"/>
            <a:ext cx="647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72811" name="Text Box 11"/>
          <p:cNvSpPr txBox="1">
            <a:spLocks noChangeArrowheads="1"/>
          </p:cNvSpPr>
          <p:nvPr/>
        </p:nvSpPr>
        <p:spPr bwMode="auto">
          <a:xfrm>
            <a:off x="3536401" y="5524277"/>
            <a:ext cx="3429000" cy="4022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R=5/6=0.833;	p=5/13=0.38</a:t>
            </a:r>
          </a:p>
        </p:txBody>
      </p:sp>
      <p:sp>
        <p:nvSpPr>
          <p:cNvPr id="972812" name="Line 12"/>
          <p:cNvSpPr>
            <a:spLocks noChangeShapeType="1"/>
          </p:cNvSpPr>
          <p:nvPr/>
        </p:nvSpPr>
        <p:spPr bwMode="auto">
          <a:xfrm>
            <a:off x="2926801" y="5752877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72813" name="Text Box 13"/>
          <p:cNvSpPr txBox="1">
            <a:spLocks noChangeArrowheads="1"/>
          </p:cNvSpPr>
          <p:nvPr/>
        </p:nvSpPr>
        <p:spPr bwMode="auto">
          <a:xfrm>
            <a:off x="3536401" y="4152677"/>
            <a:ext cx="3276600" cy="4022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2000">
                <a:latin typeface="Open Sans Light"/>
                <a:ea typeface="新細明體" charset="0"/>
                <a:cs typeface="Open Sans Light"/>
              </a:rPr>
              <a:t>R=4/6=0.667; P=4/6=0.667</a:t>
            </a:r>
          </a:p>
        </p:txBody>
      </p:sp>
      <p:sp>
        <p:nvSpPr>
          <p:cNvPr id="972814" name="Line 14"/>
          <p:cNvSpPr>
            <a:spLocks noChangeShapeType="1"/>
          </p:cNvSpPr>
          <p:nvPr/>
        </p:nvSpPr>
        <p:spPr bwMode="auto">
          <a:xfrm>
            <a:off x="2926801" y="3466877"/>
            <a:ext cx="60960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72815" name="Text Box 15"/>
          <p:cNvSpPr txBox="1">
            <a:spLocks noChangeArrowheads="1"/>
          </p:cNvSpPr>
          <p:nvPr/>
        </p:nvSpPr>
        <p:spPr bwMode="auto">
          <a:xfrm>
            <a:off x="6724049" y="4508991"/>
            <a:ext cx="2419951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sz="2000" dirty="0">
                <a:latin typeface="Open Sans Light"/>
                <a:cs typeface="Open Sans Light"/>
              </a:rPr>
              <a:t>Missing one </a:t>
            </a:r>
          </a:p>
          <a:p>
            <a:pPr algn="ctr" eaLnBrk="1" hangingPunct="1"/>
            <a:r>
              <a:rPr lang="en-US" sz="2000" dirty="0">
                <a:latin typeface="Open Sans Light"/>
                <a:cs typeface="Open Sans Light"/>
              </a:rPr>
              <a:t>relevant document.</a:t>
            </a:r>
          </a:p>
          <a:p>
            <a:pPr algn="ctr" eaLnBrk="1" hangingPunct="1"/>
            <a:r>
              <a:rPr lang="en-US" sz="2000" dirty="0">
                <a:latin typeface="Open Sans Light"/>
                <a:cs typeface="Open Sans Light"/>
              </a:rPr>
              <a:t>Never reach </a:t>
            </a:r>
          </a:p>
          <a:p>
            <a:pPr algn="ctr" eaLnBrk="1" hangingPunct="1"/>
            <a:r>
              <a:rPr lang="en-US" sz="2000" dirty="0">
                <a:latin typeface="Open Sans Light"/>
                <a:cs typeface="Open Sans Light"/>
              </a:rPr>
              <a:t>100% recall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CABBD-8FD7-4F45-9CF7-99DEA2E57F45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392126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1397"/>
            <a:ext cx="8153400" cy="876300"/>
          </a:xfrm>
        </p:spPr>
        <p:txBody>
          <a:bodyPr/>
          <a:lstStyle/>
          <a:p>
            <a:r>
              <a:rPr lang="en-US" dirty="0"/>
              <a:t>Interpolating a Recall/Precision Curve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763000" cy="4687888"/>
          </a:xfrm>
        </p:spPr>
        <p:txBody>
          <a:bodyPr/>
          <a:lstStyle/>
          <a:p>
            <a:r>
              <a:rPr lang="en-US" dirty="0"/>
              <a:t>Interpolate a precision value for each </a:t>
            </a:r>
            <a:r>
              <a:rPr lang="en-US" i="1" dirty="0"/>
              <a:t>standard recall level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ym typeface="Symbol" charset="0"/>
              </a:rPr>
              <a:t>r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 {0.0, 0.1, 0.2, 0.3, 0.4, 0.5, 0.6, 0.7, 0.8, 0.9, 1.0}</a:t>
            </a:r>
          </a:p>
          <a:p>
            <a:pPr lvl="1"/>
            <a:r>
              <a:rPr lang="en-US" dirty="0">
                <a:sym typeface="Symbol" charset="0"/>
              </a:rPr>
              <a:t>r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= 0.0, r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= 0.1, …, r</a:t>
            </a:r>
            <a:r>
              <a:rPr lang="en-US" baseline="-25000" dirty="0">
                <a:sym typeface="Symbol" charset="0"/>
              </a:rPr>
              <a:t>10</a:t>
            </a:r>
            <a:r>
              <a:rPr lang="en-US" dirty="0">
                <a:sym typeface="Symbol" charset="0"/>
              </a:rPr>
              <a:t>=1.0</a:t>
            </a:r>
          </a:p>
          <a:p>
            <a:r>
              <a:rPr lang="en-US" dirty="0">
                <a:sym typeface="Symbol" charset="0"/>
              </a:rPr>
              <a:t>The interpolated precision at the </a:t>
            </a:r>
            <a:r>
              <a:rPr lang="en-US" i="1" dirty="0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-</a:t>
            </a:r>
            <a:r>
              <a:rPr lang="en-US" dirty="0" err="1">
                <a:sym typeface="Symbol" charset="0"/>
              </a:rPr>
              <a:t>th</a:t>
            </a:r>
            <a:r>
              <a:rPr lang="en-US" dirty="0">
                <a:sym typeface="Symbol" charset="0"/>
              </a:rPr>
              <a:t> standard recall level is the maximum known precision at any recall level between the </a:t>
            </a:r>
            <a:r>
              <a:rPr lang="en-US" i="1" dirty="0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-</a:t>
            </a:r>
            <a:r>
              <a:rPr lang="en-US" dirty="0" err="1">
                <a:sym typeface="Symbol" charset="0"/>
              </a:rPr>
              <a:t>th</a:t>
            </a:r>
            <a:r>
              <a:rPr lang="en-US" dirty="0">
                <a:sym typeface="Symbol" charset="0"/>
              </a:rPr>
              <a:t> and (</a:t>
            </a:r>
            <a:r>
              <a:rPr lang="en-US" i="1" dirty="0">
                <a:sym typeface="Symbol" charset="0"/>
              </a:rPr>
              <a:t>j </a:t>
            </a:r>
            <a:r>
              <a:rPr lang="en-US" dirty="0">
                <a:sym typeface="Symbol" charset="0"/>
              </a:rPr>
              <a:t>+ 1)-</a:t>
            </a:r>
            <a:r>
              <a:rPr lang="en-US" dirty="0" err="1">
                <a:sym typeface="Symbol" charset="0"/>
              </a:rPr>
              <a:t>th</a:t>
            </a:r>
            <a:r>
              <a:rPr lang="en-US" dirty="0">
                <a:sym typeface="Symbol" charset="0"/>
              </a:rPr>
              <a:t> level:</a:t>
            </a:r>
          </a:p>
          <a:p>
            <a:endParaRPr lang="en-US" dirty="0">
              <a:sym typeface="Symbol" charset="0"/>
            </a:endParaRPr>
          </a:p>
          <a:p>
            <a:endParaRPr lang="en-US" dirty="0"/>
          </a:p>
        </p:txBody>
      </p:sp>
      <p:graphicFrame>
        <p:nvGraphicFramePr>
          <p:cNvPr id="974852" name="Object 4"/>
          <p:cNvGraphicFramePr>
            <a:graphicFrameLocks noChangeAspect="1"/>
          </p:cNvGraphicFramePr>
          <p:nvPr/>
        </p:nvGraphicFramePr>
        <p:xfrm>
          <a:off x="2667000" y="4191000"/>
          <a:ext cx="2743200" cy="73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3" name="Equation" r:id="rId4" imgW="1180800" imgH="317160" progId="Equation.3">
                  <p:embed/>
                </p:oleObj>
              </mc:Choice>
              <mc:Fallback>
                <p:oleObj name="Equation" r:id="rId4" imgW="1180800" imgH="317160" progId="Equation.3">
                  <p:embed/>
                  <p:pic>
                    <p:nvPicPr>
                      <p:cNvPr id="97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2743200" cy="738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CF4BF5-DE96-8145-900B-B3D8EBBF7747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036317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230140"/>
            <a:ext cx="8712956" cy="894604"/>
          </a:xfrm>
        </p:spPr>
        <p:txBody>
          <a:bodyPr/>
          <a:lstStyle/>
          <a:p>
            <a:r>
              <a:rPr lang="en-US" altLang="zh-TW" dirty="0">
                <a:ea typeface="新細明體" charset="0"/>
                <a:cs typeface="新細明體" charset="0"/>
              </a:rPr>
              <a:t>Interpolating a Recall/Precision Curve: An Example</a:t>
            </a:r>
          </a:p>
        </p:txBody>
      </p:sp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3657600" y="563880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charset="0"/>
                <a:ea typeface="新細明體" charset="0"/>
                <a:cs typeface="新細明體" charset="0"/>
              </a:rPr>
              <a:t>0.4</a:t>
            </a: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6172200" y="563880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charset="0"/>
                <a:ea typeface="新細明體" charset="0"/>
                <a:cs typeface="新細明體" charset="0"/>
              </a:rPr>
              <a:t>0.8</a:t>
            </a:r>
          </a:p>
        </p:txBody>
      </p:sp>
      <p:sp>
        <p:nvSpPr>
          <p:cNvPr id="976901" name="Line 5"/>
          <p:cNvSpPr>
            <a:spLocks noChangeShapeType="1"/>
          </p:cNvSpPr>
          <p:nvPr/>
        </p:nvSpPr>
        <p:spPr bwMode="auto">
          <a:xfrm>
            <a:off x="1419225" y="1524000"/>
            <a:ext cx="0" cy="4052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02" name="Line 6"/>
          <p:cNvSpPr>
            <a:spLocks noChangeShapeType="1"/>
          </p:cNvSpPr>
          <p:nvPr/>
        </p:nvSpPr>
        <p:spPr bwMode="auto">
          <a:xfrm flipV="1">
            <a:off x="1416050" y="5562600"/>
            <a:ext cx="7118350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76903" name="Line 7"/>
          <p:cNvSpPr>
            <a:spLocks noChangeShapeType="1"/>
          </p:cNvSpPr>
          <p:nvPr/>
        </p:nvSpPr>
        <p:spPr bwMode="auto">
          <a:xfrm>
            <a:off x="2667000" y="5521325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04" name="Line 8"/>
          <p:cNvSpPr>
            <a:spLocks noChangeShapeType="1"/>
          </p:cNvSpPr>
          <p:nvPr/>
        </p:nvSpPr>
        <p:spPr bwMode="auto">
          <a:xfrm>
            <a:off x="3914775" y="5521325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05" name="Line 9"/>
          <p:cNvSpPr>
            <a:spLocks noChangeShapeType="1"/>
          </p:cNvSpPr>
          <p:nvPr/>
        </p:nvSpPr>
        <p:spPr bwMode="auto">
          <a:xfrm>
            <a:off x="5208588" y="5519738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76906" name="Line 10"/>
          <p:cNvSpPr>
            <a:spLocks noChangeShapeType="1"/>
          </p:cNvSpPr>
          <p:nvPr/>
        </p:nvSpPr>
        <p:spPr bwMode="auto">
          <a:xfrm>
            <a:off x="7662863" y="5521325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07" name="Line 11"/>
          <p:cNvSpPr>
            <a:spLocks noChangeShapeType="1"/>
          </p:cNvSpPr>
          <p:nvPr/>
        </p:nvSpPr>
        <p:spPr bwMode="auto">
          <a:xfrm>
            <a:off x="6421438" y="5521325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08" name="Oval 12"/>
          <p:cNvSpPr>
            <a:spLocks noChangeArrowheads="1"/>
          </p:cNvSpPr>
          <p:nvPr/>
        </p:nvSpPr>
        <p:spPr bwMode="auto">
          <a:xfrm>
            <a:off x="1905000" y="22098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09" name="Oval 13"/>
          <p:cNvSpPr>
            <a:spLocks noChangeArrowheads="1"/>
          </p:cNvSpPr>
          <p:nvPr/>
        </p:nvSpPr>
        <p:spPr bwMode="auto">
          <a:xfrm>
            <a:off x="2286000" y="2209800"/>
            <a:ext cx="1508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10" name="Line 14"/>
          <p:cNvSpPr>
            <a:spLocks noChangeShapeType="1"/>
          </p:cNvSpPr>
          <p:nvPr/>
        </p:nvSpPr>
        <p:spPr bwMode="auto">
          <a:xfrm>
            <a:off x="1371600" y="4891088"/>
            <a:ext cx="109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11" name="Line 15"/>
          <p:cNvSpPr>
            <a:spLocks noChangeShapeType="1"/>
          </p:cNvSpPr>
          <p:nvPr/>
        </p:nvSpPr>
        <p:spPr bwMode="auto">
          <a:xfrm>
            <a:off x="1387475" y="4235450"/>
            <a:ext cx="109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12" name="Line 16"/>
          <p:cNvSpPr>
            <a:spLocks noChangeShapeType="1"/>
          </p:cNvSpPr>
          <p:nvPr/>
        </p:nvSpPr>
        <p:spPr bwMode="auto">
          <a:xfrm>
            <a:off x="1371600" y="3557588"/>
            <a:ext cx="109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13" name="Line 17"/>
          <p:cNvSpPr>
            <a:spLocks noChangeShapeType="1"/>
          </p:cNvSpPr>
          <p:nvPr/>
        </p:nvSpPr>
        <p:spPr bwMode="auto">
          <a:xfrm>
            <a:off x="1384300" y="2216150"/>
            <a:ext cx="109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14" name="Line 18"/>
          <p:cNvSpPr>
            <a:spLocks noChangeShapeType="1"/>
          </p:cNvSpPr>
          <p:nvPr/>
        </p:nvSpPr>
        <p:spPr bwMode="auto">
          <a:xfrm>
            <a:off x="1387475" y="2894013"/>
            <a:ext cx="109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76915" name="Group 19"/>
          <p:cNvGrpSpPr>
            <a:grpSpLocks/>
          </p:cNvGrpSpPr>
          <p:nvPr/>
        </p:nvGrpSpPr>
        <p:grpSpPr bwMode="auto">
          <a:xfrm>
            <a:off x="914400" y="2057400"/>
            <a:ext cx="579438" cy="3060700"/>
            <a:chOff x="487" y="1269"/>
            <a:chExt cx="365" cy="1928"/>
          </a:xfrm>
        </p:grpSpPr>
        <p:sp>
          <p:nvSpPr>
            <p:cNvPr id="976916" name="Text Box 20"/>
            <p:cNvSpPr txBox="1">
              <a:spLocks noChangeArrowheads="1"/>
            </p:cNvSpPr>
            <p:nvPr/>
          </p:nvSpPr>
          <p:spPr bwMode="auto">
            <a:xfrm>
              <a:off x="497" y="1269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Times New Roman" charset="0"/>
                  <a:ea typeface="新細明體" charset="0"/>
                  <a:cs typeface="新細明體" charset="0"/>
                </a:rPr>
                <a:t>1.0</a:t>
              </a:r>
            </a:p>
          </p:txBody>
        </p:sp>
        <p:sp>
          <p:nvSpPr>
            <p:cNvPr id="976917" name="Text Box 21"/>
            <p:cNvSpPr txBox="1">
              <a:spLocks noChangeArrowheads="1"/>
            </p:cNvSpPr>
            <p:nvPr/>
          </p:nvSpPr>
          <p:spPr bwMode="auto">
            <a:xfrm>
              <a:off x="499" y="1706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Times New Roman" charset="0"/>
                  <a:ea typeface="新細明體" charset="0"/>
                  <a:cs typeface="新細明體" charset="0"/>
                </a:rPr>
                <a:t>0.8</a:t>
              </a:r>
            </a:p>
          </p:txBody>
        </p:sp>
        <p:sp>
          <p:nvSpPr>
            <p:cNvPr id="976918" name="Text Box 22"/>
            <p:cNvSpPr txBox="1">
              <a:spLocks noChangeArrowheads="1"/>
            </p:cNvSpPr>
            <p:nvPr/>
          </p:nvSpPr>
          <p:spPr bwMode="auto">
            <a:xfrm>
              <a:off x="487" y="2114"/>
              <a:ext cx="3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Times New Roman" charset="0"/>
                  <a:ea typeface="新細明體" charset="0"/>
                  <a:cs typeface="新細明體" charset="0"/>
                </a:rPr>
                <a:t>0.6</a:t>
              </a:r>
            </a:p>
          </p:txBody>
        </p:sp>
        <p:sp>
          <p:nvSpPr>
            <p:cNvPr id="976919" name="Text Box 23"/>
            <p:cNvSpPr txBox="1">
              <a:spLocks noChangeArrowheads="1"/>
            </p:cNvSpPr>
            <p:nvPr/>
          </p:nvSpPr>
          <p:spPr bwMode="auto">
            <a:xfrm>
              <a:off x="519" y="2545"/>
              <a:ext cx="3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Times New Roman" charset="0"/>
                  <a:ea typeface="新細明體" charset="0"/>
                  <a:cs typeface="新細明體" charset="0"/>
                </a:rPr>
                <a:t>0.4</a:t>
              </a:r>
            </a:p>
          </p:txBody>
        </p:sp>
        <p:sp>
          <p:nvSpPr>
            <p:cNvPr id="976920" name="Text Box 24"/>
            <p:cNvSpPr txBox="1">
              <a:spLocks noChangeArrowheads="1"/>
            </p:cNvSpPr>
            <p:nvPr/>
          </p:nvSpPr>
          <p:spPr bwMode="auto">
            <a:xfrm>
              <a:off x="536" y="2947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Times New Roman" charset="0"/>
                  <a:ea typeface="新細明體" charset="0"/>
                  <a:cs typeface="新細明體" charset="0"/>
                </a:rPr>
                <a:t>0.2</a:t>
              </a:r>
            </a:p>
          </p:txBody>
        </p:sp>
      </p:grpSp>
      <p:sp>
        <p:nvSpPr>
          <p:cNvPr id="976921" name="Text Box 25"/>
          <p:cNvSpPr txBox="1">
            <a:spLocks noChangeArrowheads="1"/>
          </p:cNvSpPr>
          <p:nvPr/>
        </p:nvSpPr>
        <p:spPr bwMode="auto">
          <a:xfrm>
            <a:off x="2362200" y="563880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charset="0"/>
                <a:ea typeface="新細明體" charset="0"/>
                <a:cs typeface="新細明體" charset="0"/>
              </a:rPr>
              <a:t>0.2</a:t>
            </a:r>
          </a:p>
        </p:txBody>
      </p:sp>
      <p:sp>
        <p:nvSpPr>
          <p:cNvPr id="976922" name="Text Box 26"/>
          <p:cNvSpPr txBox="1">
            <a:spLocks noChangeArrowheads="1"/>
          </p:cNvSpPr>
          <p:nvPr/>
        </p:nvSpPr>
        <p:spPr bwMode="auto">
          <a:xfrm>
            <a:off x="7391400" y="5562600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charset="0"/>
                <a:ea typeface="新細明體" charset="0"/>
                <a:cs typeface="新細明體" charset="0"/>
              </a:rPr>
              <a:t>1.0</a:t>
            </a:r>
          </a:p>
        </p:txBody>
      </p:sp>
      <p:sp>
        <p:nvSpPr>
          <p:cNvPr id="976923" name="Text Box 27"/>
          <p:cNvSpPr txBox="1">
            <a:spLocks noChangeArrowheads="1"/>
          </p:cNvSpPr>
          <p:nvPr/>
        </p:nvSpPr>
        <p:spPr bwMode="auto">
          <a:xfrm>
            <a:off x="4953000" y="563880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charset="0"/>
                <a:ea typeface="新細明體" charset="0"/>
                <a:cs typeface="新細明體" charset="0"/>
              </a:rPr>
              <a:t>0.6</a:t>
            </a:r>
          </a:p>
        </p:txBody>
      </p:sp>
      <p:sp>
        <p:nvSpPr>
          <p:cNvPr id="976924" name="Text Box 28"/>
          <p:cNvSpPr txBox="1">
            <a:spLocks noChangeArrowheads="1"/>
          </p:cNvSpPr>
          <p:nvPr/>
        </p:nvSpPr>
        <p:spPr bwMode="auto">
          <a:xfrm>
            <a:off x="7848600" y="5715000"/>
            <a:ext cx="7819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kumimoji="1" lang="en-US" altLang="zh-TW" sz="1800" dirty="0">
                <a:solidFill>
                  <a:srgbClr val="000000"/>
                </a:solidFill>
                <a:latin typeface="Open Sans Light"/>
                <a:ea typeface="新細明體" charset="0"/>
                <a:cs typeface="Open Sans Light"/>
              </a:rPr>
              <a:t>Recall</a:t>
            </a:r>
          </a:p>
        </p:txBody>
      </p:sp>
      <p:sp>
        <p:nvSpPr>
          <p:cNvPr id="976925" name="Text Box 29"/>
          <p:cNvSpPr txBox="1">
            <a:spLocks noChangeArrowheads="1"/>
          </p:cNvSpPr>
          <p:nvPr/>
        </p:nvSpPr>
        <p:spPr bwMode="auto">
          <a:xfrm rot="-5400000">
            <a:off x="229818" y="1992294"/>
            <a:ext cx="112627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kumimoji="1" lang="en-US" altLang="zh-TW" sz="1800" dirty="0">
                <a:solidFill>
                  <a:srgbClr val="000000"/>
                </a:solidFill>
                <a:latin typeface="Open Sans Light"/>
                <a:ea typeface="新細明體" charset="0"/>
                <a:cs typeface="Open Sans Light"/>
              </a:rPr>
              <a:t>Precision</a:t>
            </a:r>
          </a:p>
        </p:txBody>
      </p:sp>
      <p:sp>
        <p:nvSpPr>
          <p:cNvPr id="976926" name="Line 30"/>
          <p:cNvSpPr>
            <a:spLocks noChangeShapeType="1"/>
          </p:cNvSpPr>
          <p:nvPr/>
        </p:nvSpPr>
        <p:spPr bwMode="auto">
          <a:xfrm>
            <a:off x="1981200" y="5519738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27" name="Line 31"/>
          <p:cNvSpPr>
            <a:spLocks noChangeShapeType="1"/>
          </p:cNvSpPr>
          <p:nvPr/>
        </p:nvSpPr>
        <p:spPr bwMode="auto">
          <a:xfrm>
            <a:off x="4572000" y="5519738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28" name="Line 32"/>
          <p:cNvSpPr>
            <a:spLocks noChangeShapeType="1"/>
          </p:cNvSpPr>
          <p:nvPr/>
        </p:nvSpPr>
        <p:spPr bwMode="auto">
          <a:xfrm>
            <a:off x="5867400" y="5519738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29" name="Line 33"/>
          <p:cNvSpPr>
            <a:spLocks noChangeShapeType="1"/>
          </p:cNvSpPr>
          <p:nvPr/>
        </p:nvSpPr>
        <p:spPr bwMode="auto">
          <a:xfrm>
            <a:off x="3352800" y="5519738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0" name="Line 34"/>
          <p:cNvSpPr>
            <a:spLocks noChangeShapeType="1"/>
          </p:cNvSpPr>
          <p:nvPr/>
        </p:nvSpPr>
        <p:spPr bwMode="auto">
          <a:xfrm>
            <a:off x="7086600" y="5519738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1" name="Oval 35"/>
          <p:cNvSpPr>
            <a:spLocks noChangeArrowheads="1"/>
          </p:cNvSpPr>
          <p:nvPr/>
        </p:nvSpPr>
        <p:spPr bwMode="auto">
          <a:xfrm>
            <a:off x="3429000" y="2209800"/>
            <a:ext cx="1508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2" name="Oval 36"/>
          <p:cNvSpPr>
            <a:spLocks noChangeArrowheads="1"/>
          </p:cNvSpPr>
          <p:nvPr/>
        </p:nvSpPr>
        <p:spPr bwMode="auto">
          <a:xfrm>
            <a:off x="5791200" y="44196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3" name="Oval 37"/>
          <p:cNvSpPr>
            <a:spLocks noChangeArrowheads="1"/>
          </p:cNvSpPr>
          <p:nvPr/>
        </p:nvSpPr>
        <p:spPr bwMode="auto">
          <a:xfrm>
            <a:off x="6400800" y="44196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4" name="Oval 38"/>
          <p:cNvSpPr>
            <a:spLocks noChangeArrowheads="1"/>
          </p:cNvSpPr>
          <p:nvPr/>
        </p:nvSpPr>
        <p:spPr bwMode="auto">
          <a:xfrm>
            <a:off x="7010400" y="54864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5" name="Oval 39"/>
          <p:cNvSpPr>
            <a:spLocks noChangeArrowheads="1"/>
          </p:cNvSpPr>
          <p:nvPr/>
        </p:nvSpPr>
        <p:spPr bwMode="auto">
          <a:xfrm>
            <a:off x="7620000" y="54864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6" name="Oval 40"/>
          <p:cNvSpPr>
            <a:spLocks noChangeArrowheads="1"/>
          </p:cNvSpPr>
          <p:nvPr/>
        </p:nvSpPr>
        <p:spPr bwMode="auto">
          <a:xfrm>
            <a:off x="6553200" y="4419600"/>
            <a:ext cx="1508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7" name="Oval 41"/>
          <p:cNvSpPr>
            <a:spLocks noChangeArrowheads="1"/>
          </p:cNvSpPr>
          <p:nvPr/>
        </p:nvSpPr>
        <p:spPr bwMode="auto">
          <a:xfrm>
            <a:off x="5486400" y="3352800"/>
            <a:ext cx="1508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8" name="Oval 42"/>
          <p:cNvSpPr>
            <a:spLocks noChangeArrowheads="1"/>
          </p:cNvSpPr>
          <p:nvPr/>
        </p:nvSpPr>
        <p:spPr bwMode="auto">
          <a:xfrm>
            <a:off x="4495800" y="3048000"/>
            <a:ext cx="1508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39" name="Oval 43"/>
          <p:cNvSpPr>
            <a:spLocks noChangeArrowheads="1"/>
          </p:cNvSpPr>
          <p:nvPr/>
        </p:nvSpPr>
        <p:spPr bwMode="auto">
          <a:xfrm>
            <a:off x="3276600" y="22098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40" name="Oval 44"/>
          <p:cNvSpPr>
            <a:spLocks noChangeArrowheads="1"/>
          </p:cNvSpPr>
          <p:nvPr/>
        </p:nvSpPr>
        <p:spPr bwMode="auto">
          <a:xfrm>
            <a:off x="3886200" y="31242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41" name="Oval 45"/>
          <p:cNvSpPr>
            <a:spLocks noChangeArrowheads="1"/>
          </p:cNvSpPr>
          <p:nvPr/>
        </p:nvSpPr>
        <p:spPr bwMode="auto">
          <a:xfrm>
            <a:off x="4495800" y="31242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42" name="Oval 46"/>
          <p:cNvSpPr>
            <a:spLocks noChangeArrowheads="1"/>
          </p:cNvSpPr>
          <p:nvPr/>
        </p:nvSpPr>
        <p:spPr bwMode="auto">
          <a:xfrm>
            <a:off x="5181600" y="33528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43" name="Oval 47"/>
          <p:cNvSpPr>
            <a:spLocks noChangeArrowheads="1"/>
          </p:cNvSpPr>
          <p:nvPr/>
        </p:nvSpPr>
        <p:spPr bwMode="auto">
          <a:xfrm>
            <a:off x="2590800" y="2209800"/>
            <a:ext cx="1508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44" name="Oval 48"/>
          <p:cNvSpPr>
            <a:spLocks noChangeArrowheads="1"/>
          </p:cNvSpPr>
          <p:nvPr/>
        </p:nvSpPr>
        <p:spPr bwMode="auto">
          <a:xfrm>
            <a:off x="1296988" y="2211388"/>
            <a:ext cx="150812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6945" name="Line 49"/>
          <p:cNvSpPr>
            <a:spLocks noChangeShapeType="1"/>
          </p:cNvSpPr>
          <p:nvPr/>
        </p:nvSpPr>
        <p:spPr bwMode="auto">
          <a:xfrm>
            <a:off x="1371600" y="2209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46" name="Line 50"/>
          <p:cNvSpPr>
            <a:spLocks noChangeShapeType="1"/>
          </p:cNvSpPr>
          <p:nvPr/>
        </p:nvSpPr>
        <p:spPr bwMode="auto">
          <a:xfrm>
            <a:off x="3352800" y="2209800"/>
            <a:ext cx="609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47" name="Line 51"/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48" name="Line 52"/>
          <p:cNvSpPr>
            <a:spLocks noChangeShapeType="1"/>
          </p:cNvSpPr>
          <p:nvPr/>
        </p:nvSpPr>
        <p:spPr bwMode="auto">
          <a:xfrm>
            <a:off x="4572000" y="31242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49" name="Line 53"/>
          <p:cNvSpPr>
            <a:spLocks noChangeShapeType="1"/>
          </p:cNvSpPr>
          <p:nvPr/>
        </p:nvSpPr>
        <p:spPr bwMode="auto">
          <a:xfrm>
            <a:off x="5257800" y="33528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50" name="Line 54"/>
          <p:cNvSpPr>
            <a:spLocks noChangeShapeType="1"/>
          </p:cNvSpPr>
          <p:nvPr/>
        </p:nvSpPr>
        <p:spPr bwMode="auto">
          <a:xfrm>
            <a:off x="5867400" y="4419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51" name="Line 55"/>
          <p:cNvSpPr>
            <a:spLocks noChangeShapeType="1"/>
          </p:cNvSpPr>
          <p:nvPr/>
        </p:nvSpPr>
        <p:spPr bwMode="auto">
          <a:xfrm>
            <a:off x="6477000" y="4419600"/>
            <a:ext cx="609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76952" name="Line 56"/>
          <p:cNvSpPr>
            <a:spLocks noChangeShapeType="1"/>
          </p:cNvSpPr>
          <p:nvPr/>
        </p:nvSpPr>
        <p:spPr bwMode="auto">
          <a:xfrm>
            <a:off x="7086600" y="5562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D238C2-D110-8E41-9581-90A9CFD2CCCC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250780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Recall/Precision Curve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average performance over a large </a:t>
            </a:r>
            <a:r>
              <a:rPr lang="en-US" b="1" i="1" dirty="0"/>
              <a:t>set</a:t>
            </a:r>
            <a:r>
              <a:rPr lang="en-US" dirty="0"/>
              <a:t> of queries.</a:t>
            </a:r>
          </a:p>
          <a:p>
            <a:r>
              <a:rPr lang="en-US" dirty="0"/>
              <a:t>Compute average precision at each standard recall level across all queries.</a:t>
            </a:r>
          </a:p>
          <a:p>
            <a:r>
              <a:rPr lang="en-US" dirty="0"/>
              <a:t>Plot average precision/recall curves to evaluate overall system performance on a document/query corpus.</a:t>
            </a:r>
          </a:p>
          <a:p>
            <a:endParaRPr lang="en-US" dirty="0"/>
          </a:p>
          <a:p>
            <a:r>
              <a:rPr lang="en-US" dirty="0"/>
              <a:t>Average:</a:t>
            </a:r>
          </a:p>
          <a:p>
            <a:pPr lvl="1"/>
            <a:r>
              <a:rPr lang="en-US" dirty="0"/>
              <a:t>Micro-average: compute P/R/F </a:t>
            </a:r>
            <a:br>
              <a:rPr lang="en-US" dirty="0"/>
            </a:br>
            <a:r>
              <a:rPr lang="en-US" dirty="0"/>
              <a:t>once for the entire set of queries </a:t>
            </a:r>
          </a:p>
          <a:p>
            <a:pPr lvl="1"/>
            <a:r>
              <a:rPr lang="en-US" dirty="0"/>
              <a:t>Macro-average: average of within-query precision/recall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67A82-3C94-ED45-A6EB-501806B4F74D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193901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136F-F388-2044-8569-5D99281C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892479" cy="503238"/>
          </a:xfrm>
        </p:spPr>
        <p:txBody>
          <a:bodyPr/>
          <a:lstStyle/>
          <a:p>
            <a:r>
              <a:rPr lang="en-DE" dirty="0"/>
              <a:t>Agent model for human exceptation anticipation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499A539-893C-B144-8B2C-58A8415F9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8415"/>
            <a:ext cx="8229600" cy="49659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92A55-C856-2F4C-B36A-0C972B99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AA336-A71A-294E-B906-6B07B182D62D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25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153400" cy="876300"/>
          </a:xfrm>
        </p:spPr>
        <p:txBody>
          <a:bodyPr/>
          <a:lstStyle/>
          <a:p>
            <a:r>
              <a:rPr lang="en-US" altLang="zh-TW" dirty="0">
                <a:ea typeface="新細明體" charset="0"/>
                <a:cs typeface="新細明體" charset="0"/>
              </a:rPr>
              <a:t>How To Compare Two or More Systems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20050" cy="1549400"/>
          </a:xfrm>
        </p:spPr>
        <p:txBody>
          <a:bodyPr/>
          <a:lstStyle/>
          <a:p>
            <a:pPr marL="342900" indent="-342900"/>
            <a:r>
              <a:rPr lang="en-US" altLang="zh-TW">
                <a:ea typeface="新細明體" charset="0"/>
                <a:cs typeface="新細明體" charset="0"/>
              </a:rPr>
              <a:t>The curve closest to the upper right-hand corner of the graph indicates the best performance</a:t>
            </a:r>
          </a:p>
        </p:txBody>
      </p:sp>
      <p:graphicFrame>
        <p:nvGraphicFramePr>
          <p:cNvPr id="980996" name="Object 4"/>
          <p:cNvGraphicFramePr>
            <a:graphicFrameLocks noChangeAspect="1"/>
          </p:cNvGraphicFramePr>
          <p:nvPr/>
        </p:nvGraphicFramePr>
        <p:xfrm>
          <a:off x="1600200" y="2576512"/>
          <a:ext cx="5851525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7" name="Chart" r:id="rId4" imgW="6096381" imgH="4067658" progId="MSGraph.Chart.8">
                  <p:embed followColorScheme="full"/>
                </p:oleObj>
              </mc:Choice>
              <mc:Fallback>
                <p:oleObj name="Chart" r:id="rId4" imgW="6096381" imgH="4067658" progId="MSGraph.Chart.8">
                  <p:embed followColorScheme="full"/>
                  <p:pic>
                    <p:nvPicPr>
                      <p:cNvPr id="98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2"/>
                        <a:ext cx="5851525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42A18C-43E6-3D42-9897-8F13981551B1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9684149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R-precision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Precision at the R-th position in the ranking of results for a query that has R relevant documents.</a:t>
            </a:r>
          </a:p>
          <a:p>
            <a:endParaRPr lang="en-US"/>
          </a:p>
        </p:txBody>
      </p:sp>
      <p:graphicFrame>
        <p:nvGraphicFramePr>
          <p:cNvPr id="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90148"/>
              </p:ext>
            </p:extLst>
          </p:nvPr>
        </p:nvGraphicFramePr>
        <p:xfrm>
          <a:off x="1171972" y="2420888"/>
          <a:ext cx="161925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1" name="Worksheet" r:id="rId3" imgW="2247900" imgH="4876800" progId="Excel.Sheet.8">
                  <p:embed/>
                </p:oleObj>
              </mc:Choice>
              <mc:Fallback>
                <p:oleObj name="Worksheet" r:id="rId3" imgW="2247900" imgH="4876800" progId="Excel.Sheet.8">
                  <p:embed/>
                  <p:pic>
                    <p:nvPicPr>
                      <p:cNvPr id="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972" y="2420888"/>
                        <a:ext cx="1619250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3419872" y="2420888"/>
            <a:ext cx="369203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TW" sz="2400" i="0">
                <a:solidFill>
                  <a:srgbClr val="FF5050"/>
                </a:solidFill>
                <a:latin typeface="Open Sans Light"/>
                <a:ea typeface="PMingLiU" charset="0"/>
                <a:cs typeface="Open Sans Light"/>
              </a:rPr>
              <a:t>R = # of relevant docs = 6</a:t>
            </a:r>
          </a:p>
        </p:txBody>
      </p:sp>
      <p:sp>
        <p:nvSpPr>
          <p:cNvPr id="8" name="Line 1030"/>
          <p:cNvSpPr>
            <a:spLocks noChangeShapeType="1"/>
          </p:cNvSpPr>
          <p:nvPr/>
        </p:nvSpPr>
        <p:spPr bwMode="auto">
          <a:xfrm>
            <a:off x="943372" y="4097288"/>
            <a:ext cx="22860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>
              <a:latin typeface="Open Sans Light"/>
              <a:cs typeface="Open Sans Light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3457972" y="3716288"/>
            <a:ext cx="345068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0">
                <a:solidFill>
                  <a:srgbClr val="0000CC"/>
                </a:solidFill>
                <a:latin typeface="Open Sans Light"/>
                <a:cs typeface="Open Sans Light"/>
              </a:rPr>
              <a:t>R-Precision = 4/6 = 0.67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A9299-A7D6-014E-A6A9-4DE87E4643E2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02989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Precision@K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ea typeface="MS PGothic" charset="0"/>
              </a:rPr>
              <a:t>Set a rank threshold K.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ea typeface="MS PGothic" charset="0"/>
              </a:rPr>
              <a:t>Compute % of documents relevant in top K.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MS PGothic" charset="0"/>
              </a:rPr>
              <a:t>Ignores documents ranked lower than K.</a:t>
            </a:r>
          </a:p>
          <a:p>
            <a:pPr>
              <a:lnSpc>
                <a:spcPct val="90000"/>
              </a:lnSpc>
            </a:pPr>
            <a:endParaRPr lang="en-US" sz="1900" dirty="0"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MS PGothic" charset="0"/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MS PGothic" charset="0"/>
              </a:rPr>
              <a:t>Prec@3 of 2/3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MS PGothic" charset="0"/>
              </a:rPr>
              <a:t>Prec@4 of 2/4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MS PGothic" charset="0"/>
              </a:rPr>
              <a:t>Prec@5 of 3/5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a typeface="MS PGothic" charset="0"/>
            </a:endParaRPr>
          </a:p>
          <a:p>
            <a:pPr>
              <a:lnSpc>
                <a:spcPct val="90000"/>
              </a:lnSpc>
            </a:pPr>
            <a:endParaRPr lang="en-US" dirty="0"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MS PGothic" charset="0"/>
              </a:rPr>
              <a:t>In a similar way we have </a:t>
            </a:r>
            <a:r>
              <a:rPr lang="en-US" dirty="0" err="1">
                <a:ea typeface="MS PGothic" charset="0"/>
              </a:rPr>
              <a:t>Recall@K</a:t>
            </a:r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600200" cy="26669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5E529-9901-3943-A617-B5227E00E1F6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3540890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Average Precision (MAP)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Consider rank position of each of the R relevant docs:</a:t>
            </a:r>
          </a:p>
          <a:p>
            <a:pPr lvl="1"/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… K</a:t>
            </a:r>
            <a:r>
              <a:rPr lang="en-US" baseline="-25000" dirty="0"/>
              <a:t>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Precision@K</a:t>
            </a:r>
            <a:r>
              <a:rPr lang="en-US" dirty="0"/>
              <a:t> for each 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… K</a:t>
            </a:r>
            <a:r>
              <a:rPr lang="en-US" baseline="-25000" dirty="0"/>
              <a:t>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Average precision = average of P@K.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      Example:               has </a:t>
            </a:r>
            <a:r>
              <a:rPr lang="en-US" dirty="0" err="1"/>
              <a:t>AvgPrec</a:t>
            </a:r>
            <a:r>
              <a:rPr lang="en-US" dirty="0"/>
              <a:t> of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MAP is Average Precision across multiple queries.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27420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638800" y="3962400"/>
          <a:ext cx="2514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5" name="Equation" r:id="rId4" imgW="1307532" imgH="431613" progId="Equation.3">
                  <p:embed/>
                </p:oleObj>
              </mc:Choice>
              <mc:Fallback>
                <p:oleObj name="Equation" r:id="rId4" imgW="1307532" imgH="431613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62400"/>
                        <a:ext cx="2514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D4A83F9-C5C8-1246-849F-D2EA2B037B64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2959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Precision</a:t>
            </a:r>
          </a:p>
        </p:txBody>
      </p:sp>
      <p:pic>
        <p:nvPicPr>
          <p:cNvPr id="6" name="Picture 3" descr="C:\Users\croft\Desktop\chap8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118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334000"/>
            <a:ext cx="7479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 Light"/>
                <a:cs typeface="Open Sans Light"/>
              </a:rPr>
              <a:t>Ranking #1 = (1.0+0.67+0.75+0.8+0.83+0.6) /6 = 0.78</a:t>
            </a:r>
          </a:p>
          <a:p>
            <a:r>
              <a:rPr lang="en-US" dirty="0">
                <a:latin typeface="Open Sans Light"/>
                <a:cs typeface="Open Sans Light"/>
              </a:rPr>
              <a:t>Ranking #2 = (0.5+0.4+0.5+0.57+0.56+0.6) /6 = 0.5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FD726-4E3E-A047-BBC7-BC9722D8574B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3791542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Average Precision (MAP)</a:t>
            </a:r>
          </a:p>
        </p:txBody>
      </p:sp>
      <p:pic>
        <p:nvPicPr>
          <p:cNvPr id="6" name="Picture 2" descr="C:\Users\croft\Desktop\chap8-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07319"/>
            <a:ext cx="446563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099" y="5013176"/>
            <a:ext cx="86611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 Light"/>
                <a:cs typeface="Open Sans Light"/>
              </a:rPr>
              <a:t>Average precision query 1 = (1.0+0.67+0.5+0.44+0.5)/5 = 0.62</a:t>
            </a:r>
          </a:p>
          <a:p>
            <a:r>
              <a:rPr lang="en-US" dirty="0">
                <a:latin typeface="Open Sans Light"/>
                <a:cs typeface="Open Sans Light"/>
              </a:rPr>
              <a:t>Average precision query 2 = (0.5+0.4+0.43)/3 = 0.44</a:t>
            </a:r>
          </a:p>
          <a:p>
            <a:r>
              <a:rPr lang="en-US" dirty="0">
                <a:latin typeface="Open Sans Light"/>
                <a:cs typeface="Open Sans Light"/>
              </a:rPr>
              <a:t>MAP = (0.62 + 0.44)/2 = 0.53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5BA41-5800-4041-8E7C-4F5F8B2DA1C4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3492450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Average Precision (MAP)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relevant document never gets retrieved, we assume the precision corresponding to that relevant document to be zero. </a:t>
            </a:r>
          </a:p>
          <a:p>
            <a:r>
              <a:rPr lang="en-US" dirty="0"/>
              <a:t>MAP is macro-averaging: each query counts equally.</a:t>
            </a:r>
          </a:p>
          <a:p>
            <a:r>
              <a:rPr lang="en-US" dirty="0"/>
              <a:t>A commonly used measure in current IR research, </a:t>
            </a:r>
            <a:br>
              <a:rPr lang="en-US" dirty="0"/>
            </a:br>
            <a:r>
              <a:rPr lang="en-US" dirty="0"/>
              <a:t>along with P/R/F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F2098-C34D-A84D-90D2-045C27CFC27C}"/>
              </a:ext>
            </a:extLst>
          </p:cNvPr>
          <p:cNvSpPr/>
          <p:nvPr/>
        </p:nvSpPr>
        <p:spPr>
          <a:xfrm>
            <a:off x="1835696" y="6646936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chemeClr val="bg1"/>
                </a:solidFill>
              </a:rPr>
              <a:t>Information Retrieval and Web Search, IR Evaluation and IR Standard Text Collections, Rada Mihalcea</a:t>
            </a:r>
          </a:p>
        </p:txBody>
      </p:sp>
    </p:spTree>
    <p:extLst>
      <p:ext uri="{BB962C8B-B14F-4D97-AF65-F5344CB8AC3E}">
        <p14:creationId xmlns:p14="http://schemas.microsoft.com/office/powerpoint/2010/main" val="2176252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Back to IR: Language Models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A new approach to probabilistic IR, derived from work in automatic speech recognition, OCR and MT</a:t>
            </a:r>
          </a:p>
          <a:p>
            <a:pPr eaLnBrk="1" hangingPunct="1">
              <a:defRPr/>
            </a:pPr>
            <a:r>
              <a:rPr lang="en-US" altLang="x-none" dirty="0"/>
              <a:t>Statistically model the use of language in a collection to estimate the probability that a </a:t>
            </a:r>
            <a:r>
              <a:rPr lang="en-US" altLang="x-none" dirty="0">
                <a:solidFill>
                  <a:srgbClr val="0B12FF"/>
                </a:solidFill>
              </a:rPr>
              <a:t>query </a:t>
            </a:r>
            <a:r>
              <a:rPr lang="en-US" altLang="x-none" dirty="0"/>
              <a:t>was</a:t>
            </a:r>
            <a:r>
              <a:rPr lang="en-US" altLang="x-none" dirty="0">
                <a:solidFill>
                  <a:srgbClr val="0B12FF"/>
                </a:solidFill>
              </a:rPr>
              <a:t> </a:t>
            </a:r>
            <a:r>
              <a:rPr lang="en-US" altLang="x-none" i="1" dirty="0">
                <a:solidFill>
                  <a:srgbClr val="00B050"/>
                </a:solidFill>
              </a:rPr>
              <a:t>generated</a:t>
            </a:r>
            <a:r>
              <a:rPr lang="en-US" altLang="x-none" dirty="0">
                <a:solidFill>
                  <a:srgbClr val="00B050"/>
                </a:solidFill>
              </a:rPr>
              <a:t> </a:t>
            </a:r>
            <a:r>
              <a:rPr lang="en-US" altLang="x-none" dirty="0">
                <a:solidFill>
                  <a:srgbClr val="0B12FF"/>
                </a:solidFill>
              </a:rPr>
              <a:t>from a particular document</a:t>
            </a:r>
          </a:p>
          <a:p>
            <a:pPr eaLnBrk="1" hangingPunct="1">
              <a:defRPr/>
            </a:pPr>
            <a:r>
              <a:rPr lang="en-US" altLang="x-none" dirty="0"/>
              <a:t>If the query could have come from the document, then that document is likely to be relevant</a:t>
            </a:r>
          </a:p>
          <a:p>
            <a:pPr eaLnBrk="1" hangingPunct="1">
              <a:defRPr/>
            </a:pPr>
            <a:endParaRPr lang="en-US" altLang="x-none" dirty="0"/>
          </a:p>
          <a:p>
            <a:pPr marL="0" indent="0" eaLnBrk="1" hangingPunct="1">
              <a:buNone/>
              <a:defRPr/>
            </a:pPr>
            <a:r>
              <a:rPr lang="en-US" dirty="0"/>
              <a:t>Acknowledgment: Slides taken from a presentation on "Principles of Information Retrieval" by Ray Larson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7113" y="570284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12FF"/>
                </a:solidFill>
                <a:latin typeface="Verdana" charset="0"/>
              </a:rPr>
              <a:t>Jay M. Ponte and W. Bruce Croft. A language modeling approach to information retrieval. In </a:t>
            </a:r>
            <a:r>
              <a:rPr lang="en-US" sz="1100" i="1" dirty="0">
                <a:solidFill>
                  <a:srgbClr val="0B12FF"/>
                </a:solidFill>
                <a:latin typeface="Verdana" charset="0"/>
              </a:rPr>
              <a:t>Proceedings of the 21st annual international ACM SIGIR conference on Research and development in information retrieval</a:t>
            </a:r>
            <a:r>
              <a:rPr lang="en-US" sz="1100" dirty="0">
                <a:solidFill>
                  <a:srgbClr val="0B12FF"/>
                </a:solidFill>
                <a:latin typeface="Verdana" charset="0"/>
              </a:rPr>
              <a:t> (SIGIR '98). ACM, New York, NY, USA, 275-281. </a:t>
            </a:r>
            <a:r>
              <a:rPr lang="en-US" sz="1100" b="1" dirty="0">
                <a:solidFill>
                  <a:srgbClr val="FF0000"/>
                </a:solidFill>
                <a:latin typeface="Verdana" charset="0"/>
              </a:rPr>
              <a:t>1998</a:t>
            </a:r>
            <a:r>
              <a:rPr lang="en-US" sz="1100" dirty="0">
                <a:solidFill>
                  <a:srgbClr val="0B12FF"/>
                </a:solidFill>
                <a:latin typeface="Verdana" charset="0"/>
              </a:rPr>
              <a:t>.</a:t>
            </a:r>
            <a:endParaRPr lang="en-US" sz="1100" dirty="0">
              <a:solidFill>
                <a:srgbClr val="0B1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046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/>
              <a:t>Ponte and Croft LM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400" dirty="0"/>
              <a:t>For the original Ponte and Croft Language Models the goal is to estimate:</a:t>
            </a:r>
          </a:p>
          <a:p>
            <a:pPr eaLnBrk="1" hangingPunct="1">
              <a:defRPr/>
            </a:pPr>
            <a:endParaRPr lang="en-US" altLang="x-none" sz="2400" dirty="0"/>
          </a:p>
          <a:p>
            <a:pPr eaLnBrk="1" hangingPunct="1">
              <a:defRPr/>
            </a:pPr>
            <a:endParaRPr lang="en-US" altLang="x-none" sz="2400" dirty="0"/>
          </a:p>
          <a:p>
            <a:pPr eaLnBrk="1" hangingPunct="1">
              <a:defRPr/>
            </a:pPr>
            <a:r>
              <a:rPr lang="en-US" altLang="x-none" sz="2400" dirty="0"/>
              <a:t>That is, the probability of a </a:t>
            </a:r>
            <a:r>
              <a:rPr lang="en-US" altLang="x-none" sz="2400" b="1" dirty="0"/>
              <a:t>query</a:t>
            </a:r>
            <a:r>
              <a:rPr lang="en-US" altLang="x-none" sz="2400" dirty="0"/>
              <a:t> given the </a:t>
            </a:r>
            <a:r>
              <a:rPr lang="en-US" altLang="x-none" sz="2400" b="1" dirty="0"/>
              <a:t>language model of document</a:t>
            </a:r>
            <a:r>
              <a:rPr lang="en-US" altLang="x-none" sz="2400" dirty="0"/>
              <a:t> </a:t>
            </a:r>
            <a:r>
              <a:rPr lang="en-US" altLang="x-none" sz="2400" i="1" dirty="0"/>
              <a:t>d. </a:t>
            </a:r>
            <a:r>
              <a:rPr lang="en-US" altLang="x-none" sz="2400" dirty="0"/>
              <a:t>One approach would be to use:</a:t>
            </a:r>
            <a:endParaRPr lang="en-US" altLang="x-none" sz="2400" i="1" dirty="0"/>
          </a:p>
          <a:p>
            <a:pPr eaLnBrk="1" hangingPunct="1">
              <a:defRPr/>
            </a:pPr>
            <a:endParaRPr lang="en-US" altLang="x-none" sz="2400" i="1" dirty="0"/>
          </a:p>
          <a:p>
            <a:pPr eaLnBrk="1" hangingPunct="1">
              <a:defRPr/>
            </a:pPr>
            <a:endParaRPr lang="en-US" altLang="x-none" sz="2400" i="1" dirty="0"/>
          </a:p>
          <a:p>
            <a:pPr eaLnBrk="1" hangingPunct="1">
              <a:defRPr/>
            </a:pPr>
            <a:endParaRPr lang="en-US" altLang="x-none" sz="2400" i="1" dirty="0"/>
          </a:p>
          <a:p>
            <a:pPr eaLnBrk="1" hangingPunct="1">
              <a:defRPr/>
            </a:pPr>
            <a:r>
              <a:rPr lang="en-US" altLang="x-none" sz="2400" dirty="0"/>
              <a:t>Maximum likelihood estimate of the probability of term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altLang="x-none" sz="2400" i="1" dirty="0"/>
              <a:t> </a:t>
            </a:r>
            <a:r>
              <a:rPr lang="en-US" altLang="x-none" sz="2400" dirty="0"/>
              <a:t>in document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sz="2400" i="1" dirty="0"/>
              <a:t>,</a:t>
            </a:r>
            <a:r>
              <a:rPr lang="en-US" altLang="x-none" sz="2400" dirty="0"/>
              <a:t> where</a:t>
            </a:r>
            <a:r>
              <a:rPr lang="en-US" altLang="x-none" sz="2400" i="1" dirty="0"/>
              <a:t> </a:t>
            </a:r>
            <a:r>
              <a:rPr lang="en-US" altLang="x-none" sz="2400" i="1" dirty="0" err="1">
                <a:solidFill>
                  <a:schemeClr val="accent1">
                    <a:lumMod val="50000"/>
                  </a:schemeClr>
                </a:solidFill>
              </a:rPr>
              <a:t>tf</a:t>
            </a:r>
            <a:r>
              <a:rPr lang="en-US" altLang="x-none" sz="2400" baseline="-25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x-none" sz="2400" i="1" baseline="-25000" dirty="0" err="1">
                <a:solidFill>
                  <a:schemeClr val="accent1">
                    <a:lumMod val="50000"/>
                  </a:schemeClr>
                </a:solidFill>
              </a:rPr>
              <a:t>t,d</a:t>
            </a:r>
            <a:r>
              <a:rPr lang="en-US" altLang="x-none" sz="2400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400" dirty="0"/>
              <a:t>is the term frequency of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altLang="x-none" sz="2400" dirty="0"/>
              <a:t> in doc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n-US" altLang="x-non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1981200"/>
          <a:ext cx="4016375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14" name="Equation" r:id="rId4" imgW="1181100" imgH="914400" progId="Equation.3">
                  <p:embed/>
                </p:oleObj>
              </mc:Choice>
              <mc:Fallback>
                <p:oleObj name="Equation" r:id="rId4" imgW="1181100" imgH="914400" progId="Equation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4016375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113DB4D-2AF7-DB44-831C-2234C08DB215}"/>
              </a:ext>
            </a:extLst>
          </p:cNvPr>
          <p:cNvSpPr/>
          <p:nvPr/>
        </p:nvSpPr>
        <p:spPr>
          <a:xfrm>
            <a:off x="5292080" y="3645024"/>
            <a:ext cx="1224136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A0A80-8F8B-F944-B20F-820C0A21F5CA}"/>
              </a:ext>
            </a:extLst>
          </p:cNvPr>
          <p:cNvSpPr/>
          <p:nvPr/>
        </p:nvSpPr>
        <p:spPr>
          <a:xfrm>
            <a:off x="5368653" y="4005064"/>
            <a:ext cx="872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36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x-none" sz="3600" i="1" baseline="-25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t,d</a:t>
            </a:r>
            <a:r>
              <a:rPr lang="en-US" altLang="x-none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87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953" y="23959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/>
              <a:t>Ponte and Croft LM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/>
              <a:t>The ranking formula then could be: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000" dirty="0"/>
              <a:t>For each document d in the collection…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/>
              <a:t>There are problems with this (</a:t>
            </a:r>
            <a:r>
              <a:rPr lang="en-US" altLang="x-none" sz="2400" i="1" dirty="0"/>
              <a:t>not least of which is that it is zero for any document that doesn’t contain all query terms</a:t>
            </a:r>
            <a:r>
              <a:rPr lang="en-US" altLang="x-none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/>
              <a:t>A robust estimator might be the mean probability of </a:t>
            </a:r>
            <a:r>
              <a:rPr lang="en-US" altLang="x-none" sz="2400" i="1" dirty="0"/>
              <a:t>t </a:t>
            </a:r>
            <a:r>
              <a:rPr lang="en-US" altLang="x-none" sz="2400" dirty="0"/>
              <a:t>in documents containing it (</a:t>
            </a:r>
            <a:r>
              <a:rPr lang="en-US" altLang="x-none" sz="2400" i="1" dirty="0" err="1"/>
              <a:t>df</a:t>
            </a:r>
            <a:r>
              <a:rPr lang="en-US" altLang="x-none" sz="2400" i="1" baseline="-25000" dirty="0" err="1"/>
              <a:t>t</a:t>
            </a:r>
            <a:r>
              <a:rPr lang="en-US" altLang="x-none" sz="2400" dirty="0"/>
              <a:t> is the document frequency of </a:t>
            </a:r>
            <a:r>
              <a:rPr lang="en-US" altLang="x-none" sz="2400" i="1" dirty="0"/>
              <a:t>t)</a:t>
            </a:r>
            <a:endParaRPr lang="en-US" altLang="x-none" sz="2400" dirty="0"/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371600"/>
          <a:ext cx="4572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07" name="Equation" r:id="rId4" imgW="1841500" imgH="279400" progId="Equation.3">
                  <p:embed/>
                </p:oleObj>
              </mc:Choice>
              <mc:Fallback>
                <p:oleObj name="Equation" r:id="rId4" imgW="1841500" imgH="279400" progId="Equation.3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45720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3400" y="4572000"/>
          <a:ext cx="4572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08" name="Equation" r:id="rId6" imgW="1752600" imgH="508000" progId="Equation.3">
                  <p:embed/>
                </p:oleObj>
              </mc:Choice>
              <mc:Fallback>
                <p:oleObj name="Equation" r:id="rId6" imgW="1752600" imgH="508000" progId="Equation.3">
                  <p:embed/>
                  <p:pic>
                    <p:nvPicPr>
                      <p:cNvPr id="419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45720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23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4415-2429-524A-872F-46563346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 specifies goal: Solve a certain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D56B-0E93-BB48-A1C5-87B564F1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9C84F5-53A0-BA47-9A52-F03C6F0E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7" y="1124744"/>
            <a:ext cx="5575298" cy="3577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CEA7B4-AB91-594C-9E3E-F46B8729182A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C2894-2F88-734D-8110-BAFB41583FA6}"/>
              </a:ext>
            </a:extLst>
          </p:cNvPr>
          <p:cNvSpPr txBox="1"/>
          <p:nvPr/>
        </p:nvSpPr>
        <p:spPr>
          <a:xfrm>
            <a:off x="1303176" y="5928495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~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7AAC5D-30DD-724B-AEF7-36AC9AA0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37" y="4725144"/>
            <a:ext cx="8034256" cy="1358493"/>
          </a:xfrm>
        </p:spPr>
        <p:txBody>
          <a:bodyPr/>
          <a:lstStyle/>
          <a:p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/>
              <a:t>human model of the problem to be solved</a:t>
            </a:r>
            <a:endParaRPr lang="en-DE" sz="1800" baseline="30000" dirty="0"/>
          </a:p>
          <a:p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800" baseline="-25000" dirty="0"/>
              <a:t> </a:t>
            </a:r>
            <a:r>
              <a:rPr lang="en-US" sz="1800" dirty="0"/>
              <a:t>is the human’s understanding of the robot’s </a:t>
            </a:r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/>
              <a:t>robot model of the problem to be solved</a:t>
            </a:r>
            <a:endParaRPr lang="en-DE" sz="1800" baseline="30000" dirty="0"/>
          </a:p>
          <a:p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/>
              <a:t>is the robot’s understanding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(anticipate human behavior)</a:t>
            </a:r>
          </a:p>
          <a:p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/>
              <a:t>is the robot’s understanding of </a:t>
            </a:r>
            <a:r>
              <a:rPr lang="en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800" dirty="0"/>
              <a:t>(anticipate human’s expectations)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B9119-71E2-6B47-B158-BA91DE4A3BB8}"/>
              </a:ext>
            </a:extLst>
          </p:cNvPr>
          <p:cNvSpPr/>
          <p:nvPr/>
        </p:nvSpPr>
        <p:spPr>
          <a:xfrm>
            <a:off x="2207957" y="407707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99EF4-9604-A340-B681-1ADA1C79A5B3}"/>
              </a:ext>
            </a:extLst>
          </p:cNvPr>
          <p:cNvSpPr txBox="1"/>
          <p:nvPr/>
        </p:nvSpPr>
        <p:spPr>
          <a:xfrm>
            <a:off x="1327604" y="5592645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~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87AA9CDC-14BF-E542-BAAE-A2127E0CF09B}"/>
              </a:ext>
            </a:extLst>
          </p:cNvPr>
          <p:cNvSpPr/>
          <p:nvPr/>
        </p:nvSpPr>
        <p:spPr>
          <a:xfrm>
            <a:off x="6737433" y="1159264"/>
            <a:ext cx="2731111" cy="2026677"/>
          </a:xfrm>
          <a:prstGeom prst="cloudCallout">
            <a:avLst>
              <a:gd name="adj1" fmla="val -122115"/>
              <a:gd name="adj2" fmla="val -31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“Mental models”</a:t>
            </a:r>
          </a:p>
        </p:txBody>
      </p:sp>
    </p:spTree>
    <p:extLst>
      <p:ext uri="{BB962C8B-B14F-4D97-AF65-F5344CB8AC3E}">
        <p14:creationId xmlns:p14="http://schemas.microsoft.com/office/powerpoint/2010/main" val="9217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Ponte and Croft LM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There are still problems with this estimator, in that it treats each document with </a:t>
            </a:r>
            <a:r>
              <a:rPr lang="en-US" altLang="x-none" i="1" dirty="0"/>
              <a:t>t</a:t>
            </a:r>
            <a:r>
              <a:rPr lang="en-US" altLang="x-none" dirty="0"/>
              <a:t> as if it came from the SAME language model </a:t>
            </a:r>
          </a:p>
          <a:p>
            <a:pPr eaLnBrk="1" hangingPunct="1">
              <a:defRPr/>
            </a:pPr>
            <a:r>
              <a:rPr lang="en-US" altLang="x-none" dirty="0"/>
              <a:t>The final form with a “risk adjustment” for a term t in a document d is as follows…</a:t>
            </a:r>
          </a:p>
        </p:txBody>
      </p:sp>
    </p:spTree>
    <p:extLst>
      <p:ext uri="{BB962C8B-B14F-4D97-AF65-F5344CB8AC3E}">
        <p14:creationId xmlns:p14="http://schemas.microsoft.com/office/powerpoint/2010/main" val="29454661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2352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/>
              <a:t>Ponte and Croft LM</a:t>
            </a: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77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400" dirty="0"/>
              <a:t>Let,</a:t>
            </a:r>
          </a:p>
          <a:p>
            <a:pPr eaLnBrk="1" hangingPunct="1">
              <a:defRPr/>
            </a:pPr>
            <a:endParaRPr lang="en-US" altLang="x-none" sz="2400" dirty="0"/>
          </a:p>
          <a:p>
            <a:pPr eaLnBrk="1" hangingPunct="1">
              <a:defRPr/>
            </a:pPr>
            <a:endParaRPr lang="en-US" altLang="x-none" sz="2400" dirty="0"/>
          </a:p>
          <a:p>
            <a:pPr eaLnBrk="1" hangingPunct="1">
              <a:defRPr/>
            </a:pPr>
            <a:r>
              <a:rPr lang="en-US" altLang="x-none" sz="2400" dirty="0"/>
              <a:t>Where </a:t>
            </a:r>
            <a:br>
              <a:rPr lang="en-US" altLang="x-none" sz="2400" dirty="0"/>
            </a:br>
            <a:r>
              <a:rPr lang="en-US" altLang="x-none" sz="2400" dirty="0"/>
              <a:t>the risk is</a:t>
            </a:r>
          </a:p>
          <a:p>
            <a:pPr eaLnBrk="1" hangingPunct="1">
              <a:defRPr/>
            </a:pPr>
            <a:endParaRPr lang="en-US" altLang="x-none" sz="2400" dirty="0"/>
          </a:p>
          <a:p>
            <a:pPr eaLnBrk="1" hangingPunct="1">
              <a:defRPr/>
            </a:pPr>
            <a:r>
              <a:rPr lang="en-US" altLang="x-none" sz="2400" dirty="0"/>
              <a:t>i.e. the geometric distribution,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x-non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2400" i="1" baseline="-25000" dirty="0"/>
              <a:t> </a:t>
            </a:r>
            <a:r>
              <a:rPr lang="en-US" altLang="x-none" sz="2400" dirty="0"/>
              <a:t>is the mean term frequency of term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2400" dirty="0"/>
              <a:t> in the docs where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2400" dirty="0"/>
              <a:t> occurs</a:t>
            </a:r>
            <a:r>
              <a:rPr lang="en-US" altLang="x-none" sz="2400" i="1" dirty="0"/>
              <a:t> </a:t>
            </a:r>
            <a:r>
              <a:rPr lang="en-US" altLang="x-none" sz="2400" dirty="0"/>
              <a:t>and </a:t>
            </a:r>
            <a:r>
              <a:rPr lang="en-US" altLang="x-non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x-none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2400" dirty="0"/>
              <a:t> is the raw term count of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2400" dirty="0"/>
              <a:t> in the collection and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altLang="x-none" sz="2400" i="1" dirty="0"/>
              <a:t> </a:t>
            </a:r>
            <a:r>
              <a:rPr lang="en-US" altLang="x-none" sz="2400" dirty="0"/>
              <a:t>is the collection size (in #term tokens) </a:t>
            </a:r>
          </a:p>
          <a:p>
            <a:pPr eaLnBrk="1" hangingPunct="1">
              <a:defRPr/>
            </a:pPr>
            <a:r>
              <a:rPr lang="en-US" altLang="x-none" sz="2400" dirty="0"/>
              <a:t>Then,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1066800"/>
          <a:ext cx="65532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00" name="Equation" r:id="rId4" imgW="3429000" imgH="660400" progId="Equation.3">
                  <p:embed/>
                </p:oleObj>
              </mc:Choice>
              <mc:Fallback>
                <p:oleObj name="Equation" r:id="rId4" imgW="3429000" imgH="660400" progId="Equation.3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66800"/>
                        <a:ext cx="655320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93552470"/>
              </p:ext>
            </p:extLst>
          </p:nvPr>
        </p:nvGraphicFramePr>
        <p:xfrm>
          <a:off x="2265842" y="2445785"/>
          <a:ext cx="533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01" name="Equation" r:id="rId6" imgW="2108200" imgH="508000" progId="Equation.3">
                  <p:embed/>
                </p:oleObj>
              </mc:Choice>
              <mc:Fallback>
                <p:oleObj name="Equation" r:id="rId6" imgW="2108200" imgH="508000" progId="Equation.3">
                  <p:embed/>
                  <p:pic>
                    <p:nvPicPr>
                      <p:cNvPr id="4608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842" y="2445785"/>
                        <a:ext cx="53340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2133600" y="5410200"/>
          <a:ext cx="6629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02" name="Equation" r:id="rId8" imgW="2730500" imgH="368300" progId="Equation.3">
                  <p:embed/>
                </p:oleObj>
              </mc:Choice>
              <mc:Fallback>
                <p:oleObj name="Equation" r:id="rId8" imgW="2730500" imgH="368300" progId="Equation.3">
                  <p:embed/>
                  <p:pic>
                    <p:nvPicPr>
                      <p:cNvPr id="4608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10200"/>
                        <a:ext cx="66294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E19DB-166F-2741-A601-B3019B320840}"/>
              </a:ext>
            </a:extLst>
          </p:cNvPr>
          <p:cNvSpPr txBox="1"/>
          <p:nvPr/>
        </p:nvSpPr>
        <p:spPr>
          <a:xfrm>
            <a:off x="7523543" y="2500832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*#terms</a:t>
            </a:r>
            <a:r>
              <a:rPr lang="en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6437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E6B4-7DFF-3A4C-AD1A-74D904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Geometric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B8CAB-FA78-9949-87F8-9F2355E5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geometric distribution gives the probability that the first occurrence of success requires k independent trials, each with success probability p. If the probability of success on each trial is p, then the probability that the kth trial (out of k trials) is the first success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 </a:t>
            </a:r>
            <a:r>
              <a:rPr lang="en-US" i="1" dirty="0"/>
              <a:t>k</a:t>
            </a:r>
            <a:r>
              <a:rPr lang="en-US" dirty="0"/>
              <a:t> = 1, 2, 3, ....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– 1/(1+x) = (1+x)/(1+x) – 1/(1+x) = x / (1+x)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39801-E38D-E747-B320-7D26FBA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01C906D-03C6-FF4B-B4B7-FE3426B52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584" y="3429000"/>
            <a:ext cx="4752528" cy="594066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B8E2DFD-2614-2843-8EFD-29B6C2B7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037" y="2848626"/>
            <a:ext cx="2747351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79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Ponte and Croft IR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dirty="0"/>
              <a:t>Given: Query Q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dirty="0"/>
              <a:t>Iterate over all docs d: Rank according to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dirty="0"/>
              <a:t>Possibly return only k best docs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x-none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dirty="0"/>
              <a:t>When compared to a fairly standard TF.IDF retrieval on the TREC collection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dirty="0"/>
              <a:t>… the Ponte and Croft language model provided significantly better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dirty="0"/>
              <a:t>5% more relevant documents were retrieved overall,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dirty="0"/>
              <a:t>with about a 20% increase in mean average precision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dirty="0"/>
              <a:t>But: Notion of relevance is lacking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1975C70-ACF4-C44C-9278-2CFB75B3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08338"/>
            <a:ext cx="1293118" cy="5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98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Lavrenko and Croft LM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Reclaim ideas of the probability of relevance from earlier probabilistic models and includes them into the language modeling framework with its effective estimation techniques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584396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Victor </a:t>
            </a:r>
            <a:r>
              <a:rPr lang="en-US" sz="1100" dirty="0" err="1">
                <a:solidFill>
                  <a:srgbClr val="0305FF"/>
                </a:solidFill>
                <a:latin typeface="+mn-lt"/>
              </a:rPr>
              <a:t>Lavrenko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 and W. Bruce Croft. Relevance based language models. In </a:t>
            </a:r>
            <a:r>
              <a:rPr lang="en-US" sz="1100" i="1" dirty="0">
                <a:solidFill>
                  <a:srgbClr val="0305FF"/>
                </a:solidFill>
                <a:latin typeface="+mn-lt"/>
              </a:rPr>
              <a:t>Proceedings of the 24th annual international ACM SIGIR conference on Research and development in information retrieval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 (SIGIR '01). ACM, New York, NY, USA, 120-127. </a:t>
            </a:r>
            <a:r>
              <a:rPr lang="en-US" sz="1100" b="1" dirty="0">
                <a:solidFill>
                  <a:srgbClr val="FF0000"/>
                </a:solidFill>
              </a:rPr>
              <a:t>2001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  <a:endParaRPr lang="en-US" sz="1100" dirty="0">
              <a:solidFill>
                <a:srgbClr val="030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187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54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BIR vs. Ponte and Croft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800" dirty="0"/>
              <a:t>The basic form of the older probabilistic model (Binary independence model) is</a:t>
            </a:r>
          </a:p>
          <a:p>
            <a:pPr eaLnBrk="1" hangingPunct="1">
              <a:defRPr/>
            </a:pPr>
            <a:endParaRPr lang="en-US" altLang="x-none" sz="2800" dirty="0"/>
          </a:p>
          <a:p>
            <a:pPr eaLnBrk="1" hangingPunct="1">
              <a:defRPr/>
            </a:pPr>
            <a:endParaRPr lang="en-US" altLang="x-none" sz="2800" dirty="0"/>
          </a:p>
          <a:p>
            <a:pPr eaLnBrk="1" hangingPunct="1">
              <a:defRPr/>
            </a:pPr>
            <a:endParaRPr lang="en-US" altLang="x-none" sz="2800" dirty="0"/>
          </a:p>
          <a:p>
            <a:pPr eaLnBrk="1" hangingPunct="1">
              <a:defRPr/>
            </a:pPr>
            <a:r>
              <a:rPr lang="en-US" altLang="x-none" sz="2800" dirty="0"/>
              <a:t>While the Ponte and Croft Language Model is very similar</a:t>
            </a:r>
          </a:p>
          <a:p>
            <a:pPr eaLnBrk="1" hangingPunct="1">
              <a:defRPr/>
            </a:pPr>
            <a:endParaRPr lang="en-US" altLang="x-none" sz="2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43000" y="2232025"/>
          <a:ext cx="6858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7" name="Equation" r:id="rId4" imgW="2641600" imgH="355600" progId="Equation.3">
                  <p:embed/>
                </p:oleObj>
              </mc:Choice>
              <mc:Fallback>
                <p:oleObj name="Equation" r:id="rId4" imgW="2641600" imgH="355600" progId="Equation.3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32025"/>
                        <a:ext cx="6858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0" y="4876800"/>
          <a:ext cx="792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8" name="Equation" r:id="rId6" imgW="2946400" imgH="368300" progId="Equation.3">
                  <p:embed/>
                </p:oleObj>
              </mc:Choice>
              <mc:Fallback>
                <p:oleObj name="Equation" r:id="rId6" imgW="2946400" imgH="368300" progId="Equation.3">
                  <p:embed/>
                  <p:pic>
                    <p:nvPicPr>
                      <p:cNvPr id="542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7924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7089" y="4917722"/>
            <a:ext cx="2840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3264" y="4922004"/>
            <a:ext cx="2840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677461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/>
              <a:t>Lavrenko</a:t>
            </a:r>
            <a:r>
              <a:rPr lang="en-US" altLang="x-none" dirty="0"/>
              <a:t> and Croft LM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What distinguishes the two is </a:t>
            </a:r>
            <a:br>
              <a:rPr lang="en-US" altLang="x-none" sz="2400" dirty="0"/>
            </a:br>
            <a:r>
              <a:rPr lang="en-US" altLang="x-none" sz="2400" dirty="0"/>
              <a:t>how the </a:t>
            </a:r>
            <a:r>
              <a:rPr lang="en-US" altLang="x-none" sz="2400" dirty="0">
                <a:solidFill>
                  <a:srgbClr val="0305FF"/>
                </a:solidFill>
              </a:rPr>
              <a:t>individual word (term) probabilities </a:t>
            </a:r>
            <a:r>
              <a:rPr lang="en-US" altLang="x-none" sz="2400" dirty="0"/>
              <a:t>are estimated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Basically they estimate the probability of observing a word in the relevant set using the </a:t>
            </a:r>
            <a:r>
              <a:rPr lang="en-US" altLang="x-none" sz="2400" dirty="0">
                <a:solidFill>
                  <a:srgbClr val="0305FF"/>
                </a:solidFill>
              </a:rPr>
              <a:t>probability of co-occurrence between the words and the query adjusted by collection level information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Where </a:t>
            </a:r>
            <a:r>
              <a:rPr lang="el-GR" altLang="x-none" sz="2400" dirty="0">
                <a:ea typeface="Arial" charset="0"/>
                <a:cs typeface="Arial" charset="0"/>
              </a:rPr>
              <a:t>λ</a:t>
            </a:r>
            <a:r>
              <a:rPr lang="en-US" altLang="x-none" sz="2400" dirty="0">
                <a:ea typeface="Arial" charset="0"/>
                <a:cs typeface="Arial" charset="0"/>
              </a:rPr>
              <a:t> is a parameter derived from a test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>
                <a:ea typeface="Arial" charset="0"/>
                <a:cs typeface="Arial" charset="0"/>
              </a:rPr>
              <a:t>Lurking danger of overtraining (word like </a:t>
            </a:r>
            <a:r>
              <a:rPr lang="en-US" altLang="x-none" sz="2400" dirty="0"/>
              <a:t>“the”, “of”, “and” or misspellings): focus on modeling terms distinguishing the model from the general model of a collection</a:t>
            </a:r>
            <a:br>
              <a:rPr lang="en-US" altLang="x-none" sz="2400" dirty="0"/>
            </a:br>
            <a:r>
              <a:rPr lang="en-US" altLang="x-none" sz="2400" dirty="0"/>
              <a:t>[Zaragoza et al. 03]</a:t>
            </a: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856" y="3170733"/>
          <a:ext cx="78486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2" name="Equation" r:id="rId4" imgW="3022600" imgH="431800" progId="Equation.3">
                  <p:embed/>
                </p:oleObj>
              </mc:Choice>
              <mc:Fallback>
                <p:oleObj name="Equation" r:id="rId4" imgW="3022600" imgH="431800" progId="Equation.3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56" y="3170733"/>
                        <a:ext cx="78486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123728" y="6207695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  <a:latin typeface="+mn-lt"/>
              </a:rPr>
              <a:t>Zaragoza, H., </a:t>
            </a:r>
            <a:r>
              <a:rPr lang="en-US" sz="1200" dirty="0" err="1">
                <a:solidFill>
                  <a:srgbClr val="0B12FF"/>
                </a:solidFill>
                <a:latin typeface="+mn-lt"/>
              </a:rPr>
              <a:t>Hiemstra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, D., Tipping, M., &amp; Robertson, S. E. </a:t>
            </a:r>
            <a:r>
              <a:rPr lang="en-US" sz="1200" i="1" dirty="0">
                <a:solidFill>
                  <a:srgbClr val="0B12FF"/>
                </a:solidFill>
                <a:latin typeface="+mn-lt"/>
              </a:rPr>
              <a:t>Bayesian Extension to the Language Model for Ad Hoc Information Retrieval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. 4-9.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r>
              <a:rPr lang="en-US" sz="1200" dirty="0">
                <a:solidFill>
                  <a:srgbClr val="0B12FF"/>
                </a:solidFill>
              </a:rPr>
              <a:t> 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89437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Good and Bad News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charset="0"/>
              </a:rPr>
              <a:t>Standard Vector Space Model</a:t>
            </a:r>
          </a:p>
          <a:p>
            <a:pPr lvl="1"/>
            <a:r>
              <a:rPr lang="en-US" sz="2000" dirty="0">
                <a:ea typeface="ＭＳ Ｐゴシック" charset="0"/>
              </a:rPr>
              <a:t>Empirical for the most part; success measured by results</a:t>
            </a:r>
          </a:p>
          <a:p>
            <a:pPr lvl="1"/>
            <a:r>
              <a:rPr lang="en-US" sz="2000" dirty="0">
                <a:ea typeface="ＭＳ Ｐゴシック" charset="0"/>
              </a:rPr>
              <a:t>Few properties provable</a:t>
            </a:r>
          </a:p>
          <a:p>
            <a:r>
              <a:rPr lang="en-US" sz="2400" dirty="0">
                <a:ea typeface="ＭＳ Ｐゴシック" charset="0"/>
              </a:rPr>
              <a:t>Probabilistic Models</a:t>
            </a:r>
          </a:p>
          <a:p>
            <a:pPr lvl="1"/>
            <a:r>
              <a:rPr lang="en-US" sz="2200" dirty="0">
                <a:ea typeface="ＭＳ Ｐゴシック" charset="0"/>
                <a:cs typeface="ＭＳ Ｐゴシック" charset="0"/>
              </a:rPr>
              <a:t>Advantages</a:t>
            </a:r>
          </a:p>
          <a:p>
            <a:pPr lvl="2"/>
            <a:r>
              <a:rPr lang="en-US" sz="1800" dirty="0">
                <a:ea typeface="ＭＳ Ｐゴシック" charset="0"/>
              </a:rPr>
              <a:t>Based on a firm theoretical foundation</a:t>
            </a:r>
          </a:p>
          <a:p>
            <a:pPr lvl="2"/>
            <a:r>
              <a:rPr lang="en-US" sz="1800" dirty="0">
                <a:ea typeface="ＭＳ Ｐゴシック" charset="0"/>
              </a:rPr>
              <a:t>But: construction of the BN is engineering work</a:t>
            </a:r>
          </a:p>
          <a:p>
            <a:pPr lvl="2"/>
            <a:r>
              <a:rPr lang="en-US" sz="1800" dirty="0">
                <a:ea typeface="ＭＳ Ｐゴシック" charset="0"/>
              </a:rPr>
              <a:t>Theoretically justified optimal ranking scheme</a:t>
            </a:r>
          </a:p>
          <a:p>
            <a:pPr lvl="1"/>
            <a:r>
              <a:rPr lang="en-US" sz="2200" dirty="0"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2"/>
            <a:r>
              <a:rPr lang="en-US" sz="1800" dirty="0">
                <a:ea typeface="ＭＳ Ｐゴシック" charset="0"/>
              </a:rPr>
              <a:t>Binary word-in-doc weights (not using term frequencies)</a:t>
            </a:r>
          </a:p>
          <a:p>
            <a:pPr lvl="2"/>
            <a:r>
              <a:rPr lang="en-US" sz="1800" dirty="0">
                <a:ea typeface="ＭＳ Ｐゴシック" charset="0"/>
              </a:rPr>
              <a:t>Often: Independence of terms (can be alleviated)</a:t>
            </a:r>
          </a:p>
          <a:p>
            <a:pPr lvl="2"/>
            <a:r>
              <a:rPr lang="en-US" sz="1800" dirty="0">
                <a:ea typeface="ＭＳ Ｐゴシック" charset="0"/>
              </a:rPr>
              <a:t>Amount of computation required is high</a:t>
            </a:r>
          </a:p>
          <a:p>
            <a:pPr lvl="2"/>
            <a:r>
              <a:rPr lang="en-US" sz="1800" dirty="0">
                <a:ea typeface="ＭＳ Ｐゴシック" charset="0"/>
              </a:rPr>
              <a:t>Has never worked convincingly better in practice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3386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terms directly in PRP context leads to </a:t>
            </a:r>
            <a:br>
              <a:rPr lang="en-US" dirty="0"/>
            </a:br>
            <a:r>
              <a:rPr lang="en-US" dirty="0"/>
              <a:t>a rather large computational effort</a:t>
            </a:r>
          </a:p>
          <a:p>
            <a:endParaRPr lang="en-US" dirty="0"/>
          </a:p>
          <a:p>
            <a:r>
              <a:rPr lang="en-US" dirty="0"/>
              <a:t>Vector space approaches benefit from dimension reduction (and need it indeed)</a:t>
            </a:r>
          </a:p>
          <a:p>
            <a:endParaRPr lang="en-US" dirty="0"/>
          </a:p>
          <a:p>
            <a:r>
              <a:rPr lang="en-US" dirty="0"/>
              <a:t>We will cover probabilistic dimension reduction soon: Compute "topics"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8D9AD-4711-114A-9C7A-C48EBE849CE5}"/>
              </a:ext>
            </a:extLst>
          </p:cNvPr>
          <p:cNvSpPr txBox="1"/>
          <p:nvPr/>
        </p:nvSpPr>
        <p:spPr>
          <a:xfrm>
            <a:off x="6300192" y="261263"/>
            <a:ext cx="26452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Introduction to Web and Data Science</a:t>
            </a:r>
            <a:br>
              <a:rPr lang="en-DE" sz="1100" dirty="0">
                <a:solidFill>
                  <a:srgbClr val="0305FF"/>
                </a:solidFill>
              </a:rPr>
            </a:br>
            <a:r>
              <a:rPr lang="en-DE" sz="1100" dirty="0">
                <a:solidFill>
                  <a:srgbClr val="0305FF"/>
                </a:solidFill>
              </a:rPr>
              <a:t>Non-standard Databases and Data Mining</a:t>
            </a:r>
          </a:p>
        </p:txBody>
      </p:sp>
    </p:spTree>
    <p:extLst>
      <p:ext uri="{BB962C8B-B14F-4D97-AF65-F5344CB8AC3E}">
        <p14:creationId xmlns:p14="http://schemas.microsoft.com/office/powerpoint/2010/main" val="40800208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IR agents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Agents make decisions about which documents to select and report to the agents‘ creators</a:t>
            </a:r>
          </a:p>
          <a:p>
            <a:pPr lvl="1"/>
            <a:r>
              <a:rPr lang="en-US" dirty="0"/>
              <a:t>Recommend the k top-ranked documents</a:t>
            </a:r>
          </a:p>
          <a:p>
            <a:pPr lvl="1"/>
            <a:r>
              <a:rPr lang="en-US" dirty="0"/>
              <a:t>Ranking according to PRP or LM as explained before</a:t>
            </a:r>
          </a:p>
          <a:p>
            <a:r>
              <a:rPr lang="en-US" dirty="0"/>
              <a:t>How to evaluate an agent‘s performance</a:t>
            </a:r>
          </a:p>
          <a:p>
            <a:pPr lvl="1"/>
            <a:r>
              <a:rPr lang="en-US" dirty="0"/>
              <a:t>Externally (agent creator’s satisfaction)</a:t>
            </a:r>
          </a:p>
          <a:p>
            <a:pPr lvl="1"/>
            <a:r>
              <a:rPr lang="en-US" dirty="0"/>
              <a:t>Internally (relevance feedback, reinforcement)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4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7992888" cy="505602"/>
          </a:xfrm>
          <a:prstGeom prst="rect">
            <a:avLst/>
          </a:prstGeom>
        </p:spPr>
        <p:txBody>
          <a:bodyPr vert="horz" wrap="square" lIns="0" tIns="1303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3"/>
              </a:spcBef>
            </a:pPr>
            <a:r>
              <a:rPr lang="en-US" dirty="0"/>
              <a:t>What causes differences in mental models?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555" y="1340768"/>
            <a:ext cx="8128893" cy="445393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77014" indent="-166154">
              <a:spcBef>
                <a:spcPts val="111"/>
              </a:spcBef>
              <a:buChar char="•"/>
              <a:tabLst>
                <a:tab pos="177557" algn="l"/>
              </a:tabLst>
            </a:pPr>
            <a:r>
              <a:rPr lang="en-US" sz="2400" dirty="0">
                <a:latin typeface="Arial"/>
                <a:cs typeface="Arial"/>
              </a:rPr>
              <a:t>Expectations on </a:t>
            </a:r>
            <a:r>
              <a:rPr lang="en-US" sz="2400" dirty="0">
                <a:solidFill>
                  <a:srgbClr val="0305FF"/>
                </a:solidFill>
                <a:latin typeface="Arial"/>
                <a:cs typeface="Arial"/>
              </a:rPr>
              <a:t>capabilities / actions</a:t>
            </a:r>
          </a:p>
          <a:p>
            <a:pPr marL="634214" lvl="1" indent="-166154">
              <a:spcBef>
                <a:spcPts val="111"/>
              </a:spcBef>
              <a:buChar char="•"/>
              <a:tabLst>
                <a:tab pos="177557" algn="l"/>
              </a:tabLst>
            </a:pPr>
            <a:r>
              <a:rPr lang="en-US" sz="2000" dirty="0">
                <a:latin typeface="Arial"/>
                <a:cs typeface="Arial"/>
              </a:rPr>
              <a:t>Human may have misconceptions about robot’s actions</a:t>
            </a:r>
          </a:p>
          <a:p>
            <a:pPr marL="634214" lvl="1" indent="-166154">
              <a:spcBef>
                <a:spcPts val="111"/>
              </a:spcBef>
              <a:buChar char="•"/>
              <a:tabLst>
                <a:tab pos="177557" algn="l"/>
              </a:tabLst>
            </a:pPr>
            <a:r>
              <a:rPr lang="en-US" sz="2000" dirty="0">
                <a:latin typeface="Arial"/>
                <a:cs typeface="Arial"/>
              </a:rPr>
              <a:t>Certain actions in human’s mental model may not be feasible for the robot</a:t>
            </a:r>
          </a:p>
          <a:p>
            <a:pPr marL="177014" indent="-166154">
              <a:spcBef>
                <a:spcPts val="261"/>
              </a:spcBef>
              <a:buChar char="•"/>
              <a:tabLst>
                <a:tab pos="177557" algn="l"/>
              </a:tabLst>
            </a:pPr>
            <a:r>
              <a:rPr lang="en-US" sz="2400" dirty="0">
                <a:latin typeface="Arial"/>
                <a:cs typeface="Arial"/>
              </a:rPr>
              <a:t>Expected </a:t>
            </a:r>
            <a:r>
              <a:rPr lang="en-US" sz="2400" dirty="0">
                <a:solidFill>
                  <a:srgbClr val="0305FF"/>
                </a:solidFill>
                <a:latin typeface="Arial"/>
                <a:cs typeface="Arial"/>
              </a:rPr>
              <a:t>state</a:t>
            </a:r>
            <a:r>
              <a:rPr lang="en-US" sz="2400" dirty="0">
                <a:latin typeface="Arial"/>
                <a:cs typeface="Arial"/>
              </a:rPr>
              <a:t> of the world</a:t>
            </a:r>
          </a:p>
          <a:p>
            <a:pPr marL="509866" marR="170498" lvl="1" indent="-166697">
              <a:spcBef>
                <a:spcPts val="406"/>
              </a:spcBef>
              <a:buChar char="•"/>
              <a:tabLst>
                <a:tab pos="510409" algn="l"/>
              </a:tabLst>
            </a:pPr>
            <a:r>
              <a:rPr lang="en-US" sz="2000" dirty="0">
                <a:latin typeface="Arial"/>
                <a:cs typeface="Arial"/>
              </a:rPr>
              <a:t>Human may assume certain facts are true in the world 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(even if they are not true)</a:t>
            </a:r>
          </a:p>
          <a:p>
            <a:pPr marL="177014" indent="-166154">
              <a:spcBef>
                <a:spcPts val="261"/>
              </a:spcBef>
              <a:buChar char="•"/>
              <a:tabLst>
                <a:tab pos="177557" algn="l"/>
              </a:tabLst>
            </a:pPr>
            <a:r>
              <a:rPr lang="en-US" sz="2400" dirty="0">
                <a:latin typeface="Arial"/>
                <a:cs typeface="Arial"/>
              </a:rPr>
              <a:t>Expected </a:t>
            </a:r>
            <a:r>
              <a:rPr lang="en-US" sz="2400" dirty="0">
                <a:solidFill>
                  <a:srgbClr val="0305FF"/>
                </a:solidFill>
                <a:latin typeface="Arial"/>
                <a:cs typeface="Arial"/>
              </a:rPr>
              <a:t>goals</a:t>
            </a:r>
          </a:p>
          <a:p>
            <a:pPr marL="509866" lvl="1" indent="-166697">
              <a:buChar char="•"/>
              <a:tabLst>
                <a:tab pos="510409" algn="l"/>
              </a:tabLst>
            </a:pPr>
            <a:r>
              <a:rPr lang="en-US" sz="2000" dirty="0">
                <a:latin typeface="Arial"/>
                <a:cs typeface="Arial"/>
              </a:rPr>
              <a:t>Human may have misconceptions about the robot’s goals/intentions</a:t>
            </a:r>
          </a:p>
          <a:p>
            <a:pPr marL="177014" indent="-166154">
              <a:spcBef>
                <a:spcPts val="261"/>
              </a:spcBef>
              <a:buChar char="•"/>
              <a:tabLst>
                <a:tab pos="177557" algn="l"/>
              </a:tabLst>
            </a:pPr>
            <a:r>
              <a:rPr lang="en-US" sz="2400" dirty="0">
                <a:latin typeface="Arial"/>
                <a:cs typeface="Arial"/>
              </a:rPr>
              <a:t>Sensor </a:t>
            </a:r>
            <a:r>
              <a:rPr lang="en-US" sz="2400" dirty="0">
                <a:solidFill>
                  <a:srgbClr val="0305FF"/>
                </a:solidFill>
                <a:latin typeface="Arial"/>
                <a:cs typeface="Arial"/>
              </a:rPr>
              <a:t>model differences</a:t>
            </a:r>
          </a:p>
          <a:p>
            <a:pPr marL="509866" lvl="1" indent="-166697">
              <a:buChar char="•"/>
              <a:tabLst>
                <a:tab pos="510409" algn="l"/>
              </a:tabLst>
            </a:pPr>
            <a:r>
              <a:rPr lang="en-US" sz="2000" dirty="0">
                <a:latin typeface="Arial"/>
                <a:cs typeface="Arial"/>
              </a:rPr>
              <a:t>Human may have partial observability of the robot’s activities</a:t>
            </a:r>
          </a:p>
          <a:p>
            <a:pPr marL="509866" lvl="1" indent="-166697">
              <a:buChar char="•"/>
              <a:tabLst>
                <a:tab pos="510409" algn="l"/>
              </a:tabLst>
            </a:pPr>
            <a:r>
              <a:rPr lang="en-US" sz="2000" dirty="0">
                <a:latin typeface="Arial"/>
                <a:cs typeface="Arial"/>
              </a:rPr>
              <a:t>Human may have incorrect beliefs about robot’s observational capabilities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6BCE8-6D5B-1A4A-8CAA-7489D8785C55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Mining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3960217"/>
          </a:xfrm>
        </p:spPr>
        <p:txBody>
          <a:bodyPr/>
          <a:lstStyle/>
          <a:p>
            <a:r>
              <a:rPr lang="en-US" dirty="0"/>
              <a:t>Mining in complex networks requires the management of</a:t>
            </a:r>
          </a:p>
          <a:p>
            <a:pPr lvl="1"/>
            <a:r>
              <a:rPr lang="en-US" dirty="0"/>
              <a:t>Distributed work (problem decomposition)</a:t>
            </a:r>
          </a:p>
          <a:p>
            <a:pPr lvl="1"/>
            <a:r>
              <a:rPr lang="en-US" dirty="0"/>
              <a:t>Autonomous work (no central control, proactive agents)</a:t>
            </a:r>
          </a:p>
          <a:p>
            <a:pPr lvl="1"/>
            <a:r>
              <a:rPr lang="en-US" dirty="0"/>
              <a:t>Collaboration between agents </a:t>
            </a:r>
            <a:br>
              <a:rPr lang="en-US" dirty="0"/>
            </a:br>
            <a:r>
              <a:rPr lang="en-US" dirty="0"/>
              <a:t>(solution sharing, "collective intelligence in the small")</a:t>
            </a:r>
          </a:p>
          <a:p>
            <a:pPr lvl="1"/>
            <a:r>
              <a:rPr lang="en-US" dirty="0"/>
              <a:t>Feedback and adaptation (learning by reinforcement)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58727" y="5945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Arial" charset="0"/>
              </a:rPr>
              <a:t>Cao, </a:t>
            </a:r>
            <a:r>
              <a:rPr lang="en-US" sz="1200" dirty="0" err="1">
                <a:solidFill>
                  <a:srgbClr val="0305FF"/>
                </a:solidFill>
                <a:latin typeface="Arial" charset="0"/>
              </a:rPr>
              <a:t>Longbing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; Weiss, Gerhard; Yu, Philip. "A Brief Introduction to Agent Mining". Journal of Autonomous Agents and Multi-Agent Systems. </a:t>
            </a:r>
            <a:r>
              <a:rPr lang="en-US" sz="1200" b="1" dirty="0">
                <a:solidFill>
                  <a:srgbClr val="0305FF"/>
                </a:solidFill>
                <a:latin typeface="Arial" charset="0"/>
              </a:rPr>
              <a:t>25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: 419–424,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2012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.</a:t>
            </a:r>
            <a:endParaRPr lang="en-US" sz="1200" b="0" dirty="0">
              <a:solidFill>
                <a:srgbClr val="0305FF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8727" y="43651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Arial" charset="0"/>
              </a:rPr>
              <a:t>Weiss, G. "A </a:t>
            </a:r>
            <a:r>
              <a:rPr lang="en-US" sz="1200" dirty="0" err="1">
                <a:solidFill>
                  <a:srgbClr val="0305FF"/>
                </a:solidFill>
                <a:latin typeface="Arial" charset="0"/>
              </a:rPr>
              <a:t>Multiagent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 Perspective of Parallel and Distributed Machine Learning". </a:t>
            </a:r>
            <a:r>
              <a:rPr lang="en-US" sz="1200" i="1" dirty="0">
                <a:solidFill>
                  <a:srgbClr val="0305FF"/>
                </a:solidFill>
                <a:latin typeface="Arial" charset="0"/>
              </a:rPr>
              <a:t>Agents 98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: 226–230,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1998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.</a:t>
            </a:r>
            <a:endParaRPr lang="en-US" sz="1200" dirty="0">
              <a:solidFill>
                <a:srgbClr val="0305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8727" y="52952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Arial" charset="0"/>
              </a:rPr>
              <a:t>Cao, </a:t>
            </a:r>
            <a:r>
              <a:rPr lang="en-US" sz="1200" dirty="0" err="1">
                <a:solidFill>
                  <a:srgbClr val="0305FF"/>
                </a:solidFill>
                <a:latin typeface="Arial" charset="0"/>
              </a:rPr>
              <a:t>Longbing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; </a:t>
            </a:r>
            <a:r>
              <a:rPr lang="en-US" sz="1200" dirty="0" err="1">
                <a:solidFill>
                  <a:srgbClr val="0305FF"/>
                </a:solidFill>
                <a:latin typeface="Arial" charset="0"/>
              </a:rPr>
              <a:t>Gorodetsky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, Vladimir; </a:t>
            </a:r>
            <a:r>
              <a:rPr lang="en-US" sz="1200" dirty="0" err="1">
                <a:solidFill>
                  <a:srgbClr val="0305FF"/>
                </a:solidFill>
                <a:latin typeface="Arial" charset="0"/>
              </a:rPr>
              <a:t>Mitkas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, Pericles A. "Agent Mining: The Synergy of Agents and Data Mining,". </a:t>
            </a:r>
            <a:r>
              <a:rPr lang="en-US" sz="1200" i="1" dirty="0">
                <a:solidFill>
                  <a:srgbClr val="0305FF"/>
                </a:solidFill>
                <a:latin typeface="Arial" charset="0"/>
              </a:rPr>
              <a:t>IEEE Intelligent Systems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. </a:t>
            </a:r>
            <a:r>
              <a:rPr lang="en-US" sz="1200" b="1" dirty="0">
                <a:solidFill>
                  <a:srgbClr val="0305FF"/>
                </a:solidFill>
                <a:latin typeface="Arial" charset="0"/>
              </a:rPr>
              <a:t>24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 (3): 64–72,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2009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.</a:t>
            </a:r>
            <a:endParaRPr lang="en-US" sz="1200" dirty="0">
              <a:solidFill>
                <a:srgbClr val="0305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8727" y="48301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305FF"/>
                </a:solidFill>
                <a:latin typeface="Arial" charset="0"/>
              </a:rPr>
              <a:t>Klusch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, M.; Lodi, S.; Moro, G.. "Agent-Based Distributed Data Mining". </a:t>
            </a:r>
            <a:r>
              <a:rPr lang="en-US" sz="1200" i="1" dirty="0">
                <a:solidFill>
                  <a:srgbClr val="0305FF"/>
                </a:solidFill>
                <a:latin typeface="Arial" charset="0"/>
              </a:rPr>
              <a:t>LNCS 2586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: 104–122,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2003</a:t>
            </a:r>
            <a:r>
              <a:rPr lang="en-US" sz="1200" dirty="0">
                <a:solidFill>
                  <a:srgbClr val="0305FF"/>
                </a:solidFill>
                <a:latin typeface="Arial" charset="0"/>
              </a:rPr>
              <a:t>.</a:t>
            </a:r>
            <a:endParaRPr lang="en-US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46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395536" y="180082"/>
            <a:ext cx="8481765" cy="7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+mn-lt"/>
                <a:cs typeface="Arial Unicode MS" charset="0"/>
              </a:rPr>
              <a:t>Collaboration: Measure for inter-judge (dis)agreement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67544" y="1340768"/>
            <a:ext cx="80772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2848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305FF"/>
                </a:solidFill>
                <a:latin typeface="+mn-lt"/>
                <a:cs typeface="Arial Unicode MS" charset="0"/>
              </a:rPr>
              <a:t>Kappa measure</a:t>
            </a:r>
          </a:p>
          <a:p>
            <a:pPr lvl="1">
              <a:lnSpc>
                <a:spcPct val="98000"/>
              </a:lnSpc>
              <a:spcBef>
                <a:spcPts val="7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200" i="0" dirty="0">
                <a:solidFill>
                  <a:srgbClr val="000000"/>
                </a:solidFill>
                <a:latin typeface="+mn-lt"/>
              </a:rPr>
              <a:t>(Dis)Agreement measure among judges</a:t>
            </a:r>
          </a:p>
          <a:p>
            <a:pPr lvl="1">
              <a:lnSpc>
                <a:spcPct val="98000"/>
              </a:lnSpc>
              <a:spcBef>
                <a:spcPts val="7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200" i="0" dirty="0">
                <a:solidFill>
                  <a:srgbClr val="000000"/>
                </a:solidFill>
                <a:latin typeface="+mn-lt"/>
              </a:rPr>
              <a:t>Designed for categorical judgments</a:t>
            </a:r>
          </a:p>
          <a:p>
            <a:pPr lvl="1">
              <a:lnSpc>
                <a:spcPct val="98000"/>
              </a:lnSpc>
              <a:spcBef>
                <a:spcPts val="7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200" i="0" dirty="0">
                <a:solidFill>
                  <a:srgbClr val="000000"/>
                </a:solidFill>
                <a:latin typeface="+mn-lt"/>
              </a:rPr>
              <a:t>Corrects for chance agreement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800" i="0" dirty="0">
                <a:solidFill>
                  <a:srgbClr val="000000"/>
                </a:solidFill>
                <a:latin typeface="+mn-lt"/>
                <a:cs typeface="Arial Unicode MS" charset="0"/>
              </a:rPr>
              <a:t>𝜅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 = [ P(A) – P(E) ] / [ 1 – P(E) ]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P(A) – proportion of time judges agree (observed)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P(E) – what agreement would be by chance (hypothetical)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800" i="0" dirty="0">
                <a:solidFill>
                  <a:srgbClr val="000000"/>
                </a:solidFill>
                <a:cs typeface="Arial Unicode MS" charset="0"/>
              </a:rPr>
              <a:t>𝜅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 = 0 for chance agreement, 1 for total agreement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endParaRPr lang="en-US" i="0" dirty="0">
              <a:solidFill>
                <a:srgbClr val="000000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In statistics many other measures are defined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endParaRPr lang="en-US" i="0" dirty="0">
              <a:solidFill>
                <a:srgbClr val="000000"/>
              </a:solidFill>
              <a:latin typeface="+mn-lt"/>
              <a:cs typeface="Arial Unicode MS" charset="0"/>
            </a:endParaRP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91</a:t>
            </a:fld>
            <a:endParaRPr lang="de-DE" sz="1100"/>
          </a:p>
        </p:txBody>
      </p:sp>
      <p:sp>
        <p:nvSpPr>
          <p:cNvPr id="2" name="Rechteck 1"/>
          <p:cNvSpPr/>
          <p:nvPr/>
        </p:nvSpPr>
        <p:spPr>
          <a:xfrm>
            <a:off x="2267744" y="6135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Cohen, Jacob, "A </a:t>
            </a:r>
            <a:r>
              <a:rPr lang="de-DE" sz="1200" dirty="0" err="1">
                <a:solidFill>
                  <a:srgbClr val="0000FF"/>
                </a:solidFill>
              </a:rPr>
              <a:t>coefficient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agreement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nominal </a:t>
            </a:r>
            <a:r>
              <a:rPr lang="de-DE" sz="1200" dirty="0" err="1">
                <a:solidFill>
                  <a:srgbClr val="0000FF"/>
                </a:solidFill>
              </a:rPr>
              <a:t>scales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i="1" dirty="0">
                <a:solidFill>
                  <a:srgbClr val="0000FF"/>
                </a:solidFill>
              </a:rPr>
              <a:t>Educational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Psychological Measurement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0000FF"/>
                </a:solidFill>
              </a:rPr>
              <a:t>20</a:t>
            </a:r>
            <a:r>
              <a:rPr lang="de-DE" sz="1200" dirty="0">
                <a:solidFill>
                  <a:srgbClr val="0000FF"/>
                </a:solidFill>
              </a:rPr>
              <a:t> (1): 37–46, </a:t>
            </a:r>
            <a:r>
              <a:rPr lang="de-DE" sz="12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997845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266699" y="180082"/>
            <a:ext cx="8913813" cy="7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200" i="0">
                <a:solidFill>
                  <a:srgbClr val="000000"/>
                </a:solidFill>
                <a:latin typeface="+mn-lt"/>
                <a:cs typeface="Arial Unicode MS" charset="0"/>
              </a:rPr>
              <a:t>Kappa Measure: Example</a:t>
            </a: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685800" y="1268760"/>
          <a:ext cx="7773988" cy="487680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Number of docs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Judge 1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Judge 2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300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70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Nonrelevant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Nonrelevant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 Unicode M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 Unicode MS" charset="0"/>
                      </a:endParaRP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20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Nonrelevant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10</a:t>
                      </a:r>
                    </a:p>
                  </a:txBody>
                  <a:tcPr marT="38808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Nonrelevant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6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 Unicode MS" charset="0"/>
                        </a:rPr>
                        <a:t>Relevant</a:t>
                      </a:r>
                    </a:p>
                  </a:txBody>
                  <a:tcPr marT="38808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6525" name="Text Box 56"/>
          <p:cNvSpPr txBox="1">
            <a:spLocks noChangeArrowheads="1"/>
          </p:cNvSpPr>
          <p:nvPr/>
        </p:nvSpPr>
        <p:spPr bwMode="auto">
          <a:xfrm>
            <a:off x="6840538" y="268288"/>
            <a:ext cx="16779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P(A)? P(E)?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92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4052952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395536" y="180082"/>
            <a:ext cx="8670677" cy="65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200" i="0" dirty="0">
                <a:solidFill>
                  <a:srgbClr val="000000"/>
                </a:solidFill>
                <a:latin typeface="+mn-lt"/>
                <a:cs typeface="Arial Unicode MS" charset="0"/>
              </a:rPr>
              <a:t>Kappa Example</a:t>
            </a: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539552" y="1268760"/>
            <a:ext cx="80772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0064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P(A) = 370/400 = 0.925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P(</a:t>
            </a:r>
            <a:r>
              <a:rPr lang="en-US" i="0" dirty="0" err="1">
                <a:solidFill>
                  <a:srgbClr val="000000"/>
                </a:solidFill>
                <a:latin typeface="+mn-lt"/>
                <a:cs typeface="Arial Unicode MS" charset="0"/>
              </a:rPr>
              <a:t>nonrelevant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) = (10+20+70+70)/800 = 0.2125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P(relevant) = (10+20+300+300)/800 = 0.7878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P(E) = 0.2125</a:t>
            </a:r>
            <a:r>
              <a:rPr lang="en-US" i="0" baseline="30000" dirty="0">
                <a:solidFill>
                  <a:srgbClr val="000000"/>
                </a:solidFill>
                <a:latin typeface="+mn-lt"/>
                <a:cs typeface="Arial Unicode MS" charset="0"/>
              </a:rPr>
              <a:t>2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 + 0.7878</a:t>
            </a:r>
            <a:r>
              <a:rPr lang="en-US" i="0" baseline="30000" dirty="0">
                <a:solidFill>
                  <a:srgbClr val="000000"/>
                </a:solidFill>
                <a:latin typeface="+mn-lt"/>
                <a:cs typeface="Arial Unicode MS" charset="0"/>
              </a:rPr>
              <a:t>2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 = 0.665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cs typeface="Arial Unicode MS" charset="0"/>
              </a:rPr>
              <a:t>𝜅 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= (0.925 – 0.665)/(1-0.665) = 0.776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Tx/>
              <a:buFontTx/>
              <a:buNone/>
            </a:pPr>
            <a:endParaRPr lang="en-US" sz="2000" i="0" dirty="0">
              <a:solidFill>
                <a:srgbClr val="000000"/>
              </a:solidFill>
              <a:latin typeface="+mn-lt"/>
              <a:cs typeface="Arial Unicode MS" charset="0"/>
            </a:endParaRP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cs typeface="Arial Unicode MS" charset="0"/>
              </a:rPr>
              <a:t>𝜅 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&gt; 0.8 = good agreement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0.67 &lt; </a:t>
            </a:r>
            <a:r>
              <a:rPr lang="en-US" i="0" dirty="0">
                <a:solidFill>
                  <a:srgbClr val="000000"/>
                </a:solidFill>
                <a:cs typeface="Arial Unicode MS" charset="0"/>
              </a:rPr>
              <a:t>𝜅 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&lt; 0.8 -&gt; “tentative conclusions”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Depends on purpose of study </a:t>
            </a:r>
          </a:p>
          <a:p>
            <a:pPr eaLnBrk="1">
              <a:lnSpc>
                <a:spcPct val="8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For &gt;2 judges: average pairwise </a:t>
            </a:r>
            <a:r>
              <a:rPr lang="en-US" sz="2800" i="0" dirty="0">
                <a:solidFill>
                  <a:srgbClr val="000000"/>
                </a:solidFill>
                <a:cs typeface="Arial Unicode MS" charset="0"/>
              </a:rPr>
              <a:t>𝜅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 Unicode MS" charset="0"/>
              </a:rPr>
              <a:t>s </a:t>
            </a: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93</a:t>
            </a:fld>
            <a:endParaRPr lang="de-DE" sz="1100"/>
          </a:p>
        </p:txBody>
      </p:sp>
      <p:sp>
        <p:nvSpPr>
          <p:cNvPr id="3" name="Textfeld 2"/>
          <p:cNvSpPr txBox="1"/>
          <p:nvPr/>
        </p:nvSpPr>
        <p:spPr>
          <a:xfrm>
            <a:off x="2339752" y="6165304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Carletta</a:t>
            </a:r>
            <a:r>
              <a:rPr lang="de-DE" sz="1200" dirty="0">
                <a:solidFill>
                  <a:srgbClr val="0000FF"/>
                </a:solidFill>
              </a:rPr>
              <a:t>, J. C., </a:t>
            </a:r>
            <a:r>
              <a:rPr lang="de-DE" sz="1200" dirty="0" err="1">
                <a:solidFill>
                  <a:srgbClr val="0000FF"/>
                </a:solidFill>
              </a:rPr>
              <a:t>Assessing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agreement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classification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tasks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The </a:t>
            </a:r>
            <a:r>
              <a:rPr lang="de-DE" sz="1200" dirty="0" err="1">
                <a:solidFill>
                  <a:srgbClr val="0000FF"/>
                </a:solidFill>
              </a:rPr>
              <a:t>kappa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statistic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Computational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Linguistics</a:t>
            </a:r>
            <a:r>
              <a:rPr lang="de-DE" sz="1200" dirty="0">
                <a:solidFill>
                  <a:srgbClr val="0000FF"/>
                </a:solidFill>
              </a:rPr>
              <a:t>, 22(2), 249-254,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1669585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539552" y="116632"/>
            <a:ext cx="85266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2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Relevance Feedback: </a:t>
            </a:r>
            <a:r>
              <a:rPr lang="en-US" sz="3200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Rocchio</a:t>
            </a:r>
            <a:r>
              <a:rPr lang="en-US" sz="32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Algorithm</a:t>
            </a: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539552" y="1052735"/>
            <a:ext cx="8077200" cy="53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8242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The </a:t>
            </a:r>
            <a:r>
              <a:rPr lang="en-US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Rocchio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algorithm incorporates relevance feedback information into the vector space model.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Want to </a:t>
            </a:r>
            <a:r>
              <a:rPr lang="en-US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maximize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(Q, C</a:t>
            </a:r>
            <a:r>
              <a:rPr lang="en-US" i="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)  -  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(Q, 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en-US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) 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where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en-US" i="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and 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en-US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denote relevant and non-relevant doc vectors, respectively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The </a:t>
            </a:r>
            <a:r>
              <a:rPr lang="en-US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optimal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query vector for </a:t>
            </a:r>
            <a:r>
              <a:rPr lang="en-US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separating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relevant and non-relevant documents (with cosine </a:t>
            </a:r>
            <a:r>
              <a:rPr lang="en-US" i="0" dirty="0" err="1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sim</a:t>
            </a: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.):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en-US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en-US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</a:pPr>
            <a:r>
              <a:rPr lang="en-US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	</a:t>
            </a:r>
            <a:r>
              <a:rPr lang="en-US" sz="1600" i="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Q</a:t>
            </a:r>
            <a:r>
              <a:rPr lang="en-US" sz="1600" i="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opt</a:t>
            </a:r>
            <a:r>
              <a:rPr lang="en-US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optimal query; </a:t>
            </a:r>
            <a:r>
              <a:rPr lang="en-US" sz="16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C</a:t>
            </a:r>
            <a:r>
              <a:rPr lang="en-US" sz="1600" i="0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en-US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set of rel. doc vectors in corpus; </a:t>
            </a:r>
            <a:r>
              <a:rPr lang="en-US" sz="1600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N</a:t>
            </a:r>
            <a:r>
              <a:rPr lang="en-US" sz="1600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= collection size</a:t>
            </a:r>
          </a:p>
          <a:p>
            <a:pPr eaLnBrk="1">
              <a:lnSpc>
                <a:spcPct val="110000"/>
              </a:lnSpc>
              <a:spcBef>
                <a:spcPts val="800"/>
              </a:spcBef>
              <a:buClrTx/>
              <a:buFontTx/>
              <a:buNone/>
            </a:pPr>
            <a:endParaRPr lang="en-US" sz="600" i="0" dirty="0">
              <a:solidFill>
                <a:schemeClr val="tx1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110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Unrealistic definition: </a:t>
            </a:r>
            <a:b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</a:br>
            <a:r>
              <a:rPr lang="en-US" i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We don’t know relevant documents in corpus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259632" y="4073178"/>
          <a:ext cx="3880792" cy="86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4" name="Formel" r:id="rId4" imgW="2044700" imgH="457200" progId="Equation.3">
                  <p:embed/>
                </p:oleObj>
              </mc:Choice>
              <mc:Fallback>
                <p:oleObj name="Formel" r:id="rId4" imgW="2044700" imgH="457200" progId="Equation.3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73178"/>
                        <a:ext cx="3880792" cy="86799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94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853012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1"/>
          <p:cNvSpPr>
            <a:spLocks noChangeArrowheads="1"/>
          </p:cNvSpPr>
          <p:nvPr/>
        </p:nvSpPr>
        <p:spPr bwMode="auto">
          <a:xfrm>
            <a:off x="928688" y="1169497"/>
            <a:ext cx="6234112" cy="4430713"/>
          </a:xfrm>
          <a:custGeom>
            <a:avLst/>
            <a:gdLst>
              <a:gd name="T0" fmla="*/ 329 w 3927"/>
              <a:gd name="T1" fmla="*/ 2491 h 2791"/>
              <a:gd name="T2" fmla="*/ 221 w 3927"/>
              <a:gd name="T3" fmla="*/ 2190 h 2791"/>
              <a:gd name="T4" fmla="*/ 154 w 3927"/>
              <a:gd name="T5" fmla="*/ 1956 h 2791"/>
              <a:gd name="T6" fmla="*/ 137 w 3927"/>
              <a:gd name="T7" fmla="*/ 1673 h 2791"/>
              <a:gd name="T8" fmla="*/ 96 w 3927"/>
              <a:gd name="T9" fmla="*/ 1430 h 2791"/>
              <a:gd name="T10" fmla="*/ 112 w 3927"/>
              <a:gd name="T11" fmla="*/ 1205 h 2791"/>
              <a:gd name="T12" fmla="*/ 62 w 3927"/>
              <a:gd name="T13" fmla="*/ 1080 h 2791"/>
              <a:gd name="T14" fmla="*/ 29 w 3927"/>
              <a:gd name="T15" fmla="*/ 938 h 2791"/>
              <a:gd name="T16" fmla="*/ 71 w 3927"/>
              <a:gd name="T17" fmla="*/ 546 h 2791"/>
              <a:gd name="T18" fmla="*/ 129 w 3927"/>
              <a:gd name="T19" fmla="*/ 479 h 2791"/>
              <a:gd name="T20" fmla="*/ 137 w 3927"/>
              <a:gd name="T21" fmla="*/ 437 h 2791"/>
              <a:gd name="T22" fmla="*/ 229 w 3927"/>
              <a:gd name="T23" fmla="*/ 320 h 2791"/>
              <a:gd name="T24" fmla="*/ 405 w 3927"/>
              <a:gd name="T25" fmla="*/ 220 h 2791"/>
              <a:gd name="T26" fmla="*/ 588 w 3927"/>
              <a:gd name="T27" fmla="*/ 112 h 2791"/>
              <a:gd name="T28" fmla="*/ 1097 w 3927"/>
              <a:gd name="T29" fmla="*/ 20 h 2791"/>
              <a:gd name="T30" fmla="*/ 1715 w 3927"/>
              <a:gd name="T31" fmla="*/ 36 h 2791"/>
              <a:gd name="T32" fmla="*/ 2158 w 3927"/>
              <a:gd name="T33" fmla="*/ 20 h 2791"/>
              <a:gd name="T34" fmla="*/ 2742 w 3927"/>
              <a:gd name="T35" fmla="*/ 61 h 2791"/>
              <a:gd name="T36" fmla="*/ 3059 w 3927"/>
              <a:gd name="T37" fmla="*/ 78 h 2791"/>
              <a:gd name="T38" fmla="*/ 3435 w 3927"/>
              <a:gd name="T39" fmla="*/ 128 h 2791"/>
              <a:gd name="T40" fmla="*/ 3644 w 3927"/>
              <a:gd name="T41" fmla="*/ 178 h 2791"/>
              <a:gd name="T42" fmla="*/ 3735 w 3927"/>
              <a:gd name="T43" fmla="*/ 262 h 2791"/>
              <a:gd name="T44" fmla="*/ 3769 w 3927"/>
              <a:gd name="T45" fmla="*/ 329 h 2791"/>
              <a:gd name="T46" fmla="*/ 3827 w 3927"/>
              <a:gd name="T47" fmla="*/ 454 h 2791"/>
              <a:gd name="T48" fmla="*/ 3927 w 3927"/>
              <a:gd name="T49" fmla="*/ 771 h 2791"/>
              <a:gd name="T50" fmla="*/ 3919 w 3927"/>
              <a:gd name="T51" fmla="*/ 1013 h 2791"/>
              <a:gd name="T52" fmla="*/ 3894 w 3927"/>
              <a:gd name="T53" fmla="*/ 1122 h 2791"/>
              <a:gd name="T54" fmla="*/ 3819 w 3927"/>
              <a:gd name="T55" fmla="*/ 1481 h 2791"/>
              <a:gd name="T56" fmla="*/ 3802 w 3927"/>
              <a:gd name="T57" fmla="*/ 1597 h 2791"/>
              <a:gd name="T58" fmla="*/ 3777 w 3927"/>
              <a:gd name="T59" fmla="*/ 1748 h 2791"/>
              <a:gd name="T60" fmla="*/ 3585 w 3927"/>
              <a:gd name="T61" fmla="*/ 2040 h 2791"/>
              <a:gd name="T62" fmla="*/ 3468 w 3927"/>
              <a:gd name="T63" fmla="*/ 2107 h 2791"/>
              <a:gd name="T64" fmla="*/ 3401 w 3927"/>
              <a:gd name="T65" fmla="*/ 2123 h 2791"/>
              <a:gd name="T66" fmla="*/ 3260 w 3927"/>
              <a:gd name="T67" fmla="*/ 2157 h 2791"/>
              <a:gd name="T68" fmla="*/ 2934 w 3927"/>
              <a:gd name="T69" fmla="*/ 2198 h 2791"/>
              <a:gd name="T70" fmla="*/ 2759 w 3927"/>
              <a:gd name="T71" fmla="*/ 2165 h 2791"/>
              <a:gd name="T72" fmla="*/ 2617 w 3927"/>
              <a:gd name="T73" fmla="*/ 2173 h 2791"/>
              <a:gd name="T74" fmla="*/ 2550 w 3927"/>
              <a:gd name="T75" fmla="*/ 2207 h 2791"/>
              <a:gd name="T76" fmla="*/ 2408 w 3927"/>
              <a:gd name="T77" fmla="*/ 2249 h 2791"/>
              <a:gd name="T78" fmla="*/ 2183 w 3927"/>
              <a:gd name="T79" fmla="*/ 2324 h 2791"/>
              <a:gd name="T80" fmla="*/ 2016 w 3927"/>
              <a:gd name="T81" fmla="*/ 2399 h 2791"/>
              <a:gd name="T82" fmla="*/ 1974 w 3927"/>
              <a:gd name="T83" fmla="*/ 2424 h 2791"/>
              <a:gd name="T84" fmla="*/ 1473 w 3927"/>
              <a:gd name="T85" fmla="*/ 2516 h 2791"/>
              <a:gd name="T86" fmla="*/ 1248 w 3927"/>
              <a:gd name="T87" fmla="*/ 2608 h 2791"/>
              <a:gd name="T88" fmla="*/ 956 w 3927"/>
              <a:gd name="T89" fmla="*/ 2716 h 2791"/>
              <a:gd name="T90" fmla="*/ 872 w 3927"/>
              <a:gd name="T91" fmla="*/ 2749 h 2791"/>
              <a:gd name="T92" fmla="*/ 655 w 3927"/>
              <a:gd name="T93" fmla="*/ 2791 h 2791"/>
              <a:gd name="T94" fmla="*/ 597 w 3927"/>
              <a:gd name="T95" fmla="*/ 2774 h 2791"/>
              <a:gd name="T96" fmla="*/ 563 w 3927"/>
              <a:gd name="T97" fmla="*/ 2749 h 2791"/>
              <a:gd name="T98" fmla="*/ 538 w 3927"/>
              <a:gd name="T99" fmla="*/ 2741 h 2791"/>
              <a:gd name="T100" fmla="*/ 488 w 3927"/>
              <a:gd name="T101" fmla="*/ 2691 h 2791"/>
              <a:gd name="T102" fmla="*/ 471 w 3927"/>
              <a:gd name="T103" fmla="*/ 2666 h 2791"/>
              <a:gd name="T104" fmla="*/ 421 w 3927"/>
              <a:gd name="T105" fmla="*/ 2616 h 2791"/>
              <a:gd name="T106" fmla="*/ 413 w 3927"/>
              <a:gd name="T107" fmla="*/ 2591 h 2791"/>
              <a:gd name="T108" fmla="*/ 388 w 3927"/>
              <a:gd name="T109" fmla="*/ 2574 h 2791"/>
              <a:gd name="T110" fmla="*/ 329 w 3927"/>
              <a:gd name="T111" fmla="*/ 2491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467544" y="-243408"/>
            <a:ext cx="8598669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600" i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The Theoretically Best Query </a:t>
            </a:r>
          </a:p>
        </p:txBody>
      </p:sp>
      <p:sp>
        <p:nvSpPr>
          <p:cNvPr id="133124" name="Text Box 3"/>
          <p:cNvSpPr txBox="1">
            <a:spLocks noChangeArrowheads="1"/>
          </p:cNvSpPr>
          <p:nvPr/>
        </p:nvSpPr>
        <p:spPr bwMode="auto">
          <a:xfrm>
            <a:off x="3748088" y="28458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25" name="Text Box 4"/>
          <p:cNvSpPr txBox="1">
            <a:spLocks noChangeArrowheads="1"/>
          </p:cNvSpPr>
          <p:nvPr/>
        </p:nvSpPr>
        <p:spPr bwMode="auto">
          <a:xfrm>
            <a:off x="4205288" y="23886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26" name="Text Box 5"/>
          <p:cNvSpPr txBox="1">
            <a:spLocks noChangeArrowheads="1"/>
          </p:cNvSpPr>
          <p:nvPr/>
        </p:nvSpPr>
        <p:spPr bwMode="auto">
          <a:xfrm>
            <a:off x="4510088" y="31506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27" name="Text Box 6"/>
          <p:cNvSpPr txBox="1">
            <a:spLocks noChangeArrowheads="1"/>
          </p:cNvSpPr>
          <p:nvPr/>
        </p:nvSpPr>
        <p:spPr bwMode="auto">
          <a:xfrm>
            <a:off x="5486400" y="33634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28" name="Text Box 7"/>
          <p:cNvSpPr txBox="1">
            <a:spLocks noChangeArrowheads="1"/>
          </p:cNvSpPr>
          <p:nvPr/>
        </p:nvSpPr>
        <p:spPr bwMode="auto">
          <a:xfrm>
            <a:off x="2376488" y="3760297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3129" name="Text Box 8"/>
          <p:cNvSpPr txBox="1">
            <a:spLocks noChangeArrowheads="1"/>
          </p:cNvSpPr>
          <p:nvPr/>
        </p:nvSpPr>
        <p:spPr bwMode="auto">
          <a:xfrm>
            <a:off x="3367088" y="3531697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3130" name="Text Box 9"/>
          <p:cNvSpPr txBox="1">
            <a:spLocks noChangeArrowheads="1"/>
          </p:cNvSpPr>
          <p:nvPr/>
        </p:nvSpPr>
        <p:spPr bwMode="auto">
          <a:xfrm>
            <a:off x="2833688" y="3760297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3131" name="Text Box 10"/>
          <p:cNvSpPr txBox="1">
            <a:spLocks noChangeArrowheads="1"/>
          </p:cNvSpPr>
          <p:nvPr/>
        </p:nvSpPr>
        <p:spPr bwMode="auto">
          <a:xfrm>
            <a:off x="395288" y="5360497"/>
            <a:ext cx="1752600" cy="8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 i="0">
                <a:solidFill>
                  <a:srgbClr val="00A000"/>
                </a:solidFill>
                <a:latin typeface="+mn-lt"/>
                <a:ea typeface="宋体" charset="0"/>
                <a:cs typeface="宋体" charset="0"/>
              </a:rPr>
              <a:t>Optimal query</a:t>
            </a:r>
          </a:p>
        </p:txBody>
      </p:sp>
      <p:sp>
        <p:nvSpPr>
          <p:cNvPr id="133132" name="Line 11"/>
          <p:cNvSpPr>
            <a:spLocks noChangeShapeType="1"/>
          </p:cNvSpPr>
          <p:nvPr/>
        </p:nvSpPr>
        <p:spPr bwMode="auto">
          <a:xfrm flipV="1">
            <a:off x="1371600" y="4046047"/>
            <a:ext cx="152400" cy="1393825"/>
          </a:xfrm>
          <a:prstGeom prst="line">
            <a:avLst/>
          </a:prstGeom>
          <a:noFill/>
          <a:ln w="9360">
            <a:solidFill>
              <a:srgbClr val="00A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33" name="Text Box 12"/>
          <p:cNvSpPr txBox="1">
            <a:spLocks noChangeArrowheads="1"/>
          </p:cNvSpPr>
          <p:nvPr/>
        </p:nvSpPr>
        <p:spPr bwMode="auto">
          <a:xfrm>
            <a:off x="4427984" y="5192222"/>
            <a:ext cx="4182616" cy="8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x  non-relevant documents</a:t>
            </a:r>
          </a:p>
          <a:p>
            <a:pPr eaLnBrk="1">
              <a:lnSpc>
                <a:spcPct val="93000"/>
              </a:lnSpc>
              <a:spcBef>
                <a:spcPts val="300"/>
              </a:spcBef>
              <a:buClrTx/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o  relevant documents</a:t>
            </a:r>
          </a:p>
        </p:txBody>
      </p:sp>
      <p:sp>
        <p:nvSpPr>
          <p:cNvPr id="133134" name="Text Box 13"/>
          <p:cNvSpPr txBox="1">
            <a:spLocks noChangeArrowheads="1"/>
          </p:cNvSpPr>
          <p:nvPr/>
        </p:nvSpPr>
        <p:spPr bwMode="auto">
          <a:xfrm>
            <a:off x="2590800" y="3363422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3135" name="Text Box 14"/>
          <p:cNvSpPr txBox="1">
            <a:spLocks noChangeArrowheads="1"/>
          </p:cNvSpPr>
          <p:nvPr/>
        </p:nvSpPr>
        <p:spPr bwMode="auto">
          <a:xfrm>
            <a:off x="3138488" y="2083897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3136" name="Text Box 15"/>
          <p:cNvSpPr txBox="1">
            <a:spLocks noChangeArrowheads="1"/>
          </p:cNvSpPr>
          <p:nvPr/>
        </p:nvSpPr>
        <p:spPr bwMode="auto">
          <a:xfrm>
            <a:off x="2833688" y="2998297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3137" name="Text Box 16"/>
          <p:cNvSpPr txBox="1">
            <a:spLocks noChangeArrowheads="1"/>
          </p:cNvSpPr>
          <p:nvPr/>
        </p:nvSpPr>
        <p:spPr bwMode="auto">
          <a:xfrm>
            <a:off x="3124200" y="16870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38" name="Text Box 17"/>
          <p:cNvSpPr txBox="1">
            <a:spLocks noChangeArrowheads="1"/>
          </p:cNvSpPr>
          <p:nvPr/>
        </p:nvSpPr>
        <p:spPr bwMode="auto">
          <a:xfrm>
            <a:off x="4281488" y="15504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39" name="Text Box 18"/>
          <p:cNvSpPr txBox="1">
            <a:spLocks noChangeArrowheads="1"/>
          </p:cNvSpPr>
          <p:nvPr/>
        </p:nvSpPr>
        <p:spPr bwMode="auto">
          <a:xfrm>
            <a:off x="5715000" y="24490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0" name="Text Box 19"/>
          <p:cNvSpPr txBox="1">
            <a:spLocks noChangeArrowheads="1"/>
          </p:cNvSpPr>
          <p:nvPr/>
        </p:nvSpPr>
        <p:spPr bwMode="auto">
          <a:xfrm>
            <a:off x="5272088" y="24648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1" name="Text Box 20"/>
          <p:cNvSpPr txBox="1">
            <a:spLocks noChangeArrowheads="1"/>
          </p:cNvSpPr>
          <p:nvPr/>
        </p:nvSpPr>
        <p:spPr bwMode="auto">
          <a:xfrm>
            <a:off x="4572000" y="21442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2" name="Text Box 21"/>
          <p:cNvSpPr txBox="1">
            <a:spLocks noChangeArrowheads="1"/>
          </p:cNvSpPr>
          <p:nvPr/>
        </p:nvSpPr>
        <p:spPr bwMode="auto">
          <a:xfrm>
            <a:off x="5576888" y="14742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3" name="Text Box 22"/>
          <p:cNvSpPr txBox="1">
            <a:spLocks noChangeArrowheads="1"/>
          </p:cNvSpPr>
          <p:nvPr/>
        </p:nvSpPr>
        <p:spPr bwMode="auto">
          <a:xfrm>
            <a:off x="4876800" y="25252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4" name="Text Box 23"/>
          <p:cNvSpPr txBox="1">
            <a:spLocks noChangeArrowheads="1"/>
          </p:cNvSpPr>
          <p:nvPr/>
        </p:nvSpPr>
        <p:spPr bwMode="auto">
          <a:xfrm>
            <a:off x="5105400" y="16870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5" name="Text Box 24"/>
          <p:cNvSpPr txBox="1">
            <a:spLocks noChangeArrowheads="1"/>
          </p:cNvSpPr>
          <p:nvPr/>
        </p:nvSpPr>
        <p:spPr bwMode="auto">
          <a:xfrm>
            <a:off x="3748088" y="42174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6" name="Text Box 25"/>
          <p:cNvSpPr txBox="1">
            <a:spLocks noChangeArrowheads="1"/>
          </p:cNvSpPr>
          <p:nvPr/>
        </p:nvSpPr>
        <p:spPr bwMode="auto">
          <a:xfrm>
            <a:off x="4953000" y="3515822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7" name="Text Box 26"/>
          <p:cNvSpPr txBox="1">
            <a:spLocks noChangeArrowheads="1"/>
          </p:cNvSpPr>
          <p:nvPr/>
        </p:nvSpPr>
        <p:spPr bwMode="auto">
          <a:xfrm>
            <a:off x="6186488" y="28458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48" name="Text Box 27"/>
          <p:cNvSpPr txBox="1">
            <a:spLocks noChangeArrowheads="1"/>
          </p:cNvSpPr>
          <p:nvPr/>
        </p:nvSpPr>
        <p:spPr bwMode="auto">
          <a:xfrm>
            <a:off x="5043488" y="39126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grpSp>
        <p:nvGrpSpPr>
          <p:cNvPr id="133149" name="Group 28"/>
          <p:cNvGrpSpPr>
            <a:grpSpLocks/>
          </p:cNvGrpSpPr>
          <p:nvPr/>
        </p:nvGrpSpPr>
        <p:grpSpPr bwMode="auto">
          <a:xfrm>
            <a:off x="1371600" y="3744422"/>
            <a:ext cx="455613" cy="347663"/>
            <a:chOff x="864" y="2640"/>
            <a:chExt cx="287" cy="219"/>
          </a:xfrm>
        </p:grpSpPr>
        <p:sp>
          <p:nvSpPr>
            <p:cNvPr id="133152" name="Text Box 29"/>
            <p:cNvSpPr txBox="1">
              <a:spLocks noChangeArrowheads="1"/>
            </p:cNvSpPr>
            <p:nvPr/>
          </p:nvSpPr>
          <p:spPr bwMode="auto">
            <a:xfrm>
              <a:off x="864" y="2640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3153" name="Freeform 30"/>
            <p:cNvSpPr>
              <a:spLocks noChangeArrowheads="1"/>
            </p:cNvSpPr>
            <p:nvPr/>
          </p:nvSpPr>
          <p:spPr bwMode="auto">
            <a:xfrm>
              <a:off x="935" y="273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50" name="Text Box 31"/>
          <p:cNvSpPr txBox="1">
            <a:spLocks noChangeArrowheads="1"/>
          </p:cNvSpPr>
          <p:nvPr/>
        </p:nvSpPr>
        <p:spPr bwMode="auto">
          <a:xfrm>
            <a:off x="6034088" y="35316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3151" name="Text Box 32"/>
          <p:cNvSpPr txBox="1">
            <a:spLocks noChangeArrowheads="1"/>
          </p:cNvSpPr>
          <p:nvPr/>
        </p:nvSpPr>
        <p:spPr bwMode="auto">
          <a:xfrm>
            <a:off x="6491288" y="2083897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3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95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640740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533400" y="158750"/>
            <a:ext cx="8077200" cy="8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200" i="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Rocchio</a:t>
            </a:r>
            <a:r>
              <a:rPr lang="en-US" sz="32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1971 Algorithm (SMART System)</a:t>
            </a: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611560" y="1101303"/>
            <a:ext cx="8001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31472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Useful in practice:</a:t>
            </a:r>
            <a:endParaRPr lang="en-US" sz="28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en-US" sz="28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en-US" sz="20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Tx/>
              <a:buFontTx/>
              <a:buNone/>
            </a:pPr>
            <a:endParaRPr lang="en-US" sz="16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1800" i="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q</a:t>
            </a:r>
            <a:r>
              <a:rPr lang="en-US" sz="1800" i="0" baseline="-250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m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= modified query vector; q</a:t>
            </a:r>
            <a:r>
              <a:rPr lang="en-US" sz="1800" i="0" baseline="-250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0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= original query vector; </a:t>
            </a:r>
            <a:r>
              <a:rPr lang="el-GR" sz="1800" i="0" dirty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,</a:t>
            </a:r>
            <a:r>
              <a:rPr lang="el-GR" sz="1800" i="0" dirty="0">
                <a:solidFill>
                  <a:srgbClr val="000000"/>
                </a:solidFill>
                <a:latin typeface="+mn-lt"/>
                <a:cs typeface="Arial" charset="0"/>
              </a:rPr>
              <a:t>β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,</a:t>
            </a:r>
            <a:r>
              <a:rPr lang="el-GR" sz="1800" i="0" dirty="0">
                <a:solidFill>
                  <a:srgbClr val="000000"/>
                </a:solidFill>
                <a:latin typeface="+mn-lt"/>
                <a:cs typeface="Arial" charset="0"/>
              </a:rPr>
              <a:t>γ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: weights (hand-chosen or set empirically); </a:t>
            </a:r>
            <a:r>
              <a:rPr lang="en-US" sz="1800" i="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D</a:t>
            </a:r>
            <a:r>
              <a:rPr lang="en-US" sz="1800" i="0" baseline="-250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</a:t>
            </a:r>
            <a:r>
              <a:rPr lang="en-US" sz="1800" i="0" baseline="-2500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 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= set of known relevant doc vectors; </a:t>
            </a:r>
            <a:r>
              <a:rPr lang="en-US" sz="1800" i="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D</a:t>
            </a:r>
            <a:r>
              <a:rPr lang="en-US" sz="1800" i="0" baseline="-2500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nr</a:t>
            </a:r>
            <a:r>
              <a:rPr lang="en-US" sz="1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= set of known irrelevant doc vectors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New query moves toward relevant documents and away from irrelevant documents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Tradeoff </a:t>
            </a:r>
            <a:r>
              <a:rPr lang="el-GR" sz="2000" i="0" dirty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vs. </a:t>
            </a:r>
            <a:r>
              <a:rPr lang="el-GR" sz="2000" i="0" dirty="0">
                <a:solidFill>
                  <a:srgbClr val="000000"/>
                </a:solidFill>
                <a:latin typeface="+mn-lt"/>
                <a:cs typeface="Arial" charset="0"/>
              </a:rPr>
              <a:t>β</a:t>
            </a: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/</a:t>
            </a:r>
            <a:r>
              <a:rPr lang="el-GR" sz="2000" i="0" dirty="0">
                <a:solidFill>
                  <a:srgbClr val="000000"/>
                </a:solidFill>
                <a:latin typeface="+mn-lt"/>
                <a:cs typeface="Arial" charset="0"/>
              </a:rPr>
              <a:t>γ</a:t>
            </a: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: If we have a lot of judged documents, we want a higher </a:t>
            </a:r>
            <a:r>
              <a:rPr lang="el-GR" sz="2000" i="0" dirty="0">
                <a:solidFill>
                  <a:srgbClr val="000000"/>
                </a:solidFill>
                <a:latin typeface="+mn-lt"/>
                <a:cs typeface="Arial" charset="0"/>
              </a:rPr>
              <a:t>β</a:t>
            </a: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/</a:t>
            </a:r>
            <a:r>
              <a:rPr lang="el-GR" sz="2000" i="0" dirty="0">
                <a:solidFill>
                  <a:srgbClr val="000000"/>
                </a:solidFill>
                <a:latin typeface="+mn-lt"/>
                <a:cs typeface="Arial" charset="0"/>
              </a:rPr>
              <a:t>γ</a:t>
            </a: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.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Term weight can go negative</a:t>
            </a:r>
          </a:p>
          <a:p>
            <a:pPr lvl="1">
              <a:lnSpc>
                <a:spcPct val="79000"/>
              </a:lnSpc>
              <a:spcBef>
                <a:spcPts val="7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0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Negative term weights are ignored (set to 0)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108449" y="1628800"/>
          <a:ext cx="5119735" cy="100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08" name="Formel" r:id="rId4" imgW="2336800" imgH="457200" progId="Equation.3">
                  <p:embed/>
                </p:oleObj>
              </mc:Choice>
              <mc:Fallback>
                <p:oleObj name="Formel" r:id="rId4" imgW="2336800" imgH="457200" progId="Equation.3">
                  <p:embed/>
                  <p:pic>
                    <p:nvPicPr>
                      <p:cNvPr id="13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449" y="1628800"/>
                        <a:ext cx="5119735" cy="100173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96</a:t>
            </a:fld>
            <a:endParaRPr lang="de-DE" sz="1100"/>
          </a:p>
        </p:txBody>
      </p:sp>
      <p:sp>
        <p:nvSpPr>
          <p:cNvPr id="3" name="Textfeld 2"/>
          <p:cNvSpPr txBox="1"/>
          <p:nvPr/>
        </p:nvSpPr>
        <p:spPr>
          <a:xfrm>
            <a:off x="539552" y="537321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Wikipedia: Gerard Salton, The </a:t>
            </a:r>
            <a:r>
              <a:rPr lang="en-US" sz="1100" b="1" dirty="0">
                <a:solidFill>
                  <a:srgbClr val="0000FF"/>
                </a:solidFill>
              </a:rPr>
              <a:t>SMART</a:t>
            </a:r>
            <a:r>
              <a:rPr lang="en-US" sz="1100" dirty="0">
                <a:solidFill>
                  <a:srgbClr val="0000FF"/>
                </a:solidFill>
              </a:rPr>
              <a:t> (</a:t>
            </a:r>
            <a:r>
              <a:rPr lang="en-US" sz="1100" b="1" dirty="0">
                <a:solidFill>
                  <a:srgbClr val="0000FF"/>
                </a:solidFill>
              </a:rPr>
              <a:t>S</a:t>
            </a:r>
            <a:r>
              <a:rPr lang="en-US" sz="1100" dirty="0">
                <a:solidFill>
                  <a:srgbClr val="0000FF"/>
                </a:solidFill>
              </a:rPr>
              <a:t>ystem for the </a:t>
            </a:r>
            <a:r>
              <a:rPr lang="en-US" sz="1100" b="1" dirty="0">
                <a:solidFill>
                  <a:srgbClr val="0000FF"/>
                </a:solidFill>
              </a:rPr>
              <a:t>M</a:t>
            </a:r>
            <a:r>
              <a:rPr lang="en-US" sz="1100" dirty="0">
                <a:solidFill>
                  <a:srgbClr val="0000FF"/>
                </a:solidFill>
              </a:rPr>
              <a:t>echanical </a:t>
            </a:r>
            <a:r>
              <a:rPr lang="en-US" sz="1100" b="1" dirty="0">
                <a:solidFill>
                  <a:srgbClr val="0000FF"/>
                </a:solidFill>
              </a:rPr>
              <a:t>A</a:t>
            </a:r>
            <a:r>
              <a:rPr lang="en-US" sz="1100" dirty="0">
                <a:solidFill>
                  <a:srgbClr val="0000FF"/>
                </a:solidFill>
              </a:rPr>
              <a:t>nalysis and </a:t>
            </a:r>
            <a:r>
              <a:rPr lang="en-US" sz="1100" b="1" dirty="0">
                <a:solidFill>
                  <a:srgbClr val="0000FF"/>
                </a:solidFill>
              </a:rPr>
              <a:t>R</a:t>
            </a:r>
            <a:r>
              <a:rPr lang="en-US" sz="1100" dirty="0">
                <a:solidFill>
                  <a:srgbClr val="0000FF"/>
                </a:solidFill>
              </a:rPr>
              <a:t>etrieval of </a:t>
            </a:r>
            <a:r>
              <a:rPr lang="en-US" sz="1100" b="1" dirty="0">
                <a:solidFill>
                  <a:srgbClr val="0000FF"/>
                </a:solidFill>
              </a:rPr>
              <a:t>T</a:t>
            </a:r>
            <a:r>
              <a:rPr lang="en-US" sz="1100" dirty="0">
                <a:solidFill>
                  <a:srgbClr val="0000FF"/>
                </a:solidFill>
              </a:rPr>
              <a:t>ext or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>
                <a:solidFill>
                  <a:srgbClr val="00B050"/>
                </a:solidFill>
              </a:rPr>
              <a:t>Salton’s Magic Automatic Retriever of Text</a:t>
            </a:r>
            <a:r>
              <a:rPr lang="en-US" sz="1100" dirty="0">
                <a:solidFill>
                  <a:srgbClr val="0000FF"/>
                </a:solidFill>
              </a:rPr>
              <a:t>) Information Retrieval System is an information retrieval system, developed at Cornell University in the </a:t>
            </a:r>
            <a:r>
              <a:rPr lang="en-US" sz="1100" b="1" dirty="0">
                <a:solidFill>
                  <a:srgbClr val="FF0000"/>
                </a:solidFill>
              </a:rPr>
              <a:t>1960s</a:t>
            </a:r>
            <a:r>
              <a:rPr lang="en-US" sz="1100" dirty="0">
                <a:solidFill>
                  <a:srgbClr val="0000FF"/>
                </a:solidFill>
              </a:rPr>
              <a:t>. Many important concepts in information retrieval were developed as part of research on the SMART system, including the vector space model, relevance feedback, and </a:t>
            </a:r>
            <a:r>
              <a:rPr lang="en-US" sz="1100" dirty="0" err="1">
                <a:solidFill>
                  <a:srgbClr val="0000FF"/>
                </a:solidFill>
              </a:rPr>
              <a:t>Rocchio</a:t>
            </a:r>
            <a:r>
              <a:rPr lang="en-US" sz="1100" dirty="0">
                <a:solidFill>
                  <a:srgbClr val="0000FF"/>
                </a:solidFill>
              </a:rPr>
              <a:t> algorithm.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256" y="61664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Salton, G. (Ed.). </a:t>
            </a:r>
            <a:r>
              <a:rPr lang="en-US" sz="1200" i="1" dirty="0">
                <a:solidFill>
                  <a:srgbClr val="0305FF"/>
                </a:solidFill>
              </a:rPr>
              <a:t>The SMART retrieval system: Experiments in automatic document processing. </a:t>
            </a:r>
            <a:r>
              <a:rPr lang="en-US" sz="1200" dirty="0">
                <a:solidFill>
                  <a:srgbClr val="0305FF"/>
                </a:solidFill>
              </a:rPr>
              <a:t>Englewood Cliffs, NJ: Prentice-Hall. </a:t>
            </a:r>
            <a:r>
              <a:rPr lang="en-US" sz="1200" dirty="0">
                <a:solidFill>
                  <a:srgbClr val="FF0000"/>
                </a:solidFill>
              </a:rPr>
              <a:t>1971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869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reeform 1"/>
          <p:cNvSpPr>
            <a:spLocks noChangeArrowheads="1"/>
          </p:cNvSpPr>
          <p:nvPr/>
        </p:nvSpPr>
        <p:spPr bwMode="auto">
          <a:xfrm>
            <a:off x="928688" y="1124744"/>
            <a:ext cx="6234112" cy="4430713"/>
          </a:xfrm>
          <a:custGeom>
            <a:avLst/>
            <a:gdLst>
              <a:gd name="T0" fmla="*/ 329 w 3927"/>
              <a:gd name="T1" fmla="*/ 2491 h 2791"/>
              <a:gd name="T2" fmla="*/ 221 w 3927"/>
              <a:gd name="T3" fmla="*/ 2190 h 2791"/>
              <a:gd name="T4" fmla="*/ 154 w 3927"/>
              <a:gd name="T5" fmla="*/ 1956 h 2791"/>
              <a:gd name="T6" fmla="*/ 137 w 3927"/>
              <a:gd name="T7" fmla="*/ 1673 h 2791"/>
              <a:gd name="T8" fmla="*/ 96 w 3927"/>
              <a:gd name="T9" fmla="*/ 1430 h 2791"/>
              <a:gd name="T10" fmla="*/ 112 w 3927"/>
              <a:gd name="T11" fmla="*/ 1205 h 2791"/>
              <a:gd name="T12" fmla="*/ 62 w 3927"/>
              <a:gd name="T13" fmla="*/ 1080 h 2791"/>
              <a:gd name="T14" fmla="*/ 29 w 3927"/>
              <a:gd name="T15" fmla="*/ 938 h 2791"/>
              <a:gd name="T16" fmla="*/ 71 w 3927"/>
              <a:gd name="T17" fmla="*/ 546 h 2791"/>
              <a:gd name="T18" fmla="*/ 129 w 3927"/>
              <a:gd name="T19" fmla="*/ 479 h 2791"/>
              <a:gd name="T20" fmla="*/ 137 w 3927"/>
              <a:gd name="T21" fmla="*/ 437 h 2791"/>
              <a:gd name="T22" fmla="*/ 229 w 3927"/>
              <a:gd name="T23" fmla="*/ 320 h 2791"/>
              <a:gd name="T24" fmla="*/ 405 w 3927"/>
              <a:gd name="T25" fmla="*/ 220 h 2791"/>
              <a:gd name="T26" fmla="*/ 588 w 3927"/>
              <a:gd name="T27" fmla="*/ 112 h 2791"/>
              <a:gd name="T28" fmla="*/ 1097 w 3927"/>
              <a:gd name="T29" fmla="*/ 20 h 2791"/>
              <a:gd name="T30" fmla="*/ 1715 w 3927"/>
              <a:gd name="T31" fmla="*/ 36 h 2791"/>
              <a:gd name="T32" fmla="*/ 2158 w 3927"/>
              <a:gd name="T33" fmla="*/ 20 h 2791"/>
              <a:gd name="T34" fmla="*/ 2742 w 3927"/>
              <a:gd name="T35" fmla="*/ 61 h 2791"/>
              <a:gd name="T36" fmla="*/ 3059 w 3927"/>
              <a:gd name="T37" fmla="*/ 78 h 2791"/>
              <a:gd name="T38" fmla="*/ 3435 w 3927"/>
              <a:gd name="T39" fmla="*/ 128 h 2791"/>
              <a:gd name="T40" fmla="*/ 3644 w 3927"/>
              <a:gd name="T41" fmla="*/ 178 h 2791"/>
              <a:gd name="T42" fmla="*/ 3735 w 3927"/>
              <a:gd name="T43" fmla="*/ 262 h 2791"/>
              <a:gd name="T44" fmla="*/ 3769 w 3927"/>
              <a:gd name="T45" fmla="*/ 329 h 2791"/>
              <a:gd name="T46" fmla="*/ 3827 w 3927"/>
              <a:gd name="T47" fmla="*/ 454 h 2791"/>
              <a:gd name="T48" fmla="*/ 3927 w 3927"/>
              <a:gd name="T49" fmla="*/ 771 h 2791"/>
              <a:gd name="T50" fmla="*/ 3919 w 3927"/>
              <a:gd name="T51" fmla="*/ 1013 h 2791"/>
              <a:gd name="T52" fmla="*/ 3894 w 3927"/>
              <a:gd name="T53" fmla="*/ 1122 h 2791"/>
              <a:gd name="T54" fmla="*/ 3819 w 3927"/>
              <a:gd name="T55" fmla="*/ 1481 h 2791"/>
              <a:gd name="T56" fmla="*/ 3802 w 3927"/>
              <a:gd name="T57" fmla="*/ 1597 h 2791"/>
              <a:gd name="T58" fmla="*/ 3777 w 3927"/>
              <a:gd name="T59" fmla="*/ 1748 h 2791"/>
              <a:gd name="T60" fmla="*/ 3585 w 3927"/>
              <a:gd name="T61" fmla="*/ 2040 h 2791"/>
              <a:gd name="T62" fmla="*/ 3468 w 3927"/>
              <a:gd name="T63" fmla="*/ 2107 h 2791"/>
              <a:gd name="T64" fmla="*/ 3401 w 3927"/>
              <a:gd name="T65" fmla="*/ 2123 h 2791"/>
              <a:gd name="T66" fmla="*/ 3260 w 3927"/>
              <a:gd name="T67" fmla="*/ 2157 h 2791"/>
              <a:gd name="T68" fmla="*/ 2934 w 3927"/>
              <a:gd name="T69" fmla="*/ 2198 h 2791"/>
              <a:gd name="T70" fmla="*/ 2759 w 3927"/>
              <a:gd name="T71" fmla="*/ 2165 h 2791"/>
              <a:gd name="T72" fmla="*/ 2617 w 3927"/>
              <a:gd name="T73" fmla="*/ 2173 h 2791"/>
              <a:gd name="T74" fmla="*/ 2550 w 3927"/>
              <a:gd name="T75" fmla="*/ 2207 h 2791"/>
              <a:gd name="T76" fmla="*/ 2408 w 3927"/>
              <a:gd name="T77" fmla="*/ 2249 h 2791"/>
              <a:gd name="T78" fmla="*/ 2183 w 3927"/>
              <a:gd name="T79" fmla="*/ 2324 h 2791"/>
              <a:gd name="T80" fmla="*/ 2016 w 3927"/>
              <a:gd name="T81" fmla="*/ 2399 h 2791"/>
              <a:gd name="T82" fmla="*/ 1974 w 3927"/>
              <a:gd name="T83" fmla="*/ 2424 h 2791"/>
              <a:gd name="T84" fmla="*/ 1473 w 3927"/>
              <a:gd name="T85" fmla="*/ 2516 h 2791"/>
              <a:gd name="T86" fmla="*/ 1248 w 3927"/>
              <a:gd name="T87" fmla="*/ 2608 h 2791"/>
              <a:gd name="T88" fmla="*/ 956 w 3927"/>
              <a:gd name="T89" fmla="*/ 2716 h 2791"/>
              <a:gd name="T90" fmla="*/ 872 w 3927"/>
              <a:gd name="T91" fmla="*/ 2749 h 2791"/>
              <a:gd name="T92" fmla="*/ 655 w 3927"/>
              <a:gd name="T93" fmla="*/ 2791 h 2791"/>
              <a:gd name="T94" fmla="*/ 597 w 3927"/>
              <a:gd name="T95" fmla="*/ 2774 h 2791"/>
              <a:gd name="T96" fmla="*/ 563 w 3927"/>
              <a:gd name="T97" fmla="*/ 2749 h 2791"/>
              <a:gd name="T98" fmla="*/ 538 w 3927"/>
              <a:gd name="T99" fmla="*/ 2741 h 2791"/>
              <a:gd name="T100" fmla="*/ 488 w 3927"/>
              <a:gd name="T101" fmla="*/ 2691 h 2791"/>
              <a:gd name="T102" fmla="*/ 471 w 3927"/>
              <a:gd name="T103" fmla="*/ 2666 h 2791"/>
              <a:gd name="T104" fmla="*/ 421 w 3927"/>
              <a:gd name="T105" fmla="*/ 2616 h 2791"/>
              <a:gd name="T106" fmla="*/ 413 w 3927"/>
              <a:gd name="T107" fmla="*/ 2591 h 2791"/>
              <a:gd name="T108" fmla="*/ 388 w 3927"/>
              <a:gd name="T109" fmla="*/ 2574 h 2791"/>
              <a:gd name="T110" fmla="*/ 329 w 3927"/>
              <a:gd name="T111" fmla="*/ 2491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51520" y="-171400"/>
            <a:ext cx="83106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8000"/>
              </a:lnSpc>
              <a:buClrTx/>
              <a:buFontTx/>
              <a:buNone/>
            </a:pPr>
            <a:r>
              <a:rPr lang="en-US" sz="36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Relevance feedback on initial query 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3748088" y="28011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4205288" y="23439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4510088" y="31059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1843088" y="33345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24" name="Text Box 7"/>
          <p:cNvSpPr txBox="1">
            <a:spLocks noChangeArrowheads="1"/>
          </p:cNvSpPr>
          <p:nvPr/>
        </p:nvSpPr>
        <p:spPr bwMode="auto">
          <a:xfrm>
            <a:off x="2376488" y="3715544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5" name="Text Box 8"/>
          <p:cNvSpPr txBox="1">
            <a:spLocks noChangeArrowheads="1"/>
          </p:cNvSpPr>
          <p:nvPr/>
        </p:nvSpPr>
        <p:spPr bwMode="auto">
          <a:xfrm>
            <a:off x="3367088" y="3486944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6" name="Text Box 9"/>
          <p:cNvSpPr txBox="1">
            <a:spLocks noChangeArrowheads="1"/>
          </p:cNvSpPr>
          <p:nvPr/>
        </p:nvSpPr>
        <p:spPr bwMode="auto">
          <a:xfrm>
            <a:off x="2833688" y="3715544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27" name="Text Box 10"/>
          <p:cNvSpPr txBox="1">
            <a:spLocks noChangeArrowheads="1"/>
          </p:cNvSpPr>
          <p:nvPr/>
        </p:nvSpPr>
        <p:spPr bwMode="auto">
          <a:xfrm>
            <a:off x="395288" y="5315744"/>
            <a:ext cx="1752600" cy="8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 i="0">
                <a:solidFill>
                  <a:srgbClr val="00A000"/>
                </a:solidFill>
                <a:latin typeface="+mn-lt"/>
                <a:ea typeface="宋体" charset="0"/>
                <a:cs typeface="宋体" charset="0"/>
              </a:rPr>
              <a:t>Revised query</a:t>
            </a:r>
          </a:p>
        </p:txBody>
      </p:sp>
      <p:sp>
        <p:nvSpPr>
          <p:cNvPr id="137228" name="Line 11"/>
          <p:cNvSpPr>
            <a:spLocks noChangeShapeType="1"/>
          </p:cNvSpPr>
          <p:nvPr/>
        </p:nvSpPr>
        <p:spPr bwMode="auto">
          <a:xfrm flipV="1">
            <a:off x="1371600" y="3696494"/>
            <a:ext cx="1447800" cy="1682750"/>
          </a:xfrm>
          <a:prstGeom prst="line">
            <a:avLst/>
          </a:prstGeom>
          <a:noFill/>
          <a:ln w="9360">
            <a:solidFill>
              <a:srgbClr val="00A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29" name="Text Box 12"/>
          <p:cNvSpPr txBox="1">
            <a:spLocks noChangeArrowheads="1"/>
          </p:cNvSpPr>
          <p:nvPr/>
        </p:nvSpPr>
        <p:spPr bwMode="auto">
          <a:xfrm>
            <a:off x="3923928" y="5319677"/>
            <a:ext cx="4849688" cy="8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67968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x  known non-relevant documents</a:t>
            </a:r>
          </a:p>
          <a:p>
            <a:pPr eaLnBrk="1">
              <a:lnSpc>
                <a:spcPct val="93000"/>
              </a:lnSpc>
              <a:spcBef>
                <a:spcPts val="300"/>
              </a:spcBef>
              <a:buClrTx/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o  known relevant documents</a:t>
            </a:r>
          </a:p>
        </p:txBody>
      </p:sp>
      <p:sp>
        <p:nvSpPr>
          <p:cNvPr id="137230" name="Text Box 13"/>
          <p:cNvSpPr txBox="1">
            <a:spLocks noChangeArrowheads="1"/>
          </p:cNvSpPr>
          <p:nvPr/>
        </p:nvSpPr>
        <p:spPr bwMode="auto">
          <a:xfrm>
            <a:off x="2605088" y="3258344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1" name="Text Box 14"/>
          <p:cNvSpPr txBox="1">
            <a:spLocks noChangeArrowheads="1"/>
          </p:cNvSpPr>
          <p:nvPr/>
        </p:nvSpPr>
        <p:spPr bwMode="auto">
          <a:xfrm>
            <a:off x="3138488" y="2039144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2" name="Text Box 15"/>
          <p:cNvSpPr txBox="1">
            <a:spLocks noChangeArrowheads="1"/>
          </p:cNvSpPr>
          <p:nvPr/>
        </p:nvSpPr>
        <p:spPr bwMode="auto">
          <a:xfrm>
            <a:off x="2833688" y="2953544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o</a:t>
            </a:r>
          </a:p>
        </p:txBody>
      </p:sp>
      <p:sp>
        <p:nvSpPr>
          <p:cNvPr id="137233" name="Text Box 16"/>
          <p:cNvSpPr txBox="1">
            <a:spLocks noChangeArrowheads="1"/>
          </p:cNvSpPr>
          <p:nvPr/>
        </p:nvSpPr>
        <p:spPr bwMode="auto">
          <a:xfrm>
            <a:off x="3352800" y="2632869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4" name="Text Box 17"/>
          <p:cNvSpPr txBox="1">
            <a:spLocks noChangeArrowheads="1"/>
          </p:cNvSpPr>
          <p:nvPr/>
        </p:nvSpPr>
        <p:spPr bwMode="auto">
          <a:xfrm>
            <a:off x="4281488" y="15057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5" name="Text Box 18"/>
          <p:cNvSpPr txBox="1">
            <a:spLocks noChangeArrowheads="1"/>
          </p:cNvSpPr>
          <p:nvPr/>
        </p:nvSpPr>
        <p:spPr bwMode="auto">
          <a:xfrm>
            <a:off x="1919288" y="25725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6" name="Text Box 19"/>
          <p:cNvSpPr txBox="1">
            <a:spLocks noChangeArrowheads="1"/>
          </p:cNvSpPr>
          <p:nvPr/>
        </p:nvSpPr>
        <p:spPr bwMode="auto">
          <a:xfrm>
            <a:off x="5272088" y="24201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7" name="Text Box 20"/>
          <p:cNvSpPr txBox="1">
            <a:spLocks noChangeArrowheads="1"/>
          </p:cNvSpPr>
          <p:nvPr/>
        </p:nvSpPr>
        <p:spPr bwMode="auto">
          <a:xfrm>
            <a:off x="1462088" y="17343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8" name="Text Box 21"/>
          <p:cNvSpPr txBox="1">
            <a:spLocks noChangeArrowheads="1"/>
          </p:cNvSpPr>
          <p:nvPr/>
        </p:nvSpPr>
        <p:spPr bwMode="auto">
          <a:xfrm>
            <a:off x="5576888" y="14295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39" name="Text Box 22"/>
          <p:cNvSpPr txBox="1">
            <a:spLocks noChangeArrowheads="1"/>
          </p:cNvSpPr>
          <p:nvPr/>
        </p:nvSpPr>
        <p:spPr bwMode="auto">
          <a:xfrm>
            <a:off x="1462088" y="45537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0" name="Text Box 23"/>
          <p:cNvSpPr txBox="1">
            <a:spLocks noChangeArrowheads="1"/>
          </p:cNvSpPr>
          <p:nvPr/>
        </p:nvSpPr>
        <p:spPr bwMode="auto">
          <a:xfrm>
            <a:off x="1157288" y="34869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1" name="Text Box 24"/>
          <p:cNvSpPr txBox="1">
            <a:spLocks noChangeArrowheads="1"/>
          </p:cNvSpPr>
          <p:nvPr/>
        </p:nvSpPr>
        <p:spPr bwMode="auto">
          <a:xfrm>
            <a:off x="3748088" y="41727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2" name="Text Box 25"/>
          <p:cNvSpPr txBox="1">
            <a:spLocks noChangeArrowheads="1"/>
          </p:cNvSpPr>
          <p:nvPr/>
        </p:nvSpPr>
        <p:spPr bwMode="auto">
          <a:xfrm>
            <a:off x="2757488" y="42489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3" name="Text Box 26"/>
          <p:cNvSpPr txBox="1">
            <a:spLocks noChangeArrowheads="1"/>
          </p:cNvSpPr>
          <p:nvPr/>
        </p:nvSpPr>
        <p:spPr bwMode="auto">
          <a:xfrm>
            <a:off x="6186488" y="28011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4" name="Text Box 27"/>
          <p:cNvSpPr txBox="1">
            <a:spLocks noChangeArrowheads="1"/>
          </p:cNvSpPr>
          <p:nvPr/>
        </p:nvSpPr>
        <p:spPr bwMode="auto">
          <a:xfrm>
            <a:off x="5043488" y="38679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grpSp>
        <p:nvGrpSpPr>
          <p:cNvPr id="137245" name="Group 28"/>
          <p:cNvGrpSpPr>
            <a:grpSpLocks/>
          </p:cNvGrpSpPr>
          <p:nvPr/>
        </p:nvGrpSpPr>
        <p:grpSpPr bwMode="auto">
          <a:xfrm>
            <a:off x="2819400" y="3318669"/>
            <a:ext cx="455613" cy="347663"/>
            <a:chOff x="1776" y="2400"/>
            <a:chExt cx="287" cy="219"/>
          </a:xfrm>
        </p:grpSpPr>
        <p:sp>
          <p:nvSpPr>
            <p:cNvPr id="137253" name="Text Box 29"/>
            <p:cNvSpPr txBox="1">
              <a:spLocks noChangeArrowheads="1"/>
            </p:cNvSpPr>
            <p:nvPr/>
          </p:nvSpPr>
          <p:spPr bwMode="auto">
            <a:xfrm>
              <a:off x="1776" y="2400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7254" name="Freeform 30"/>
            <p:cNvSpPr>
              <a:spLocks noChangeArrowheads="1"/>
            </p:cNvSpPr>
            <p:nvPr/>
          </p:nvSpPr>
          <p:spPr bwMode="auto">
            <a:xfrm>
              <a:off x="1847" y="249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246" name="Text Box 31"/>
          <p:cNvSpPr txBox="1">
            <a:spLocks noChangeArrowheads="1"/>
          </p:cNvSpPr>
          <p:nvPr/>
        </p:nvSpPr>
        <p:spPr bwMode="auto">
          <a:xfrm>
            <a:off x="6034088" y="34869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7" name="Text Box 32"/>
          <p:cNvSpPr txBox="1">
            <a:spLocks noChangeArrowheads="1"/>
          </p:cNvSpPr>
          <p:nvPr/>
        </p:nvSpPr>
        <p:spPr bwMode="auto">
          <a:xfrm>
            <a:off x="6491288" y="2039144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137248" name="Text Box 33"/>
          <p:cNvSpPr txBox="1">
            <a:spLocks noChangeArrowheads="1"/>
          </p:cNvSpPr>
          <p:nvPr/>
        </p:nvSpPr>
        <p:spPr bwMode="auto">
          <a:xfrm>
            <a:off x="166688" y="1277144"/>
            <a:ext cx="1143000" cy="8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>
            <a:spAutoFit/>
          </a:bodyPr>
          <a:lstStyle>
            <a:lvl1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1500"/>
              </a:spcBef>
              <a:buClrTx/>
              <a:buFontTx/>
              <a:buNone/>
            </a:pPr>
            <a:r>
              <a:rPr lang="en-US" i="0">
                <a:solidFill>
                  <a:srgbClr val="A40508"/>
                </a:solidFill>
                <a:latin typeface="+mn-lt"/>
                <a:ea typeface="宋体" charset="0"/>
                <a:cs typeface="宋体" charset="0"/>
              </a:rPr>
              <a:t>Initial query</a:t>
            </a:r>
          </a:p>
        </p:txBody>
      </p:sp>
      <p:sp>
        <p:nvSpPr>
          <p:cNvPr id="137249" name="Line 34"/>
          <p:cNvSpPr>
            <a:spLocks noChangeShapeType="1"/>
          </p:cNvSpPr>
          <p:nvPr/>
        </p:nvSpPr>
        <p:spPr bwMode="auto">
          <a:xfrm>
            <a:off x="1004888" y="1734344"/>
            <a:ext cx="1981200" cy="914400"/>
          </a:xfrm>
          <a:prstGeom prst="line">
            <a:avLst/>
          </a:prstGeom>
          <a:noFill/>
          <a:ln w="9360">
            <a:solidFill>
              <a:srgbClr val="A5002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7250" name="Group 35"/>
          <p:cNvGrpSpPr>
            <a:grpSpLocks/>
          </p:cNvGrpSpPr>
          <p:nvPr/>
        </p:nvGrpSpPr>
        <p:grpSpPr bwMode="auto">
          <a:xfrm>
            <a:off x="2909888" y="2496344"/>
            <a:ext cx="455612" cy="347663"/>
            <a:chOff x="1833" y="1882"/>
            <a:chExt cx="287" cy="219"/>
          </a:xfrm>
        </p:grpSpPr>
        <p:sp>
          <p:nvSpPr>
            <p:cNvPr id="137251" name="Text Box 36"/>
            <p:cNvSpPr txBox="1">
              <a:spLocks noChangeArrowheads="1"/>
            </p:cNvSpPr>
            <p:nvPr/>
          </p:nvSpPr>
          <p:spPr bwMode="auto">
            <a:xfrm>
              <a:off x="1833" y="1882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89640" rIns="90000" bIns="46800">
              <a:spAutoFit/>
            </a:bodyPr>
            <a:lstStyle>
              <a:lvl1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83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charset="0"/>
                  <a:ea typeface="宋体" charset="0"/>
                  <a:cs typeface="宋体" charset="0"/>
                </a:rPr>
                <a:t></a:t>
              </a:r>
            </a:p>
          </p:txBody>
        </p:sp>
        <p:sp>
          <p:nvSpPr>
            <p:cNvPr id="137252" name="Freeform 37"/>
            <p:cNvSpPr>
              <a:spLocks noChangeArrowheads="1"/>
            </p:cNvSpPr>
            <p:nvPr/>
          </p:nvSpPr>
          <p:spPr bwMode="auto">
            <a:xfrm>
              <a:off x="1904" y="1975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97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41557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395536" y="36066"/>
            <a:ext cx="8670677" cy="10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888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6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Positive </a:t>
            </a:r>
            <a:r>
              <a:rPr lang="en-US" sz="3600" i="0" dirty="0" err="1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vs</a:t>
            </a:r>
            <a:r>
              <a:rPr lang="en-US" sz="36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 Negative Feedback</a:t>
            </a: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611560" y="1412776"/>
            <a:ext cx="80772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863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</a:pPr>
            <a:r>
              <a:rPr lang="en-US" sz="32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Positive feedback is more valuable than negative feedback (so, set  </a:t>
            </a:r>
            <a:r>
              <a:rPr lang="en-GB" sz="32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𝛾 &lt; 𝛽</a:t>
            </a:r>
            <a:r>
              <a:rPr lang="en-GB" sz="3200" i="0" dirty="0">
                <a:solidFill>
                  <a:srgbClr val="000000"/>
                </a:solidFill>
                <a:latin typeface="+mn-lt"/>
                <a:cs typeface="Arial Unicode MS" charset="0"/>
              </a:rPr>
              <a:t>; </a:t>
            </a:r>
            <a:br>
              <a:rPr lang="en-GB" sz="3200" i="0" dirty="0">
                <a:solidFill>
                  <a:srgbClr val="000000"/>
                </a:solidFill>
                <a:latin typeface="+mn-lt"/>
                <a:cs typeface="Arial Unicode MS" charset="0"/>
              </a:rPr>
            </a:br>
            <a:r>
              <a:rPr lang="en-GB" sz="3200" i="0" dirty="0">
                <a:solidFill>
                  <a:srgbClr val="000000"/>
                </a:solidFill>
                <a:latin typeface="+mn-lt"/>
                <a:cs typeface="Arial Unicode MS" charset="0"/>
              </a:rPr>
              <a:t>e.g. </a:t>
            </a:r>
            <a:r>
              <a:rPr lang="en-GB" sz="32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𝛾 = 0.25</a:t>
            </a:r>
            <a:r>
              <a:rPr lang="en-GB" sz="3200" i="0" dirty="0">
                <a:solidFill>
                  <a:srgbClr val="000000"/>
                </a:solidFill>
                <a:latin typeface="+mn-lt"/>
                <a:cs typeface="Arial Unicode MS" charset="0"/>
              </a:rPr>
              <a:t>, </a:t>
            </a:r>
            <a:r>
              <a:rPr lang="en-GB" sz="3200" i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 charset="0"/>
              </a:rPr>
              <a:t>𝛽 = 0.75</a:t>
            </a:r>
            <a:r>
              <a:rPr lang="en-GB" sz="3200" i="0" dirty="0">
                <a:solidFill>
                  <a:srgbClr val="000000"/>
                </a:solidFill>
                <a:latin typeface="+mn-lt"/>
                <a:cs typeface="Arial Unicode MS" charset="0"/>
              </a:rPr>
              <a:t>)</a:t>
            </a:r>
            <a:r>
              <a:rPr lang="en-US" sz="32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.</a:t>
            </a:r>
          </a:p>
          <a:p>
            <a:pPr marL="0" indent="0" eaLnBrk="1">
              <a:lnSpc>
                <a:spcPct val="98000"/>
              </a:lnSpc>
              <a:spcBef>
                <a:spcPts val="800"/>
              </a:spcBef>
              <a:buClrTx/>
            </a:pPr>
            <a:endParaRPr lang="en-US" sz="32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  <a:p>
            <a:pPr marL="0" indent="0" eaLnBrk="1">
              <a:lnSpc>
                <a:spcPct val="98000"/>
              </a:lnSpc>
              <a:spcBef>
                <a:spcPts val="800"/>
              </a:spcBef>
              <a:buClrTx/>
            </a:pPr>
            <a:endParaRPr lang="en-US" sz="3200" i="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141316" name="AutoShape 3"/>
          <p:cNvSpPr>
            <a:spLocks noChangeArrowheads="1"/>
          </p:cNvSpPr>
          <p:nvPr/>
        </p:nvSpPr>
        <p:spPr bwMode="auto">
          <a:xfrm rot="3360000">
            <a:off x="6273329" y="2444660"/>
            <a:ext cx="1371600" cy="838200"/>
          </a:xfrm>
          <a:prstGeom prst="leftArrowCallout">
            <a:avLst>
              <a:gd name="adj1" fmla="val 25000"/>
              <a:gd name="adj2" fmla="val 39019"/>
              <a:gd name="adj3" fmla="val 27273"/>
              <a:gd name="adj4" fmla="val 64819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0000" tIns="67968" rIns="90000" bIns="46800" anchor="ctr"/>
          <a:lstStyle/>
          <a:p>
            <a:pPr algn="ctr" rtl="1" eaLnBrk="1">
              <a:lnSpc>
                <a:spcPct val="93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Why?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98</a:t>
            </a:fld>
            <a:endParaRPr lang="de-DE" sz="1100"/>
          </a:p>
        </p:txBody>
      </p:sp>
      <p:sp>
        <p:nvSpPr>
          <p:cNvPr id="2" name="Rechteck 1"/>
          <p:cNvSpPr/>
          <p:nvPr/>
        </p:nvSpPr>
        <p:spPr>
          <a:xfrm>
            <a:off x="107504" y="3861048"/>
            <a:ext cx="7344816" cy="164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8000"/>
              </a:lnSpc>
              <a:spcBef>
                <a:spcPts val="800"/>
              </a:spcBef>
              <a:buClr>
                <a:srgbClr val="7878DE"/>
              </a:buClr>
            </a:pPr>
            <a:r>
              <a:rPr lang="en-US" sz="3200" dirty="0">
                <a:ea typeface="宋体" charset="0"/>
                <a:cs typeface="宋体" charset="0"/>
              </a:rPr>
              <a:t>Many systems only allow positive feedback </a:t>
            </a:r>
            <a:r>
              <a:rPr lang="en-GB" sz="3200" dirty="0">
                <a:cs typeface="Arial Unicode MS" charset="0"/>
              </a:rPr>
              <a:t>(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 Unicode MS" charset="0"/>
              </a:rPr>
              <a:t>𝛾=0</a:t>
            </a:r>
            <a:r>
              <a:rPr lang="en-GB" sz="3200" dirty="0">
                <a:cs typeface="Arial Unicode MS" charset="0"/>
              </a:rPr>
              <a:t>)</a:t>
            </a:r>
            <a:r>
              <a:rPr lang="en-US" sz="3200" dirty="0">
                <a:ea typeface="宋体" charset="0"/>
                <a:cs typeface="宋体" charset="0"/>
              </a:rPr>
              <a:t>.</a:t>
            </a:r>
          </a:p>
          <a:p>
            <a:pPr eaLnBrk="1"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endParaRPr lang="en-US" sz="3200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24966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395536" y="-164753"/>
            <a:ext cx="867067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872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8000"/>
              </a:lnSpc>
              <a:buClrTx/>
              <a:buFontTx/>
              <a:buNone/>
            </a:pPr>
            <a:r>
              <a:rPr lang="en-US" sz="32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Relevance feedback in vector spaces</a:t>
            </a:r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611560" y="1268760"/>
            <a:ext cx="80772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180" rIns="90000" bIns="46800"/>
          <a:lstStyle>
            <a:lvl1pPr marL="339725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i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We can </a:t>
            </a:r>
            <a:r>
              <a:rPr lang="en-US" sz="2800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modify the query </a:t>
            </a:r>
            <a:r>
              <a:rPr lang="en-US" sz="2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based on relevance feedback and apply standard vector space model.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Use only the docs that were marked.</a:t>
            </a:r>
          </a:p>
          <a:p>
            <a:pPr eaLnBrk="1">
              <a:lnSpc>
                <a:spcPct val="79000"/>
              </a:lnSpc>
              <a:spcBef>
                <a:spcPts val="800"/>
              </a:spcBef>
              <a:buClr>
                <a:srgbClr val="7878DE"/>
              </a:buClr>
              <a:buFont typeface="Arial" charset="0"/>
              <a:buChar char="•"/>
            </a:pPr>
            <a:r>
              <a:rPr lang="en-US" sz="2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Relevance feedback can </a:t>
            </a:r>
            <a:br>
              <a:rPr lang="en-US" sz="2800" i="0" dirty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</a:br>
            <a:r>
              <a:rPr lang="en-US" sz="2800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improve recall </a:t>
            </a:r>
            <a:r>
              <a:rPr lang="en-US" sz="2800" b="1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and</a:t>
            </a:r>
            <a:r>
              <a:rPr lang="en-US" sz="2800" i="0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 precision</a:t>
            </a: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99</a:t>
            </a:fld>
            <a:endParaRPr lang="de-DE" sz="110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A2CFCD33-B553-8747-97F0-4375455F01BC}"/>
              </a:ext>
            </a:extLst>
          </p:cNvPr>
          <p:cNvSpPr/>
          <p:nvPr/>
        </p:nvSpPr>
        <p:spPr>
          <a:xfrm>
            <a:off x="4296644" y="3933056"/>
            <a:ext cx="4392488" cy="1872208"/>
          </a:xfrm>
          <a:prstGeom prst="cloudCallout">
            <a:avLst>
              <a:gd name="adj1" fmla="val -59576"/>
              <a:gd name="adj2" fmla="val -738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宋体" charset="0"/>
                <a:cs typeface="宋体" charset="0"/>
              </a:rPr>
              <a:t>Any idea for relevance feedback in probabilistic IR?</a:t>
            </a:r>
          </a:p>
        </p:txBody>
      </p:sp>
    </p:spTree>
    <p:extLst>
      <p:ext uri="{BB962C8B-B14F-4D97-AF65-F5344CB8AC3E}">
        <p14:creationId xmlns:p14="http://schemas.microsoft.com/office/powerpoint/2010/main" val="1369397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6690</TotalTime>
  <Words>7079</Words>
  <Application>Microsoft Macintosh PowerPoint</Application>
  <PresentationFormat>On-screen Show (4:3)</PresentationFormat>
  <Paragraphs>1067</Paragraphs>
  <Slides>100</Slides>
  <Notes>57</Notes>
  <HiddenSlides>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100</vt:i4>
      </vt:variant>
    </vt:vector>
  </HeadingPairs>
  <TitlesOfParts>
    <vt:vector size="120" baseType="lpstr">
      <vt:lpstr>Arial</vt:lpstr>
      <vt:lpstr>Calibri</vt:lpstr>
      <vt:lpstr>cmsy10</vt:lpstr>
      <vt:lpstr>Franklin Gothic Heavy</vt:lpstr>
      <vt:lpstr>Lucida Grande</vt:lpstr>
      <vt:lpstr>Monotype Sorts</vt:lpstr>
      <vt:lpstr>Myriad Pro</vt:lpstr>
      <vt:lpstr>Open Sans Light</vt:lpstr>
      <vt:lpstr>Symbol</vt:lpstr>
      <vt:lpstr>Times</vt:lpstr>
      <vt:lpstr>Times New Roman</vt:lpstr>
      <vt:lpstr>Verdana</vt:lpstr>
      <vt:lpstr>Wingdings</vt:lpstr>
      <vt:lpstr>7_Standarddesign</vt:lpstr>
      <vt:lpstr>Worksheet</vt:lpstr>
      <vt:lpstr>Arbeitsblatt</vt:lpstr>
      <vt:lpstr>Formel</vt:lpstr>
      <vt:lpstr>Equation</vt:lpstr>
      <vt:lpstr>Dokument</vt:lpstr>
      <vt:lpstr>Chart</vt:lpstr>
      <vt:lpstr>Intelligent Agents Probabilistic Information Retrieval</vt:lpstr>
      <vt:lpstr>Acknowledgements</vt:lpstr>
      <vt:lpstr>Agents</vt:lpstr>
      <vt:lpstr>Classical planning</vt:lpstr>
      <vt:lpstr>Joint planning</vt:lpstr>
      <vt:lpstr>Agent model for human behavior anticipation</vt:lpstr>
      <vt:lpstr>Agent model for human exceptation anticipation</vt:lpstr>
      <vt:lpstr>Human specifies goal: Solve a certain problem</vt:lpstr>
      <vt:lpstr>What causes differences in mental models?</vt:lpstr>
      <vt:lpstr>Where do mental models come from?</vt:lpstr>
      <vt:lpstr>Goal Specification</vt:lpstr>
      <vt:lpstr>Recap: Document and query representation</vt:lpstr>
      <vt:lpstr>Recap: TF.IDF</vt:lpstr>
      <vt:lpstr>Acknowledgements</vt:lpstr>
      <vt:lpstr>PowerPoint Presentation</vt:lpstr>
      <vt:lpstr>Why probabilities in IR?</vt:lpstr>
      <vt:lpstr>Probability Ranking Principle</vt:lpstr>
      <vt:lpstr>Probabilistic Approaches to IR</vt:lpstr>
      <vt:lpstr>Let us recap probability theory</vt:lpstr>
      <vt:lpstr>Odds vs. Probabilities</vt:lpstr>
      <vt:lpstr>Probability Ranking Principle</vt:lpstr>
      <vt:lpstr>Probability Ranking Principle</vt:lpstr>
      <vt:lpstr>Probability Ranking Principle</vt:lpstr>
      <vt:lpstr>Probability Ranking Principle</vt:lpstr>
      <vt:lpstr>Relevance models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Avoid division by 0</vt:lpstr>
      <vt:lpstr>Estimation in practice</vt:lpstr>
      <vt:lpstr>Iteratively estimating pi</vt:lpstr>
      <vt:lpstr>Probabilistic Relevance Feedback</vt:lpstr>
      <vt:lpstr>Binary Independence Indexing</vt:lpstr>
      <vt:lpstr>Binary Independence Retrieval vs.  Binary Independence Indexing</vt:lpstr>
      <vt:lpstr>PRP and BIR/BII: The lessons</vt:lpstr>
      <vt:lpstr>Acknowledgment</vt:lpstr>
      <vt:lpstr>Bayesian Nets in IR</vt:lpstr>
      <vt:lpstr>Inference Network Model</vt:lpstr>
      <vt:lpstr>Inference Network Model: “reason trouble –two”</vt:lpstr>
      <vt:lpstr>Inference Network Model</vt:lpstr>
      <vt:lpstr>Belief Network Model</vt:lpstr>
      <vt:lpstr>Summary</vt:lpstr>
      <vt:lpstr>Intelligent Agents Probabilistic Information Retrieval</vt:lpstr>
      <vt:lpstr>Bayesian Network Retrieval Model</vt:lpstr>
      <vt:lpstr>Bayesian Network Retrieval Model</vt:lpstr>
      <vt:lpstr>PRP and Recommendations</vt:lpstr>
      <vt:lpstr>Summary: Probabilistic Information Retrieval</vt:lpstr>
      <vt:lpstr>Recap: Agent architecture MR = IR(Q)</vt:lpstr>
      <vt:lpstr>Confusion Matrix (e.g., for Classification)</vt:lpstr>
      <vt:lpstr>Unranked retrieval evaluation: Precision and Recall</vt:lpstr>
      <vt:lpstr>PowerPoint Presentation</vt:lpstr>
      <vt:lpstr>Relative operating characteristic (ROC)</vt:lpstr>
      <vt:lpstr>Overview on evaluation measures</vt:lpstr>
      <vt:lpstr>Precision and Recall</vt:lpstr>
      <vt:lpstr>Standard Methodology for Measuring Relevance in IR</vt:lpstr>
      <vt:lpstr>The TREC Benchmark</vt:lpstr>
      <vt:lpstr>Trade-off between Recall and Precision</vt:lpstr>
      <vt:lpstr>F-measure</vt:lpstr>
      <vt:lpstr>Ranked Retrieval Measures</vt:lpstr>
      <vt:lpstr>Recall-Precision Curves: An Example</vt:lpstr>
      <vt:lpstr>Interpolating a Recall/Precision Curve</vt:lpstr>
      <vt:lpstr>Interpolating a Recall/Precision Curve: An Example</vt:lpstr>
      <vt:lpstr>Average Recall/Precision Curve</vt:lpstr>
      <vt:lpstr>How To Compare Two or More Systems</vt:lpstr>
      <vt:lpstr>R-precision</vt:lpstr>
      <vt:lpstr>Precision@K</vt:lpstr>
      <vt:lpstr>Mean Average Precision (MAP)</vt:lpstr>
      <vt:lpstr>Average Precision</vt:lpstr>
      <vt:lpstr>Mean Average Precision (MAP)</vt:lpstr>
      <vt:lpstr>Mean Average Precision (MAP)</vt:lpstr>
      <vt:lpstr>Back to IR: Language Models</vt:lpstr>
      <vt:lpstr>Ponte and Croft LM</vt:lpstr>
      <vt:lpstr>Ponte and Croft LM</vt:lpstr>
      <vt:lpstr>Ponte and Croft LM</vt:lpstr>
      <vt:lpstr>Ponte and Croft LM</vt:lpstr>
      <vt:lpstr>Geometric Distribution</vt:lpstr>
      <vt:lpstr>Ponte and Croft IR</vt:lpstr>
      <vt:lpstr>Lavrenko and Croft LM</vt:lpstr>
      <vt:lpstr>BIR vs. Ponte and Croft</vt:lpstr>
      <vt:lpstr>Lavrenko and Croft LM</vt:lpstr>
      <vt:lpstr>Good and Bad News</vt:lpstr>
      <vt:lpstr>Dimension Reduction</vt:lpstr>
      <vt:lpstr>Back to IR agents</vt:lpstr>
      <vt:lpstr>Web Mining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 Agents: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1056</cp:revision>
  <cp:lastPrinted>2014-10-18T14:57:02Z</cp:lastPrinted>
  <dcterms:created xsi:type="dcterms:W3CDTF">2010-04-27T12:26:40Z</dcterms:created>
  <dcterms:modified xsi:type="dcterms:W3CDTF">2020-11-01T18:24:07Z</dcterms:modified>
</cp:coreProperties>
</file>