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2"/>
  </p:notesMasterIdLst>
  <p:handoutMasterIdLst>
    <p:handoutMasterId r:id="rId83"/>
  </p:handoutMasterIdLst>
  <p:sldIdLst>
    <p:sldId id="273" r:id="rId2"/>
    <p:sldId id="472" r:id="rId3"/>
    <p:sldId id="475" r:id="rId4"/>
    <p:sldId id="476" r:id="rId5"/>
    <p:sldId id="445" r:id="rId6"/>
    <p:sldId id="446" r:id="rId7"/>
    <p:sldId id="447" r:id="rId8"/>
    <p:sldId id="448" r:id="rId9"/>
    <p:sldId id="449" r:id="rId10"/>
    <p:sldId id="450" r:id="rId11"/>
    <p:sldId id="363" r:id="rId12"/>
    <p:sldId id="365" r:id="rId13"/>
    <p:sldId id="366" r:id="rId14"/>
    <p:sldId id="367" r:id="rId15"/>
    <p:sldId id="542" r:id="rId16"/>
    <p:sldId id="368" r:id="rId17"/>
    <p:sldId id="370" r:id="rId18"/>
    <p:sldId id="372" r:id="rId19"/>
    <p:sldId id="371" r:id="rId20"/>
    <p:sldId id="374" r:id="rId21"/>
    <p:sldId id="373" r:id="rId22"/>
    <p:sldId id="375" r:id="rId23"/>
    <p:sldId id="376" r:id="rId24"/>
    <p:sldId id="377" r:id="rId25"/>
    <p:sldId id="256" r:id="rId26"/>
    <p:sldId id="257" r:id="rId27"/>
    <p:sldId id="544" r:id="rId28"/>
    <p:sldId id="258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543" r:id="rId38"/>
    <p:sldId id="545" r:id="rId39"/>
    <p:sldId id="546" r:id="rId40"/>
    <p:sldId id="547" r:id="rId41"/>
    <p:sldId id="386" r:id="rId42"/>
    <p:sldId id="548" r:id="rId43"/>
    <p:sldId id="387" r:id="rId44"/>
    <p:sldId id="388" r:id="rId45"/>
    <p:sldId id="389" r:id="rId46"/>
    <p:sldId id="549" r:id="rId47"/>
    <p:sldId id="550" r:id="rId48"/>
    <p:sldId id="551" r:id="rId49"/>
    <p:sldId id="552" r:id="rId50"/>
    <p:sldId id="553" r:id="rId51"/>
    <p:sldId id="558" r:id="rId52"/>
    <p:sldId id="561" r:id="rId53"/>
    <p:sldId id="516" r:id="rId54"/>
    <p:sldId id="501" r:id="rId55"/>
    <p:sldId id="502" r:id="rId56"/>
    <p:sldId id="503" r:id="rId57"/>
    <p:sldId id="554" r:id="rId58"/>
    <p:sldId id="557" r:id="rId59"/>
    <p:sldId id="504" r:id="rId60"/>
    <p:sldId id="506" r:id="rId61"/>
    <p:sldId id="515" r:id="rId62"/>
    <p:sldId id="517" r:id="rId63"/>
    <p:sldId id="536" r:id="rId64"/>
    <p:sldId id="527" r:id="rId65"/>
    <p:sldId id="518" r:id="rId66"/>
    <p:sldId id="556" r:id="rId67"/>
    <p:sldId id="541" r:id="rId68"/>
    <p:sldId id="519" r:id="rId69"/>
    <p:sldId id="520" r:id="rId70"/>
    <p:sldId id="521" r:id="rId71"/>
    <p:sldId id="522" r:id="rId72"/>
    <p:sldId id="562" r:id="rId73"/>
    <p:sldId id="459" r:id="rId74"/>
    <p:sldId id="460" r:id="rId75"/>
    <p:sldId id="304" r:id="rId76"/>
    <p:sldId id="309" r:id="rId77"/>
    <p:sldId id="523" r:id="rId78"/>
    <p:sldId id="524" r:id="rId79"/>
    <p:sldId id="525" r:id="rId80"/>
    <p:sldId id="526" r:id="rId8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1E0AFF"/>
    <a:srgbClr val="7DA031"/>
    <a:srgbClr val="AADB42"/>
    <a:srgbClr val="9C3DBC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/>
    <p:restoredTop sz="94762"/>
  </p:normalViewPr>
  <p:slideViewPr>
    <p:cSldViewPr>
      <p:cViewPr varScale="1">
        <p:scale>
          <a:sx n="117" d="100"/>
          <a:sy n="117" d="100"/>
        </p:scale>
        <p:origin x="3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6F3AF-E900-264D-A1CA-0DC46D2B17E4}" type="slidenum">
              <a:rPr lang="en-US" sz="1200" b="0"/>
              <a:pPr eaLnBrk="1" hangingPunct="1"/>
              <a:t>2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412310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10C991-F7B4-7E4A-A720-4D7719B819D7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4B888-6A46-CD4F-B1AF-43EC462A0F76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B7FCA-02C7-7447-B5BC-1F17C87157E7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6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D84E5-21E2-A948-B129-517A51A1D6A2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4DD33-865D-A04F-BF8F-8143250E7D40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34C9D-C35E-CD4F-8980-11527A3E85CE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1159E3-D9AC-8D41-9BBE-221BCA8D1792}" type="slidenum">
              <a:rPr lang="en-US" sz="1200" b="0"/>
              <a:pPr eaLnBrk="1" hangingPunct="1"/>
              <a:t>3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033069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09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4A4B15-C33F-C94E-AD6C-8DD179FBC94B}" type="slidenum">
              <a:rPr lang="en-US" sz="1200" b="0"/>
              <a:pPr eaLnBrk="1" hangingPunct="1"/>
              <a:t>4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462725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42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39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43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45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73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46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74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20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D99A8B-DEC1-A84D-A6B6-59315DB519C8}" type="slidenum">
              <a:rPr lang="en-US" sz="1200" b="0"/>
              <a:pPr eaLnBrk="1" hangingPunct="1"/>
              <a:t>5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56015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D54E1D-6130-9A4D-B955-61D51C424C58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8012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348E9A-0BD8-1943-9E2C-01C2D8D34506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397159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9436D4-5EA7-5141-BBD2-738B1B3B50A1}" type="slidenum">
              <a:rPr lang="en-US" sz="1200" b="0"/>
              <a:pPr eaLnBrk="1" hangingPunct="1"/>
              <a:t>8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21139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1CEAE8-B7D2-8244-8316-D598CAF29CAE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94818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A2CC39-8597-864A-A744-F7C9C63BDAED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75166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B1A2-7378-4246-92B8-3667954200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670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8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e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3.e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35.bin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2.wmf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37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 err="1">
                <a:cs typeface="+mj-cs"/>
              </a:rPr>
              <a:t>Probabilistic</a:t>
            </a:r>
            <a:r>
              <a:rPr lang="de-DE" sz="2800" b="1" dirty="0">
                <a:cs typeface="+mj-cs"/>
              </a:rPr>
              <a:t> Models </a:t>
            </a:r>
            <a:r>
              <a:rPr lang="de-DE" sz="2800" b="1" dirty="0" err="1">
                <a:cs typeface="+mj-cs"/>
              </a:rPr>
              <a:t>for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>
                <a:cs typeface="+mj-cs"/>
              </a:rPr>
              <a:t>Sequential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>
                <a:cs typeface="+mj-cs"/>
              </a:rPr>
              <a:t>Structures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4837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965450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3881438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51175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581400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587750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241675" y="48799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366963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E32B8-E5DC-1A44-9045-A0291BD80A95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More general perspective…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828800" y="1905000"/>
            <a:ext cx="5943600" cy="3548063"/>
            <a:chOff x="1152" y="1221"/>
            <a:chExt cx="3744" cy="2235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160" y="1480"/>
              <a:ext cx="2736" cy="1288"/>
              <a:chOff x="1968" y="1480"/>
              <a:chExt cx="2736" cy="1288"/>
            </a:xfrm>
          </p:grpSpPr>
          <p:sp>
            <p:nvSpPr>
              <p:cNvPr id="19486" name="Oval 5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1344" cy="9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0">
                    <a:latin typeface="+mn-lt"/>
                  </a:rPr>
                  <a:t>environment</a:t>
                </a:r>
              </a:p>
            </p:txBody>
          </p:sp>
          <p:sp>
            <p:nvSpPr>
              <p:cNvPr id="19487" name="Freeform 6"/>
              <p:cNvSpPr>
                <a:spLocks/>
              </p:cNvSpPr>
              <p:nvPr/>
            </p:nvSpPr>
            <p:spPr bwMode="auto">
              <a:xfrm>
                <a:off x="1968" y="1480"/>
                <a:ext cx="1584" cy="488"/>
              </a:xfrm>
              <a:custGeom>
                <a:avLst/>
                <a:gdLst>
                  <a:gd name="T0" fmla="*/ 1584 w 1584"/>
                  <a:gd name="T1" fmla="*/ 488 h 488"/>
                  <a:gd name="T2" fmla="*/ 1296 w 1584"/>
                  <a:gd name="T3" fmla="*/ 152 h 488"/>
                  <a:gd name="T4" fmla="*/ 768 w 1584"/>
                  <a:gd name="T5" fmla="*/ 8 h 488"/>
                  <a:gd name="T6" fmla="*/ 288 w 1584"/>
                  <a:gd name="T7" fmla="*/ 104 h 488"/>
                  <a:gd name="T8" fmla="*/ 0 w 1584"/>
                  <a:gd name="T9" fmla="*/ 24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488"/>
                  <a:gd name="T17" fmla="*/ 1584 w 1584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488">
                    <a:moveTo>
                      <a:pt x="1584" y="488"/>
                    </a:moveTo>
                    <a:cubicBezTo>
                      <a:pt x="1508" y="360"/>
                      <a:pt x="1432" y="232"/>
                      <a:pt x="1296" y="152"/>
                    </a:cubicBezTo>
                    <a:cubicBezTo>
                      <a:pt x="1160" y="72"/>
                      <a:pt x="936" y="16"/>
                      <a:pt x="768" y="8"/>
                    </a:cubicBezTo>
                    <a:cubicBezTo>
                      <a:pt x="600" y="0"/>
                      <a:pt x="416" y="64"/>
                      <a:pt x="288" y="104"/>
                    </a:cubicBezTo>
                    <a:cubicBezTo>
                      <a:pt x="160" y="144"/>
                      <a:pt x="48" y="224"/>
                      <a:pt x="0" y="248"/>
                    </a:cubicBezTo>
                  </a:path>
                </a:pathLst>
              </a:custGeom>
              <a:noFill/>
              <a:ln w="38100">
                <a:solidFill>
                  <a:srgbClr val="F8170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88" name="Freeform 7"/>
              <p:cNvSpPr>
                <a:spLocks/>
              </p:cNvSpPr>
              <p:nvPr/>
            </p:nvSpPr>
            <p:spPr bwMode="auto">
              <a:xfrm>
                <a:off x="2208" y="2496"/>
                <a:ext cx="1200" cy="272"/>
              </a:xfrm>
              <a:custGeom>
                <a:avLst/>
                <a:gdLst>
                  <a:gd name="T0" fmla="*/ 0 w 1200"/>
                  <a:gd name="T1" fmla="*/ 0 h 272"/>
                  <a:gd name="T2" fmla="*/ 384 w 1200"/>
                  <a:gd name="T3" fmla="*/ 240 h 272"/>
                  <a:gd name="T4" fmla="*/ 864 w 1200"/>
                  <a:gd name="T5" fmla="*/ 192 h 272"/>
                  <a:gd name="T6" fmla="*/ 1200 w 120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0"/>
                  <a:gd name="T13" fmla="*/ 0 h 272"/>
                  <a:gd name="T14" fmla="*/ 1200 w 1200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0" h="272">
                    <a:moveTo>
                      <a:pt x="0" y="0"/>
                    </a:moveTo>
                    <a:cubicBezTo>
                      <a:pt x="120" y="104"/>
                      <a:pt x="240" y="208"/>
                      <a:pt x="384" y="240"/>
                    </a:cubicBezTo>
                    <a:cubicBezTo>
                      <a:pt x="528" y="272"/>
                      <a:pt x="728" y="232"/>
                      <a:pt x="864" y="192"/>
                    </a:cubicBezTo>
                    <a:cubicBezTo>
                      <a:pt x="1000" y="152"/>
                      <a:pt x="1144" y="32"/>
                      <a:pt x="1200" y="0"/>
                    </a:cubicBezTo>
                  </a:path>
                </a:pathLst>
              </a:cu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1152" y="1632"/>
              <a:ext cx="768" cy="1248"/>
              <a:chOff x="960" y="1632"/>
              <a:chExt cx="768" cy="1248"/>
            </a:xfrm>
          </p:grpSpPr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76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i="0">
                  <a:solidFill>
                    <a:srgbClr val="CC6600"/>
                  </a:solidFill>
                  <a:latin typeface="+mn-lt"/>
                </a:endParaRPr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5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CC6600"/>
                    </a:solidFill>
                    <a:latin typeface="+mn-lt"/>
                  </a:rPr>
                  <a:t>agent</a:t>
                </a:r>
              </a:p>
            </p:txBody>
          </p:sp>
        </p:grpSp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1296" y="1872"/>
              <a:ext cx="480" cy="330"/>
              <a:chOff x="1104" y="1872"/>
              <a:chExt cx="480" cy="330"/>
            </a:xfrm>
          </p:grpSpPr>
          <p:sp>
            <p:nvSpPr>
              <p:cNvPr id="19482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8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872"/>
                <a:ext cx="2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 i="0">
                    <a:solidFill>
                      <a:srgbClr val="CC6600"/>
                    </a:solidFill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1344" y="1221"/>
              <a:ext cx="1515" cy="2235"/>
              <a:chOff x="1152" y="1221"/>
              <a:chExt cx="1515" cy="2235"/>
            </a:xfrm>
          </p:grpSpPr>
          <p:grpSp>
            <p:nvGrpSpPr>
              <p:cNvPr id="19465" name="Group 15"/>
              <p:cNvGrpSpPr>
                <a:grpSpLocks/>
              </p:cNvGrpSpPr>
              <p:nvPr/>
            </p:nvGrpSpPr>
            <p:grpSpPr bwMode="auto">
              <a:xfrm>
                <a:off x="1536" y="2208"/>
                <a:ext cx="912" cy="432"/>
                <a:chOff x="1536" y="2112"/>
                <a:chExt cx="912" cy="432"/>
              </a:xfrm>
            </p:grpSpPr>
            <p:grpSp>
              <p:nvGrpSpPr>
                <p:cNvPr id="19475" name="Group 16"/>
                <p:cNvGrpSpPr>
                  <a:grpSpLocks/>
                </p:cNvGrpSpPr>
                <p:nvPr/>
              </p:nvGrpSpPr>
              <p:grpSpPr bwMode="auto">
                <a:xfrm>
                  <a:off x="1536" y="2160"/>
                  <a:ext cx="816" cy="384"/>
                  <a:chOff x="1536" y="2160"/>
                  <a:chExt cx="816" cy="384"/>
                </a:xfrm>
              </p:grpSpPr>
              <p:sp>
                <p:nvSpPr>
                  <p:cNvPr id="19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384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8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2208"/>
                    <a:ext cx="432" cy="33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  <p:grpSp>
              <p:nvGrpSpPr>
                <p:cNvPr id="19476" name="Group 19"/>
                <p:cNvGrpSpPr>
                  <a:grpSpLocks/>
                </p:cNvGrpSpPr>
                <p:nvPr/>
              </p:nvGrpSpPr>
              <p:grpSpPr bwMode="auto">
                <a:xfrm>
                  <a:off x="2304" y="2112"/>
                  <a:ext cx="144" cy="144"/>
                  <a:chOff x="2304" y="2112"/>
                  <a:chExt cx="144" cy="144"/>
                </a:xfrm>
              </p:grpSpPr>
              <p:sp>
                <p:nvSpPr>
                  <p:cNvPr id="194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160"/>
                    <a:ext cx="96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2112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208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466" name="Group 23"/>
              <p:cNvGrpSpPr>
                <a:grpSpLocks/>
              </p:cNvGrpSpPr>
              <p:nvPr/>
            </p:nvGrpSpPr>
            <p:grpSpPr bwMode="auto">
              <a:xfrm>
                <a:off x="1152" y="2784"/>
                <a:ext cx="96" cy="672"/>
                <a:chOff x="1152" y="2784"/>
                <a:chExt cx="96" cy="672"/>
              </a:xfrm>
            </p:grpSpPr>
            <p:sp>
              <p:nvSpPr>
                <p:cNvPr id="194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4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19467" name="Group 26"/>
              <p:cNvGrpSpPr>
                <a:grpSpLocks/>
              </p:cNvGrpSpPr>
              <p:nvPr/>
            </p:nvGrpSpPr>
            <p:grpSpPr bwMode="auto">
              <a:xfrm>
                <a:off x="1536" y="2784"/>
                <a:ext cx="96" cy="672"/>
                <a:chOff x="1152" y="2784"/>
                <a:chExt cx="96" cy="672"/>
              </a:xfrm>
            </p:grpSpPr>
            <p:sp>
              <p:nvSpPr>
                <p:cNvPr id="194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2" name="Line 28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1536" y="1632"/>
                <a:ext cx="384" cy="197"/>
              </a:xfrm>
              <a:custGeom>
                <a:avLst/>
                <a:gdLst>
                  <a:gd name="T0" fmla="*/ 0 w 384"/>
                  <a:gd name="T1" fmla="*/ 96 h 197"/>
                  <a:gd name="T2" fmla="*/ 384 w 384"/>
                  <a:gd name="T3" fmla="*/ 0 h 197"/>
                  <a:gd name="T4" fmla="*/ 365 w 384"/>
                  <a:gd name="T5" fmla="*/ 197 h 197"/>
                  <a:gd name="T6" fmla="*/ 0 w 384"/>
                  <a:gd name="T7" fmla="*/ 9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97"/>
                  <a:gd name="T14" fmla="*/ 384 w 384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97">
                    <a:moveTo>
                      <a:pt x="0" y="96"/>
                    </a:moveTo>
                    <a:lnTo>
                      <a:pt x="384" y="0"/>
                    </a:lnTo>
                    <a:cubicBezTo>
                      <a:pt x="378" y="66"/>
                      <a:pt x="371" y="131"/>
                      <a:pt x="365" y="197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81706"/>
              </a:solidFill>
              <a:ln w="9525">
                <a:solidFill>
                  <a:srgbClr val="F8170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221"/>
                <a:ext cx="7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F81706"/>
                    </a:solidFill>
                    <a:latin typeface="+mn-lt"/>
                  </a:rPr>
                  <a:t>sensors</a:t>
                </a: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1766" y="2757"/>
                <a:ext cx="9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339933"/>
                    </a:solidFill>
                    <a:latin typeface="+mn-lt"/>
                  </a:rPr>
                  <a:t>actuators</a:t>
                </a:r>
              </a:p>
            </p:txBody>
          </p:sp>
        </p:grpSp>
      </p:grpSp>
      <p:pic>
        <p:nvPicPr>
          <p:cNvPr id="19459" name="Picture 32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572000"/>
            <a:ext cx="1790700" cy="1905000"/>
          </a:xfrm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486400" y="5257800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/>
              <a:t>t</a:t>
            </a:r>
            <a:r>
              <a:rPr lang="en-US" sz="2000" i="0" baseline="-25000"/>
              <a:t>1</a:t>
            </a:r>
            <a:r>
              <a:rPr lang="en-US" sz="2000" i="0"/>
              <a:t>, t</a:t>
            </a:r>
            <a:r>
              <a:rPr lang="en-US" sz="2000" i="0" baseline="-25000"/>
              <a:t>2</a:t>
            </a:r>
            <a:r>
              <a:rPr lang="en-US" sz="2000" i="0"/>
              <a:t>, t</a:t>
            </a:r>
            <a:r>
              <a:rPr lang="en-US" sz="2000" i="0" baseline="-25000"/>
              <a:t>3</a:t>
            </a:r>
            <a:r>
              <a:rPr lang="en-US" sz="2000" i="0"/>
              <a:t>, …</a:t>
            </a: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35" name="Picture 3" descr="2ebig">
            <a:extLst>
              <a:ext uri="{FF2B5EF4-FFF2-40B4-BE49-F238E27FC236}">
                <a16:creationId xmlns:a16="http://schemas.microsoft.com/office/drawing/2014/main" id="{C9D3035D-4C94-EC4C-9392-C4AB5A91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12" y="226070"/>
            <a:ext cx="1858801" cy="22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7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world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changes</a:t>
            </a:r>
            <a:r>
              <a:rPr lang="en-US" sz="2400" dirty="0">
                <a:ea typeface="ＭＳ Ｐゴシック" charset="0"/>
              </a:rPr>
              <a:t>, we need to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track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predict</a:t>
            </a:r>
            <a:r>
              <a:rPr lang="en-US" sz="2400" dirty="0">
                <a:ea typeface="ＭＳ Ｐゴシック" charset="0"/>
              </a:rPr>
              <a:t>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Examples: diabetes management, traffic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Uncertainty is everywhere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Need temporal probabilistic graphical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Basic idea: copy state and evidence variables for each time step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400" dirty="0">
                <a:ea typeface="ＭＳ Ｐゴシック" charset="0"/>
              </a:rPr>
              <a:t> state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StomachContents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evidence variables </a:t>
            </a:r>
            <a:r>
              <a:rPr lang="en-US" sz="2400" dirty="0">
                <a:ea typeface="ＭＳ Ｐゴシック" charset="0"/>
              </a:rPr>
              <a:t>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MeasuredBloodSugar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PulseRate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FoodEaten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baseline="-25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Assumes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discrete</a:t>
            </a:r>
            <a:r>
              <a:rPr lang="en-US" sz="2400" dirty="0">
                <a:ea typeface="ＭＳ Ｐゴシック" charset="0"/>
              </a:rPr>
              <a:t> time steps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States and Observations	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Process of change viewed as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series of snapshots</a:t>
            </a:r>
            <a:r>
              <a:rPr lang="en-US" sz="2400" dirty="0">
                <a:ea typeface="ＭＳ Ｐゴシック" charset="0"/>
              </a:rPr>
              <a:t>,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each describing the state of the world at a particular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Time slice </a:t>
            </a:r>
            <a:r>
              <a:rPr lang="en-US" sz="2400" dirty="0">
                <a:ea typeface="ＭＳ Ｐゴシック" charset="0"/>
              </a:rPr>
              <a:t>involves a set of random variables indexed by t: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000" dirty="0">
                <a:ea typeface="ＭＳ Ｐゴシック" charset="0"/>
              </a:rPr>
              <a:t> state variables </a:t>
            </a:r>
            <a:r>
              <a:rPr lang="en-US" sz="2000" b="1" dirty="0" err="1">
                <a:ea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baseline="-25000" dirty="0">
                <a:ea typeface="ＭＳ Ｐゴシック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observable</a:t>
            </a:r>
            <a:r>
              <a:rPr lang="en-US" sz="2000" dirty="0">
                <a:ea typeface="ＭＳ Ｐゴシック" charset="0"/>
              </a:rPr>
              <a:t> evidence variable </a:t>
            </a:r>
            <a:r>
              <a:rPr lang="en-US" sz="2000" b="1" dirty="0">
                <a:ea typeface="ＭＳ Ｐゴシック" charset="0"/>
              </a:rPr>
              <a:t>E</a:t>
            </a:r>
            <a:r>
              <a:rPr lang="en-US" sz="2000" baseline="-25000" dirty="0">
                <a:ea typeface="ＭＳ Ｐゴシック" charset="0"/>
              </a:rPr>
              <a:t>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observation</a:t>
            </a:r>
            <a:r>
              <a:rPr lang="en-US" sz="2400" dirty="0">
                <a:ea typeface="ＭＳ Ｐゴシック" charset="0"/>
              </a:rPr>
              <a:t> at time t is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=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 </a:t>
            </a:r>
            <a:r>
              <a:rPr lang="en-US" sz="2400" dirty="0">
                <a:ea typeface="ＭＳ Ｐゴシック" charset="0"/>
              </a:rPr>
              <a:t>for some set of values e</a:t>
            </a:r>
            <a:r>
              <a:rPr lang="en-US" sz="2400" baseline="-25000" dirty="0">
                <a:ea typeface="ＭＳ Ｐゴシック" charset="0"/>
              </a:rPr>
              <a:t>t</a:t>
            </a:r>
            <a:endParaRPr lang="en-US" sz="2400" dirty="0"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notation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a:b</a:t>
            </a:r>
            <a:r>
              <a:rPr lang="en-US" sz="2400" dirty="0">
                <a:ea typeface="ＭＳ Ｐゴシック" charset="0"/>
              </a:rPr>
              <a:t> denotes the set of variables from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</a:rPr>
              <a:t> to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b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2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04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7010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can we model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dynamic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situations with a Bayesian network?</a:t>
            </a: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Example: Is it raining today?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968493"/>
              </p:ext>
            </p:extLst>
          </p:nvPr>
        </p:nvGraphicFramePr>
        <p:xfrm>
          <a:off x="3429000" y="3089176"/>
          <a:ext cx="15557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7" name="Formel" r:id="rId4" imgW="622300" imgH="457200" progId="Equation.3">
                  <p:embed/>
                </p:oleObj>
              </mc:Choice>
              <mc:Fallback>
                <p:oleObj name="Formel" r:id="rId4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89176"/>
                        <a:ext cx="15557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46893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     next step: specify dependencies among the variables.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990600" y="4765576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5375176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The term “dynamic” means we are modeling a dynamic system, not that</a:t>
            </a:r>
          </a:p>
          <a:p>
            <a:pPr eaLnBrk="1" hangingPunct="1"/>
            <a:r>
              <a:rPr lang="en-US" sz="1800" i="0" dirty="0">
                <a:latin typeface="+mn-lt"/>
              </a:rPr>
              <a:t>the network structure changes over time.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6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4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667385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Problem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: all previous random variables could have </a:t>
            </a:r>
            <a:r>
              <a:rPr lang="en-US" sz="2000" dirty="0">
                <a:ea typeface="ＭＳ Ｐゴシック" charset="0"/>
              </a:rPr>
              <a:t>an influence on those </a:t>
            </a:r>
            <a:r>
              <a:rPr lang="en-US" sz="2000">
                <a:ea typeface="ＭＳ Ｐゴシック" charset="0"/>
              </a:rPr>
              <a:t>of the </a:t>
            </a:r>
            <a:r>
              <a:rPr lang="en-US" sz="2000" dirty="0">
                <a:ea typeface="ＭＳ Ｐゴシック" charset="0"/>
              </a:rPr>
              <a:t>current timestamp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21287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Necessity to specify an unbounded number of conditional probability tables, one for each variable in each slice,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Each one might involve an unbounded number of parents.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652738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000" i="0" dirty="0">
                <a:solidFill>
                  <a:srgbClr val="1E0AFF"/>
                </a:solidFill>
                <a:latin typeface="+mn-lt"/>
              </a:rPr>
              <a:t>Solution</a:t>
            </a:r>
            <a:r>
              <a:rPr lang="en-US" sz="2000" i="0" dirty="0">
                <a:latin typeface="+mn-lt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 dirty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246463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Assume that changes in the world state are caused by a stationary process (unmoving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9715537"/>
              </p:ext>
            </p:extLst>
          </p:nvPr>
        </p:nvGraphicFramePr>
        <p:xfrm>
          <a:off x="1163999" y="5032275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" name="Formel" r:id="rId4" imgW="1193800" imgH="228600" progId="Equation.3">
                  <p:embed/>
                </p:oleObj>
              </mc:Choice>
              <mc:Fallback>
                <p:oleObj name="Formel" r:id="rId4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999" y="5032275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038600" y="5114826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is the same for all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Stationary Process/Markov Assumption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Markov Assumption: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depends on some parent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First-order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kth order: depends on previous k time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Sensor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assumption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Assume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stationary 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transition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and sensor model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are the same for all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Changes in the world state governed by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laws not changing over time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5D42FEB-AD7F-D745-854A-F5190859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41552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7845CD9-4100-724D-97F9-DF0237D3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9628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</p:spTree>
    <p:extLst>
      <p:ext uri="{BB962C8B-B14F-4D97-AF65-F5344CB8AC3E}">
        <p14:creationId xmlns:p14="http://schemas.microsoft.com/office/powerpoint/2010/main" val="392736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marL="609600" indent="-609600" eaLnBrk="1" hangingPunct="1"/>
            <a:r>
              <a:rPr lang="en-US" sz="2000" dirty="0">
                <a:latin typeface="Lucida Grande" charset="0"/>
                <a:ea typeface="ＭＳ Ｐゴシック" charset="0"/>
                <a:cs typeface="ＭＳ Ｐゴシック" charset="0"/>
              </a:rPr>
              <a:t>There are two possible fixes if the approximation is too inaccurate: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order of the Markov process model. For example, adding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   as a parent of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, which might give slightly more accurate predictions.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set of state variables. For example, adding</a:t>
            </a:r>
            <a:br>
              <a:rPr lang="en-US" sz="2000" dirty="0">
                <a:latin typeface="Lucida Grande" charset="0"/>
                <a:ea typeface="ＭＳ Ｐゴシック" charset="0"/>
              </a:rPr>
            </a:br>
            <a:r>
              <a:rPr lang="en-US" sz="2000" dirty="0">
                <a:latin typeface="Lucida Grande" charset="0"/>
                <a:ea typeface="ＭＳ Ｐゴシック" charset="0"/>
              </a:rPr>
              <a:t>               to allow to incorporate historical records of rainy seasons, or adding                       ,                  and </a:t>
            </a:r>
            <a:r>
              <a:rPr lang="en-US" sz="2000" i="1" dirty="0">
                <a:latin typeface="Book Antiqua" charset="0"/>
                <a:ea typeface="ＭＳ Ｐゴシック" charset="0"/>
              </a:rPr>
              <a:t>Pressure</a:t>
            </a:r>
            <a:r>
              <a:rPr lang="en-US" sz="2000" dirty="0">
                <a:latin typeface="Lucida Grande" charset="0"/>
                <a:ea typeface="ＭＳ Ｐゴシック" charset="0"/>
              </a:rPr>
              <a:t>                 to allow to use a physical model of rainy conditions.</a:t>
            </a:r>
          </a:p>
          <a:p>
            <a:pPr marL="609600" indent="-609600" eaLnBrk="1" hangingPunct="1">
              <a:buFont typeface="Times" charset="0"/>
              <a:buNone/>
            </a:pPr>
            <a:endParaRPr lang="en-US" sz="20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7463468"/>
              </p:ext>
            </p:extLst>
          </p:nvPr>
        </p:nvGraphicFramePr>
        <p:xfrm>
          <a:off x="3627116" y="2264123"/>
          <a:ext cx="81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4" name="Formel" r:id="rId4" imgW="469900" imgH="228600" progId="Equation.3">
                  <p:embed/>
                </p:oleObj>
              </mc:Choice>
              <mc:Fallback>
                <p:oleObj name="Formel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16" y="2264123"/>
                        <a:ext cx="819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1750582"/>
              </p:ext>
            </p:extLst>
          </p:nvPr>
        </p:nvGraphicFramePr>
        <p:xfrm>
          <a:off x="1466528" y="3216623"/>
          <a:ext cx="900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5" name="Formel" r:id="rId6" imgW="508000" imgH="228600" progId="Equation.3">
                  <p:embed/>
                </p:oleObj>
              </mc:Choice>
              <mc:Fallback>
                <p:oleObj name="Formel" r:id="rId6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28" y="3216623"/>
                        <a:ext cx="900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5259"/>
              </p:ext>
            </p:extLst>
          </p:nvPr>
        </p:nvGraphicFramePr>
        <p:xfrm>
          <a:off x="4057328" y="3546823"/>
          <a:ext cx="1447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6" name="Formel" r:id="rId8" imgW="850900" imgH="228600" progId="Equation.3">
                  <p:embed/>
                </p:oleObj>
              </mc:Choice>
              <mc:Fallback>
                <p:oleObj name="Formel" r:id="rId8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328" y="3546823"/>
                        <a:ext cx="1447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07879"/>
              </p:ext>
            </p:extLst>
          </p:nvPr>
        </p:nvGraphicFramePr>
        <p:xfrm>
          <a:off x="8546778" y="3459510"/>
          <a:ext cx="15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7" name="Formel" r:id="rId10" imgW="76200" imgH="228600" progId="Equation.3">
                  <p:embed/>
                </p:oleObj>
              </mc:Choice>
              <mc:Fallback>
                <p:oleObj name="Formel" r:id="rId10" imgW="7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78" y="3459510"/>
                        <a:ext cx="158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9823"/>
              </p:ext>
            </p:extLst>
          </p:nvPr>
        </p:nvGraphicFramePr>
        <p:xfrm>
          <a:off x="5671816" y="3529360"/>
          <a:ext cx="114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8" name="Formel" r:id="rId12" imgW="647700" imgH="228600" progId="Equation.3">
                  <p:embed/>
                </p:oleObj>
              </mc:Choice>
              <mc:Fallback>
                <p:oleObj name="Formel" r:id="rId12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16" y="3529360"/>
                        <a:ext cx="114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385"/>
              </p:ext>
            </p:extLst>
          </p:nvPr>
        </p:nvGraphicFramePr>
        <p:xfrm>
          <a:off x="6252841" y="2259360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9" name="Formel" r:id="rId14" imgW="368300" imgH="228600" progId="Equation.3">
                  <p:embed/>
                </p:oleObj>
              </mc:Choice>
              <mc:Fallback>
                <p:oleObj name="Formel" r:id="rId1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41" y="2259360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6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219200" y="1981200"/>
            <a:ext cx="6553200" cy="914400"/>
            <a:chOff x="768" y="1248"/>
            <a:chExt cx="4128" cy="576"/>
          </a:xfrm>
        </p:grpSpPr>
        <p:sp>
          <p:nvSpPr>
            <p:cNvPr id="3587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6"/>
            <p:cNvSpPr>
              <a:spLocks noChangeArrowheads="1"/>
            </p:cNvSpPr>
            <p:nvPr/>
          </p:nvSpPr>
          <p:spPr bwMode="auto">
            <a:xfrm>
              <a:off x="336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"/>
            <p:cNvSpPr>
              <a:spLocks noChangeArrowheads="1"/>
            </p:cNvSpPr>
            <p:nvPr/>
          </p:nvSpPr>
          <p:spPr bwMode="auto">
            <a:xfrm>
              <a:off x="1824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8"/>
            <p:cNvSpPr>
              <a:spLocks noChangeArrowheads="1"/>
            </p:cNvSpPr>
            <p:nvPr/>
          </p:nvSpPr>
          <p:spPr bwMode="auto">
            <a:xfrm>
              <a:off x="1056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77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0"/>
            <p:cNvSpPr>
              <a:spLocks noChangeShapeType="1"/>
            </p:cNvSpPr>
            <p:nvPr/>
          </p:nvSpPr>
          <p:spPr bwMode="auto">
            <a:xfrm>
              <a:off x="7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Line 12"/>
            <p:cNvSpPr>
              <a:spLocks noChangeShapeType="1"/>
            </p:cNvSpPr>
            <p:nvPr/>
          </p:nvSpPr>
          <p:spPr bwMode="auto">
            <a:xfrm>
              <a:off x="240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Line 13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Line 14"/>
            <p:cNvSpPr>
              <a:spLocks noChangeShapeType="1"/>
            </p:cNvSpPr>
            <p:nvPr/>
          </p:nvSpPr>
          <p:spPr bwMode="auto">
            <a:xfrm>
              <a:off x="393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4704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84" name="Object 7"/>
            <p:cNvGraphicFramePr>
              <a:graphicFrameLocks noChangeAspect="1"/>
            </p:cNvGraphicFramePr>
            <p:nvPr/>
          </p:nvGraphicFramePr>
          <p:xfrm>
            <a:off x="1104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4" name="Ecuación" r:id="rId4" imgW="304800" imgH="228600" progId="Equation.3">
                    <p:embed/>
                  </p:oleObj>
                </mc:Choice>
                <mc:Fallback>
                  <p:oleObj name="Ecuación" r:id="rId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Object 8"/>
            <p:cNvGraphicFramePr>
              <a:graphicFrameLocks noChangeAspect="1"/>
            </p:cNvGraphicFramePr>
            <p:nvPr/>
          </p:nvGraphicFramePr>
          <p:xfrm>
            <a:off x="1900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5" name="Ecuación" r:id="rId6" imgW="292100" imgH="228600" progId="Equation.3">
                    <p:embed/>
                  </p:oleObj>
                </mc:Choice>
                <mc:Fallback>
                  <p:oleObj name="Ecuación" r:id="rId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Object 9"/>
            <p:cNvGraphicFramePr>
              <a:graphicFrameLocks noChangeAspect="1"/>
            </p:cNvGraphicFramePr>
            <p:nvPr/>
          </p:nvGraphicFramePr>
          <p:xfrm>
            <a:off x="4176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6" name="Ecuación" r:id="rId8" imgW="304800" imgH="228600" progId="Equation.3">
                    <p:embed/>
                  </p:oleObj>
                </mc:Choice>
                <mc:Fallback>
                  <p:oleObj name="Ecuación" r:id="rId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Object 10"/>
            <p:cNvGraphicFramePr>
              <a:graphicFrameLocks noChangeAspect="1"/>
            </p:cNvGraphicFramePr>
            <p:nvPr/>
          </p:nvGraphicFramePr>
          <p:xfrm>
            <a:off x="3436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7" name="Ecuación" r:id="rId10" imgW="292100" imgH="228600" progId="Equation.3">
                    <p:embed/>
                  </p:oleObj>
                </mc:Choice>
                <mc:Fallback>
                  <p:oleObj name="Ecuación" r:id="rId1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Object 11"/>
            <p:cNvGraphicFramePr>
              <a:graphicFrameLocks noChangeAspect="1"/>
            </p:cNvGraphicFramePr>
            <p:nvPr/>
          </p:nvGraphicFramePr>
          <p:xfrm>
            <a:off x="2717" y="1344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8" name="Ecuación" r:id="rId12" imgW="203200" imgH="228600" progId="Equation.3">
                    <p:embed/>
                  </p:oleObj>
                </mc:Choice>
                <mc:Fallback>
                  <p:oleObj name="Ecuación" r:id="rId1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344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1219200" y="4267200"/>
            <a:ext cx="6858000" cy="1447800"/>
            <a:chOff x="768" y="2688"/>
            <a:chExt cx="4320" cy="912"/>
          </a:xfrm>
        </p:grpSpPr>
        <p:sp>
          <p:nvSpPr>
            <p:cNvPr id="35847" name="Oval 22"/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23"/>
            <p:cNvSpPr>
              <a:spLocks noChangeArrowheads="1"/>
            </p:cNvSpPr>
            <p:nvPr/>
          </p:nvSpPr>
          <p:spPr bwMode="auto">
            <a:xfrm>
              <a:off x="3408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24"/>
            <p:cNvSpPr>
              <a:spLocks noChangeArrowheads="1"/>
            </p:cNvSpPr>
            <p:nvPr/>
          </p:nvSpPr>
          <p:spPr bwMode="auto">
            <a:xfrm>
              <a:off x="1872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25"/>
            <p:cNvSpPr>
              <a:spLocks noChangeArrowheads="1"/>
            </p:cNvSpPr>
            <p:nvPr/>
          </p:nvSpPr>
          <p:spPr bwMode="auto">
            <a:xfrm>
              <a:off x="1104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51" name="Oval 26"/>
            <p:cNvSpPr>
              <a:spLocks noChangeArrowheads="1"/>
            </p:cNvSpPr>
            <p:nvPr/>
          </p:nvSpPr>
          <p:spPr bwMode="auto">
            <a:xfrm>
              <a:off x="4176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>
              <a:off x="81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>
              <a:off x="168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29"/>
            <p:cNvSpPr>
              <a:spLocks noChangeShapeType="1"/>
            </p:cNvSpPr>
            <p:nvPr/>
          </p:nvSpPr>
          <p:spPr bwMode="auto">
            <a:xfrm>
              <a:off x="244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Line 30"/>
            <p:cNvSpPr>
              <a:spLocks noChangeShapeType="1"/>
            </p:cNvSpPr>
            <p:nvPr/>
          </p:nvSpPr>
          <p:spPr bwMode="auto">
            <a:xfrm>
              <a:off x="32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Line 31"/>
            <p:cNvSpPr>
              <a:spLocks noChangeShapeType="1"/>
            </p:cNvSpPr>
            <p:nvPr/>
          </p:nvSpPr>
          <p:spPr bwMode="auto">
            <a:xfrm>
              <a:off x="398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Line 32"/>
            <p:cNvSpPr>
              <a:spLocks noChangeShapeType="1"/>
            </p:cNvSpPr>
            <p:nvPr/>
          </p:nvSpPr>
          <p:spPr bwMode="auto">
            <a:xfrm>
              <a:off x="4752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58" name="Object 2"/>
            <p:cNvGraphicFramePr>
              <a:graphicFrameLocks noChangeAspect="1"/>
            </p:cNvGraphicFramePr>
            <p:nvPr/>
          </p:nvGraphicFramePr>
          <p:xfrm>
            <a:off x="1152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9" name="Ecuación" r:id="rId14" imgW="304800" imgH="228600" progId="Equation.3">
                    <p:embed/>
                  </p:oleObj>
                </mc:Choice>
                <mc:Fallback>
                  <p:oleObj name="Ecuación" r:id="rId1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3"/>
            <p:cNvGraphicFramePr>
              <a:graphicFrameLocks noChangeAspect="1"/>
            </p:cNvGraphicFramePr>
            <p:nvPr/>
          </p:nvGraphicFramePr>
          <p:xfrm>
            <a:off x="1948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0" name="Ecuación" r:id="rId16" imgW="292100" imgH="228600" progId="Equation.3">
                    <p:embed/>
                  </p:oleObj>
                </mc:Choice>
                <mc:Fallback>
                  <p:oleObj name="Ecuación" r:id="rId1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0" name="Object 4"/>
            <p:cNvGraphicFramePr>
              <a:graphicFrameLocks noChangeAspect="1"/>
            </p:cNvGraphicFramePr>
            <p:nvPr/>
          </p:nvGraphicFramePr>
          <p:xfrm>
            <a:off x="4224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1" name="Ecuación" r:id="rId18" imgW="304800" imgH="228600" progId="Equation.3">
                    <p:embed/>
                  </p:oleObj>
                </mc:Choice>
                <mc:Fallback>
                  <p:oleObj name="Ecuación" r:id="rId1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5"/>
            <p:cNvGraphicFramePr>
              <a:graphicFrameLocks noChangeAspect="1"/>
            </p:cNvGraphicFramePr>
            <p:nvPr/>
          </p:nvGraphicFramePr>
          <p:xfrm>
            <a:off x="3484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2" name="Ecuación" r:id="rId20" imgW="292100" imgH="228600" progId="Equation.3">
                    <p:embed/>
                  </p:oleObj>
                </mc:Choice>
                <mc:Fallback>
                  <p:oleObj name="Ecuación" r:id="rId2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6"/>
            <p:cNvGraphicFramePr>
              <a:graphicFrameLocks noChangeAspect="1"/>
            </p:cNvGraphicFramePr>
            <p:nvPr/>
          </p:nvGraphicFramePr>
          <p:xfrm>
            <a:off x="2765" y="3120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3" name="Formel" r:id="rId22" imgW="203200" imgH="228600" progId="Equation.3">
                    <p:embed/>
                  </p:oleObj>
                </mc:Choice>
                <mc:Fallback>
                  <p:oleObj name="Formel" r:id="rId2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120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Freeform 38"/>
            <p:cNvSpPr>
              <a:spLocks/>
            </p:cNvSpPr>
            <p:nvPr/>
          </p:nvSpPr>
          <p:spPr bwMode="auto">
            <a:xfrm>
              <a:off x="768" y="276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Line 39"/>
            <p:cNvSpPr>
              <a:spLocks noChangeShapeType="1"/>
            </p:cNvSpPr>
            <p:nvPr/>
          </p:nvSpPr>
          <p:spPr bwMode="auto">
            <a:xfrm>
              <a:off x="1968" y="302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40"/>
            <p:cNvSpPr>
              <a:spLocks/>
            </p:cNvSpPr>
            <p:nvPr/>
          </p:nvSpPr>
          <p:spPr bwMode="auto">
            <a:xfrm>
              <a:off x="1584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Line 41"/>
            <p:cNvSpPr>
              <a:spLocks noChangeShapeType="1"/>
            </p:cNvSpPr>
            <p:nvPr/>
          </p:nvSpPr>
          <p:spPr bwMode="auto">
            <a:xfrm>
              <a:off x="2784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42"/>
            <p:cNvSpPr>
              <a:spLocks/>
            </p:cNvSpPr>
            <p:nvPr/>
          </p:nvSpPr>
          <p:spPr bwMode="auto">
            <a:xfrm>
              <a:off x="2352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Line 43"/>
            <p:cNvSpPr>
              <a:spLocks noChangeShapeType="1"/>
            </p:cNvSpPr>
            <p:nvPr/>
          </p:nvSpPr>
          <p:spPr bwMode="auto">
            <a:xfrm>
              <a:off x="3552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44"/>
            <p:cNvSpPr>
              <a:spLocks/>
            </p:cNvSpPr>
            <p:nvPr/>
          </p:nvSpPr>
          <p:spPr bwMode="auto">
            <a:xfrm>
              <a:off x="3168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Line 45"/>
            <p:cNvSpPr>
              <a:spLocks noChangeShapeType="1"/>
            </p:cNvSpPr>
            <p:nvPr/>
          </p:nvSpPr>
          <p:spPr bwMode="auto">
            <a:xfrm>
              <a:off x="4368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46"/>
            <p:cNvSpPr>
              <a:spLocks/>
            </p:cNvSpPr>
            <p:nvPr/>
          </p:nvSpPr>
          <p:spPr bwMode="auto">
            <a:xfrm>
              <a:off x="3840" y="268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Line 47"/>
            <p:cNvSpPr>
              <a:spLocks noChangeShapeType="1"/>
            </p:cNvSpPr>
            <p:nvPr/>
          </p:nvSpPr>
          <p:spPr bwMode="auto">
            <a:xfrm>
              <a:off x="5040" y="29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5" name="Text Box 48"/>
          <p:cNvSpPr txBox="1">
            <a:spLocks noChangeArrowheads="1"/>
          </p:cNvSpPr>
          <p:nvPr/>
        </p:nvSpPr>
        <p:spPr bwMode="auto">
          <a:xfrm>
            <a:off x="1295400" y="58356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A second order of Markov process</a:t>
            </a:r>
          </a:p>
        </p:txBody>
      </p: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1219200" y="3048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Bayesian network structure corresponding to a first-order of Markov process with state defined by the variables Xt.</a:t>
            </a:r>
          </a:p>
        </p:txBody>
      </p:sp>
      <p:sp>
        <p:nvSpPr>
          <p:cNvPr id="4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Motivation: </a:t>
            </a:r>
            <a:r>
              <a:rPr lang="en-US" dirty="0">
                <a:latin typeface="+mn-lt"/>
              </a:rPr>
              <a:t>Part Of Speech Tagging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40325"/>
          </a:xfrm>
        </p:spPr>
        <p:txBody>
          <a:bodyPr/>
          <a:lstStyle/>
          <a:p>
            <a:pPr eaLnBrk="1" hangingPunct="1"/>
            <a:r>
              <a:rPr lang="en-US" dirty="0"/>
              <a:t>Annotate each word in a sentence with a part-of-speech (POS) tags.</a:t>
            </a:r>
          </a:p>
          <a:p>
            <a:pPr eaLnBrk="1" hangingPunct="1"/>
            <a:r>
              <a:rPr lang="en-US" dirty="0"/>
              <a:t>Lowest level of syntactic analysis.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Useful for subsequent syntactic parsing and word sense disambiguation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de-DE" dirty="0"/>
              <a:t>Topic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POS tags</a:t>
            </a:r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4075" y="278092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3333CC"/>
                </a:solidFill>
              </a:rPr>
              <a:t>John  saw  the  saw  and  decided  to  take  it     to   the   table.</a:t>
            </a:r>
          </a:p>
          <a:p>
            <a:pPr eaLnBrk="1" hangingPunct="1"/>
            <a:r>
              <a:rPr lang="en-US" sz="2400" b="0" dirty="0">
                <a:solidFill>
                  <a:srgbClr val="CC0099"/>
                </a:solidFill>
              </a:rPr>
              <a:t>NNP VBD DT  NN  CC  VBD     TO VB  PRP IN DT    NN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3CBCD-1B94-C145-8B26-AB40F03E252B}"/>
              </a:ext>
            </a:extLst>
          </p:cNvPr>
          <p:cNvSpPr/>
          <p:nvPr/>
        </p:nvSpPr>
        <p:spPr>
          <a:xfrm>
            <a:off x="2296337" y="6353308"/>
            <a:ext cx="4822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1E0AFF"/>
                </a:solidFill>
              </a:rPr>
              <a:t>Abbreviations: https://sites.google.com/site/partofspeechhelp/home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D8215-D0DD-714E-9986-AB4AAC37D9A3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48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Complete Joint Distribution: Markov-1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Transition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Sensor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Prior probability: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Then </a:t>
            </a:r>
            <a:r>
              <a:rPr lang="en-US" dirty="0">
                <a:ea typeface="ＭＳ Ｐゴシック" charset="0"/>
              </a:rPr>
              <a:t>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9" name="Formel" r:id="rId4" imgW="3581400" imgH="431800" progId="Equation.3">
                  <p:embed/>
                </p:oleObj>
              </mc:Choice>
              <mc:Fallback>
                <p:oleObj name="Formel" r:id="rId4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Tasks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Filtering: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is raining today,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Prediction: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will rain the day after tomorrow,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Smoothing: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rained yesterday, given all the umbrella observations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Most likely explanation / most probable explanation: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if the umbrella appeared the first three days but not on the fourth, what is the most likely weather sequence to produce these umbrella sightings?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637762"/>
              </p:ext>
            </p:extLst>
          </p:nvPr>
        </p:nvGraphicFramePr>
        <p:xfrm>
          <a:off x="2794000" y="3280123"/>
          <a:ext cx="27828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" name="Formel" r:id="rId4" imgW="673100" imgH="228600" progId="Equation.3">
                  <p:embed/>
                </p:oleObj>
              </mc:Choice>
              <mc:Fallback>
                <p:oleObj name="Formel" r:id="rId4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80123"/>
                        <a:ext cx="27828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447800" y="507876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Filtering is what a rational agent needs to do in order to keep track of the current state so that the rational decisions can be made.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0057525"/>
              </p:ext>
            </p:extLst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1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2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3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54BB-AE4B-454D-92C1-52A1AD521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Bayes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F841E-6BEF-224E-AA36-3AFBC2027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5385"/>
            <a:ext cx="6858000" cy="1294544"/>
          </a:xfrm>
        </p:spPr>
        <p:txBody>
          <a:bodyPr>
            <a:normAutofit fontScale="92500" lnSpcReduction="10000"/>
          </a:bodyPr>
          <a:lstStyle/>
          <a:p>
            <a:r>
              <a:rPr lang="en-DE" dirty="0"/>
              <a:t>P(A | B) = P(A, B) / P(B) </a:t>
            </a:r>
          </a:p>
          <a:p>
            <a:endParaRPr lang="en-DE" dirty="0"/>
          </a:p>
          <a:p>
            <a:r>
              <a:rPr lang="en-DE" dirty="0"/>
              <a:t>P(A,B) = P(A | B) P(B) = P(B | A) P(A) = P(B, A)</a:t>
            </a:r>
          </a:p>
        </p:txBody>
      </p:sp>
    </p:spTree>
    <p:extLst>
      <p:ext uri="{BB962C8B-B14F-4D97-AF65-F5344CB8AC3E}">
        <p14:creationId xmlns:p14="http://schemas.microsoft.com/office/powerpoint/2010/main" val="396516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7DB9-E39A-3246-B0FE-083EEFC9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6DBB-E4C9-454E-906B-44B33F91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B, C) 	= P(A, B, C) / </a:t>
            </a:r>
            <a:r>
              <a:rPr lang="en-DE" dirty="0">
                <a:solidFill>
                  <a:srgbClr val="1E0AFF"/>
                </a:solidFill>
              </a:rPr>
              <a:t>P(B, C) </a:t>
            </a:r>
          </a:p>
          <a:p>
            <a:pPr marL="0" indent="0">
              <a:buNone/>
            </a:pPr>
            <a:r>
              <a:rPr lang="en-DE" dirty="0"/>
              <a:t>		= P(C, 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1E0AFF"/>
                </a:solidFill>
              </a:rPr>
              <a:t>(P(C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>
                <a:solidFill>
                  <a:srgbClr val="1E0AFF"/>
                </a:solidFill>
              </a:rPr>
              <a:t>)</a:t>
            </a:r>
          </a:p>
          <a:p>
            <a:pPr marL="0" indent="0">
              <a:buNone/>
            </a:pPr>
            <a:r>
              <a:rPr lang="en-DE" dirty="0"/>
              <a:t>		= 𝛼 P(C | A, B) P(A | B)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r>
              <a:rPr lang="en-DE" dirty="0"/>
              <a:t>		=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7C2F9-34F9-6F47-90F9-2AC94E22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6" y="4077072"/>
            <a:ext cx="1790700" cy="4667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48445D9-B694-DA47-8CD0-D4335346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77072"/>
            <a:ext cx="31623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3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4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481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5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481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33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15A2-7989-6E4C-9230-6AE755E6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DBD-3D2B-DE46-B8A2-83A41D0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B) 	= 𝛴</a:t>
            </a:r>
            <a:r>
              <a:rPr lang="en-DE" baseline="-25000" dirty="0"/>
              <a:t>c</a:t>
            </a:r>
            <a:r>
              <a:rPr lang="en-DE" dirty="0"/>
              <a:t> P(A, c | 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P(A, 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endParaRPr lang="en-DE" dirty="0"/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</a:t>
            </a:r>
          </a:p>
          <a:p>
            <a:pPr marL="0" indent="0">
              <a:buNone/>
            </a:pPr>
            <a:r>
              <a:rPr lang="en-DE" dirty="0"/>
              <a:t>		 </a:t>
            </a:r>
          </a:p>
          <a:p>
            <a:pPr marL="0" indent="0">
              <a:buNone/>
            </a:pPr>
            <a:r>
              <a:rPr lang="en-DE" dirty="0"/>
              <a:t>		=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EB14C1-7980-3E4E-9147-E3CCA16C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89858"/>
            <a:ext cx="1269044" cy="376221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81F569C0-EBA5-5242-A089-2C9C77F5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046314"/>
            <a:ext cx="28765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8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2344388"/>
              </p:ext>
            </p:extLst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9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     represents a one-step prediction of the next step, and the first term                         updates 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92753"/>
              </p:ext>
            </p:extLst>
          </p:nvPr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0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06664"/>
              </p:ext>
            </p:extLst>
          </p:nvPr>
        </p:nvGraphicFramePr>
        <p:xfrm>
          <a:off x="1568450" y="4163689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1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163689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Information Extraction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Identify phrases in language that refer to specific types of entities and relations in text.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B05FF"/>
                </a:solidFill>
              </a:rPr>
              <a:t>Named entity recognition </a:t>
            </a:r>
            <a:r>
              <a:rPr lang="en-US" sz="2400" dirty="0"/>
              <a:t>is the task of identifying names of people, places, organizations, etc. in text.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3300"/>
                </a:solidFill>
              </a:rPr>
              <a:t>people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CC00"/>
                </a:solidFill>
              </a:rPr>
              <a:t>organizations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C0099"/>
                </a:solidFill>
              </a:rPr>
              <a:t>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Michael Dell</a:t>
            </a:r>
            <a:r>
              <a:rPr lang="en-US" sz="2000" dirty="0"/>
              <a:t> is the CEO of  </a:t>
            </a:r>
            <a:r>
              <a:rPr lang="en-US" sz="2000" dirty="0">
                <a:solidFill>
                  <a:srgbClr val="00CC00"/>
                </a:solidFill>
              </a:rPr>
              <a:t>Dell Computer Corporation</a:t>
            </a:r>
            <a:r>
              <a:rPr lang="en-US" sz="2000" dirty="0"/>
              <a:t> and lives in </a:t>
            </a:r>
            <a:r>
              <a:rPr lang="en-US" sz="2000" dirty="0">
                <a:solidFill>
                  <a:srgbClr val="CC0099"/>
                </a:solidFill>
              </a:rPr>
              <a:t>Austin Texas</a:t>
            </a:r>
            <a:r>
              <a:rPr lang="en-US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Extract pieces of information relevant to a specific  application, e.g. used car ads: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rgbClr val="FF0000"/>
                </a:solidFill>
              </a:rPr>
              <a:t>make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33CC33"/>
                </a:solidFill>
              </a:rPr>
              <a:t>model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CC0099"/>
                </a:solidFill>
              </a:rPr>
              <a:t>year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3399FF"/>
                </a:solidFill>
              </a:rPr>
              <a:t>mileage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FF9900"/>
                </a:solidFill>
              </a:rPr>
              <a:t>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For sale, </a:t>
            </a:r>
            <a:r>
              <a:rPr lang="en-US" sz="2000" dirty="0">
                <a:solidFill>
                  <a:srgbClr val="CC0099"/>
                </a:solidFill>
              </a:rPr>
              <a:t>2002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Toyota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33CC33"/>
                </a:solidFill>
              </a:rPr>
              <a:t>Prius</a:t>
            </a:r>
            <a:r>
              <a:rPr lang="en-US" sz="2000" dirty="0"/>
              <a:t>,  </a:t>
            </a:r>
            <a:r>
              <a:rPr lang="en-US" sz="2000" dirty="0">
                <a:solidFill>
                  <a:srgbClr val="3399FF"/>
                </a:solidFill>
              </a:rPr>
              <a:t>20,000 mi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9900"/>
                </a:solidFill>
              </a:rPr>
              <a:t>$15K or best offer. </a:t>
            </a:r>
            <a:r>
              <a:rPr lang="en-US" sz="2000" dirty="0"/>
              <a:t>Available starting July 30, 2006.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0E91B-F3BA-0549-B01F-53FEE56ADC77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9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Example               P(Rain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0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) = (0.5 0.5)</a:t>
            </a:r>
            <a:r>
              <a:rPr lang="en-US" baseline="30000" dirty="0">
                <a:latin typeface="+mn-lt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6599982"/>
              </p:ext>
            </p:extLst>
          </p:nvPr>
        </p:nvGraphicFramePr>
        <p:xfrm>
          <a:off x="1603375" y="2368451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2" name="Ecuación" r:id="rId4" imgW="1600200" imgH="368300" progId="Equation.3">
                  <p:embed/>
                </p:oleObj>
              </mc:Choice>
              <mc:Fallback>
                <p:oleObj name="Ecuació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368451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3291339"/>
              </p:ext>
            </p:extLst>
          </p:nvPr>
        </p:nvGraphicFramePr>
        <p:xfrm>
          <a:off x="1484313" y="3457476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3" name="Ecuación" r:id="rId6" imgW="1752600" imgH="215900" progId="Equation.3">
                  <p:embed/>
                </p:oleObj>
              </mc:Choice>
              <mc:Fallback>
                <p:oleObj name="Ecuación" r:id="rId6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457476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Illustration for two steps in the umbrella example:  </a:t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1, the umbrella appears,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296852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650"/>
              </p:ext>
            </p:extLst>
          </p:nvPr>
        </p:nvGraphicFramePr>
        <p:xfrm>
          <a:off x="1916113" y="4524276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4" name="Ecuación" r:id="rId8" imgW="2019300" imgH="368300" progId="Equation.3">
                  <p:embed/>
                </p:oleObj>
              </mc:Choice>
              <mc:Fallback>
                <p:oleObj name="Ecuación" r:id="rId8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524276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319"/>
              </p:ext>
            </p:extLst>
          </p:nvPr>
        </p:nvGraphicFramePr>
        <p:xfrm>
          <a:off x="1768475" y="5514876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5" name="Formel" r:id="rId10" imgW="2222500" imgH="215900" progId="Equation.3">
                  <p:embed/>
                </p:oleObj>
              </mc:Choice>
              <mc:Fallback>
                <p:oleObj name="Formel" r:id="rId10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14876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005164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</a:t>
            </a:r>
            <a:r>
              <a:rPr lang="en-US" sz="1800" i="0">
                <a:latin typeface="+mn-lt"/>
              </a:rPr>
              <a:t>umbrella appears, </a:t>
            </a:r>
            <a:r>
              <a:rPr lang="en-US" sz="1800" i="0" dirty="0">
                <a:latin typeface="+mn-lt"/>
              </a:rPr>
              <a:t>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1338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572705"/>
              </p:ext>
            </p:extLst>
          </p:nvPr>
        </p:nvGraphicFramePr>
        <p:xfrm>
          <a:off x="2794000" y="3169568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5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69568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1886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454116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3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7DB9-E39A-3246-B0FE-083EEFC9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6DBB-E4C9-454E-906B-44B33F91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B, C) 	= P(A, B, C) / </a:t>
            </a:r>
            <a:r>
              <a:rPr lang="en-DE" dirty="0">
                <a:solidFill>
                  <a:srgbClr val="1E0AFF"/>
                </a:solidFill>
              </a:rPr>
              <a:t>P(B, C) </a:t>
            </a:r>
          </a:p>
          <a:p>
            <a:pPr marL="0" indent="0">
              <a:buNone/>
            </a:pPr>
            <a:r>
              <a:rPr lang="en-DE" dirty="0"/>
              <a:t>		= P(C, 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1E0AFF"/>
                </a:solidFill>
              </a:rPr>
              <a:t>(P(C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>
                <a:solidFill>
                  <a:srgbClr val="1E0AFF"/>
                </a:solidFill>
              </a:rPr>
              <a:t>)</a:t>
            </a:r>
          </a:p>
          <a:p>
            <a:pPr marL="0" indent="0">
              <a:buNone/>
            </a:pPr>
            <a:r>
              <a:rPr lang="en-DE" dirty="0"/>
              <a:t>		= 𝛼 P(C | A, B) P(A | B)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F56EF51-72D0-EF4A-B2D2-73E2DC6A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2076972" cy="414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31FAE-EDDE-8246-B4F8-258D6F21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92" y="4175314"/>
            <a:ext cx="4320769" cy="4762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649776-3406-2447-BF57-843C7B235FCF}"/>
              </a:ext>
            </a:extLst>
          </p:cNvPr>
          <p:cNvCxnSpPr/>
          <p:nvPr/>
        </p:nvCxnSpPr>
        <p:spPr>
          <a:xfrm>
            <a:off x="3347864" y="3501008"/>
            <a:ext cx="1440160" cy="674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8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033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15A2-7989-6E4C-9230-6AE755E6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DBD-3D2B-DE46-B8A2-83A41D0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B) 	= 𝛴</a:t>
            </a:r>
            <a:r>
              <a:rPr lang="en-DE" baseline="-25000" dirty="0"/>
              <a:t>c</a:t>
            </a:r>
            <a:r>
              <a:rPr lang="en-DE" dirty="0"/>
              <a:t> P(A, c | 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P(A, 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endParaRPr lang="en-DE" dirty="0"/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39D5-EFE7-6B42-B7A3-078DA845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05064"/>
            <a:ext cx="6876256" cy="4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Semantic Role Labeling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For each clause, determine the semantic role played by each noun phrase that is an argument to the verb.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agent </a:t>
            </a:r>
            <a:r>
              <a:rPr lang="en-US" dirty="0"/>
              <a:t>  </a:t>
            </a:r>
            <a:r>
              <a:rPr lang="en-US" dirty="0">
                <a:solidFill>
                  <a:srgbClr val="FF9900"/>
                </a:solidFill>
              </a:rPr>
              <a:t>patient</a:t>
            </a:r>
            <a:r>
              <a:rPr lang="en-US" dirty="0"/>
              <a:t>   </a:t>
            </a:r>
            <a:r>
              <a:rPr lang="en-US" dirty="0">
                <a:solidFill>
                  <a:srgbClr val="00CC00"/>
                </a:solidFill>
              </a:rPr>
              <a:t>source</a:t>
            </a:r>
            <a:r>
              <a:rPr lang="en-US" dirty="0"/>
              <a:t>   </a:t>
            </a:r>
            <a:r>
              <a:rPr lang="en-US" dirty="0">
                <a:solidFill>
                  <a:srgbClr val="3399FF"/>
                </a:solidFill>
              </a:rPr>
              <a:t>destination</a:t>
            </a:r>
            <a:r>
              <a:rPr lang="en-US" dirty="0"/>
              <a:t>   </a:t>
            </a:r>
            <a:r>
              <a:rPr lang="en-US" dirty="0">
                <a:solidFill>
                  <a:srgbClr val="CC3399"/>
                </a:solidFill>
              </a:rPr>
              <a:t>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John</a:t>
            </a:r>
            <a:r>
              <a:rPr lang="en-US" dirty="0"/>
              <a:t> drove </a:t>
            </a:r>
            <a:r>
              <a:rPr lang="en-US" dirty="0">
                <a:solidFill>
                  <a:srgbClr val="E97C05"/>
                </a:solidFill>
              </a:rPr>
              <a:t>Mary</a:t>
            </a:r>
            <a:r>
              <a:rPr lang="en-US" dirty="0"/>
              <a:t> from </a:t>
            </a:r>
            <a:r>
              <a:rPr lang="en-US" dirty="0">
                <a:solidFill>
                  <a:srgbClr val="00CC00"/>
                </a:solidFill>
              </a:rPr>
              <a:t>Austin</a:t>
            </a:r>
            <a:r>
              <a:rPr lang="en-US" dirty="0"/>
              <a:t> to </a:t>
            </a:r>
            <a:r>
              <a:rPr lang="en-US" dirty="0">
                <a:solidFill>
                  <a:srgbClr val="3399FF"/>
                </a:solidFill>
              </a:rPr>
              <a:t>Dallas</a:t>
            </a:r>
            <a:r>
              <a:rPr lang="en-US" dirty="0"/>
              <a:t> in </a:t>
            </a:r>
            <a:r>
              <a:rPr lang="en-US" dirty="0">
                <a:solidFill>
                  <a:srgbClr val="CC3399"/>
                </a:solidFill>
              </a:rPr>
              <a:t>his Toyota Prius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C3399"/>
                </a:solidFill>
              </a:rPr>
              <a:t>The hammer</a:t>
            </a:r>
            <a:r>
              <a:rPr lang="en-US" dirty="0"/>
              <a:t> broke </a:t>
            </a:r>
            <a:r>
              <a:rPr lang="en-US" dirty="0">
                <a:solidFill>
                  <a:srgbClr val="E97C05"/>
                </a:solidFill>
              </a:rPr>
              <a:t>the window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Also referred to a </a:t>
            </a:r>
            <a:r>
              <a:rPr lang="ja-JP" altLang="en-US"/>
              <a:t>“</a:t>
            </a:r>
            <a:r>
              <a:rPr lang="en-US" altLang="ja-JP" dirty="0"/>
              <a:t>case role analysis,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  <a:r>
              <a:rPr lang="ja-JP" altLang="en-US"/>
              <a:t>“</a:t>
            </a:r>
            <a:r>
              <a:rPr lang="en-US" altLang="ja-JP" dirty="0"/>
              <a:t>thematic analysis,</a:t>
            </a:r>
            <a:r>
              <a:rPr lang="ja-JP" altLang="en-US"/>
              <a:t>”</a:t>
            </a:r>
            <a:r>
              <a:rPr lang="en-US" altLang="ja-JP" dirty="0"/>
              <a:t> and </a:t>
            </a:r>
            <a:r>
              <a:rPr lang="ja-JP" altLang="en-US"/>
              <a:t>“</a:t>
            </a:r>
            <a:r>
              <a:rPr lang="en-US" altLang="ja-JP" dirty="0"/>
              <a:t>shallow semantic parsing</a:t>
            </a:r>
            <a:r>
              <a:rPr lang="ja-JP" altLang="en-US"/>
              <a:t>”</a:t>
            </a:r>
            <a:endParaRPr lang="de-DE" altLang="ja-JP" dirty="0"/>
          </a:p>
          <a:p>
            <a:pPr eaLnBrk="1" hangingPunct="1">
              <a:lnSpc>
                <a:spcPct val="90000"/>
              </a:lnSpc>
            </a:pP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47421-431D-7141-B96A-9AF697E37174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3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7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501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8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501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     represents a one-step prediction of the next step, and the first term                         updates 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/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9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501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/>
        </p:nvGraphicFramePr>
        <p:xfrm>
          <a:off x="1568450" y="4163689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80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5018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163689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233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3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A04D-8E49-1C42-9014-8CCBFC17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Hidden Markov Model (HMM)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8D96-8D93-484B-A6EB-9F5023FB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Consider special case of a dynamic Bayesian Network:</a:t>
            </a:r>
          </a:p>
          <a:p>
            <a:r>
              <a:rPr lang="en-DE" dirty="0"/>
              <a:t>Use vector of independent state variables </a:t>
            </a:r>
            <a:r>
              <a:rPr lang="en-DE" b="1" dirty="0"/>
              <a:t>X</a:t>
            </a:r>
            <a:r>
              <a:rPr lang="en-DE" baseline="-25000" dirty="0"/>
              <a:t>t</a:t>
            </a:r>
            <a:endParaRPr lang="en-DE" dirty="0"/>
          </a:p>
          <a:p>
            <a:r>
              <a:rPr lang="en-DE" dirty="0"/>
              <a:t>Use vector of independent evidence variables </a:t>
            </a:r>
            <a:r>
              <a:rPr lang="en-DE" b="1" dirty="0"/>
              <a:t>E</a:t>
            </a:r>
            <a:r>
              <a:rPr lang="en-DE" baseline="-25000" dirty="0"/>
              <a:t>t</a:t>
            </a:r>
            <a:endParaRPr lang="en-DE" dirty="0"/>
          </a:p>
          <a:p>
            <a:r>
              <a:rPr lang="en-DE" dirty="0"/>
              <a:t>This was already used in the rain-umbrella example</a:t>
            </a:r>
          </a:p>
          <a:p>
            <a:r>
              <a:rPr lang="en-DE" dirty="0"/>
              <a:t>For high-dimensional vectors the transition and sensor models become quite complex: O(d</a:t>
            </a:r>
            <a:r>
              <a:rPr lang="en-DE" baseline="30000" dirty="0"/>
              <a:t>2</a:t>
            </a:r>
            <a:r>
              <a:rPr lang="en-DE" dirty="0"/>
              <a:t>) space</a:t>
            </a:r>
          </a:p>
          <a:p>
            <a:pPr marL="0" indent="0">
              <a:buNone/>
            </a:pPr>
            <a:r>
              <a:rPr lang="en-DE" dirty="0"/>
              <a:t>NB: </a:t>
            </a:r>
          </a:p>
          <a:p>
            <a:r>
              <a:rPr lang="en-DE" dirty="0"/>
              <a:t>In a general dynamic Bayesian network, </a:t>
            </a:r>
            <a:br>
              <a:rPr lang="en-DE" dirty="0"/>
            </a:br>
            <a:r>
              <a:rPr lang="en-DE" dirty="0"/>
              <a:t>state variables are not necessarily independent</a:t>
            </a:r>
          </a:p>
          <a:p>
            <a:r>
              <a:rPr lang="en-DE" dirty="0"/>
              <a:t>Even evidence variable might be dependent on one another (na</a:t>
            </a:r>
            <a:r>
              <a:rPr lang="en-US" dirty="0" err="1"/>
              <a:t>ï</a:t>
            </a:r>
            <a:r>
              <a:rPr lang="en-DE" dirty="0"/>
              <a:t>ve Bayes does not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B2D5-7F23-D14C-BC6C-64A3FCB0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536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8958"/>
            <a:ext cx="8229600" cy="639762"/>
          </a:xfrm>
        </p:spPr>
        <p:txBody>
          <a:bodyPr/>
          <a:lstStyle/>
          <a:p>
            <a:r>
              <a:rPr lang="en-US" altLang="x-none" dirty="0"/>
              <a:t>How to Incorporate Context into LDA?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8878"/>
            <a:ext cx="38481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562600" y="499067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61620" y="5872813"/>
            <a:ext cx="2797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HMM (e.g. for POS tagging)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53150" y="3557166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2A750-6436-AD4F-85A7-DC6C2FAE3583}"/>
              </a:ext>
            </a:extLst>
          </p:cNvPr>
          <p:cNvSpPr/>
          <p:nvPr/>
        </p:nvSpPr>
        <p:spPr>
          <a:xfrm>
            <a:off x="1691680" y="2132856"/>
            <a:ext cx="93610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675A5C-42A0-3144-8E4E-BA80A2CE1B20}"/>
              </a:ext>
            </a:extLst>
          </p:cNvPr>
          <p:cNvSpPr/>
          <p:nvPr/>
        </p:nvSpPr>
        <p:spPr>
          <a:xfrm>
            <a:off x="3509458" y="1268760"/>
            <a:ext cx="360040" cy="36004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𝛼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E44248-C72D-9B4E-B689-E150ACEA247B}"/>
              </a:ext>
            </a:extLst>
          </p:cNvPr>
          <p:cNvCxnSpPr>
            <a:stCxn id="3" idx="4"/>
          </p:cNvCxnSpPr>
          <p:nvPr/>
        </p:nvCxnSpPr>
        <p:spPr>
          <a:xfrm>
            <a:off x="3689478" y="1628800"/>
            <a:ext cx="1842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3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Topic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LDA the order of documents does not matter</a:t>
            </a:r>
          </a:p>
          <a:p>
            <a:r>
              <a:rPr lang="en-US" sz="2000" dirty="0"/>
              <a:t>Not appropriate for sequential corpora (e.g., that span hundreds of years)</a:t>
            </a:r>
          </a:p>
          <a:p>
            <a:r>
              <a:rPr lang="en-US" sz="2000" dirty="0"/>
              <a:t>Further, we may want to track how language changes over time</a:t>
            </a:r>
          </a:p>
          <a:p>
            <a:r>
              <a:rPr lang="en-US" sz="2000" dirty="0"/>
              <a:t>Let the topics </a:t>
            </a:r>
            <a:r>
              <a:rPr lang="en-US" sz="2000" i="1" dirty="0"/>
              <a:t>drift </a:t>
            </a:r>
            <a:r>
              <a:rPr lang="en-US" sz="2000" dirty="0"/>
              <a:t>in a sequence.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560840" cy="3412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2498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David M. </a:t>
            </a:r>
            <a:r>
              <a:rPr lang="en-US" sz="1100" dirty="0" err="1">
                <a:solidFill>
                  <a:srgbClr val="1E0AFF"/>
                </a:solidFill>
              </a:rPr>
              <a:t>Blei</a:t>
            </a:r>
            <a:r>
              <a:rPr lang="en-US" sz="1100" dirty="0">
                <a:solidFill>
                  <a:srgbClr val="1E0AFF"/>
                </a:solidFill>
              </a:rPr>
              <a:t> and John D. Lafferty. Dynamic topic models.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Proc. ICML '06. pp. 113-120. </a:t>
            </a:r>
            <a:r>
              <a:rPr lang="en-US" sz="1100" b="1" dirty="0">
                <a:solidFill>
                  <a:srgbClr val="FF0000"/>
                </a:solidFill>
              </a:rPr>
              <a:t>2006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311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8184"/>
            <a:ext cx="91440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58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Sequence Labeling as Classification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Using Outputs as Inputs</a:t>
            </a:r>
            <a:endParaRPr lang="en-US" dirty="0"/>
          </a:p>
          <a:p>
            <a:pPr eaLnBrk="1" hangingPunct="1"/>
            <a:r>
              <a:rPr lang="en-US" dirty="0"/>
              <a:t>Better input features are usually the </a:t>
            </a:r>
            <a:r>
              <a:rPr lang="en-US" dirty="0">
                <a:solidFill>
                  <a:srgbClr val="FF0000"/>
                </a:solidFill>
              </a:rPr>
              <a:t>categories</a:t>
            </a:r>
            <a:r>
              <a:rPr lang="en-US" dirty="0"/>
              <a:t> of the surrounding tokens, but these are not available yet.</a:t>
            </a:r>
          </a:p>
          <a:p>
            <a:pPr eaLnBrk="1" hangingPunct="1"/>
            <a:r>
              <a:rPr lang="en-US" dirty="0"/>
              <a:t>Can use category of either the preceding or succeeding tokens by going forward or back and using previous output.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0A966-2C0B-4F41-9791-A4641B626D7B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5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 err="1">
                <a:cs typeface="+mj-cs"/>
              </a:rPr>
              <a:t>Probabilistic</a:t>
            </a:r>
            <a:r>
              <a:rPr lang="de-DE" sz="2800" b="1" dirty="0">
                <a:cs typeface="+mj-cs"/>
              </a:rPr>
              <a:t> Models </a:t>
            </a:r>
            <a:r>
              <a:rPr lang="de-DE" sz="2800" b="1" dirty="0" err="1">
                <a:cs typeface="+mj-cs"/>
              </a:rPr>
              <a:t>for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>
                <a:cs typeface="+mj-cs"/>
              </a:rPr>
              <a:t>Sequential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>
                <a:cs typeface="+mj-cs"/>
              </a:rPr>
              <a:t>Structures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4837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</a:t>
            </a:r>
          </a:p>
        </p:txBody>
      </p:sp>
    </p:spTree>
    <p:extLst>
      <p:ext uri="{BB962C8B-B14F-4D97-AF65-F5344CB8AC3E}">
        <p14:creationId xmlns:p14="http://schemas.microsoft.com/office/powerpoint/2010/main" val="570317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E65E-74C4-F64E-B331-30A0147B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LDA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0E58281-E977-7B4D-9B17-7A488B2D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33" y="1196975"/>
            <a:ext cx="7983134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29E40-674C-DD44-B489-DD2DC65D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8085A-5623-BB46-919E-AE5A6FDE6D57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1696696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B00F-CBC4-C444-BE80-F24C07A5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Using and Embedding LDA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C151E-C31A-0E4B-878D-1EEC10333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752"/>
                <a:ext cx="8507413" cy="4968875"/>
              </a:xfrm>
            </p:spPr>
            <p:txBody>
              <a:bodyPr/>
              <a:lstStyle/>
              <a:p>
                <a:r>
                  <a:rPr lang="en-DE" dirty="0"/>
                  <a:t>LDA model used to infer posterior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𝑤𝑑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DE" dirty="0"/>
              </a:p>
              <a:p>
                <a:r>
                  <a:rPr lang="en-DE" dirty="0"/>
                  <a:t>Based 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DE" dirty="0"/>
                  <a:t> one can find and rank related documents</a:t>
                </a:r>
              </a:p>
              <a:p>
                <a:pPr lvl="1"/>
                <a:r>
                  <a:rPr lang="de-DE" dirty="0" err="1"/>
                  <a:t>Infer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𝑅𝑒𝑙𝑒𝑣𝑎𝑛𝑡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b="0" i="1" baseline="-250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E" dirty="0"/>
                  <a:t> for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DE" dirty="0"/>
                  <a:t> being the documents in a repository and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DE" dirty="0"/>
                  <a:t> being the query document</a:t>
                </a:r>
              </a:p>
              <a:p>
                <a:pPr lvl="1"/>
                <a:r>
                  <a:rPr lang="en-DE" dirty="0"/>
                  <a:t>Previously introduced models for information retrieval can be extended with topic information</a:t>
                </a:r>
              </a:p>
              <a:p>
                <a:pPr lvl="1"/>
                <a:r>
                  <a:rPr lang="en-DE" dirty="0"/>
                  <a:t>Works for books, articles, images, videos, and other media</a:t>
                </a:r>
              </a:p>
              <a:p>
                <a:r>
                  <a:rPr lang="en-DE" dirty="0"/>
                  <a:t>LDA can be embedded in more complicated models</a:t>
                </a:r>
              </a:p>
              <a:p>
                <a:pPr lvl="1"/>
                <a:r>
                  <a:rPr lang="en-US" dirty="0"/>
                  <a:t>Model further intuitions about the structure of texts</a:t>
                </a:r>
              </a:p>
              <a:p>
                <a:pPr lvl="2"/>
                <a:r>
                  <a:rPr lang="en-US" dirty="0"/>
                  <a:t>Links, citations (“relational” topic models), 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C151E-C31A-0E4B-878D-1EEC10333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752"/>
                <a:ext cx="8507413" cy="4968875"/>
              </a:xfrm>
              <a:blipFill>
                <a:blip r:embed="rId2"/>
                <a:stretch>
                  <a:fillRect l="-1341" t="-1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5180F-2A03-C24C-98CC-655D57EB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8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800" dirty="0"/>
              <a:t>Traditional topic modeling (e.g., LDA):</a:t>
            </a:r>
          </a:p>
          <a:p>
            <a:pPr lvl="1"/>
            <a:r>
              <a:rPr lang="en-US" altLang="x-none" sz="2600" dirty="0"/>
              <a:t>Interested in </a:t>
            </a:r>
            <a:r>
              <a:rPr lang="en-US" altLang="x-none" sz="2600" i="1" dirty="0"/>
              <a:t>meaning</a:t>
            </a:r>
            <a:endParaRPr lang="en-US" altLang="x-none" sz="2600" dirty="0"/>
          </a:p>
          <a:p>
            <a:pPr lvl="1"/>
            <a:r>
              <a:rPr lang="en-US" altLang="x-none" sz="2600" dirty="0"/>
              <a:t>Remove most syntactic words (e.g., </a:t>
            </a:r>
            <a:r>
              <a:rPr lang="en-US" altLang="x-none" sz="2600" dirty="0" err="1"/>
              <a:t>stopwords</a:t>
            </a:r>
            <a:r>
              <a:rPr lang="en-US" altLang="x-none" sz="2600" dirty="0"/>
              <a:t>)</a:t>
            </a:r>
          </a:p>
          <a:p>
            <a:pPr lvl="1"/>
            <a:r>
              <a:rPr lang="en-US" altLang="x-none" sz="2600" dirty="0"/>
              <a:t>Discard much of the structure, and all order information that the original author intended</a:t>
            </a:r>
          </a:p>
          <a:p>
            <a:pPr lvl="1"/>
            <a:r>
              <a:rPr lang="en-US" altLang="x-none" sz="2600" dirty="0"/>
              <a:t>Concerned about long-range topic dependencies rather document structure</a:t>
            </a:r>
          </a:p>
          <a:p>
            <a:endParaRPr lang="en-US" altLang="x-none" sz="2800" dirty="0"/>
          </a:p>
          <a:p>
            <a:r>
              <a:rPr lang="en-US" altLang="x-none" sz="2800" dirty="0"/>
              <a:t>Not always easy to decide which words to remove</a:t>
            </a:r>
          </a:p>
          <a:p>
            <a:pPr lvl="1"/>
            <a:r>
              <a:rPr lang="en-US" altLang="x-none" sz="2600" dirty="0"/>
              <a:t>Keep only nouns? Example: saw vs. saw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9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 dirty="0"/>
              <a:t>HMM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212432"/>
          </a:xfrm>
        </p:spPr>
        <p:txBody>
          <a:bodyPr/>
          <a:lstStyle/>
          <a:p>
            <a:r>
              <a:rPr lang="en-US" altLang="x-none" sz="2400" dirty="0"/>
              <a:t>For natural language text: POS tagging</a:t>
            </a:r>
          </a:p>
          <a:p>
            <a:pPr lvl="1"/>
            <a:r>
              <a:rPr lang="en-US" altLang="x-none" sz="2200" dirty="0"/>
              <a:t>The standardized nature of grammar means that it stays fairly constant across different contexts</a:t>
            </a:r>
          </a:p>
          <a:p>
            <a:pPr lvl="1"/>
            <a:endParaRPr lang="en-US" altLang="x-none" sz="2200" dirty="0"/>
          </a:p>
          <a:p>
            <a:r>
              <a:rPr lang="en-US" altLang="x-none" sz="2400" dirty="0"/>
              <a:t>HMMs are useful for segmenting text documents into different classes of words, regardless of meaning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altLang="x-none" sz="2200" dirty="0"/>
              <a:t>For example, all nouns can be grouped together because they play the same role in different passages/documents.</a:t>
            </a:r>
          </a:p>
          <a:p>
            <a:pPr lvl="1">
              <a:buClr>
                <a:srgbClr val="FF0000"/>
              </a:buClr>
              <a:buFont typeface="System Font Regular"/>
              <a:buChar char="✗"/>
            </a:pPr>
            <a:r>
              <a:rPr lang="en-US" altLang="x-none" sz="2400" dirty="0"/>
              <a:t>Syntactic dependencies last at most for a sentence</a:t>
            </a:r>
          </a:p>
          <a:p>
            <a:endParaRPr lang="en-US" altLang="x-none" sz="2400" dirty="0"/>
          </a:p>
          <a:p>
            <a:endParaRPr lang="en-US" altLang="x-none" sz="2400" dirty="0"/>
          </a:p>
          <a:p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500168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229600" cy="639762"/>
          </a:xfrm>
        </p:spPr>
        <p:txBody>
          <a:bodyPr/>
          <a:lstStyle/>
          <a:p>
            <a:r>
              <a:rPr lang="en-US" altLang="x-none" dirty="0"/>
              <a:t>Combining Syntax and Semantics: HMM-LDA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84440"/>
          </a:xfrm>
        </p:spPr>
        <p:txBody>
          <a:bodyPr/>
          <a:lstStyle/>
          <a:p>
            <a:r>
              <a:rPr lang="en-US" altLang="x-none" sz="2400" dirty="0"/>
              <a:t>All words (both syntactic and semantic) exhibit short range dependencies.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Only </a:t>
            </a:r>
            <a:r>
              <a:rPr lang="en-US" altLang="x-none" sz="2400" dirty="0">
                <a:solidFill>
                  <a:srgbClr val="1E0AFF"/>
                </a:solidFill>
              </a:rPr>
              <a:t>content (semantic) words </a:t>
            </a:r>
            <a:r>
              <a:rPr lang="en-US" altLang="x-none" sz="2400" dirty="0"/>
              <a:t>exhibit long range semantic dependencies.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This leads to the HMM-LDA</a:t>
            </a:r>
          </a:p>
          <a:p>
            <a:endParaRPr lang="en-US" altLang="x-none" sz="2400" dirty="0"/>
          </a:p>
          <a:p>
            <a:r>
              <a:rPr lang="en-US" altLang="x-none" sz="2400" dirty="0">
                <a:solidFill>
                  <a:srgbClr val="1E0AFF"/>
                </a:solidFill>
              </a:rPr>
              <a:t>HMM-LDA is a composite model</a:t>
            </a:r>
            <a:r>
              <a:rPr lang="en-US" altLang="x-none" sz="2400" dirty="0"/>
              <a:t>,  in which an HMM decides the parts of speech, and a topic model (LDA) extracts topics from only those words which are deemed semantic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D1BA2-0E2E-6D4D-AADE-8DB852DB4AF8}"/>
              </a:ext>
            </a:extLst>
          </p:cNvPr>
          <p:cNvSpPr txBox="1"/>
          <p:nvPr/>
        </p:nvSpPr>
        <p:spPr>
          <a:xfrm>
            <a:off x="2146568" y="6093296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0AFF"/>
                </a:solidFill>
              </a:rPr>
              <a:t>Thomas L. Griffiths, Mark </a:t>
            </a:r>
            <a:r>
              <a:rPr lang="en-US" sz="1200" dirty="0" err="1">
                <a:solidFill>
                  <a:srgbClr val="1E0AFF"/>
                </a:solidFill>
              </a:rPr>
              <a:t>Steyvers</a:t>
            </a:r>
            <a:r>
              <a:rPr lang="en-US" sz="1200" dirty="0">
                <a:solidFill>
                  <a:srgbClr val="1E0AFF"/>
                </a:solidFill>
              </a:rPr>
              <a:t>, David M. </a:t>
            </a:r>
            <a:r>
              <a:rPr lang="en-US" sz="1200" dirty="0" err="1">
                <a:solidFill>
                  <a:srgbClr val="1E0AFF"/>
                </a:solidFill>
              </a:rPr>
              <a:t>Blei</a:t>
            </a:r>
            <a:r>
              <a:rPr lang="en-US" sz="1200" dirty="0">
                <a:solidFill>
                  <a:srgbClr val="1E0AFF"/>
                </a:solidFill>
              </a:rPr>
              <a:t>, and Joshua B. </a:t>
            </a:r>
            <a:r>
              <a:rPr lang="en-US" sz="1200" dirty="0" err="1">
                <a:solidFill>
                  <a:srgbClr val="1E0AFF"/>
                </a:solidFill>
              </a:rPr>
              <a:t>Tenenbaum</a:t>
            </a:r>
            <a:r>
              <a:rPr lang="en-US" sz="1200" dirty="0">
                <a:solidFill>
                  <a:srgbClr val="1E0AFF"/>
                </a:solidFill>
              </a:rPr>
              <a:t>. </a:t>
            </a:r>
            <a:br>
              <a:rPr lang="en-US" sz="1200" dirty="0">
                <a:solidFill>
                  <a:srgbClr val="1E0AFF"/>
                </a:solidFill>
              </a:rPr>
            </a:br>
            <a:r>
              <a:rPr lang="en-US" sz="1200" dirty="0">
                <a:solidFill>
                  <a:srgbClr val="1E0AFF"/>
                </a:solidFill>
              </a:rPr>
              <a:t>Integrating topics and syntax. In </a:t>
            </a:r>
            <a:r>
              <a:rPr lang="en-US" sz="1200" i="1" dirty="0">
                <a:solidFill>
                  <a:srgbClr val="1E0AFF"/>
                </a:solidFill>
              </a:rPr>
              <a:t>Proc. of </a:t>
            </a:r>
            <a:r>
              <a:rPr lang="en-US" sz="1200" dirty="0">
                <a:solidFill>
                  <a:srgbClr val="1E0AFF"/>
                </a:solidFill>
              </a:rPr>
              <a:t>NIPS'04, pp. 537-544.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  <a:r>
              <a:rPr lang="en-US" sz="1200" dirty="0">
                <a:solidFill>
                  <a:srgbClr val="1E0AFF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74564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01" y="268958"/>
            <a:ext cx="8229600" cy="639762"/>
          </a:xfrm>
        </p:spPr>
        <p:txBody>
          <a:bodyPr/>
          <a:lstStyle/>
          <a:p>
            <a:r>
              <a:rPr lang="en-US" altLang="x-none"/>
              <a:t>Generative Process 1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200" y="26670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 u="sng"/>
              <a:t>Class assignments</a:t>
            </a:r>
            <a:r>
              <a:rPr lang="en-US" altLang="x-none"/>
              <a:t>                               for each word, where each      taking one of </a:t>
            </a:r>
            <a:r>
              <a:rPr lang="en-US" altLang="x-none" b="1"/>
              <a:t>C </a:t>
            </a:r>
            <a:r>
              <a:rPr lang="en-US" altLang="x-none"/>
              <a:t>word classes</a:t>
            </a:r>
            <a:endParaRPr lang="en-US" altLang="x-none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" y="1981200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i="1" u="sng"/>
              <a:t>Topic assignments</a:t>
            </a:r>
            <a:r>
              <a:rPr lang="en-US" altLang="x-none"/>
              <a:t>                                  for each word, where each      taking one of </a:t>
            </a:r>
            <a:r>
              <a:rPr lang="en-US" altLang="x-none" b="1"/>
              <a:t>T</a:t>
            </a:r>
            <a:r>
              <a:rPr lang="en-US" altLang="x-none"/>
              <a:t> topics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900"/>
            <a:ext cx="19970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i="1" u="sng"/>
              <a:t>Words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15382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form document d where each word       is one of </a:t>
            </a:r>
            <a:r>
              <a:rPr lang="en-US" altLang="x-none" b="1"/>
              <a:t>W</a:t>
            </a:r>
            <a:r>
              <a:rPr lang="en-US" altLang="x-none"/>
              <a:t> words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2" y="1641386"/>
            <a:ext cx="209761" cy="1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0462" y="1028623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Definitions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7" y="2064645"/>
            <a:ext cx="1409005" cy="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54" y="2744778"/>
            <a:ext cx="1430288" cy="2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83" y="2085864"/>
            <a:ext cx="257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3" y="2723691"/>
            <a:ext cx="247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038600"/>
            <a:ext cx="409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42950" y="3976688"/>
            <a:ext cx="532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topics for document </a:t>
            </a:r>
            <a:r>
              <a:rPr lang="en-US" altLang="x-none" i="1"/>
              <a:t>d</a:t>
            </a:r>
            <a:r>
              <a:rPr lang="en-US" altLang="x-none"/>
              <a:t> </a:t>
            </a:r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57688"/>
            <a:ext cx="428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42950" y="4433888"/>
            <a:ext cx="720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</a:t>
            </a:r>
            <a:r>
              <a:rPr lang="en-US" altLang="x-none" b="1" i="1"/>
              <a:t>semantic </a:t>
            </a:r>
            <a:r>
              <a:rPr lang="en-US" altLang="x-none"/>
              <a:t>words for topic indicated by </a:t>
            </a:r>
            <a:r>
              <a:rPr lang="en-US" altLang="x-none" i="1"/>
              <a:t>z</a:t>
            </a:r>
            <a:r>
              <a:rPr lang="en-US" altLang="x-none"/>
              <a:t>. 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91088"/>
            <a:ext cx="428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42950" y="489108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</a:t>
            </a:r>
            <a:r>
              <a:rPr lang="en-US" altLang="x-none" b="1" i="1"/>
              <a:t>non-semantic </a:t>
            </a:r>
            <a:r>
              <a:rPr lang="en-US" altLang="x-none"/>
              <a:t>words for class indicated by </a:t>
            </a:r>
            <a:r>
              <a:rPr lang="en-US" altLang="x-none" i="1"/>
              <a:t>class c</a:t>
            </a:r>
            <a:r>
              <a:rPr lang="en-US" altLang="x-none"/>
              <a:t>. </a:t>
            </a: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343525"/>
            <a:ext cx="7620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066800" y="5348288"/>
            <a:ext cx="376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Transition probability from          to  </a:t>
            </a: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26" y="5419480"/>
            <a:ext cx="394717" cy="2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391989"/>
            <a:ext cx="247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8958"/>
            <a:ext cx="8229600" cy="639762"/>
          </a:xfrm>
        </p:spPr>
        <p:txBody>
          <a:bodyPr/>
          <a:lstStyle/>
          <a:p>
            <a:r>
              <a:rPr lang="en-US" altLang="x-none" dirty="0"/>
              <a:t>How to Incorporate Context into LDA?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8878"/>
            <a:ext cx="38481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562600" y="499067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61620" y="5872813"/>
            <a:ext cx="2797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HMM (e.g. for POS tagging)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53150" y="3557166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2A750-6436-AD4F-85A7-DC6C2FAE3583}"/>
              </a:ext>
            </a:extLst>
          </p:cNvPr>
          <p:cNvSpPr/>
          <p:nvPr/>
        </p:nvSpPr>
        <p:spPr>
          <a:xfrm>
            <a:off x="1691680" y="2132856"/>
            <a:ext cx="93610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675A5C-42A0-3144-8E4E-BA80A2CE1B20}"/>
              </a:ext>
            </a:extLst>
          </p:cNvPr>
          <p:cNvSpPr/>
          <p:nvPr/>
        </p:nvSpPr>
        <p:spPr>
          <a:xfrm>
            <a:off x="3509458" y="1268760"/>
            <a:ext cx="360040" cy="36004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E" dirty="0"/>
              <a:t>𝛼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E44248-C72D-9B4E-B689-E150ACEA247B}"/>
              </a:ext>
            </a:extLst>
          </p:cNvPr>
          <p:cNvCxnSpPr>
            <a:stCxn id="3" idx="4"/>
          </p:cNvCxnSpPr>
          <p:nvPr/>
        </p:nvCxnSpPr>
        <p:spPr>
          <a:xfrm>
            <a:off x="3689478" y="1628800"/>
            <a:ext cx="1842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5D9E79F-46B8-CB41-885B-0AA0D58C458B}"/>
              </a:ext>
            </a:extLst>
          </p:cNvPr>
          <p:cNvSpPr/>
          <p:nvPr/>
        </p:nvSpPr>
        <p:spPr>
          <a:xfrm>
            <a:off x="2090526" y="5923231"/>
            <a:ext cx="292491" cy="29249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9C9ADE-669B-8640-952A-8556D27DA2D4}"/>
              </a:ext>
            </a:extLst>
          </p:cNvPr>
          <p:cNvSpPr/>
          <p:nvPr/>
        </p:nvSpPr>
        <p:spPr>
          <a:xfrm>
            <a:off x="3028017" y="5934955"/>
            <a:ext cx="292491" cy="29249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0A6AF5-4035-8046-BD36-0D68A5679834}"/>
              </a:ext>
            </a:extLst>
          </p:cNvPr>
          <p:cNvSpPr/>
          <p:nvPr/>
        </p:nvSpPr>
        <p:spPr>
          <a:xfrm>
            <a:off x="4053023" y="5923231"/>
            <a:ext cx="292491" cy="29249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457F29-A044-C848-A699-A5B280BDA7C1}"/>
              </a:ext>
            </a:extLst>
          </p:cNvPr>
          <p:cNvSpPr/>
          <p:nvPr/>
        </p:nvSpPr>
        <p:spPr>
          <a:xfrm>
            <a:off x="5072148" y="5923231"/>
            <a:ext cx="292491" cy="29249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50074-141A-FC41-9862-5A103250FFE3}"/>
              </a:ext>
            </a:extLst>
          </p:cNvPr>
          <p:cNvSpPr txBox="1"/>
          <p:nvPr/>
        </p:nvSpPr>
        <p:spPr>
          <a:xfrm>
            <a:off x="2045647" y="58326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D76081-6B93-E142-ABA5-D9C1E5035FF2}"/>
              </a:ext>
            </a:extLst>
          </p:cNvPr>
          <p:cNvSpPr txBox="1"/>
          <p:nvPr/>
        </p:nvSpPr>
        <p:spPr>
          <a:xfrm>
            <a:off x="2983493" y="58326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FC8FE-B1CD-5A43-A0D0-4E54F1D1E881}"/>
              </a:ext>
            </a:extLst>
          </p:cNvPr>
          <p:cNvSpPr txBox="1"/>
          <p:nvPr/>
        </p:nvSpPr>
        <p:spPr>
          <a:xfrm>
            <a:off x="3999493" y="58326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AC52A-5BB4-F540-8ED0-CC0E8B1A287A}"/>
              </a:ext>
            </a:extLst>
          </p:cNvPr>
          <p:cNvSpPr txBox="1"/>
          <p:nvPr/>
        </p:nvSpPr>
        <p:spPr>
          <a:xfrm>
            <a:off x="5023308" y="58326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99614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BEC6-301E-824D-97A2-55D72985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Dirichlet Distribution</a:t>
            </a: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131FB45B-E774-8F49-B846-A28DAF5CF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703" y="1196975"/>
            <a:ext cx="7456594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73CB1-78D7-BF46-B944-7444D6D5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BB7D7-DEC5-844A-AC7E-77D5A8E67A6B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2758463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8958"/>
            <a:ext cx="8229600" cy="639762"/>
          </a:xfrm>
        </p:spPr>
        <p:txBody>
          <a:bodyPr/>
          <a:lstStyle/>
          <a:p>
            <a:r>
              <a:rPr lang="en-US" altLang="x-none"/>
              <a:t>Generative Process 2</a:t>
            </a:r>
          </a:p>
        </p:txBody>
      </p:sp>
      <p:graphicFrame>
        <p:nvGraphicFramePr>
          <p:cNvPr id="9232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7338" y="2068513"/>
          <a:ext cx="434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0" name="Equation" r:id="rId3" imgW="266400" imgH="203040" progId="Equation.3">
                  <p:embed/>
                </p:oleObj>
              </mc:Choice>
              <mc:Fallback>
                <p:oleObj name="Equation" r:id="rId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068513"/>
                        <a:ext cx="4349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38263"/>
            <a:ext cx="409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00200"/>
            <a:ext cx="428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2225"/>
            <a:ext cx="428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57225" y="1309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76400"/>
            <a:ext cx="1323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9688"/>
            <a:ext cx="1314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33600"/>
            <a:ext cx="1257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90800"/>
            <a:ext cx="1266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57225" y="1690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3100" y="2071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7225" y="2514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317750" y="2071688"/>
            <a:ext cx="630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Where          is the row of the transition matrix indicated by c.</a:t>
            </a:r>
          </a:p>
        </p:txBody>
      </p:sp>
      <p:graphicFrame>
        <p:nvGraphicFramePr>
          <p:cNvPr id="9237" name="Object 2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257133"/>
              </p:ext>
            </p:extLst>
          </p:nvPr>
        </p:nvGraphicFramePr>
        <p:xfrm>
          <a:off x="3053277" y="2021498"/>
          <a:ext cx="460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1" name="Equation" r:id="rId12" imgW="266400" imgH="203040" progId="Equation.3">
                  <p:embed/>
                </p:oleObj>
              </mc:Choice>
              <mc:Fallback>
                <p:oleObj name="Equation" r:id="rId12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277" y="2021498"/>
                        <a:ext cx="4603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70866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12725" y="3473450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topic distribution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5240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8600" y="4267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topic for word i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600200" y="4495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200" y="5105400"/>
            <a:ext cx="1768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class for word i from transition matrix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1752600" y="4876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429000" y="594928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semantic word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572250" y="596356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Draw a syntactic word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943600" y="594928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/>
              <a:t>OR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4527550" y="5257800"/>
            <a:ext cx="654050" cy="69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7740352" y="5257800"/>
            <a:ext cx="32048" cy="69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057400" y="32004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For document </a:t>
            </a:r>
            <a:r>
              <a:rPr lang="en-US" altLang="x-none" i="1"/>
              <a:t>d</a:t>
            </a: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3581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698750" y="54864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Semantic class</a:t>
            </a:r>
          </a:p>
        </p:txBody>
      </p:sp>
    </p:spTree>
    <p:extLst>
      <p:ext uri="{BB962C8B-B14F-4D97-AF65-F5344CB8AC3E}">
        <p14:creationId xmlns:p14="http://schemas.microsoft.com/office/powerpoint/2010/main" val="6541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400" b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5984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15144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842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2144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12207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12813" y="4867275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DC9EDC-DFAD-D442-8E4A-3CCC354B7372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 dirty="0"/>
              <a:t>Simplified Example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41413"/>
            <a:ext cx="84963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75656" y="1340768"/>
            <a:ext cx="2172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One “semantic” class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3810000"/>
            <a:ext cx="1136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Verb class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38242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Preposition class</a:t>
            </a:r>
          </a:p>
        </p:txBody>
      </p:sp>
    </p:spTree>
    <p:extLst>
      <p:ext uri="{BB962C8B-B14F-4D97-AF65-F5344CB8AC3E}">
        <p14:creationId xmlns:p14="http://schemas.microsoft.com/office/powerpoint/2010/main" val="310380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 dirty="0"/>
              <a:t>LDA-HMM: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56448"/>
          </a:xfrm>
        </p:spPr>
        <p:txBody>
          <a:bodyPr/>
          <a:lstStyle/>
          <a:p>
            <a:r>
              <a:rPr lang="en-US" altLang="x-none" sz="2400" dirty="0"/>
              <a:t>HMM-LDA is a composite topic model </a:t>
            </a:r>
          </a:p>
          <a:p>
            <a:pPr lvl="1"/>
            <a:r>
              <a:rPr lang="en-US" altLang="x-none" sz="2200" dirty="0"/>
              <a:t>Long range semantic dependencies</a:t>
            </a:r>
          </a:p>
          <a:p>
            <a:pPr lvl="1"/>
            <a:r>
              <a:rPr lang="en-US" altLang="x-none" sz="2200" dirty="0"/>
              <a:t>Short-range syntactic dependencies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Quite competitive with traditional HMM POS tagger</a:t>
            </a:r>
          </a:p>
          <a:p>
            <a:r>
              <a:rPr lang="en-US" altLang="x-none" sz="2400" dirty="0"/>
              <a:t>Outperforms LDA when stop-words and punctuation are not removed</a:t>
            </a:r>
          </a:p>
        </p:txBody>
      </p:sp>
    </p:spTree>
    <p:extLst>
      <p:ext uri="{BB962C8B-B14F-4D97-AF65-F5344CB8AC3E}">
        <p14:creationId xmlns:p14="http://schemas.microsoft.com/office/powerpoint/2010/main" val="827689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Topic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LDA the order of documents does not matter</a:t>
            </a:r>
          </a:p>
          <a:p>
            <a:r>
              <a:rPr lang="en-US" sz="2000" dirty="0"/>
              <a:t>Not appropriate for sequential corpora (e.g., that span hundreds of years)</a:t>
            </a:r>
          </a:p>
          <a:p>
            <a:r>
              <a:rPr lang="en-US" sz="2000" dirty="0"/>
              <a:t>Further, we may want to track how language changes over time</a:t>
            </a:r>
          </a:p>
          <a:p>
            <a:r>
              <a:rPr lang="en-US" sz="2000" dirty="0"/>
              <a:t>Let the topics </a:t>
            </a:r>
            <a:r>
              <a:rPr lang="en-US" sz="2000" i="1" dirty="0"/>
              <a:t>drift </a:t>
            </a:r>
            <a:r>
              <a:rPr lang="en-US" sz="2000" dirty="0"/>
              <a:t>in a sequence.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560840" cy="3412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2498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David M. </a:t>
            </a:r>
            <a:r>
              <a:rPr lang="en-US" sz="1100" dirty="0" err="1">
                <a:solidFill>
                  <a:srgbClr val="1E0AFF"/>
                </a:solidFill>
              </a:rPr>
              <a:t>Blei</a:t>
            </a:r>
            <a:r>
              <a:rPr lang="en-US" sz="1100" dirty="0">
                <a:solidFill>
                  <a:srgbClr val="1E0AFF"/>
                </a:solidFill>
              </a:rPr>
              <a:t> and John D. Lafferty. Dynamic topic models.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Proc. ICML '06. pp. 113-120. </a:t>
            </a:r>
            <a:r>
              <a:rPr lang="en-US" sz="1100" b="1" dirty="0">
                <a:solidFill>
                  <a:srgbClr val="FF0000"/>
                </a:solidFill>
              </a:rPr>
              <a:t>2006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183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Recap: Smoothed LDA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743" name="Rectangle 7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Give a different word distribution to each topic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𝛽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𝐾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×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𝑉</m:t>
                    </m:r>
                  </m:oMath>
                </a14:m>
                <a:r>
                  <a:rPr lang="en-US" dirty="0"/>
                  <a:t> matrix (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en-US" dirty="0"/>
                  <a:t> vocabulary size), each row denotes word distribution of a topic</a:t>
                </a:r>
              </a:p>
              <a:p>
                <a:pPr eaLnBrk="1" hangingPunct="1">
                  <a:defRPr/>
                </a:pPr>
                <a:r>
                  <a:rPr lang="en-US" dirty="0"/>
                  <a:t>For each document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Choose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 ~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Dirichlet(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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𝛽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en-US" dirty="0"/>
              </a:p>
              <a:p>
                <a:pPr lvl="1" eaLnBrk="1" hangingPunct="1">
                  <a:defRPr/>
                </a:pPr>
                <a:r>
                  <a:rPr lang="en-US" dirty="0"/>
                  <a:t>For each position 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i = 1, ...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,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dirty="0">
                    <a:ea typeface="ＭＳ Ｐゴシック" charset="0"/>
                  </a:rPr>
                  <a:t>Generate a topic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dirty="0">
                    <a:ea typeface="ＭＳ Ｐゴシック" charset="0"/>
                  </a:rPr>
                  <a:t>Generate a word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,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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k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</a:p>
            </p:txBody>
          </p:sp>
        </mc:Choice>
        <mc:Fallback>
          <p:sp>
            <p:nvSpPr>
              <p:cNvPr id="28743" name="Rectangle 7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  <a:blipFill>
                <a:blip r:embed="rId3"/>
                <a:stretch>
                  <a:fillRect l="-2113" t="-1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63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Symbol" charset="0"/>
                      <a:sym typeface="Symbol" charset="0"/>
                    </a:rPr>
                    <a:t>a</a:t>
                  </a: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K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>
                      <a:sym typeface="Symbol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793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8184"/>
            <a:ext cx="91440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58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8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49688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Use a logit normal distribution to model topics evolving over time</a:t>
            </a:r>
          </a:p>
          <a:p>
            <a:r>
              <a:rPr lang="en-US" dirty="0"/>
              <a:t>Embed it in a state-space model on the log of the topic distribution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Lets us make inferences about sequences of documents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690592" cy="1130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549910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2FA0D-7254-6847-A380-A56184D1B26B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17793421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8F33-3674-8849-869A-D5B88307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Logistic Normal Distribution</a:t>
            </a:r>
          </a:p>
        </p:txBody>
      </p:sp>
      <p:pic>
        <p:nvPicPr>
          <p:cNvPr id="6" name="Content Placeholder 5" descr="Diagram, shape&#10;&#10;Description automatically generated">
            <a:extLst>
              <a:ext uri="{FF2B5EF4-FFF2-40B4-BE49-F238E27FC236}">
                <a16:creationId xmlns:a16="http://schemas.microsoft.com/office/drawing/2014/main" id="{B6BDA34D-E5C9-0A46-BA19-9469F8070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58" y="1196975"/>
            <a:ext cx="7572884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350D-98A3-BD43-B879-671B7294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2597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Logit Normal Distribution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5666"/>
            <a:ext cx="4608835" cy="46088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1180065"/>
            <a:ext cx="3933573" cy="1988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40080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1E0AFF"/>
                </a:solidFill>
              </a:rPr>
              <a:t>[Wikipedia]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" y="3176658"/>
            <a:ext cx="3480177" cy="157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7" y="3254526"/>
            <a:ext cx="3888728" cy="3040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A82E1-760D-244F-89A4-8015B09468BE}"/>
              </a:ext>
            </a:extLst>
          </p:cNvPr>
          <p:cNvSpPr txBox="1"/>
          <p:nvPr/>
        </p:nvSpPr>
        <p:spPr>
          <a:xfrm>
            <a:off x="1691680" y="5229200"/>
            <a:ext cx="1997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Logit = log of odds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2694B8B-173F-E445-BA1B-F94634741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6216" y="343429"/>
            <a:ext cx="2304126" cy="6283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F442C9-841E-E64E-8D9F-0746CF4BA74E}"/>
              </a:ext>
            </a:extLst>
          </p:cNvPr>
          <p:cNvSpPr txBox="1"/>
          <p:nvPr/>
        </p:nvSpPr>
        <p:spPr>
          <a:xfrm>
            <a:off x="6662078" y="44624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Normal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3C91D-A435-6840-89FB-6AA94B8755B9}"/>
              </a:ext>
            </a:extLst>
          </p:cNvPr>
          <p:cNvSpPr txBox="1"/>
          <p:nvPr/>
        </p:nvSpPr>
        <p:spPr>
          <a:xfrm>
            <a:off x="9579429" y="2046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86413-9045-9143-B9AC-AB682286A699}"/>
              </a:ext>
            </a:extLst>
          </p:cNvPr>
          <p:cNvSpPr txBox="1"/>
          <p:nvPr/>
        </p:nvSpPr>
        <p:spPr>
          <a:xfrm rot="16200000">
            <a:off x="7600443" y="251647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𝜇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CFF09-ADE7-664E-B6F0-47908F532548}"/>
              </a:ext>
            </a:extLst>
          </p:cNvPr>
          <p:cNvSpPr txBox="1"/>
          <p:nvPr/>
        </p:nvSpPr>
        <p:spPr>
          <a:xfrm rot="5400000">
            <a:off x="7664538" y="399220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𝜇 = </a:t>
            </a:r>
          </a:p>
        </p:txBody>
      </p:sp>
    </p:spTree>
    <p:extLst>
      <p:ext uri="{BB962C8B-B14F-4D97-AF65-F5344CB8AC3E}">
        <p14:creationId xmlns:p14="http://schemas.microsoft.com/office/powerpoint/2010/main" val="2529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" y="1196975"/>
            <a:ext cx="8104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00209-BD4C-564C-8C16-4D3C332FA7D1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7823583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7" y="1196975"/>
            <a:ext cx="8148566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0AAD4-A011-264C-956D-314E17FEB9BF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10169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208088" y="3062288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2124075" y="3451225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293813" y="397033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824038" y="3421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830388" y="4376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462088" y="4878388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09600" y="3079750"/>
            <a:ext cx="858838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76E1B-3945-684F-955B-CC9BAD0BE625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0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3045"/>
            <a:ext cx="8229600" cy="47967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FB113-ABAF-974E-B710-872AB78F2A3A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</p:spTree>
    <p:extLst>
      <p:ext uri="{BB962C8B-B14F-4D97-AF65-F5344CB8AC3E}">
        <p14:creationId xmlns:p14="http://schemas.microsoft.com/office/powerpoint/2010/main" val="12720866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8096"/>
            <a:ext cx="8229600" cy="4637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F6B07-62E0-3149-A407-C8C4B85A3B1F}"/>
              </a:ext>
            </a:extLst>
          </p:cNvPr>
          <p:cNvSpPr txBox="1"/>
          <p:nvPr/>
        </p:nvSpPr>
        <p:spPr>
          <a:xfrm>
            <a:off x="2987824" y="6630308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Probabilistic Topic Models, David Blei,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69C2B-D641-444E-ADC2-6F542FD344B2}"/>
              </a:ext>
            </a:extLst>
          </p:cNvPr>
          <p:cNvSpPr/>
          <p:nvPr/>
        </p:nvSpPr>
        <p:spPr>
          <a:xfrm>
            <a:off x="2771800" y="616676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David M. </a:t>
            </a:r>
            <a:r>
              <a:rPr lang="en-US" sz="1100" dirty="0" err="1">
                <a:solidFill>
                  <a:srgbClr val="1E0AFF"/>
                </a:solidFill>
              </a:rPr>
              <a:t>Blei</a:t>
            </a:r>
            <a:r>
              <a:rPr lang="en-US" sz="1100" dirty="0">
                <a:solidFill>
                  <a:srgbClr val="1E0AFF"/>
                </a:solidFill>
              </a:rPr>
              <a:t> and John D. Lafferty. Dynamic topic models.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Proc. ICML '06. pp. 113-120. </a:t>
            </a:r>
            <a:r>
              <a:rPr lang="en-US" sz="1100" b="1" dirty="0">
                <a:solidFill>
                  <a:srgbClr val="FF0000"/>
                </a:solidFill>
              </a:rPr>
              <a:t>2006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881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0AB0-4A99-F64F-AF1C-532D9E52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Dynamic Topic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2BE2-D2D4-054D-B9B3-92B8BFD8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Understand developments</a:t>
            </a:r>
          </a:p>
          <a:p>
            <a:r>
              <a:rPr lang="en-DE" dirty="0"/>
              <a:t>Distributions of topics over time</a:t>
            </a:r>
          </a:p>
          <a:p>
            <a:r>
              <a:rPr lang="en-DE" dirty="0"/>
              <a:t>Discretization of time might be a problem</a:t>
            </a:r>
          </a:p>
          <a:p>
            <a:pPr lvl="1"/>
            <a:r>
              <a:rPr lang="en-DE" dirty="0"/>
              <a:t>Runtime increases dramatically</a:t>
            </a:r>
          </a:p>
          <a:p>
            <a:pPr lvl="1"/>
            <a:r>
              <a:rPr lang="en-DE" dirty="0"/>
              <a:t>Continuous dynamic topic models</a:t>
            </a:r>
          </a:p>
          <a:p>
            <a:endParaRPr lang="en-DE" dirty="0"/>
          </a:p>
          <a:p>
            <a:r>
              <a:rPr lang="en-DE" dirty="0"/>
              <a:t>Many applications</a:t>
            </a:r>
          </a:p>
          <a:p>
            <a:pPr lvl="1"/>
            <a:r>
              <a:rPr lang="en-DE" dirty="0"/>
              <a:t>E.g., comparison of science areas, </a:t>
            </a:r>
            <a:br>
              <a:rPr lang="en-DE" dirty="0"/>
            </a:br>
            <a:r>
              <a:rPr lang="en-DE" dirty="0"/>
              <a:t>analysis of scientific work</a:t>
            </a:r>
          </a:p>
          <a:p>
            <a:r>
              <a:rPr lang="en-DE" dirty="0"/>
              <a:t>How can we compare distributions?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2FC-9043-BB41-9CA0-825A0DD9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8C063-8645-8E4B-9B7D-19389CD261B5}"/>
              </a:ext>
            </a:extLst>
          </p:cNvPr>
          <p:cNvSpPr/>
          <p:nvPr/>
        </p:nvSpPr>
        <p:spPr>
          <a:xfrm>
            <a:off x="2771800" y="616646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  <a:latin typeface="Arial" charset="0"/>
              </a:rPr>
              <a:t>Wang, Chong; </a:t>
            </a:r>
            <a:r>
              <a:rPr lang="en-US" sz="1100" dirty="0" err="1">
                <a:solidFill>
                  <a:srgbClr val="0B05FF"/>
                </a:solidFill>
                <a:latin typeface="Arial" charset="0"/>
              </a:rPr>
              <a:t>Blei</a:t>
            </a:r>
            <a:r>
              <a:rPr lang="en-US" sz="1100" dirty="0">
                <a:solidFill>
                  <a:srgbClr val="0B05FF"/>
                </a:solidFill>
                <a:latin typeface="Arial" charset="0"/>
              </a:rPr>
              <a:t>, David; Heckerman, David. "Continuous Time Dynamic Topic Models". </a:t>
            </a:r>
            <a:r>
              <a:rPr lang="en-US" sz="1100" i="1" dirty="0">
                <a:solidFill>
                  <a:srgbClr val="0B05FF"/>
                </a:solidFill>
                <a:latin typeface="Arial" charset="0"/>
              </a:rPr>
              <a:t>Proceedings of ICML</a:t>
            </a:r>
            <a:r>
              <a:rPr lang="en-US" sz="1100" dirty="0">
                <a:solidFill>
                  <a:srgbClr val="0B05FF"/>
                </a:solidFill>
                <a:latin typeface="Arial" charset="0"/>
              </a:rPr>
              <a:t>'08, </a:t>
            </a:r>
            <a:r>
              <a:rPr lang="en-US" sz="1100" b="1" dirty="0">
                <a:solidFill>
                  <a:srgbClr val="FF0000"/>
                </a:solidFill>
                <a:latin typeface="Arial" charset="0"/>
              </a:rPr>
              <a:t>2008</a:t>
            </a:r>
            <a:r>
              <a:rPr lang="en-US" sz="1100" dirty="0">
                <a:solidFill>
                  <a:srgbClr val="0B05FF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44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Recap: 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1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2099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</a:rPr>
              <a:t>Recap: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57300"/>
            <a:ext cx="8507415" cy="51435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Assume that you need to send messages from a repertoire of n messages</a:t>
            </a:r>
          </a:p>
          <a:p>
            <a:r>
              <a:rPr lang="en-US" sz="2000" dirty="0">
                <a:ea typeface="ＭＳ Ｐゴシック" charset="0"/>
              </a:rPr>
              <a:t>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equally probable possible messages, then the probability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of each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1/n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 = 1/p </a:t>
            </a:r>
          </a:p>
          <a:p>
            <a:r>
              <a:rPr lang="en-US" sz="2000" dirty="0">
                <a:ea typeface="ＭＳ Ｐゴシック" charset="0"/>
              </a:rPr>
              <a:t>Information (number of bits) conveyed by a message is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log(n) = log(1/p)= -log(p) </a:t>
            </a:r>
          </a:p>
          <a:p>
            <a:r>
              <a:rPr lang="en-US" sz="2000" dirty="0">
                <a:ea typeface="ＭＳ Ｐゴシック" charset="0"/>
              </a:rPr>
              <a:t>E.g., 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16</a:t>
            </a:r>
            <a:r>
              <a:rPr lang="en-US" sz="2000" dirty="0">
                <a:ea typeface="ＭＳ Ｐゴシック" charset="0"/>
              </a:rPr>
              <a:t> messages, 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log(16) = 4 </a:t>
            </a:r>
            <a:r>
              <a:rPr lang="en-US" sz="2000" dirty="0">
                <a:ea typeface="ＭＳ Ｐゴシック" charset="0"/>
              </a:rPr>
              <a:t>and we need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4</a:t>
            </a:r>
            <a:r>
              <a:rPr lang="en-US" sz="2000" dirty="0">
                <a:ea typeface="ＭＳ Ｐゴシック" charset="0"/>
              </a:rPr>
              <a:t>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 = 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..,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=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*log(1/p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2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>
            <a:extLst>
              <a:ext uri="{FF2B5EF4-FFF2-40B4-BE49-F238E27FC236}">
                <a16:creationId xmlns:a16="http://schemas.microsoft.com/office/drawing/2014/main" id="{C0D96CC1-F99E-6646-84C0-E56F9A9EB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/>
          <a:lstStyle/>
          <a:p>
            <a:r>
              <a:rPr lang="en-US" altLang="en-DE" dirty="0"/>
              <a:t>The KL Divergence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9D6B08C-9B1D-8042-9E6A-8A142222DF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534400" cy="3124200"/>
          </a:xfrm>
        </p:spPr>
        <p:txBody>
          <a:bodyPr/>
          <a:lstStyle/>
          <a:p>
            <a:r>
              <a:rPr lang="en-US" altLang="en-DE" sz="2800" dirty="0"/>
              <a:t>The </a:t>
            </a:r>
            <a:r>
              <a:rPr lang="en-US" altLang="en-DE" sz="2800" i="1" dirty="0"/>
              <a:t>cross-entropy</a:t>
            </a:r>
            <a:r>
              <a:rPr lang="en-US" altLang="en-DE" sz="2800" dirty="0"/>
              <a:t>, or </a:t>
            </a:r>
            <a:r>
              <a:rPr lang="en-US" altLang="en-DE" sz="2800" i="1" dirty="0" err="1"/>
              <a:t>Kullback-Leibler</a:t>
            </a:r>
            <a:r>
              <a:rPr lang="en-US" altLang="en-DE" sz="2800" i="1" dirty="0"/>
              <a:t> divergence</a:t>
            </a:r>
            <a:r>
              <a:rPr lang="en-US" altLang="en-DE" sz="2800" dirty="0"/>
              <a:t>, between two distributions </a:t>
            </a:r>
            <a:r>
              <a:rPr lang="en-US" altLang="en-DE" sz="2800" b="1" dirty="0">
                <a:latin typeface="Times New Roman" panose="02020603050405020304" pitchFamily="18" charset="0"/>
              </a:rPr>
              <a:t>p</a:t>
            </a:r>
            <a:r>
              <a:rPr lang="en-US" altLang="en-DE" sz="2800" dirty="0"/>
              <a:t> and </a:t>
            </a:r>
            <a:r>
              <a:rPr lang="en-US" altLang="en-DE" sz="2800" b="1" dirty="0">
                <a:latin typeface="Times New Roman" panose="02020603050405020304" pitchFamily="18" charset="0"/>
              </a:rPr>
              <a:t>q</a:t>
            </a:r>
            <a:r>
              <a:rPr lang="en-US" altLang="en-DE" sz="2800" dirty="0"/>
              <a:t> measures the </a:t>
            </a:r>
            <a:r>
              <a:rPr lang="en-US" altLang="en-DE" sz="2800" i="1" dirty="0"/>
              <a:t>expected information gain</a:t>
            </a:r>
            <a:r>
              <a:rPr lang="en-US" altLang="en-DE" sz="2800" dirty="0"/>
              <a:t> (reduction in average number of bits per event) due to replacing the “wrong” distribution </a:t>
            </a:r>
            <a:r>
              <a:rPr lang="en-US" altLang="en-DE" sz="2800" b="1" dirty="0">
                <a:latin typeface="Times New Roman" panose="02020603050405020304" pitchFamily="18" charset="0"/>
              </a:rPr>
              <a:t>q </a:t>
            </a:r>
            <a:r>
              <a:rPr lang="en-US" altLang="en-DE" sz="2800" dirty="0"/>
              <a:t>with the “right” distribution </a:t>
            </a:r>
            <a:r>
              <a:rPr lang="en-US" altLang="en-DE" sz="2800" b="1" dirty="0">
                <a:latin typeface="Times New Roman" panose="02020603050405020304" pitchFamily="18" charset="0"/>
              </a:rPr>
              <a:t>p</a:t>
            </a:r>
            <a:r>
              <a:rPr lang="en-US" altLang="en-DE" sz="2800" dirty="0">
                <a:latin typeface="Times New Roman" panose="02020603050405020304" pitchFamily="18" charset="0"/>
              </a:rPr>
              <a:t>:</a:t>
            </a:r>
          </a:p>
          <a:p>
            <a:endParaRPr lang="en-US" altLang="en-DE" sz="2800" dirty="0">
              <a:latin typeface="Times New Roman" panose="02020603050405020304" pitchFamily="18" charset="0"/>
            </a:endParaRPr>
          </a:p>
          <a:p>
            <a:endParaRPr lang="en-US" altLang="en-DE" sz="2800" dirty="0">
              <a:latin typeface="Times New Roman" panose="02020603050405020304" pitchFamily="18" charset="0"/>
            </a:endParaRPr>
          </a:p>
          <a:p>
            <a:endParaRPr lang="en-US" altLang="en-DE" sz="2800" dirty="0"/>
          </a:p>
          <a:p>
            <a:r>
              <a:rPr lang="en-US" altLang="en-DE" sz="2800" dirty="0">
                <a:solidFill>
                  <a:srgbClr val="0B05FF"/>
                </a:solidFill>
              </a:rPr>
              <a:t>Not symmetric </a:t>
            </a:r>
          </a:p>
          <a:p>
            <a:endParaRPr lang="en-US" altLang="en-DE" sz="2800" dirty="0"/>
          </a:p>
        </p:txBody>
      </p:sp>
      <p:pic>
        <p:nvPicPr>
          <p:cNvPr id="129032" name="Picture 8">
            <a:extLst>
              <a:ext uri="{FF2B5EF4-FFF2-40B4-BE49-F238E27FC236}">
                <a16:creationId xmlns:a16="http://schemas.microsoft.com/office/drawing/2014/main" id="{9FADB25A-8EAC-8643-B3FF-7BC7702708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962400"/>
            <a:ext cx="7367588" cy="8223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33311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8" name="Picture 12">
            <a:extLst>
              <a:ext uri="{FF2B5EF4-FFF2-40B4-BE49-F238E27FC236}">
                <a16:creationId xmlns:a16="http://schemas.microsoft.com/office/drawing/2014/main" id="{EA05B215-2306-4B41-832A-C6EA8F67BE8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035" y="2348880"/>
            <a:ext cx="8345488" cy="1547813"/>
          </a:xfrm>
          <a:noFill/>
          <a:ln/>
        </p:spPr>
      </p:pic>
      <p:sp>
        <p:nvSpPr>
          <p:cNvPr id="137218" name="Rectangle 2">
            <a:extLst>
              <a:ext uri="{FF2B5EF4-FFF2-40B4-BE49-F238E27FC236}">
                <a16:creationId xmlns:a16="http://schemas.microsoft.com/office/drawing/2014/main" id="{F5627A1A-8A58-7946-9C7C-C3A6D9A12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95746"/>
            <a:ext cx="8534400" cy="1189038"/>
          </a:xfrm>
        </p:spPr>
        <p:txBody>
          <a:bodyPr/>
          <a:lstStyle/>
          <a:p>
            <a:r>
              <a:rPr lang="en-US" altLang="en-DE" dirty="0"/>
              <a:t>Hellinger Distance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B9F1919-FAF0-204D-873A-A8C3441F4A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24744"/>
            <a:ext cx="9144000" cy="1547813"/>
          </a:xfrm>
        </p:spPr>
        <p:txBody>
          <a:bodyPr/>
          <a:lstStyle/>
          <a:p>
            <a:r>
              <a:rPr lang="en-US" altLang="en-DE" sz="2800" dirty="0"/>
              <a:t>The </a:t>
            </a:r>
            <a:r>
              <a:rPr lang="en-US" altLang="en-DE" sz="2800" i="1" dirty="0"/>
              <a:t>Hellinger distance</a:t>
            </a:r>
            <a:r>
              <a:rPr lang="en-US" altLang="en-DE" sz="2800" dirty="0"/>
              <a:t> is a </a:t>
            </a:r>
            <a:r>
              <a:rPr lang="en-US" altLang="en-DE" sz="2800" dirty="0">
                <a:solidFill>
                  <a:srgbClr val="0B05FF"/>
                </a:solidFill>
              </a:rPr>
              <a:t>symmetric</a:t>
            </a:r>
            <a:r>
              <a:rPr lang="en-US" altLang="en-DE" sz="2800" dirty="0"/>
              <a:t> measure of distance between two distributions that is popular in machine learning applications: </a:t>
            </a:r>
          </a:p>
          <a:p>
            <a:endParaRPr lang="en-US" altLang="en-DE" sz="2800" dirty="0"/>
          </a:p>
          <a:p>
            <a:endParaRPr lang="en-US" altLang="en-DE" sz="2800" dirty="0"/>
          </a:p>
          <a:p>
            <a:endParaRPr lang="en-US" altLang="en-DE" sz="2800" dirty="0"/>
          </a:p>
          <a:p>
            <a:endParaRPr lang="en-US" altLang="en-DE" sz="2800" dirty="0"/>
          </a:p>
          <a:p>
            <a:r>
              <a:rPr lang="en-US" altLang="en-DE" sz="2800" dirty="0"/>
              <a:t>Sometimes value should be in [0, 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5446E9-10CD-1B47-9154-27B37D7A6EA6}"/>
                  </a:ext>
                </a:extLst>
              </p:cNvPr>
              <p:cNvSpPr txBox="1"/>
              <p:nvPr/>
            </p:nvSpPr>
            <p:spPr>
              <a:xfrm>
                <a:off x="5220072" y="3896693"/>
                <a:ext cx="1457643" cy="56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2800" dirty="0"/>
                  <a:t>∈ [0,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DE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DE" sz="2800" dirty="0"/>
                  <a:t>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5446E9-10CD-1B47-9154-27B37D7A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896693"/>
                <a:ext cx="1457643" cy="565155"/>
              </a:xfrm>
              <a:prstGeom prst="rect">
                <a:avLst/>
              </a:prstGeom>
              <a:blipFill>
                <a:blip r:embed="rId3"/>
                <a:stretch>
                  <a:fillRect l="-8621" t="-4348" r="-7759" b="-282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BE8EBD8-C225-9D4F-A842-4B5D676C4D97}"/>
              </a:ext>
            </a:extLst>
          </p:cNvPr>
          <p:cNvSpPr/>
          <p:nvPr/>
        </p:nvSpPr>
        <p:spPr>
          <a:xfrm>
            <a:off x="76200" y="6093296"/>
            <a:ext cx="247957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C4953-A19F-4649-A3F2-87D6130B4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16929"/>
            <a:ext cx="6529739" cy="1480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B5F77-9FCA-A04E-B07E-401B6E985D77}"/>
              </a:ext>
            </a:extLst>
          </p:cNvPr>
          <p:cNvSpPr txBox="1"/>
          <p:nvPr/>
        </p:nvSpPr>
        <p:spPr>
          <a:xfrm>
            <a:off x="5004048" y="628987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1E0A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612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Time-corrected similarity </a:t>
            </a:r>
            <a:r>
              <a:rPr lang="en-US" sz="2400" dirty="0"/>
              <a:t>shows a new way of using the posterior</a:t>
            </a:r>
          </a:p>
          <a:p>
            <a:r>
              <a:rPr lang="en-US" sz="2400" dirty="0"/>
              <a:t>Consider the expected Hellinger distance between the topic proportions of two documents,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Uses the latent structure to define similarity </a:t>
            </a:r>
          </a:p>
          <a:p>
            <a:r>
              <a:rPr lang="en-US" sz="2400" dirty="0"/>
              <a:t>Time has been factored out because the topics associated to the components are different from year to year</a:t>
            </a:r>
          </a:p>
          <a:p>
            <a:r>
              <a:rPr lang="en-US" sz="2400" dirty="0"/>
              <a:t>Similarity of documents based only on topic proportions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3302248" cy="8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8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6" y="1196975"/>
            <a:ext cx="680240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730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8" y="1196975"/>
            <a:ext cx="631158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21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8303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27463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9161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4463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4526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120900" y="4867275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123190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A348B-5F9F-DF41-BD69-FA6FB3E29710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7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Topic Models: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model changes of topics (= word distributions) in corpora over time</a:t>
            </a:r>
          </a:p>
          <a:p>
            <a:endParaRPr lang="en-US" dirty="0"/>
          </a:p>
          <a:p>
            <a:r>
              <a:rPr lang="en-US" dirty="0"/>
              <a:t>Uses HMM as a technique for </a:t>
            </a:r>
            <a:br>
              <a:rPr lang="en-US" dirty="0"/>
            </a:br>
            <a:r>
              <a:rPr lang="en-US" dirty="0"/>
              <a:t>modeling temporal influences</a:t>
            </a:r>
          </a:p>
          <a:p>
            <a:endParaRPr lang="en-US" dirty="0"/>
          </a:p>
          <a:p>
            <a:r>
              <a:rPr lang="en-US" dirty="0"/>
              <a:t>As a by-product we have discussed </a:t>
            </a:r>
            <a:br>
              <a:rPr lang="en-US" dirty="0"/>
            </a:br>
            <a:r>
              <a:rPr lang="en-US" dirty="0"/>
              <a:t>techniques for comparing distributions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10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416175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3332163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1900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032125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038475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754313" y="4879975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1817688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F46EB-D1C4-9A40-B8C4-BCC68329D01C}"/>
              </a:ext>
            </a:extLst>
          </p:cNvPr>
          <p:cNvSpPr/>
          <p:nvPr/>
        </p:nvSpPr>
        <p:spPr>
          <a:xfrm>
            <a:off x="2641437" y="661927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CS 388 Natural Language Processing: Raymond J. Mooney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8003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4035</Words>
  <Application>Microsoft Macintosh PowerPoint</Application>
  <PresentationFormat>On-screen Show (4:3)</PresentationFormat>
  <Paragraphs>607</Paragraphs>
  <Slides>80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80</vt:i4>
      </vt:variant>
    </vt:vector>
  </HeadingPairs>
  <TitlesOfParts>
    <vt:vector size="97" baseType="lpstr">
      <vt:lpstr>Arial</vt:lpstr>
      <vt:lpstr>Book Antiqua</vt:lpstr>
      <vt:lpstr>Calibri</vt:lpstr>
      <vt:lpstr>Cambria Math</vt:lpstr>
      <vt:lpstr>Lucida Grande</vt:lpstr>
      <vt:lpstr>Myriad Pro</vt:lpstr>
      <vt:lpstr>Symbol</vt:lpstr>
      <vt:lpstr>System Font Regular</vt:lpstr>
      <vt:lpstr>Tahoma</vt:lpstr>
      <vt:lpstr>Times</vt:lpstr>
      <vt:lpstr>Times New Roman</vt:lpstr>
      <vt:lpstr>Wingdings</vt:lpstr>
      <vt:lpstr>7_Standarddesign</vt:lpstr>
      <vt:lpstr>Formel</vt:lpstr>
      <vt:lpstr>Ecuación</vt:lpstr>
      <vt:lpstr>Equation</vt:lpstr>
      <vt:lpstr>Arbeitsblatt</vt:lpstr>
      <vt:lpstr>Intelligent Agents Probabilistic Models for Sequential Structures</vt:lpstr>
      <vt:lpstr>Motivation: Part Of Speech Tagging</vt:lpstr>
      <vt:lpstr>Information Extraction</vt:lpstr>
      <vt:lpstr>Semantic Role Labeling</vt:lpstr>
      <vt:lpstr>Sequence Labeling as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More general perspective…</vt:lpstr>
      <vt:lpstr>Time and Uncertainty</vt:lpstr>
      <vt:lpstr>States and Observations </vt:lpstr>
      <vt:lpstr>Dynamic Bayesian Networks</vt:lpstr>
      <vt:lpstr>Example</vt:lpstr>
      <vt:lpstr>DBN - Representation</vt:lpstr>
      <vt:lpstr>Stationary Process/Markov Assumption</vt:lpstr>
      <vt:lpstr>Dynamic Bayesian Networks</vt:lpstr>
      <vt:lpstr>Dynamic Bayesian Network</vt:lpstr>
      <vt:lpstr>Example</vt:lpstr>
      <vt:lpstr>Complete Joint Distribution: Markov-1</vt:lpstr>
      <vt:lpstr>Inference Tasks</vt:lpstr>
      <vt:lpstr>DBN – Basic Inference </vt:lpstr>
      <vt:lpstr>DBN – Basic Inference </vt:lpstr>
      <vt:lpstr>Bayes Rule</vt:lpstr>
      <vt:lpstr>Application of Bayes Rule</vt:lpstr>
      <vt:lpstr>DBN – Basic Inference </vt:lpstr>
      <vt:lpstr>Application of Bayes Rule</vt:lpstr>
      <vt:lpstr>DBN – Basic Inference </vt:lpstr>
      <vt:lpstr>Forward Messages</vt:lpstr>
      <vt:lpstr>Example               P(Rain0) = (0.5 0.5)T</vt:lpstr>
      <vt:lpstr>DBN – Basic Inference </vt:lpstr>
      <vt:lpstr>Example cntd.</vt:lpstr>
      <vt:lpstr>DBN – Basic Inference </vt:lpstr>
      <vt:lpstr>DBN – Basic Inference </vt:lpstr>
      <vt:lpstr>Smoothing</vt:lpstr>
      <vt:lpstr>Application of Bayes Rule</vt:lpstr>
      <vt:lpstr>Smoothing</vt:lpstr>
      <vt:lpstr>Application of Bayes Rule</vt:lpstr>
      <vt:lpstr>Smoothing</vt:lpstr>
      <vt:lpstr>Example contd.</vt:lpstr>
      <vt:lpstr>DBN – Basic Inference </vt:lpstr>
      <vt:lpstr>DBN – Basic Inference </vt:lpstr>
      <vt:lpstr>Most-likely explanation</vt:lpstr>
      <vt:lpstr>Rain/Umbrella Example</vt:lpstr>
      <vt:lpstr>Hidden Markov Model (HMM)</vt:lpstr>
      <vt:lpstr>How to Incorporate Context into LDA?</vt:lpstr>
      <vt:lpstr>Dynamic Topic Models</vt:lpstr>
      <vt:lpstr>PowerPoint Presentation</vt:lpstr>
      <vt:lpstr>Intelligent Agents Probabilistic Models for Sequential Structures</vt:lpstr>
      <vt:lpstr>LDA</vt:lpstr>
      <vt:lpstr>Using and Embedding LDA</vt:lpstr>
      <vt:lpstr>LDA</vt:lpstr>
      <vt:lpstr>HMM</vt:lpstr>
      <vt:lpstr>Combining Syntax and Semantics: HMM-LDA</vt:lpstr>
      <vt:lpstr>Generative Process 1</vt:lpstr>
      <vt:lpstr>How to Incorporate Context into LDA?</vt:lpstr>
      <vt:lpstr>Dirichlet Distribution</vt:lpstr>
      <vt:lpstr>Generative Process 2</vt:lpstr>
      <vt:lpstr>Simplified Example</vt:lpstr>
      <vt:lpstr>LDA-HMM: Summary</vt:lpstr>
      <vt:lpstr>Dynamic Topic Models</vt:lpstr>
      <vt:lpstr>Recap: Smoothed LDA Model</vt:lpstr>
      <vt:lpstr>PowerPoint Presentation</vt:lpstr>
      <vt:lpstr>Dynamic Topic Models</vt:lpstr>
      <vt:lpstr>Logistic Normal Distribution</vt:lpstr>
      <vt:lpstr>Logit Normal Distribution</vt:lpstr>
      <vt:lpstr>Dynamic Topic Models</vt:lpstr>
      <vt:lpstr>Dynamic Topic Models</vt:lpstr>
      <vt:lpstr>Dynamic Topic Models</vt:lpstr>
      <vt:lpstr>Dynamic Topic Models</vt:lpstr>
      <vt:lpstr>Dynamic Topic Models</vt:lpstr>
      <vt:lpstr>Recap: Huffman code example</vt:lpstr>
      <vt:lpstr>Recap: Information Theory Background</vt:lpstr>
      <vt:lpstr>The KL Divergence</vt:lpstr>
      <vt:lpstr>Hellinger Distance</vt:lpstr>
      <vt:lpstr>Dynamic Topic Models</vt:lpstr>
      <vt:lpstr>Dynamic Topic Models</vt:lpstr>
      <vt:lpstr>Dynamic Topic Models</vt:lpstr>
      <vt:lpstr>Dynamic Topic Models: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812</cp:revision>
  <cp:lastPrinted>2014-10-18T14:57:02Z</cp:lastPrinted>
  <dcterms:created xsi:type="dcterms:W3CDTF">2010-04-27T12:26:40Z</dcterms:created>
  <dcterms:modified xsi:type="dcterms:W3CDTF">2020-12-01T09:14:59Z</dcterms:modified>
</cp:coreProperties>
</file>