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73" r:id="rId2"/>
    <p:sldId id="3301" r:id="rId3"/>
    <p:sldId id="1340" r:id="rId4"/>
    <p:sldId id="1341" r:id="rId5"/>
    <p:sldId id="313" r:id="rId6"/>
    <p:sldId id="314" r:id="rId7"/>
    <p:sldId id="315" r:id="rId8"/>
    <p:sldId id="3299" r:id="rId9"/>
    <p:sldId id="3298" r:id="rId10"/>
    <p:sldId id="256" r:id="rId11"/>
    <p:sldId id="3277" r:id="rId12"/>
    <p:sldId id="3300" r:id="rId13"/>
    <p:sldId id="3278" r:id="rId14"/>
    <p:sldId id="3279" r:id="rId15"/>
    <p:sldId id="284" r:id="rId16"/>
    <p:sldId id="3280" r:id="rId17"/>
    <p:sldId id="3281" r:id="rId18"/>
    <p:sldId id="3282" r:id="rId19"/>
    <p:sldId id="3283" r:id="rId20"/>
    <p:sldId id="3284" r:id="rId21"/>
    <p:sldId id="290" r:id="rId22"/>
    <p:sldId id="293" r:id="rId23"/>
    <p:sldId id="3287" r:id="rId24"/>
    <p:sldId id="295" r:id="rId25"/>
    <p:sldId id="296" r:id="rId26"/>
    <p:sldId id="294" r:id="rId27"/>
    <p:sldId id="257" r:id="rId28"/>
    <p:sldId id="258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305FF"/>
    <a:srgbClr val="807CFF"/>
    <a:srgbClr val="CCC317"/>
    <a:srgbClr val="0544FF"/>
    <a:srgbClr val="6D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2"/>
    <p:restoredTop sz="93741"/>
  </p:normalViewPr>
  <p:slideViewPr>
    <p:cSldViewPr>
      <p:cViewPr varScale="1">
        <p:scale>
          <a:sx n="115" d="100"/>
          <a:sy n="115" d="100"/>
        </p:scale>
        <p:origin x="1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59436589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屠榜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92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93.6M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340M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1542M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40 GB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25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6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7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展現神蹟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6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From </a:t>
            </a:r>
            <a:r>
              <a:rPr lang="zh-TW" altLang="en-US" dirty="0"/>
              <a:t>擺渡</a:t>
            </a:r>
            <a:r>
              <a:rPr lang="en-US" altLang="zh-TW" dirty="0">
                <a:hlinkClick r:id="rId3"/>
              </a:rPr>
              <a:t>https://zhuanlan.zhihu.com/p/59436589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15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5818" y="523174"/>
            <a:ext cx="77123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68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11206">
              <a:lnSpc>
                <a:spcPts val="1412"/>
              </a:lnSpc>
            </a:pPr>
            <a:r>
              <a:rPr lang="en-US" spc="-4"/>
              <a:t>CS447: Natural Language Processing (J.</a:t>
            </a:r>
            <a:r>
              <a:rPr lang="en-US" spc="40"/>
              <a:t> </a:t>
            </a:r>
            <a:r>
              <a:rPr lang="en-US" spc="-4"/>
              <a:t>Hockenmaier)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68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marL="22413">
              <a:lnSpc>
                <a:spcPts val="1412"/>
              </a:lnSpc>
            </a:pPr>
            <a:fld id="{81D60167-4931-47E6-BA6A-407CBD079E47}" type="slidenum">
              <a:rPr lang="en-DE" spc="-4" smtClean="0"/>
              <a:pPr marL="22413">
                <a:lnSpc>
                  <a:spcPts val="1412"/>
                </a:lnSpc>
              </a:pPr>
              <a:t>‹#›</a:t>
            </a:fld>
            <a:endParaRPr lang="en-DE" spc="-4" dirty="0"/>
          </a:p>
        </p:txBody>
      </p:sp>
    </p:spTree>
    <p:extLst>
      <p:ext uri="{BB962C8B-B14F-4D97-AF65-F5344CB8AC3E}">
        <p14:creationId xmlns:p14="http://schemas.microsoft.com/office/powerpoint/2010/main" val="51288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8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ech.ee.ntu.edu.tw/~tlkagk/courses_ML20.html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4mucfpksywv.cloudfront.net/better-language-models/language_models_are_unsupervised_multitask_learners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3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hyperlink" Target="http://speech.ee.ntu.edu.tw/~tlkagk/courses_ML20.html" TargetMode="Externa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4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hyperlink" Target="http://speech.ee.ntu.edu.tw/~tlkagk/courses_ML20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5.14165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speech.ee.ntu.edu.tw/~tlkagk/courses_ML2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400" b="1" dirty="0">
                <a:cs typeface="+mj-cs"/>
              </a:rPr>
              <a:t> </a:t>
            </a:r>
            <a:br>
              <a:rPr lang="de-DE" sz="3600" b="1" dirty="0">
                <a:cs typeface="+mj-cs"/>
              </a:rPr>
            </a:br>
            <a:r>
              <a:rPr lang="en-US" sz="2800" dirty="0"/>
              <a:t> </a:t>
            </a:r>
            <a:r>
              <a:rPr lang="en-US" sz="2800" b="1" dirty="0"/>
              <a:t>BERT, GPT and Further Developments</a:t>
            </a:r>
            <a:br>
              <a:rPr lang="en-US" sz="2800" b="1" dirty="0"/>
            </a:br>
            <a:r>
              <a:rPr lang="en-US" sz="2800" b="1" dirty="0"/>
              <a:t>for Natural Language Inference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932956"/>
            <a:ext cx="6400800" cy="230435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366" y="2179806"/>
            <a:ext cx="7624445" cy="14846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3829"/>
              </a:lnSpc>
              <a:spcBef>
                <a:spcPts val="235"/>
              </a:spcBef>
            </a:pPr>
            <a:r>
              <a:rPr sz="3200" b="1" spc="25" dirty="0">
                <a:latin typeface="+mj-lt"/>
                <a:cs typeface="Arial"/>
              </a:rPr>
              <a:t>Contextual </a:t>
            </a:r>
            <a:r>
              <a:rPr sz="3200" b="1" spc="-50" dirty="0">
                <a:latin typeface="+mj-lt"/>
                <a:cs typeface="Arial"/>
              </a:rPr>
              <a:t>Word </a:t>
            </a:r>
            <a:r>
              <a:rPr sz="3200" b="1" spc="15" dirty="0">
                <a:latin typeface="+mj-lt"/>
                <a:cs typeface="Arial"/>
              </a:rPr>
              <a:t>Representations with  </a:t>
            </a:r>
            <a:r>
              <a:rPr sz="3200" b="1" spc="-145" dirty="0">
                <a:latin typeface="+mj-lt"/>
                <a:cs typeface="Arial"/>
              </a:rPr>
              <a:t>BERT </a:t>
            </a:r>
            <a:r>
              <a:rPr sz="3200" b="1" spc="-130" dirty="0">
                <a:latin typeface="+mj-lt"/>
                <a:cs typeface="Arial"/>
              </a:rPr>
              <a:t>and </a:t>
            </a:r>
            <a:r>
              <a:rPr sz="3200" b="1" spc="85" dirty="0">
                <a:latin typeface="+mj-lt"/>
                <a:cs typeface="Arial"/>
              </a:rPr>
              <a:t>Other </a:t>
            </a:r>
            <a:r>
              <a:rPr sz="3200" b="1" spc="70" dirty="0">
                <a:latin typeface="+mj-lt"/>
                <a:cs typeface="Arial"/>
              </a:rPr>
              <a:t>Pre-trained </a:t>
            </a:r>
            <a:r>
              <a:rPr sz="3200" b="1" spc="-35" dirty="0">
                <a:latin typeface="+mj-lt"/>
                <a:cs typeface="Arial"/>
              </a:rPr>
              <a:t>Language  </a:t>
            </a:r>
            <a:r>
              <a:rPr sz="3200" b="1" spc="15" dirty="0">
                <a:latin typeface="+mj-lt"/>
                <a:cs typeface="Arial"/>
              </a:rPr>
              <a:t>Models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01" y="4333208"/>
            <a:ext cx="211645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pc="20" dirty="0">
                <a:latin typeface="+mn-lt"/>
                <a:cs typeface="Arial Unicode MS"/>
              </a:rPr>
              <a:t>Jacob </a:t>
            </a:r>
            <a:r>
              <a:rPr spc="-10" dirty="0">
                <a:latin typeface="+mn-lt"/>
                <a:cs typeface="Arial Unicode MS"/>
              </a:rPr>
              <a:t>Devlin  </a:t>
            </a:r>
            <a:br>
              <a:rPr lang="de-DE" spc="-10" dirty="0">
                <a:latin typeface="+mn-lt"/>
                <a:cs typeface="Arial Unicode MS"/>
              </a:rPr>
            </a:br>
            <a:r>
              <a:rPr spc="30" dirty="0">
                <a:latin typeface="+mn-lt"/>
                <a:cs typeface="Arial Unicode MS"/>
              </a:rPr>
              <a:t>Google </a:t>
            </a:r>
            <a:r>
              <a:rPr spc="-45" dirty="0">
                <a:latin typeface="+mn-lt"/>
                <a:cs typeface="Arial Unicode MS"/>
              </a:rPr>
              <a:t>AI</a:t>
            </a:r>
            <a:r>
              <a:rPr spc="-210" dirty="0">
                <a:latin typeface="+mn-lt"/>
                <a:cs typeface="Arial Unicode MS"/>
              </a:rPr>
              <a:t> </a:t>
            </a:r>
            <a:r>
              <a:rPr spc="-10" dirty="0">
                <a:latin typeface="+mn-lt"/>
                <a:cs typeface="Arial Unicode MS"/>
              </a:rPr>
              <a:t>Language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F80EA-C795-0144-B0E3-D5EC9C418C9B}"/>
              </a:ext>
            </a:extLst>
          </p:cNvPr>
          <p:cNvSpPr txBox="1"/>
          <p:nvPr/>
        </p:nvSpPr>
        <p:spPr>
          <a:xfrm>
            <a:off x="256264" y="260648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200" dirty="0"/>
              <a:t>Acknowledgements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EBE289-2405-484C-8344-B72331EBAE0C}"/>
              </a:ext>
            </a:extLst>
          </p:cNvPr>
          <p:cNvSpPr txBox="1">
            <a:spLocks/>
          </p:cNvSpPr>
          <p:nvPr/>
        </p:nvSpPr>
        <p:spPr>
          <a:xfrm>
            <a:off x="7956550" y="636507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10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57214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F0BE-265D-EE4C-B75C-D5129F6B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SQuAD 2.0 (2020)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4EFE40D-48C9-C34F-836B-437966F66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728" y="1196975"/>
            <a:ext cx="3936543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0F1FB-EA8A-0E40-A81B-E8A5A92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40EBB-7757-234B-A2D1-2A70EF43684D}"/>
              </a:ext>
            </a:extLst>
          </p:cNvPr>
          <p:cNvSpPr/>
          <p:nvPr/>
        </p:nvSpPr>
        <p:spPr>
          <a:xfrm>
            <a:off x="3059832" y="6400800"/>
            <a:ext cx="2765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https://rajpurkar.github.io/SQuAD-explorer/</a:t>
            </a:r>
          </a:p>
        </p:txBody>
      </p:sp>
    </p:spTree>
    <p:extLst>
      <p:ext uri="{BB962C8B-B14F-4D97-AF65-F5344CB8AC3E}">
        <p14:creationId xmlns:p14="http://schemas.microsoft.com/office/powerpoint/2010/main" val="296991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F854-8404-0B43-8B57-957C312B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SQuAD 1.1 (2020)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93F2C094-90A8-B54C-A469-E69B3EDE6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275" y="1196975"/>
            <a:ext cx="5739449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46F2-B76C-0043-8321-9E4B9EBB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21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1675764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70" dirty="0"/>
              <a:t>R</a:t>
            </a:r>
            <a:r>
              <a:rPr spc="-220" dirty="0"/>
              <a:t>oBER</a:t>
            </a:r>
            <a:r>
              <a:rPr spc="-440" dirty="0"/>
              <a:t>T</a:t>
            </a:r>
            <a:r>
              <a:rPr spc="5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8634" y="1308229"/>
            <a:ext cx="8600380" cy="2952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26060" indent="-457200" algn="just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690" algn="l"/>
              </a:tabLst>
            </a:pPr>
            <a:r>
              <a:rPr sz="2600" i="1" spc="-215" dirty="0">
                <a:latin typeface="Arial"/>
                <a:cs typeface="Arial"/>
              </a:rPr>
              <a:t>RoBERTa: </a:t>
            </a:r>
            <a:r>
              <a:rPr sz="2600" i="1" spc="-200" dirty="0">
                <a:latin typeface="Arial"/>
                <a:cs typeface="Arial"/>
              </a:rPr>
              <a:t>A </a:t>
            </a:r>
            <a:r>
              <a:rPr sz="2600" i="1" spc="-5" dirty="0">
                <a:latin typeface="Arial"/>
                <a:cs typeface="Arial"/>
              </a:rPr>
              <a:t>Robustly </a:t>
            </a:r>
            <a:r>
              <a:rPr sz="2600" i="1" spc="40" dirty="0">
                <a:latin typeface="Arial"/>
                <a:cs typeface="Arial"/>
              </a:rPr>
              <a:t>Optimized </a:t>
            </a:r>
            <a:r>
              <a:rPr sz="2600" i="1" spc="-185" dirty="0">
                <a:latin typeface="Arial"/>
                <a:cs typeface="Arial"/>
              </a:rPr>
              <a:t>BERT </a:t>
            </a:r>
            <a:r>
              <a:rPr sz="2600" i="1" spc="-15" dirty="0">
                <a:latin typeface="Arial"/>
                <a:cs typeface="Arial"/>
              </a:rPr>
              <a:t>Pretraining  </a:t>
            </a:r>
            <a:r>
              <a:rPr sz="2600" i="1" spc="45" dirty="0">
                <a:latin typeface="Arial"/>
                <a:cs typeface="Arial"/>
              </a:rPr>
              <a:t>Approach </a:t>
            </a:r>
            <a:r>
              <a:rPr sz="2600" spc="-55" dirty="0">
                <a:latin typeface="Arial Unicode MS"/>
                <a:cs typeface="Arial Unicode MS"/>
              </a:rPr>
              <a:t>(Liu </a:t>
            </a:r>
            <a:r>
              <a:rPr sz="2600" spc="-70" dirty="0">
                <a:latin typeface="Arial Unicode MS"/>
                <a:cs typeface="Arial Unicode MS"/>
              </a:rPr>
              <a:t>et </a:t>
            </a:r>
            <a:r>
              <a:rPr sz="2600" spc="-40" dirty="0">
                <a:latin typeface="Arial Unicode MS"/>
                <a:cs typeface="Arial Unicode MS"/>
              </a:rPr>
              <a:t>al, </a:t>
            </a:r>
            <a:r>
              <a:rPr sz="2600" spc="5" dirty="0">
                <a:latin typeface="Arial Unicode MS"/>
                <a:cs typeface="Arial Unicode MS"/>
              </a:rPr>
              <a:t>University </a:t>
            </a:r>
            <a:r>
              <a:rPr sz="2600" spc="114" dirty="0">
                <a:latin typeface="Arial Unicode MS"/>
                <a:cs typeface="Arial Unicode MS"/>
              </a:rPr>
              <a:t>of </a:t>
            </a:r>
            <a:r>
              <a:rPr sz="2600" spc="5" dirty="0">
                <a:latin typeface="Arial Unicode MS"/>
                <a:cs typeface="Arial Unicode MS"/>
              </a:rPr>
              <a:t>Washington </a:t>
            </a:r>
            <a:r>
              <a:rPr sz="2600" spc="-35" dirty="0">
                <a:latin typeface="Arial Unicode MS"/>
                <a:cs typeface="Arial Unicode MS"/>
              </a:rPr>
              <a:t>and  </a:t>
            </a:r>
            <a:r>
              <a:rPr sz="2600" spc="5" dirty="0">
                <a:latin typeface="Arial Unicode MS"/>
                <a:cs typeface="Arial Unicode MS"/>
              </a:rPr>
              <a:t>Facebook,</a:t>
            </a:r>
            <a:r>
              <a:rPr sz="2600" spc="-10" dirty="0">
                <a:latin typeface="Arial Unicode MS"/>
                <a:cs typeface="Arial Unicode MS"/>
              </a:rPr>
              <a:t> </a:t>
            </a:r>
            <a:r>
              <a:rPr sz="2600" spc="-110" dirty="0">
                <a:latin typeface="Arial Unicode MS"/>
                <a:cs typeface="Arial Unicode MS"/>
              </a:rPr>
              <a:t>2019)</a:t>
            </a:r>
            <a:endParaRPr sz="2600" dirty="0">
              <a:latin typeface="Arial Unicode MS"/>
              <a:cs typeface="Arial Unicode MS"/>
            </a:endParaRPr>
          </a:p>
          <a:p>
            <a:pPr marL="927100" lvl="1" indent="-4572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70" dirty="0">
                <a:latin typeface="Arial Unicode MS"/>
                <a:cs typeface="Arial Unicode MS"/>
              </a:rPr>
              <a:t>Trained </a:t>
            </a:r>
            <a:r>
              <a:rPr sz="2600" spc="-200" dirty="0">
                <a:solidFill>
                  <a:srgbClr val="0B05FF"/>
                </a:solidFill>
                <a:latin typeface="Arial Unicode MS"/>
                <a:cs typeface="Arial Unicode MS"/>
              </a:rPr>
              <a:t>BERT</a:t>
            </a:r>
            <a:r>
              <a:rPr sz="2600" spc="-200" dirty="0">
                <a:latin typeface="Arial Unicode MS"/>
                <a:cs typeface="Arial Unicode MS"/>
              </a:rPr>
              <a:t> </a:t>
            </a:r>
            <a:r>
              <a:rPr sz="2600" spc="95" dirty="0">
                <a:latin typeface="Arial Unicode MS"/>
                <a:cs typeface="Arial Unicode MS"/>
              </a:rPr>
              <a:t>for </a:t>
            </a:r>
            <a:r>
              <a:rPr sz="2600" spc="45" dirty="0">
                <a:solidFill>
                  <a:srgbClr val="0B05FF"/>
                </a:solidFill>
                <a:latin typeface="Arial Unicode MS"/>
                <a:cs typeface="Arial Unicode MS"/>
              </a:rPr>
              <a:t>more </a:t>
            </a:r>
            <a:r>
              <a:rPr sz="2600" spc="25" dirty="0">
                <a:solidFill>
                  <a:srgbClr val="0B05FF"/>
                </a:solidFill>
                <a:latin typeface="Arial Unicode MS"/>
                <a:cs typeface="Arial Unicode MS"/>
              </a:rPr>
              <a:t>epochs </a:t>
            </a:r>
            <a:r>
              <a:rPr sz="2600" spc="-25" dirty="0">
                <a:solidFill>
                  <a:srgbClr val="0B05FF"/>
                </a:solidFill>
                <a:latin typeface="Arial Unicode MS"/>
                <a:cs typeface="Arial Unicode MS"/>
              </a:rPr>
              <a:t>and/or </a:t>
            </a:r>
            <a:r>
              <a:rPr sz="2600" spc="20" dirty="0">
                <a:solidFill>
                  <a:srgbClr val="0B05FF"/>
                </a:solidFill>
                <a:latin typeface="Arial Unicode MS"/>
                <a:cs typeface="Arial Unicode MS"/>
              </a:rPr>
              <a:t>on </a:t>
            </a:r>
            <a:r>
              <a:rPr sz="2600" spc="-5" dirty="0">
                <a:solidFill>
                  <a:srgbClr val="0B05FF"/>
                </a:solidFill>
                <a:latin typeface="Arial Unicode MS"/>
                <a:cs typeface="Arial Unicode MS"/>
              </a:rPr>
              <a:t>more</a:t>
            </a:r>
            <a:r>
              <a:rPr sz="2600" spc="-100" dirty="0">
                <a:solidFill>
                  <a:srgbClr val="0B05FF"/>
                </a:solidFill>
                <a:latin typeface="Arial Unicode MS"/>
                <a:cs typeface="Arial Unicode MS"/>
              </a:rPr>
              <a:t> </a:t>
            </a:r>
            <a:r>
              <a:rPr sz="2600" spc="35" dirty="0">
                <a:solidFill>
                  <a:srgbClr val="0B05FF"/>
                </a:solidFill>
                <a:latin typeface="Arial Unicode MS"/>
                <a:cs typeface="Arial Unicode MS"/>
              </a:rPr>
              <a:t>data</a:t>
            </a:r>
            <a:endParaRPr sz="2600" dirty="0">
              <a:solidFill>
                <a:srgbClr val="0B05FF"/>
              </a:solidFill>
              <a:latin typeface="Arial Unicode MS"/>
              <a:cs typeface="Arial Unicode MS"/>
            </a:endParaRPr>
          </a:p>
          <a:p>
            <a:pPr marL="1273810" lvl="2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5" dirty="0">
                <a:latin typeface="Arial Unicode MS"/>
                <a:cs typeface="Arial Unicode MS"/>
              </a:rPr>
              <a:t>Showed </a:t>
            </a:r>
            <a:r>
              <a:rPr dirty="0">
                <a:latin typeface="Arial Unicode MS"/>
                <a:cs typeface="Arial Unicode MS"/>
              </a:rPr>
              <a:t>that </a:t>
            </a:r>
            <a:r>
              <a:rPr spc="45" dirty="0">
                <a:latin typeface="Arial Unicode MS"/>
                <a:cs typeface="Arial Unicode MS"/>
              </a:rPr>
              <a:t>more </a:t>
            </a:r>
            <a:r>
              <a:rPr spc="10" dirty="0">
                <a:latin typeface="Arial Unicode MS"/>
                <a:cs typeface="Arial Unicode MS"/>
              </a:rPr>
              <a:t>epochs </a:t>
            </a:r>
            <a:r>
              <a:rPr spc="-10" dirty="0">
                <a:latin typeface="Arial Unicode MS"/>
                <a:cs typeface="Arial Unicode MS"/>
              </a:rPr>
              <a:t>alone </a:t>
            </a:r>
            <a:r>
              <a:rPr spc="-15" dirty="0">
                <a:latin typeface="Arial Unicode MS"/>
                <a:cs typeface="Arial Unicode MS"/>
              </a:rPr>
              <a:t>helps, </a:t>
            </a:r>
            <a:r>
              <a:rPr spc="-25" dirty="0">
                <a:latin typeface="Arial Unicode MS"/>
                <a:cs typeface="Arial Unicode MS"/>
              </a:rPr>
              <a:t>even </a:t>
            </a:r>
            <a:r>
              <a:rPr spc="-35" dirty="0">
                <a:latin typeface="Arial Unicode MS"/>
                <a:cs typeface="Arial Unicode MS"/>
              </a:rPr>
              <a:t>on </a:t>
            </a:r>
            <a:r>
              <a:rPr spc="-5" dirty="0">
                <a:latin typeface="Arial Unicode MS"/>
                <a:cs typeface="Arial Unicode MS"/>
              </a:rPr>
              <a:t>same</a:t>
            </a:r>
            <a:r>
              <a:rPr spc="25" dirty="0">
                <a:latin typeface="Arial Unicode MS"/>
                <a:cs typeface="Arial Unicode MS"/>
              </a:rPr>
              <a:t> </a:t>
            </a:r>
            <a:r>
              <a:rPr spc="5" dirty="0">
                <a:latin typeface="Arial Unicode MS"/>
                <a:cs typeface="Arial Unicode MS"/>
              </a:rPr>
              <a:t>data</a:t>
            </a:r>
            <a:endParaRPr dirty="0">
              <a:latin typeface="Arial Unicode MS"/>
              <a:cs typeface="Arial Unicode MS"/>
            </a:endParaRPr>
          </a:p>
          <a:p>
            <a:pPr marL="1273810" lvl="2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25" dirty="0">
                <a:latin typeface="Arial Unicode MS"/>
                <a:cs typeface="Arial Unicode MS"/>
              </a:rPr>
              <a:t>More </a:t>
            </a:r>
            <a:r>
              <a:rPr dirty="0">
                <a:latin typeface="Arial Unicode MS"/>
                <a:cs typeface="Arial Unicode MS"/>
              </a:rPr>
              <a:t>data </a:t>
            </a:r>
            <a:r>
              <a:rPr spc="-35" dirty="0">
                <a:latin typeface="Arial Unicode MS"/>
                <a:cs typeface="Arial Unicode MS"/>
              </a:rPr>
              <a:t>also</a:t>
            </a:r>
            <a:r>
              <a:rPr spc="-55" dirty="0">
                <a:latin typeface="Arial Unicode MS"/>
                <a:cs typeface="Arial Unicode MS"/>
              </a:rPr>
              <a:t> </a:t>
            </a:r>
            <a:r>
              <a:rPr spc="-5" dirty="0">
                <a:latin typeface="Arial Unicode MS"/>
                <a:cs typeface="Arial Unicode MS"/>
              </a:rPr>
              <a:t>helps</a:t>
            </a:r>
            <a:endParaRPr dirty="0">
              <a:latin typeface="Arial Unicode MS"/>
              <a:cs typeface="Arial Unicode MS"/>
            </a:endParaRPr>
          </a:p>
          <a:p>
            <a:pPr marL="927100" lvl="1" indent="-457200">
              <a:spcBef>
                <a:spcPts val="284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lang="de-DE" sz="2600" spc="-15" dirty="0">
                <a:latin typeface="Arial Unicode MS"/>
                <a:cs typeface="Arial Unicode MS"/>
              </a:rPr>
              <a:t>M</a:t>
            </a:r>
            <a:r>
              <a:rPr sz="2600" spc="-15" dirty="0">
                <a:latin typeface="Arial Unicode MS"/>
                <a:cs typeface="Arial Unicode MS"/>
              </a:rPr>
              <a:t>asking </a:t>
            </a:r>
            <a:r>
              <a:rPr sz="2600" spc="5" dirty="0">
                <a:latin typeface="Arial Unicode MS"/>
                <a:cs typeface="Arial Unicode MS"/>
              </a:rPr>
              <a:t>and </a:t>
            </a:r>
            <a:r>
              <a:rPr sz="2600" spc="50" dirty="0">
                <a:latin typeface="Arial Unicode MS"/>
                <a:cs typeface="Arial Unicode MS"/>
              </a:rPr>
              <a:t>pre-training </a:t>
            </a:r>
            <a:r>
              <a:rPr sz="2600" spc="10" dirty="0">
                <a:latin typeface="Arial Unicode MS"/>
                <a:cs typeface="Arial Unicode MS"/>
              </a:rPr>
              <a:t>data</a:t>
            </a:r>
            <a:r>
              <a:rPr lang="en-US" sz="2600" spc="-60" dirty="0">
                <a:latin typeface="Arial Unicode MS"/>
                <a:cs typeface="Arial Unicode MS"/>
              </a:rPr>
              <a:t> </a:t>
            </a:r>
            <a:r>
              <a:rPr lang="en-US" sz="2600" spc="15" dirty="0">
                <a:latin typeface="Arial Unicode MS"/>
                <a:cs typeface="Arial Unicode MS"/>
              </a:rPr>
              <a:t>slightly improved</a:t>
            </a:r>
            <a:endParaRPr sz="26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0062" y="4469550"/>
            <a:ext cx="7357524" cy="132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2466B79-FB65-4F4B-A44B-F339CBFB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A7C4E-AD41-8146-8AC7-BBB0370872F0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75429-5844-2B4D-9111-EE7EC05F6144}"/>
              </a:ext>
            </a:extLst>
          </p:cNvPr>
          <p:cNvSpPr/>
          <p:nvPr/>
        </p:nvSpPr>
        <p:spPr>
          <a:xfrm>
            <a:off x="2071300" y="603952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  <a:latin typeface="Roboto"/>
              </a:rPr>
              <a:t>Liu, Y., Ott, M., Goyal, N., Du, J., Joshi, M., Chen, D., Levy, O., Lewis, M., </a:t>
            </a:r>
            <a:r>
              <a:rPr lang="en-US" sz="1100" dirty="0" err="1">
                <a:solidFill>
                  <a:srgbClr val="0305FF"/>
                </a:solidFill>
                <a:latin typeface="Roboto"/>
              </a:rPr>
              <a:t>Zettlemoyer</a:t>
            </a:r>
            <a:r>
              <a:rPr lang="en-US" sz="1100" dirty="0">
                <a:solidFill>
                  <a:srgbClr val="0305FF"/>
                </a:solidFill>
                <a:latin typeface="Roboto"/>
              </a:rPr>
              <a:t>, L., &amp; </a:t>
            </a:r>
            <a:r>
              <a:rPr lang="en-US" sz="1100" dirty="0" err="1">
                <a:solidFill>
                  <a:srgbClr val="0305FF"/>
                </a:solidFill>
                <a:latin typeface="Roboto"/>
              </a:rPr>
              <a:t>Stoyanov</a:t>
            </a:r>
            <a:r>
              <a:rPr lang="en-US" sz="1100" dirty="0">
                <a:solidFill>
                  <a:srgbClr val="0305FF"/>
                </a:solidFill>
                <a:latin typeface="Roboto"/>
              </a:rPr>
              <a:t>, V. </a:t>
            </a:r>
            <a:r>
              <a:rPr lang="en-US" sz="1100" dirty="0" err="1">
                <a:solidFill>
                  <a:srgbClr val="0305FF"/>
                </a:solidFill>
                <a:latin typeface="Roboto"/>
              </a:rPr>
              <a:t>RoBERTa</a:t>
            </a:r>
            <a:r>
              <a:rPr lang="en-US" sz="1100" dirty="0">
                <a:solidFill>
                  <a:srgbClr val="0305FF"/>
                </a:solidFill>
                <a:latin typeface="Roboto"/>
              </a:rPr>
              <a:t>: A Robustly Optimized BERT Pretraining Approach. </a:t>
            </a:r>
            <a:r>
              <a:rPr lang="en-US" sz="1100" i="1" dirty="0" err="1">
                <a:solidFill>
                  <a:srgbClr val="0305FF"/>
                </a:solidFill>
                <a:latin typeface="Roboto"/>
              </a:rPr>
              <a:t>ArXiv</a:t>
            </a:r>
            <a:r>
              <a:rPr lang="en-US" sz="1100" i="1" dirty="0">
                <a:solidFill>
                  <a:srgbClr val="0305FF"/>
                </a:solidFill>
                <a:latin typeface="Roboto"/>
              </a:rPr>
              <a:t>, abs/1907.11692</a:t>
            </a:r>
            <a:r>
              <a:rPr lang="en-US" sz="1100" dirty="0">
                <a:solidFill>
                  <a:srgbClr val="0305FF"/>
                </a:solidFill>
                <a:latin typeface="Roboto"/>
              </a:rPr>
              <a:t>. </a:t>
            </a:r>
            <a:r>
              <a:rPr lang="en-US" sz="1100" b="1" dirty="0">
                <a:solidFill>
                  <a:srgbClr val="FF0000"/>
                </a:solidFill>
                <a:latin typeface="Roboto"/>
              </a:rPr>
              <a:t>2019</a:t>
            </a:r>
            <a:r>
              <a:rPr lang="en-US" sz="1100" dirty="0">
                <a:solidFill>
                  <a:srgbClr val="0305FF"/>
                </a:solidFill>
                <a:latin typeface="Roboto"/>
              </a:rPr>
              <a:t>.</a:t>
            </a:r>
            <a:endParaRPr lang="en-DE" sz="11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114490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0" dirty="0"/>
              <a:t>XL</a:t>
            </a:r>
            <a:r>
              <a:rPr spc="-150" dirty="0"/>
              <a:t>N</a:t>
            </a:r>
            <a:r>
              <a:rPr spc="-25" dirty="0"/>
              <a:t>e</a:t>
            </a:r>
            <a:r>
              <a:rPr spc="280"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092" y="1508307"/>
            <a:ext cx="7952740" cy="376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620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55" dirty="0">
                <a:latin typeface="+mn-lt"/>
                <a:cs typeface="Arial"/>
              </a:rPr>
              <a:t>XLNet: </a:t>
            </a:r>
            <a:r>
              <a:rPr sz="2600" dirty="0">
                <a:latin typeface="+mn-lt"/>
                <a:cs typeface="Arial"/>
              </a:rPr>
              <a:t>Generalized </a:t>
            </a:r>
            <a:r>
              <a:rPr sz="2600" spc="10" dirty="0">
                <a:latin typeface="+mn-lt"/>
                <a:cs typeface="Arial"/>
              </a:rPr>
              <a:t>Autoregressive </a:t>
            </a:r>
            <a:r>
              <a:rPr sz="2600" spc="-5" dirty="0">
                <a:latin typeface="+mn-lt"/>
                <a:cs typeface="Arial"/>
              </a:rPr>
              <a:t>Pretraining </a:t>
            </a:r>
            <a:r>
              <a:rPr sz="2600" spc="80" dirty="0">
                <a:latin typeface="+mn-lt"/>
                <a:cs typeface="Arial"/>
              </a:rPr>
              <a:t>for  </a:t>
            </a:r>
            <a:r>
              <a:rPr sz="2600" spc="-25" dirty="0">
                <a:latin typeface="+mn-lt"/>
                <a:cs typeface="Arial"/>
              </a:rPr>
              <a:t>Language </a:t>
            </a:r>
            <a:r>
              <a:rPr sz="2600" spc="25" dirty="0">
                <a:latin typeface="+mn-lt"/>
                <a:cs typeface="Arial"/>
              </a:rPr>
              <a:t>Understanding </a:t>
            </a:r>
            <a:r>
              <a:rPr sz="2600" spc="-114" dirty="0">
                <a:latin typeface="+mn-lt"/>
                <a:cs typeface="Arial Unicode MS"/>
              </a:rPr>
              <a:t>(Yang </a:t>
            </a:r>
            <a:r>
              <a:rPr sz="2600" spc="-35" dirty="0">
                <a:latin typeface="+mn-lt"/>
                <a:cs typeface="Arial Unicode MS"/>
              </a:rPr>
              <a:t>et </a:t>
            </a:r>
            <a:r>
              <a:rPr sz="2600" spc="-40" dirty="0">
                <a:latin typeface="+mn-lt"/>
                <a:cs typeface="Arial Unicode MS"/>
              </a:rPr>
              <a:t>al, CMU </a:t>
            </a:r>
            <a:r>
              <a:rPr sz="2600" spc="-30" dirty="0">
                <a:latin typeface="+mn-lt"/>
                <a:cs typeface="Arial Unicode MS"/>
              </a:rPr>
              <a:t>and  </a:t>
            </a:r>
            <a:r>
              <a:rPr sz="2600" spc="45" dirty="0">
                <a:latin typeface="+mn-lt"/>
                <a:cs typeface="Arial Unicode MS"/>
              </a:rPr>
              <a:t>Google,</a:t>
            </a:r>
            <a:r>
              <a:rPr sz="2600" spc="-10" dirty="0">
                <a:latin typeface="+mn-lt"/>
                <a:cs typeface="Arial Unicode MS"/>
              </a:rPr>
              <a:t> </a:t>
            </a:r>
            <a:r>
              <a:rPr sz="2600" spc="-110" dirty="0">
                <a:latin typeface="+mn-lt"/>
                <a:cs typeface="Arial Unicode MS"/>
              </a:rPr>
              <a:t>2019)</a:t>
            </a:r>
            <a:endParaRPr sz="2600" dirty="0">
              <a:latin typeface="+mn-lt"/>
              <a:cs typeface="Arial Unicode MS"/>
            </a:endParaRPr>
          </a:p>
          <a:p>
            <a:pPr marL="469900" indent="-4572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5" dirty="0">
                <a:solidFill>
                  <a:srgbClr val="0B05FF"/>
                </a:solidFill>
                <a:latin typeface="+mn-lt"/>
                <a:cs typeface="Arial Unicode MS"/>
              </a:rPr>
              <a:t>Innovation </a:t>
            </a:r>
            <a:r>
              <a:rPr sz="2600" spc="-135" dirty="0">
                <a:solidFill>
                  <a:srgbClr val="0B05FF"/>
                </a:solidFill>
                <a:latin typeface="+mn-lt"/>
                <a:cs typeface="Arial Unicode MS"/>
              </a:rPr>
              <a:t>#1:</a:t>
            </a:r>
            <a:r>
              <a:rPr sz="2600" spc="-135" dirty="0">
                <a:latin typeface="+mn-lt"/>
                <a:cs typeface="Arial Unicode MS"/>
              </a:rPr>
              <a:t> </a:t>
            </a:r>
            <a:r>
              <a:rPr sz="2600" spc="-10" dirty="0">
                <a:latin typeface="+mn-lt"/>
                <a:cs typeface="Arial Unicode MS"/>
              </a:rPr>
              <a:t>Relative </a:t>
            </a:r>
            <a:r>
              <a:rPr sz="2600" spc="35" dirty="0">
                <a:latin typeface="+mn-lt"/>
                <a:cs typeface="Arial Unicode MS"/>
              </a:rPr>
              <a:t>position</a:t>
            </a:r>
            <a:r>
              <a:rPr sz="2600" spc="5" dirty="0">
                <a:latin typeface="+mn-lt"/>
                <a:cs typeface="Arial Unicode MS"/>
              </a:rPr>
              <a:t> </a:t>
            </a:r>
            <a:r>
              <a:rPr sz="2600" spc="35" dirty="0">
                <a:latin typeface="+mn-lt"/>
                <a:cs typeface="Arial Unicode MS"/>
              </a:rPr>
              <a:t>embeddings</a:t>
            </a:r>
            <a:endParaRPr sz="2600" dirty="0">
              <a:latin typeface="+mn-lt"/>
              <a:cs typeface="Arial Unicode MS"/>
            </a:endParaRPr>
          </a:p>
          <a:p>
            <a:pPr marL="897255" lvl="1" indent="-366395">
              <a:spcBef>
                <a:spcPts val="509"/>
              </a:spcBef>
              <a:buFont typeface="Arial"/>
              <a:buChar char="○"/>
              <a:tabLst>
                <a:tab pos="897255" algn="l"/>
                <a:tab pos="897890" algn="l"/>
              </a:tabLst>
            </a:pPr>
            <a:r>
              <a:rPr spc="-15" dirty="0">
                <a:latin typeface="+mn-lt"/>
                <a:cs typeface="Arial Unicode MS"/>
              </a:rPr>
              <a:t>Sentence: </a:t>
            </a:r>
            <a:r>
              <a:rPr spc="-5" dirty="0">
                <a:latin typeface="+mn-lt"/>
                <a:cs typeface="Courier New"/>
              </a:rPr>
              <a:t>John ate </a:t>
            </a:r>
            <a:r>
              <a:rPr dirty="0">
                <a:latin typeface="+mn-lt"/>
                <a:cs typeface="Courier New"/>
              </a:rPr>
              <a:t>a </a:t>
            </a:r>
            <a:r>
              <a:rPr spc="-5" dirty="0">
                <a:latin typeface="+mn-lt"/>
                <a:cs typeface="Courier New"/>
              </a:rPr>
              <a:t>hot</a:t>
            </a:r>
            <a:r>
              <a:rPr spc="-45" dirty="0">
                <a:latin typeface="+mn-lt"/>
                <a:cs typeface="Courier New"/>
              </a:rPr>
              <a:t> </a:t>
            </a:r>
            <a:r>
              <a:rPr spc="-5" dirty="0">
                <a:latin typeface="+mn-lt"/>
                <a:cs typeface="Courier New"/>
              </a:rPr>
              <a:t>dog</a:t>
            </a:r>
            <a:endParaRPr dirty="0">
              <a:latin typeface="+mn-lt"/>
              <a:cs typeface="Courier New"/>
            </a:endParaRPr>
          </a:p>
          <a:p>
            <a:pPr marL="897255" marR="5080" lvl="1" indent="-366395">
              <a:lnSpc>
                <a:spcPct val="114599"/>
              </a:lnSpc>
              <a:buFont typeface="Arial"/>
              <a:buChar char="○"/>
              <a:tabLst>
                <a:tab pos="897255" algn="l"/>
                <a:tab pos="897890" algn="l"/>
              </a:tabLst>
            </a:pPr>
            <a:r>
              <a:rPr spc="20" dirty="0">
                <a:solidFill>
                  <a:srgbClr val="0305FF"/>
                </a:solidFill>
                <a:latin typeface="+mn-lt"/>
                <a:cs typeface="Arial Unicode MS"/>
              </a:rPr>
              <a:t>Absolute </a:t>
            </a:r>
            <a:r>
              <a:rPr spc="25" dirty="0">
                <a:solidFill>
                  <a:srgbClr val="0305FF"/>
                </a:solidFill>
                <a:latin typeface="+mn-lt"/>
                <a:cs typeface="Arial Unicode MS"/>
              </a:rPr>
              <a:t>attention</a:t>
            </a:r>
            <a:r>
              <a:rPr spc="25" dirty="0">
                <a:latin typeface="+mn-lt"/>
                <a:cs typeface="Arial Unicode MS"/>
              </a:rPr>
              <a:t>: </a:t>
            </a:r>
            <a:r>
              <a:rPr spc="5" dirty="0">
                <a:latin typeface="+mn-lt"/>
                <a:cs typeface="Arial Unicode MS"/>
              </a:rPr>
              <a:t>“How </a:t>
            </a:r>
            <a:r>
              <a:rPr spc="15" dirty="0">
                <a:latin typeface="+mn-lt"/>
                <a:cs typeface="Arial Unicode MS"/>
              </a:rPr>
              <a:t>much </a:t>
            </a:r>
            <a:r>
              <a:rPr spc="-5" dirty="0">
                <a:latin typeface="+mn-lt"/>
                <a:cs typeface="Arial Unicode MS"/>
              </a:rPr>
              <a:t>should </a:t>
            </a:r>
            <a:r>
              <a:rPr spc="-5" dirty="0">
                <a:latin typeface="+mn-lt"/>
                <a:cs typeface="Courier New"/>
              </a:rPr>
              <a:t>dog </a:t>
            </a:r>
            <a:r>
              <a:rPr spc="35" dirty="0">
                <a:latin typeface="+mn-lt"/>
                <a:cs typeface="Arial Unicode MS"/>
              </a:rPr>
              <a:t>attend </a:t>
            </a:r>
            <a:r>
              <a:rPr spc="-15" dirty="0">
                <a:latin typeface="+mn-lt"/>
                <a:cs typeface="Arial Unicode MS"/>
              </a:rPr>
              <a:t>to </a:t>
            </a:r>
            <a:r>
              <a:rPr spc="-15" dirty="0">
                <a:latin typeface="+mn-lt"/>
                <a:cs typeface="Courier New"/>
              </a:rPr>
              <a:t>hot</a:t>
            </a:r>
            <a:r>
              <a:rPr lang="de-DE" spc="-15" dirty="0">
                <a:latin typeface="+mn-lt"/>
                <a:cs typeface="Courier New"/>
              </a:rPr>
              <a:t> </a:t>
            </a:r>
            <a:r>
              <a:rPr spc="-15" dirty="0">
                <a:latin typeface="+mn-lt"/>
                <a:cs typeface="Arial Unicode MS"/>
              </a:rPr>
              <a:t>(in </a:t>
            </a:r>
            <a:r>
              <a:rPr spc="-40" dirty="0">
                <a:latin typeface="+mn-lt"/>
                <a:cs typeface="Arial Unicode MS"/>
              </a:rPr>
              <a:t>any  </a:t>
            </a:r>
            <a:r>
              <a:rPr spc="25" dirty="0">
                <a:latin typeface="+mn-lt"/>
                <a:cs typeface="Arial Unicode MS"/>
              </a:rPr>
              <a:t>position), </a:t>
            </a:r>
            <a:r>
              <a:rPr spc="-15" dirty="0">
                <a:latin typeface="+mn-lt"/>
                <a:cs typeface="Arial Unicode MS"/>
              </a:rPr>
              <a:t>and </a:t>
            </a:r>
            <a:r>
              <a:rPr spc="-10" dirty="0">
                <a:latin typeface="+mn-lt"/>
                <a:cs typeface="Arial Unicode MS"/>
              </a:rPr>
              <a:t>how </a:t>
            </a:r>
            <a:r>
              <a:rPr spc="15" dirty="0">
                <a:latin typeface="+mn-lt"/>
                <a:cs typeface="Arial Unicode MS"/>
              </a:rPr>
              <a:t>much </a:t>
            </a:r>
            <a:r>
              <a:rPr spc="-5" dirty="0">
                <a:latin typeface="+mn-lt"/>
                <a:cs typeface="Arial Unicode MS"/>
              </a:rPr>
              <a:t>should </a:t>
            </a:r>
            <a:r>
              <a:rPr spc="-5" dirty="0">
                <a:latin typeface="+mn-lt"/>
                <a:cs typeface="Courier New"/>
              </a:rPr>
              <a:t>dog </a:t>
            </a:r>
            <a:r>
              <a:rPr spc="-5" dirty="0">
                <a:latin typeface="+mn-lt"/>
                <a:cs typeface="Arial Unicode MS"/>
              </a:rPr>
              <a:t>in </a:t>
            </a:r>
            <a:r>
              <a:rPr spc="10" dirty="0">
                <a:latin typeface="+mn-lt"/>
                <a:cs typeface="Arial Unicode MS"/>
              </a:rPr>
              <a:t>position </a:t>
            </a:r>
            <a:r>
              <a:rPr spc="-35" dirty="0">
                <a:latin typeface="+mn-lt"/>
                <a:cs typeface="Arial Unicode MS"/>
              </a:rPr>
              <a:t>4 </a:t>
            </a:r>
            <a:r>
              <a:rPr spc="40" dirty="0">
                <a:latin typeface="+mn-lt"/>
                <a:cs typeface="Arial Unicode MS"/>
              </a:rPr>
              <a:t>attend </a:t>
            </a:r>
            <a:r>
              <a:rPr spc="25" dirty="0">
                <a:latin typeface="+mn-lt"/>
                <a:cs typeface="Arial Unicode MS"/>
              </a:rPr>
              <a:t>to </a:t>
            </a:r>
            <a:r>
              <a:rPr spc="20" dirty="0">
                <a:latin typeface="+mn-lt"/>
                <a:cs typeface="Arial Unicode MS"/>
              </a:rPr>
              <a:t>the </a:t>
            </a:r>
            <a:r>
              <a:rPr spc="15" dirty="0">
                <a:latin typeface="+mn-lt"/>
                <a:cs typeface="Arial Unicode MS"/>
              </a:rPr>
              <a:t>word  </a:t>
            </a:r>
            <a:r>
              <a:rPr spc="10" dirty="0">
                <a:latin typeface="+mn-lt"/>
                <a:cs typeface="Arial Unicode MS"/>
              </a:rPr>
              <a:t>in </a:t>
            </a:r>
            <a:r>
              <a:rPr spc="20" dirty="0">
                <a:latin typeface="+mn-lt"/>
                <a:cs typeface="Arial Unicode MS"/>
              </a:rPr>
              <a:t>position </a:t>
            </a:r>
            <a:r>
              <a:rPr spc="-20" dirty="0">
                <a:latin typeface="+mn-lt"/>
                <a:cs typeface="Arial Unicode MS"/>
              </a:rPr>
              <a:t>3? </a:t>
            </a:r>
            <a:r>
              <a:rPr spc="-15" dirty="0">
                <a:latin typeface="+mn-lt"/>
                <a:cs typeface="Arial Unicode MS"/>
              </a:rPr>
              <a:t>(Or </a:t>
            </a:r>
            <a:r>
              <a:rPr spc="-20" dirty="0">
                <a:latin typeface="+mn-lt"/>
                <a:cs typeface="Arial Unicode MS"/>
              </a:rPr>
              <a:t>508 </a:t>
            </a:r>
            <a:r>
              <a:rPr spc="45" dirty="0">
                <a:latin typeface="+mn-lt"/>
                <a:cs typeface="Arial Unicode MS"/>
              </a:rPr>
              <a:t>attend </a:t>
            </a:r>
            <a:r>
              <a:rPr spc="10" dirty="0">
                <a:latin typeface="+mn-lt"/>
                <a:cs typeface="Arial Unicode MS"/>
              </a:rPr>
              <a:t>to </a:t>
            </a:r>
            <a:r>
              <a:rPr spc="-65" dirty="0">
                <a:latin typeface="+mn-lt"/>
                <a:cs typeface="Arial Unicode MS"/>
              </a:rPr>
              <a:t>507,</a:t>
            </a:r>
            <a:r>
              <a:rPr spc="-90" dirty="0">
                <a:latin typeface="+mn-lt"/>
                <a:cs typeface="Arial Unicode MS"/>
              </a:rPr>
              <a:t> </a:t>
            </a:r>
            <a:r>
              <a:rPr spc="-155" dirty="0">
                <a:latin typeface="+mn-lt"/>
                <a:cs typeface="Arial Unicode MS"/>
              </a:rPr>
              <a:t>…)”</a:t>
            </a:r>
            <a:endParaRPr dirty="0">
              <a:latin typeface="+mn-lt"/>
              <a:cs typeface="Arial Unicode MS"/>
            </a:endParaRPr>
          </a:p>
          <a:p>
            <a:pPr marL="897255" marR="277495" lvl="1" indent="-366395">
              <a:lnSpc>
                <a:spcPct val="114599"/>
              </a:lnSpc>
              <a:buFont typeface="Arial"/>
              <a:buChar char="○"/>
              <a:tabLst>
                <a:tab pos="897255" algn="l"/>
                <a:tab pos="897890" algn="l"/>
              </a:tabLst>
            </a:pPr>
            <a:r>
              <a:rPr spc="-30" dirty="0">
                <a:solidFill>
                  <a:srgbClr val="0305FF"/>
                </a:solidFill>
                <a:latin typeface="+mn-lt"/>
                <a:cs typeface="Arial Unicode MS"/>
              </a:rPr>
              <a:t>Relative </a:t>
            </a:r>
            <a:r>
              <a:rPr spc="25" dirty="0">
                <a:solidFill>
                  <a:srgbClr val="0305FF"/>
                </a:solidFill>
                <a:latin typeface="+mn-lt"/>
                <a:cs typeface="Arial Unicode MS"/>
              </a:rPr>
              <a:t>attention</a:t>
            </a:r>
            <a:r>
              <a:rPr spc="25" dirty="0">
                <a:latin typeface="+mn-lt"/>
                <a:cs typeface="Arial Unicode MS"/>
              </a:rPr>
              <a:t>: </a:t>
            </a:r>
            <a:r>
              <a:rPr spc="5" dirty="0">
                <a:latin typeface="+mn-lt"/>
                <a:cs typeface="Arial Unicode MS"/>
              </a:rPr>
              <a:t>“How </a:t>
            </a:r>
            <a:r>
              <a:rPr spc="15" dirty="0">
                <a:latin typeface="+mn-lt"/>
                <a:cs typeface="Arial Unicode MS"/>
              </a:rPr>
              <a:t>much </a:t>
            </a:r>
            <a:r>
              <a:rPr spc="-5" dirty="0">
                <a:latin typeface="+mn-lt"/>
                <a:cs typeface="Arial Unicode MS"/>
              </a:rPr>
              <a:t>should </a:t>
            </a:r>
            <a:r>
              <a:rPr spc="-5" dirty="0">
                <a:latin typeface="+mn-lt"/>
                <a:cs typeface="Courier New"/>
              </a:rPr>
              <a:t>dog </a:t>
            </a:r>
            <a:r>
              <a:rPr spc="35" dirty="0">
                <a:latin typeface="+mn-lt"/>
                <a:cs typeface="Arial Unicode MS"/>
              </a:rPr>
              <a:t>attend </a:t>
            </a:r>
            <a:r>
              <a:rPr spc="-15" dirty="0">
                <a:latin typeface="+mn-lt"/>
                <a:cs typeface="Arial Unicode MS"/>
              </a:rPr>
              <a:t>to </a:t>
            </a:r>
            <a:r>
              <a:rPr spc="-5" dirty="0">
                <a:latin typeface="+mn-lt"/>
                <a:cs typeface="Courier New"/>
              </a:rPr>
              <a:t>hot </a:t>
            </a:r>
            <a:r>
              <a:rPr spc="-30" dirty="0">
                <a:latin typeface="+mn-lt"/>
                <a:cs typeface="Arial Unicode MS"/>
              </a:rPr>
              <a:t>(in </a:t>
            </a:r>
            <a:r>
              <a:rPr spc="-50" dirty="0">
                <a:latin typeface="+mn-lt"/>
                <a:cs typeface="Arial Unicode MS"/>
              </a:rPr>
              <a:t>any  </a:t>
            </a:r>
            <a:r>
              <a:rPr spc="30" dirty="0">
                <a:latin typeface="+mn-lt"/>
                <a:cs typeface="Arial Unicode MS"/>
              </a:rPr>
              <a:t>position) </a:t>
            </a:r>
            <a:r>
              <a:rPr spc="-10" dirty="0">
                <a:latin typeface="+mn-lt"/>
                <a:cs typeface="Arial Unicode MS"/>
              </a:rPr>
              <a:t>and </a:t>
            </a:r>
            <a:r>
              <a:rPr spc="-5" dirty="0">
                <a:latin typeface="+mn-lt"/>
                <a:cs typeface="Arial Unicode MS"/>
              </a:rPr>
              <a:t>how </a:t>
            </a:r>
            <a:r>
              <a:rPr spc="15" dirty="0">
                <a:latin typeface="+mn-lt"/>
                <a:cs typeface="Arial Unicode MS"/>
              </a:rPr>
              <a:t>much </a:t>
            </a:r>
            <a:r>
              <a:rPr spc="-5" dirty="0">
                <a:latin typeface="+mn-lt"/>
                <a:cs typeface="Arial Unicode MS"/>
              </a:rPr>
              <a:t>should </a:t>
            </a:r>
            <a:r>
              <a:rPr spc="-5" dirty="0">
                <a:latin typeface="+mn-lt"/>
                <a:cs typeface="Courier New"/>
              </a:rPr>
              <a:t>dog</a:t>
            </a:r>
            <a:r>
              <a:rPr lang="de-DE" spc="-5" dirty="0">
                <a:latin typeface="+mn-lt"/>
                <a:cs typeface="Courier New"/>
              </a:rPr>
              <a:t> </a:t>
            </a:r>
            <a:r>
              <a:rPr spc="35" dirty="0">
                <a:latin typeface="+mn-lt"/>
                <a:cs typeface="Arial Unicode MS"/>
              </a:rPr>
              <a:t>attend </a:t>
            </a:r>
            <a:r>
              <a:rPr spc="25" dirty="0">
                <a:latin typeface="+mn-lt"/>
                <a:cs typeface="Arial Unicode MS"/>
              </a:rPr>
              <a:t>to </a:t>
            </a:r>
            <a:r>
              <a:rPr spc="15" dirty="0">
                <a:latin typeface="+mn-lt"/>
                <a:cs typeface="Arial Unicode MS"/>
              </a:rPr>
              <a:t>the </a:t>
            </a:r>
            <a:r>
              <a:rPr spc="10" dirty="0">
                <a:latin typeface="+mn-lt"/>
                <a:cs typeface="Arial Unicode MS"/>
              </a:rPr>
              <a:t>previous </a:t>
            </a:r>
            <a:r>
              <a:rPr spc="20" dirty="0">
                <a:latin typeface="+mn-lt"/>
                <a:cs typeface="Arial Unicode MS"/>
              </a:rPr>
              <a:t>word?”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0312E7-C5B2-2842-8280-E079865E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9EC9B-8974-F943-8B76-AFE5F8FE8692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B013C-652C-7141-AE82-7032315153BF}"/>
              </a:ext>
            </a:extLst>
          </p:cNvPr>
          <p:cNvSpPr/>
          <p:nvPr/>
        </p:nvSpPr>
        <p:spPr>
          <a:xfrm>
            <a:off x="2286000" y="601487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Zhilin Yang, Zihang Dai, Yiming Yang, Jaime Carbonell, Russ R. Salakhutdinov, Quoc V. Le. </a:t>
            </a:r>
            <a:r>
              <a:rPr lang="en-US" sz="1100" dirty="0" err="1">
                <a:solidFill>
                  <a:srgbClr val="0B05FF"/>
                </a:solidFill>
              </a:rPr>
              <a:t>XLNet</a:t>
            </a:r>
            <a:r>
              <a:rPr lang="en-US" sz="1100" dirty="0">
                <a:solidFill>
                  <a:srgbClr val="0B05FF"/>
                </a:solidFill>
              </a:rPr>
              <a:t>: Generalized Autoregressive Pretraining for Language Understanding. In: Proc. NeurIPS-19.  </a:t>
            </a:r>
            <a:r>
              <a:rPr lang="en-US" sz="1100" b="1" dirty="0">
                <a:solidFill>
                  <a:srgbClr val="FF0000"/>
                </a:solidFill>
              </a:rPr>
              <a:t>2019</a:t>
            </a:r>
            <a:r>
              <a:rPr lang="en-US" sz="1100" dirty="0">
                <a:solidFill>
                  <a:srgbClr val="0B05FF"/>
                </a:solidFill>
              </a:rPr>
              <a:t>.</a:t>
            </a:r>
            <a:endParaRPr lang="en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46" y="260648"/>
            <a:ext cx="114490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0" dirty="0"/>
              <a:t>XL</a:t>
            </a:r>
            <a:r>
              <a:rPr spc="-150" dirty="0"/>
              <a:t>N</a:t>
            </a:r>
            <a:r>
              <a:rPr spc="-25" dirty="0"/>
              <a:t>e</a:t>
            </a:r>
            <a:r>
              <a:rPr spc="280"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046" y="1162904"/>
            <a:ext cx="7839709" cy="21126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spcBef>
                <a:spcPts val="84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15" dirty="0">
                <a:solidFill>
                  <a:srgbClr val="0B05FF"/>
                </a:solidFill>
                <a:latin typeface="+mn-lt"/>
                <a:cs typeface="Arial Unicode MS"/>
              </a:rPr>
              <a:t>Innovation </a:t>
            </a:r>
            <a:r>
              <a:rPr sz="2600" spc="-65" dirty="0">
                <a:solidFill>
                  <a:srgbClr val="0B05FF"/>
                </a:solidFill>
                <a:latin typeface="+mn-lt"/>
                <a:cs typeface="Arial Unicode MS"/>
              </a:rPr>
              <a:t>#2: </a:t>
            </a:r>
            <a:r>
              <a:rPr sz="2600" spc="40" dirty="0">
                <a:latin typeface="+mn-lt"/>
                <a:cs typeface="Arial Unicode MS"/>
              </a:rPr>
              <a:t>Permutation </a:t>
            </a:r>
            <a:r>
              <a:rPr sz="2600" spc="-15" dirty="0">
                <a:latin typeface="+mn-lt"/>
                <a:cs typeface="Arial Unicode MS"/>
              </a:rPr>
              <a:t>Language</a:t>
            </a:r>
            <a:r>
              <a:rPr sz="2600" spc="-114" dirty="0">
                <a:latin typeface="+mn-lt"/>
                <a:cs typeface="Arial Unicode MS"/>
              </a:rPr>
              <a:t> </a:t>
            </a:r>
            <a:r>
              <a:rPr sz="2600" spc="30" dirty="0">
                <a:latin typeface="+mn-lt"/>
                <a:cs typeface="Arial Unicode MS"/>
              </a:rPr>
              <a:t>Modeling</a:t>
            </a:r>
            <a:endParaRPr sz="2600" dirty="0">
              <a:latin typeface="+mn-lt"/>
              <a:cs typeface="Arial Unicode MS"/>
            </a:endParaRPr>
          </a:p>
          <a:p>
            <a:pPr marL="816610" marR="5080" lvl="1" indent="-285750">
              <a:lnSpc>
                <a:spcPct val="114599"/>
              </a:lnSpc>
              <a:spcBef>
                <a:spcPts val="19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55" dirty="0">
                <a:latin typeface="+mn-lt"/>
                <a:cs typeface="Arial Unicode MS"/>
              </a:rPr>
              <a:t>In </a:t>
            </a:r>
            <a:r>
              <a:rPr spc="-75" dirty="0">
                <a:latin typeface="+mn-lt"/>
                <a:cs typeface="Arial Unicode MS"/>
              </a:rPr>
              <a:t>a </a:t>
            </a:r>
            <a:r>
              <a:rPr spc="65" dirty="0">
                <a:latin typeface="+mn-lt"/>
                <a:cs typeface="Arial Unicode MS"/>
              </a:rPr>
              <a:t>left-to-right </a:t>
            </a:r>
            <a:r>
              <a:rPr spc="5" dirty="0">
                <a:latin typeface="+mn-lt"/>
                <a:cs typeface="Arial Unicode MS"/>
              </a:rPr>
              <a:t>language </a:t>
            </a:r>
            <a:r>
              <a:rPr dirty="0">
                <a:latin typeface="+mn-lt"/>
                <a:cs typeface="Arial Unicode MS"/>
              </a:rPr>
              <a:t>model, </a:t>
            </a:r>
            <a:r>
              <a:rPr spc="10" dirty="0">
                <a:latin typeface="+mn-lt"/>
                <a:cs typeface="Arial Unicode MS"/>
              </a:rPr>
              <a:t>every </a:t>
            </a:r>
            <a:r>
              <a:rPr spc="15" dirty="0">
                <a:latin typeface="+mn-lt"/>
                <a:cs typeface="Arial Unicode MS"/>
              </a:rPr>
              <a:t>word </a:t>
            </a:r>
            <a:r>
              <a:rPr spc="-10" dirty="0">
                <a:latin typeface="+mn-lt"/>
                <a:cs typeface="Arial Unicode MS"/>
              </a:rPr>
              <a:t>is </a:t>
            </a:r>
            <a:r>
              <a:rPr spc="35" dirty="0">
                <a:latin typeface="+mn-lt"/>
                <a:cs typeface="Arial Unicode MS"/>
              </a:rPr>
              <a:t>predicted </a:t>
            </a:r>
            <a:r>
              <a:rPr dirty="0">
                <a:latin typeface="+mn-lt"/>
                <a:cs typeface="Arial Unicode MS"/>
              </a:rPr>
              <a:t>based </a:t>
            </a:r>
            <a:r>
              <a:rPr spc="-25" dirty="0">
                <a:latin typeface="+mn-lt"/>
                <a:cs typeface="Arial Unicode MS"/>
              </a:rPr>
              <a:t>on  </a:t>
            </a:r>
            <a:r>
              <a:rPr spc="-20" dirty="0">
                <a:latin typeface="+mn-lt"/>
                <a:cs typeface="Arial Unicode MS"/>
              </a:rPr>
              <a:t>all </a:t>
            </a:r>
            <a:r>
              <a:rPr spc="10" dirty="0">
                <a:latin typeface="+mn-lt"/>
                <a:cs typeface="Arial Unicode MS"/>
              </a:rPr>
              <a:t>of </a:t>
            </a:r>
            <a:r>
              <a:rPr spc="35" dirty="0">
                <a:latin typeface="+mn-lt"/>
                <a:cs typeface="Arial Unicode MS"/>
              </a:rPr>
              <a:t>the </a:t>
            </a:r>
            <a:r>
              <a:rPr spc="30" dirty="0">
                <a:latin typeface="+mn-lt"/>
                <a:cs typeface="Arial Unicode MS"/>
              </a:rPr>
              <a:t>words </a:t>
            </a:r>
            <a:r>
              <a:rPr spc="-20" dirty="0">
                <a:latin typeface="+mn-lt"/>
                <a:cs typeface="Arial Unicode MS"/>
              </a:rPr>
              <a:t>to </a:t>
            </a:r>
            <a:r>
              <a:rPr spc="25" dirty="0">
                <a:latin typeface="+mn-lt"/>
                <a:cs typeface="Arial Unicode MS"/>
              </a:rPr>
              <a:t>its</a:t>
            </a:r>
            <a:r>
              <a:rPr dirty="0">
                <a:latin typeface="+mn-lt"/>
                <a:cs typeface="Arial Unicode MS"/>
              </a:rPr>
              <a:t> </a:t>
            </a:r>
            <a:r>
              <a:rPr spc="45" dirty="0">
                <a:latin typeface="+mn-lt"/>
                <a:cs typeface="Arial Unicode MS"/>
              </a:rPr>
              <a:t>left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25" dirty="0">
                <a:latin typeface="+mn-lt"/>
                <a:cs typeface="Arial Unicode MS"/>
              </a:rPr>
              <a:t>Instead: </a:t>
            </a:r>
            <a:r>
              <a:rPr dirty="0">
                <a:latin typeface="+mn-lt"/>
                <a:cs typeface="Arial Unicode MS"/>
              </a:rPr>
              <a:t>Randomly </a:t>
            </a:r>
            <a:r>
              <a:rPr spc="45" dirty="0">
                <a:latin typeface="+mn-lt"/>
                <a:cs typeface="Arial Unicode MS"/>
              </a:rPr>
              <a:t>permute </a:t>
            </a:r>
            <a:r>
              <a:rPr spc="10" dirty="0">
                <a:latin typeface="+mn-lt"/>
                <a:cs typeface="Arial Unicode MS"/>
              </a:rPr>
              <a:t>the </a:t>
            </a:r>
            <a:r>
              <a:rPr spc="15" dirty="0">
                <a:latin typeface="+mn-lt"/>
                <a:cs typeface="Arial Unicode MS"/>
              </a:rPr>
              <a:t>order </a:t>
            </a:r>
            <a:r>
              <a:rPr spc="55" dirty="0">
                <a:latin typeface="+mn-lt"/>
                <a:cs typeface="Arial Unicode MS"/>
              </a:rPr>
              <a:t>for </a:t>
            </a:r>
            <a:r>
              <a:rPr i="1" spc="30" dirty="0">
                <a:latin typeface="+mn-lt"/>
                <a:cs typeface="Arial"/>
              </a:rPr>
              <a:t>every </a:t>
            </a:r>
            <a:r>
              <a:rPr i="1" spc="-5" dirty="0">
                <a:latin typeface="+mn-lt"/>
                <a:cs typeface="Arial"/>
              </a:rPr>
              <a:t>training</a:t>
            </a:r>
            <a:r>
              <a:rPr i="1" spc="-130" dirty="0">
                <a:latin typeface="+mn-lt"/>
                <a:cs typeface="Arial"/>
              </a:rPr>
              <a:t> </a:t>
            </a:r>
            <a:r>
              <a:rPr i="1" spc="20" dirty="0">
                <a:latin typeface="+mn-lt"/>
                <a:cs typeface="Arial"/>
              </a:rPr>
              <a:t>sentence</a:t>
            </a:r>
            <a:endParaRPr dirty="0">
              <a:latin typeface="+mn-lt"/>
              <a:cs typeface="Arial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20" dirty="0">
                <a:latin typeface="+mn-lt"/>
                <a:cs typeface="Arial Unicode MS"/>
              </a:rPr>
              <a:t>Equivalent </a:t>
            </a:r>
            <a:r>
              <a:rPr spc="30" dirty="0">
                <a:latin typeface="+mn-lt"/>
                <a:cs typeface="Arial Unicode MS"/>
              </a:rPr>
              <a:t>to </a:t>
            </a:r>
            <a:r>
              <a:rPr spc="-10" dirty="0">
                <a:latin typeface="+mn-lt"/>
                <a:cs typeface="Arial Unicode MS"/>
              </a:rPr>
              <a:t>masking, </a:t>
            </a:r>
            <a:r>
              <a:rPr spc="10" dirty="0">
                <a:latin typeface="+mn-lt"/>
                <a:cs typeface="Arial Unicode MS"/>
              </a:rPr>
              <a:t>but many </a:t>
            </a:r>
            <a:r>
              <a:rPr spc="15" dirty="0">
                <a:latin typeface="+mn-lt"/>
                <a:cs typeface="Arial Unicode MS"/>
              </a:rPr>
              <a:t>more </a:t>
            </a:r>
            <a:r>
              <a:rPr spc="30" dirty="0">
                <a:latin typeface="+mn-lt"/>
                <a:cs typeface="Arial Unicode MS"/>
              </a:rPr>
              <a:t>predictions </a:t>
            </a:r>
            <a:r>
              <a:rPr spc="-20" dirty="0">
                <a:latin typeface="+mn-lt"/>
                <a:cs typeface="Arial Unicode MS"/>
              </a:rPr>
              <a:t>per</a:t>
            </a:r>
            <a:r>
              <a:rPr spc="100" dirty="0">
                <a:latin typeface="+mn-lt"/>
                <a:cs typeface="Arial Unicode MS"/>
              </a:rPr>
              <a:t> </a:t>
            </a:r>
            <a:r>
              <a:rPr spc="20" dirty="0">
                <a:latin typeface="+mn-lt"/>
                <a:cs typeface="Arial Unicode MS"/>
              </a:rPr>
              <a:t>sentence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5" dirty="0">
                <a:latin typeface="+mn-lt"/>
                <a:cs typeface="Arial Unicode MS"/>
              </a:rPr>
              <a:t>Can be </a:t>
            </a:r>
            <a:r>
              <a:rPr dirty="0">
                <a:latin typeface="+mn-lt"/>
                <a:cs typeface="Arial Unicode MS"/>
              </a:rPr>
              <a:t>done </a:t>
            </a:r>
            <a:r>
              <a:rPr spc="35" dirty="0">
                <a:latin typeface="+mn-lt"/>
                <a:cs typeface="Arial Unicode MS"/>
              </a:rPr>
              <a:t>efficiently </a:t>
            </a:r>
            <a:r>
              <a:rPr spc="30" dirty="0">
                <a:latin typeface="+mn-lt"/>
                <a:cs typeface="Arial Unicode MS"/>
              </a:rPr>
              <a:t>with</a:t>
            </a:r>
            <a:r>
              <a:rPr spc="-130" dirty="0">
                <a:latin typeface="+mn-lt"/>
                <a:cs typeface="Arial Unicode MS"/>
              </a:rPr>
              <a:t> </a:t>
            </a:r>
            <a:r>
              <a:rPr dirty="0">
                <a:latin typeface="+mn-lt"/>
                <a:cs typeface="Arial Unicode MS"/>
              </a:rPr>
              <a:t>Transformers</a:t>
            </a:r>
          </a:p>
        </p:txBody>
      </p:sp>
      <p:sp>
        <p:nvSpPr>
          <p:cNvPr id="5" name="object 5"/>
          <p:cNvSpPr/>
          <p:nvPr/>
        </p:nvSpPr>
        <p:spPr>
          <a:xfrm>
            <a:off x="1592951" y="3664726"/>
            <a:ext cx="5784949" cy="213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617A9E8-B3A9-9C48-A7D2-69BF2782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F3B347-DAC2-6146-BB44-C59C94B655B9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376503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114490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0" dirty="0"/>
              <a:t>XL</a:t>
            </a:r>
            <a:r>
              <a:rPr spc="-150" dirty="0"/>
              <a:t>N</a:t>
            </a:r>
            <a:r>
              <a:rPr spc="-25" dirty="0"/>
              <a:t>e</a:t>
            </a:r>
            <a:r>
              <a:rPr spc="280" dirty="0"/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431" y="1350975"/>
            <a:ext cx="77393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25" dirty="0">
                <a:latin typeface="+mn-lt"/>
                <a:cs typeface="Arial Unicode MS"/>
              </a:rPr>
              <a:t>Also </a:t>
            </a:r>
            <a:r>
              <a:rPr sz="2600" dirty="0">
                <a:latin typeface="+mn-lt"/>
                <a:cs typeface="Arial Unicode MS"/>
              </a:rPr>
              <a:t>used </a:t>
            </a:r>
            <a:r>
              <a:rPr sz="2600" spc="35" dirty="0">
                <a:latin typeface="+mn-lt"/>
                <a:cs typeface="Arial Unicode MS"/>
              </a:rPr>
              <a:t>more </a:t>
            </a:r>
            <a:r>
              <a:rPr sz="2600" spc="20" dirty="0">
                <a:latin typeface="+mn-lt"/>
                <a:cs typeface="Arial Unicode MS"/>
              </a:rPr>
              <a:t>data </a:t>
            </a:r>
            <a:r>
              <a:rPr sz="2600" spc="-20" dirty="0">
                <a:latin typeface="+mn-lt"/>
                <a:cs typeface="Arial Unicode MS"/>
              </a:rPr>
              <a:t>and </a:t>
            </a:r>
            <a:r>
              <a:rPr sz="2600" spc="40" dirty="0">
                <a:latin typeface="+mn-lt"/>
                <a:cs typeface="Arial Unicode MS"/>
              </a:rPr>
              <a:t>bigger </a:t>
            </a:r>
            <a:r>
              <a:rPr sz="2600" spc="10" dirty="0">
                <a:latin typeface="+mn-lt"/>
                <a:cs typeface="Arial Unicode MS"/>
              </a:rPr>
              <a:t>models, </a:t>
            </a:r>
            <a:r>
              <a:rPr sz="2600" dirty="0">
                <a:latin typeface="+mn-lt"/>
                <a:cs typeface="Arial Unicode MS"/>
              </a:rPr>
              <a:t>but  </a:t>
            </a:r>
            <a:r>
              <a:rPr sz="2600" spc="45" dirty="0">
                <a:latin typeface="+mn-lt"/>
                <a:cs typeface="Arial Unicode MS"/>
              </a:rPr>
              <a:t>showed </a:t>
            </a:r>
            <a:r>
              <a:rPr sz="2600" dirty="0">
                <a:latin typeface="+mn-lt"/>
                <a:cs typeface="Arial Unicode MS"/>
              </a:rPr>
              <a:t>that </a:t>
            </a:r>
            <a:r>
              <a:rPr sz="2600" spc="35" dirty="0">
                <a:latin typeface="+mn-lt"/>
                <a:cs typeface="Arial Unicode MS"/>
              </a:rPr>
              <a:t>innovations </a:t>
            </a:r>
            <a:r>
              <a:rPr sz="2600" spc="20" dirty="0">
                <a:latin typeface="+mn-lt"/>
                <a:cs typeface="Arial Unicode MS"/>
              </a:rPr>
              <a:t>improved </a:t>
            </a:r>
            <a:r>
              <a:rPr sz="2600" spc="-75" dirty="0">
                <a:latin typeface="+mn-lt"/>
                <a:cs typeface="Arial Unicode MS"/>
              </a:rPr>
              <a:t>on </a:t>
            </a:r>
            <a:r>
              <a:rPr sz="2600" spc="-190" dirty="0">
                <a:latin typeface="+mn-lt"/>
                <a:cs typeface="Arial Unicode MS"/>
              </a:rPr>
              <a:t>BERT </a:t>
            </a:r>
            <a:r>
              <a:rPr sz="2600" spc="-65" dirty="0">
                <a:latin typeface="+mn-lt"/>
                <a:cs typeface="Arial Unicode MS"/>
              </a:rPr>
              <a:t>even  </a:t>
            </a:r>
            <a:r>
              <a:rPr sz="2600" spc="75" dirty="0">
                <a:latin typeface="+mn-lt"/>
                <a:cs typeface="Arial Unicode MS"/>
              </a:rPr>
              <a:t>with </a:t>
            </a:r>
            <a:r>
              <a:rPr sz="2600" spc="-5" dirty="0">
                <a:latin typeface="+mn-lt"/>
                <a:cs typeface="Arial Unicode MS"/>
              </a:rPr>
              <a:t>same </a:t>
            </a:r>
            <a:r>
              <a:rPr sz="2600" spc="30" dirty="0">
                <a:latin typeface="+mn-lt"/>
                <a:cs typeface="Arial Unicode MS"/>
              </a:rPr>
              <a:t>data </a:t>
            </a:r>
            <a:r>
              <a:rPr sz="2600" spc="10" dirty="0">
                <a:latin typeface="+mn-lt"/>
                <a:cs typeface="Arial Unicode MS"/>
              </a:rPr>
              <a:t>and </a:t>
            </a:r>
            <a:r>
              <a:rPr sz="2600" spc="-20" dirty="0">
                <a:latin typeface="+mn-lt"/>
                <a:cs typeface="Arial Unicode MS"/>
              </a:rPr>
              <a:t>model</a:t>
            </a:r>
            <a:r>
              <a:rPr sz="2600" spc="-170" dirty="0">
                <a:latin typeface="+mn-lt"/>
                <a:cs typeface="Arial Unicode MS"/>
              </a:rPr>
              <a:t> </a:t>
            </a:r>
            <a:r>
              <a:rPr sz="2600" spc="-30" dirty="0">
                <a:latin typeface="+mn-lt"/>
                <a:cs typeface="Arial Unicode MS"/>
              </a:rPr>
              <a:t>size</a:t>
            </a:r>
            <a:endParaRPr sz="2600" dirty="0">
              <a:latin typeface="+mn-lt"/>
              <a:cs typeface="Arial Unicode MS"/>
            </a:endParaRPr>
          </a:p>
          <a:p>
            <a:pPr marL="469900" indent="-4572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50" dirty="0">
                <a:latin typeface="+mn-lt"/>
                <a:cs typeface="Arial Unicode MS"/>
              </a:rPr>
              <a:t>XLNet</a:t>
            </a:r>
            <a:r>
              <a:rPr sz="2600" spc="65" dirty="0">
                <a:latin typeface="+mn-lt"/>
                <a:cs typeface="Arial Unicode MS"/>
              </a:rPr>
              <a:t> </a:t>
            </a:r>
            <a:r>
              <a:rPr sz="2600" dirty="0">
                <a:latin typeface="+mn-lt"/>
                <a:cs typeface="Arial Unicode MS"/>
              </a:rPr>
              <a:t>results:</a:t>
            </a:r>
          </a:p>
        </p:txBody>
      </p:sp>
      <p:sp>
        <p:nvSpPr>
          <p:cNvPr id="5" name="object 5"/>
          <p:cNvSpPr/>
          <p:nvPr/>
        </p:nvSpPr>
        <p:spPr>
          <a:xfrm>
            <a:off x="504026" y="3652825"/>
            <a:ext cx="7736749" cy="134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1D8673-C329-FD47-9F41-5F81274B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BB2C2-8264-0343-8043-F24DB3745D1A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F5D99601-1495-1B48-AAE0-8103A63DC32E}"/>
              </a:ext>
            </a:extLst>
          </p:cNvPr>
          <p:cNvSpPr/>
          <p:nvPr/>
        </p:nvSpPr>
        <p:spPr>
          <a:xfrm>
            <a:off x="3183603" y="2889714"/>
            <a:ext cx="4772947" cy="727881"/>
          </a:xfrm>
          <a:prstGeom prst="cloudCallout">
            <a:avLst>
              <a:gd name="adj1" fmla="val -60714"/>
              <a:gd name="adj2" fmla="val 534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Multi-Genre Natural-Language-Inference</a:t>
            </a:r>
          </a:p>
        </p:txBody>
      </p:sp>
    </p:spTree>
    <p:extLst>
      <p:ext uri="{BB962C8B-B14F-4D97-AF65-F5344CB8AC3E}">
        <p14:creationId xmlns:p14="http://schemas.microsoft.com/office/powerpoint/2010/main" val="3815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277731"/>
            <a:ext cx="143192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ALBERT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450" y="1216977"/>
            <a:ext cx="7581100" cy="228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i="1" dirty="0">
                <a:latin typeface="+mn-lt"/>
                <a:cs typeface="Arial"/>
              </a:rPr>
              <a:t>ALBERT</a:t>
            </a:r>
            <a:r>
              <a:rPr sz="2600" i="1" spc="-185" dirty="0">
                <a:latin typeface="+mn-lt"/>
                <a:cs typeface="Arial"/>
              </a:rPr>
              <a:t>: </a:t>
            </a:r>
            <a:r>
              <a:rPr sz="2600" i="1" spc="-100" dirty="0">
                <a:latin typeface="+mn-lt"/>
                <a:cs typeface="Arial"/>
              </a:rPr>
              <a:t>A </a:t>
            </a:r>
            <a:r>
              <a:rPr sz="2600" i="1" spc="-40" dirty="0">
                <a:latin typeface="+mn-lt"/>
                <a:cs typeface="Arial"/>
              </a:rPr>
              <a:t>Lite </a:t>
            </a:r>
            <a:r>
              <a:rPr sz="2600" i="1" dirty="0">
                <a:latin typeface="+mn-lt"/>
                <a:cs typeface="Arial"/>
              </a:rPr>
              <a:t>BERT</a:t>
            </a:r>
            <a:r>
              <a:rPr sz="2600" i="1" spc="-225" dirty="0">
                <a:latin typeface="+mn-lt"/>
                <a:cs typeface="Arial"/>
              </a:rPr>
              <a:t> </a:t>
            </a:r>
            <a:r>
              <a:rPr sz="2600" i="1" spc="80" dirty="0">
                <a:latin typeface="+mn-lt"/>
                <a:cs typeface="Arial"/>
              </a:rPr>
              <a:t>for </a:t>
            </a:r>
            <a:r>
              <a:rPr sz="2600" i="1" spc="25" dirty="0">
                <a:latin typeface="+mn-lt"/>
                <a:cs typeface="Arial"/>
              </a:rPr>
              <a:t>Self-supervised </a:t>
            </a:r>
            <a:r>
              <a:rPr sz="2600" i="1" spc="-10" dirty="0">
                <a:latin typeface="+mn-lt"/>
                <a:cs typeface="Arial"/>
              </a:rPr>
              <a:t>Learning  </a:t>
            </a:r>
            <a:r>
              <a:rPr sz="2600" i="1" spc="25" dirty="0">
                <a:latin typeface="+mn-lt"/>
                <a:cs typeface="Arial"/>
              </a:rPr>
              <a:t>of </a:t>
            </a:r>
            <a:r>
              <a:rPr sz="2600" i="1" spc="-20" dirty="0">
                <a:latin typeface="+mn-lt"/>
                <a:cs typeface="Arial"/>
              </a:rPr>
              <a:t>Language </a:t>
            </a:r>
            <a:r>
              <a:rPr sz="2600" i="1" spc="10" dirty="0">
                <a:latin typeface="+mn-lt"/>
                <a:cs typeface="Arial"/>
              </a:rPr>
              <a:t>Representations </a:t>
            </a:r>
            <a:r>
              <a:rPr sz="2600" spc="-70" dirty="0">
                <a:latin typeface="+mn-lt"/>
                <a:cs typeface="Arial Unicode MS"/>
              </a:rPr>
              <a:t>(Lan </a:t>
            </a:r>
            <a:r>
              <a:rPr sz="2600" spc="-75" dirty="0">
                <a:latin typeface="+mn-lt"/>
                <a:cs typeface="Arial Unicode MS"/>
              </a:rPr>
              <a:t>et </a:t>
            </a:r>
            <a:r>
              <a:rPr sz="2600" spc="-40" dirty="0">
                <a:latin typeface="+mn-lt"/>
                <a:cs typeface="Arial Unicode MS"/>
              </a:rPr>
              <a:t>al, </a:t>
            </a:r>
            <a:r>
              <a:rPr sz="2600" spc="45" dirty="0">
                <a:latin typeface="+mn-lt"/>
                <a:cs typeface="Arial Unicode MS"/>
              </a:rPr>
              <a:t>Google  </a:t>
            </a:r>
            <a:r>
              <a:rPr sz="2600" spc="20" dirty="0">
                <a:latin typeface="+mn-lt"/>
                <a:cs typeface="Arial Unicode MS"/>
              </a:rPr>
              <a:t>and </a:t>
            </a:r>
            <a:r>
              <a:rPr sz="2600" spc="-165" dirty="0">
                <a:latin typeface="+mn-lt"/>
                <a:cs typeface="Arial Unicode MS"/>
              </a:rPr>
              <a:t>TTI </a:t>
            </a:r>
            <a:r>
              <a:rPr sz="2600" spc="20" dirty="0">
                <a:latin typeface="+mn-lt"/>
                <a:cs typeface="Arial Unicode MS"/>
              </a:rPr>
              <a:t>Chicago,</a:t>
            </a:r>
            <a:r>
              <a:rPr sz="2600" spc="-220" dirty="0">
                <a:latin typeface="+mn-lt"/>
                <a:cs typeface="Arial Unicode MS"/>
              </a:rPr>
              <a:t> </a:t>
            </a:r>
            <a:r>
              <a:rPr sz="2600" spc="-100" dirty="0">
                <a:latin typeface="+mn-lt"/>
                <a:cs typeface="Arial Unicode MS"/>
              </a:rPr>
              <a:t>2019)</a:t>
            </a:r>
            <a:endParaRPr sz="2600" dirty="0">
              <a:latin typeface="+mn-lt"/>
              <a:cs typeface="Arial Unicode MS"/>
            </a:endParaRPr>
          </a:p>
          <a:p>
            <a:pPr marL="469900" marR="1742439" indent="-457200">
              <a:lnSpc>
                <a:spcPct val="115399"/>
              </a:lnSpc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5" dirty="0">
                <a:solidFill>
                  <a:srgbClr val="0B05FF"/>
                </a:solidFill>
                <a:latin typeface="+mn-lt"/>
                <a:cs typeface="Arial Unicode MS"/>
              </a:rPr>
              <a:t>Innovation </a:t>
            </a:r>
            <a:r>
              <a:rPr sz="2600" spc="-120" dirty="0">
                <a:solidFill>
                  <a:srgbClr val="0B05FF"/>
                </a:solidFill>
                <a:latin typeface="+mn-lt"/>
                <a:cs typeface="Arial Unicode MS"/>
              </a:rPr>
              <a:t>#1: </a:t>
            </a:r>
            <a:r>
              <a:rPr sz="2600" spc="15" dirty="0">
                <a:latin typeface="+mn-lt"/>
                <a:cs typeface="Arial Unicode MS"/>
              </a:rPr>
              <a:t>Factorized </a:t>
            </a:r>
            <a:r>
              <a:rPr sz="2600" spc="45" dirty="0">
                <a:latin typeface="+mn-lt"/>
                <a:cs typeface="Arial Unicode MS"/>
              </a:rPr>
              <a:t>embedding</a:t>
            </a:r>
            <a:r>
              <a:rPr lang="de-DE" sz="2600" spc="45" dirty="0">
                <a:latin typeface="+mn-lt"/>
                <a:cs typeface="Arial Unicode MS"/>
              </a:rPr>
              <a:t> </a:t>
            </a:r>
            <a:r>
              <a:rPr sz="2600" spc="35" dirty="0">
                <a:latin typeface="+mn-lt"/>
                <a:cs typeface="Arial Unicode MS"/>
              </a:rPr>
              <a:t>parameterization</a:t>
            </a:r>
            <a:endParaRPr sz="2600" dirty="0">
              <a:latin typeface="+mn-lt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1624" y="4601390"/>
            <a:ext cx="514984" cy="897682"/>
          </a:xfrm>
          <a:prstGeom prst="rect">
            <a:avLst/>
          </a:prstGeom>
          <a:solidFill>
            <a:srgbClr val="D9EAD3"/>
          </a:solidFill>
          <a:ln w="9524">
            <a:solidFill>
              <a:srgbClr val="4242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45415">
              <a:lnSpc>
                <a:spcPts val="1430"/>
              </a:lnSpc>
              <a:spcBef>
                <a:spcPts val="1015"/>
              </a:spcBef>
            </a:pPr>
            <a:r>
              <a:rPr sz="1200" spc="-85" dirty="0">
                <a:latin typeface="Arial Unicode MS"/>
                <a:cs typeface="Arial Unicode MS"/>
              </a:rPr>
              <a:t>128</a:t>
            </a:r>
            <a:endParaRPr sz="1200">
              <a:latin typeface="Arial Unicode MS"/>
              <a:cs typeface="Arial Unicode MS"/>
            </a:endParaRPr>
          </a:p>
          <a:p>
            <a:pPr marL="91440" marR="83820" algn="ctr">
              <a:lnSpc>
                <a:spcPts val="1430"/>
              </a:lnSpc>
              <a:spcBef>
                <a:spcPts val="45"/>
              </a:spcBef>
            </a:pPr>
            <a:r>
              <a:rPr sz="1200" spc="-20" dirty="0">
                <a:latin typeface="Arial Unicode MS"/>
                <a:cs typeface="Arial Unicode MS"/>
              </a:rPr>
              <a:t>x   </a:t>
            </a:r>
            <a:r>
              <a:rPr sz="1200" dirty="0">
                <a:latin typeface="Arial Unicode MS"/>
                <a:cs typeface="Arial Unicode MS"/>
              </a:rPr>
              <a:t>100k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2500" y="4927015"/>
            <a:ext cx="1069975" cy="560410"/>
          </a:xfrm>
          <a:prstGeom prst="rect">
            <a:avLst/>
          </a:prstGeom>
          <a:solidFill>
            <a:srgbClr val="FCE4CD"/>
          </a:solidFill>
          <a:ln w="9524">
            <a:solidFill>
              <a:srgbClr val="424242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ts val="1435"/>
              </a:lnSpc>
              <a:spcBef>
                <a:spcPts val="170"/>
              </a:spcBef>
            </a:pPr>
            <a:r>
              <a:rPr sz="1200" spc="-30" dirty="0">
                <a:latin typeface="Arial Unicode MS"/>
                <a:cs typeface="Arial Unicode MS"/>
              </a:rPr>
              <a:t>1024</a:t>
            </a:r>
            <a:endParaRPr sz="1200">
              <a:latin typeface="Arial Unicode MS"/>
              <a:cs typeface="Arial Unicode MS"/>
            </a:endParaRPr>
          </a:p>
          <a:p>
            <a:pPr marL="422909" marR="415290" algn="ctr">
              <a:lnSpc>
                <a:spcPts val="1430"/>
              </a:lnSpc>
              <a:spcBef>
                <a:spcPts val="45"/>
              </a:spcBef>
            </a:pPr>
            <a:r>
              <a:rPr sz="1200" spc="-20" dirty="0">
                <a:latin typeface="Arial Unicode MS"/>
                <a:cs typeface="Arial Unicode MS"/>
              </a:rPr>
              <a:t>x  </a:t>
            </a:r>
            <a:r>
              <a:rPr sz="1200" spc="-204" dirty="0">
                <a:latin typeface="Arial Unicode MS"/>
                <a:cs typeface="Arial Unicode MS"/>
              </a:rPr>
              <a:t>1</a:t>
            </a:r>
            <a:r>
              <a:rPr sz="1200" spc="-25" dirty="0">
                <a:latin typeface="Arial Unicode MS"/>
                <a:cs typeface="Arial Unicode MS"/>
              </a:rPr>
              <a:t>28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6951" y="4597350"/>
            <a:ext cx="1423035" cy="897682"/>
          </a:xfrm>
          <a:prstGeom prst="rect">
            <a:avLst/>
          </a:prstGeom>
          <a:solidFill>
            <a:srgbClr val="CEE1F3"/>
          </a:solidFill>
          <a:ln w="9524">
            <a:solidFill>
              <a:srgbClr val="4242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ts val="1435"/>
              </a:lnSpc>
              <a:spcBef>
                <a:spcPts val="1015"/>
              </a:spcBef>
            </a:pPr>
            <a:r>
              <a:rPr sz="1200" spc="-30" dirty="0">
                <a:latin typeface="Arial Unicode MS"/>
                <a:cs typeface="Arial Unicode MS"/>
              </a:rPr>
              <a:t>1024</a:t>
            </a:r>
            <a:endParaRPr sz="1200">
              <a:latin typeface="Arial Unicode MS"/>
              <a:cs typeface="Arial Unicode MS"/>
            </a:endParaRPr>
          </a:p>
          <a:p>
            <a:pPr marL="545465" marR="537845" algn="ctr">
              <a:lnSpc>
                <a:spcPts val="1430"/>
              </a:lnSpc>
              <a:spcBef>
                <a:spcPts val="45"/>
              </a:spcBef>
            </a:pPr>
            <a:r>
              <a:rPr sz="1200" spc="-20" dirty="0">
                <a:latin typeface="Arial Unicode MS"/>
                <a:cs typeface="Arial Unicode MS"/>
              </a:rPr>
              <a:t>x   </a:t>
            </a:r>
            <a:r>
              <a:rPr sz="1200" dirty="0">
                <a:latin typeface="Arial Unicode MS"/>
                <a:cs typeface="Arial Unicode MS"/>
              </a:rPr>
              <a:t>100k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9276" y="5126313"/>
            <a:ext cx="2527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vs.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2567" y="5122278"/>
            <a:ext cx="1295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14" dirty="0">
                <a:latin typeface="Apple Symbols"/>
                <a:cs typeface="Apple Symbols"/>
              </a:rPr>
              <a:t>⨉</a:t>
            </a:r>
            <a:endParaRPr sz="1400">
              <a:latin typeface="Apple Symbols"/>
              <a:cs typeface="Apple Symbols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1F74401-C784-D34A-AE89-D7695892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F1B1D-3E03-C645-80FA-88889FE79107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94E853-B8F1-7B47-92E4-B0A969BF654C}"/>
              </a:ext>
            </a:extLst>
          </p:cNvPr>
          <p:cNvSpPr/>
          <p:nvPr/>
        </p:nvSpPr>
        <p:spPr>
          <a:xfrm>
            <a:off x="2286000" y="611225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050" dirty="0">
                <a:solidFill>
                  <a:srgbClr val="0B05FF"/>
                </a:solidFill>
              </a:rPr>
              <a:t>Zhenzhong Lan, Mingda Chen, Sebastian Goodman, Kevin Gimpel, Piyush Sharma, Radu Soricut. ALBERT: A Lite BERT for Self-supervised Learning of Language Representations. In: Proc. ICLR </a:t>
            </a:r>
            <a:r>
              <a:rPr lang="en-DE" sz="1050" b="1" dirty="0">
                <a:solidFill>
                  <a:srgbClr val="FF0000"/>
                </a:solidFill>
              </a:rPr>
              <a:t>2019</a:t>
            </a:r>
            <a:r>
              <a:rPr lang="en-DE" sz="105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DEBF6-D5F7-7F41-B51E-77713D3966D3}"/>
              </a:ext>
            </a:extLst>
          </p:cNvPr>
          <p:cNvSpPr/>
          <p:nvPr/>
        </p:nvSpPr>
        <p:spPr>
          <a:xfrm>
            <a:off x="1224136" y="3836948"/>
            <a:ext cx="6372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Break down token </a:t>
            </a:r>
            <a:r>
              <a:rPr lang="en-US" sz="1100" b="1" dirty="0" err="1">
                <a:solidFill>
                  <a:srgbClr val="202124"/>
                </a:solidFill>
                <a:latin typeface="arial" panose="020B0604020202020204" pitchFamily="34" charset="0"/>
              </a:rPr>
              <a:t>embeddings</a:t>
            </a:r>
            <a:r>
              <a:rPr lang="en-US" sz="1100" dirty="0" err="1">
                <a:solidFill>
                  <a:srgbClr val="202124"/>
                </a:solidFill>
                <a:latin typeface="arial" panose="020B0604020202020204" pitchFamily="34" charset="0"/>
              </a:rPr>
              <a:t>into</a:t>
            </a:r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 two small </a:t>
            </a:r>
            <a:r>
              <a:rPr lang="en-US" sz="1100" b="1" dirty="0">
                <a:solidFill>
                  <a:srgbClr val="202124"/>
                </a:solidFill>
                <a:latin typeface="arial" panose="020B0604020202020204" pitchFamily="34" charset="0"/>
              </a:rPr>
              <a:t>embedding</a:t>
            </a:r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 matrixes. After applying this decomposition, </a:t>
            </a:r>
            <a:r>
              <a:rPr lang="en-US" sz="1100" b="1" dirty="0">
                <a:solidFill>
                  <a:srgbClr val="202124"/>
                </a:solidFill>
                <a:latin typeface="arial" panose="020B0604020202020204" pitchFamily="34" charset="0"/>
              </a:rPr>
              <a:t>embeddings parameters</a:t>
            </a:r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 can be reduced from (number of tokens * hidden layer size) to (number of tokens * token </a:t>
            </a:r>
            <a:r>
              <a:rPr lang="en-US" sz="1100" b="1" dirty="0">
                <a:solidFill>
                  <a:srgbClr val="202124"/>
                </a:solidFill>
                <a:latin typeface="arial" panose="020B0604020202020204" pitchFamily="34" charset="0"/>
              </a:rPr>
              <a:t>embedding</a:t>
            </a:r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 size + token </a:t>
            </a:r>
            <a:r>
              <a:rPr lang="en-US" sz="1100" b="1" dirty="0">
                <a:solidFill>
                  <a:srgbClr val="202124"/>
                </a:solidFill>
                <a:latin typeface="arial" panose="020B0604020202020204" pitchFamily="34" charset="0"/>
              </a:rPr>
              <a:t>embedding</a:t>
            </a:r>
            <a:r>
              <a:rPr lang="en-US" sz="1100" dirty="0">
                <a:solidFill>
                  <a:srgbClr val="202124"/>
                </a:solidFill>
                <a:latin typeface="arial" panose="020B0604020202020204" pitchFamily="34" charset="0"/>
              </a:rPr>
              <a:t> size * hidden layer size).</a:t>
            </a:r>
            <a:endParaRPr lang="en-DE" sz="1100" dirty="0"/>
          </a:p>
        </p:txBody>
      </p:sp>
    </p:spTree>
    <p:extLst>
      <p:ext uri="{BB962C8B-B14F-4D97-AF65-F5344CB8AC3E}">
        <p14:creationId xmlns:p14="http://schemas.microsoft.com/office/powerpoint/2010/main" val="212780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4821"/>
            <a:ext cx="143192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ALBERT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093" y="1475344"/>
            <a:ext cx="7152005" cy="12871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spcBef>
                <a:spcPts val="84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15" dirty="0">
                <a:solidFill>
                  <a:srgbClr val="0B05FF"/>
                </a:solidFill>
                <a:latin typeface="+mn-lt"/>
                <a:cs typeface="Arial Unicode MS"/>
              </a:rPr>
              <a:t>Innovation </a:t>
            </a:r>
            <a:r>
              <a:rPr sz="2600" spc="-35" dirty="0">
                <a:solidFill>
                  <a:srgbClr val="0B05FF"/>
                </a:solidFill>
                <a:latin typeface="+mn-lt"/>
                <a:cs typeface="Arial Unicode MS"/>
              </a:rPr>
              <a:t>#2: </a:t>
            </a:r>
            <a:r>
              <a:rPr sz="2600" spc="15" dirty="0">
                <a:latin typeface="+mn-lt"/>
                <a:cs typeface="Arial Unicode MS"/>
              </a:rPr>
              <a:t>Cross-layer </a:t>
            </a:r>
            <a:r>
              <a:rPr sz="2600" spc="20" dirty="0">
                <a:latin typeface="+mn-lt"/>
                <a:cs typeface="Arial Unicode MS"/>
              </a:rPr>
              <a:t>parameter</a:t>
            </a:r>
            <a:r>
              <a:rPr sz="2600" spc="-55" dirty="0">
                <a:latin typeface="+mn-lt"/>
                <a:cs typeface="Arial Unicode MS"/>
              </a:rPr>
              <a:t> </a:t>
            </a:r>
            <a:r>
              <a:rPr sz="2600" spc="15" dirty="0">
                <a:latin typeface="+mn-lt"/>
                <a:cs typeface="Arial Unicode MS"/>
              </a:rPr>
              <a:t>sharing</a:t>
            </a:r>
            <a:endParaRPr sz="2600"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50" dirty="0">
                <a:latin typeface="+mn-lt"/>
                <a:cs typeface="Arial Unicode MS"/>
              </a:rPr>
              <a:t>Share </a:t>
            </a:r>
            <a:r>
              <a:rPr spc="-15" dirty="0">
                <a:latin typeface="+mn-lt"/>
                <a:cs typeface="Arial Unicode MS"/>
              </a:rPr>
              <a:t>all </a:t>
            </a:r>
            <a:r>
              <a:rPr spc="5" dirty="0">
                <a:latin typeface="+mn-lt"/>
                <a:cs typeface="Arial Unicode MS"/>
              </a:rPr>
              <a:t>parameters </a:t>
            </a:r>
            <a:r>
              <a:rPr spc="25" dirty="0">
                <a:latin typeface="+mn-lt"/>
                <a:cs typeface="Arial Unicode MS"/>
              </a:rPr>
              <a:t>between </a:t>
            </a:r>
            <a:r>
              <a:rPr spc="-5" dirty="0">
                <a:latin typeface="+mn-lt"/>
                <a:cs typeface="Arial Unicode MS"/>
              </a:rPr>
              <a:t>Transformer</a:t>
            </a:r>
            <a:r>
              <a:rPr spc="-60" dirty="0">
                <a:latin typeface="+mn-lt"/>
                <a:cs typeface="Arial Unicode MS"/>
              </a:rPr>
              <a:t> </a:t>
            </a:r>
            <a:r>
              <a:rPr spc="-15" dirty="0">
                <a:latin typeface="+mn-lt"/>
                <a:cs typeface="Arial Unicode MS"/>
              </a:rPr>
              <a:t>layers</a:t>
            </a:r>
            <a:endParaRPr dirty="0">
              <a:latin typeface="+mn-lt"/>
              <a:cs typeface="Arial Unicode MS"/>
            </a:endParaRPr>
          </a:p>
          <a:p>
            <a:pPr marL="469900" indent="-457200">
              <a:spcBef>
                <a:spcPts val="284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45" dirty="0">
                <a:latin typeface="+mn-lt"/>
                <a:cs typeface="Arial Unicode MS"/>
              </a:rPr>
              <a:t>Results:</a:t>
            </a:r>
            <a:endParaRPr sz="2600" dirty="0">
              <a:latin typeface="+mn-lt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092" y="4112442"/>
            <a:ext cx="77406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dirty="0">
                <a:latin typeface="+mn-lt"/>
                <a:cs typeface="Arial Unicode MS"/>
              </a:rPr>
              <a:t>ALBERT</a:t>
            </a:r>
            <a:r>
              <a:rPr sz="2600" spc="-170" dirty="0">
                <a:latin typeface="+mn-lt"/>
                <a:cs typeface="Arial Unicode MS"/>
              </a:rPr>
              <a:t> </a:t>
            </a:r>
            <a:r>
              <a:rPr sz="2600" spc="-95" dirty="0">
                <a:latin typeface="+mn-lt"/>
                <a:cs typeface="Arial Unicode MS"/>
              </a:rPr>
              <a:t>is </a:t>
            </a:r>
            <a:r>
              <a:rPr sz="2600" spc="-10" dirty="0">
                <a:latin typeface="+mn-lt"/>
                <a:cs typeface="Arial Unicode MS"/>
              </a:rPr>
              <a:t>light </a:t>
            </a:r>
            <a:r>
              <a:rPr sz="2600" spc="50" dirty="0">
                <a:latin typeface="+mn-lt"/>
                <a:cs typeface="Arial Unicode MS"/>
              </a:rPr>
              <a:t>in </a:t>
            </a:r>
            <a:r>
              <a:rPr sz="2600" spc="30" dirty="0">
                <a:latin typeface="+mn-lt"/>
                <a:cs typeface="Arial Unicode MS"/>
              </a:rPr>
              <a:t>terms </a:t>
            </a:r>
            <a:r>
              <a:rPr sz="2600" spc="-5" dirty="0">
                <a:latin typeface="+mn-lt"/>
                <a:cs typeface="Arial Unicode MS"/>
              </a:rPr>
              <a:t>of </a:t>
            </a:r>
            <a:r>
              <a:rPr sz="2600" i="1" spc="30" dirty="0">
                <a:latin typeface="+mn-lt"/>
                <a:cs typeface="Arial"/>
              </a:rPr>
              <a:t>parameters</a:t>
            </a:r>
            <a:r>
              <a:rPr sz="2600" spc="30" dirty="0">
                <a:latin typeface="+mn-lt"/>
                <a:cs typeface="Arial Unicode MS"/>
              </a:rPr>
              <a:t>, </a:t>
            </a:r>
            <a:r>
              <a:rPr sz="2600" spc="-20" dirty="0">
                <a:latin typeface="+mn-lt"/>
                <a:cs typeface="Arial Unicode MS"/>
              </a:rPr>
              <a:t>not</a:t>
            </a:r>
            <a:r>
              <a:rPr sz="2600" spc="170" dirty="0">
                <a:latin typeface="+mn-lt"/>
                <a:cs typeface="Arial Unicode MS"/>
              </a:rPr>
              <a:t> </a:t>
            </a:r>
            <a:r>
              <a:rPr sz="2600" i="1" spc="40" dirty="0">
                <a:latin typeface="+mn-lt"/>
                <a:cs typeface="Arial"/>
              </a:rPr>
              <a:t>speed</a:t>
            </a:r>
            <a:endParaRPr sz="2600" dirty="0">
              <a:latin typeface="+mn-lt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36450" y="2821503"/>
            <a:ext cx="4917100" cy="114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4620" y="4584150"/>
            <a:ext cx="5629248" cy="1141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1F5E70-3C1A-F249-B9BE-093803BA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3D9F18-31A3-F04F-91A9-3A2A803E9B1F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135675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47307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0" dirty="0"/>
              <a:t>T5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528" y="1268760"/>
            <a:ext cx="7411720" cy="4091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i="1" spc="-5" dirty="0">
                <a:latin typeface="+mn-lt"/>
                <a:cs typeface="Arial"/>
              </a:rPr>
              <a:t>Exploring </a:t>
            </a:r>
            <a:r>
              <a:rPr sz="2600" i="1" spc="5" dirty="0">
                <a:latin typeface="+mn-lt"/>
                <a:cs typeface="Arial"/>
              </a:rPr>
              <a:t>the </a:t>
            </a:r>
            <a:r>
              <a:rPr sz="2600" i="1" spc="10" dirty="0">
                <a:latin typeface="+mn-lt"/>
                <a:cs typeface="Arial"/>
              </a:rPr>
              <a:t>Limits </a:t>
            </a:r>
            <a:r>
              <a:rPr sz="2600" i="1" spc="85" dirty="0">
                <a:latin typeface="+mn-lt"/>
                <a:cs typeface="Arial"/>
              </a:rPr>
              <a:t>of </a:t>
            </a:r>
            <a:r>
              <a:rPr sz="2600" i="1" spc="-45" dirty="0">
                <a:latin typeface="+mn-lt"/>
                <a:cs typeface="Arial"/>
              </a:rPr>
              <a:t>Transfer </a:t>
            </a:r>
            <a:r>
              <a:rPr sz="2600" i="1" dirty="0">
                <a:latin typeface="+mn-lt"/>
                <a:cs typeface="Arial"/>
              </a:rPr>
              <a:t>Learning </a:t>
            </a:r>
            <a:r>
              <a:rPr sz="2600" i="1" spc="40" dirty="0">
                <a:latin typeface="+mn-lt"/>
                <a:cs typeface="Arial"/>
              </a:rPr>
              <a:t>with </a:t>
            </a:r>
            <a:r>
              <a:rPr sz="2600" i="1" spc="-114" dirty="0">
                <a:latin typeface="+mn-lt"/>
                <a:cs typeface="Arial"/>
              </a:rPr>
              <a:t>a  </a:t>
            </a:r>
            <a:r>
              <a:rPr sz="2600" i="1" spc="30" dirty="0">
                <a:latin typeface="+mn-lt"/>
                <a:cs typeface="Arial"/>
              </a:rPr>
              <a:t>Unified </a:t>
            </a:r>
            <a:r>
              <a:rPr sz="2600" i="1" spc="15" dirty="0">
                <a:latin typeface="+mn-lt"/>
                <a:cs typeface="Arial"/>
              </a:rPr>
              <a:t>Text-to-Text </a:t>
            </a:r>
            <a:r>
              <a:rPr sz="2600" i="1" spc="10" dirty="0">
                <a:latin typeface="+mn-lt"/>
                <a:cs typeface="Arial"/>
              </a:rPr>
              <a:t>Transformer </a:t>
            </a:r>
            <a:r>
              <a:rPr sz="2600" spc="-40" dirty="0">
                <a:latin typeface="+mn-lt"/>
                <a:cs typeface="Arial Unicode MS"/>
              </a:rPr>
              <a:t>(Raffel </a:t>
            </a:r>
            <a:r>
              <a:rPr sz="2600" spc="-55" dirty="0">
                <a:latin typeface="+mn-lt"/>
                <a:cs typeface="Arial Unicode MS"/>
              </a:rPr>
              <a:t>et </a:t>
            </a:r>
            <a:r>
              <a:rPr sz="2600" spc="-40" dirty="0">
                <a:latin typeface="+mn-lt"/>
                <a:cs typeface="Arial Unicode MS"/>
              </a:rPr>
              <a:t>al,  </a:t>
            </a:r>
            <a:r>
              <a:rPr sz="2600" spc="45" dirty="0">
                <a:latin typeface="+mn-lt"/>
                <a:cs typeface="Arial Unicode MS"/>
              </a:rPr>
              <a:t>Google,</a:t>
            </a:r>
            <a:r>
              <a:rPr sz="2600" spc="-10" dirty="0">
                <a:latin typeface="+mn-lt"/>
                <a:cs typeface="Arial Unicode MS"/>
              </a:rPr>
              <a:t> </a:t>
            </a:r>
            <a:r>
              <a:rPr sz="2600" spc="-110" dirty="0">
                <a:latin typeface="+mn-lt"/>
                <a:cs typeface="Arial Unicode MS"/>
              </a:rPr>
              <a:t>2019)</a:t>
            </a:r>
            <a:endParaRPr sz="2600" dirty="0">
              <a:latin typeface="+mn-lt"/>
              <a:cs typeface="Arial Unicode MS"/>
            </a:endParaRPr>
          </a:p>
          <a:p>
            <a:pPr marL="469900" indent="-4572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30" dirty="0">
                <a:latin typeface="+mn-lt"/>
                <a:cs typeface="Arial Unicode MS"/>
              </a:rPr>
              <a:t>Ablated </a:t>
            </a:r>
            <a:r>
              <a:rPr sz="2600" spc="-30" dirty="0">
                <a:latin typeface="+mn-lt"/>
                <a:cs typeface="Arial Unicode MS"/>
              </a:rPr>
              <a:t>many </a:t>
            </a:r>
            <a:r>
              <a:rPr sz="2600" spc="40" dirty="0">
                <a:latin typeface="+mn-lt"/>
                <a:cs typeface="Arial Unicode MS"/>
              </a:rPr>
              <a:t>aspects </a:t>
            </a:r>
            <a:r>
              <a:rPr sz="2600" spc="-10" dirty="0">
                <a:latin typeface="+mn-lt"/>
                <a:cs typeface="Arial Unicode MS"/>
              </a:rPr>
              <a:t>of </a:t>
            </a:r>
            <a:r>
              <a:rPr sz="2600" spc="50" dirty="0">
                <a:latin typeface="+mn-lt"/>
                <a:cs typeface="Arial Unicode MS"/>
              </a:rPr>
              <a:t>pre-training:</a:t>
            </a:r>
            <a:endParaRPr sz="2600"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20" dirty="0">
                <a:latin typeface="+mn-lt"/>
                <a:cs typeface="Arial Unicode MS"/>
              </a:rPr>
              <a:t>Model</a:t>
            </a:r>
            <a:r>
              <a:rPr spc="-30" dirty="0">
                <a:latin typeface="+mn-lt"/>
                <a:cs typeface="Arial Unicode MS"/>
              </a:rPr>
              <a:t> </a:t>
            </a:r>
            <a:r>
              <a:rPr spc="-20" dirty="0">
                <a:latin typeface="+mn-lt"/>
                <a:cs typeface="Arial Unicode MS"/>
              </a:rPr>
              <a:t>size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25" dirty="0">
                <a:latin typeface="+mn-lt"/>
                <a:cs typeface="Arial Unicode MS"/>
              </a:rPr>
              <a:t>Amount </a:t>
            </a:r>
            <a:r>
              <a:rPr spc="60" dirty="0">
                <a:latin typeface="+mn-lt"/>
                <a:cs typeface="Arial Unicode MS"/>
              </a:rPr>
              <a:t>of </a:t>
            </a:r>
            <a:r>
              <a:rPr spc="15" dirty="0">
                <a:latin typeface="+mn-lt"/>
                <a:cs typeface="Arial Unicode MS"/>
              </a:rPr>
              <a:t>training</a:t>
            </a:r>
            <a:r>
              <a:rPr spc="40" dirty="0">
                <a:latin typeface="+mn-lt"/>
                <a:cs typeface="Arial Unicode MS"/>
              </a:rPr>
              <a:t> </a:t>
            </a:r>
            <a:r>
              <a:rPr spc="10" dirty="0">
                <a:latin typeface="+mn-lt"/>
                <a:cs typeface="Arial Unicode MS"/>
              </a:rPr>
              <a:t>data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5" dirty="0">
                <a:latin typeface="+mn-lt"/>
                <a:cs typeface="Arial Unicode MS"/>
              </a:rPr>
              <a:t>Domain/cleanness </a:t>
            </a:r>
            <a:r>
              <a:rPr spc="5" dirty="0">
                <a:latin typeface="+mn-lt"/>
                <a:cs typeface="Arial Unicode MS"/>
              </a:rPr>
              <a:t>of </a:t>
            </a:r>
            <a:r>
              <a:rPr spc="15" dirty="0">
                <a:latin typeface="+mn-lt"/>
                <a:cs typeface="Arial Unicode MS"/>
              </a:rPr>
              <a:t>training</a:t>
            </a:r>
            <a:r>
              <a:rPr spc="70" dirty="0">
                <a:latin typeface="+mn-lt"/>
                <a:cs typeface="Arial Unicode MS"/>
              </a:rPr>
              <a:t> </a:t>
            </a:r>
            <a:r>
              <a:rPr spc="10" dirty="0">
                <a:latin typeface="+mn-lt"/>
                <a:cs typeface="Arial Unicode MS"/>
              </a:rPr>
              <a:t>data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20" dirty="0">
                <a:latin typeface="+mn-lt"/>
                <a:cs typeface="Arial Unicode MS"/>
              </a:rPr>
              <a:t>Pre-training </a:t>
            </a:r>
            <a:r>
              <a:rPr spc="35" dirty="0">
                <a:latin typeface="+mn-lt"/>
                <a:cs typeface="Arial Unicode MS"/>
              </a:rPr>
              <a:t>objective </a:t>
            </a:r>
            <a:r>
              <a:rPr spc="-5" dirty="0">
                <a:latin typeface="+mn-lt"/>
                <a:cs typeface="Arial Unicode MS"/>
              </a:rPr>
              <a:t>details </a:t>
            </a:r>
            <a:r>
              <a:rPr spc="-40" dirty="0">
                <a:latin typeface="+mn-lt"/>
                <a:cs typeface="Arial Unicode MS"/>
              </a:rPr>
              <a:t>(e.g., </a:t>
            </a:r>
            <a:r>
              <a:rPr spc="-30" dirty="0">
                <a:latin typeface="+mn-lt"/>
                <a:cs typeface="Arial Unicode MS"/>
              </a:rPr>
              <a:t>span </a:t>
            </a:r>
            <a:r>
              <a:rPr spc="35" dirty="0">
                <a:latin typeface="+mn-lt"/>
                <a:cs typeface="Arial Unicode MS"/>
              </a:rPr>
              <a:t>length </a:t>
            </a:r>
            <a:r>
              <a:rPr dirty="0">
                <a:latin typeface="+mn-lt"/>
                <a:cs typeface="Arial Unicode MS"/>
              </a:rPr>
              <a:t>of </a:t>
            </a:r>
            <a:r>
              <a:rPr spc="10" dirty="0">
                <a:latin typeface="+mn-lt"/>
                <a:cs typeface="Arial Unicode MS"/>
              </a:rPr>
              <a:t>masked</a:t>
            </a:r>
            <a:r>
              <a:rPr spc="30" dirty="0">
                <a:latin typeface="+mn-lt"/>
                <a:cs typeface="Arial Unicode MS"/>
              </a:rPr>
              <a:t> </a:t>
            </a:r>
            <a:r>
              <a:rPr spc="20" dirty="0">
                <a:latin typeface="+mn-lt"/>
                <a:cs typeface="Arial Unicode MS"/>
              </a:rPr>
              <a:t>text)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10" dirty="0">
                <a:latin typeface="+mn-lt"/>
                <a:cs typeface="Arial Unicode MS"/>
              </a:rPr>
              <a:t>Ensembling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dirty="0">
                <a:latin typeface="+mn-lt"/>
                <a:cs typeface="Arial Unicode MS"/>
              </a:rPr>
              <a:t>Finetuning </a:t>
            </a:r>
            <a:r>
              <a:rPr spc="-10" dirty="0">
                <a:latin typeface="+mn-lt"/>
                <a:cs typeface="Arial Unicode MS"/>
              </a:rPr>
              <a:t>recipe </a:t>
            </a:r>
            <a:r>
              <a:rPr spc="-5" dirty="0">
                <a:latin typeface="+mn-lt"/>
                <a:cs typeface="Arial Unicode MS"/>
              </a:rPr>
              <a:t>(e.g., </a:t>
            </a:r>
            <a:r>
              <a:rPr spc="-30" dirty="0">
                <a:latin typeface="+mn-lt"/>
                <a:cs typeface="Arial Unicode MS"/>
              </a:rPr>
              <a:t>only </a:t>
            </a:r>
            <a:r>
              <a:rPr spc="10" dirty="0">
                <a:latin typeface="+mn-lt"/>
                <a:cs typeface="Arial Unicode MS"/>
              </a:rPr>
              <a:t>allowing </a:t>
            </a:r>
            <a:r>
              <a:rPr spc="20" dirty="0">
                <a:latin typeface="+mn-lt"/>
                <a:cs typeface="Arial Unicode MS"/>
              </a:rPr>
              <a:t>certain </a:t>
            </a:r>
            <a:r>
              <a:rPr spc="-10" dirty="0">
                <a:latin typeface="+mn-lt"/>
                <a:cs typeface="Arial Unicode MS"/>
              </a:rPr>
              <a:t>layers </a:t>
            </a:r>
            <a:r>
              <a:rPr spc="-20" dirty="0">
                <a:latin typeface="+mn-lt"/>
                <a:cs typeface="Arial Unicode MS"/>
              </a:rPr>
              <a:t>to</a:t>
            </a:r>
            <a:r>
              <a:rPr spc="45" dirty="0">
                <a:latin typeface="+mn-lt"/>
                <a:cs typeface="Arial Unicode MS"/>
              </a:rPr>
              <a:t> </a:t>
            </a:r>
            <a:r>
              <a:rPr spc="35" dirty="0">
                <a:latin typeface="+mn-lt"/>
                <a:cs typeface="Arial Unicode MS"/>
              </a:rPr>
              <a:t>finetune)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50" dirty="0">
                <a:latin typeface="+mn-lt"/>
                <a:cs typeface="Arial Unicode MS"/>
              </a:rPr>
              <a:t>Multi-task</a:t>
            </a:r>
            <a:r>
              <a:rPr spc="15" dirty="0">
                <a:latin typeface="+mn-lt"/>
                <a:cs typeface="Arial Unicode MS"/>
              </a:rPr>
              <a:t> </a:t>
            </a:r>
            <a:r>
              <a:rPr spc="5" dirty="0">
                <a:latin typeface="+mn-lt"/>
                <a:cs typeface="Arial Unicode MS"/>
              </a:rPr>
              <a:t>training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7A54044-B1C8-8F44-933D-5CED0CAF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A3DE0-7199-6C42-A168-9F520A00D5B3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4E4050-63C9-FA48-A0D0-58C0B5404A69}"/>
              </a:ext>
            </a:extLst>
          </p:cNvPr>
          <p:cNvSpPr/>
          <p:nvPr/>
        </p:nvSpPr>
        <p:spPr>
          <a:xfrm>
            <a:off x="2430016" y="6062604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050" dirty="0">
                <a:solidFill>
                  <a:srgbClr val="0B05FF"/>
                </a:solidFill>
              </a:rPr>
              <a:t>Raffel, Colin &amp; Shazeer, Noam &amp; Roberts, Adam &amp; Lee, Katherine &amp; Narang, Sharan &amp; Matena, Michael &amp; Zhou, Yanqi &amp; Li, Wei &amp; Liu, Peter. Exploring the Limits of Transfer Learning with a Unified Text-to-Text Transformer. </a:t>
            </a:r>
            <a:r>
              <a:rPr lang="en-DE" sz="1050" b="1" dirty="0">
                <a:solidFill>
                  <a:srgbClr val="FF0000"/>
                </a:solidFill>
              </a:rPr>
              <a:t>2019</a:t>
            </a:r>
            <a:r>
              <a:rPr lang="en-DE" sz="1050" dirty="0">
                <a:solidFill>
                  <a:srgbClr val="0B05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136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2A6A-5B88-DD41-8086-0F618D41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Recap: From ELMo via Transformers to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7E8DB-165A-2241-B3C5-8E1967E4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B05FF"/>
                </a:solidFill>
              </a:rPr>
              <a:t>Language modeling is the “ultimate” NLP task</a:t>
            </a:r>
          </a:p>
          <a:p>
            <a:pPr lvl="1"/>
            <a:r>
              <a:rPr lang="en-US" dirty="0"/>
              <a:t>I.e., a perfect language model is also a perfect question  answering/entailment/sentiment analysis model</a:t>
            </a:r>
          </a:p>
          <a:p>
            <a:pPr lvl="1"/>
            <a:r>
              <a:rPr lang="en-US" dirty="0"/>
              <a:t>Training a massive language model learns millions of latent features  which are useful for these other NLP tasks</a:t>
            </a:r>
          </a:p>
          <a:p>
            <a:r>
              <a:rPr lang="en-US" dirty="0"/>
              <a:t>E.g., for </a:t>
            </a:r>
            <a:r>
              <a:rPr lang="en-US" dirty="0">
                <a:solidFill>
                  <a:srgbClr val="0B05FF"/>
                </a:solidFill>
              </a:rPr>
              <a:t>natural language inference</a:t>
            </a:r>
          </a:p>
          <a:p>
            <a:pPr lvl="1"/>
            <a:r>
              <a:rPr lang="en-US" dirty="0"/>
              <a:t>No internal “logical” representation</a:t>
            </a:r>
          </a:p>
          <a:p>
            <a:pPr lvl="1"/>
            <a:r>
              <a:rPr lang="en-US" dirty="0"/>
              <a:t>Use language directly to infer new propositions</a:t>
            </a:r>
          </a:p>
          <a:p>
            <a:pPr lvl="2"/>
            <a:r>
              <a:rPr lang="en-US" strike="sngStrike" dirty="0"/>
              <a:t>What kind of a thing is the meaning of a sentence?</a:t>
            </a:r>
          </a:p>
          <a:p>
            <a:pPr lvl="2"/>
            <a:r>
              <a:rPr lang="en-US" dirty="0"/>
              <a:t>What concrete phenomena do you have to deal with to understand a sentence?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DCE2-CCBD-F641-9AB3-968EC6E9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371CE-ACE6-8641-90AA-BBEAAA8D076B}"/>
              </a:ext>
            </a:extLst>
          </p:cNvPr>
          <p:cNvSpPr/>
          <p:nvPr/>
        </p:nvSpPr>
        <p:spPr>
          <a:xfrm>
            <a:off x="3491880" y="6392361"/>
            <a:ext cx="1899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rgbClr val="0B05FF"/>
                </a:solidFill>
              </a:rPr>
              <a:t>https://nlitutorial.github.io</a:t>
            </a:r>
          </a:p>
        </p:txBody>
      </p:sp>
      <p:pic>
        <p:nvPicPr>
          <p:cNvPr id="1027" name="Picture 3" descr="page15image58123456">
            <a:extLst>
              <a:ext uri="{FF2B5EF4-FFF2-40B4-BE49-F238E27FC236}">
                <a16:creationId xmlns:a16="http://schemas.microsoft.com/office/drawing/2014/main" id="{19AA9D9A-1BB7-904F-AEAB-04DA6FDD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1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47307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0" dirty="0"/>
              <a:t>T5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093" y="1196752"/>
            <a:ext cx="8019415" cy="21169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spcBef>
                <a:spcPts val="84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5" dirty="0">
                <a:solidFill>
                  <a:srgbClr val="0B05FF"/>
                </a:solidFill>
                <a:latin typeface="+mn-lt"/>
                <a:cs typeface="Arial Unicode MS"/>
              </a:rPr>
              <a:t>Conclusions:</a:t>
            </a:r>
            <a:endParaRPr sz="2600" dirty="0">
              <a:solidFill>
                <a:srgbClr val="0B05FF"/>
              </a:solidFill>
              <a:latin typeface="+mn-lt"/>
              <a:cs typeface="Arial Unicode MS"/>
            </a:endParaRPr>
          </a:p>
          <a:p>
            <a:pPr marL="816610" lvl="1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25" dirty="0">
                <a:latin typeface="+mn-lt"/>
                <a:cs typeface="Arial Unicode MS"/>
              </a:rPr>
              <a:t>Scaling </a:t>
            </a:r>
            <a:r>
              <a:rPr spc="25" dirty="0">
                <a:latin typeface="+mn-lt"/>
                <a:cs typeface="Arial Unicode MS"/>
              </a:rPr>
              <a:t>up </a:t>
            </a:r>
            <a:r>
              <a:rPr spc="5" dirty="0">
                <a:latin typeface="+mn-lt"/>
                <a:cs typeface="Arial Unicode MS"/>
              </a:rPr>
              <a:t>model </a:t>
            </a:r>
            <a:r>
              <a:rPr spc="-25" dirty="0">
                <a:latin typeface="+mn-lt"/>
                <a:cs typeface="Arial Unicode MS"/>
              </a:rPr>
              <a:t>size </a:t>
            </a:r>
            <a:r>
              <a:rPr spc="-5" dirty="0">
                <a:latin typeface="+mn-lt"/>
                <a:cs typeface="Arial Unicode MS"/>
              </a:rPr>
              <a:t>and amount </a:t>
            </a:r>
            <a:r>
              <a:rPr spc="60" dirty="0">
                <a:latin typeface="+mn-lt"/>
                <a:cs typeface="Arial Unicode MS"/>
              </a:rPr>
              <a:t>of </a:t>
            </a:r>
            <a:r>
              <a:rPr spc="15" dirty="0">
                <a:latin typeface="+mn-lt"/>
                <a:cs typeface="Arial Unicode MS"/>
              </a:rPr>
              <a:t>training </a:t>
            </a:r>
            <a:r>
              <a:rPr spc="20" dirty="0">
                <a:latin typeface="+mn-lt"/>
                <a:cs typeface="Arial Unicode MS"/>
              </a:rPr>
              <a:t>data </a:t>
            </a:r>
            <a:r>
              <a:rPr spc="-25" dirty="0">
                <a:latin typeface="+mn-lt"/>
                <a:cs typeface="Arial Unicode MS"/>
              </a:rPr>
              <a:t>helps </a:t>
            </a:r>
            <a:r>
              <a:rPr spc="-85" dirty="0">
                <a:latin typeface="+mn-lt"/>
                <a:cs typeface="Arial Unicode MS"/>
              </a:rPr>
              <a:t>a</a:t>
            </a:r>
            <a:r>
              <a:rPr spc="20" dirty="0">
                <a:latin typeface="+mn-lt"/>
                <a:cs typeface="Arial Unicode MS"/>
              </a:rPr>
              <a:t> </a:t>
            </a:r>
            <a:r>
              <a:rPr spc="50" dirty="0">
                <a:latin typeface="+mn-lt"/>
                <a:cs typeface="Arial Unicode MS"/>
              </a:rPr>
              <a:t>lot</a:t>
            </a:r>
            <a:endParaRPr dirty="0">
              <a:latin typeface="+mn-lt"/>
              <a:cs typeface="Arial Unicode MS"/>
            </a:endParaRPr>
          </a:p>
          <a:p>
            <a:pPr marL="816610" marR="126364" lvl="1" indent="-285750">
              <a:lnSpc>
                <a:spcPct val="114599"/>
              </a:lnSpc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30" dirty="0">
                <a:latin typeface="+mn-lt"/>
                <a:cs typeface="Arial Unicode MS"/>
              </a:rPr>
              <a:t>Best </a:t>
            </a:r>
            <a:r>
              <a:rPr spc="15" dirty="0">
                <a:latin typeface="+mn-lt"/>
                <a:cs typeface="Arial Unicode MS"/>
              </a:rPr>
              <a:t>model </a:t>
            </a:r>
            <a:r>
              <a:rPr spc="-65" dirty="0">
                <a:latin typeface="+mn-lt"/>
                <a:cs typeface="Arial Unicode MS"/>
              </a:rPr>
              <a:t>is </a:t>
            </a:r>
            <a:r>
              <a:rPr spc="-100" dirty="0">
                <a:latin typeface="+mn-lt"/>
                <a:cs typeface="Arial Unicode MS"/>
              </a:rPr>
              <a:t>11B </a:t>
            </a:r>
            <a:r>
              <a:rPr spc="-25" dirty="0">
                <a:latin typeface="+mn-lt"/>
                <a:cs typeface="Arial Unicode MS"/>
              </a:rPr>
              <a:t>parameters </a:t>
            </a:r>
            <a:r>
              <a:rPr spc="-55" dirty="0">
                <a:latin typeface="+mn-lt"/>
                <a:cs typeface="Arial Unicode MS"/>
              </a:rPr>
              <a:t>(BERT-Large </a:t>
            </a:r>
            <a:r>
              <a:rPr dirty="0">
                <a:latin typeface="+mn-lt"/>
                <a:cs typeface="Arial Unicode MS"/>
              </a:rPr>
              <a:t>is 330M), </a:t>
            </a:r>
            <a:r>
              <a:rPr spc="-5" dirty="0">
                <a:latin typeface="+mn-lt"/>
                <a:cs typeface="Arial Unicode MS"/>
              </a:rPr>
              <a:t>trained </a:t>
            </a:r>
            <a:r>
              <a:rPr spc="-75" dirty="0">
                <a:latin typeface="+mn-lt"/>
                <a:cs typeface="Arial Unicode MS"/>
              </a:rPr>
              <a:t>on </a:t>
            </a:r>
            <a:r>
              <a:rPr spc="-55" dirty="0">
                <a:latin typeface="+mn-lt"/>
                <a:cs typeface="Arial Unicode MS"/>
              </a:rPr>
              <a:t>120B  </a:t>
            </a:r>
            <a:r>
              <a:rPr spc="40" dirty="0">
                <a:latin typeface="+mn-lt"/>
                <a:cs typeface="Arial Unicode MS"/>
              </a:rPr>
              <a:t>words </a:t>
            </a:r>
            <a:r>
              <a:rPr spc="-10" dirty="0">
                <a:latin typeface="+mn-lt"/>
                <a:cs typeface="Arial Unicode MS"/>
              </a:rPr>
              <a:t>of </a:t>
            </a:r>
            <a:r>
              <a:rPr spc="15" dirty="0">
                <a:latin typeface="+mn-lt"/>
                <a:cs typeface="Arial Unicode MS"/>
              </a:rPr>
              <a:t>cleaned </a:t>
            </a:r>
            <a:r>
              <a:rPr spc="45" dirty="0">
                <a:latin typeface="+mn-lt"/>
                <a:cs typeface="Arial Unicode MS"/>
              </a:rPr>
              <a:t>common </a:t>
            </a:r>
            <a:r>
              <a:rPr spc="10" dirty="0">
                <a:latin typeface="+mn-lt"/>
                <a:cs typeface="Arial Unicode MS"/>
              </a:rPr>
              <a:t>crawl</a:t>
            </a:r>
            <a:r>
              <a:rPr spc="-25" dirty="0">
                <a:latin typeface="+mn-lt"/>
                <a:cs typeface="Arial Unicode MS"/>
              </a:rPr>
              <a:t> </a:t>
            </a:r>
            <a:r>
              <a:rPr spc="25" dirty="0">
                <a:latin typeface="+mn-lt"/>
                <a:cs typeface="Arial Unicode MS"/>
              </a:rPr>
              <a:t>text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45" dirty="0">
                <a:latin typeface="+mn-lt"/>
                <a:cs typeface="Arial Unicode MS"/>
              </a:rPr>
              <a:t>Exact </a:t>
            </a:r>
            <a:r>
              <a:rPr spc="20" dirty="0">
                <a:latin typeface="+mn-lt"/>
                <a:cs typeface="Arial Unicode MS"/>
              </a:rPr>
              <a:t>masking/corruptions </a:t>
            </a:r>
            <a:r>
              <a:rPr spc="30" dirty="0">
                <a:latin typeface="+mn-lt"/>
                <a:cs typeface="Arial Unicode MS"/>
              </a:rPr>
              <a:t>strategy </a:t>
            </a:r>
            <a:r>
              <a:rPr dirty="0">
                <a:latin typeface="+mn-lt"/>
                <a:cs typeface="Arial Unicode MS"/>
              </a:rPr>
              <a:t>doesn’t </a:t>
            </a:r>
            <a:r>
              <a:rPr spc="50" dirty="0">
                <a:latin typeface="+mn-lt"/>
                <a:cs typeface="Arial Unicode MS"/>
              </a:rPr>
              <a:t>matter </a:t>
            </a:r>
            <a:r>
              <a:rPr spc="-5" dirty="0">
                <a:latin typeface="+mn-lt"/>
                <a:cs typeface="Arial Unicode MS"/>
              </a:rPr>
              <a:t>that</a:t>
            </a:r>
            <a:r>
              <a:rPr spc="35" dirty="0">
                <a:latin typeface="+mn-lt"/>
                <a:cs typeface="Arial Unicode MS"/>
              </a:rPr>
              <a:t> </a:t>
            </a:r>
            <a:r>
              <a:rPr spc="50" dirty="0">
                <a:latin typeface="+mn-lt"/>
                <a:cs typeface="Arial Unicode MS"/>
              </a:rPr>
              <a:t>much</a:t>
            </a:r>
            <a:endParaRPr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30" dirty="0">
                <a:latin typeface="+mn-lt"/>
                <a:cs typeface="Arial Unicode MS"/>
              </a:rPr>
              <a:t>Mostly </a:t>
            </a:r>
            <a:r>
              <a:rPr spc="15" dirty="0">
                <a:latin typeface="+mn-lt"/>
                <a:cs typeface="Arial Unicode MS"/>
              </a:rPr>
              <a:t>negative </a:t>
            </a:r>
            <a:r>
              <a:rPr spc="-5" dirty="0">
                <a:latin typeface="+mn-lt"/>
                <a:cs typeface="Arial Unicode MS"/>
              </a:rPr>
              <a:t>results </a:t>
            </a:r>
            <a:r>
              <a:rPr spc="65" dirty="0">
                <a:latin typeface="+mn-lt"/>
                <a:cs typeface="Arial Unicode MS"/>
              </a:rPr>
              <a:t>for </a:t>
            </a:r>
            <a:r>
              <a:rPr spc="35" dirty="0">
                <a:latin typeface="+mn-lt"/>
                <a:cs typeface="Arial Unicode MS"/>
              </a:rPr>
              <a:t>better </a:t>
            </a:r>
            <a:r>
              <a:rPr spc="30" dirty="0">
                <a:latin typeface="+mn-lt"/>
                <a:cs typeface="Arial Unicode MS"/>
              </a:rPr>
              <a:t>finetuning </a:t>
            </a:r>
            <a:r>
              <a:rPr dirty="0">
                <a:latin typeface="+mn-lt"/>
                <a:cs typeface="Arial Unicode MS"/>
              </a:rPr>
              <a:t>and </a:t>
            </a:r>
            <a:r>
              <a:rPr spc="35" dirty="0">
                <a:latin typeface="+mn-lt"/>
                <a:cs typeface="Arial Unicode MS"/>
              </a:rPr>
              <a:t>multi-task</a:t>
            </a:r>
            <a:r>
              <a:rPr spc="-275" dirty="0">
                <a:latin typeface="+mn-lt"/>
                <a:cs typeface="Arial Unicode MS"/>
              </a:rPr>
              <a:t> </a:t>
            </a:r>
            <a:r>
              <a:rPr lang="de-DE" spc="-275" dirty="0">
                <a:latin typeface="+mn-lt"/>
                <a:cs typeface="Arial Unicode MS"/>
              </a:rPr>
              <a:t>    </a:t>
            </a:r>
            <a:r>
              <a:rPr spc="25" dirty="0">
                <a:latin typeface="+mn-lt"/>
                <a:cs typeface="Arial Unicode MS"/>
              </a:rPr>
              <a:t>strategies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CE5EF4-C791-F14A-B2EC-87D5F24F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CE361-1683-F24D-8DD4-1726731A3FFF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301621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1703070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90" dirty="0"/>
              <a:t>EL</a:t>
            </a:r>
            <a:r>
              <a:rPr spc="-385" dirty="0"/>
              <a:t>E</a:t>
            </a:r>
            <a:r>
              <a:rPr spc="-150" dirty="0"/>
              <a:t>CTRA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528" y="1292864"/>
            <a:ext cx="8018780" cy="228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i="1" spc="-175" dirty="0">
                <a:latin typeface="+mn-lt"/>
                <a:cs typeface="Arial"/>
              </a:rPr>
              <a:t>ELECTRA: </a:t>
            </a:r>
            <a:r>
              <a:rPr sz="2600" i="1" spc="25" dirty="0">
                <a:latin typeface="+mn-lt"/>
                <a:cs typeface="Arial"/>
              </a:rPr>
              <a:t>Pre-training </a:t>
            </a:r>
            <a:r>
              <a:rPr sz="2600" i="1" spc="-135" dirty="0">
                <a:latin typeface="+mn-lt"/>
                <a:cs typeface="Arial"/>
              </a:rPr>
              <a:t>Text </a:t>
            </a:r>
            <a:r>
              <a:rPr lang="de-DE" sz="2600" i="1" spc="-135" dirty="0">
                <a:latin typeface="+mn-lt"/>
                <a:cs typeface="Arial"/>
              </a:rPr>
              <a:t> </a:t>
            </a:r>
            <a:r>
              <a:rPr sz="2600" i="1" spc="10" dirty="0">
                <a:latin typeface="+mn-lt"/>
                <a:cs typeface="Arial"/>
              </a:rPr>
              <a:t>Encoders </a:t>
            </a:r>
            <a:r>
              <a:rPr sz="2600" i="1" spc="-100" dirty="0">
                <a:latin typeface="+mn-lt"/>
                <a:cs typeface="Arial"/>
              </a:rPr>
              <a:t>as  </a:t>
            </a:r>
            <a:r>
              <a:rPr sz="2600" i="1" spc="10" dirty="0">
                <a:latin typeface="+mn-lt"/>
                <a:cs typeface="Arial"/>
              </a:rPr>
              <a:t>Discriminators Rather </a:t>
            </a:r>
            <a:r>
              <a:rPr sz="2600" i="1" spc="-90" dirty="0">
                <a:latin typeface="+mn-lt"/>
                <a:cs typeface="Arial"/>
              </a:rPr>
              <a:t>Than </a:t>
            </a:r>
            <a:r>
              <a:rPr sz="2600" i="1" spc="30" dirty="0">
                <a:latin typeface="+mn-lt"/>
                <a:cs typeface="Arial"/>
              </a:rPr>
              <a:t>Generators </a:t>
            </a:r>
            <a:r>
              <a:rPr sz="2600" spc="-25" dirty="0">
                <a:latin typeface="+mn-lt"/>
                <a:cs typeface="Arial Unicode MS"/>
              </a:rPr>
              <a:t>(Clark </a:t>
            </a:r>
            <a:r>
              <a:rPr sz="2600" spc="-55" dirty="0">
                <a:latin typeface="+mn-lt"/>
                <a:cs typeface="Arial Unicode MS"/>
              </a:rPr>
              <a:t>et </a:t>
            </a:r>
            <a:r>
              <a:rPr sz="2600" spc="-40" dirty="0">
                <a:latin typeface="+mn-lt"/>
                <a:cs typeface="Arial Unicode MS"/>
              </a:rPr>
              <a:t>al,  </a:t>
            </a:r>
            <a:r>
              <a:rPr sz="2600" spc="50" dirty="0">
                <a:latin typeface="+mn-lt"/>
                <a:cs typeface="Arial Unicode MS"/>
              </a:rPr>
              <a:t>2020)</a:t>
            </a:r>
            <a:endParaRPr sz="2600" dirty="0">
              <a:latin typeface="+mn-lt"/>
              <a:cs typeface="Arial Unicode MS"/>
            </a:endParaRPr>
          </a:p>
          <a:p>
            <a:pPr marL="469900" marR="438150" indent="-457200">
              <a:lnSpc>
                <a:spcPct val="115399"/>
              </a:lnSpc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50" dirty="0">
                <a:latin typeface="+mn-lt"/>
                <a:cs typeface="Arial Unicode MS"/>
              </a:rPr>
              <a:t>Train </a:t>
            </a:r>
            <a:r>
              <a:rPr sz="2600" spc="25" dirty="0">
                <a:latin typeface="+mn-lt"/>
                <a:cs typeface="Arial Unicode MS"/>
              </a:rPr>
              <a:t>model </a:t>
            </a:r>
            <a:r>
              <a:rPr sz="2600" spc="-15" dirty="0">
                <a:latin typeface="+mn-lt"/>
                <a:cs typeface="Arial Unicode MS"/>
              </a:rPr>
              <a:t>to </a:t>
            </a:r>
            <a:r>
              <a:rPr sz="2600" spc="30" dirty="0">
                <a:solidFill>
                  <a:srgbClr val="0B05FF"/>
                </a:solidFill>
                <a:latin typeface="+mn-lt"/>
                <a:cs typeface="Arial Unicode MS"/>
              </a:rPr>
              <a:t>discriminate </a:t>
            </a:r>
            <a:r>
              <a:rPr sz="2600" spc="15" dirty="0">
                <a:solidFill>
                  <a:srgbClr val="0B05FF"/>
                </a:solidFill>
                <a:latin typeface="+mn-lt"/>
                <a:cs typeface="Arial Unicode MS"/>
              </a:rPr>
              <a:t>locally </a:t>
            </a:r>
            <a:r>
              <a:rPr sz="2600" spc="-15" dirty="0">
                <a:solidFill>
                  <a:srgbClr val="0B05FF"/>
                </a:solidFill>
                <a:latin typeface="+mn-lt"/>
                <a:cs typeface="Arial Unicode MS"/>
              </a:rPr>
              <a:t>plausible </a:t>
            </a:r>
            <a:r>
              <a:rPr sz="2600" dirty="0">
                <a:solidFill>
                  <a:srgbClr val="0B05FF"/>
                </a:solidFill>
                <a:latin typeface="+mn-lt"/>
                <a:cs typeface="Arial Unicode MS"/>
              </a:rPr>
              <a:t>text  </a:t>
            </a:r>
            <a:r>
              <a:rPr sz="2600" spc="105" dirty="0">
                <a:solidFill>
                  <a:srgbClr val="0B05FF"/>
                </a:solidFill>
                <a:latin typeface="+mn-lt"/>
                <a:cs typeface="Arial Unicode MS"/>
              </a:rPr>
              <a:t>from </a:t>
            </a:r>
            <a:r>
              <a:rPr sz="2600" spc="-5" dirty="0">
                <a:solidFill>
                  <a:srgbClr val="0B05FF"/>
                </a:solidFill>
                <a:latin typeface="+mn-lt"/>
                <a:cs typeface="Arial Unicode MS"/>
              </a:rPr>
              <a:t>real</a:t>
            </a:r>
            <a:r>
              <a:rPr sz="2600" spc="-85" dirty="0">
                <a:solidFill>
                  <a:srgbClr val="0B05FF"/>
                </a:solidFill>
                <a:latin typeface="+mn-lt"/>
                <a:cs typeface="Arial Unicode MS"/>
              </a:rPr>
              <a:t> </a:t>
            </a:r>
            <a:r>
              <a:rPr sz="2600" spc="30" dirty="0">
                <a:solidFill>
                  <a:srgbClr val="0B05FF"/>
                </a:solidFill>
                <a:latin typeface="+mn-lt"/>
                <a:cs typeface="Arial Unicode MS"/>
              </a:rPr>
              <a:t>text</a:t>
            </a:r>
            <a:endParaRPr lang="de-DE" sz="2600" spc="30" dirty="0">
              <a:solidFill>
                <a:srgbClr val="0B05FF"/>
              </a:solidFill>
              <a:latin typeface="+mn-lt"/>
              <a:cs typeface="Arial Unicode MS"/>
            </a:endParaRPr>
          </a:p>
          <a:p>
            <a:pPr marL="469900" marR="438150" indent="-457200">
              <a:lnSpc>
                <a:spcPct val="115399"/>
              </a:lnSpc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lang="en-DE" sz="2600" spc="30" dirty="0">
                <a:latin typeface="+mn-lt"/>
                <a:cs typeface="Arial Unicode MS"/>
              </a:rPr>
              <a:t>Used, e.g., with ALBERT </a:t>
            </a:r>
            <a:endParaRPr sz="2600" dirty="0">
              <a:latin typeface="+mn-lt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59" y="3838899"/>
            <a:ext cx="6222117" cy="19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4B9BB8D-D4CB-C64E-B4A9-D55CDB49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E23FF-802F-D141-9457-910B4BAF24DE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2625AC-96F7-B34C-B247-D3008A857EBD}"/>
              </a:ext>
            </a:extLst>
          </p:cNvPr>
          <p:cNvSpPr/>
          <p:nvPr/>
        </p:nvSpPr>
        <p:spPr>
          <a:xfrm>
            <a:off x="2240868" y="6208798"/>
            <a:ext cx="4950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Clark, K., Luong, M., Le, Q.V., &amp; Manning, C.D.. ELECTRA: Pre-training Text Encoders as Discriminators Rather Than Generators. ArXiv, abs/2003.10555. </a:t>
            </a:r>
            <a:r>
              <a:rPr lang="en-DE" sz="1100" b="1" dirty="0">
                <a:solidFill>
                  <a:srgbClr val="FF0000"/>
                </a:solidFill>
              </a:rPr>
              <a:t>2020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87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210188"/>
            <a:ext cx="7292975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35" dirty="0"/>
              <a:t>Applying </a:t>
            </a:r>
            <a:r>
              <a:rPr spc="40" dirty="0"/>
              <a:t>Models </a:t>
            </a:r>
            <a:r>
              <a:rPr spc="-60" dirty="0"/>
              <a:t>to </a:t>
            </a:r>
            <a:r>
              <a:rPr spc="50" dirty="0"/>
              <a:t>Production</a:t>
            </a:r>
            <a:r>
              <a:rPr spc="-190" dirty="0"/>
              <a:t> </a:t>
            </a:r>
            <a:r>
              <a:rPr spc="-5" dirty="0"/>
              <a:t>Services</a:t>
            </a:r>
            <a:r>
              <a:rPr lang="de-DE" spc="-5" dirty="0"/>
              <a:t>?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67544" y="1270274"/>
            <a:ext cx="78727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33985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135" dirty="0">
                <a:latin typeface="+mn-lt"/>
                <a:cs typeface="Arial Unicode MS"/>
              </a:rPr>
              <a:t>BERT </a:t>
            </a:r>
            <a:r>
              <a:rPr sz="2600" spc="-110" dirty="0">
                <a:latin typeface="+mn-lt"/>
                <a:cs typeface="Arial Unicode MS"/>
              </a:rPr>
              <a:t>and </a:t>
            </a:r>
            <a:r>
              <a:rPr sz="2600" spc="35" dirty="0">
                <a:latin typeface="+mn-lt"/>
                <a:cs typeface="Arial Unicode MS"/>
              </a:rPr>
              <a:t>other </a:t>
            </a:r>
            <a:r>
              <a:rPr sz="2600" spc="50" dirty="0">
                <a:latin typeface="+mn-lt"/>
                <a:cs typeface="Arial Unicode MS"/>
              </a:rPr>
              <a:t>pre-trained </a:t>
            </a:r>
            <a:r>
              <a:rPr sz="2600" spc="5" dirty="0">
                <a:latin typeface="+mn-lt"/>
                <a:cs typeface="Arial Unicode MS"/>
              </a:rPr>
              <a:t>language </a:t>
            </a:r>
            <a:r>
              <a:rPr sz="2600" spc="10" dirty="0">
                <a:latin typeface="+mn-lt"/>
                <a:cs typeface="Arial Unicode MS"/>
              </a:rPr>
              <a:t>models </a:t>
            </a:r>
            <a:r>
              <a:rPr sz="2600" spc="-80" dirty="0">
                <a:latin typeface="+mn-lt"/>
                <a:cs typeface="Arial Unicode MS"/>
              </a:rPr>
              <a:t>are  </a:t>
            </a:r>
            <a:r>
              <a:rPr sz="2600" spc="25" dirty="0">
                <a:latin typeface="+mn-lt"/>
                <a:cs typeface="Arial Unicode MS"/>
              </a:rPr>
              <a:t>extremely </a:t>
            </a:r>
            <a:r>
              <a:rPr sz="2600" spc="5" dirty="0">
                <a:latin typeface="+mn-lt"/>
                <a:cs typeface="Arial Unicode MS"/>
              </a:rPr>
              <a:t>large </a:t>
            </a:r>
            <a:r>
              <a:rPr sz="2600" spc="-25" dirty="0">
                <a:latin typeface="+mn-lt"/>
                <a:cs typeface="Arial Unicode MS"/>
              </a:rPr>
              <a:t>and</a:t>
            </a:r>
            <a:r>
              <a:rPr sz="2600" spc="-60" dirty="0">
                <a:latin typeface="+mn-lt"/>
                <a:cs typeface="Arial Unicode MS"/>
              </a:rPr>
              <a:t> </a:t>
            </a:r>
            <a:r>
              <a:rPr sz="2600" spc="-5" dirty="0">
                <a:latin typeface="+mn-lt"/>
                <a:cs typeface="Arial Unicode MS"/>
              </a:rPr>
              <a:t>expensive</a:t>
            </a:r>
            <a:endParaRPr sz="2600" dirty="0">
              <a:latin typeface="+mn-lt"/>
              <a:cs typeface="Arial Unicode MS"/>
            </a:endParaRPr>
          </a:p>
          <a:p>
            <a:pPr marL="469900" marR="5080" indent="-457200">
              <a:lnSpc>
                <a:spcPct val="115399"/>
              </a:lnSpc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5" dirty="0">
                <a:latin typeface="+mn-lt"/>
                <a:cs typeface="Arial Unicode MS"/>
              </a:rPr>
              <a:t>How </a:t>
            </a:r>
            <a:r>
              <a:rPr sz="2600" spc="-15" dirty="0">
                <a:latin typeface="+mn-lt"/>
                <a:cs typeface="Arial Unicode MS"/>
              </a:rPr>
              <a:t>are </a:t>
            </a:r>
            <a:r>
              <a:rPr sz="2600" spc="20" dirty="0">
                <a:latin typeface="+mn-lt"/>
                <a:cs typeface="Arial Unicode MS"/>
              </a:rPr>
              <a:t>companies </a:t>
            </a:r>
            <a:r>
              <a:rPr sz="2600" spc="10" dirty="0">
                <a:latin typeface="+mn-lt"/>
                <a:cs typeface="Arial Unicode MS"/>
              </a:rPr>
              <a:t>applying </a:t>
            </a:r>
            <a:r>
              <a:rPr sz="2600" spc="65" dirty="0">
                <a:latin typeface="+mn-lt"/>
                <a:cs typeface="Arial Unicode MS"/>
              </a:rPr>
              <a:t>them </a:t>
            </a:r>
            <a:r>
              <a:rPr sz="2600" spc="-30" dirty="0">
                <a:latin typeface="+mn-lt"/>
                <a:cs typeface="Arial Unicode MS"/>
              </a:rPr>
              <a:t>to </a:t>
            </a:r>
            <a:r>
              <a:rPr sz="2600" spc="50" dirty="0">
                <a:latin typeface="+mn-lt"/>
                <a:cs typeface="Arial Unicode MS"/>
              </a:rPr>
              <a:t>low-latency  </a:t>
            </a:r>
            <a:r>
              <a:rPr sz="2600" spc="65" dirty="0">
                <a:latin typeface="+mn-lt"/>
                <a:cs typeface="Arial Unicode MS"/>
              </a:rPr>
              <a:t>production</a:t>
            </a:r>
            <a:r>
              <a:rPr sz="2600" spc="-40" dirty="0">
                <a:latin typeface="+mn-lt"/>
                <a:cs typeface="Arial Unicode MS"/>
              </a:rPr>
              <a:t> </a:t>
            </a:r>
            <a:r>
              <a:rPr sz="2600" spc="5" dirty="0">
                <a:latin typeface="+mn-lt"/>
                <a:cs typeface="Arial Unicode MS"/>
              </a:rPr>
              <a:t>services?</a:t>
            </a:r>
            <a:endParaRPr sz="2600" dirty="0">
              <a:latin typeface="+mn-lt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650" y="3395175"/>
            <a:ext cx="4516125" cy="1190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649" y="4660626"/>
            <a:ext cx="5178574" cy="1210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31FBA-6C89-AA4F-AFC9-44CB3B40F7FE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398304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1925320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25" dirty="0"/>
              <a:t>Distillation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093" y="1508307"/>
            <a:ext cx="7630795" cy="3937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spcBef>
                <a:spcPts val="5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5" dirty="0">
                <a:latin typeface="+mn-lt"/>
                <a:cs typeface="Arial Unicode MS"/>
              </a:rPr>
              <a:t>Answer: </a:t>
            </a:r>
            <a:r>
              <a:rPr sz="2600" spc="20" dirty="0">
                <a:latin typeface="+mn-lt"/>
                <a:cs typeface="Arial Unicode MS"/>
              </a:rPr>
              <a:t>Distillation </a:t>
            </a:r>
            <a:r>
              <a:rPr sz="2600" spc="-30" dirty="0">
                <a:latin typeface="+mn-lt"/>
                <a:cs typeface="Arial Unicode MS"/>
              </a:rPr>
              <a:t>(a.k.a., </a:t>
            </a:r>
            <a:r>
              <a:rPr sz="2600" spc="-35" dirty="0">
                <a:latin typeface="+mn-lt"/>
                <a:cs typeface="Arial Unicode MS"/>
              </a:rPr>
              <a:t>model</a:t>
            </a:r>
            <a:r>
              <a:rPr sz="2600" spc="-65" dirty="0">
                <a:latin typeface="+mn-lt"/>
                <a:cs typeface="Arial Unicode MS"/>
              </a:rPr>
              <a:t> </a:t>
            </a:r>
            <a:r>
              <a:rPr sz="2600" spc="15" dirty="0">
                <a:latin typeface="+mn-lt"/>
                <a:cs typeface="Arial Unicode MS"/>
              </a:rPr>
              <a:t>compression)</a:t>
            </a:r>
            <a:endParaRPr sz="2600">
              <a:latin typeface="+mn-lt"/>
              <a:cs typeface="Arial Unicode MS"/>
            </a:endParaRPr>
          </a:p>
          <a:p>
            <a:pPr marL="469900" indent="-457200"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15" dirty="0">
                <a:latin typeface="+mn-lt"/>
                <a:cs typeface="Arial Unicode MS"/>
              </a:rPr>
              <a:t>Idea </a:t>
            </a:r>
            <a:r>
              <a:rPr sz="2600" spc="-60" dirty="0">
                <a:latin typeface="+mn-lt"/>
                <a:cs typeface="Arial Unicode MS"/>
              </a:rPr>
              <a:t>has </a:t>
            </a:r>
            <a:r>
              <a:rPr sz="2600" spc="-15" dirty="0">
                <a:latin typeface="+mn-lt"/>
                <a:cs typeface="Arial Unicode MS"/>
              </a:rPr>
              <a:t>been </a:t>
            </a:r>
            <a:r>
              <a:rPr sz="2600" dirty="0">
                <a:latin typeface="+mn-lt"/>
                <a:cs typeface="Arial Unicode MS"/>
              </a:rPr>
              <a:t>around </a:t>
            </a:r>
            <a:r>
              <a:rPr sz="2600" spc="65" dirty="0">
                <a:latin typeface="+mn-lt"/>
                <a:cs typeface="Arial Unicode MS"/>
              </a:rPr>
              <a:t>for </a:t>
            </a:r>
            <a:r>
              <a:rPr sz="2600" spc="-75" dirty="0">
                <a:latin typeface="+mn-lt"/>
                <a:cs typeface="Arial Unicode MS"/>
              </a:rPr>
              <a:t>a </a:t>
            </a:r>
            <a:r>
              <a:rPr sz="2600" spc="30" dirty="0">
                <a:latin typeface="+mn-lt"/>
                <a:cs typeface="Arial Unicode MS"/>
              </a:rPr>
              <a:t>long</a:t>
            </a:r>
            <a:r>
              <a:rPr sz="2600" spc="-20" dirty="0">
                <a:latin typeface="+mn-lt"/>
                <a:cs typeface="Arial Unicode MS"/>
              </a:rPr>
              <a:t> </a:t>
            </a:r>
            <a:r>
              <a:rPr sz="2600" spc="20" dirty="0">
                <a:latin typeface="+mn-lt"/>
                <a:cs typeface="Arial Unicode MS"/>
              </a:rPr>
              <a:t>time:</a:t>
            </a:r>
            <a:endParaRPr sz="2600">
              <a:latin typeface="+mn-lt"/>
              <a:cs typeface="Arial Unicode MS"/>
            </a:endParaRPr>
          </a:p>
          <a:p>
            <a:pPr marL="816610" lvl="1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i="1" spc="20" dirty="0">
                <a:latin typeface="+mn-lt"/>
                <a:cs typeface="Arial"/>
              </a:rPr>
              <a:t>Model </a:t>
            </a:r>
            <a:r>
              <a:rPr i="1" spc="15" dirty="0">
                <a:latin typeface="+mn-lt"/>
                <a:cs typeface="Arial"/>
              </a:rPr>
              <a:t>Compression </a:t>
            </a:r>
            <a:r>
              <a:rPr spc="-25" dirty="0">
                <a:latin typeface="+mn-lt"/>
                <a:cs typeface="Arial Unicode MS"/>
              </a:rPr>
              <a:t>(Bucila </a:t>
            </a:r>
            <a:r>
              <a:rPr spc="-35" dirty="0">
                <a:latin typeface="+mn-lt"/>
                <a:cs typeface="Arial Unicode MS"/>
              </a:rPr>
              <a:t>et </a:t>
            </a:r>
            <a:r>
              <a:rPr spc="5" dirty="0">
                <a:latin typeface="+mn-lt"/>
                <a:cs typeface="Arial Unicode MS"/>
              </a:rPr>
              <a:t>al,</a:t>
            </a:r>
            <a:r>
              <a:rPr spc="-80" dirty="0">
                <a:latin typeface="+mn-lt"/>
                <a:cs typeface="Arial Unicode MS"/>
              </a:rPr>
              <a:t> </a:t>
            </a:r>
            <a:r>
              <a:rPr spc="10" dirty="0">
                <a:latin typeface="+mn-lt"/>
                <a:cs typeface="Arial Unicode MS"/>
              </a:rPr>
              <a:t>2006)</a:t>
            </a:r>
            <a:endParaRPr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i="1" spc="10" dirty="0">
                <a:latin typeface="+mn-lt"/>
                <a:cs typeface="Arial"/>
              </a:rPr>
              <a:t>Distilling </a:t>
            </a:r>
            <a:r>
              <a:rPr i="1" dirty="0">
                <a:latin typeface="+mn-lt"/>
                <a:cs typeface="Arial"/>
              </a:rPr>
              <a:t>the </a:t>
            </a:r>
            <a:r>
              <a:rPr i="1" spc="10" dirty="0">
                <a:latin typeface="+mn-lt"/>
                <a:cs typeface="Arial"/>
              </a:rPr>
              <a:t>Knowledge </a:t>
            </a:r>
            <a:r>
              <a:rPr i="1" spc="-40" dirty="0">
                <a:latin typeface="+mn-lt"/>
                <a:cs typeface="Arial"/>
              </a:rPr>
              <a:t>in </a:t>
            </a:r>
            <a:r>
              <a:rPr i="1" spc="-55" dirty="0">
                <a:latin typeface="+mn-lt"/>
                <a:cs typeface="Arial"/>
              </a:rPr>
              <a:t>a </a:t>
            </a:r>
            <a:r>
              <a:rPr i="1" spc="-20" dirty="0">
                <a:latin typeface="+mn-lt"/>
                <a:cs typeface="Arial"/>
              </a:rPr>
              <a:t>Neural </a:t>
            </a:r>
            <a:r>
              <a:rPr i="1" spc="40" dirty="0">
                <a:latin typeface="+mn-lt"/>
                <a:cs typeface="Arial"/>
              </a:rPr>
              <a:t>Network </a:t>
            </a:r>
            <a:r>
              <a:rPr spc="-5" dirty="0">
                <a:latin typeface="+mn-lt"/>
                <a:cs typeface="Arial Unicode MS"/>
              </a:rPr>
              <a:t>(Hinton </a:t>
            </a:r>
            <a:r>
              <a:rPr spc="-30" dirty="0">
                <a:latin typeface="+mn-lt"/>
                <a:cs typeface="Arial Unicode MS"/>
              </a:rPr>
              <a:t>et </a:t>
            </a:r>
            <a:r>
              <a:rPr spc="-5" dirty="0">
                <a:latin typeface="+mn-lt"/>
                <a:cs typeface="Arial Unicode MS"/>
              </a:rPr>
              <a:t>al,</a:t>
            </a:r>
            <a:r>
              <a:rPr spc="-20" dirty="0">
                <a:latin typeface="+mn-lt"/>
                <a:cs typeface="Arial Unicode MS"/>
              </a:rPr>
              <a:t> </a:t>
            </a:r>
            <a:r>
              <a:rPr spc="-70" dirty="0">
                <a:latin typeface="+mn-lt"/>
                <a:cs typeface="Arial Unicode MS"/>
              </a:rPr>
              <a:t>2015)</a:t>
            </a:r>
            <a:endParaRPr>
              <a:latin typeface="+mn-lt"/>
              <a:cs typeface="Arial Unicode MS"/>
            </a:endParaRPr>
          </a:p>
          <a:p>
            <a:pPr marL="469900" indent="-457200">
              <a:spcBef>
                <a:spcPts val="284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10" dirty="0">
                <a:latin typeface="+mn-lt"/>
                <a:cs typeface="Arial Unicode MS"/>
              </a:rPr>
              <a:t>Simple</a:t>
            </a:r>
            <a:r>
              <a:rPr sz="2600" spc="30" dirty="0">
                <a:latin typeface="+mn-lt"/>
                <a:cs typeface="Arial Unicode MS"/>
              </a:rPr>
              <a:t> </a:t>
            </a:r>
            <a:r>
              <a:rPr sz="2600" spc="15" dirty="0">
                <a:latin typeface="+mn-lt"/>
                <a:cs typeface="Arial Unicode MS"/>
              </a:rPr>
              <a:t>technique:</a:t>
            </a:r>
            <a:endParaRPr sz="2600">
              <a:latin typeface="+mn-lt"/>
              <a:cs typeface="Arial Unicode MS"/>
            </a:endParaRPr>
          </a:p>
          <a:p>
            <a:pPr marL="816610" marR="5080" lvl="1" indent="-285750">
              <a:lnSpc>
                <a:spcPct val="114599"/>
              </a:lnSpc>
              <a:spcBef>
                <a:spcPts val="19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45" dirty="0">
                <a:latin typeface="+mn-lt"/>
                <a:cs typeface="Arial Unicode MS"/>
              </a:rPr>
              <a:t>Train </a:t>
            </a:r>
            <a:r>
              <a:rPr spc="-20" dirty="0">
                <a:latin typeface="+mn-lt"/>
                <a:cs typeface="Arial Unicode MS"/>
              </a:rPr>
              <a:t>“Teacher”: </a:t>
            </a:r>
            <a:r>
              <a:rPr spc="-75" dirty="0">
                <a:latin typeface="+mn-lt"/>
                <a:cs typeface="Arial Unicode MS"/>
              </a:rPr>
              <a:t>Use </a:t>
            </a:r>
            <a:r>
              <a:rPr spc="-105" dirty="0">
                <a:latin typeface="+mn-lt"/>
                <a:cs typeface="Arial Unicode MS"/>
              </a:rPr>
              <a:t>SOTA </a:t>
            </a:r>
            <a:r>
              <a:rPr spc="25" dirty="0">
                <a:latin typeface="+mn-lt"/>
                <a:cs typeface="Arial Unicode MS"/>
              </a:rPr>
              <a:t>pre-training </a:t>
            </a:r>
            <a:r>
              <a:rPr spc="-50" dirty="0">
                <a:latin typeface="+mn-lt"/>
                <a:cs typeface="Arial Unicode MS"/>
              </a:rPr>
              <a:t>+ </a:t>
            </a:r>
            <a:r>
              <a:rPr spc="55" dirty="0">
                <a:latin typeface="+mn-lt"/>
                <a:cs typeface="Arial Unicode MS"/>
              </a:rPr>
              <a:t>fine-tuning </a:t>
            </a:r>
            <a:r>
              <a:rPr spc="25" dirty="0">
                <a:latin typeface="+mn-lt"/>
                <a:cs typeface="Arial Unicode MS"/>
              </a:rPr>
              <a:t>technique </a:t>
            </a:r>
            <a:r>
              <a:rPr spc="-15" dirty="0">
                <a:latin typeface="+mn-lt"/>
                <a:cs typeface="Arial Unicode MS"/>
              </a:rPr>
              <a:t>to  </a:t>
            </a:r>
            <a:r>
              <a:rPr spc="45" dirty="0">
                <a:latin typeface="+mn-lt"/>
                <a:cs typeface="Arial Unicode MS"/>
              </a:rPr>
              <a:t>train </a:t>
            </a:r>
            <a:r>
              <a:rPr spc="10" dirty="0">
                <a:latin typeface="+mn-lt"/>
                <a:cs typeface="Arial Unicode MS"/>
              </a:rPr>
              <a:t>model </a:t>
            </a:r>
            <a:r>
              <a:rPr spc="40" dirty="0">
                <a:latin typeface="+mn-lt"/>
                <a:cs typeface="Arial Unicode MS"/>
              </a:rPr>
              <a:t>with </a:t>
            </a:r>
            <a:r>
              <a:rPr spc="-10" dirty="0">
                <a:latin typeface="+mn-lt"/>
                <a:cs typeface="Arial Unicode MS"/>
              </a:rPr>
              <a:t>maximum</a:t>
            </a:r>
            <a:r>
              <a:rPr spc="-85" dirty="0">
                <a:latin typeface="+mn-lt"/>
                <a:cs typeface="Arial Unicode MS"/>
              </a:rPr>
              <a:t> </a:t>
            </a:r>
            <a:r>
              <a:rPr spc="30" dirty="0">
                <a:latin typeface="+mn-lt"/>
                <a:cs typeface="Arial Unicode MS"/>
              </a:rPr>
              <a:t>accuracy</a:t>
            </a:r>
            <a:endParaRPr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40" dirty="0">
                <a:latin typeface="+mn-lt"/>
                <a:cs typeface="Arial Unicode MS"/>
              </a:rPr>
              <a:t>Label </a:t>
            </a:r>
            <a:r>
              <a:rPr spc="-45" dirty="0">
                <a:latin typeface="+mn-lt"/>
                <a:cs typeface="Arial Unicode MS"/>
              </a:rPr>
              <a:t>a </a:t>
            </a:r>
            <a:r>
              <a:rPr spc="5" dirty="0">
                <a:latin typeface="+mn-lt"/>
                <a:cs typeface="Arial Unicode MS"/>
              </a:rPr>
              <a:t>large </a:t>
            </a:r>
            <a:r>
              <a:rPr dirty="0">
                <a:latin typeface="+mn-lt"/>
                <a:cs typeface="Arial Unicode MS"/>
              </a:rPr>
              <a:t>amount </a:t>
            </a:r>
            <a:r>
              <a:rPr spc="25" dirty="0">
                <a:latin typeface="+mn-lt"/>
                <a:cs typeface="Arial Unicode MS"/>
              </a:rPr>
              <a:t>of </a:t>
            </a:r>
            <a:r>
              <a:rPr spc="10" dirty="0">
                <a:latin typeface="+mn-lt"/>
                <a:cs typeface="Arial Unicode MS"/>
              </a:rPr>
              <a:t>unlabeled </a:t>
            </a:r>
            <a:r>
              <a:rPr spc="15" dirty="0">
                <a:latin typeface="+mn-lt"/>
                <a:cs typeface="Arial Unicode MS"/>
              </a:rPr>
              <a:t>input </a:t>
            </a:r>
            <a:r>
              <a:rPr spc="5" dirty="0">
                <a:latin typeface="+mn-lt"/>
                <a:cs typeface="Arial Unicode MS"/>
              </a:rPr>
              <a:t>examples </a:t>
            </a:r>
            <a:r>
              <a:rPr spc="20" dirty="0">
                <a:latin typeface="+mn-lt"/>
                <a:cs typeface="Arial Unicode MS"/>
              </a:rPr>
              <a:t>with</a:t>
            </a:r>
            <a:r>
              <a:rPr spc="-20" dirty="0">
                <a:latin typeface="+mn-lt"/>
                <a:cs typeface="Arial Unicode MS"/>
              </a:rPr>
              <a:t> Teacher</a:t>
            </a:r>
            <a:endParaRPr>
              <a:latin typeface="+mn-lt"/>
              <a:cs typeface="Arial Unicode MS"/>
            </a:endParaRPr>
          </a:p>
          <a:p>
            <a:pPr marL="816610" marR="225425" lvl="1" indent="-285750">
              <a:lnSpc>
                <a:spcPct val="114599"/>
              </a:lnSpc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-60" dirty="0">
                <a:latin typeface="+mn-lt"/>
                <a:cs typeface="Arial Unicode MS"/>
              </a:rPr>
              <a:t>Train </a:t>
            </a:r>
            <a:r>
              <a:rPr spc="15" dirty="0">
                <a:latin typeface="+mn-lt"/>
                <a:cs typeface="Arial Unicode MS"/>
              </a:rPr>
              <a:t>“Student”: </a:t>
            </a:r>
            <a:r>
              <a:rPr spc="5" dirty="0">
                <a:latin typeface="+mn-lt"/>
                <a:cs typeface="Arial Unicode MS"/>
              </a:rPr>
              <a:t>Much </a:t>
            </a:r>
            <a:r>
              <a:rPr dirty="0">
                <a:latin typeface="+mn-lt"/>
                <a:cs typeface="Arial Unicode MS"/>
              </a:rPr>
              <a:t>smaller </a:t>
            </a:r>
            <a:r>
              <a:rPr spc="15" dirty="0">
                <a:latin typeface="+mn-lt"/>
                <a:cs typeface="Arial Unicode MS"/>
              </a:rPr>
              <a:t>model </a:t>
            </a:r>
            <a:r>
              <a:rPr spc="-20" dirty="0">
                <a:latin typeface="+mn-lt"/>
                <a:cs typeface="Arial Unicode MS"/>
              </a:rPr>
              <a:t>(e.g., </a:t>
            </a:r>
            <a:r>
              <a:rPr spc="-30" dirty="0">
                <a:latin typeface="+mn-lt"/>
                <a:cs typeface="Arial Unicode MS"/>
              </a:rPr>
              <a:t>50x </a:t>
            </a:r>
            <a:r>
              <a:rPr spc="-5" dirty="0">
                <a:latin typeface="+mn-lt"/>
                <a:cs typeface="Arial Unicode MS"/>
              </a:rPr>
              <a:t>smaller) which </a:t>
            </a:r>
            <a:r>
              <a:rPr spc="-20" dirty="0">
                <a:latin typeface="+mn-lt"/>
                <a:cs typeface="Arial Unicode MS"/>
              </a:rPr>
              <a:t>is  </a:t>
            </a:r>
            <a:r>
              <a:rPr spc="35" dirty="0">
                <a:latin typeface="+mn-lt"/>
                <a:cs typeface="Arial Unicode MS"/>
              </a:rPr>
              <a:t>trained </a:t>
            </a:r>
            <a:r>
              <a:rPr spc="10" dirty="0">
                <a:latin typeface="+mn-lt"/>
                <a:cs typeface="Arial Unicode MS"/>
              </a:rPr>
              <a:t>to </a:t>
            </a:r>
            <a:r>
              <a:rPr spc="20" dirty="0">
                <a:latin typeface="+mn-lt"/>
                <a:cs typeface="Arial Unicode MS"/>
              </a:rPr>
              <a:t>mimic </a:t>
            </a:r>
            <a:r>
              <a:rPr spc="-30" dirty="0">
                <a:latin typeface="+mn-lt"/>
                <a:cs typeface="Arial Unicode MS"/>
              </a:rPr>
              <a:t>Teacher</a:t>
            </a:r>
            <a:r>
              <a:rPr spc="-70" dirty="0">
                <a:latin typeface="+mn-lt"/>
                <a:cs typeface="Arial Unicode MS"/>
              </a:rPr>
              <a:t> </a:t>
            </a:r>
            <a:r>
              <a:rPr spc="70" dirty="0">
                <a:latin typeface="+mn-lt"/>
                <a:cs typeface="Arial Unicode MS"/>
              </a:rPr>
              <a:t>output</a:t>
            </a:r>
            <a:endParaRPr>
              <a:latin typeface="+mn-lt"/>
              <a:cs typeface="Arial Unicode MS"/>
            </a:endParaRPr>
          </a:p>
          <a:p>
            <a:pPr marL="816610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dirty="0">
                <a:latin typeface="+mn-lt"/>
                <a:cs typeface="Arial Unicode MS"/>
              </a:rPr>
              <a:t>Student </a:t>
            </a:r>
            <a:r>
              <a:rPr spc="40" dirty="0">
                <a:latin typeface="+mn-lt"/>
                <a:cs typeface="Arial Unicode MS"/>
              </a:rPr>
              <a:t>objective </a:t>
            </a:r>
            <a:r>
              <a:rPr spc="-10" dirty="0">
                <a:latin typeface="+mn-lt"/>
                <a:cs typeface="Arial Unicode MS"/>
              </a:rPr>
              <a:t>is </a:t>
            </a:r>
            <a:r>
              <a:rPr spc="10" dirty="0">
                <a:latin typeface="+mn-lt"/>
                <a:cs typeface="Arial Unicode MS"/>
              </a:rPr>
              <a:t>typically </a:t>
            </a:r>
            <a:r>
              <a:rPr spc="-35" dirty="0">
                <a:latin typeface="+mn-lt"/>
                <a:cs typeface="Arial Unicode MS"/>
              </a:rPr>
              <a:t>Mean </a:t>
            </a:r>
            <a:r>
              <a:rPr spc="-45" dirty="0">
                <a:latin typeface="+mn-lt"/>
                <a:cs typeface="Arial Unicode MS"/>
              </a:rPr>
              <a:t>Square </a:t>
            </a:r>
            <a:r>
              <a:rPr dirty="0">
                <a:latin typeface="+mn-lt"/>
                <a:cs typeface="Arial Unicode MS"/>
              </a:rPr>
              <a:t>Error or </a:t>
            </a:r>
            <a:r>
              <a:rPr spc="-25" dirty="0">
                <a:latin typeface="+mn-lt"/>
                <a:cs typeface="Arial Unicode MS"/>
              </a:rPr>
              <a:t>Cross</a:t>
            </a:r>
            <a:r>
              <a:rPr spc="-85" dirty="0">
                <a:latin typeface="+mn-lt"/>
                <a:cs typeface="Arial Unicode MS"/>
              </a:rPr>
              <a:t> </a:t>
            </a:r>
            <a:r>
              <a:rPr spc="15" dirty="0">
                <a:latin typeface="+mn-lt"/>
                <a:cs typeface="Arial Unicode MS"/>
              </a:rPr>
              <a:t>Entropy</a:t>
            </a:r>
            <a:endParaRPr>
              <a:latin typeface="+mn-lt"/>
              <a:cs typeface="Arial Unicode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5B09A-7616-9543-BD0A-4ED2565F2A60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302255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093" y="1205504"/>
            <a:ext cx="5655945" cy="85534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900" indent="-457200">
              <a:spcBef>
                <a:spcPts val="84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-45" dirty="0">
                <a:latin typeface="+mn-lt"/>
                <a:cs typeface="Arial Unicode MS"/>
              </a:rPr>
              <a:t>Example </a:t>
            </a:r>
            <a:r>
              <a:rPr sz="2600" spc="25" dirty="0">
                <a:latin typeface="+mn-lt"/>
                <a:cs typeface="Arial Unicode MS"/>
              </a:rPr>
              <a:t>distillation</a:t>
            </a:r>
            <a:r>
              <a:rPr sz="2600" spc="35" dirty="0">
                <a:latin typeface="+mn-lt"/>
                <a:cs typeface="Arial Unicode MS"/>
              </a:rPr>
              <a:t> </a:t>
            </a:r>
            <a:r>
              <a:rPr sz="2600" spc="5" dirty="0">
                <a:latin typeface="+mn-lt"/>
                <a:cs typeface="Arial Unicode MS"/>
              </a:rPr>
              <a:t>results</a:t>
            </a:r>
            <a:endParaRPr sz="2600" dirty="0">
              <a:latin typeface="+mn-lt"/>
              <a:cs typeface="Arial Unicode MS"/>
            </a:endParaRPr>
          </a:p>
          <a:p>
            <a:pPr marL="816610" lvl="1" indent="-285750"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897255" algn="l"/>
                <a:tab pos="897890" algn="l"/>
              </a:tabLst>
            </a:pPr>
            <a:r>
              <a:rPr spc="20" dirty="0">
                <a:latin typeface="+mn-lt"/>
                <a:cs typeface="Arial Unicode MS"/>
              </a:rPr>
              <a:t>50k </a:t>
            </a:r>
            <a:r>
              <a:rPr spc="5" dirty="0">
                <a:latin typeface="+mn-lt"/>
                <a:cs typeface="Arial Unicode MS"/>
              </a:rPr>
              <a:t>labeled </a:t>
            </a:r>
            <a:r>
              <a:rPr spc="-5" dirty="0">
                <a:latin typeface="+mn-lt"/>
                <a:cs typeface="Arial Unicode MS"/>
              </a:rPr>
              <a:t>examples, </a:t>
            </a:r>
            <a:r>
              <a:rPr spc="-40" dirty="0">
                <a:latin typeface="+mn-lt"/>
                <a:cs typeface="Arial Unicode MS"/>
              </a:rPr>
              <a:t>8M </a:t>
            </a:r>
            <a:r>
              <a:rPr spc="-5" dirty="0">
                <a:latin typeface="+mn-lt"/>
                <a:cs typeface="Arial Unicode MS"/>
              </a:rPr>
              <a:t>unlabeled</a:t>
            </a:r>
            <a:r>
              <a:rPr spc="-65" dirty="0">
                <a:latin typeface="+mn-lt"/>
                <a:cs typeface="Arial Unicode MS"/>
              </a:rPr>
              <a:t> </a:t>
            </a:r>
            <a:r>
              <a:rPr spc="-5" dirty="0">
                <a:latin typeface="+mn-lt"/>
                <a:cs typeface="Arial Unicode MS"/>
              </a:rPr>
              <a:t>examples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092" y="4965882"/>
            <a:ext cx="7792084" cy="89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40055" algn="l"/>
                <a:tab pos="440690" algn="l"/>
              </a:tabLst>
            </a:pPr>
            <a:r>
              <a:rPr sz="2600" spc="20" dirty="0">
                <a:latin typeface="+mn-lt"/>
                <a:cs typeface="Arial Unicode MS"/>
              </a:rPr>
              <a:t>Distillation </a:t>
            </a:r>
            <a:r>
              <a:rPr sz="2600" spc="10" dirty="0">
                <a:latin typeface="+mn-lt"/>
                <a:cs typeface="Arial Unicode MS"/>
              </a:rPr>
              <a:t>works </a:t>
            </a:r>
            <a:r>
              <a:rPr sz="2600" i="1" spc="60" dirty="0">
                <a:latin typeface="+mn-lt"/>
                <a:cs typeface="Arial"/>
              </a:rPr>
              <a:t>much </a:t>
            </a:r>
            <a:r>
              <a:rPr sz="2600" spc="60" dirty="0">
                <a:latin typeface="+mn-lt"/>
                <a:cs typeface="Arial Unicode MS"/>
              </a:rPr>
              <a:t>better </a:t>
            </a:r>
            <a:r>
              <a:rPr sz="2600" spc="5" dirty="0">
                <a:latin typeface="+mn-lt"/>
                <a:cs typeface="Arial Unicode MS"/>
              </a:rPr>
              <a:t>than </a:t>
            </a:r>
            <a:r>
              <a:rPr sz="2600" spc="35" dirty="0">
                <a:latin typeface="+mn-lt"/>
                <a:cs typeface="Arial Unicode MS"/>
              </a:rPr>
              <a:t>pre-training </a:t>
            </a:r>
            <a:r>
              <a:rPr sz="2600" spc="-70" dirty="0">
                <a:latin typeface="+mn-lt"/>
                <a:cs typeface="Arial Unicode MS"/>
              </a:rPr>
              <a:t>+  </a:t>
            </a:r>
            <a:r>
              <a:rPr sz="2600" spc="75" dirty="0">
                <a:latin typeface="+mn-lt"/>
                <a:cs typeface="Arial Unicode MS"/>
              </a:rPr>
              <a:t>fine-tuning </a:t>
            </a:r>
            <a:r>
              <a:rPr sz="2600" spc="55" dirty="0">
                <a:latin typeface="+mn-lt"/>
                <a:cs typeface="Arial Unicode MS"/>
              </a:rPr>
              <a:t>with </a:t>
            </a:r>
            <a:r>
              <a:rPr sz="2600" spc="-5" dirty="0">
                <a:latin typeface="+mn-lt"/>
                <a:cs typeface="Arial Unicode MS"/>
              </a:rPr>
              <a:t>smaller</a:t>
            </a:r>
            <a:r>
              <a:rPr sz="2600" spc="-120" dirty="0">
                <a:latin typeface="+mn-lt"/>
                <a:cs typeface="Arial Unicode MS"/>
              </a:rPr>
              <a:t> </a:t>
            </a:r>
            <a:r>
              <a:rPr sz="2600" spc="20" dirty="0">
                <a:latin typeface="+mn-lt"/>
                <a:cs typeface="Arial Unicode MS"/>
              </a:rPr>
              <a:t>model </a:t>
            </a:r>
            <a:endParaRPr sz="2600">
              <a:latin typeface="+mn-lt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536" y="244399"/>
            <a:ext cx="1925320" cy="51308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25" dirty="0"/>
              <a:t>Distillation</a:t>
            </a:r>
          </a:p>
        </p:txBody>
      </p:sp>
      <p:sp>
        <p:nvSpPr>
          <p:cNvPr id="6" name="object 6"/>
          <p:cNvSpPr/>
          <p:nvPr/>
        </p:nvSpPr>
        <p:spPr>
          <a:xfrm>
            <a:off x="2065563" y="2218866"/>
            <a:ext cx="4413423" cy="264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59126" y="3245820"/>
            <a:ext cx="1666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000" i="1" spc="-10" dirty="0">
                <a:latin typeface="Arial"/>
                <a:cs typeface="Arial"/>
              </a:rPr>
              <a:t>Well-Read </a:t>
            </a:r>
            <a:r>
              <a:rPr sz="1000" i="1" spc="-5" dirty="0">
                <a:latin typeface="Arial"/>
                <a:cs typeface="Arial"/>
              </a:rPr>
              <a:t>Students Learn  Better: On the Importance of  Pre-training Compact</a:t>
            </a:r>
            <a:r>
              <a:rPr sz="1000" i="1" spc="-8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Models  </a:t>
            </a:r>
            <a:r>
              <a:rPr sz="1000" spc="-10" dirty="0">
                <a:latin typeface="Arial"/>
                <a:cs typeface="Arial"/>
              </a:rPr>
              <a:t>(Turc </a:t>
            </a:r>
            <a:r>
              <a:rPr sz="1000" spc="-5" dirty="0">
                <a:latin typeface="Arial"/>
                <a:cs typeface="Arial"/>
              </a:rPr>
              <a:t>et al,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2020)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8CDF6-5427-7A4C-A820-E6BE521F0FF2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1293260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59437"/>
            <a:ext cx="6696744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25" dirty="0"/>
              <a:t>Why does distillation work so well? </a:t>
            </a:r>
            <a:endParaRPr spc="25" dirty="0"/>
          </a:p>
        </p:txBody>
      </p:sp>
      <p:sp>
        <p:nvSpPr>
          <p:cNvPr id="4" name="object 4"/>
          <p:cNvSpPr txBox="1"/>
          <p:nvPr/>
        </p:nvSpPr>
        <p:spPr>
          <a:xfrm>
            <a:off x="483215" y="1340768"/>
            <a:ext cx="76530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40055" algn="l"/>
                <a:tab pos="440690" algn="l"/>
              </a:tabLst>
            </a:pPr>
            <a:r>
              <a:rPr sz="2600" spc="-45" dirty="0">
                <a:latin typeface="+mn-lt"/>
                <a:cs typeface="Arial Unicode MS"/>
              </a:rPr>
              <a:t>A</a:t>
            </a:r>
            <a:r>
              <a:rPr sz="2600" spc="-229" dirty="0">
                <a:latin typeface="+mn-lt"/>
                <a:cs typeface="Arial Unicode MS"/>
              </a:rPr>
              <a:t> </a:t>
            </a:r>
            <a:r>
              <a:rPr sz="2600" spc="15" dirty="0">
                <a:latin typeface="+mn-lt"/>
                <a:cs typeface="Arial Unicode MS"/>
              </a:rPr>
              <a:t>hypothesis:</a:t>
            </a:r>
            <a:endParaRPr sz="2600" dirty="0">
              <a:latin typeface="+mn-lt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45" y="1988840"/>
            <a:ext cx="7458709" cy="191199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98450" indent="-285750">
              <a:spcBef>
                <a:spcPts val="17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5" dirty="0">
                <a:latin typeface="+mn-lt"/>
                <a:cs typeface="Arial Unicode MS"/>
              </a:rPr>
              <a:t>Finetuning </a:t>
            </a:r>
            <a:r>
              <a:rPr spc="25" dirty="0">
                <a:latin typeface="+mn-lt"/>
                <a:cs typeface="Arial Unicode MS"/>
              </a:rPr>
              <a:t>mostly </a:t>
            </a:r>
            <a:r>
              <a:rPr spc="-15" dirty="0">
                <a:latin typeface="+mn-lt"/>
                <a:cs typeface="Arial Unicode MS"/>
              </a:rPr>
              <a:t>just </a:t>
            </a:r>
            <a:r>
              <a:rPr spc="25" dirty="0">
                <a:latin typeface="+mn-lt"/>
                <a:cs typeface="Arial Unicode MS"/>
              </a:rPr>
              <a:t>picks </a:t>
            </a:r>
            <a:r>
              <a:rPr spc="-5" dirty="0">
                <a:latin typeface="+mn-lt"/>
                <a:cs typeface="Arial Unicode MS"/>
              </a:rPr>
              <a:t>up and </a:t>
            </a:r>
            <a:r>
              <a:rPr spc="10" dirty="0">
                <a:latin typeface="+mn-lt"/>
                <a:cs typeface="Arial Unicode MS"/>
              </a:rPr>
              <a:t>tweaks </a:t>
            </a:r>
            <a:r>
              <a:rPr dirty="0">
                <a:latin typeface="+mn-lt"/>
                <a:cs typeface="Arial Unicode MS"/>
              </a:rPr>
              <a:t>existing</a:t>
            </a:r>
            <a:r>
              <a:rPr spc="5" dirty="0">
                <a:latin typeface="+mn-lt"/>
                <a:cs typeface="Arial Unicode MS"/>
              </a:rPr>
              <a:t> latent </a:t>
            </a:r>
            <a:r>
              <a:rPr spc="25" dirty="0">
                <a:latin typeface="+mn-lt"/>
                <a:cs typeface="Arial Unicode MS"/>
              </a:rPr>
              <a:t>features</a:t>
            </a:r>
            <a:endParaRPr dirty="0">
              <a:latin typeface="+mn-lt"/>
              <a:cs typeface="Arial Unicode MS"/>
            </a:endParaRPr>
          </a:p>
          <a:p>
            <a:pPr marL="298450" marR="606425" indent="-285750">
              <a:lnSpc>
                <a:spcPct val="114599"/>
              </a:lnSpc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-35" dirty="0">
                <a:latin typeface="+mn-lt"/>
                <a:cs typeface="Arial Unicode MS"/>
              </a:rPr>
              <a:t>This </a:t>
            </a:r>
            <a:r>
              <a:rPr dirty="0">
                <a:latin typeface="+mn-lt"/>
                <a:cs typeface="Arial Unicode MS"/>
              </a:rPr>
              <a:t>requires </a:t>
            </a:r>
            <a:r>
              <a:rPr spc="-40" dirty="0">
                <a:latin typeface="+mn-lt"/>
                <a:cs typeface="Arial Unicode MS"/>
              </a:rPr>
              <a:t>an </a:t>
            </a:r>
            <a:r>
              <a:rPr spc="-10" dirty="0">
                <a:latin typeface="+mn-lt"/>
                <a:cs typeface="Arial Unicode MS"/>
              </a:rPr>
              <a:t>oversized </a:t>
            </a:r>
            <a:r>
              <a:rPr spc="20" dirty="0">
                <a:latin typeface="+mn-lt"/>
                <a:cs typeface="Arial Unicode MS"/>
              </a:rPr>
              <a:t>model, </a:t>
            </a:r>
            <a:r>
              <a:rPr spc="-10" dirty="0">
                <a:latin typeface="+mn-lt"/>
                <a:cs typeface="Arial Unicode MS"/>
              </a:rPr>
              <a:t>because </a:t>
            </a:r>
            <a:r>
              <a:rPr spc="-20" dirty="0">
                <a:latin typeface="+mn-lt"/>
                <a:cs typeface="Arial Unicode MS"/>
              </a:rPr>
              <a:t>only </a:t>
            </a:r>
            <a:r>
              <a:rPr spc="-25" dirty="0">
                <a:latin typeface="+mn-lt"/>
                <a:cs typeface="Arial Unicode MS"/>
              </a:rPr>
              <a:t>a </a:t>
            </a:r>
            <a:r>
              <a:rPr spc="-20" dirty="0">
                <a:latin typeface="+mn-lt"/>
                <a:cs typeface="Arial Unicode MS"/>
              </a:rPr>
              <a:t>subset </a:t>
            </a:r>
            <a:r>
              <a:rPr spc="65" dirty="0">
                <a:latin typeface="+mn-lt"/>
                <a:cs typeface="Arial Unicode MS"/>
              </a:rPr>
              <a:t>of </a:t>
            </a:r>
            <a:r>
              <a:rPr spc="15" dirty="0">
                <a:latin typeface="+mn-lt"/>
                <a:cs typeface="Arial Unicode MS"/>
              </a:rPr>
              <a:t>the  </a:t>
            </a:r>
            <a:r>
              <a:rPr spc="30" dirty="0">
                <a:latin typeface="+mn-lt"/>
                <a:cs typeface="Arial Unicode MS"/>
              </a:rPr>
              <a:t>features </a:t>
            </a:r>
            <a:r>
              <a:rPr spc="-45" dirty="0">
                <a:latin typeface="+mn-lt"/>
                <a:cs typeface="Arial Unicode MS"/>
              </a:rPr>
              <a:t>are </a:t>
            </a:r>
            <a:r>
              <a:rPr dirty="0">
                <a:latin typeface="+mn-lt"/>
                <a:cs typeface="Arial Unicode MS"/>
              </a:rPr>
              <a:t>useful </a:t>
            </a:r>
            <a:r>
              <a:rPr spc="55" dirty="0">
                <a:latin typeface="+mn-lt"/>
                <a:cs typeface="Arial Unicode MS"/>
              </a:rPr>
              <a:t>for </a:t>
            </a:r>
            <a:r>
              <a:rPr spc="-15" dirty="0">
                <a:latin typeface="+mn-lt"/>
                <a:cs typeface="Arial Unicode MS"/>
              </a:rPr>
              <a:t>any </a:t>
            </a:r>
            <a:r>
              <a:rPr spc="10" dirty="0">
                <a:latin typeface="+mn-lt"/>
                <a:cs typeface="Arial Unicode MS"/>
              </a:rPr>
              <a:t>given</a:t>
            </a:r>
            <a:r>
              <a:rPr spc="-105" dirty="0">
                <a:latin typeface="+mn-lt"/>
                <a:cs typeface="Arial Unicode MS"/>
              </a:rPr>
              <a:t> </a:t>
            </a:r>
            <a:r>
              <a:rPr spc="-25" dirty="0">
                <a:latin typeface="+mn-lt"/>
                <a:cs typeface="Arial Unicode MS"/>
              </a:rPr>
              <a:t>task</a:t>
            </a:r>
            <a:endParaRPr dirty="0">
              <a:latin typeface="+mn-lt"/>
              <a:cs typeface="Arial Unicode MS"/>
            </a:endParaRPr>
          </a:p>
          <a:p>
            <a:pPr marL="298450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10" dirty="0">
                <a:latin typeface="+mn-lt"/>
                <a:cs typeface="Arial Unicode MS"/>
              </a:rPr>
              <a:t>Distillation </a:t>
            </a:r>
            <a:r>
              <a:rPr spc="5" dirty="0">
                <a:latin typeface="+mn-lt"/>
                <a:cs typeface="Arial Unicode MS"/>
              </a:rPr>
              <a:t>allows </a:t>
            </a:r>
            <a:r>
              <a:rPr spc="25" dirty="0">
                <a:latin typeface="+mn-lt"/>
                <a:cs typeface="Arial Unicode MS"/>
              </a:rPr>
              <a:t>the model </a:t>
            </a:r>
            <a:r>
              <a:rPr spc="-5" dirty="0">
                <a:latin typeface="+mn-lt"/>
                <a:cs typeface="Arial Unicode MS"/>
              </a:rPr>
              <a:t>to </a:t>
            </a:r>
            <a:r>
              <a:rPr spc="-15" dirty="0">
                <a:latin typeface="+mn-lt"/>
                <a:cs typeface="Arial Unicode MS"/>
              </a:rPr>
              <a:t>only </a:t>
            </a:r>
            <a:r>
              <a:rPr spc="50" dirty="0">
                <a:latin typeface="+mn-lt"/>
                <a:cs typeface="Arial Unicode MS"/>
              </a:rPr>
              <a:t>focus </a:t>
            </a:r>
            <a:r>
              <a:rPr spc="-5" dirty="0">
                <a:latin typeface="+mn-lt"/>
                <a:cs typeface="Arial Unicode MS"/>
              </a:rPr>
              <a:t>on </a:t>
            </a:r>
            <a:r>
              <a:rPr dirty="0">
                <a:latin typeface="+mn-lt"/>
                <a:cs typeface="Arial Unicode MS"/>
              </a:rPr>
              <a:t>those</a:t>
            </a:r>
            <a:r>
              <a:rPr spc="-150" dirty="0">
                <a:latin typeface="+mn-lt"/>
                <a:cs typeface="Arial Unicode MS"/>
              </a:rPr>
              <a:t> </a:t>
            </a:r>
            <a:r>
              <a:rPr spc="25" dirty="0">
                <a:latin typeface="+mn-lt"/>
                <a:cs typeface="Arial Unicode MS"/>
              </a:rPr>
              <a:t>features</a:t>
            </a:r>
            <a:endParaRPr dirty="0">
              <a:latin typeface="+mn-lt"/>
              <a:cs typeface="Arial Unicode MS"/>
            </a:endParaRPr>
          </a:p>
          <a:p>
            <a:pPr marL="298450" marR="5080" indent="-285750">
              <a:lnSpc>
                <a:spcPct val="114599"/>
              </a:lnSpc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pc="20" dirty="0">
                <a:latin typeface="+mn-lt"/>
                <a:cs typeface="Arial Unicode MS"/>
              </a:rPr>
              <a:t>Supporting </a:t>
            </a:r>
            <a:r>
              <a:rPr spc="5" dirty="0">
                <a:latin typeface="+mn-lt"/>
                <a:cs typeface="Arial Unicode MS"/>
              </a:rPr>
              <a:t>evidence: </a:t>
            </a:r>
            <a:r>
              <a:rPr spc="-25" dirty="0">
                <a:latin typeface="+mn-lt"/>
                <a:cs typeface="Arial Unicode MS"/>
              </a:rPr>
              <a:t>Simple </a:t>
            </a:r>
            <a:r>
              <a:rPr spc="35" dirty="0">
                <a:latin typeface="+mn-lt"/>
                <a:cs typeface="Arial Unicode MS"/>
              </a:rPr>
              <a:t>self-distillation </a:t>
            </a:r>
            <a:r>
              <a:rPr lang="de-DE" spc="35" dirty="0" err="1">
                <a:latin typeface="+mn-lt"/>
                <a:cs typeface="Arial Unicode MS"/>
              </a:rPr>
              <a:t>of</a:t>
            </a:r>
            <a:r>
              <a:rPr lang="de-DE" spc="35" dirty="0">
                <a:latin typeface="+mn-lt"/>
                <a:cs typeface="Arial Unicode MS"/>
              </a:rPr>
              <a:t> a </a:t>
            </a:r>
            <a:r>
              <a:rPr lang="de-DE" spc="35" dirty="0" err="1">
                <a:latin typeface="+mn-lt"/>
                <a:cs typeface="Arial Unicode MS"/>
              </a:rPr>
              <a:t>small</a:t>
            </a:r>
            <a:r>
              <a:rPr lang="de-DE" spc="35" dirty="0">
                <a:latin typeface="+mn-lt"/>
                <a:cs typeface="Arial Unicode MS"/>
              </a:rPr>
              <a:t> </a:t>
            </a:r>
            <a:r>
              <a:rPr lang="de-DE" spc="35" dirty="0" err="1">
                <a:latin typeface="+mn-lt"/>
                <a:cs typeface="Arial Unicode MS"/>
              </a:rPr>
              <a:t>model</a:t>
            </a:r>
            <a:br>
              <a:rPr lang="de-DE" spc="35" dirty="0">
                <a:latin typeface="+mn-lt"/>
                <a:cs typeface="Arial Unicode MS"/>
              </a:rPr>
            </a:br>
            <a:r>
              <a:rPr dirty="0">
                <a:latin typeface="+mn-lt"/>
                <a:cs typeface="Arial Unicode MS"/>
              </a:rPr>
              <a:t>(</a:t>
            </a:r>
            <a:r>
              <a:rPr lang="de-DE" dirty="0">
                <a:latin typeface="+mn-lt"/>
                <a:cs typeface="Arial Unicode MS"/>
              </a:rPr>
              <a:t>e.g., </a:t>
            </a:r>
            <a:r>
              <a:rPr dirty="0">
                <a:latin typeface="+mn-lt"/>
                <a:cs typeface="Arial Unicode MS"/>
              </a:rPr>
              <a:t>distilling </a:t>
            </a:r>
            <a:r>
              <a:rPr spc="-50" dirty="0">
                <a:latin typeface="+mn-lt"/>
                <a:cs typeface="Arial Unicode MS"/>
              </a:rPr>
              <a:t>a </a:t>
            </a:r>
            <a:r>
              <a:rPr spc="-40" dirty="0">
                <a:latin typeface="+mn-lt"/>
                <a:cs typeface="Arial Unicode MS"/>
              </a:rPr>
              <a:t>smaller </a:t>
            </a:r>
            <a:r>
              <a:rPr spc="-130" dirty="0">
                <a:latin typeface="+mn-lt"/>
                <a:cs typeface="Arial Unicode MS"/>
              </a:rPr>
              <a:t>BERT  </a:t>
            </a:r>
            <a:r>
              <a:rPr spc="30" dirty="0">
                <a:latin typeface="+mn-lt"/>
                <a:cs typeface="Arial Unicode MS"/>
              </a:rPr>
              <a:t>model) </a:t>
            </a:r>
            <a:r>
              <a:rPr spc="-5" dirty="0">
                <a:latin typeface="+mn-lt"/>
                <a:cs typeface="Arial Unicode MS"/>
              </a:rPr>
              <a:t>doesn’t</a:t>
            </a:r>
            <a:r>
              <a:rPr dirty="0">
                <a:latin typeface="+mn-lt"/>
                <a:cs typeface="Arial Unicode MS"/>
              </a:rPr>
              <a:t> </a:t>
            </a:r>
            <a:r>
              <a:rPr spc="55" dirty="0">
                <a:latin typeface="+mn-lt"/>
                <a:cs typeface="Arial Unicode MS"/>
              </a:rPr>
              <a:t>work</a:t>
            </a:r>
            <a:r>
              <a:rPr lang="de-DE" spc="55" dirty="0">
                <a:latin typeface="+mn-lt"/>
                <a:cs typeface="Arial Unicode MS"/>
              </a:rPr>
              <a:t> </a:t>
            </a:r>
            <a:r>
              <a:rPr lang="de-DE" spc="55" dirty="0" err="1">
                <a:latin typeface="+mn-lt"/>
                <a:cs typeface="Arial Unicode MS"/>
              </a:rPr>
              <a:t>very</a:t>
            </a:r>
            <a:r>
              <a:rPr lang="de-DE" spc="55" dirty="0">
                <a:latin typeface="+mn-lt"/>
                <a:cs typeface="Arial Unicode MS"/>
              </a:rPr>
              <a:t> </a:t>
            </a:r>
            <a:r>
              <a:rPr lang="de-DE" spc="55" dirty="0" err="1">
                <a:latin typeface="+mn-lt"/>
                <a:cs typeface="Arial Unicode MS"/>
              </a:rPr>
              <a:t>well</a:t>
            </a:r>
            <a:endParaRPr dirty="0">
              <a:latin typeface="+mn-lt"/>
              <a:cs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AC325-5486-7142-975C-A61AE29BCD28}"/>
              </a:ext>
            </a:extLst>
          </p:cNvPr>
          <p:cNvSpPr/>
          <p:nvPr/>
        </p:nvSpPr>
        <p:spPr>
          <a:xfrm>
            <a:off x="2051720" y="6639685"/>
            <a:ext cx="532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chemeClr val="bg1"/>
                </a:solidFill>
              </a:rPr>
              <a:t>Contextual Word Representations with  BERT and Other Pre-trained Language  Models</a:t>
            </a:r>
          </a:p>
        </p:txBody>
      </p:sp>
    </p:spTree>
    <p:extLst>
      <p:ext uri="{BB962C8B-B14F-4D97-AF65-F5344CB8AC3E}">
        <p14:creationId xmlns:p14="http://schemas.microsoft.com/office/powerpoint/2010/main" val="409120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BD3FB-5A48-4D34-B6F0-E8B458D5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3474"/>
            <a:ext cx="8675687" cy="503238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</a:t>
            </a:r>
            <a:r>
              <a:rPr lang="en-US" altLang="zh-TW" sz="2400" dirty="0"/>
              <a:t>nhanced </a:t>
            </a:r>
            <a:r>
              <a:rPr lang="en-US" altLang="zh-TW" sz="2400" dirty="0">
                <a:solidFill>
                  <a:srgbClr val="FF0000"/>
                </a:solidFill>
              </a:rPr>
              <a:t>R</a:t>
            </a:r>
            <a:r>
              <a:rPr lang="en-US" altLang="zh-TW" sz="2400" dirty="0"/>
              <a:t>epresentation through K</a:t>
            </a:r>
            <a:r>
              <a:rPr lang="en-US" altLang="zh-TW" sz="2400" dirty="0">
                <a:solidFill>
                  <a:srgbClr val="FF0000"/>
                </a:solidFill>
              </a:rPr>
              <a:t>n</a:t>
            </a:r>
            <a:r>
              <a:rPr lang="en-US" altLang="zh-TW" sz="2400" dirty="0"/>
              <a:t>owledge </a:t>
            </a:r>
            <a:r>
              <a:rPr lang="en-US" altLang="zh-TW" sz="2400" dirty="0">
                <a:solidFill>
                  <a:srgbClr val="FF0000"/>
                </a:solidFill>
              </a:rPr>
              <a:t>I</a:t>
            </a:r>
            <a:r>
              <a:rPr lang="en-US" altLang="zh-TW" sz="2400" dirty="0"/>
              <a:t>nt</a:t>
            </a:r>
            <a:r>
              <a:rPr lang="en-US" altLang="zh-TW" sz="2400" dirty="0">
                <a:solidFill>
                  <a:srgbClr val="FF0000"/>
                </a:solidFill>
              </a:rPr>
              <a:t>e</a:t>
            </a:r>
            <a:r>
              <a:rPr lang="en-US" altLang="zh-TW" sz="2400" dirty="0"/>
              <a:t>gration (ERNIE)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05421-DEEC-4672-B003-7A3CC8D1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Incorporation of knowledge graphs</a:t>
            </a:r>
          </a:p>
          <a:p>
            <a:r>
              <a:rPr lang="en-US" altLang="zh-TW" dirty="0"/>
              <a:t>Designed for Chinese (ERNIE-</a:t>
            </a:r>
            <a:r>
              <a:rPr lang="en-US" altLang="zh-TW" dirty="0" err="1"/>
              <a:t>baidu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7E24662-515E-4D77-AC76-F304801B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89" y="2378346"/>
            <a:ext cx="4311479" cy="167786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9BFCEEC-C4A6-42AB-BC61-EB3694A2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65" y="4077225"/>
            <a:ext cx="4311479" cy="158402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43419CA-3D1A-43B8-ABE7-E318047A01DF}"/>
              </a:ext>
            </a:extLst>
          </p:cNvPr>
          <p:cNvSpPr txBox="1"/>
          <p:nvPr/>
        </p:nvSpPr>
        <p:spPr>
          <a:xfrm>
            <a:off x="854173" y="2986446"/>
            <a:ext cx="87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i="1" u="sng" dirty="0"/>
              <a:t>BERT</a:t>
            </a:r>
            <a:endParaRPr lang="zh-TW" altLang="en-US" sz="2400" b="1" i="1" u="sng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23B2795-A82D-4982-B8D4-1BC38B857488}"/>
              </a:ext>
            </a:extLst>
          </p:cNvPr>
          <p:cNvSpPr txBox="1"/>
          <p:nvPr/>
        </p:nvSpPr>
        <p:spPr>
          <a:xfrm>
            <a:off x="728585" y="4638403"/>
            <a:ext cx="112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b="1" i="1" u="sng" dirty="0"/>
              <a:t>ERNIE</a:t>
            </a:r>
            <a:endParaRPr lang="zh-TW" altLang="en-US" sz="2400" b="1" i="1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8AA1C-A877-FD4E-9E95-739D70D22C36}"/>
              </a:ext>
            </a:extLst>
          </p:cNvPr>
          <p:cNvSpPr/>
          <p:nvPr/>
        </p:nvSpPr>
        <p:spPr>
          <a:xfrm>
            <a:off x="2236875" y="5908056"/>
            <a:ext cx="586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http://speech.ee.ntu.edu.tw/~tlkagk/courses_ML20.html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9CE69A4-BB90-534B-8F5C-003D876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363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5D261F-F979-4B43-8B6A-FDE7B67CE70B}"/>
              </a:ext>
            </a:extLst>
          </p:cNvPr>
          <p:cNvSpPr/>
          <p:nvPr/>
        </p:nvSpPr>
        <p:spPr>
          <a:xfrm>
            <a:off x="2399817" y="605505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Zhengyan Zhang, Xu Han, Zhiyuan Liu, Xin Jiang, Maosong Sun, Qun Liu.</a:t>
            </a:r>
          </a:p>
          <a:p>
            <a:r>
              <a:rPr lang="en-DE" sz="1100" dirty="0">
                <a:solidFill>
                  <a:srgbClr val="0B05FF"/>
                </a:solidFill>
              </a:rPr>
              <a:t>ERNIE: Enhanced Language Representation with Informative Entities.</a:t>
            </a:r>
            <a:br>
              <a:rPr lang="en-DE" sz="1100" dirty="0">
                <a:solidFill>
                  <a:srgbClr val="0B05FF"/>
                </a:solidFill>
              </a:rPr>
            </a:br>
            <a:r>
              <a:rPr lang="en-DE" sz="1100" dirty="0">
                <a:solidFill>
                  <a:srgbClr val="0B05FF"/>
                </a:solidFill>
              </a:rPr>
              <a:t>In: Proc. ACL-19, 1441–1451. </a:t>
            </a:r>
            <a:r>
              <a:rPr lang="en-DE" sz="1100" b="1" dirty="0">
                <a:solidFill>
                  <a:srgbClr val="FF0000"/>
                </a:solidFill>
              </a:rPr>
              <a:t>2019</a:t>
            </a:r>
            <a:r>
              <a:rPr lang="en-DE" sz="1100" dirty="0">
                <a:solidFill>
                  <a:srgbClr val="0B05FF"/>
                </a:solidFill>
              </a:rPr>
              <a:t>. </a:t>
            </a:r>
            <a:r>
              <a:rPr lang="en-US" sz="1100" dirty="0">
                <a:solidFill>
                  <a:srgbClr val="0B05FF"/>
                </a:solidFill>
              </a:rPr>
              <a:t>https://</a:t>
            </a:r>
            <a:r>
              <a:rPr lang="en-US" sz="1100" dirty="0" err="1">
                <a:solidFill>
                  <a:srgbClr val="0B05FF"/>
                </a:solidFill>
              </a:rPr>
              <a:t>arxiv.org</a:t>
            </a:r>
            <a:r>
              <a:rPr lang="en-US" sz="1100" dirty="0">
                <a:solidFill>
                  <a:srgbClr val="0B05FF"/>
                </a:solidFill>
              </a:rPr>
              <a:t>/abs/1904.09223</a:t>
            </a:r>
          </a:p>
        </p:txBody>
      </p:sp>
    </p:spTree>
    <p:extLst>
      <p:ext uri="{BB962C8B-B14F-4D97-AF65-F5344CB8AC3E}">
        <p14:creationId xmlns:p14="http://schemas.microsoft.com/office/powerpoint/2010/main" val="3850128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F17AFE-3F43-1C4A-9965-989384D3B454}"/>
              </a:ext>
            </a:extLst>
          </p:cNvPr>
          <p:cNvSpPr/>
          <p:nvPr/>
        </p:nvSpPr>
        <p:spPr>
          <a:xfrm>
            <a:off x="14018" y="6021288"/>
            <a:ext cx="9129982" cy="6598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4BF2D30-121C-4118-BCEF-9FA77C6E8F38}"/>
              </a:ext>
            </a:extLst>
          </p:cNvPr>
          <p:cNvCxnSpPr>
            <a:cxnSpLocks/>
          </p:cNvCxnSpPr>
          <p:nvPr/>
        </p:nvCxnSpPr>
        <p:spPr>
          <a:xfrm>
            <a:off x="706582" y="1874505"/>
            <a:ext cx="783059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6704528-BF76-49EF-A74E-9A021F13CFBC}"/>
              </a:ext>
            </a:extLst>
          </p:cNvPr>
          <p:cNvSpPr/>
          <p:nvPr/>
        </p:nvSpPr>
        <p:spPr>
          <a:xfrm>
            <a:off x="706582" y="1239949"/>
            <a:ext cx="752301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Bert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7F15A9-C4D9-406F-94DF-963BA36A1FE8}"/>
              </a:ext>
            </a:extLst>
          </p:cNvPr>
          <p:cNvSpPr/>
          <p:nvPr/>
        </p:nvSpPr>
        <p:spPr>
          <a:xfrm>
            <a:off x="5004264" y="1236030"/>
            <a:ext cx="1459577" cy="364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  <a:ea typeface="华文细黑" panose="02010600040101010101" pitchFamily="2" charset="-122"/>
              </a:rPr>
              <a:t>SpanBert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450BF1D-E54B-4B13-A709-392E0B7DB7E9}"/>
              </a:ext>
            </a:extLst>
          </p:cNvPr>
          <p:cNvSpPr/>
          <p:nvPr/>
        </p:nvSpPr>
        <p:spPr>
          <a:xfrm>
            <a:off x="3228105" y="1248292"/>
            <a:ext cx="1560027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ERNIE-baidu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A48D2FB-9E1B-4AB9-88FC-D5B27F1197F6}"/>
              </a:ext>
            </a:extLst>
          </p:cNvPr>
          <p:cNvSpPr/>
          <p:nvPr/>
        </p:nvSpPr>
        <p:spPr>
          <a:xfrm>
            <a:off x="1678994" y="1239949"/>
            <a:ext cx="1332979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Bert-</a:t>
            </a:r>
            <a:r>
              <a:rPr lang="en-US" altLang="zh-CN" dirty="0" err="1">
                <a:solidFill>
                  <a:schemeClr val="tx1"/>
                </a:solidFill>
                <a:ea typeface="华文细黑" panose="02010600040101010101" pitchFamily="2" charset="-122"/>
              </a:rPr>
              <a:t>wwm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273CF3B-24E4-45A5-9817-31E5FF9F4B53}"/>
              </a:ext>
            </a:extLst>
          </p:cNvPr>
          <p:cNvSpPr txBox="1"/>
          <p:nvPr/>
        </p:nvSpPr>
        <p:spPr>
          <a:xfrm>
            <a:off x="1458883" y="4434356"/>
            <a:ext cx="6844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BERT: Pre-training of deep bidirectional transformers for language understanding (NAACL 19)</a:t>
            </a:r>
            <a:endParaRPr lang="zh-CN" altLang="en-US" sz="1000" dirty="0">
              <a:solidFill>
                <a:srgbClr val="0B05FF"/>
              </a:solidFill>
              <a:latin typeface="+mn-lt"/>
              <a:ea typeface="华文细黑" panose="02010600040101010101" pitchFamily="2" charset="-122"/>
            </a:endParaRP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Bert-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wwm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 Pre-Training with Whole Word Masking for Chinese BERT (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Arxiv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19)</a:t>
            </a:r>
            <a:endParaRPr lang="zh-CN" altLang="en-US" sz="1000" dirty="0">
              <a:solidFill>
                <a:srgbClr val="0B05FF"/>
              </a:solidFill>
              <a:latin typeface="+mn-lt"/>
              <a:ea typeface="华文细黑" panose="02010600040101010101" pitchFamily="2" charset="-122"/>
            </a:endParaRPr>
          </a:p>
          <a:p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SpanBERT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 Improving Pre-training by Representing and Predicting Spans (TACL 20)</a:t>
            </a:r>
            <a:endParaRPr lang="zh-CN" altLang="en-US" sz="1000" dirty="0">
              <a:solidFill>
                <a:srgbClr val="0B05FF"/>
              </a:solidFill>
              <a:latin typeface="+mn-lt"/>
              <a:ea typeface="华文细黑" panose="02010600040101010101" pitchFamily="2" charset="-122"/>
            </a:endParaRPr>
          </a:p>
          <a:p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E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RNIE-baidu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 Enhanced representation through knowledge integration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Arxiv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19)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</a:t>
            </a:r>
            <a:endParaRPr lang="en-US" altLang="zh-CN" sz="1000" dirty="0">
              <a:solidFill>
                <a:srgbClr val="0B05FF"/>
              </a:solidFill>
              <a:latin typeface="+mn-lt"/>
              <a:ea typeface="华文细黑" panose="02010600040101010101" pitchFamily="2" charset="-122"/>
            </a:endParaRP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ERNIE 2.0: A Continual Pre-Training Framework for Language Understanding (AAAI 20)</a:t>
            </a: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ERNIE-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thu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 Enhanced Language Representation with Informative Entities (ACL 19)</a:t>
            </a: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K-BERT: Enabling Language Representation with Knowledge Graph (AAAI 20)</a:t>
            </a:r>
          </a:p>
          <a:p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KnowBert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 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Knowledge enhanced contextual word representations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(EMNLP 19)</a:t>
            </a:r>
          </a:p>
          <a:p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KEPLER: A Unified Model for Knowledge Embedding and Pre-trained Language Representation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Arxiv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19)</a:t>
            </a: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GLM: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Exploiting Structured Knowledge in Text via Graph-Guided Representation Learning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</a:t>
            </a:r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Arxiv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20)</a:t>
            </a:r>
          </a:p>
          <a:p>
            <a:r>
              <a:rPr lang="en-US" altLang="zh-CN" sz="1000" dirty="0" err="1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KagNet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: 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Knowledge-Aware Graph Networks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for Commonsense Reasoning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(EMNLP 19)</a:t>
            </a: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CSQA: </a:t>
            </a:r>
            <a:r>
              <a:rPr lang="en-GB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Graph-Based Reasoning over Heterogeneous External Knowledge for Common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</a:t>
            </a:r>
            <a:r>
              <a:rPr lang="en-GB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sense Question Answering (AAAI 20)</a:t>
            </a:r>
          </a:p>
          <a:p>
            <a:r>
              <a:rPr lang="en-GB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PG: 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Connecting the Dots: A Knowledgeable Path Generator for Commonsense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</a:t>
            </a:r>
            <a:r>
              <a:rPr lang="zh-CN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Question Answering</a:t>
            </a:r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 (EMNLP 2020 finding)</a:t>
            </a:r>
          </a:p>
          <a:p>
            <a:r>
              <a:rPr lang="en-US" altLang="zh-CN" sz="1000" dirty="0">
                <a:solidFill>
                  <a:srgbClr val="0B05FF"/>
                </a:solidFill>
                <a:latin typeface="+mn-lt"/>
                <a:ea typeface="华文细黑" panose="02010600040101010101" pitchFamily="2" charset="-122"/>
              </a:rPr>
              <a:t>MHGRN: Scalable Multi-Hop Relational Reasoning for Knowledge-Aware Question Answering (EMNLP 2020)</a:t>
            </a:r>
            <a:endParaRPr lang="zh-CN" altLang="en-US" sz="1000" dirty="0">
              <a:solidFill>
                <a:srgbClr val="0B05FF"/>
              </a:solidFill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1C8A06D-68DC-4DAD-96C4-5C21683F42BE}"/>
              </a:ext>
            </a:extLst>
          </p:cNvPr>
          <p:cNvSpPr/>
          <p:nvPr/>
        </p:nvSpPr>
        <p:spPr>
          <a:xfrm>
            <a:off x="1194258" y="2121444"/>
            <a:ext cx="1560027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ERNIE-</a:t>
            </a:r>
            <a:r>
              <a:rPr lang="en-US" altLang="zh-CN" dirty="0" err="1">
                <a:solidFill>
                  <a:schemeClr val="tx1"/>
                </a:solidFill>
                <a:ea typeface="华文细黑" panose="02010600040101010101" pitchFamily="2" charset="-122"/>
              </a:rPr>
              <a:t>thu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5ACACD53-AD46-49BF-BEDB-B09A95D3629D}"/>
              </a:ext>
            </a:extLst>
          </p:cNvPr>
          <p:cNvSpPr/>
          <p:nvPr/>
        </p:nvSpPr>
        <p:spPr>
          <a:xfrm>
            <a:off x="4337774" y="2121444"/>
            <a:ext cx="1332979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K-Bert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3E627F7-CC95-4B2B-BBF7-165803D11BE5}"/>
              </a:ext>
            </a:extLst>
          </p:cNvPr>
          <p:cNvSpPr/>
          <p:nvPr/>
        </p:nvSpPr>
        <p:spPr>
          <a:xfrm>
            <a:off x="2879540" y="2131734"/>
            <a:ext cx="1332979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  <a:ea typeface="华文细黑" panose="02010600040101010101" pitchFamily="2" charset="-122"/>
              </a:rPr>
              <a:t>KnowBert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58852CF6-61CD-4CF7-815B-3F74A24FA484}"/>
              </a:ext>
            </a:extLst>
          </p:cNvPr>
          <p:cNvSpPr/>
          <p:nvPr/>
        </p:nvSpPr>
        <p:spPr>
          <a:xfrm>
            <a:off x="5796008" y="2120632"/>
            <a:ext cx="1332979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KEPLER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960ADB9-0CC9-4750-A3A1-E232F9F62377}"/>
              </a:ext>
            </a:extLst>
          </p:cNvPr>
          <p:cNvSpPr/>
          <p:nvPr/>
        </p:nvSpPr>
        <p:spPr>
          <a:xfrm>
            <a:off x="7254243" y="2103443"/>
            <a:ext cx="875606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GLM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5E0B20B-1ADE-4D4C-A2D7-68CE8C96E282}"/>
              </a:ext>
            </a:extLst>
          </p:cNvPr>
          <p:cNvSpPr txBox="1"/>
          <p:nvPr/>
        </p:nvSpPr>
        <p:spPr>
          <a:xfrm>
            <a:off x="650703" y="3411885"/>
            <a:ext cx="56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  <a:ea typeface="华文细黑" panose="02010600040101010101" pitchFamily="2" charset="-122"/>
              </a:rPr>
              <a:t>Knowledge-aware KG-enhanced QA</a:t>
            </a:r>
            <a:endParaRPr lang="zh-CN" altLang="en-US" dirty="0"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B61DC4F-8797-427A-8571-DD5F9503A8AF}"/>
              </a:ext>
            </a:extLst>
          </p:cNvPr>
          <p:cNvSpPr txBox="1"/>
          <p:nvPr/>
        </p:nvSpPr>
        <p:spPr>
          <a:xfrm>
            <a:off x="650703" y="2693925"/>
            <a:ext cx="502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  <a:ea typeface="华文细黑" panose="02010600040101010101" pitchFamily="2" charset="-122"/>
              </a:rPr>
              <a:t>Knowledge-aware PLMs guided by KG</a:t>
            </a:r>
            <a:endParaRPr lang="zh-CN" altLang="en-US" dirty="0">
              <a:latin typeface="+mn-lt"/>
              <a:ea typeface="华文细黑" panose="02010600040101010101" pitchFamily="2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4073C76-CED0-4B68-90C2-15E69682F91F}"/>
              </a:ext>
            </a:extLst>
          </p:cNvPr>
          <p:cNvCxnSpPr>
            <a:cxnSpLocks/>
          </p:cNvCxnSpPr>
          <p:nvPr/>
        </p:nvCxnSpPr>
        <p:spPr>
          <a:xfrm>
            <a:off x="374073" y="3295986"/>
            <a:ext cx="839585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7C5966F-6D5B-46F0-8B08-D553CE5698F0}"/>
              </a:ext>
            </a:extLst>
          </p:cNvPr>
          <p:cNvSpPr/>
          <p:nvPr/>
        </p:nvSpPr>
        <p:spPr>
          <a:xfrm>
            <a:off x="4893132" y="3902821"/>
            <a:ext cx="1459577" cy="364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PG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C72775A1-C9E1-4CAD-BCC2-C008CFAF41FA}"/>
              </a:ext>
            </a:extLst>
          </p:cNvPr>
          <p:cNvSpPr/>
          <p:nvPr/>
        </p:nvSpPr>
        <p:spPr>
          <a:xfrm>
            <a:off x="3016007" y="3891826"/>
            <a:ext cx="1560027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CSQA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0B6DD03A-CCD0-40CA-A722-1492E91DAA0B}"/>
              </a:ext>
            </a:extLst>
          </p:cNvPr>
          <p:cNvSpPr/>
          <p:nvPr/>
        </p:nvSpPr>
        <p:spPr>
          <a:xfrm>
            <a:off x="1365930" y="3891826"/>
            <a:ext cx="1332979" cy="369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  <a:ea typeface="华文细黑" panose="02010600040101010101" pitchFamily="2" charset="-122"/>
              </a:rPr>
              <a:t>KagNet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28747BC-887D-4B71-B554-1F21FF46FD18}"/>
              </a:ext>
            </a:extLst>
          </p:cNvPr>
          <p:cNvCxnSpPr>
            <a:cxnSpLocks/>
          </p:cNvCxnSpPr>
          <p:nvPr/>
        </p:nvCxnSpPr>
        <p:spPr>
          <a:xfrm>
            <a:off x="14018" y="4402542"/>
            <a:ext cx="839585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C9BE7BD5-DC0C-4A0D-9936-7D33AC16B1D4}"/>
              </a:ext>
            </a:extLst>
          </p:cNvPr>
          <p:cNvSpPr/>
          <p:nvPr/>
        </p:nvSpPr>
        <p:spPr>
          <a:xfrm>
            <a:off x="6670272" y="3894255"/>
            <a:ext cx="1459577" cy="364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ea typeface="华文细黑" panose="02010600040101010101" pitchFamily="2" charset="-122"/>
              </a:rPr>
              <a:t>MHGRN</a:t>
            </a:r>
            <a:endParaRPr lang="zh-CN" altLang="en-US" dirty="0">
              <a:solidFill>
                <a:schemeClr val="tx1"/>
              </a:solidFill>
              <a:ea typeface="华文细黑" panose="02010600040101010101" pitchFamily="2" charset="-122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238444-96D3-A048-A44F-6CAF709E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0"/>
            <a:ext cx="8675687" cy="503238"/>
          </a:xfrm>
        </p:spPr>
        <p:txBody>
          <a:bodyPr/>
          <a:lstStyle/>
          <a:p>
            <a:r>
              <a:rPr lang="en-US" dirty="0">
                <a:latin typeface="+mn-lt"/>
              </a:rPr>
              <a:t>Knowledge-aware </a:t>
            </a:r>
            <a:r>
              <a:rPr lang="en-US" b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retrained </a:t>
            </a:r>
            <a:r>
              <a:rPr lang="en-US" b="1" dirty="0">
                <a:latin typeface="+mn-lt"/>
              </a:rPr>
              <a:t>L</a:t>
            </a:r>
            <a:r>
              <a:rPr lang="en-US" dirty="0">
                <a:latin typeface="+mn-lt"/>
              </a:rPr>
              <a:t>anguage </a:t>
            </a:r>
            <a:r>
              <a:rPr lang="en-US" b="1" dirty="0">
                <a:latin typeface="+mn-lt"/>
              </a:rPr>
              <a:t>M</a:t>
            </a:r>
            <a:r>
              <a:rPr lang="en-US" dirty="0">
                <a:latin typeface="+mn-lt"/>
              </a:rPr>
              <a:t>odels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23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82D3C-F627-4134-84F5-29B4862A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3238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+mn-lt"/>
                <a:ea typeface="华文细黑" panose="02010600040101010101" pitchFamily="2" charset="-122"/>
              </a:rPr>
              <a:t>Unified Architecture in KG-enhanced QA</a:t>
            </a:r>
            <a:endParaRPr lang="zh-CN" altLang="en-US" dirty="0">
              <a:latin typeface="+mn-lt"/>
              <a:ea typeface="华文细黑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D406A9-BC9A-4846-8A6B-3D5544013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" t="8382" r="11692" b="31782"/>
          <a:stretch/>
        </p:blipFill>
        <p:spPr>
          <a:xfrm>
            <a:off x="2194561" y="1812173"/>
            <a:ext cx="4039985" cy="23608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A02194-B5A1-488E-B0DC-2629B64D34F7}"/>
              </a:ext>
            </a:extLst>
          </p:cNvPr>
          <p:cNvSpPr txBox="1"/>
          <p:nvPr/>
        </p:nvSpPr>
        <p:spPr>
          <a:xfrm>
            <a:off x="1055716" y="4580313"/>
            <a:ext cx="6700059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华文细黑" panose="02010600040101010101" pitchFamily="2" charset="-122"/>
              </a:rPr>
              <a:t>Graph Encoder: GNN, Relational Network…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华文细黑" panose="02010600040101010101" pitchFamily="2" charset="-122"/>
              </a:rPr>
              <a:t>Text Encoder: Bert, </a:t>
            </a:r>
            <a:r>
              <a:rPr lang="en-US" altLang="zh-CN" dirty="0" err="1">
                <a:latin typeface="+mn-lt"/>
                <a:ea typeface="华文细黑" panose="02010600040101010101" pitchFamily="2" charset="-122"/>
              </a:rPr>
              <a:t>XLNet</a:t>
            </a:r>
            <a:r>
              <a:rPr lang="en-US" altLang="zh-CN" dirty="0">
                <a:latin typeface="+mn-lt"/>
                <a:ea typeface="华文细黑" panose="02010600040101010101" pitchFamily="2" charset="-122"/>
              </a:rPr>
              <a:t>…</a:t>
            </a:r>
            <a:endParaRPr lang="zh-CN" altLang="en-US" dirty="0"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D5490320-AF62-644D-A922-20134D7F8E64}"/>
              </a:ext>
            </a:extLst>
          </p:cNvPr>
          <p:cNvSpPr/>
          <p:nvPr/>
        </p:nvSpPr>
        <p:spPr>
          <a:xfrm>
            <a:off x="6084168" y="4653136"/>
            <a:ext cx="3059832" cy="1152128"/>
          </a:xfrm>
          <a:prstGeom prst="cloudCallout">
            <a:avLst>
              <a:gd name="adj1" fmla="val -67117"/>
              <a:gd name="adj2" fmla="val -284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Next topic: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Graph encoding</a:t>
            </a:r>
          </a:p>
        </p:txBody>
      </p:sp>
    </p:spTree>
    <p:extLst>
      <p:ext uri="{BB962C8B-B14F-4D97-AF65-F5344CB8AC3E}">
        <p14:creationId xmlns:p14="http://schemas.microsoft.com/office/powerpoint/2010/main" val="37726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C739A9-183F-453F-932A-CA448B56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60164"/>
            <a:ext cx="86685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3200" kern="1200" dirty="0">
                <a:latin typeface="+mj-lt"/>
                <a:ea typeface="+mj-ea"/>
                <a:cs typeface="+mj-cs"/>
              </a:rPr>
              <a:t>BERT and Add-ons: 2019 Success Stories on </a:t>
            </a:r>
            <a:r>
              <a:rPr lang="en-US" altLang="zh-TW" dirty="0" err="1"/>
              <a:t>SQuAD</a:t>
            </a:r>
            <a:r>
              <a:rPr lang="en-US" altLang="zh-TW" dirty="0"/>
              <a:t> 2.0</a:t>
            </a:r>
            <a:endParaRPr lang="zh-TW" alt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6FF1CF69-8F4E-4326-90B6-FCFF0E94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1231900"/>
            <a:ext cx="5978502" cy="439419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2D54C9-7A27-8744-8118-44E0DE3E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3658D-9572-6E42-AE56-99A87F7D7DEA}"/>
              </a:ext>
            </a:extLst>
          </p:cNvPr>
          <p:cNvSpPr/>
          <p:nvPr/>
        </p:nvSpPr>
        <p:spPr>
          <a:xfrm>
            <a:off x="2627783" y="6083728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292929"/>
                </a:solidFill>
                <a:latin typeface="+mn-lt"/>
              </a:rPr>
              <a:t>DAE</a:t>
            </a:r>
            <a:r>
              <a:rPr lang="en-US" sz="1100" dirty="0">
                <a:solidFill>
                  <a:srgbClr val="292929"/>
                </a:solidFill>
                <a:latin typeface="+mn-lt"/>
              </a:rPr>
              <a:t> stands for “</a:t>
            </a:r>
            <a:r>
              <a:rPr lang="en-US" sz="1100" b="1" dirty="0">
                <a:solidFill>
                  <a:srgbClr val="292929"/>
                </a:solidFill>
                <a:latin typeface="+mn-lt"/>
              </a:rPr>
              <a:t>Data augmentation</a:t>
            </a:r>
            <a:r>
              <a:rPr lang="en-US" sz="1100" dirty="0">
                <a:solidFill>
                  <a:srgbClr val="292929"/>
                </a:solidFill>
                <a:latin typeface="+mn-lt"/>
              </a:rPr>
              <a:t>” and “</a:t>
            </a:r>
            <a:r>
              <a:rPr lang="en-US" sz="1100" b="1" dirty="0">
                <a:solidFill>
                  <a:srgbClr val="292929"/>
                </a:solidFill>
                <a:latin typeface="+mn-lt"/>
              </a:rPr>
              <a:t>Domain adaption</a:t>
            </a:r>
            <a:r>
              <a:rPr lang="en-US" sz="1100" dirty="0">
                <a:solidFill>
                  <a:srgbClr val="292929"/>
                </a:solidFill>
                <a:latin typeface="+mn-lt"/>
              </a:rPr>
              <a:t>”</a:t>
            </a:r>
            <a:endParaRPr lang="en-DE" sz="11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94740-2949-464D-B447-6E13C5FF5014}"/>
              </a:ext>
            </a:extLst>
          </p:cNvPr>
          <p:cNvSpPr/>
          <p:nvPr/>
        </p:nvSpPr>
        <p:spPr>
          <a:xfrm>
            <a:off x="2627783" y="6340206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/>
              <a:t>AoA</a:t>
            </a:r>
            <a:r>
              <a:rPr lang="en-US" sz="1100" b="1" dirty="0"/>
              <a:t> </a:t>
            </a:r>
            <a:r>
              <a:rPr lang="en-US" sz="1100" dirty="0"/>
              <a:t>stands for “</a:t>
            </a:r>
            <a:r>
              <a:rPr lang="en-US" sz="1100" b="1" dirty="0"/>
              <a:t>Attention-over-Attention</a:t>
            </a:r>
            <a:r>
              <a:rPr lang="en-US" sz="1100" dirty="0"/>
              <a:t>”</a:t>
            </a:r>
            <a:endParaRPr lang="en-DE" sz="1100" dirty="0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F768443D-9185-5844-8021-3F39B805334C}"/>
              </a:ext>
            </a:extLst>
          </p:cNvPr>
          <p:cNvSpPr/>
          <p:nvPr/>
        </p:nvSpPr>
        <p:spPr>
          <a:xfrm>
            <a:off x="7617731" y="1052736"/>
            <a:ext cx="1922821" cy="1584176"/>
          </a:xfrm>
          <a:prstGeom prst="cloudCallout">
            <a:avLst>
              <a:gd name="adj1" fmla="val -66648"/>
              <a:gd name="adj2" fmla="val -254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Exact Match and F1 scores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458A9-3DD8-6549-98D6-BF10CAF06016}"/>
              </a:ext>
            </a:extLst>
          </p:cNvPr>
          <p:cNvSpPr/>
          <p:nvPr/>
        </p:nvSpPr>
        <p:spPr>
          <a:xfrm>
            <a:off x="2955318" y="6631103"/>
            <a:ext cx="3002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https://rajpurkar.github.io/SQuAD-explorer/</a:t>
            </a:r>
          </a:p>
        </p:txBody>
      </p:sp>
    </p:spTree>
    <p:extLst>
      <p:ext uri="{BB962C8B-B14F-4D97-AF65-F5344CB8AC3E}">
        <p14:creationId xmlns:p14="http://schemas.microsoft.com/office/powerpoint/2010/main" val="189035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5D563-AC8D-46E6-B43E-B759B862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6948"/>
            <a:ext cx="8229600" cy="503238"/>
          </a:xfrm>
        </p:spPr>
        <p:txBody>
          <a:bodyPr/>
          <a:lstStyle/>
          <a:p>
            <a:r>
              <a:rPr lang="en-US" altLang="zh-TW" dirty="0"/>
              <a:t>Generative Pre-Training (GPT) 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90992B-0A6B-4C42-9E1D-A79314212B9A}"/>
              </a:ext>
            </a:extLst>
          </p:cNvPr>
          <p:cNvSpPr/>
          <p:nvPr/>
        </p:nvSpPr>
        <p:spPr>
          <a:xfrm>
            <a:off x="1111038" y="6616474"/>
            <a:ext cx="7348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https://d4mucfpksywv.cloudfront.net/better-language-models/language_models_are_unsupervised_multitask_learners.pdf</a:t>
            </a:r>
            <a:endParaRPr lang="zh-TW" altLang="en-US" sz="1050" dirty="0">
              <a:solidFill>
                <a:schemeClr val="bg1"/>
              </a:solidFill>
            </a:endParaRPr>
          </a:p>
        </p:txBody>
      </p:sp>
      <p:pic>
        <p:nvPicPr>
          <p:cNvPr id="1026" name="Picture 2" descr="ãelmo  pngãçåçæå°çµæ">
            <a:extLst>
              <a:ext uri="{FF2B5EF4-FFF2-40B4-BE49-F238E27FC236}">
                <a16:creationId xmlns:a16="http://schemas.microsoft.com/office/drawing/2014/main" id="{5DB63DA3-FAE6-4CA0-9FF5-5F96D3F8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59" y="5981156"/>
            <a:ext cx="212693" cy="3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BERT pngãçåçæå°çµæ">
            <a:extLst>
              <a:ext uri="{FF2B5EF4-FFF2-40B4-BE49-F238E27FC236}">
                <a16:creationId xmlns:a16="http://schemas.microsoft.com/office/drawing/2014/main" id="{700F0D82-0AD1-448A-89D1-605B1716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60" y="5126082"/>
            <a:ext cx="735533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ç¸éåç">
            <a:extLst>
              <a:ext uri="{FF2B5EF4-FFF2-40B4-BE49-F238E27FC236}">
                <a16:creationId xmlns:a16="http://schemas.microsoft.com/office/drawing/2014/main" id="{A3A2D684-8C9C-4C5A-94F3-57A2226E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54" y="972852"/>
            <a:ext cx="6004804" cy="55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4C7A54-5245-424D-BDD2-BCB6471F9000}"/>
              </a:ext>
            </a:extLst>
          </p:cNvPr>
          <p:cNvSpPr txBox="1"/>
          <p:nvPr/>
        </p:nvSpPr>
        <p:spPr>
          <a:xfrm>
            <a:off x="904769" y="5015223"/>
            <a:ext cx="97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ELMO (94M)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4E1B12C-577F-4DFC-A2AF-6ACCBC547E38}"/>
              </a:ext>
            </a:extLst>
          </p:cNvPr>
          <p:cNvSpPr txBox="1"/>
          <p:nvPr/>
        </p:nvSpPr>
        <p:spPr>
          <a:xfrm>
            <a:off x="1877042" y="4233910"/>
            <a:ext cx="111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BERT (340M)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8AF16B2-B69F-4C7F-93D7-3967A83E4EAD}"/>
              </a:ext>
            </a:extLst>
          </p:cNvPr>
          <p:cNvSpPr txBox="1"/>
          <p:nvPr/>
        </p:nvSpPr>
        <p:spPr>
          <a:xfrm>
            <a:off x="6999896" y="5645883"/>
            <a:ext cx="131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GPT-2 (1.5B)</a:t>
            </a:r>
            <a:endParaRPr lang="zh-TW" altLang="en-US" sz="24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D74AA3A-19F0-432E-B0DC-99DF1AC47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25" y="1259880"/>
            <a:ext cx="2132541" cy="283561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2583843-6A6A-4633-8A6F-81263F6EEBF3}"/>
              </a:ext>
            </a:extLst>
          </p:cNvPr>
          <p:cNvSpPr/>
          <p:nvPr/>
        </p:nvSpPr>
        <p:spPr>
          <a:xfrm>
            <a:off x="1702280" y="1293161"/>
            <a:ext cx="1044786" cy="28594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2EA1872-CBB2-4857-A1D6-30139B8E7350}"/>
              </a:ext>
            </a:extLst>
          </p:cNvPr>
          <p:cNvSpPr txBox="1"/>
          <p:nvPr/>
        </p:nvSpPr>
        <p:spPr>
          <a:xfrm>
            <a:off x="2761191" y="1348571"/>
            <a:ext cx="234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Transformer 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0A6B155-38A8-4A19-9268-A346A4389521}"/>
              </a:ext>
            </a:extLst>
          </p:cNvPr>
          <p:cNvCxnSpPr/>
          <p:nvPr/>
        </p:nvCxnSpPr>
        <p:spPr>
          <a:xfrm flipH="1" flipV="1">
            <a:off x="2761191" y="2302678"/>
            <a:ext cx="2024169" cy="70468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7B99D-3F31-D048-86C5-FE598858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47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064A8-1611-A84C-AA03-722AC6CEE274}"/>
              </a:ext>
            </a:extLst>
          </p:cNvPr>
          <p:cNvSpPr/>
          <p:nvPr/>
        </p:nvSpPr>
        <p:spPr>
          <a:xfrm>
            <a:off x="271081" y="6283364"/>
            <a:ext cx="3848197" cy="3799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0674BD-70EE-E744-8031-EF8AE0FC038A}"/>
              </a:ext>
            </a:extLst>
          </p:cNvPr>
          <p:cNvSpPr/>
          <p:nvPr/>
        </p:nvSpPr>
        <p:spPr>
          <a:xfrm>
            <a:off x="2951590" y="782852"/>
            <a:ext cx="1131899" cy="5063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A31A16-A898-499B-9CC1-6998F3F79768}"/>
              </a:ext>
            </a:extLst>
          </p:cNvPr>
          <p:cNvSpPr/>
          <p:nvPr/>
        </p:nvSpPr>
        <p:spPr>
          <a:xfrm>
            <a:off x="271081" y="188640"/>
            <a:ext cx="5330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Generative Pre-Training (GPT) </a:t>
            </a:r>
            <a:endParaRPr lang="zh-TW" altLang="en-US" sz="3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B405E0-22FE-4D5C-8F7A-F00A113D60B1}"/>
              </a:ext>
            </a:extLst>
          </p:cNvPr>
          <p:cNvSpPr/>
          <p:nvPr/>
        </p:nvSpPr>
        <p:spPr>
          <a:xfrm>
            <a:off x="1025638" y="543282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E3F10FE-B850-4D09-AEEE-CE788FDB9ACE}"/>
              </a:ext>
            </a:extLst>
          </p:cNvPr>
          <p:cNvCxnSpPr/>
          <p:nvPr/>
        </p:nvCxnSpPr>
        <p:spPr>
          <a:xfrm flipV="1">
            <a:off x="1274389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4DEA024-42A4-4196-AE06-28C922BBB26A}"/>
              </a:ext>
            </a:extLst>
          </p:cNvPr>
          <p:cNvSpPr/>
          <p:nvPr/>
        </p:nvSpPr>
        <p:spPr>
          <a:xfrm>
            <a:off x="3301429" y="543282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FD1A0A0-682A-4725-88C3-D96BFC1185AB}"/>
              </a:ext>
            </a:extLst>
          </p:cNvPr>
          <p:cNvCxnSpPr/>
          <p:nvPr/>
        </p:nvCxnSpPr>
        <p:spPr>
          <a:xfrm flipV="1">
            <a:off x="3532711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C1E49B2-1FA9-4422-8940-D7F69A05D6A6}"/>
              </a:ext>
            </a:extLst>
          </p:cNvPr>
          <p:cNvCxnSpPr/>
          <p:nvPr/>
        </p:nvCxnSpPr>
        <p:spPr>
          <a:xfrm flipV="1">
            <a:off x="5778774" y="608587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5F20741-482F-447C-9686-1C6C37AC72AB}"/>
              </a:ext>
            </a:extLst>
          </p:cNvPr>
          <p:cNvSpPr/>
          <p:nvPr/>
        </p:nvSpPr>
        <p:spPr>
          <a:xfrm>
            <a:off x="5533754" y="544769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645583C-2FC7-48E7-9DD8-7325E4608E84}"/>
              </a:ext>
            </a:extLst>
          </p:cNvPr>
          <p:cNvCxnSpPr/>
          <p:nvPr/>
        </p:nvCxnSpPr>
        <p:spPr>
          <a:xfrm flipV="1">
            <a:off x="8028910" y="610267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3D89DC-66A0-4154-82EF-D892E61F18A7}"/>
              </a:ext>
            </a:extLst>
          </p:cNvPr>
          <p:cNvSpPr/>
          <p:nvPr/>
        </p:nvSpPr>
        <p:spPr>
          <a:xfrm>
            <a:off x="7785218" y="546449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84AC98D-203D-4265-88ED-A347B1D32096}"/>
              </a:ext>
            </a:extLst>
          </p:cNvPr>
          <p:cNvGrpSpPr/>
          <p:nvPr/>
        </p:nvGrpSpPr>
        <p:grpSpPr>
          <a:xfrm>
            <a:off x="361279" y="4354663"/>
            <a:ext cx="1839368" cy="1052823"/>
            <a:chOff x="401919" y="3795863"/>
            <a:chExt cx="1839368" cy="105282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DA84A4B-6DB6-4A8B-97BA-B4D887F31C1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C7A46505-8975-403D-98D5-BDF8D6036DA0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66F68E9-DCB7-46F0-84FA-927DF4D1162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ECF205A-6623-4CE7-A22C-E1A4186471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1188DAD-73BD-469D-8562-E00C04907F63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8CFBA804-8548-4A01-A13F-C1344293320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9CD26CE-99F9-4C8C-9FAC-0040803C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892D7C2E-540C-4D7A-A80B-ADB27C34341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A7A887C0-A9BD-4DC6-B396-AABCED013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DAC6E02-78BB-4D60-9FC7-5848CDF43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717C7CB-DB58-4888-ABE1-F1B50C6E6F30}"/>
              </a:ext>
            </a:extLst>
          </p:cNvPr>
          <p:cNvGrpSpPr/>
          <p:nvPr/>
        </p:nvGrpSpPr>
        <p:grpSpPr>
          <a:xfrm>
            <a:off x="2637491" y="4337733"/>
            <a:ext cx="1839368" cy="1052823"/>
            <a:chOff x="401919" y="3795863"/>
            <a:chExt cx="1839368" cy="105282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C5267E-DD74-4D8A-8891-63D85EC456C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9A890C5E-E339-4586-BA36-E941258F412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456918-B481-46BC-8F76-DA9F028D4A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D640DE83-8F20-4464-8C55-8F7DB9FDDAF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19D1787-830A-46FE-A8CB-F8089F21D84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994F1DA-985D-4EAC-93A6-A3C3243AADD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C8DBBF1C-B460-47C1-B8C3-82ED84BDD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48FC101E-C4FD-4BC6-BB56-68D71A178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806F9B8-F686-4761-8588-81A4A80B4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3EDC8B82-D87B-4D67-A799-53E8D1DE1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C381A95-9E50-437E-B23C-AB4F01551703}"/>
              </a:ext>
            </a:extLst>
          </p:cNvPr>
          <p:cNvGrpSpPr/>
          <p:nvPr/>
        </p:nvGrpSpPr>
        <p:grpSpPr>
          <a:xfrm>
            <a:off x="4881607" y="4348327"/>
            <a:ext cx="1839368" cy="1052823"/>
            <a:chOff x="401919" y="3795863"/>
            <a:chExt cx="1839368" cy="105282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11F596E-C52B-4DA4-9353-61C0A0D0A0B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80D652C5-D53B-4B63-BE0A-4A598F382BC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AE8F932-E0F7-4CFB-9B50-FB87D33653E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3E4EF8AE-0FB1-4718-AC5F-3420BFC88CB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0FF17E5-4617-4901-A544-245293C6603F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AE01DED9-C9A3-47E9-898B-424E112E816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6F2ED776-9AE6-42D6-8FCC-A1AC4DD71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79C6C856-455F-4F0A-A9E5-790FECE77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0B20149-C589-4276-866A-2773C7C27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DFB12D2B-1C62-4BBC-9952-5A6A594FF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4CFCFC7-0CD9-41BA-A11C-5BF712B51973}"/>
              </a:ext>
            </a:extLst>
          </p:cNvPr>
          <p:cNvGrpSpPr/>
          <p:nvPr/>
        </p:nvGrpSpPr>
        <p:grpSpPr>
          <a:xfrm>
            <a:off x="7134311" y="4361915"/>
            <a:ext cx="1839368" cy="1052823"/>
            <a:chOff x="401919" y="3795863"/>
            <a:chExt cx="1839368" cy="1052823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EF5EAB0-6CB9-47BB-99B6-17626DEC6EC2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7BCEC94A-D5BE-4477-9C26-2E3E51C00DF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6091EE4-982B-4F74-8E10-BCFA494B82B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03E37E6-37B2-4E0D-BF08-66A0C61A96E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D170548-2CD5-45CB-B6BD-AE6E81103EF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2111BCC2-5F93-4201-8F2E-FED7369CC5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E2738B4D-38A5-4497-849B-C9B578BA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7E2030D0-3678-44A1-B94E-6DE06FE6E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59DDC837-51BC-4548-8B0A-AF6A21068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36B99B11-36FA-4F37-8929-E2969C25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/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/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/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/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7E414FF9-88A7-4DE1-B975-00A89C2880E7}"/>
              </a:ext>
            </a:extLst>
          </p:cNvPr>
          <p:cNvSpPr/>
          <p:nvPr/>
        </p:nvSpPr>
        <p:spPr>
          <a:xfrm>
            <a:off x="2687731" y="4244523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76D2515-A2B1-44BD-BEBF-37C502B0BFA0}"/>
              </a:ext>
            </a:extLst>
          </p:cNvPr>
          <p:cNvSpPr txBox="1"/>
          <p:nvPr/>
        </p:nvSpPr>
        <p:spPr>
          <a:xfrm>
            <a:off x="459990" y="6279703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7CDA9329-2674-4D25-A501-CD660DD461B5}"/>
              </a:ext>
            </a:extLst>
          </p:cNvPr>
          <p:cNvSpPr txBox="1"/>
          <p:nvPr/>
        </p:nvSpPr>
        <p:spPr>
          <a:xfrm>
            <a:off x="2710124" y="6279703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5CC5773-35CF-42A3-B121-4550C240DB85}"/>
              </a:ext>
            </a:extLst>
          </p:cNvPr>
          <p:cNvCxnSpPr>
            <a:cxnSpLocks/>
            <a:stCxn id="39" idx="0"/>
            <a:endCxn id="79" idx="4"/>
          </p:cNvCxnSpPr>
          <p:nvPr/>
        </p:nvCxnSpPr>
        <p:spPr>
          <a:xfrm flipH="1" flipV="1">
            <a:off x="3290540" y="3527697"/>
            <a:ext cx="234539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CA279FD-3FAE-4197-A576-BB0E645E0196}"/>
              </a:ext>
            </a:extLst>
          </p:cNvPr>
          <p:cNvCxnSpPr>
            <a:cxnSpLocks/>
            <a:stCxn id="41" idx="0"/>
            <a:endCxn id="78" idx="5"/>
          </p:cNvCxnSpPr>
          <p:nvPr/>
        </p:nvCxnSpPr>
        <p:spPr>
          <a:xfrm flipH="1" flipV="1">
            <a:off x="1056503" y="3492870"/>
            <a:ext cx="1906473" cy="844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34821406-BDB5-4BEE-BC83-0FD030CA36EB}"/>
              </a:ext>
            </a:extLst>
          </p:cNvPr>
          <p:cNvSpPr/>
          <p:nvPr/>
        </p:nvSpPr>
        <p:spPr>
          <a:xfrm>
            <a:off x="902863" y="333923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02D99075-062C-4DB7-85F3-030E65C0F9F9}"/>
              </a:ext>
            </a:extLst>
          </p:cNvPr>
          <p:cNvSpPr/>
          <p:nvPr/>
        </p:nvSpPr>
        <p:spPr>
          <a:xfrm>
            <a:off x="3200540" y="334769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5EE0D85-B670-4152-9322-14EEC50CC98A}"/>
              </a:ext>
            </a:extLst>
          </p:cNvPr>
          <p:cNvCxnSpPr>
            <a:cxnSpLocks/>
            <a:stCxn id="41" idx="0"/>
            <a:endCxn id="79" idx="4"/>
          </p:cNvCxnSpPr>
          <p:nvPr/>
        </p:nvCxnSpPr>
        <p:spPr>
          <a:xfrm flipV="1">
            <a:off x="2962976" y="3527697"/>
            <a:ext cx="327564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4235E0A-CA15-4414-91C0-94B418B8E1D9}"/>
              </a:ext>
            </a:extLst>
          </p:cNvPr>
          <p:cNvCxnSpPr>
            <a:cxnSpLocks/>
            <a:stCxn id="28" idx="0"/>
            <a:endCxn id="78" idx="4"/>
          </p:cNvCxnSpPr>
          <p:nvPr/>
        </p:nvCxnSpPr>
        <p:spPr>
          <a:xfrm flipH="1" flipV="1">
            <a:off x="992863" y="3519230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/>
              <p:nvPr/>
            </p:nvSpPr>
            <p:spPr>
              <a:xfrm>
                <a:off x="826779" y="2920769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9" y="2920769"/>
                <a:ext cx="572208" cy="385555"/>
              </a:xfrm>
              <a:prstGeom prst="rect">
                <a:avLst/>
              </a:prstGeom>
              <a:blipFill>
                <a:blip r:embed="rId23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/>
              <p:nvPr/>
            </p:nvSpPr>
            <p:spPr>
              <a:xfrm>
                <a:off x="3099377" y="2920769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77" y="2920769"/>
                <a:ext cx="572208" cy="385555"/>
              </a:xfrm>
              <a:prstGeom prst="rect">
                <a:avLst/>
              </a:prstGeom>
              <a:blipFill>
                <a:blip r:embed="rId24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群組 83">
            <a:extLst>
              <a:ext uri="{FF2B5EF4-FFF2-40B4-BE49-F238E27FC236}">
                <a16:creationId xmlns:a16="http://schemas.microsoft.com/office/drawing/2014/main" id="{D101D0BB-250C-4CBE-B0A8-643E12DA88D1}"/>
              </a:ext>
            </a:extLst>
          </p:cNvPr>
          <p:cNvGrpSpPr/>
          <p:nvPr/>
        </p:nvGrpSpPr>
        <p:grpSpPr>
          <a:xfrm>
            <a:off x="3185920" y="2181881"/>
            <a:ext cx="715161" cy="605813"/>
            <a:chOff x="635402" y="1337615"/>
            <a:chExt cx="715161" cy="60581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1DD406D-EDF5-4F56-9B78-CC77BD25D36D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CA95C29B-A8FB-4FE4-AABB-D4B658CBA961}"/>
              </a:ext>
            </a:extLst>
          </p:cNvPr>
          <p:cNvCxnSpPr>
            <a:cxnSpLocks/>
            <a:stCxn id="26" idx="0"/>
            <a:endCxn id="89" idx="2"/>
          </p:cNvCxnSpPr>
          <p:nvPr/>
        </p:nvCxnSpPr>
        <p:spPr>
          <a:xfrm flipH="1" flipV="1">
            <a:off x="1821015" y="3608992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E9B9AF86-F1E0-47D6-A181-15E01A34BAC9}"/>
              </a:ext>
            </a:extLst>
          </p:cNvPr>
          <p:cNvGrpSpPr/>
          <p:nvPr/>
        </p:nvGrpSpPr>
        <p:grpSpPr>
          <a:xfrm>
            <a:off x="1671823" y="3298979"/>
            <a:ext cx="298383" cy="310013"/>
            <a:chOff x="-105878" y="1740168"/>
            <a:chExt cx="461666" cy="46166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66BFDE00-70B6-483A-AD1D-B4A9194FDF8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DBFDCE17-D520-4606-A733-9C1D8FDE35F4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1" name="直線接點 90">
                <a:extLst>
                  <a:ext uri="{FF2B5EF4-FFF2-40B4-BE49-F238E27FC236}">
                    <a16:creationId xmlns:a16="http://schemas.microsoft.com/office/drawing/2014/main" id="{C6BF7F5D-DC54-48CD-A339-FBC15950FE7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>
                <a:extLst>
                  <a:ext uri="{FF2B5EF4-FFF2-40B4-BE49-F238E27FC236}">
                    <a16:creationId xmlns:a16="http://schemas.microsoft.com/office/drawing/2014/main" id="{CF597AEF-BBD6-4C90-93BA-C20C179C3C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8A770F34-3D7C-4956-B071-E882F9A95388}"/>
              </a:ext>
            </a:extLst>
          </p:cNvPr>
          <p:cNvCxnSpPr>
            <a:cxnSpLocks/>
            <a:stCxn id="37" idx="0"/>
            <a:endCxn id="95" idx="2"/>
          </p:cNvCxnSpPr>
          <p:nvPr/>
        </p:nvCxnSpPr>
        <p:spPr>
          <a:xfrm flipH="1" flipV="1">
            <a:off x="4083594" y="3616570"/>
            <a:ext cx="13863" cy="721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6AC8843-B210-4EF0-AF2A-6E185A91B16E}"/>
              </a:ext>
            </a:extLst>
          </p:cNvPr>
          <p:cNvGrpSpPr/>
          <p:nvPr/>
        </p:nvGrpSpPr>
        <p:grpSpPr>
          <a:xfrm>
            <a:off x="3934402" y="3306557"/>
            <a:ext cx="298383" cy="310013"/>
            <a:chOff x="-105878" y="1740168"/>
            <a:chExt cx="461666" cy="461665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8029292D-EB00-450D-9FEA-8C7839B91F8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103F8059-80CF-496F-BF4C-26DB5F310CC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7" name="直線接點 96">
                <a:extLst>
                  <a:ext uri="{FF2B5EF4-FFF2-40B4-BE49-F238E27FC236}">
                    <a16:creationId xmlns:a16="http://schemas.microsoft.com/office/drawing/2014/main" id="{0C9CFBC3-A78C-4B1F-9CD8-496738ABE5C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>
                <a:extLst>
                  <a:ext uri="{FF2B5EF4-FFF2-40B4-BE49-F238E27FC236}">
                    <a16:creationId xmlns:a16="http://schemas.microsoft.com/office/drawing/2014/main" id="{9298113B-9FC3-46D9-80B9-0E6E840E85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E605275-E0BD-4148-B138-CDB3DA779DC1}"/>
              </a:ext>
            </a:extLst>
          </p:cNvPr>
          <p:cNvCxnSpPr>
            <a:cxnSpLocks/>
          </p:cNvCxnSpPr>
          <p:nvPr/>
        </p:nvCxnSpPr>
        <p:spPr>
          <a:xfrm flipH="1" flipV="1">
            <a:off x="1821014" y="2484787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04465711-EC22-45DA-ACAB-426B3001976F}"/>
              </a:ext>
            </a:extLst>
          </p:cNvPr>
          <p:cNvCxnSpPr>
            <a:cxnSpLocks/>
          </p:cNvCxnSpPr>
          <p:nvPr/>
        </p:nvCxnSpPr>
        <p:spPr>
          <a:xfrm flipV="1">
            <a:off x="4083489" y="2469530"/>
            <a:ext cx="0" cy="8474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96C7B142-1D8F-4B09-A378-CA243180AA4F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1115186" y="3441223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3F3B5D6A-1772-43DF-9089-B99817BE418D}"/>
              </a:ext>
            </a:extLst>
          </p:cNvPr>
          <p:cNvCxnSpPr>
            <a:cxnSpLocks/>
          </p:cNvCxnSpPr>
          <p:nvPr/>
        </p:nvCxnSpPr>
        <p:spPr>
          <a:xfrm>
            <a:off x="3408876" y="3459565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5BFBE6F-EDC1-4368-B796-CE12FE46248F}"/>
              </a:ext>
            </a:extLst>
          </p:cNvPr>
          <p:cNvCxnSpPr>
            <a:cxnSpLocks/>
          </p:cNvCxnSpPr>
          <p:nvPr/>
        </p:nvCxnSpPr>
        <p:spPr>
          <a:xfrm>
            <a:off x="1821015" y="2469530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AC8F132-6B86-41E4-AFB5-DB9FCEA0487B}"/>
              </a:ext>
            </a:extLst>
          </p:cNvPr>
          <p:cNvSpPr txBox="1"/>
          <p:nvPr/>
        </p:nvSpPr>
        <p:spPr>
          <a:xfrm>
            <a:off x="2516247" y="1463586"/>
            <a:ext cx="22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Many Layers …</a:t>
            </a:r>
            <a:endParaRPr lang="zh-TW" altLang="en-US" sz="2400" dirty="0"/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0EE0EFC-FFB3-4292-98A7-361D29738066}"/>
              </a:ext>
            </a:extLst>
          </p:cNvPr>
          <p:cNvCxnSpPr>
            <a:cxnSpLocks/>
          </p:cNvCxnSpPr>
          <p:nvPr/>
        </p:nvCxnSpPr>
        <p:spPr>
          <a:xfrm flipV="1">
            <a:off x="3522551" y="1883956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7BD6FE8-A91D-470C-B94B-58B18122B2FE}"/>
              </a:ext>
            </a:extLst>
          </p:cNvPr>
          <p:cNvCxnSpPr>
            <a:cxnSpLocks/>
          </p:cNvCxnSpPr>
          <p:nvPr/>
        </p:nvCxnSpPr>
        <p:spPr>
          <a:xfrm flipV="1">
            <a:off x="3514540" y="1289223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78593491-5EB0-46D7-89FC-162E36F12E14}"/>
              </a:ext>
            </a:extLst>
          </p:cNvPr>
          <p:cNvSpPr txBox="1"/>
          <p:nvPr/>
        </p:nvSpPr>
        <p:spPr>
          <a:xfrm>
            <a:off x="2704036" y="782852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D7FCCDB-FCD0-40B7-9236-D7EEBF1B961A}"/>
              </a:ext>
            </a:extLst>
          </p:cNvPr>
          <p:cNvCxnSpPr>
            <a:cxnSpLocks/>
          </p:cNvCxnSpPr>
          <p:nvPr/>
        </p:nvCxnSpPr>
        <p:spPr>
          <a:xfrm flipH="1">
            <a:off x="3779260" y="2492235"/>
            <a:ext cx="34001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4A9EE6B-79DE-7E4C-A2B4-9DE187037834}"/>
              </a:ext>
            </a:extLst>
          </p:cNvPr>
          <p:cNvSpPr/>
          <p:nvPr/>
        </p:nvSpPr>
        <p:spPr>
          <a:xfrm>
            <a:off x="2236875" y="6626603"/>
            <a:ext cx="586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1200" dirty="0">
                <a:solidFill>
                  <a:schemeClr val="bg1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http://speech.ee.ntu.edu.tw/~tlkagk/courses_ML20.html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7" name="Slide Number Placeholder 3">
            <a:extLst>
              <a:ext uri="{FF2B5EF4-FFF2-40B4-BE49-F238E27FC236}">
                <a16:creationId xmlns:a16="http://schemas.microsoft.com/office/drawing/2014/main" id="{FDD26077-917E-4E41-A3EA-557443FC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225D8683-7A10-8B46-8652-DFC37C4BB86E}"/>
              </a:ext>
            </a:extLst>
          </p:cNvPr>
          <p:cNvSpPr/>
          <p:nvPr/>
        </p:nvSpPr>
        <p:spPr>
          <a:xfrm>
            <a:off x="3473504" y="544673"/>
            <a:ext cx="1890584" cy="5986508"/>
          </a:xfrm>
          <a:custGeom>
            <a:avLst/>
            <a:gdLst>
              <a:gd name="connsiteX0" fmla="*/ 0 w 1890584"/>
              <a:gd name="connsiteY0" fmla="*/ 166431 h 5986508"/>
              <a:gd name="connsiteX1" fmla="*/ 210065 w 1890584"/>
              <a:gd name="connsiteY1" fmla="*/ 5793 h 5986508"/>
              <a:gd name="connsiteX2" fmla="*/ 914400 w 1890584"/>
              <a:gd name="connsiteY2" fmla="*/ 771912 h 5986508"/>
              <a:gd name="connsiteX3" fmla="*/ 926757 w 1890584"/>
              <a:gd name="connsiteY3" fmla="*/ 846053 h 5986508"/>
              <a:gd name="connsiteX4" fmla="*/ 963827 w 1890584"/>
              <a:gd name="connsiteY4" fmla="*/ 969620 h 5986508"/>
              <a:gd name="connsiteX5" fmla="*/ 926757 w 1890584"/>
              <a:gd name="connsiteY5" fmla="*/ 1958161 h 5986508"/>
              <a:gd name="connsiteX6" fmla="*/ 1062681 w 1890584"/>
              <a:gd name="connsiteY6" fmla="*/ 3675750 h 5986508"/>
              <a:gd name="connsiteX7" fmla="*/ 1050324 w 1890584"/>
              <a:gd name="connsiteY7" fmla="*/ 3799318 h 5986508"/>
              <a:gd name="connsiteX8" fmla="*/ 1124465 w 1890584"/>
              <a:gd name="connsiteY8" fmla="*/ 4787858 h 5986508"/>
              <a:gd name="connsiteX9" fmla="*/ 1173892 w 1890584"/>
              <a:gd name="connsiteY9" fmla="*/ 5282128 h 5986508"/>
              <a:gd name="connsiteX10" fmla="*/ 1322173 w 1890584"/>
              <a:gd name="connsiteY10" fmla="*/ 5541620 h 5986508"/>
              <a:gd name="connsiteX11" fmla="*/ 1433384 w 1890584"/>
              <a:gd name="connsiteY11" fmla="*/ 5813469 h 5986508"/>
              <a:gd name="connsiteX12" fmla="*/ 1470454 w 1890584"/>
              <a:gd name="connsiteY12" fmla="*/ 5850539 h 5986508"/>
              <a:gd name="connsiteX13" fmla="*/ 1668162 w 1890584"/>
              <a:gd name="connsiteY13" fmla="*/ 5924680 h 5986508"/>
              <a:gd name="connsiteX14" fmla="*/ 1890584 w 1890584"/>
              <a:gd name="connsiteY14" fmla="*/ 5986464 h 598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0584" h="5986508">
                <a:moveTo>
                  <a:pt x="0" y="166431"/>
                </a:moveTo>
                <a:cubicBezTo>
                  <a:pt x="70022" y="112885"/>
                  <a:pt x="122321" y="14230"/>
                  <a:pt x="210065" y="5793"/>
                </a:cubicBezTo>
                <a:cubicBezTo>
                  <a:pt x="791820" y="-50145"/>
                  <a:pt x="724588" y="306009"/>
                  <a:pt x="914400" y="771912"/>
                </a:cubicBezTo>
                <a:cubicBezTo>
                  <a:pt x="918519" y="796626"/>
                  <a:pt x="920680" y="821746"/>
                  <a:pt x="926757" y="846053"/>
                </a:cubicBezTo>
                <a:cubicBezTo>
                  <a:pt x="937187" y="887772"/>
                  <a:pt x="963827" y="926617"/>
                  <a:pt x="963827" y="969620"/>
                </a:cubicBezTo>
                <a:cubicBezTo>
                  <a:pt x="963827" y="1299365"/>
                  <a:pt x="939114" y="1628647"/>
                  <a:pt x="926757" y="1958161"/>
                </a:cubicBezTo>
                <a:cubicBezTo>
                  <a:pt x="1041530" y="2646802"/>
                  <a:pt x="988175" y="2281426"/>
                  <a:pt x="1062681" y="3675750"/>
                </a:cubicBezTo>
                <a:cubicBezTo>
                  <a:pt x="1064890" y="3717086"/>
                  <a:pt x="1054443" y="3758129"/>
                  <a:pt x="1050324" y="3799318"/>
                </a:cubicBezTo>
                <a:cubicBezTo>
                  <a:pt x="1075038" y="4128831"/>
                  <a:pt x="1097023" y="4458561"/>
                  <a:pt x="1124465" y="4787858"/>
                </a:cubicBezTo>
                <a:cubicBezTo>
                  <a:pt x="1138216" y="4952864"/>
                  <a:pt x="1131883" y="5121967"/>
                  <a:pt x="1173892" y="5282128"/>
                </a:cubicBezTo>
                <a:cubicBezTo>
                  <a:pt x="1199168" y="5378492"/>
                  <a:pt x="1278455" y="5452102"/>
                  <a:pt x="1322173" y="5541620"/>
                </a:cubicBezTo>
                <a:cubicBezTo>
                  <a:pt x="1365137" y="5629595"/>
                  <a:pt x="1391017" y="5725205"/>
                  <a:pt x="1433384" y="5813469"/>
                </a:cubicBezTo>
                <a:cubicBezTo>
                  <a:pt x="1440946" y="5829223"/>
                  <a:pt x="1454661" y="5843058"/>
                  <a:pt x="1470454" y="5850539"/>
                </a:cubicBezTo>
                <a:cubicBezTo>
                  <a:pt x="1534063" y="5880670"/>
                  <a:pt x="1601830" y="5901143"/>
                  <a:pt x="1668162" y="5924680"/>
                </a:cubicBezTo>
                <a:cubicBezTo>
                  <a:pt x="1853292" y="5990372"/>
                  <a:pt x="1790654" y="5986464"/>
                  <a:pt x="1890584" y="598646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9" name="文字方塊 105">
            <a:extLst>
              <a:ext uri="{FF2B5EF4-FFF2-40B4-BE49-F238E27FC236}">
                <a16:creationId xmlns:a16="http://schemas.microsoft.com/office/drawing/2014/main" id="{86ED0FE5-E8F6-3347-83D0-8D025AC7C1CD}"/>
              </a:ext>
            </a:extLst>
          </p:cNvPr>
          <p:cNvSpPr txBox="1"/>
          <p:nvPr/>
        </p:nvSpPr>
        <p:spPr>
          <a:xfrm>
            <a:off x="4959428" y="62767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sp>
        <p:nvSpPr>
          <p:cNvPr id="112" name="Cloud Callout 111">
            <a:extLst>
              <a:ext uri="{FF2B5EF4-FFF2-40B4-BE49-F238E27FC236}">
                <a16:creationId xmlns:a16="http://schemas.microsoft.com/office/drawing/2014/main" id="{58363A63-C0A3-3442-91EF-CD932CF5731D}"/>
              </a:ext>
            </a:extLst>
          </p:cNvPr>
          <p:cNvSpPr/>
          <p:nvPr/>
        </p:nvSpPr>
        <p:spPr>
          <a:xfrm>
            <a:off x="4795491" y="1659609"/>
            <a:ext cx="2723742" cy="1535025"/>
          </a:xfrm>
          <a:prstGeom prst="cloudCallout">
            <a:avLst>
              <a:gd name="adj1" fmla="val -56562"/>
              <a:gd name="adj2" fmla="val 681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AutoregressionAR(1)</a:t>
            </a:r>
          </a:p>
        </p:txBody>
      </p:sp>
    </p:spTree>
    <p:extLst>
      <p:ext uri="{BB962C8B-B14F-4D97-AF65-F5344CB8AC3E}">
        <p14:creationId xmlns:p14="http://schemas.microsoft.com/office/powerpoint/2010/main" val="32522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2" grpId="0"/>
      <p:bldP spid="83" grpId="0"/>
      <p:bldP spid="104" grpId="0"/>
      <p:bldP spid="111" grpId="0"/>
      <p:bldP spid="108" grpId="0" animBg="1"/>
      <p:bldP spid="109" grpId="0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E5C845F7-AB26-2A43-95A5-DDD7333523D4}"/>
              </a:ext>
            </a:extLst>
          </p:cNvPr>
          <p:cNvSpPr/>
          <p:nvPr/>
        </p:nvSpPr>
        <p:spPr>
          <a:xfrm>
            <a:off x="271081" y="6283364"/>
            <a:ext cx="8412929" cy="3799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EBAC854-E850-9446-BCAB-240EC686D3CE}"/>
              </a:ext>
            </a:extLst>
          </p:cNvPr>
          <p:cNvSpPr/>
          <p:nvPr/>
        </p:nvSpPr>
        <p:spPr>
          <a:xfrm>
            <a:off x="5200380" y="725194"/>
            <a:ext cx="1131899" cy="5063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A31A16-A898-499B-9CC1-6998F3F79768}"/>
              </a:ext>
            </a:extLst>
          </p:cNvPr>
          <p:cNvSpPr/>
          <p:nvPr/>
        </p:nvSpPr>
        <p:spPr>
          <a:xfrm>
            <a:off x="321815" y="251937"/>
            <a:ext cx="5330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Generative Pre-Training (GPT) </a:t>
            </a:r>
            <a:endParaRPr lang="zh-TW" altLang="en-US" sz="3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EB405E0-22FE-4D5C-8F7A-F00A113D60B1}"/>
              </a:ext>
            </a:extLst>
          </p:cNvPr>
          <p:cNvSpPr/>
          <p:nvPr/>
        </p:nvSpPr>
        <p:spPr>
          <a:xfrm>
            <a:off x="1025638" y="543282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E3F10FE-B850-4D09-AEEE-CE788FDB9ACE}"/>
              </a:ext>
            </a:extLst>
          </p:cNvPr>
          <p:cNvCxnSpPr/>
          <p:nvPr/>
        </p:nvCxnSpPr>
        <p:spPr>
          <a:xfrm flipV="1">
            <a:off x="1274389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4DEA024-42A4-4196-AE06-28C922BBB26A}"/>
              </a:ext>
            </a:extLst>
          </p:cNvPr>
          <p:cNvSpPr/>
          <p:nvPr/>
        </p:nvSpPr>
        <p:spPr>
          <a:xfrm>
            <a:off x="3301429" y="543282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FD1A0A0-682A-4725-88C3-D96BFC1185AB}"/>
              </a:ext>
            </a:extLst>
          </p:cNvPr>
          <p:cNvCxnSpPr/>
          <p:nvPr/>
        </p:nvCxnSpPr>
        <p:spPr>
          <a:xfrm flipV="1">
            <a:off x="3532711" y="607100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C1E49B2-1FA9-4422-8940-D7F69A05D6A6}"/>
              </a:ext>
            </a:extLst>
          </p:cNvPr>
          <p:cNvCxnSpPr/>
          <p:nvPr/>
        </p:nvCxnSpPr>
        <p:spPr>
          <a:xfrm flipV="1">
            <a:off x="5778774" y="608587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A5F20741-482F-447C-9686-1C6C37AC72AB}"/>
              </a:ext>
            </a:extLst>
          </p:cNvPr>
          <p:cNvSpPr/>
          <p:nvPr/>
        </p:nvSpPr>
        <p:spPr>
          <a:xfrm>
            <a:off x="5533754" y="544769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645583C-2FC7-48E7-9DD8-7325E4608E84}"/>
              </a:ext>
            </a:extLst>
          </p:cNvPr>
          <p:cNvCxnSpPr/>
          <p:nvPr/>
        </p:nvCxnSpPr>
        <p:spPr>
          <a:xfrm flipV="1">
            <a:off x="8028910" y="610267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3D89DC-66A0-4154-82EF-D892E61F18A7}"/>
              </a:ext>
            </a:extLst>
          </p:cNvPr>
          <p:cNvSpPr/>
          <p:nvPr/>
        </p:nvSpPr>
        <p:spPr>
          <a:xfrm>
            <a:off x="7785218" y="546449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84AC98D-203D-4265-88ED-A347B1D32096}"/>
              </a:ext>
            </a:extLst>
          </p:cNvPr>
          <p:cNvGrpSpPr/>
          <p:nvPr/>
        </p:nvGrpSpPr>
        <p:grpSpPr>
          <a:xfrm>
            <a:off x="361279" y="4354663"/>
            <a:ext cx="1839368" cy="1052823"/>
            <a:chOff x="401919" y="3795863"/>
            <a:chExt cx="1839368" cy="105282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DA84A4B-6DB6-4A8B-97BA-B4D887F31C13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C7A46505-8975-403D-98D5-BDF8D6036DA0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66F68E9-DCB7-46F0-84FA-927DF4D1162F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ECF205A-6623-4CE7-A22C-E1A4186471D2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1188DAD-73BD-469D-8562-E00C04907F63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8CFBA804-8548-4A01-A13F-C1344293320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9CD26CE-99F9-4C8C-9FAC-0040803C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892D7C2E-540C-4D7A-A80B-ADB27C34341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A7A887C0-A9BD-4DC6-B396-AABCED013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5DAC6E02-78BB-4D60-9FC7-5848CDF43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717C7CB-DB58-4888-ABE1-F1B50C6E6F30}"/>
              </a:ext>
            </a:extLst>
          </p:cNvPr>
          <p:cNvGrpSpPr/>
          <p:nvPr/>
        </p:nvGrpSpPr>
        <p:grpSpPr>
          <a:xfrm>
            <a:off x="2637491" y="4337733"/>
            <a:ext cx="1839368" cy="1052823"/>
            <a:chOff x="401919" y="3795863"/>
            <a:chExt cx="1839368" cy="1052823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C5267E-DD74-4D8A-8891-63D85EC456C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9A890C5E-E339-4586-BA36-E941258F412E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A456918-B481-46BC-8F76-DA9F028D4A62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D640DE83-8F20-4464-8C55-8F7DB9FDDAF7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19D1787-830A-46FE-A8CB-F8089F21D841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6994F1DA-985D-4EAC-93A6-A3C3243AADD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C8DBBF1C-B460-47C1-B8C3-82ED84BDD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>
              <a:extLst>
                <a:ext uri="{FF2B5EF4-FFF2-40B4-BE49-F238E27FC236}">
                  <a16:creationId xmlns:a16="http://schemas.microsoft.com/office/drawing/2014/main" id="{48FC101E-C4FD-4BC6-BB56-68D71A178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8806F9B8-F686-4761-8588-81A4A80B4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3EDC8B82-D87B-4D67-A799-53E8D1DE1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DC381A95-9E50-437E-B23C-AB4F01551703}"/>
              </a:ext>
            </a:extLst>
          </p:cNvPr>
          <p:cNvGrpSpPr/>
          <p:nvPr/>
        </p:nvGrpSpPr>
        <p:grpSpPr>
          <a:xfrm>
            <a:off x="4881607" y="4348327"/>
            <a:ext cx="1839368" cy="1052823"/>
            <a:chOff x="401919" y="3795863"/>
            <a:chExt cx="1839368" cy="1052823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11F596E-C52B-4DA4-9353-61C0A0D0A0BB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80D652C5-D53B-4B63-BE0A-4A598F382BC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AE8F932-E0F7-4CFB-9B50-FB87D33653E5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3E4EF8AE-0FB1-4718-AC5F-3420BFC88CB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0FF17E5-4617-4901-A544-245293C6603F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AE01DED9-C9A3-47E9-898B-424E112E816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6F2ED776-9AE6-42D6-8FCC-A1AC4DD71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79C6C856-455F-4F0A-A9E5-790FECE776D9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C0B20149-C589-4276-866A-2773C7C27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>
              <a:extLst>
                <a:ext uri="{FF2B5EF4-FFF2-40B4-BE49-F238E27FC236}">
                  <a16:creationId xmlns:a16="http://schemas.microsoft.com/office/drawing/2014/main" id="{DFB12D2B-1C62-4BBC-9952-5A6A594FF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D4CFCFC7-0CD9-41BA-A11C-5BF712B51973}"/>
              </a:ext>
            </a:extLst>
          </p:cNvPr>
          <p:cNvGrpSpPr/>
          <p:nvPr/>
        </p:nvGrpSpPr>
        <p:grpSpPr>
          <a:xfrm>
            <a:off x="7134311" y="4361915"/>
            <a:ext cx="1839368" cy="1052823"/>
            <a:chOff x="401919" y="3795863"/>
            <a:chExt cx="1839368" cy="1052823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EF5EAB0-6CB9-47BB-99B6-17626DEC6EC2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7BCEC94A-D5BE-4477-9C26-2E3E51C00DF8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6091EE4-982B-4F74-8E10-BCFA494B82B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03E37E6-37B2-4E0D-BF08-66A0C61A96E6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2D170548-2CD5-45CB-B6BD-AE6E81103EF2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2111BCC2-5F93-4201-8F2E-FED7369CC5AC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直線單箭頭接點 64">
              <a:extLst>
                <a:ext uri="{FF2B5EF4-FFF2-40B4-BE49-F238E27FC236}">
                  <a16:creationId xmlns:a16="http://schemas.microsoft.com/office/drawing/2014/main" id="{E2738B4D-38A5-4497-849B-C9B578BAC7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>
              <a:extLst>
                <a:ext uri="{FF2B5EF4-FFF2-40B4-BE49-F238E27FC236}">
                  <a16:creationId xmlns:a16="http://schemas.microsoft.com/office/drawing/2014/main" id="{7E2030D0-3678-44A1-B94E-6DE06FE6E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59DDC837-51BC-4548-8B0A-AF6A21068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36B99B11-36FA-4F37-8929-E2969C252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/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A86D5005-BB7F-4DE5-9809-974B4E343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00" y="5519770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/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85C8D80B-8F3B-42FC-8047-9321B75D3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26" y="55086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/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73140B58-6394-4071-864C-3474E5666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71" y="5508697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/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418D7BC8-7A47-4243-84ED-CF8ED737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3" y="5501231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>
            <a:extLst>
              <a:ext uri="{FF2B5EF4-FFF2-40B4-BE49-F238E27FC236}">
                <a16:creationId xmlns:a16="http://schemas.microsoft.com/office/drawing/2014/main" id="{7E414FF9-88A7-4DE1-B975-00A89C2880E7}"/>
              </a:ext>
            </a:extLst>
          </p:cNvPr>
          <p:cNvSpPr/>
          <p:nvPr/>
        </p:nvSpPr>
        <p:spPr>
          <a:xfrm>
            <a:off x="4964991" y="4244523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76D2515-A2B1-44BD-BEBF-37C502B0BFA0}"/>
              </a:ext>
            </a:extLst>
          </p:cNvPr>
          <p:cNvSpPr txBox="1"/>
          <p:nvPr/>
        </p:nvSpPr>
        <p:spPr>
          <a:xfrm>
            <a:off x="459990" y="6284813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7CDA9329-2674-4D25-A501-CD660DD461B5}"/>
              </a:ext>
            </a:extLst>
          </p:cNvPr>
          <p:cNvSpPr txBox="1"/>
          <p:nvPr/>
        </p:nvSpPr>
        <p:spPr>
          <a:xfrm>
            <a:off x="2710124" y="6284813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潮水</a:t>
            </a:r>
          </a:p>
        </p:txBody>
      </p: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5CC5773-35CF-42A3-B121-4550C240DB85}"/>
              </a:ext>
            </a:extLst>
          </p:cNvPr>
          <p:cNvCxnSpPr>
            <a:cxnSpLocks/>
            <a:endCxn id="79" idx="4"/>
          </p:cNvCxnSpPr>
          <p:nvPr/>
        </p:nvCxnSpPr>
        <p:spPr>
          <a:xfrm flipH="1" flipV="1">
            <a:off x="5569898" y="3526513"/>
            <a:ext cx="234539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1CA279FD-3FAE-4197-A576-BB0E645E0196}"/>
              </a:ext>
            </a:extLst>
          </p:cNvPr>
          <p:cNvCxnSpPr>
            <a:cxnSpLocks/>
            <a:endCxn id="78" idx="5"/>
          </p:cNvCxnSpPr>
          <p:nvPr/>
        </p:nvCxnSpPr>
        <p:spPr>
          <a:xfrm flipH="1" flipV="1">
            <a:off x="3335861" y="3491686"/>
            <a:ext cx="1906473" cy="8448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橢圓 77">
            <a:extLst>
              <a:ext uri="{FF2B5EF4-FFF2-40B4-BE49-F238E27FC236}">
                <a16:creationId xmlns:a16="http://schemas.microsoft.com/office/drawing/2014/main" id="{34821406-BDB5-4BEE-BC83-0FD030CA36EB}"/>
              </a:ext>
            </a:extLst>
          </p:cNvPr>
          <p:cNvSpPr/>
          <p:nvPr/>
        </p:nvSpPr>
        <p:spPr>
          <a:xfrm>
            <a:off x="3182221" y="3338046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02D99075-062C-4DB7-85F3-030E65C0F9F9}"/>
              </a:ext>
            </a:extLst>
          </p:cNvPr>
          <p:cNvSpPr/>
          <p:nvPr/>
        </p:nvSpPr>
        <p:spPr>
          <a:xfrm>
            <a:off x="5479898" y="334651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95EE0D85-B670-4152-9322-14EEC50CC98A}"/>
              </a:ext>
            </a:extLst>
          </p:cNvPr>
          <p:cNvCxnSpPr>
            <a:cxnSpLocks/>
            <a:endCxn id="79" idx="4"/>
          </p:cNvCxnSpPr>
          <p:nvPr/>
        </p:nvCxnSpPr>
        <p:spPr>
          <a:xfrm flipV="1">
            <a:off x="5242334" y="3526513"/>
            <a:ext cx="327564" cy="8100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04235E0A-CA15-4414-91C0-94B418B8E1D9}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3272221" y="3518046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/>
              <p:nvPr/>
            </p:nvSpPr>
            <p:spPr>
              <a:xfrm>
                <a:off x="3106137" y="291958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F60D7D-C6E7-4902-AC16-6BF6A6C3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37" y="2919585"/>
                <a:ext cx="572208" cy="385555"/>
              </a:xfrm>
              <a:prstGeom prst="rect">
                <a:avLst/>
              </a:prstGeom>
              <a:blipFill>
                <a:blip r:embed="rId23"/>
                <a:stretch>
                  <a:fillRect l="-7527" t="-15873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/>
              <p:nvPr/>
            </p:nvSpPr>
            <p:spPr>
              <a:xfrm>
                <a:off x="5378735" y="2919585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35128F54-B348-4BC4-A847-23CBECE1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35" y="2919585"/>
                <a:ext cx="572208" cy="385555"/>
              </a:xfrm>
              <a:prstGeom prst="rect">
                <a:avLst/>
              </a:prstGeom>
              <a:blipFill>
                <a:blip r:embed="rId24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群組 83">
            <a:extLst>
              <a:ext uri="{FF2B5EF4-FFF2-40B4-BE49-F238E27FC236}">
                <a16:creationId xmlns:a16="http://schemas.microsoft.com/office/drawing/2014/main" id="{D101D0BB-250C-4CBE-B0A8-643E12DA88D1}"/>
              </a:ext>
            </a:extLst>
          </p:cNvPr>
          <p:cNvGrpSpPr/>
          <p:nvPr/>
        </p:nvGrpSpPr>
        <p:grpSpPr>
          <a:xfrm>
            <a:off x="5465278" y="2180697"/>
            <a:ext cx="715161" cy="605813"/>
            <a:chOff x="635402" y="1337615"/>
            <a:chExt cx="715161" cy="60581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1DD406D-EDF5-4F56-9B78-CC77BD25D36D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49423E49-A3F3-4665-9D95-F9DB6BB35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CA95C29B-A8FB-4FE4-AABB-D4B658CBA961}"/>
              </a:ext>
            </a:extLst>
          </p:cNvPr>
          <p:cNvCxnSpPr>
            <a:cxnSpLocks/>
            <a:endCxn id="89" idx="2"/>
          </p:cNvCxnSpPr>
          <p:nvPr/>
        </p:nvCxnSpPr>
        <p:spPr>
          <a:xfrm flipH="1" flipV="1">
            <a:off x="4100373" y="3607808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E9B9AF86-F1E0-47D6-A181-15E01A34BAC9}"/>
              </a:ext>
            </a:extLst>
          </p:cNvPr>
          <p:cNvGrpSpPr/>
          <p:nvPr/>
        </p:nvGrpSpPr>
        <p:grpSpPr>
          <a:xfrm>
            <a:off x="3951181" y="3297795"/>
            <a:ext cx="298383" cy="310013"/>
            <a:chOff x="-105878" y="1740168"/>
            <a:chExt cx="461666" cy="461665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66BFDE00-70B6-483A-AD1D-B4A9194FDF8F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0" name="群組 89">
              <a:extLst>
                <a:ext uri="{FF2B5EF4-FFF2-40B4-BE49-F238E27FC236}">
                  <a16:creationId xmlns:a16="http://schemas.microsoft.com/office/drawing/2014/main" id="{DBFDCE17-D520-4606-A733-9C1D8FDE35F4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1" name="直線接點 90">
                <a:extLst>
                  <a:ext uri="{FF2B5EF4-FFF2-40B4-BE49-F238E27FC236}">
                    <a16:creationId xmlns:a16="http://schemas.microsoft.com/office/drawing/2014/main" id="{C6BF7F5D-DC54-48CD-A339-FBC15950FE7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>
                <a:extLst>
                  <a:ext uri="{FF2B5EF4-FFF2-40B4-BE49-F238E27FC236}">
                    <a16:creationId xmlns:a16="http://schemas.microsoft.com/office/drawing/2014/main" id="{CF597AEF-BBD6-4C90-93BA-C20C179C3C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8A770F34-3D7C-4956-B071-E882F9A95388}"/>
              </a:ext>
            </a:extLst>
          </p:cNvPr>
          <p:cNvCxnSpPr>
            <a:cxnSpLocks/>
            <a:endCxn id="95" idx="2"/>
          </p:cNvCxnSpPr>
          <p:nvPr/>
        </p:nvCxnSpPr>
        <p:spPr>
          <a:xfrm flipH="1" flipV="1">
            <a:off x="6362952" y="3615386"/>
            <a:ext cx="13863" cy="7211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6AC8843-B210-4EF0-AF2A-6E185A91B16E}"/>
              </a:ext>
            </a:extLst>
          </p:cNvPr>
          <p:cNvGrpSpPr/>
          <p:nvPr/>
        </p:nvGrpSpPr>
        <p:grpSpPr>
          <a:xfrm>
            <a:off x="6213760" y="3305373"/>
            <a:ext cx="298383" cy="310013"/>
            <a:chOff x="-105878" y="1740168"/>
            <a:chExt cx="461666" cy="461665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8029292D-EB00-450D-9FEA-8C7839B91F8A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6" name="群組 95">
              <a:extLst>
                <a:ext uri="{FF2B5EF4-FFF2-40B4-BE49-F238E27FC236}">
                  <a16:creationId xmlns:a16="http://schemas.microsoft.com/office/drawing/2014/main" id="{103F8059-80CF-496F-BF4C-26DB5F310CC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97" name="直線接點 96">
                <a:extLst>
                  <a:ext uri="{FF2B5EF4-FFF2-40B4-BE49-F238E27FC236}">
                    <a16:creationId xmlns:a16="http://schemas.microsoft.com/office/drawing/2014/main" id="{0C9CFBC3-A78C-4B1F-9CD8-496738ABE5C9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>
                <a:extLst>
                  <a:ext uri="{FF2B5EF4-FFF2-40B4-BE49-F238E27FC236}">
                    <a16:creationId xmlns:a16="http://schemas.microsoft.com/office/drawing/2014/main" id="{9298113B-9FC3-46D9-80B9-0E6E840E85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1E605275-E0BD-4148-B138-CDB3DA779DC1}"/>
              </a:ext>
            </a:extLst>
          </p:cNvPr>
          <p:cNvCxnSpPr>
            <a:cxnSpLocks/>
          </p:cNvCxnSpPr>
          <p:nvPr/>
        </p:nvCxnSpPr>
        <p:spPr>
          <a:xfrm flipH="1" flipV="1">
            <a:off x="4100372" y="2483603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04465711-EC22-45DA-ACAB-426B3001976F}"/>
              </a:ext>
            </a:extLst>
          </p:cNvPr>
          <p:cNvCxnSpPr>
            <a:cxnSpLocks/>
          </p:cNvCxnSpPr>
          <p:nvPr/>
        </p:nvCxnSpPr>
        <p:spPr>
          <a:xfrm flipV="1">
            <a:off x="6362847" y="2468346"/>
            <a:ext cx="0" cy="847492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96C7B142-1D8F-4B09-A378-CA243180AA4F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3394544" y="3440039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3F3B5D6A-1772-43DF-9089-B99817BE418D}"/>
              </a:ext>
            </a:extLst>
          </p:cNvPr>
          <p:cNvCxnSpPr>
            <a:cxnSpLocks/>
          </p:cNvCxnSpPr>
          <p:nvPr/>
        </p:nvCxnSpPr>
        <p:spPr>
          <a:xfrm>
            <a:off x="5688234" y="345838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B5BFBE6F-EDC1-4368-B796-CE12FE46248F}"/>
              </a:ext>
            </a:extLst>
          </p:cNvPr>
          <p:cNvCxnSpPr>
            <a:cxnSpLocks/>
          </p:cNvCxnSpPr>
          <p:nvPr/>
        </p:nvCxnSpPr>
        <p:spPr>
          <a:xfrm>
            <a:off x="4100373" y="2468346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0AC8F132-6B86-41E4-AFB5-DB9FCEA0487B}"/>
              </a:ext>
            </a:extLst>
          </p:cNvPr>
          <p:cNvSpPr txBox="1"/>
          <p:nvPr/>
        </p:nvSpPr>
        <p:spPr>
          <a:xfrm>
            <a:off x="4795605" y="1462402"/>
            <a:ext cx="22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Many Layers …</a:t>
            </a:r>
            <a:endParaRPr lang="zh-TW" altLang="en-US" sz="2400" dirty="0"/>
          </a:p>
        </p:txBody>
      </p: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0EE0EFC-FFB3-4292-98A7-361D29738066}"/>
              </a:ext>
            </a:extLst>
          </p:cNvPr>
          <p:cNvCxnSpPr>
            <a:cxnSpLocks/>
          </p:cNvCxnSpPr>
          <p:nvPr/>
        </p:nvCxnSpPr>
        <p:spPr>
          <a:xfrm flipV="1">
            <a:off x="5801909" y="1882772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27BD6FE8-A91D-470C-B94B-58B18122B2FE}"/>
              </a:ext>
            </a:extLst>
          </p:cNvPr>
          <p:cNvCxnSpPr>
            <a:cxnSpLocks/>
          </p:cNvCxnSpPr>
          <p:nvPr/>
        </p:nvCxnSpPr>
        <p:spPr>
          <a:xfrm flipV="1">
            <a:off x="5793898" y="1288039"/>
            <a:ext cx="0" cy="287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>
            <a:extLst>
              <a:ext uri="{FF2B5EF4-FFF2-40B4-BE49-F238E27FC236}">
                <a16:creationId xmlns:a16="http://schemas.microsoft.com/office/drawing/2014/main" id="{78593491-5EB0-46D7-89FC-162E36F12E14}"/>
              </a:ext>
            </a:extLst>
          </p:cNvPr>
          <p:cNvSpPr txBox="1"/>
          <p:nvPr/>
        </p:nvSpPr>
        <p:spPr>
          <a:xfrm>
            <a:off x="4983394" y="781668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CD7FCCDB-FCD0-40B7-9236-D7EEBF1B961A}"/>
              </a:ext>
            </a:extLst>
          </p:cNvPr>
          <p:cNvCxnSpPr>
            <a:cxnSpLocks/>
          </p:cNvCxnSpPr>
          <p:nvPr/>
        </p:nvCxnSpPr>
        <p:spPr>
          <a:xfrm flipH="1">
            <a:off x="6028138" y="2491051"/>
            <a:ext cx="34001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38C9157A-4BDD-48C7-84BA-791BE2C89210}"/>
              </a:ext>
            </a:extLst>
          </p:cNvPr>
          <p:cNvSpPr txBox="1"/>
          <p:nvPr/>
        </p:nvSpPr>
        <p:spPr>
          <a:xfrm>
            <a:off x="4959428" y="6276721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退了</a:t>
            </a:r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63CBFE0E-25AB-44C3-8884-3EB6595814F6}"/>
              </a:ext>
            </a:extLst>
          </p:cNvPr>
          <p:cNvCxnSpPr>
            <a:cxnSpLocks/>
            <a:stCxn id="52" idx="0"/>
            <a:endCxn id="108" idx="5"/>
          </p:cNvCxnSpPr>
          <p:nvPr/>
        </p:nvCxnSpPr>
        <p:spPr>
          <a:xfrm flipH="1" flipV="1">
            <a:off x="1030118" y="3530403"/>
            <a:ext cx="4176974" cy="817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橢圓 107">
            <a:extLst>
              <a:ext uri="{FF2B5EF4-FFF2-40B4-BE49-F238E27FC236}">
                <a16:creationId xmlns:a16="http://schemas.microsoft.com/office/drawing/2014/main" id="{2F6277B3-211F-4C81-B135-6E8605AEEAA7}"/>
              </a:ext>
            </a:extLst>
          </p:cNvPr>
          <p:cNvSpPr/>
          <p:nvPr/>
        </p:nvSpPr>
        <p:spPr>
          <a:xfrm>
            <a:off x="876478" y="337676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8F978619-64D6-4018-9B33-FD33CB411CE5}"/>
              </a:ext>
            </a:extLst>
          </p:cNvPr>
          <p:cNvCxnSpPr>
            <a:cxnSpLocks/>
            <a:endCxn id="108" idx="4"/>
          </p:cNvCxnSpPr>
          <p:nvPr/>
        </p:nvCxnSpPr>
        <p:spPr>
          <a:xfrm flipH="1" flipV="1">
            <a:off x="966478" y="3556763"/>
            <a:ext cx="256004" cy="8354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C4BA8662-6C79-48C5-BE07-4CF8D5A1C23C}"/>
                  </a:ext>
                </a:extLst>
              </p:cNvPr>
              <p:cNvSpPr txBox="1"/>
              <p:nvPr/>
            </p:nvSpPr>
            <p:spPr>
              <a:xfrm>
                <a:off x="800394" y="2958302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C4BA8662-6C79-48C5-BE07-4CF8D5A1C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4" y="2958302"/>
                <a:ext cx="572208" cy="385555"/>
              </a:xfrm>
              <a:prstGeom prst="rect">
                <a:avLst/>
              </a:prstGeom>
              <a:blipFill>
                <a:blip r:embed="rId26"/>
                <a:stretch>
                  <a:fillRect l="-6383" t="-14063" r="-2553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31AAAD63-A1D9-49E1-9DAD-2A73DA031C89}"/>
              </a:ext>
            </a:extLst>
          </p:cNvPr>
          <p:cNvCxnSpPr>
            <a:cxnSpLocks/>
            <a:endCxn id="115" idx="2"/>
          </p:cNvCxnSpPr>
          <p:nvPr/>
        </p:nvCxnSpPr>
        <p:spPr>
          <a:xfrm flipH="1" flipV="1">
            <a:off x="1794630" y="3646525"/>
            <a:ext cx="230" cy="745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65C0BC54-D23C-481F-A860-A9E0FE450BBE}"/>
              </a:ext>
            </a:extLst>
          </p:cNvPr>
          <p:cNvGrpSpPr/>
          <p:nvPr/>
        </p:nvGrpSpPr>
        <p:grpSpPr>
          <a:xfrm>
            <a:off x="1645438" y="3336512"/>
            <a:ext cx="298383" cy="310013"/>
            <a:chOff x="-105878" y="1740168"/>
            <a:chExt cx="461666" cy="461665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864977F-0C9B-41C1-8885-ABC1AB5EB254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6" name="群組 115">
              <a:extLst>
                <a:ext uri="{FF2B5EF4-FFF2-40B4-BE49-F238E27FC236}">
                  <a16:creationId xmlns:a16="http://schemas.microsoft.com/office/drawing/2014/main" id="{93E23745-FC81-45FE-8FA8-5D33F6F4B602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17" name="直線接點 116">
                <a:extLst>
                  <a:ext uri="{FF2B5EF4-FFF2-40B4-BE49-F238E27FC236}">
                    <a16:creationId xmlns:a16="http://schemas.microsoft.com/office/drawing/2014/main" id="{1ECBB800-7C1A-4431-90CE-3E066AFDC807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接點 117">
                <a:extLst>
                  <a:ext uri="{FF2B5EF4-FFF2-40B4-BE49-F238E27FC236}">
                    <a16:creationId xmlns:a16="http://schemas.microsoft.com/office/drawing/2014/main" id="{51E6EF6C-3589-4A0F-A1E7-5ED6EF865E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262C0693-3E14-42C1-B196-D86453CD07B0}"/>
              </a:ext>
            </a:extLst>
          </p:cNvPr>
          <p:cNvCxnSpPr>
            <a:cxnSpLocks/>
          </p:cNvCxnSpPr>
          <p:nvPr/>
        </p:nvCxnSpPr>
        <p:spPr>
          <a:xfrm flipH="1" flipV="1">
            <a:off x="1794629" y="2522320"/>
            <a:ext cx="0" cy="79261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C59B9374-B0AF-491A-BFD9-644B103D0831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1088801" y="3478756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714CA007-309C-47ED-9D4B-46702CE030A6}"/>
              </a:ext>
            </a:extLst>
          </p:cNvPr>
          <p:cNvCxnSpPr>
            <a:cxnSpLocks/>
          </p:cNvCxnSpPr>
          <p:nvPr/>
        </p:nvCxnSpPr>
        <p:spPr>
          <a:xfrm flipV="1">
            <a:off x="1794629" y="2468346"/>
            <a:ext cx="2302828" cy="2270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字方塊 121">
            <a:extLst>
              <a:ext uri="{FF2B5EF4-FFF2-40B4-BE49-F238E27FC236}">
                <a16:creationId xmlns:a16="http://schemas.microsoft.com/office/drawing/2014/main" id="{E5E82EAC-F9BB-4A9C-8E69-CD4EFA61CA69}"/>
              </a:ext>
            </a:extLst>
          </p:cNvPr>
          <p:cNvSpPr txBox="1"/>
          <p:nvPr/>
        </p:nvSpPr>
        <p:spPr>
          <a:xfrm>
            <a:off x="7199279" y="6307107"/>
            <a:ext cx="163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F3B4A5D-2BE4-7049-B192-D298E5C760B0}"/>
              </a:ext>
            </a:extLst>
          </p:cNvPr>
          <p:cNvSpPr/>
          <p:nvPr/>
        </p:nvSpPr>
        <p:spPr>
          <a:xfrm>
            <a:off x="2236875" y="6626603"/>
            <a:ext cx="586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1200" dirty="0">
                <a:solidFill>
                  <a:schemeClr val="bg1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http://speech.ee.ntu.edu.tw/~tlkagk/courses_ML20.html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5" name="Slide Number Placeholder 3">
            <a:extLst>
              <a:ext uri="{FF2B5EF4-FFF2-40B4-BE49-F238E27FC236}">
                <a16:creationId xmlns:a16="http://schemas.microsoft.com/office/drawing/2014/main" id="{0660CD86-138B-B94E-B387-991A62AD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F36FB95-554A-8141-A15D-9759DDCEA347}"/>
              </a:ext>
            </a:extLst>
          </p:cNvPr>
          <p:cNvSpPr/>
          <p:nvPr/>
        </p:nvSpPr>
        <p:spPr>
          <a:xfrm>
            <a:off x="5782962" y="537904"/>
            <a:ext cx="1890584" cy="5986508"/>
          </a:xfrm>
          <a:custGeom>
            <a:avLst/>
            <a:gdLst>
              <a:gd name="connsiteX0" fmla="*/ 0 w 1890584"/>
              <a:gd name="connsiteY0" fmla="*/ 166431 h 5986508"/>
              <a:gd name="connsiteX1" fmla="*/ 210065 w 1890584"/>
              <a:gd name="connsiteY1" fmla="*/ 5793 h 5986508"/>
              <a:gd name="connsiteX2" fmla="*/ 914400 w 1890584"/>
              <a:gd name="connsiteY2" fmla="*/ 771912 h 5986508"/>
              <a:gd name="connsiteX3" fmla="*/ 926757 w 1890584"/>
              <a:gd name="connsiteY3" fmla="*/ 846053 h 5986508"/>
              <a:gd name="connsiteX4" fmla="*/ 963827 w 1890584"/>
              <a:gd name="connsiteY4" fmla="*/ 969620 h 5986508"/>
              <a:gd name="connsiteX5" fmla="*/ 926757 w 1890584"/>
              <a:gd name="connsiteY5" fmla="*/ 1958161 h 5986508"/>
              <a:gd name="connsiteX6" fmla="*/ 1062681 w 1890584"/>
              <a:gd name="connsiteY6" fmla="*/ 3675750 h 5986508"/>
              <a:gd name="connsiteX7" fmla="*/ 1050324 w 1890584"/>
              <a:gd name="connsiteY7" fmla="*/ 3799318 h 5986508"/>
              <a:gd name="connsiteX8" fmla="*/ 1124465 w 1890584"/>
              <a:gd name="connsiteY8" fmla="*/ 4787858 h 5986508"/>
              <a:gd name="connsiteX9" fmla="*/ 1173892 w 1890584"/>
              <a:gd name="connsiteY9" fmla="*/ 5282128 h 5986508"/>
              <a:gd name="connsiteX10" fmla="*/ 1322173 w 1890584"/>
              <a:gd name="connsiteY10" fmla="*/ 5541620 h 5986508"/>
              <a:gd name="connsiteX11" fmla="*/ 1433384 w 1890584"/>
              <a:gd name="connsiteY11" fmla="*/ 5813469 h 5986508"/>
              <a:gd name="connsiteX12" fmla="*/ 1470454 w 1890584"/>
              <a:gd name="connsiteY12" fmla="*/ 5850539 h 5986508"/>
              <a:gd name="connsiteX13" fmla="*/ 1668162 w 1890584"/>
              <a:gd name="connsiteY13" fmla="*/ 5924680 h 5986508"/>
              <a:gd name="connsiteX14" fmla="*/ 1890584 w 1890584"/>
              <a:gd name="connsiteY14" fmla="*/ 5986464 h 598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0584" h="5986508">
                <a:moveTo>
                  <a:pt x="0" y="166431"/>
                </a:moveTo>
                <a:cubicBezTo>
                  <a:pt x="70022" y="112885"/>
                  <a:pt x="122321" y="14230"/>
                  <a:pt x="210065" y="5793"/>
                </a:cubicBezTo>
                <a:cubicBezTo>
                  <a:pt x="791820" y="-50145"/>
                  <a:pt x="724588" y="306009"/>
                  <a:pt x="914400" y="771912"/>
                </a:cubicBezTo>
                <a:cubicBezTo>
                  <a:pt x="918519" y="796626"/>
                  <a:pt x="920680" y="821746"/>
                  <a:pt x="926757" y="846053"/>
                </a:cubicBezTo>
                <a:cubicBezTo>
                  <a:pt x="937187" y="887772"/>
                  <a:pt x="963827" y="926617"/>
                  <a:pt x="963827" y="969620"/>
                </a:cubicBezTo>
                <a:cubicBezTo>
                  <a:pt x="963827" y="1299365"/>
                  <a:pt x="939114" y="1628647"/>
                  <a:pt x="926757" y="1958161"/>
                </a:cubicBezTo>
                <a:cubicBezTo>
                  <a:pt x="1041530" y="2646802"/>
                  <a:pt x="988175" y="2281426"/>
                  <a:pt x="1062681" y="3675750"/>
                </a:cubicBezTo>
                <a:cubicBezTo>
                  <a:pt x="1064890" y="3717086"/>
                  <a:pt x="1054443" y="3758129"/>
                  <a:pt x="1050324" y="3799318"/>
                </a:cubicBezTo>
                <a:cubicBezTo>
                  <a:pt x="1075038" y="4128831"/>
                  <a:pt x="1097023" y="4458561"/>
                  <a:pt x="1124465" y="4787858"/>
                </a:cubicBezTo>
                <a:cubicBezTo>
                  <a:pt x="1138216" y="4952864"/>
                  <a:pt x="1131883" y="5121967"/>
                  <a:pt x="1173892" y="5282128"/>
                </a:cubicBezTo>
                <a:cubicBezTo>
                  <a:pt x="1199168" y="5378492"/>
                  <a:pt x="1278455" y="5452102"/>
                  <a:pt x="1322173" y="5541620"/>
                </a:cubicBezTo>
                <a:cubicBezTo>
                  <a:pt x="1365137" y="5629595"/>
                  <a:pt x="1391017" y="5725205"/>
                  <a:pt x="1433384" y="5813469"/>
                </a:cubicBezTo>
                <a:cubicBezTo>
                  <a:pt x="1440946" y="5829223"/>
                  <a:pt x="1454661" y="5843058"/>
                  <a:pt x="1470454" y="5850539"/>
                </a:cubicBezTo>
                <a:cubicBezTo>
                  <a:pt x="1534063" y="5880670"/>
                  <a:pt x="1601830" y="5901143"/>
                  <a:pt x="1668162" y="5924680"/>
                </a:cubicBezTo>
                <a:cubicBezTo>
                  <a:pt x="1853292" y="5990372"/>
                  <a:pt x="1790654" y="5986464"/>
                  <a:pt x="1890584" y="598646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81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79" grpId="0" animBg="1"/>
      <p:bldP spid="82" grpId="0"/>
      <p:bldP spid="83" grpId="0"/>
      <p:bldP spid="104" grpId="0"/>
      <p:bldP spid="111" grpId="0"/>
      <p:bldP spid="108" grpId="0" animBg="1"/>
      <p:bldP spid="1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7A9746D2-910E-403C-8124-32EA4BED377D}"/>
              </a:ext>
            </a:extLst>
          </p:cNvPr>
          <p:cNvGrpSpPr/>
          <p:nvPr/>
        </p:nvGrpSpPr>
        <p:grpSpPr>
          <a:xfrm>
            <a:off x="3126612" y="1152752"/>
            <a:ext cx="5649230" cy="2871225"/>
            <a:chOff x="3471515" y="1825625"/>
            <a:chExt cx="5184805" cy="2583815"/>
          </a:xfrm>
        </p:grpSpPr>
        <p:pic>
          <p:nvPicPr>
            <p:cNvPr id="4" name="Google Shape;266;p35">
              <a:extLst>
                <a:ext uri="{FF2B5EF4-FFF2-40B4-BE49-F238E27FC236}">
                  <a16:creationId xmlns:a16="http://schemas.microsoft.com/office/drawing/2014/main" id="{5BA2BBCE-AB96-474C-9EDA-E1D128974D6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53581" y="1825625"/>
              <a:ext cx="3702739" cy="25838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78C67A9-479B-43D8-A2A4-E54FBB5D8841}"/>
                </a:ext>
              </a:extLst>
            </p:cNvPr>
            <p:cNvGrpSpPr/>
            <p:nvPr/>
          </p:nvGrpSpPr>
          <p:grpSpPr>
            <a:xfrm>
              <a:off x="3471515" y="3386965"/>
              <a:ext cx="1431476" cy="1022475"/>
              <a:chOff x="7336863" y="233785"/>
              <a:chExt cx="1431476" cy="1022475"/>
            </a:xfrm>
          </p:grpSpPr>
          <p:pic>
            <p:nvPicPr>
              <p:cNvPr id="5" name="Google Shape;258;p34">
                <a:extLst>
                  <a:ext uri="{FF2B5EF4-FFF2-40B4-BE49-F238E27FC236}">
                    <a16:creationId xmlns:a16="http://schemas.microsoft.com/office/drawing/2014/main" id="{99215471-231F-42DD-B340-2F1F267DEFF0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336863" y="233785"/>
                <a:ext cx="1431476" cy="1022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259;p34">
                <a:extLst>
                  <a:ext uri="{FF2B5EF4-FFF2-40B4-BE49-F238E27FC236}">
                    <a16:creationId xmlns:a16="http://schemas.microsoft.com/office/drawing/2014/main" id="{E3EFE2D1-25DC-4576-ACA0-6FA29AD30BFF}"/>
                  </a:ext>
                </a:extLst>
              </p:cNvPr>
              <p:cNvSpPr txBox="1"/>
              <p:nvPr/>
            </p:nvSpPr>
            <p:spPr>
              <a:xfrm>
                <a:off x="7422065" y="540172"/>
                <a:ext cx="1309500" cy="70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1">
                    <a:solidFill>
                      <a:srgbClr val="FFFFFF"/>
                    </a:solidFill>
                  </a:rPr>
                  <a:t>CoQA</a:t>
                </a:r>
                <a:endParaRPr sz="1800" b="1">
                  <a:solidFill>
                    <a:srgbClr val="FFFFFF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06C3258-C681-4A41-A461-B378981AE575}"/>
                  </a:ext>
                </a:extLst>
              </p:cNvPr>
              <p:cNvSpPr txBox="1"/>
              <p:nvPr/>
            </p:nvSpPr>
            <p:spPr>
              <a:xfrm>
                <a:off x="930790" y="2084655"/>
                <a:ext cx="25780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</a:t>
                </a:r>
              </a:p>
              <a:p>
                <a:r>
                  <a:rPr lang="en-US" altLang="zh-TW" sz="2400" dirty="0"/>
                  <a:t>”Q:”,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 “A:”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06C3258-C681-4A41-A461-B378981A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90" y="2084655"/>
                <a:ext cx="2578062" cy="1200329"/>
              </a:xfrm>
              <a:prstGeom prst="rect">
                <a:avLst/>
              </a:prstGeom>
              <a:blipFill>
                <a:blip r:embed="rId5"/>
                <a:stretch>
                  <a:fillRect l="-3922" t="-4211" r="-980" b="-105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D898ADDE-3754-467C-ACD9-48B79F0C4B23}"/>
              </a:ext>
            </a:extLst>
          </p:cNvPr>
          <p:cNvSpPr/>
          <p:nvPr/>
        </p:nvSpPr>
        <p:spPr>
          <a:xfrm>
            <a:off x="323528" y="199061"/>
            <a:ext cx="7797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One-shot or Few-shot Learning?  GPT-3 </a:t>
            </a:r>
            <a:r>
              <a:rPr lang="en-US" sz="3200" dirty="0"/>
              <a:t>175B</a:t>
            </a:r>
            <a:endParaRPr lang="zh-TW" altLang="en-US" sz="32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6487E1-237E-4FEC-BD09-DCCF09BE95D5}"/>
              </a:ext>
            </a:extLst>
          </p:cNvPr>
          <p:cNvSpPr/>
          <p:nvPr/>
        </p:nvSpPr>
        <p:spPr>
          <a:xfrm>
            <a:off x="628650" y="1287209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Reading Comprehension 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44A8062-B5C5-45B1-9A3F-6CA871DEACDD}"/>
              </a:ext>
            </a:extLst>
          </p:cNvPr>
          <p:cNvSpPr/>
          <p:nvPr/>
        </p:nvSpPr>
        <p:spPr>
          <a:xfrm>
            <a:off x="628650" y="4119463"/>
            <a:ext cx="2403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Summarization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CD4324E-74ED-4C36-803D-50CC726E6239}"/>
                  </a:ext>
                </a:extLst>
              </p:cNvPr>
              <p:cNvSpPr txBox="1"/>
              <p:nvPr/>
            </p:nvSpPr>
            <p:spPr>
              <a:xfrm>
                <a:off x="3317570" y="4112246"/>
                <a:ext cx="4815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TW" sz="2400" dirty="0"/>
                  <a:t>,”TL;DR:”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CD4324E-74ED-4C36-803D-50CC726E6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70" y="4112246"/>
                <a:ext cx="4815150" cy="461665"/>
              </a:xfrm>
              <a:prstGeom prst="rect">
                <a:avLst/>
              </a:prstGeom>
              <a:blipFill>
                <a:blip r:embed="rId6"/>
                <a:stretch>
                  <a:fillRect l="-526" t="-13889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B676F020-A3B7-4E84-8FA2-2325C6701352}"/>
              </a:ext>
            </a:extLst>
          </p:cNvPr>
          <p:cNvSpPr/>
          <p:nvPr/>
        </p:nvSpPr>
        <p:spPr>
          <a:xfrm>
            <a:off x="628650" y="4873715"/>
            <a:ext cx="198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Translation </a:t>
            </a:r>
            <a:endParaRPr lang="zh-TW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8FD8E8-D6C1-45B5-AC83-581D5F88C81E}"/>
              </a:ext>
            </a:extLst>
          </p:cNvPr>
          <p:cNvSpPr txBox="1"/>
          <p:nvPr/>
        </p:nvSpPr>
        <p:spPr>
          <a:xfrm>
            <a:off x="3126612" y="4653136"/>
            <a:ext cx="25985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1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0CD0921-0E6B-448A-B6AB-F3C7881409A7}"/>
              </a:ext>
            </a:extLst>
          </p:cNvPr>
          <p:cNvSpPr txBox="1"/>
          <p:nvPr/>
        </p:nvSpPr>
        <p:spPr>
          <a:xfrm>
            <a:off x="5857841" y="4653136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A8640AF-ED4B-48B6-B300-57AAACACC40D}"/>
              </a:ext>
            </a:extLst>
          </p:cNvPr>
          <p:cNvSpPr txBox="1"/>
          <p:nvPr/>
        </p:nvSpPr>
        <p:spPr>
          <a:xfrm>
            <a:off x="6286642" y="4653136"/>
            <a:ext cx="25338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French sentence 1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F8E9967-EA51-4AFD-8ADB-EE85BC708D9E}"/>
              </a:ext>
            </a:extLst>
          </p:cNvPr>
          <p:cNvSpPr txBox="1"/>
          <p:nvPr/>
        </p:nvSpPr>
        <p:spPr>
          <a:xfrm>
            <a:off x="3126612" y="5276203"/>
            <a:ext cx="25985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2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62FEA86-1DCE-4F26-B3D2-262F0C9B9A0B}"/>
              </a:ext>
            </a:extLst>
          </p:cNvPr>
          <p:cNvSpPr txBox="1"/>
          <p:nvPr/>
        </p:nvSpPr>
        <p:spPr>
          <a:xfrm>
            <a:off x="5857841" y="5276203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4E1A403-B5EC-4A49-A4F4-54DFAAAA0EF0}"/>
              </a:ext>
            </a:extLst>
          </p:cNvPr>
          <p:cNvSpPr txBox="1"/>
          <p:nvPr/>
        </p:nvSpPr>
        <p:spPr>
          <a:xfrm>
            <a:off x="6286642" y="5276203"/>
            <a:ext cx="25338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French sentence 2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EE190A6-2280-46AB-9172-C2D215478490}"/>
              </a:ext>
            </a:extLst>
          </p:cNvPr>
          <p:cNvSpPr txBox="1"/>
          <p:nvPr/>
        </p:nvSpPr>
        <p:spPr>
          <a:xfrm>
            <a:off x="3126612" y="5899270"/>
            <a:ext cx="25985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English sentence 3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4FF743A-651E-4888-9EF8-8205579E4D74}"/>
              </a:ext>
            </a:extLst>
          </p:cNvPr>
          <p:cNvSpPr txBox="1"/>
          <p:nvPr/>
        </p:nvSpPr>
        <p:spPr>
          <a:xfrm>
            <a:off x="5857841" y="5899270"/>
            <a:ext cx="3164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725A88-61E1-D944-945E-E82B77E3E36E}"/>
              </a:ext>
            </a:extLst>
          </p:cNvPr>
          <p:cNvSpPr/>
          <p:nvPr/>
        </p:nvSpPr>
        <p:spPr>
          <a:xfrm>
            <a:off x="2236875" y="6626603"/>
            <a:ext cx="586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http://speech.ee.ntu.edu.tw/~tlkagk/courses_ML20.html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999E6E21-C057-E54C-9F30-10F2F439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2990F2-869D-EE41-A589-2121FBA76000}"/>
              </a:ext>
            </a:extLst>
          </p:cNvPr>
          <p:cNvSpPr/>
          <p:nvPr/>
        </p:nvSpPr>
        <p:spPr>
          <a:xfrm>
            <a:off x="80637" y="5469863"/>
            <a:ext cx="2808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Tom B. Brown et al.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Language Models are Few-Shot Learners.</a:t>
            </a:r>
          </a:p>
          <a:p>
            <a:r>
              <a:rPr lang="en-DE" sz="1200" dirty="0">
                <a:solidFill>
                  <a:srgbClr val="0305FF"/>
                </a:solidFill>
                <a:hlinkClick r:id="rId8"/>
              </a:rPr>
              <a:t>https://arxiv.org/abs/2005.14165</a:t>
            </a:r>
            <a:r>
              <a:rPr lang="en-DE" sz="1200" dirty="0">
                <a:solidFill>
                  <a:srgbClr val="0305FF"/>
                </a:solidFill>
              </a:rPr>
              <a:t>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2020</a:t>
            </a:r>
            <a:r>
              <a:rPr lang="en-US" sz="1200" dirty="0">
                <a:solidFill>
                  <a:srgbClr val="0305FF"/>
                </a:solidFill>
              </a:rPr>
              <a:t>.</a:t>
            </a:r>
            <a:endParaRPr lang="en-DE" sz="1200" dirty="0">
              <a:solidFill>
                <a:srgbClr val="0305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CC092-2484-FD44-91EE-3E25F77536CF}"/>
              </a:ext>
            </a:extLst>
          </p:cNvPr>
          <p:cNvSpPr txBox="1"/>
          <p:nvPr/>
        </p:nvSpPr>
        <p:spPr>
          <a:xfrm>
            <a:off x="7137025" y="4230617"/>
            <a:ext cx="18582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dirty="0"/>
              <a:t>TL;DR=Too long; didn’t read.</a:t>
            </a:r>
          </a:p>
        </p:txBody>
      </p:sp>
    </p:spTree>
    <p:extLst>
      <p:ext uri="{BB962C8B-B14F-4D97-AF65-F5344CB8AC3E}">
        <p14:creationId xmlns:p14="http://schemas.microsoft.com/office/powerpoint/2010/main" val="302118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D7CE-C1CD-F049-B7FB-E80FE665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Examples</a:t>
            </a:r>
          </a:p>
        </p:txBody>
      </p:sp>
      <p:pic>
        <p:nvPicPr>
          <p:cNvPr id="6" name="Content Placeholder 5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F9E47F1-CC9C-2F4D-B59E-04B7FBF50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718" y="1196975"/>
            <a:ext cx="3956564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4AD1E-73D3-B94B-B9B5-D85FA696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A6B30-9CEA-E54A-ACF2-8A6B34C27BF2}"/>
              </a:ext>
            </a:extLst>
          </p:cNvPr>
          <p:cNvSpPr/>
          <p:nvPr/>
        </p:nvSpPr>
        <p:spPr>
          <a:xfrm>
            <a:off x="2195736" y="6400800"/>
            <a:ext cx="50405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rgbClr val="0305FF"/>
                </a:solidFill>
              </a:rPr>
              <a:t>https://blog.inten.to/gpt-3-language-models-are-few-shot-learners-a13d1ae8b1f9</a:t>
            </a:r>
          </a:p>
        </p:txBody>
      </p:sp>
    </p:spTree>
    <p:extLst>
      <p:ext uri="{BB962C8B-B14F-4D97-AF65-F5344CB8AC3E}">
        <p14:creationId xmlns:p14="http://schemas.microsoft.com/office/powerpoint/2010/main" val="339196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71E9-0266-404A-BBF6-CB360E6C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Evaluation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C5E768E-D9A9-144D-B379-DBB49018E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80929"/>
            <a:ext cx="8229600" cy="46009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38595-CD69-5249-A61C-18643C75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547E5-A46A-9144-AE2A-F38D3DD4D87A}"/>
              </a:ext>
            </a:extLst>
          </p:cNvPr>
          <p:cNvSpPr/>
          <p:nvPr/>
        </p:nvSpPr>
        <p:spPr>
          <a:xfrm>
            <a:off x="2195736" y="6400800"/>
            <a:ext cx="50405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50" dirty="0">
                <a:solidFill>
                  <a:srgbClr val="0305FF"/>
                </a:solidFill>
              </a:rPr>
              <a:t>https://blog.inten.to/gpt-3-language-models-are-few-shot-learners-a13d1ae8b1f9</a:t>
            </a:r>
          </a:p>
        </p:txBody>
      </p:sp>
    </p:spTree>
    <p:extLst>
      <p:ext uri="{BB962C8B-B14F-4D97-AF65-F5344CB8AC3E}">
        <p14:creationId xmlns:p14="http://schemas.microsoft.com/office/powerpoint/2010/main" val="141831853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3987</TotalTime>
  <Words>2335</Words>
  <Application>Microsoft Macintosh PowerPoint</Application>
  <PresentationFormat>On-screen Show (4:3)</PresentationFormat>
  <Paragraphs>291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Unicode MS</vt:lpstr>
      <vt:lpstr>微軟正黑體</vt:lpstr>
      <vt:lpstr>Apple Symbols</vt:lpstr>
      <vt:lpstr>Arial</vt:lpstr>
      <vt:lpstr>Arial</vt:lpstr>
      <vt:lpstr>Calibri</vt:lpstr>
      <vt:lpstr>Cambria Math</vt:lpstr>
      <vt:lpstr>Helvetica</vt:lpstr>
      <vt:lpstr>Myriad Pro</vt:lpstr>
      <vt:lpstr>Roboto</vt:lpstr>
      <vt:lpstr>Times New Roman</vt:lpstr>
      <vt:lpstr>7_Standarddesign</vt:lpstr>
      <vt:lpstr>Intelligent Agents    BERT, GPT and Further Developments for Natural Language Inference</vt:lpstr>
      <vt:lpstr>Recap: From ELMo via Transformers to BERT</vt:lpstr>
      <vt:lpstr>BERT and Add-ons: 2019 Success Stories on SQuAD 2.0</vt:lpstr>
      <vt:lpstr>Generative Pre-Training (GPT) </vt:lpstr>
      <vt:lpstr>PowerPoint Presentation</vt:lpstr>
      <vt:lpstr>PowerPoint Presentation</vt:lpstr>
      <vt:lpstr>PowerPoint Presentation</vt:lpstr>
      <vt:lpstr>Examples</vt:lpstr>
      <vt:lpstr>Evaluation</vt:lpstr>
      <vt:lpstr>PowerPoint Presentation</vt:lpstr>
      <vt:lpstr>SQuAD 2.0 (2020)</vt:lpstr>
      <vt:lpstr>SQuAD 1.1 (2020)</vt:lpstr>
      <vt:lpstr>RoBERTA</vt:lpstr>
      <vt:lpstr>XLNet</vt:lpstr>
      <vt:lpstr>XLNet</vt:lpstr>
      <vt:lpstr>XLNet</vt:lpstr>
      <vt:lpstr>ALBERT</vt:lpstr>
      <vt:lpstr>ALBERT</vt:lpstr>
      <vt:lpstr>T5</vt:lpstr>
      <vt:lpstr>T5</vt:lpstr>
      <vt:lpstr>ELECTRA</vt:lpstr>
      <vt:lpstr>Applying Models to Production Services?</vt:lpstr>
      <vt:lpstr>Distillation</vt:lpstr>
      <vt:lpstr>Distillation</vt:lpstr>
      <vt:lpstr>Why does distillation work so well? </vt:lpstr>
      <vt:lpstr>Enhanced Representation through Knowledge Integration (ERNIE)</vt:lpstr>
      <vt:lpstr>Knowledge-aware Pretrained Language Models  </vt:lpstr>
      <vt:lpstr>Unified Architecture in KG-enhanced 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1254</cp:revision>
  <cp:lastPrinted>2020-01-10T08:52:52Z</cp:lastPrinted>
  <dcterms:created xsi:type="dcterms:W3CDTF">2010-04-27T12:26:40Z</dcterms:created>
  <dcterms:modified xsi:type="dcterms:W3CDTF">2021-01-04T16:14:13Z</dcterms:modified>
</cp:coreProperties>
</file>