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46"/>
  </p:notesMasterIdLst>
  <p:sldIdLst>
    <p:sldId id="541" r:id="rId2"/>
    <p:sldId id="555" r:id="rId3"/>
    <p:sldId id="374" r:id="rId4"/>
    <p:sldId id="500" r:id="rId5"/>
    <p:sldId id="501" r:id="rId6"/>
    <p:sldId id="502" r:id="rId7"/>
    <p:sldId id="503" r:id="rId8"/>
    <p:sldId id="504" r:id="rId9"/>
    <p:sldId id="478" r:id="rId10"/>
    <p:sldId id="488" r:id="rId11"/>
    <p:sldId id="489" r:id="rId12"/>
    <p:sldId id="479" r:id="rId13"/>
    <p:sldId id="508" r:id="rId14"/>
    <p:sldId id="484" r:id="rId15"/>
    <p:sldId id="507" r:id="rId16"/>
    <p:sldId id="491" r:id="rId17"/>
    <p:sldId id="509" r:id="rId18"/>
    <p:sldId id="520" r:id="rId19"/>
    <p:sldId id="493" r:id="rId20"/>
    <p:sldId id="494" r:id="rId21"/>
    <p:sldId id="495" r:id="rId22"/>
    <p:sldId id="521" r:id="rId23"/>
    <p:sldId id="496" r:id="rId24"/>
    <p:sldId id="524" r:id="rId25"/>
    <p:sldId id="513" r:id="rId26"/>
    <p:sldId id="516" r:id="rId27"/>
    <p:sldId id="517" r:id="rId28"/>
    <p:sldId id="497" r:id="rId29"/>
    <p:sldId id="518" r:id="rId30"/>
    <p:sldId id="519" r:id="rId31"/>
    <p:sldId id="498" r:id="rId32"/>
    <p:sldId id="525" r:id="rId33"/>
    <p:sldId id="554" r:id="rId34"/>
    <p:sldId id="532" r:id="rId35"/>
    <p:sldId id="540" r:id="rId36"/>
    <p:sldId id="552" r:id="rId37"/>
    <p:sldId id="553" r:id="rId38"/>
    <p:sldId id="533" r:id="rId39"/>
    <p:sldId id="534" r:id="rId40"/>
    <p:sldId id="536" r:id="rId41"/>
    <p:sldId id="538" r:id="rId42"/>
    <p:sldId id="539" r:id="rId43"/>
    <p:sldId id="528" r:id="rId44"/>
    <p:sldId id="52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2458"/>
  </p:normalViewPr>
  <p:slideViewPr>
    <p:cSldViewPr>
      <p:cViewPr varScale="1">
        <p:scale>
          <a:sx n="87" d="100"/>
          <a:sy n="87" d="100"/>
        </p:scale>
        <p:origin x="16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47F17AF-51C4-A440-A7C9-873C14A7DF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9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8ECC6A-3F4A-5A46-B965-696674134DB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Restaurant Scenario: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learn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wait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restaurant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depends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restaurant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week</a:t>
            </a:r>
            <a:r>
              <a:rPr lang="de-DE" baseline="0" dirty="0" smtClean="0"/>
              <a:t>.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F17AF-51C4-A440-A7C9-873C14A7DF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3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0AA12F-8979-D64C-BCF4-B191726779DC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Greedy – maybe not finding the Most likely  DL is quite likely   not expressive enough for the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C751A6-1C73-9D4F-9C59-696356370360}" type="slidenum">
              <a:rPr lang="en-US" sz="1200"/>
              <a:pPr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B35A48-7261-C54C-9E8B-9EEC9E77769B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B35A48-7261-C54C-9E8B-9EEC9E77769B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B35A48-7261-C54C-9E8B-9EEC9E77769B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71719C-5B50-3048-9BB7-7A1C63144199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Rectangle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1 outside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F17AF-51C4-A440-A7C9-873C14A7DF6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CCEA72-C44D-8E47-9C4F-0C21B8E2385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We have to talk about  the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distance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between the  hypothesis  and the  true function (approximately correct – proportion of incorrect examples)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probability of getting an approximately correct   hypothesis (delta) (i.e. with a given proportion or less)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AD836B-2CDE-8148-B926-3BBF5B982AC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9ADFC2-3097-8749-9E66-4CC8FE7D1B2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63B75C-5E5B-544A-814E-CAD3BAB93A5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B7B45E-511E-C64D-8AE5-DFBF62866FD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0A0895-019F-BB47-B603-EDBDC7AAFF9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 - proportion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913F3D-4AAE-D843-8A9E-FFAA12020E0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88F86B-CF2A-7C41-844A-7E9563EF108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99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0219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6648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51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348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21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77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715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28133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36522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18400" y="6473825"/>
            <a:ext cx="904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900" smtClean="0"/>
              <a:t>Carla P. Gomes</a:t>
            </a:r>
          </a:p>
          <a:p>
            <a:pPr algn="ctr" eaLnBrk="1" hangingPunct="1">
              <a:defRPr/>
            </a:pPr>
            <a:r>
              <a:rPr lang="en-US" sz="900" smtClean="0"/>
              <a:t>CS4700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tiff"/><Relationship Id="rId5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712968" cy="935039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400" dirty="0" err="1" smtClean="0">
                <a:cs typeface="+mj-cs"/>
              </a:rPr>
              <a:t>Computational</a:t>
            </a:r>
            <a:r>
              <a:rPr lang="de-DE" sz="2400" dirty="0" smtClean="0">
                <a:cs typeface="+mj-cs"/>
              </a:rPr>
              <a:t> Learning </a:t>
            </a:r>
            <a:r>
              <a:rPr lang="de-DE" sz="2400" dirty="0" err="1" smtClean="0">
                <a:cs typeface="+mj-cs"/>
              </a:rPr>
              <a:t>Theory</a:t>
            </a:r>
            <a:endParaRPr lang="de-DE" sz="24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Özgür </a:t>
            </a:r>
            <a:r>
              <a:rPr lang="de-DE" sz="2400" dirty="0" err="1" smtClean="0">
                <a:cs typeface="+mn-cs"/>
              </a:rPr>
              <a:t>Özcep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9117" y="172282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099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Probably Approximately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Correct Learning</a:t>
            </a:r>
            <a:r>
              <a:rPr lang="en-US" sz="31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1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Underlying principle:</a:t>
            </a:r>
          </a:p>
          <a:p>
            <a:pPr eaLnBrk="1" hangingPunct="1"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Seriously wrong hypotheses</a:t>
            </a: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 can be found out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almost certainly</a:t>
            </a: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 (with high probability) using a </a:t>
            </a:r>
            <a:r>
              <a:rPr lang="ja-JP" altLang="en-US" sz="22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small</a:t>
            </a:r>
            <a:r>
              <a:rPr lang="ja-JP" altLang="en-US" sz="22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2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number of examples</a:t>
            </a:r>
          </a:p>
          <a:p>
            <a:pPr eaLnBrk="1" hangingPunct="1">
              <a:buFontTx/>
              <a:buNone/>
            </a:pPr>
            <a:endParaRPr lang="en-US" sz="2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200">
                <a:latin typeface="Times New Roman" charset="0"/>
                <a:ea typeface="ＭＳ Ｐゴシック" charset="0"/>
              </a:rPr>
              <a:t>Any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hypothesis that is consistent</a:t>
            </a:r>
            <a:r>
              <a:rPr lang="en-US" sz="2200">
                <a:latin typeface="Times New Roman" charset="0"/>
                <a:ea typeface="ＭＳ Ｐゴシック" charset="0"/>
              </a:rPr>
              <a:t> with a significantly large set of training examples is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unlikely to be seriously wrong</a:t>
            </a:r>
            <a:r>
              <a:rPr lang="en-US" sz="2200">
                <a:latin typeface="Times New Roman" charset="0"/>
                <a:ea typeface="ＭＳ Ｐゴシック" charset="0"/>
              </a:rPr>
              <a:t>: it must be 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probably approximately correct.</a:t>
            </a:r>
          </a:p>
          <a:p>
            <a:pPr lvl="1" eaLnBrk="1" hangingPunct="1"/>
            <a:endParaRPr lang="en-US" sz="220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2200">
                <a:latin typeface="Times New Roman" charset="0"/>
                <a:ea typeface="ＭＳ Ｐゴシック" charset="0"/>
              </a:rPr>
              <a:t>Any (efficient)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algorithm</a:t>
            </a:r>
            <a:r>
              <a:rPr lang="en-US" sz="2200">
                <a:latin typeface="Times New Roman" charset="0"/>
                <a:ea typeface="ＭＳ Ｐゴシック" charset="0"/>
              </a:rPr>
              <a:t> that returns hypotheses that are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PAC</a:t>
            </a:r>
            <a:r>
              <a:rPr lang="en-US" sz="2200">
                <a:latin typeface="Times New Roman" charset="0"/>
                <a:ea typeface="ＭＳ Ｐゴシック" charset="0"/>
              </a:rPr>
              <a:t> is called a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PAC-learning algorithm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Probably Approximately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Correct Learning</a:t>
            </a:r>
            <a:r>
              <a:rPr lang="en-US" sz="31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1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How many examples are needed to guarantee correctness? 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2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Sample complexity</a:t>
            </a:r>
            <a:r>
              <a:rPr lang="en-US" sz="2200" dirty="0">
                <a:latin typeface="Times New Roman" charset="0"/>
                <a:ea typeface="ＭＳ Ｐゴシック" charset="0"/>
              </a:rPr>
              <a:t> (# of examples to </a:t>
            </a:r>
            <a:r>
              <a:rPr lang="ja-JP" altLang="en-US" sz="22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200" dirty="0">
                <a:latin typeface="Times New Roman" charset="0"/>
                <a:ea typeface="ＭＳ Ｐゴシック" charset="0"/>
              </a:rPr>
              <a:t>guarantee</a:t>
            </a:r>
            <a:r>
              <a:rPr lang="ja-JP" altLang="en-US" sz="22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200" dirty="0">
                <a:latin typeface="Times New Roman" charset="0"/>
                <a:ea typeface="ＭＳ Ｐゴシック" charset="0"/>
              </a:rPr>
              <a:t> correctness) grows with the size of the </a:t>
            </a:r>
            <a:r>
              <a:rPr lang="en-US" altLang="ja-JP" sz="2200" dirty="0" smtClean="0">
                <a:latin typeface="Times New Roman" charset="0"/>
                <a:ea typeface="ＭＳ Ｐゴシック" charset="0"/>
              </a:rPr>
              <a:t>Hypothesis space</a:t>
            </a:r>
            <a:endParaRPr lang="en-US" altLang="ja-JP" sz="22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endParaRPr lang="en-US" sz="22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endParaRPr lang="en-US" sz="22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2200" dirty="0" err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Stationarity</a:t>
            </a:r>
            <a:r>
              <a:rPr lang="en-US" sz="2200" dirty="0">
                <a:latin typeface="Times New Roman" charset="0"/>
                <a:ea typeface="ＭＳ Ｐゴシック" charset="0"/>
              </a:rPr>
              <a:t> assumption: </a:t>
            </a:r>
            <a:r>
              <a:rPr lang="en-US" sz="22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Training set and test sets are drawn from the same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Notations: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X: set of all possible examples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D: distribution from which examples are drawn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H: set of all possible hypotheses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N: the number of examples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i="1" dirty="0">
                <a:latin typeface="Times New Roman" charset="0"/>
                <a:ea typeface="ＭＳ Ｐゴシック" charset="0"/>
              </a:rPr>
              <a:t>f:</a:t>
            </a:r>
            <a:r>
              <a:rPr lang="en-US" dirty="0">
                <a:latin typeface="Times New Roman" charset="0"/>
                <a:ea typeface="ＭＳ Ｐゴシック" charset="0"/>
              </a:rPr>
              <a:t> the true function to be learned </a:t>
            </a:r>
          </a:p>
          <a:p>
            <a:pPr lvl="1" eaLnBrk="1" hangingPunct="1">
              <a:lnSpc>
                <a:spcPct val="8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Assume: the true function f is in H.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Error of a hypothesis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wrt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: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	Probability that</a:t>
            </a:r>
            <a:r>
              <a:rPr lang="en-US" i="1" dirty="0">
                <a:latin typeface="Times New Roman" charset="0"/>
                <a:ea typeface="ＭＳ Ｐゴシック" charset="0"/>
              </a:rPr>
              <a:t> h</a:t>
            </a:r>
            <a:r>
              <a:rPr lang="en-US" dirty="0">
                <a:latin typeface="Times New Roman" charset="0"/>
                <a:ea typeface="ＭＳ Ｐゴシック" charset="0"/>
              </a:rPr>
              <a:t> differs from </a:t>
            </a:r>
            <a:r>
              <a:rPr lang="en-US" i="1" dirty="0">
                <a:latin typeface="Times New Roman" charset="0"/>
                <a:ea typeface="ＭＳ Ｐゴシック" charset="0"/>
              </a:rPr>
              <a:t>f </a:t>
            </a:r>
            <a:r>
              <a:rPr lang="en-US" dirty="0">
                <a:latin typeface="Times New Roman" charset="0"/>
                <a:ea typeface="ＭＳ Ｐゴシック" charset="0"/>
              </a:rPr>
              <a:t>on a randomly picked example: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                    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error(h) = P(h(x) 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≠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 f(x)| x drawn from D)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84741" name="Text Box 5"/>
          <p:cNvSpPr txBox="1">
            <a:spLocks noChangeArrowheads="1"/>
          </p:cNvSpPr>
          <p:nvPr/>
        </p:nvSpPr>
        <p:spPr bwMode="auto">
          <a:xfrm>
            <a:off x="1945341" y="6205823"/>
            <a:ext cx="582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Exactly what we are </a:t>
            </a:r>
            <a:r>
              <a:rPr lang="en-US" sz="2000">
                <a:solidFill>
                  <a:srgbClr val="FF0000"/>
                </a:solidFill>
              </a:rPr>
              <a:t>trying to measure</a:t>
            </a:r>
            <a:r>
              <a:rPr lang="en-US" sz="2000"/>
              <a:t> with our </a:t>
            </a:r>
            <a:r>
              <a:rPr lang="en-US" sz="2000">
                <a:solidFill>
                  <a:srgbClr val="FF0000"/>
                </a:solidFill>
              </a:rPr>
              <a:t>test set</a:t>
            </a:r>
            <a:r>
              <a:rPr lang="en-US" sz="2000"/>
              <a:t>.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Notations</a:t>
            </a:r>
          </a:p>
        </p:txBody>
      </p:sp>
      <p:sp>
        <p:nvSpPr>
          <p:cNvPr id="884743" name="Rectangle 7"/>
          <p:cNvSpPr>
            <a:spLocks noChangeArrowheads="1"/>
          </p:cNvSpPr>
          <p:nvPr/>
        </p:nvSpPr>
        <p:spPr bwMode="auto">
          <a:xfrm>
            <a:off x="1981200" y="5715000"/>
            <a:ext cx="49530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2400" y="609600"/>
            <a:ext cx="5257800" cy="12003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ÖÖ: </a:t>
            </a:r>
          </a:p>
          <a:p>
            <a:pPr marL="285750" indent="-285750">
              <a:buFont typeface="Arial"/>
              <a:buChar char="•"/>
            </a:pPr>
            <a:r>
              <a:rPr lang="de-DE" sz="1800" dirty="0" smtClean="0"/>
              <a:t>Error </a:t>
            </a:r>
            <a:r>
              <a:rPr lang="de-DE" sz="1800" dirty="0" err="1" smtClean="0"/>
              <a:t>is</a:t>
            </a:r>
            <a:r>
              <a:rPr lang="de-DE" sz="1800" dirty="0" smtClean="0"/>
              <a:t> ``</a:t>
            </a:r>
            <a:r>
              <a:rPr lang="de-DE" sz="1800" dirty="0" err="1" smtClean="0"/>
              <a:t>true</a:t>
            </a:r>
            <a:r>
              <a:rPr lang="de-DE" sz="1800" dirty="0" smtClean="0"/>
              <a:t> </a:t>
            </a:r>
            <a:r>
              <a:rPr lang="de-DE" sz="1800" dirty="0" err="1" smtClean="0"/>
              <a:t>error</a:t>
            </a:r>
            <a:r>
              <a:rPr lang="de-DE" sz="1800" dirty="0" smtClean="0"/>
              <a:t> = </a:t>
            </a:r>
            <a:r>
              <a:rPr lang="de-DE" sz="1800" dirty="0" err="1" smtClean="0"/>
              <a:t>generalization</a:t>
            </a:r>
            <a:r>
              <a:rPr lang="de-DE" sz="1800" dirty="0" smtClean="0"/>
              <a:t> </a:t>
            </a:r>
            <a:r>
              <a:rPr lang="de-DE" sz="1800" dirty="0" err="1" smtClean="0"/>
              <a:t>error</a:t>
            </a:r>
            <a:r>
              <a:rPr lang="de-DE" sz="1800" dirty="0" smtClean="0"/>
              <a:t>‘‘ . Different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training</a:t>
            </a:r>
            <a:r>
              <a:rPr lang="de-DE" sz="1800" dirty="0" smtClean="0"/>
              <a:t> </a:t>
            </a:r>
            <a:r>
              <a:rPr lang="de-DE" sz="1800" dirty="0" err="1" smtClean="0"/>
              <a:t>error</a:t>
            </a:r>
            <a:endParaRPr lang="de-DE" sz="1800" dirty="0"/>
          </a:p>
          <a:p>
            <a:pPr marL="285750" indent="-285750">
              <a:buFont typeface="Arial"/>
              <a:buChar char="•"/>
            </a:pPr>
            <a:r>
              <a:rPr lang="de-DE" sz="1800" dirty="0" smtClean="0"/>
              <a:t>True </a:t>
            </a:r>
            <a:r>
              <a:rPr lang="de-DE" sz="1800" dirty="0" err="1" smtClean="0"/>
              <a:t>error</a:t>
            </a:r>
            <a:r>
              <a:rPr lang="de-DE" sz="1800" dirty="0" smtClean="0"/>
              <a:t> </a:t>
            </a:r>
            <a:r>
              <a:rPr lang="de-DE" sz="1800" dirty="0" err="1" smtClean="0"/>
              <a:t>depends</a:t>
            </a:r>
            <a:r>
              <a:rPr lang="de-DE" sz="1800" dirty="0" smtClean="0"/>
              <a:t> </a:t>
            </a:r>
            <a:r>
              <a:rPr lang="de-DE" sz="1800" dirty="0"/>
              <a:t>on </a:t>
            </a:r>
            <a:r>
              <a:rPr lang="de-DE" sz="1800" dirty="0" err="1" smtClean="0"/>
              <a:t>distribution</a:t>
            </a:r>
            <a:r>
              <a:rPr lang="de-DE" sz="1800" dirty="0" smtClean="0"/>
              <a:t> D</a:t>
            </a:r>
            <a:endParaRPr lang="de-DE" sz="1800" dirty="0"/>
          </a:p>
        </p:txBody>
      </p:sp>
      <p:sp>
        <p:nvSpPr>
          <p:cNvPr id="2" name="Textfeld 1"/>
          <p:cNvSpPr txBox="1"/>
          <p:nvPr/>
        </p:nvSpPr>
        <p:spPr>
          <a:xfrm>
            <a:off x="1404574" y="6404260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justified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9846"/>
            <a:ext cx="1524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1" grpId="0"/>
      <p:bldP spid="884743" grpId="0" animBg="1"/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924800" cy="5257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hypothesis h is </a:t>
            </a:r>
            <a:r>
              <a:rPr lang="en-US" sz="180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approximately</a:t>
            </a:r>
            <a:r>
              <a:rPr lang="en-US" sz="1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correct if: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                    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error(h) 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≤ </a:t>
            </a:r>
            <a:r>
              <a:rPr lang="el-GR" i="1" dirty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,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where </a:t>
            </a:r>
            <a:r>
              <a:rPr lang="el-GR" dirty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is a given threshold, a small constant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32867" name="Rectangle 3"/>
          <p:cNvSpPr>
            <a:spLocks noChangeArrowheads="1"/>
          </p:cNvSpPr>
          <p:nvPr/>
        </p:nvSpPr>
        <p:spPr bwMode="auto">
          <a:xfrm>
            <a:off x="1371600" y="3886200"/>
            <a:ext cx="7162800" cy="187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Goal: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8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dirty="0"/>
              <a:t>	Show that after seeing a </a:t>
            </a:r>
            <a:r>
              <a:rPr lang="en-US" sz="1800" dirty="0">
                <a:solidFill>
                  <a:srgbClr val="FF0000"/>
                </a:solidFill>
              </a:rPr>
              <a:t>small (poly) number of examples N</a:t>
            </a:r>
            <a:r>
              <a:rPr lang="en-US" sz="1800" dirty="0"/>
              <a:t>, with </a:t>
            </a:r>
            <a:r>
              <a:rPr lang="en-US" sz="1800" dirty="0">
                <a:solidFill>
                  <a:srgbClr val="FF0000"/>
                </a:solidFill>
              </a:rPr>
              <a:t>high probability</a:t>
            </a:r>
            <a:r>
              <a:rPr lang="en-US" sz="1800" dirty="0"/>
              <a:t>, all </a:t>
            </a:r>
            <a:r>
              <a:rPr lang="en-US" sz="1800" dirty="0">
                <a:solidFill>
                  <a:srgbClr val="FF0000"/>
                </a:solidFill>
              </a:rPr>
              <a:t>consistent hypotheses</a:t>
            </a:r>
            <a:r>
              <a:rPr lang="en-US" sz="1800" dirty="0"/>
              <a:t> will be </a:t>
            </a:r>
            <a:r>
              <a:rPr lang="en-US" sz="1800" dirty="0">
                <a:solidFill>
                  <a:srgbClr val="FF0000"/>
                </a:solidFill>
              </a:rPr>
              <a:t>approximately correct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8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/>
              <a:t>I.e., </a:t>
            </a:r>
            <a:r>
              <a:rPr lang="en-US" sz="1800" dirty="0"/>
              <a:t>chance of </a:t>
            </a:r>
            <a:r>
              <a:rPr lang="ja-JP" altLang="en-US" sz="1800" dirty="0"/>
              <a:t>“</a:t>
            </a:r>
            <a:r>
              <a:rPr lang="en-US" altLang="ja-JP" sz="1800" dirty="0"/>
              <a:t>bad</a:t>
            </a:r>
            <a:r>
              <a:rPr lang="ja-JP" altLang="en-US" sz="1800" dirty="0"/>
              <a:t>”</a:t>
            </a:r>
            <a:r>
              <a:rPr lang="en-US" altLang="ja-JP" sz="1800" dirty="0"/>
              <a:t> hypothesis, (high error but consistent with examples) is small  </a:t>
            </a:r>
            <a:r>
              <a:rPr lang="en-US" altLang="ja-JP" sz="1800" dirty="0">
                <a:solidFill>
                  <a:srgbClr val="FF0000"/>
                </a:solidFill>
              </a:rPr>
              <a:t>(</a:t>
            </a:r>
            <a:r>
              <a:rPr lang="en-US" altLang="ja-JP" sz="1800" dirty="0" err="1">
                <a:solidFill>
                  <a:srgbClr val="FF0000"/>
                </a:solidFill>
              </a:rPr>
              <a:t>i.e</a:t>
            </a:r>
            <a:r>
              <a:rPr lang="en-US" altLang="ja-JP" sz="1800" dirty="0">
                <a:solidFill>
                  <a:srgbClr val="FF0000"/>
                </a:solidFill>
              </a:rPr>
              <a:t>, less than </a:t>
            </a:r>
            <a:r>
              <a:rPr lang="en-US" altLang="ja-JP" sz="1800" dirty="0">
                <a:solidFill>
                  <a:srgbClr val="FF0000"/>
                </a:solidFill>
                <a:sym typeface="Symbol" charset="0"/>
              </a:rPr>
              <a:t>)</a:t>
            </a:r>
            <a:endParaRPr lang="en-US" sz="1800" dirty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Approximately Correct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62000" y="5675129"/>
            <a:ext cx="5257800" cy="12003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ÖÖ: </a:t>
            </a:r>
          </a:p>
          <a:p>
            <a:pPr marL="285750" indent="-285750">
              <a:buFont typeface="Arial"/>
              <a:buChar char="•"/>
            </a:pPr>
            <a:r>
              <a:rPr lang="de-DE" sz="1800" dirty="0" err="1" smtClean="0"/>
              <a:t>Poly</a:t>
            </a:r>
            <a:r>
              <a:rPr lang="de-DE" sz="1800" dirty="0" smtClean="0"/>
              <a:t> = </a:t>
            </a:r>
            <a:r>
              <a:rPr lang="de-DE" sz="1800" dirty="0" err="1" smtClean="0"/>
              <a:t>polynomial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size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repsenting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examples</a:t>
            </a:r>
            <a:r>
              <a:rPr lang="de-DE" sz="1800" dirty="0" smtClean="0"/>
              <a:t>; e.g.,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boolean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n</a:t>
            </a:r>
            <a:r>
              <a:rPr lang="de-DE" sz="1800" dirty="0" smtClean="0"/>
              <a:t> variables, </a:t>
            </a:r>
            <a:r>
              <a:rPr lang="de-DE" sz="1800" dirty="0" err="1" smtClean="0"/>
              <a:t>size</a:t>
            </a:r>
            <a:r>
              <a:rPr lang="de-DE" sz="1800" dirty="0" smtClean="0"/>
              <a:t> </a:t>
            </a:r>
            <a:r>
              <a:rPr lang="de-DE" sz="1800" dirty="0" err="1" smtClean="0"/>
              <a:t>would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n.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/>
      <p:bldP spid="932867" grpId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Approximately Correct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5338"/>
            <a:ext cx="3048000" cy="25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5638800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</a:rPr>
              <a:t>Approximately correct hypotheses</a:t>
            </a:r>
            <a:r>
              <a:rPr lang="en-US" sz="2000" dirty="0"/>
              <a:t> lie inside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dirty="0"/>
              <a:t> the </a:t>
            </a:r>
            <a:r>
              <a:rPr lang="el-GR" sz="2000" dirty="0"/>
              <a:t>ε</a:t>
            </a:r>
            <a:r>
              <a:rPr lang="en-US" sz="2000" dirty="0"/>
              <a:t> -ball around f; 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dirty="0"/>
              <a:t>Those hypotheses that are </a:t>
            </a:r>
            <a:r>
              <a:rPr lang="en-US" sz="2000" dirty="0">
                <a:solidFill>
                  <a:schemeClr val="accent2"/>
                </a:solidFill>
              </a:rPr>
              <a:t>seriously wrong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err="1">
                <a:solidFill>
                  <a:schemeClr val="accent2"/>
                </a:solidFill>
              </a:rPr>
              <a:t>h</a:t>
            </a:r>
            <a:r>
              <a:rPr lang="en-US" sz="2000" baseline="-25000" dirty="0" err="1">
                <a:solidFill>
                  <a:schemeClr val="accent2"/>
                </a:solidFill>
              </a:rPr>
              <a:t>b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  <a:sym typeface="Symbol" charset="0"/>
              </a:rPr>
              <a:t> </a:t>
            </a:r>
            <a:r>
              <a:rPr lang="en-US" sz="2000" dirty="0" err="1" smtClean="0">
                <a:solidFill>
                  <a:schemeClr val="accent2"/>
                </a:solidFill>
                <a:sym typeface="Symbol" charset="0"/>
              </a:rPr>
              <a:t>H</a:t>
            </a:r>
            <a:r>
              <a:rPr lang="en-US" sz="2000" baseline="-25000" dirty="0" err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en-US" sz="2000" baseline="-25000" dirty="0" err="1" smtClean="0">
                <a:solidFill>
                  <a:schemeClr val="accent2"/>
                </a:solidFill>
                <a:sym typeface="Symbol" charset="0"/>
              </a:rPr>
              <a:t>ad</a:t>
            </a:r>
            <a:r>
              <a:rPr lang="en-US" sz="2000" dirty="0">
                <a:solidFill>
                  <a:schemeClr val="accent2"/>
                </a:solidFill>
              </a:rPr>
              <a:t>) are outside the </a:t>
            </a:r>
            <a:r>
              <a:rPr lang="el-GR" dirty="0">
                <a:solidFill>
                  <a:schemeClr val="accent2"/>
                </a:solidFill>
              </a:rPr>
              <a:t>ε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-ball,</a:t>
            </a:r>
            <a:r>
              <a:rPr lang="en-US" sz="2000" dirty="0"/>
              <a:t>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Error(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)</a:t>
            </a:r>
            <a:r>
              <a:rPr lang="en-US" sz="2000" dirty="0"/>
              <a:t>= P(</a:t>
            </a:r>
            <a:r>
              <a:rPr lang="en-US" sz="2000" dirty="0" err="1"/>
              <a:t>h</a:t>
            </a:r>
            <a:r>
              <a:rPr lang="en-US" sz="2000" baseline="-25000" dirty="0" err="1"/>
              <a:t>b</a:t>
            </a:r>
            <a:r>
              <a:rPr lang="en-US" sz="2000" dirty="0"/>
              <a:t>(x) </a:t>
            </a:r>
            <a:r>
              <a:rPr lang="en-US" sz="2000" dirty="0">
                <a:cs typeface="Times New Roman" charset="0"/>
              </a:rPr>
              <a:t>≠ f(x)| x drawn from D)   &gt; </a:t>
            </a:r>
            <a:r>
              <a:rPr lang="el-GR" sz="2000" dirty="0">
                <a:cs typeface="Times New Roman" charset="0"/>
              </a:rPr>
              <a:t>ε</a:t>
            </a:r>
            <a:r>
              <a:rPr lang="en-US" sz="2000" dirty="0">
                <a:cs typeface="Times New Roman" charset="0"/>
              </a:rPr>
              <a:t>, </a:t>
            </a:r>
          </a:p>
          <a:p>
            <a:pPr eaLnBrk="1" hangingPunct="1"/>
            <a:endParaRPr lang="en-US" sz="2000" dirty="0">
              <a:cs typeface="Times New Roman" charset="0"/>
            </a:endParaRPr>
          </a:p>
          <a:p>
            <a:pPr eaLnBrk="1" hangingPunct="1"/>
            <a:r>
              <a:rPr lang="en-US" sz="2000" dirty="0">
                <a:cs typeface="Times New Roman" charset="0"/>
              </a:rPr>
              <a:t>Thus the probability that the </a:t>
            </a:r>
            <a:r>
              <a:rPr lang="en-US" sz="2000" dirty="0" err="1" smtClean="0">
                <a:cs typeface="Times New Roman" charset="0"/>
              </a:rPr>
              <a:t>h</a:t>
            </a:r>
            <a:r>
              <a:rPr lang="en-US" sz="2000" baseline="-25000" dirty="0" err="1" smtClean="0">
                <a:cs typeface="Times New Roman" charset="0"/>
              </a:rPr>
              <a:t>b</a:t>
            </a:r>
            <a:r>
              <a:rPr lang="en-US" sz="2000" dirty="0" smtClean="0">
                <a:cs typeface="Times New Roman" charset="0"/>
              </a:rPr>
              <a:t> </a:t>
            </a:r>
            <a:r>
              <a:rPr lang="en-US" sz="2000" dirty="0">
                <a:cs typeface="Times New Roman" charset="0"/>
              </a:rPr>
              <a:t>(a seriously wrong hypothesis) </a:t>
            </a:r>
            <a:r>
              <a:rPr lang="en-US" sz="2000" i="1" dirty="0">
                <a:solidFill>
                  <a:schemeClr val="accent2"/>
                </a:solidFill>
                <a:cs typeface="Times New Roman" charset="0"/>
              </a:rPr>
              <a:t>disagrees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en-US" sz="2000" dirty="0">
                <a:cs typeface="Times New Roman" charset="0"/>
              </a:rPr>
              <a:t>with </a:t>
            </a:r>
            <a:r>
              <a:rPr lang="en-US" sz="2000" dirty="0" smtClean="0">
                <a:cs typeface="Times New Roman" charset="0"/>
              </a:rPr>
              <a:t>one </a:t>
            </a:r>
            <a:r>
              <a:rPr lang="en-US" sz="2000" dirty="0">
                <a:cs typeface="Times New Roman" charset="0"/>
              </a:rPr>
              <a:t>example is 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at least </a:t>
            </a:r>
            <a:r>
              <a:rPr lang="el-GR" sz="2000" dirty="0">
                <a:solidFill>
                  <a:schemeClr val="accent2"/>
                </a:solidFill>
                <a:cs typeface="Times New Roman" charset="0"/>
              </a:rPr>
              <a:t>ε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 </a:t>
            </a:r>
          </a:p>
          <a:p>
            <a:pPr eaLnBrk="1" hangingPunct="1"/>
            <a:r>
              <a:rPr lang="en-US" sz="2000" dirty="0">
                <a:cs typeface="Times New Roman" charset="0"/>
              </a:rPr>
              <a:t>(definition of error). </a:t>
            </a:r>
          </a:p>
          <a:p>
            <a:pPr eaLnBrk="1" hangingPunct="1"/>
            <a:endParaRPr lang="en-US" sz="2000" dirty="0">
              <a:cs typeface="Times New Roman" charset="0"/>
            </a:endParaRPr>
          </a:p>
          <a:p>
            <a:pPr eaLnBrk="1" hangingPunct="1"/>
            <a:endParaRPr lang="en-US" sz="2000" dirty="0">
              <a:cs typeface="Times New Roman" charset="0"/>
            </a:endParaRPr>
          </a:p>
          <a:p>
            <a:pPr eaLnBrk="1" hangingPunct="1"/>
            <a:endParaRPr lang="en-US" sz="2000" dirty="0">
              <a:cs typeface="Times New Roman" charset="0"/>
            </a:endParaRPr>
          </a:p>
          <a:p>
            <a:pPr eaLnBrk="1" hangingPunct="1"/>
            <a:endParaRPr lang="en-US" sz="2000" dirty="0">
              <a:cs typeface="Times New Roman" charset="0"/>
            </a:endParaRPr>
          </a:p>
        </p:txBody>
      </p: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685800" y="52578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Thus the probability that the </a:t>
            </a:r>
            <a:r>
              <a:rPr lang="en-US" sz="2000" dirty="0" err="1" smtClean="0">
                <a:solidFill>
                  <a:schemeClr val="accent2"/>
                </a:solidFill>
              </a:rPr>
              <a:t>h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b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/>
              <a:t>(a seriously wrong hypothesis) </a:t>
            </a:r>
            <a:r>
              <a:rPr lang="en-US" sz="2000" dirty="0">
                <a:solidFill>
                  <a:schemeClr val="accent2"/>
                </a:solidFill>
              </a:rPr>
              <a:t>agrees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with one </a:t>
            </a:r>
            <a:r>
              <a:rPr lang="en-US" sz="2000" dirty="0"/>
              <a:t>example is </a:t>
            </a:r>
            <a:r>
              <a:rPr lang="en-US" sz="2000" dirty="0">
                <a:solidFill>
                  <a:schemeClr val="accent2"/>
                </a:solidFill>
              </a:rPr>
              <a:t>no more than (1- </a:t>
            </a:r>
            <a:r>
              <a:rPr lang="el-GR" sz="2000" dirty="0">
                <a:solidFill>
                  <a:schemeClr val="accent2"/>
                </a:solidFill>
              </a:rPr>
              <a:t>ε</a:t>
            </a:r>
            <a:r>
              <a:rPr lang="en-US" sz="2000" dirty="0">
                <a:solidFill>
                  <a:schemeClr val="accent2"/>
                </a:solidFill>
              </a:rPr>
              <a:t>).</a:t>
            </a:r>
            <a:r>
              <a:rPr lang="en-US" sz="2000" dirty="0"/>
              <a:t> </a:t>
            </a:r>
          </a:p>
        </p:txBody>
      </p:sp>
      <p:sp>
        <p:nvSpPr>
          <p:cNvPr id="894985" name="Rectangle 9"/>
          <p:cNvSpPr>
            <a:spLocks noChangeArrowheads="1"/>
          </p:cNvSpPr>
          <p:nvPr/>
        </p:nvSpPr>
        <p:spPr bwMode="auto">
          <a:xfrm>
            <a:off x="762000" y="6172200"/>
            <a:ext cx="6795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So for N examples,  P(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agrees </a:t>
            </a:r>
            <a:r>
              <a:rPr lang="en-US" sz="2000" dirty="0"/>
              <a:t>with N examples)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 </a:t>
            </a:r>
            <a:r>
              <a:rPr lang="en-US" dirty="0"/>
              <a:t>(1- </a:t>
            </a:r>
            <a:r>
              <a:rPr lang="el-GR" dirty="0"/>
              <a:t>ε</a:t>
            </a:r>
            <a:r>
              <a:rPr lang="en-US" dirty="0"/>
              <a:t> )</a:t>
            </a:r>
            <a:r>
              <a:rPr lang="en-US" baseline="30000" dirty="0"/>
              <a:t>N</a:t>
            </a:r>
            <a:r>
              <a:rPr lang="en-US" dirty="0"/>
              <a:t>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2400" y="609600"/>
            <a:ext cx="4447852" cy="3693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800" dirty="0" smtClean="0"/>
              <a:t>ÖÖ: </a:t>
            </a:r>
            <a:r>
              <a:rPr lang="de-DE" sz="1800" dirty="0"/>
              <a:t>Note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error</a:t>
            </a:r>
            <a:r>
              <a:rPr lang="de-DE" sz="1800" dirty="0"/>
              <a:t> </a:t>
            </a:r>
            <a:r>
              <a:rPr lang="de-DE" sz="1800" dirty="0" err="1"/>
              <a:t>depends</a:t>
            </a:r>
            <a:r>
              <a:rPr lang="de-DE" sz="1800" dirty="0"/>
              <a:t> on </a:t>
            </a:r>
            <a:r>
              <a:rPr lang="de-DE" sz="1800" dirty="0" err="1" smtClean="0"/>
              <a:t>distribution</a:t>
            </a:r>
            <a:r>
              <a:rPr lang="de-DE" sz="1800" dirty="0" smtClean="0"/>
              <a:t> 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4" grpId="0"/>
      <p:bldP spid="8949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Approximately Correct Hypothesis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219200" y="2895600"/>
            <a:ext cx="7696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The probability that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H</a:t>
            </a:r>
            <a:r>
              <a:rPr lang="en-US" sz="2000" baseline="-25000" dirty="0" err="1">
                <a:solidFill>
                  <a:schemeClr val="accent2"/>
                </a:solidFill>
              </a:rPr>
              <a:t>b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ad</a:t>
            </a:r>
            <a:r>
              <a:rPr lang="en-US" sz="2000" dirty="0" smtClean="0"/>
              <a:t> </a:t>
            </a:r>
            <a:r>
              <a:rPr lang="en-US" sz="2000" dirty="0"/>
              <a:t>contains </a:t>
            </a:r>
            <a:r>
              <a:rPr lang="en-US" sz="2000" dirty="0">
                <a:solidFill>
                  <a:schemeClr val="accent2"/>
                </a:solidFill>
              </a:rPr>
              <a:t>at least one consistent hypothesis</a:t>
            </a:r>
            <a:r>
              <a:rPr lang="en-US" sz="2000" dirty="0"/>
              <a:t> is </a:t>
            </a:r>
          </a:p>
          <a:p>
            <a:r>
              <a:rPr lang="en-US" sz="2000" dirty="0"/>
              <a:t>bounded by the sum of the individual probabilities.</a:t>
            </a:r>
          </a:p>
          <a:p>
            <a:endParaRPr lang="en-US" sz="2000" dirty="0"/>
          </a:p>
          <a:p>
            <a:r>
              <a:rPr lang="en-US" sz="2000" dirty="0"/>
              <a:t> P(</a:t>
            </a:r>
            <a:r>
              <a:rPr lang="en-US" sz="2000" dirty="0" err="1"/>
              <a:t>H</a:t>
            </a:r>
            <a:r>
              <a:rPr lang="en-US" sz="2000" baseline="-25000" dirty="0" err="1"/>
              <a:t>bad</a:t>
            </a:r>
            <a:r>
              <a:rPr lang="en-US" sz="2000" baseline="-25000" dirty="0"/>
              <a:t> </a:t>
            </a:r>
            <a:r>
              <a:rPr lang="en-US" sz="2000" dirty="0"/>
              <a:t> contains a consistent hypothesis, agreeing with all the examples) </a:t>
            </a:r>
            <a:r>
              <a:rPr lang="en-US" sz="2000" dirty="0">
                <a:sym typeface="Symbol" charset="0"/>
              </a:rPr>
              <a:t> |</a:t>
            </a:r>
            <a:r>
              <a:rPr lang="en-US" sz="2000" dirty="0" err="1"/>
              <a:t>H</a:t>
            </a:r>
            <a:r>
              <a:rPr lang="en-US" sz="2000" baseline="-25000" dirty="0" err="1"/>
              <a:t>bad</a:t>
            </a:r>
            <a:r>
              <a:rPr lang="en-US" sz="2000" dirty="0"/>
              <a:t>|(1- </a:t>
            </a:r>
            <a:r>
              <a:rPr lang="el-GR" sz="2000" dirty="0"/>
              <a:t>ε</a:t>
            </a:r>
            <a:r>
              <a:rPr lang="en-US" sz="2000" dirty="0"/>
              <a:t> )</a:t>
            </a:r>
            <a:r>
              <a:rPr lang="en-US" sz="2000" baseline="30000" dirty="0"/>
              <a:t>N</a:t>
            </a:r>
            <a:r>
              <a:rPr lang="en-US" sz="2000" dirty="0"/>
              <a:t> </a:t>
            </a:r>
            <a:r>
              <a:rPr lang="en-US" sz="2000" dirty="0">
                <a:sym typeface="Symbol" charset="0"/>
              </a:rPr>
              <a:t> |</a:t>
            </a:r>
            <a:r>
              <a:rPr lang="en-US" sz="2000" dirty="0"/>
              <a:t>H|(1- </a:t>
            </a:r>
            <a:r>
              <a:rPr lang="el-GR" sz="2000" dirty="0"/>
              <a:t>ε</a:t>
            </a:r>
            <a:r>
              <a:rPr lang="en-US" sz="2000" dirty="0"/>
              <a:t> )</a:t>
            </a:r>
            <a:r>
              <a:rPr lang="en-US" sz="2000" baseline="30000" dirty="0"/>
              <a:t>N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752600" y="5105400"/>
            <a:ext cx="6373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h</a:t>
            </a:r>
            <a:r>
              <a:rPr lang="en-US" baseline="-25000" dirty="0" err="1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agrees</a:t>
            </a:r>
            <a:r>
              <a:rPr lang="en-US" dirty="0"/>
              <a:t> with </a:t>
            </a:r>
            <a:r>
              <a:rPr lang="en-US" dirty="0" smtClean="0"/>
              <a:t>one </a:t>
            </a:r>
            <a:r>
              <a:rPr lang="en-US" dirty="0"/>
              <a:t>example is </a:t>
            </a:r>
            <a:r>
              <a:rPr lang="en-US" dirty="0">
                <a:solidFill>
                  <a:schemeClr val="accent2"/>
                </a:solidFill>
              </a:rPr>
              <a:t>no more than (1- </a:t>
            </a:r>
            <a:r>
              <a:rPr lang="el-GR" dirty="0">
                <a:solidFill>
                  <a:schemeClr val="accent2"/>
                </a:solidFill>
              </a:rPr>
              <a:t>ε</a:t>
            </a:r>
            <a:r>
              <a:rPr lang="en-US" dirty="0">
                <a:solidFill>
                  <a:schemeClr val="accent2"/>
                </a:solidFill>
              </a:rPr>
              <a:t>).</a:t>
            </a:r>
            <a:r>
              <a:rPr lang="en-US" dirty="0"/>
              <a:t> 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2514600" y="4572000"/>
            <a:ext cx="3200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P(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bad</a:t>
            </a:r>
            <a:r>
              <a:rPr lang="en-US" baseline="-25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contains a consistent hypothesis)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 |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bad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|(1- </a:t>
            </a:r>
            <a:r>
              <a:rPr lang="el-GR" dirty="0">
                <a:latin typeface="Times New Roman" charset="0"/>
                <a:ea typeface="ＭＳ Ｐゴシック" charset="0"/>
                <a:cs typeface="ＭＳ Ｐゴシック" charset="0"/>
              </a:rPr>
              <a:t>ε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)</a:t>
            </a:r>
            <a:r>
              <a:rPr lang="en-US" baseline="30000" dirty="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 |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H|(1- </a:t>
            </a:r>
            <a:r>
              <a:rPr lang="el-GR" dirty="0">
                <a:latin typeface="Times New Roman" charset="0"/>
                <a:ea typeface="ＭＳ Ｐゴシック" charset="0"/>
                <a:cs typeface="ＭＳ Ｐゴシック" charset="0"/>
              </a:rPr>
              <a:t>ε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)</a:t>
            </a:r>
            <a:r>
              <a:rPr lang="en-US" baseline="30000" dirty="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endParaRPr lang="en-US" sz="1800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 –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Bound the probability of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learning a  bad hypothesis</a:t>
            </a: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below some small number </a:t>
            </a: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.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b="1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716338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66" name="Text Box 6"/>
          <p:cNvSpPr txBox="1">
            <a:spLocks noChangeArrowheads="1"/>
          </p:cNvSpPr>
          <p:nvPr/>
        </p:nvSpPr>
        <p:spPr bwMode="auto">
          <a:xfrm>
            <a:off x="3962400" y="4038600"/>
            <a:ext cx="5181600" cy="2400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F0000"/>
                </a:solidFill>
              </a:rPr>
              <a:t>Sample Complexity: Number of examples to </a:t>
            </a:r>
          </a:p>
          <a:p>
            <a:pPr algn="ctr" eaLnBrk="1" hangingPunct="1"/>
            <a:r>
              <a:rPr lang="en-US" sz="1800" dirty="0">
                <a:solidFill>
                  <a:srgbClr val="FF0000"/>
                </a:solidFill>
              </a:rPr>
              <a:t>guarantee a PAC learnable function class</a:t>
            </a:r>
          </a:p>
          <a:p>
            <a:pPr algn="ctr" eaLnBrk="1" hangingPunct="1"/>
            <a:r>
              <a:rPr lang="en-US" sz="1800" dirty="0"/>
              <a:t>If the  learning algorithm returns a </a:t>
            </a:r>
          </a:p>
          <a:p>
            <a:pPr algn="ctr" eaLnBrk="1" hangingPunct="1"/>
            <a:r>
              <a:rPr lang="en-US" sz="1800" dirty="0"/>
              <a:t>hypothesis that is consistent with this many </a:t>
            </a:r>
          </a:p>
          <a:p>
            <a:pPr algn="ctr" eaLnBrk="1" hangingPunct="1"/>
            <a:r>
              <a:rPr lang="en-US" sz="1800" dirty="0"/>
              <a:t>examples, then with probability at </a:t>
            </a:r>
            <a:r>
              <a:rPr lang="en-US" sz="1800" dirty="0">
                <a:solidFill>
                  <a:srgbClr val="FF0000"/>
                </a:solidFill>
              </a:rPr>
              <a:t>least (1-</a:t>
            </a:r>
            <a:r>
              <a:rPr lang="en-US" sz="1800" dirty="0">
                <a:solidFill>
                  <a:srgbClr val="FF0000"/>
                </a:solidFill>
                <a:sym typeface="Symbol" charset="0"/>
              </a:rPr>
              <a:t>)</a:t>
            </a:r>
            <a:r>
              <a:rPr lang="en-US" sz="1800" dirty="0">
                <a:sym typeface="Symbol" charset="0"/>
              </a:rPr>
              <a:t> the </a:t>
            </a:r>
          </a:p>
          <a:p>
            <a:pPr algn="ctr" eaLnBrk="1" hangingPunct="1"/>
            <a:r>
              <a:rPr lang="en-US" sz="1800" dirty="0">
                <a:solidFill>
                  <a:srgbClr val="FF0000"/>
                </a:solidFill>
                <a:sym typeface="Symbol" charset="0"/>
              </a:rPr>
              <a:t>learning algorithm has an error of at most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</a:p>
          <a:p>
            <a:pPr algn="ctr" eaLnBrk="1" hangingPunct="1"/>
            <a:r>
              <a:rPr lang="en-US" sz="1800" dirty="0"/>
              <a:t>and the hypothesis  is </a:t>
            </a:r>
            <a:endParaRPr lang="en-US" sz="1800" dirty="0">
              <a:sym typeface="Symbol" charset="0"/>
            </a:endParaRPr>
          </a:p>
          <a:p>
            <a:pPr algn="ctr" eaLnBrk="1" hangingPunct="1"/>
            <a:r>
              <a:rPr lang="en-US" sz="1800" dirty="0">
                <a:solidFill>
                  <a:srgbClr val="FF0000"/>
                </a:solidFill>
                <a:sym typeface="Symbol" charset="0"/>
              </a:rPr>
              <a:t>Probably Approximately Correct. 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352800"/>
            <a:ext cx="2305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381000" y="2514600"/>
            <a:ext cx="2606675" cy="457200"/>
            <a:chOff x="374" y="1994"/>
            <a:chExt cx="1642" cy="288"/>
          </a:xfrm>
        </p:grpSpPr>
        <p:pic>
          <p:nvPicPr>
            <p:cNvPr id="23561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16"/>
              <a:ext cx="105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12"/>
            <p:cNvSpPr txBox="1">
              <a:spLocks noChangeArrowheads="1"/>
            </p:cNvSpPr>
            <p:nvPr/>
          </p:nvSpPr>
          <p:spPr bwMode="auto">
            <a:xfrm>
              <a:off x="374" y="1994"/>
              <a:ext cx="5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Note:</a:t>
              </a:r>
            </a:p>
          </p:txBody>
        </p:sp>
      </p:grpSp>
      <p:sp>
        <p:nvSpPr>
          <p:cNvPr id="911382" name="Rectangle 22"/>
          <p:cNvSpPr>
            <a:spLocks noChangeArrowheads="1"/>
          </p:cNvSpPr>
          <p:nvPr/>
        </p:nvSpPr>
        <p:spPr bwMode="auto">
          <a:xfrm>
            <a:off x="4343400" y="2209800"/>
            <a:ext cx="40782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The </a:t>
            </a:r>
            <a:r>
              <a:rPr lang="en-US" sz="1600" b="1">
                <a:solidFill>
                  <a:srgbClr val="FF0000"/>
                </a:solidFill>
              </a:rPr>
              <a:t>more accuracy</a:t>
            </a:r>
            <a:r>
              <a:rPr lang="en-US" sz="1600"/>
              <a:t>  (smaller </a:t>
            </a:r>
            <a:r>
              <a:rPr lang="el-GR" sz="1600"/>
              <a:t>ε</a:t>
            </a:r>
            <a:r>
              <a:rPr lang="en-US" sz="1600"/>
              <a:t>), and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the </a:t>
            </a:r>
            <a:r>
              <a:rPr lang="en-US" sz="1600" b="1">
                <a:solidFill>
                  <a:srgbClr val="FF0000"/>
                </a:solidFill>
              </a:rPr>
              <a:t>more certainty</a:t>
            </a:r>
            <a:r>
              <a:rPr lang="en-US" sz="1600"/>
              <a:t> (with smaller </a:t>
            </a:r>
            <a:r>
              <a:rPr lang="el-GR" sz="1600"/>
              <a:t>δ</a:t>
            </a:r>
            <a:r>
              <a:rPr lang="en-US" sz="1600"/>
              <a:t>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one wants, the </a:t>
            </a:r>
            <a:r>
              <a:rPr lang="en-US" sz="1600" b="1">
                <a:solidFill>
                  <a:srgbClr val="FF0000"/>
                </a:solidFill>
              </a:rPr>
              <a:t>more examples</a:t>
            </a:r>
            <a:r>
              <a:rPr lang="en-US" sz="1600"/>
              <a:t> one needs.</a:t>
            </a:r>
          </a:p>
        </p:txBody>
      </p:sp>
      <p:pic>
        <p:nvPicPr>
          <p:cNvPr id="23559" name="Bild 17" descr="Screen Shot 2013-07-11 at 6.47.23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429000"/>
            <a:ext cx="61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hteck 10"/>
          <p:cNvSpPr>
            <a:spLocks noChangeArrowheads="1"/>
          </p:cNvSpPr>
          <p:nvPr/>
        </p:nvSpPr>
        <p:spPr bwMode="auto">
          <a:xfrm>
            <a:off x="152400" y="3335338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P(H</a:t>
            </a:r>
            <a:r>
              <a:rPr lang="en-US" baseline="-25000"/>
              <a:t>bad </a:t>
            </a:r>
            <a:r>
              <a:rPr lang="en-US"/>
              <a:t> contains a consistent hypothesis) ≤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6" grpId="0" animBg="1"/>
      <p:bldP spid="911382" grpId="0"/>
      <p:bldP spid="9113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Probably Approximately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correct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 hypothesis 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If the probability of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small error</a:t>
            </a:r>
            <a:r>
              <a:rPr lang="en-US" dirty="0">
                <a:latin typeface="Times New Roman" charset="0"/>
                <a:ea typeface="ＭＳ Ｐゴシック" charset="0"/>
              </a:rPr>
              <a:t> (error(h)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≤ </a:t>
            </a:r>
            <a:r>
              <a:rPr lang="el-GR" dirty="0" smtClean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</a:rPr>
              <a:t>is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greater than or equal to a given threshold 1 - </a:t>
            </a:r>
            <a:r>
              <a:rPr lang="el-GR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bound </a:t>
            </a:r>
            <a:r>
              <a:rPr lang="en-US" dirty="0">
                <a:latin typeface="Times New Roman" charset="0"/>
                <a:ea typeface="ＭＳ Ｐゴシック" charset="0"/>
              </a:rPr>
              <a:t>on the number of examples (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sample complexity</a:t>
            </a:r>
            <a:r>
              <a:rPr lang="en-US" dirty="0">
                <a:latin typeface="Times New Roman" charset="0"/>
                <a:ea typeface="ＭＳ Ｐゴシック" charset="0"/>
              </a:rPr>
              <a:t>) needed to guarantee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PAC: 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200" dirty="0">
                <a:latin typeface="Times New Roman" charset="0"/>
                <a:ea typeface="ＭＳ Ｐゴシック" charset="0"/>
              </a:rPr>
              <a:t>	</a:t>
            </a:r>
            <a:r>
              <a:rPr lang="en-US" sz="1400" dirty="0">
                <a:latin typeface="Times New Roman" charset="0"/>
                <a:ea typeface="ＭＳ Ｐゴシック" charset="0"/>
              </a:rPr>
              <a:t>(The more accuracy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sz="1400" dirty="0">
                <a:latin typeface="Times New Roman" charset="0"/>
                <a:ea typeface="ＭＳ Ｐゴシック" charset="0"/>
              </a:rPr>
              <a:t>with smaller </a:t>
            </a:r>
            <a:r>
              <a:rPr lang="el-GR" sz="1400" dirty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and the more certainty desired  (with smaller </a:t>
            </a:r>
            <a:r>
              <a:rPr lang="el-GR" sz="1400" dirty="0"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the more examples one needs.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)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</a:rPr>
              <a:t>One seeks for (computationally)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efficient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learning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algorithms: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sample complexity N depends only </a:t>
            </a:r>
            <a:r>
              <a:rPr lang="en-US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polynomially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from some parameter characterizing H and one gets </a:t>
            </a:r>
            <a:r>
              <a:rPr lang="el-GR" dirty="0" smtClean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de-DE" dirty="0" smtClean="0">
                <a:latin typeface="Times New Roman" charset="0"/>
                <a:ea typeface="ＭＳ Ｐゴシック" charset="0"/>
                <a:cs typeface="Times New Roman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correct hypothesis after </a:t>
            </a:r>
            <a:r>
              <a:rPr lang="en-US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polynomially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many steps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Theoretical results apply to fairly simple learning models (e.g., decision list learning)</a:t>
            </a:r>
          </a:p>
        </p:txBody>
      </p:sp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2743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788024" y="515070"/>
            <a:ext cx="4222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„</a:t>
            </a:r>
            <a:r>
              <a:rPr lang="de-DE" dirty="0" err="1" smtClean="0"/>
              <a:t>abduce</a:t>
            </a:r>
            <a:r>
              <a:rPr lang="de-DE" dirty="0" smtClean="0"/>
              <a:t>“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inequality</a:t>
            </a:r>
            <a:r>
              <a:rPr lang="de-DE" dirty="0" smtClean="0"/>
              <a:t> </a:t>
            </a:r>
          </a:p>
          <a:p>
            <a:r>
              <a:rPr lang="de-DE" dirty="0" err="1"/>
              <a:t>f</a:t>
            </a:r>
            <a:r>
              <a:rPr lang="de-DE" dirty="0" err="1" smtClean="0"/>
              <a:t>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 </a:t>
            </a:r>
            <a:r>
              <a:rPr lang="de-DE" dirty="0" err="1" smtClean="0"/>
              <a:t>before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1524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PAC Learning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Two steps: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Sample complexity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– 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polynomial number of examples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suffices to specify a good consistent hypothesis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(error(h)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≤ </a:t>
            </a:r>
            <a:r>
              <a:rPr lang="el-GR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)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with high probability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  <a:sym typeface="Symbol" charset="0"/>
              </a:rPr>
              <a:t>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 1 – </a:t>
            </a:r>
            <a:r>
              <a:rPr lang="el-GR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Computational complexity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 –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there is an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efficient algorithm for learning a consistent 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hypothesis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from the small sample.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l-GR" dirty="0">
              <a:solidFill>
                <a:schemeClr val="accent2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951300" name="Text Box 4"/>
          <p:cNvSpPr txBox="1">
            <a:spLocks noChangeArrowheads="1"/>
          </p:cNvSpPr>
          <p:nvPr/>
        </p:nvSpPr>
        <p:spPr bwMode="auto">
          <a:xfrm>
            <a:off x="3352800" y="5181600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Let</a:t>
            </a:r>
            <a:r>
              <a:rPr lang="ja-JP" altLang="en-US" sz="2000"/>
              <a:t>’</a:t>
            </a:r>
            <a:r>
              <a:rPr lang="en-US" altLang="ja-JP" sz="2000"/>
              <a:t>s be more specific with  examples.</a:t>
            </a:r>
            <a:endParaRPr lang="en-US" sz="200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4384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28600" y="76200"/>
            <a:ext cx="5257800" cy="23083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ÖÖ: </a:t>
            </a:r>
          </a:p>
          <a:p>
            <a:pPr marL="285750" indent="-285750">
              <a:buFont typeface="Arial"/>
              <a:buChar char="•"/>
            </a:pPr>
            <a:r>
              <a:rPr lang="de-DE" sz="1800" dirty="0" err="1" smtClean="0"/>
              <a:t>Here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assumes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H </a:t>
            </a:r>
            <a:r>
              <a:rPr lang="de-DE" sz="1800" dirty="0" err="1" smtClean="0"/>
              <a:t>contains</a:t>
            </a:r>
            <a:r>
              <a:rPr lang="de-DE" sz="1800" dirty="0" smtClean="0"/>
              <a:t> </a:t>
            </a:r>
            <a:r>
              <a:rPr lang="de-DE" sz="1800" dirty="0" err="1" smtClean="0"/>
              <a:t>target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</a:t>
            </a:r>
            <a:r>
              <a:rPr lang="de-DE" sz="1800" dirty="0" smtClean="0"/>
              <a:t> f</a:t>
            </a:r>
          </a:p>
          <a:p>
            <a:pPr marL="285750" indent="-285750">
              <a:buFont typeface="Arial"/>
              <a:buChar char="•"/>
            </a:pPr>
            <a:r>
              <a:rPr lang="de-DE" sz="1800" dirty="0" smtClean="0"/>
              <a:t>In </a:t>
            </a:r>
            <a:r>
              <a:rPr lang="de-DE" sz="1800" dirty="0" err="1" smtClean="0"/>
              <a:t>case</a:t>
            </a:r>
            <a:r>
              <a:rPr lang="de-DE" sz="1800" dirty="0" smtClean="0"/>
              <a:t> f </a:t>
            </a:r>
            <a:r>
              <a:rPr lang="de-DE" sz="1800" dirty="0" err="1" smtClean="0"/>
              <a:t>is</a:t>
            </a:r>
            <a:r>
              <a:rPr lang="de-DE" sz="1800" dirty="0" smtClean="0"/>
              <a:t> not </a:t>
            </a:r>
            <a:r>
              <a:rPr lang="de-DE" sz="1800" dirty="0" err="1" smtClean="0"/>
              <a:t>contained</a:t>
            </a:r>
            <a:r>
              <a:rPr lang="de-DE" sz="1800" dirty="0" smtClean="0"/>
              <a:t> in H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talks</a:t>
            </a:r>
            <a:r>
              <a:rPr lang="de-DE" sz="1800" dirty="0" smtClean="0"/>
              <a:t> </a:t>
            </a:r>
            <a:r>
              <a:rPr lang="de-DE" sz="1800" dirty="0" err="1" smtClean="0"/>
              <a:t>about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3366FF"/>
                </a:solidFill>
              </a:rPr>
              <a:t>agnostic</a:t>
            </a:r>
            <a:r>
              <a:rPr lang="de-DE" sz="1800" dirty="0" smtClean="0">
                <a:solidFill>
                  <a:srgbClr val="3366FF"/>
                </a:solidFill>
              </a:rPr>
              <a:t> PAC </a:t>
            </a:r>
            <a:r>
              <a:rPr lang="de-DE" sz="1800" dirty="0" err="1" smtClean="0">
                <a:solidFill>
                  <a:srgbClr val="3366FF"/>
                </a:solidFill>
              </a:rPr>
              <a:t>learning</a:t>
            </a:r>
            <a:r>
              <a:rPr lang="de-DE" sz="1800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de-DE" sz="1800" dirty="0" smtClean="0"/>
          </a:p>
          <a:p>
            <a:pPr marL="285750" indent="-285750">
              <a:buFont typeface="Arial"/>
              <a:buChar char="•"/>
            </a:pPr>
            <a:r>
              <a:rPr lang="de-DE" sz="1800" dirty="0" err="1" smtClean="0"/>
              <a:t>Similar</a:t>
            </a:r>
            <a:r>
              <a:rPr lang="de-DE" sz="1800" dirty="0" smtClean="0"/>
              <a:t> </a:t>
            </a:r>
            <a:r>
              <a:rPr lang="de-DE" sz="1800" dirty="0" err="1" smtClean="0"/>
              <a:t>bound</a:t>
            </a:r>
            <a:r>
              <a:rPr lang="de-DE" sz="1800" dirty="0" smtClean="0"/>
              <a:t> </a:t>
            </a:r>
            <a:r>
              <a:rPr lang="de-DE" sz="1800" dirty="0" err="1" smtClean="0"/>
              <a:t>derivable</a:t>
            </a:r>
            <a:r>
              <a:rPr lang="de-DE" sz="1800" dirty="0" smtClean="0"/>
              <a:t>: </a:t>
            </a:r>
          </a:p>
          <a:p>
            <a:endParaRPr lang="de-DE" sz="1800" dirty="0"/>
          </a:p>
          <a:p>
            <a:r>
              <a:rPr lang="de-DE" sz="1800" dirty="0" smtClean="0"/>
              <a:t>N ≥ 1/(2ε</a:t>
            </a:r>
            <a:r>
              <a:rPr lang="de-DE" sz="1800" baseline="30000" dirty="0" smtClean="0"/>
              <a:t>2</a:t>
            </a:r>
            <a:r>
              <a:rPr lang="de-DE" sz="1800" dirty="0" smtClean="0"/>
              <a:t>)(</a:t>
            </a:r>
            <a:r>
              <a:rPr lang="de-DE" sz="1800" dirty="0" err="1" smtClean="0"/>
              <a:t>ln</a:t>
            </a:r>
            <a:r>
              <a:rPr lang="de-DE" sz="1800" dirty="0" smtClean="0"/>
              <a:t>(1/</a:t>
            </a:r>
            <a:r>
              <a:rPr lang="de-DE" sz="1800" dirty="0" err="1" smtClean="0"/>
              <a:t>δ</a:t>
            </a:r>
            <a:r>
              <a:rPr lang="de-DE" sz="1800" dirty="0" smtClean="0"/>
              <a:t>) + </a:t>
            </a:r>
            <a:r>
              <a:rPr lang="de-DE" sz="1800" dirty="0" err="1" smtClean="0"/>
              <a:t>ln</a:t>
            </a:r>
            <a:r>
              <a:rPr lang="de-DE" sz="1800" dirty="0" smtClean="0"/>
              <a:t>(|H|)</a:t>
            </a:r>
            <a:endParaRPr lang="de-DE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00" grpId="0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Example: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Boolean Functions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Consider H the set of all Boolean function on n attributes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1347788" y="2640013"/>
          <a:ext cx="4010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7" name="Equation" r:id="rId3" imgW="1828800" imgH="393700" progId="Equation.3">
                  <p:embed/>
                </p:oleObj>
              </mc:Choice>
              <mc:Fallback>
                <p:oleObj name="Equation" r:id="rId3" imgW="18288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2640013"/>
                        <a:ext cx="40100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7162800" y="1828800"/>
          <a:ext cx="1663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8" name="Equation" r:id="rId5" imgW="583947" imgH="253890" progId="Equation.3">
                  <p:embed/>
                </p:oleObj>
              </mc:Choice>
              <mc:Fallback>
                <p:oleObj name="Equation" r:id="rId5" imgW="583947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663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441370" y="3505200"/>
            <a:ext cx="4985159" cy="152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So the </a:t>
            </a:r>
            <a:r>
              <a:rPr lang="en-US" sz="2000" dirty="0">
                <a:solidFill>
                  <a:srgbClr val="FF0000"/>
                </a:solidFill>
              </a:rPr>
              <a:t>sample complexity grows as 2</a:t>
            </a:r>
            <a:r>
              <a:rPr lang="en-US" sz="2000" baseline="30000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!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000" dirty="0"/>
              <a:t>(same as the number of all possible </a:t>
            </a:r>
            <a:r>
              <a:rPr lang="en-US" sz="2000" dirty="0" smtClean="0"/>
              <a:t>examples</a:t>
            </a:r>
            <a:r>
              <a:rPr lang="en-US" sz="2000" dirty="0"/>
              <a:t>)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Not PAC-Learnable!</a:t>
            </a:r>
          </a:p>
          <a:p>
            <a:pPr algn="ctr" eaLnBrk="1" hangingPunct="1"/>
            <a:endParaRPr lang="en-US" sz="2000" dirty="0">
              <a:sym typeface="Wingdings" charset="0"/>
            </a:endParaRPr>
          </a:p>
          <a:p>
            <a:pPr algn="ctr" eaLnBrk="1" hangingPunct="1">
              <a:buFont typeface="Wingdings" charset="0"/>
              <a:buNone/>
            </a:pPr>
            <a:endParaRPr lang="en-US" sz="2000" baseline="30000" dirty="0"/>
          </a:p>
        </p:txBody>
      </p:sp>
      <p:sp>
        <p:nvSpPr>
          <p:cNvPr id="915465" name="Text Box 9"/>
          <p:cNvSpPr txBox="1">
            <a:spLocks noChangeArrowheads="1"/>
          </p:cNvSpPr>
          <p:nvPr/>
        </p:nvSpPr>
        <p:spPr bwMode="auto">
          <a:xfrm>
            <a:off x="2288474" y="5562600"/>
            <a:ext cx="4709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Intuitively what does it say about H?</a:t>
            </a:r>
          </a:p>
          <a:p>
            <a:pPr algn="ctr" eaLnBrk="1" hangingPunct="1"/>
            <a:r>
              <a:rPr lang="en-US" dirty="0"/>
              <a:t>Finite H required</a:t>
            </a:r>
            <a:r>
              <a:rPr lang="en-US" dirty="0" smtClean="0"/>
              <a:t>!</a:t>
            </a:r>
          </a:p>
          <a:p>
            <a:pPr algn="ctr" eaLnBrk="1" hangingPunct="1"/>
            <a:r>
              <a:rPr lang="en-US" dirty="0" smtClean="0"/>
              <a:t>(ÖÖ: or finitely representable H) </a:t>
            </a:r>
            <a:endParaRPr lang="en-US" dirty="0"/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1752600" y="4572000"/>
            <a:ext cx="670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sz="1800">
                <a:sym typeface="Wingdings" charset="0"/>
              </a:rPr>
              <a:t>So, any </a:t>
            </a:r>
            <a:r>
              <a:rPr lang="en-US" sz="1800">
                <a:solidFill>
                  <a:srgbClr val="FF0000"/>
                </a:solidFill>
                <a:sym typeface="Wingdings" charset="0"/>
              </a:rPr>
              <a:t>learning algorithm will do not better than a lookup table</a:t>
            </a:r>
          </a:p>
          <a:p>
            <a:pPr algn="ctr">
              <a:buFont typeface="Wingdings" charset="0"/>
              <a:buNone/>
            </a:pPr>
            <a:r>
              <a:rPr lang="en-US" sz="1800">
                <a:sym typeface="Wingdings" charset="0"/>
              </a:rPr>
              <a:t>if it </a:t>
            </a:r>
            <a:r>
              <a:rPr lang="en-US" sz="1800">
                <a:solidFill>
                  <a:srgbClr val="FF0000"/>
                </a:solidFill>
                <a:sym typeface="Wingdings" charset="0"/>
              </a:rPr>
              <a:t>merely</a:t>
            </a:r>
            <a:r>
              <a:rPr lang="en-US" sz="1800">
                <a:sym typeface="Wingdings" charset="0"/>
              </a:rPr>
              <a:t> returns a hypothesis that is  </a:t>
            </a:r>
            <a:r>
              <a:rPr lang="en-US" sz="1800">
                <a:solidFill>
                  <a:srgbClr val="FF0000"/>
                </a:solidFill>
                <a:sym typeface="Wingdings" charset="0"/>
              </a:rPr>
              <a:t>consistent </a:t>
            </a:r>
            <a:r>
              <a:rPr lang="en-US" sz="1800">
                <a:sym typeface="Wingdings" charset="0"/>
              </a:rPr>
              <a:t>with all known examples!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3943"/>
            <a:ext cx="5029200" cy="640817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51853" y="2189202"/>
            <a:ext cx="3287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&lt;- ÖÖ </a:t>
            </a:r>
            <a:r>
              <a:rPr lang="de-DE" dirty="0" err="1" smtClean="0"/>
              <a:t>recommends</a:t>
            </a:r>
            <a:r>
              <a:rPr lang="de-DE" dirty="0" smtClean="0"/>
              <a:t>; </a:t>
            </a:r>
          </a:p>
          <a:p>
            <a:r>
              <a:rPr lang="de-DE" dirty="0" smtClean="0"/>
              <a:t>but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</a:p>
          <a:p>
            <a:r>
              <a:rPr lang="de-DE" dirty="0"/>
              <a:t>Look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theoretical</a:t>
            </a:r>
            <a:r>
              <a:rPr lang="de-DE" dirty="0"/>
              <a:t> ML </a:t>
            </a:r>
            <a:r>
              <a:rPr lang="de-DE" dirty="0" err="1" smtClean="0"/>
              <a:t>book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</a:p>
          <a:p>
            <a:r>
              <a:rPr lang="de-DE" dirty="0"/>
              <a:t>a </a:t>
            </a:r>
            <a:r>
              <a:rPr lang="de-DE" dirty="0" err="1"/>
              <a:t>chapter</a:t>
            </a:r>
            <a:r>
              <a:rPr lang="de-DE" dirty="0"/>
              <a:t> on </a:t>
            </a:r>
            <a:r>
              <a:rPr lang="de-DE" dirty="0" smtClean="0"/>
              <a:t>PAC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201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Coping With Learning Complexity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11480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Force learning algorithm to look for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small/simple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consistent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hypothesis.</a:t>
            </a:r>
          </a:p>
          <a:p>
            <a:pPr marL="838200" lvl="1" indent="-381000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marL="838200" lvl="1" indent="-381000" eaLnBrk="1" hangingPunct="1">
              <a:buFontTx/>
              <a:buNone/>
            </a:pPr>
            <a:r>
              <a:rPr lang="en-US" dirty="0" smtClean="0">
                <a:latin typeface="Times New Roman" charset="0"/>
                <a:ea typeface="ＭＳ Ｐゴシック" charset="0"/>
              </a:rPr>
              <a:t>We (they, not we :), ÖÖ) </a:t>
            </a:r>
            <a:r>
              <a:rPr lang="en-US" dirty="0">
                <a:latin typeface="Times New Roman" charset="0"/>
                <a:ea typeface="ＭＳ Ｐゴシック" charset="0"/>
              </a:rPr>
              <a:t>considered that  for Decision Tree Learning, often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worst case intractable though.</a:t>
            </a:r>
          </a:p>
          <a:p>
            <a:pPr marL="838200" lvl="1" indent="-381000" eaLnBrk="1" hangingPunct="1">
              <a:buFontTx/>
              <a:buNone/>
            </a:pP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marL="381000" indent="-381000" eaLnBrk="1" hangingPunct="1">
              <a:buFontTx/>
              <a:buAutoNum type="arabicPeriod"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6490" name="Rectangle 10"/>
          <p:cNvSpPr>
            <a:spLocks noChangeArrowheads="1"/>
          </p:cNvSpPr>
          <p:nvPr/>
        </p:nvSpPr>
        <p:spPr bwMode="auto">
          <a:xfrm>
            <a:off x="990600" y="3810000"/>
            <a:ext cx="71628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 startAt="2"/>
            </a:pPr>
            <a:r>
              <a:rPr lang="en-US" sz="2000" dirty="0">
                <a:solidFill>
                  <a:srgbClr val="FF0000"/>
                </a:solidFill>
              </a:rPr>
              <a:t>Restrict </a:t>
            </a:r>
            <a:r>
              <a:rPr lang="en-US" sz="2000" dirty="0" smtClean="0">
                <a:solidFill>
                  <a:srgbClr val="FF0000"/>
                </a:solidFill>
              </a:rPr>
              <a:t>size </a:t>
            </a:r>
            <a:r>
              <a:rPr lang="en-US" sz="2000" dirty="0">
                <a:solidFill>
                  <a:srgbClr val="FF0000"/>
                </a:solidFill>
              </a:rPr>
              <a:t>of hypothesis space</a:t>
            </a:r>
            <a:r>
              <a:rPr lang="en-US" sz="2000" dirty="0"/>
              <a:t>.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000" dirty="0"/>
              <a:t>e.g., Decision </a:t>
            </a:r>
            <a:r>
              <a:rPr lang="en-US" sz="2000" dirty="0" smtClean="0"/>
              <a:t>Lists (DL) </a:t>
            </a:r>
            <a:r>
              <a:rPr lang="en-US" sz="2000" dirty="0">
                <a:sym typeface="Wingdings" charset="0"/>
              </a:rPr>
              <a:t> restricted form of Boolean Functions: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000" dirty="0">
                <a:sym typeface="Wingdings" charset="0"/>
              </a:rPr>
              <a:t>Hypotheses correspond to a series of tests, each of which </a:t>
            </a:r>
            <a:r>
              <a:rPr lang="en-US" sz="2000" dirty="0" smtClean="0">
                <a:sym typeface="Wingdings" charset="0"/>
              </a:rPr>
              <a:t>is a </a:t>
            </a:r>
            <a:r>
              <a:rPr lang="en-US" sz="2000" dirty="0">
                <a:sym typeface="Wingdings" charset="0"/>
              </a:rPr>
              <a:t>conjunction of </a:t>
            </a:r>
            <a:r>
              <a:rPr lang="en-US" sz="2000" dirty="0" smtClean="0">
                <a:sym typeface="Wingdings" charset="0"/>
              </a:rPr>
              <a:t>literals</a:t>
            </a:r>
            <a:endParaRPr lang="en-US" sz="2000" dirty="0">
              <a:solidFill>
                <a:srgbClr val="FF0000"/>
              </a:solidFill>
              <a:sym typeface="Wingdings" charset="0"/>
            </a:endParaRPr>
          </a:p>
          <a:p>
            <a:pPr marL="914400" lvl="1" indent="-457200">
              <a:spcBef>
                <a:spcPct val="50000"/>
              </a:spcBef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16491" name="Rectangle 11"/>
          <p:cNvSpPr>
            <a:spLocks noChangeArrowheads="1"/>
          </p:cNvSpPr>
          <p:nvPr/>
        </p:nvSpPr>
        <p:spPr bwMode="auto">
          <a:xfrm>
            <a:off x="572355" y="5562600"/>
            <a:ext cx="845808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Good news: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only a poly size number of examples</a:t>
            </a:r>
          </a:p>
          <a:p>
            <a:pPr lvl="1" algn="ctr">
              <a:spcBef>
                <a:spcPct val="20000"/>
              </a:spcBef>
            </a:pPr>
            <a:r>
              <a:rPr lang="en-US" sz="2000" dirty="0">
                <a:sym typeface="Wingdings" charset="0"/>
              </a:rPr>
              <a:t> is required for guaranteeing PAC learning K-</a:t>
            </a:r>
            <a:r>
              <a:rPr lang="en-US" sz="2000" dirty="0" smtClean="0">
                <a:sym typeface="Wingdings" charset="0"/>
              </a:rPr>
              <a:t>DL functions</a:t>
            </a:r>
            <a:endParaRPr lang="en-US" sz="2000" dirty="0">
              <a:sym typeface="Wingdings" charset="0"/>
            </a:endParaRPr>
          </a:p>
          <a:p>
            <a:pPr lvl="1" algn="ctr">
              <a:spcBef>
                <a:spcPct val="20000"/>
              </a:spcBef>
            </a:pPr>
            <a:r>
              <a:rPr lang="en-US" sz="2000" dirty="0">
                <a:sym typeface="Wingdings" charset="0"/>
              </a:rPr>
              <a:t>(maximal </a:t>
            </a:r>
            <a:r>
              <a:rPr lang="en-US" sz="2000" dirty="0" smtClean="0">
                <a:sym typeface="Wingdings" charset="0"/>
              </a:rPr>
              <a:t>K </a:t>
            </a:r>
            <a:r>
              <a:rPr lang="en-US" sz="2000" dirty="0">
                <a:sym typeface="Wingdings" charset="0"/>
              </a:rPr>
              <a:t>conjuncts</a:t>
            </a:r>
            <a:r>
              <a:rPr lang="en-US" sz="2000" dirty="0" smtClean="0">
                <a:sym typeface="Wingdings" charset="0"/>
              </a:rPr>
              <a:t>) and </a:t>
            </a:r>
            <a:r>
              <a:rPr lang="en-US" sz="2000" dirty="0">
                <a:sym typeface="Wingdings" charset="0"/>
              </a:rPr>
              <a:t>there are </a:t>
            </a: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efficient algorithms</a:t>
            </a:r>
            <a:r>
              <a:rPr lang="en-US" sz="2000" dirty="0">
                <a:sym typeface="Wingdings" charset="0"/>
              </a:rPr>
              <a:t> for learning K-DL</a:t>
            </a: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90" grpId="0" build="allAtOnce"/>
      <p:bldP spid="9164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Decision Lists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DLs resemble Decision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Trees, but with simpler structure: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Series of tests, each test a conjunction of literals;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If a test succeeds, decision list specifies value to return;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If test fails, processing continues with the next test in the list.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1371600" y="3838575"/>
            <a:ext cx="6680200" cy="1343025"/>
            <a:chOff x="864" y="2256"/>
            <a:chExt cx="4208" cy="846"/>
          </a:xfrm>
        </p:grpSpPr>
        <p:pic>
          <p:nvPicPr>
            <p:cNvPr id="3073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56"/>
              <a:ext cx="4032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Text Box 6"/>
            <p:cNvSpPr txBox="1">
              <a:spLocks noChangeArrowheads="1"/>
            </p:cNvSpPr>
            <p:nvPr/>
          </p:nvSpPr>
          <p:spPr bwMode="auto">
            <a:xfrm>
              <a:off x="4800" y="2380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No</a:t>
              </a:r>
            </a:p>
          </p:txBody>
        </p:sp>
      </p:grpSp>
      <p:sp>
        <p:nvSpPr>
          <p:cNvPr id="917511" name="Text Box 7"/>
          <p:cNvSpPr txBox="1">
            <a:spLocks noChangeArrowheads="1"/>
          </p:cNvSpPr>
          <p:nvPr/>
        </p:nvSpPr>
        <p:spPr bwMode="auto">
          <a:xfrm>
            <a:off x="609600" y="6172200"/>
            <a:ext cx="820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Note: if we allow arbitrarily many literals per </a:t>
            </a:r>
            <a:r>
              <a:rPr lang="en-US" sz="1600" dirty="0" smtClean="0"/>
              <a:t>test, </a:t>
            </a:r>
            <a:r>
              <a:rPr lang="en-US" sz="1600" dirty="0"/>
              <a:t>decision list can express all Boolean functions.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228600" y="5715000"/>
            <a:ext cx="213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a=Patrons(</a:t>
            </a:r>
            <a:r>
              <a:rPr lang="en-US" sz="2000" dirty="0" err="1"/>
              <a:t>x,Some</a:t>
            </a:r>
            <a:r>
              <a:rPr lang="en-US" sz="2000" dirty="0"/>
              <a:t>)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2438400" y="5715000"/>
            <a:ext cx="196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b=patrons(</a:t>
            </a:r>
            <a:r>
              <a:rPr lang="en-US" sz="2000" dirty="0" err="1"/>
              <a:t>x,Full</a:t>
            </a:r>
            <a:r>
              <a:rPr lang="en-US" sz="2000" dirty="0"/>
              <a:t>)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4419600" y="5715000"/>
            <a:ext cx="1423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c=Fri/Sat(x)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324600" y="5029200"/>
            <a:ext cx="1981200" cy="914400"/>
            <a:chOff x="3984" y="3168"/>
            <a:chExt cx="1248" cy="576"/>
          </a:xfrm>
        </p:grpSpPr>
        <p:sp>
          <p:nvSpPr>
            <p:cNvPr id="30729" name="Text Box 11"/>
            <p:cNvSpPr txBox="1">
              <a:spLocks noChangeArrowheads="1"/>
            </p:cNvSpPr>
            <p:nvPr/>
          </p:nvSpPr>
          <p:spPr bwMode="auto">
            <a:xfrm>
              <a:off x="3984" y="3216"/>
              <a:ext cx="120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   (a)  (b</a:t>
              </a:r>
              <a:r>
                <a:rPr lang="en-US">
                  <a:sym typeface="Symbol" charset="0"/>
                </a:rPr>
                <a:t>c)  </a:t>
              </a:r>
              <a:endParaRPr lang="en-US"/>
            </a:p>
            <a:p>
              <a:pPr eaLnBrk="1" hangingPunct="1"/>
              <a:r>
                <a:rPr lang="en-US"/>
                <a:t>    Y      Y    N</a:t>
              </a:r>
            </a:p>
          </p:txBody>
        </p:sp>
        <p:sp>
          <p:nvSpPr>
            <p:cNvPr id="30730" name="AutoShape 12"/>
            <p:cNvSpPr>
              <a:spLocks noChangeArrowheads="1"/>
            </p:cNvSpPr>
            <p:nvPr/>
          </p:nvSpPr>
          <p:spPr bwMode="auto">
            <a:xfrm>
              <a:off x="4032" y="3168"/>
              <a:ext cx="1200" cy="57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990600" y="3429000"/>
            <a:ext cx="7617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Forall</a:t>
            </a:r>
            <a:r>
              <a:rPr lang="de-DE" sz="2000" dirty="0" smtClean="0"/>
              <a:t> x: </a:t>
            </a:r>
            <a:r>
              <a:rPr lang="de-DE" sz="2000" dirty="0" err="1" smtClean="0"/>
              <a:t>Willwait</a:t>
            </a:r>
            <a:r>
              <a:rPr lang="de-DE" sz="2000" dirty="0" smtClean="0"/>
              <a:t>(x) &lt;-&gt; Patrons(</a:t>
            </a:r>
            <a:r>
              <a:rPr lang="de-DE" sz="2000" dirty="0" err="1" smtClean="0"/>
              <a:t>x,some</a:t>
            </a:r>
            <a:r>
              <a:rPr lang="de-DE" sz="2000" dirty="0" smtClean="0"/>
              <a:t>) </a:t>
            </a:r>
            <a:r>
              <a:rPr lang="de-DE" sz="2000" dirty="0" err="1" smtClean="0"/>
              <a:t>or</a:t>
            </a:r>
            <a:r>
              <a:rPr lang="de-DE" sz="2000" dirty="0" smtClean="0"/>
              <a:t> (Patrons(</a:t>
            </a:r>
            <a:r>
              <a:rPr lang="de-DE" sz="2000" dirty="0" err="1" smtClean="0"/>
              <a:t>full</a:t>
            </a:r>
            <a:r>
              <a:rPr lang="de-DE" sz="2000" dirty="0" smtClean="0"/>
              <a:t>) &amp; </a:t>
            </a:r>
            <a:r>
              <a:rPr lang="de-DE" sz="2000" dirty="0" err="1" smtClean="0"/>
              <a:t>Fri</a:t>
            </a:r>
            <a:r>
              <a:rPr lang="de-DE" sz="2000" dirty="0" smtClean="0"/>
              <a:t>/</a:t>
            </a:r>
            <a:r>
              <a:rPr lang="de-DE" sz="2000" dirty="0" err="1" smtClean="0"/>
              <a:t>Sat</a:t>
            </a:r>
            <a:r>
              <a:rPr lang="de-DE" sz="2000" dirty="0" smtClean="0"/>
              <a:t>(x))</a:t>
            </a:r>
            <a:endParaRPr lang="de-DE" sz="20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" y="6096000"/>
            <a:ext cx="603283" cy="5429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11" grpId="0"/>
      <p:bldP spid="30725" grpId="0"/>
      <p:bldP spid="30726" grpId="0"/>
      <p:bldP spid="3072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4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8956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1919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a=Patrons(x,None)</a:t>
            </a: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2438400" y="5181600"/>
            <a:ext cx="1957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b=Patrons(x,Some)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381000" y="5562600"/>
            <a:ext cx="1392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d=Hungry(x)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381000" y="6019800"/>
            <a:ext cx="1843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e=Type(x,French)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2514600" y="6019800"/>
            <a:ext cx="1766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f=Type(x,Italian)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4495800" y="6019800"/>
            <a:ext cx="1639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g=Type(x,Thai)</a:t>
            </a: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6248400" y="6019800"/>
            <a:ext cx="1855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h=Type(x,Burger)</a:t>
            </a: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381000" y="6491288"/>
            <a:ext cx="1265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i=Fri/Sat(x)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67000" y="1905000"/>
            <a:ext cx="557213" cy="949325"/>
            <a:chOff x="2827" y="2282"/>
            <a:chExt cx="351" cy="598"/>
          </a:xfrm>
        </p:grpSpPr>
        <p:sp>
          <p:nvSpPr>
            <p:cNvPr id="31776" name="Text Box 17"/>
            <p:cNvSpPr txBox="1">
              <a:spLocks noChangeArrowheads="1"/>
            </p:cNvSpPr>
            <p:nvPr/>
          </p:nvSpPr>
          <p:spPr bwMode="auto">
            <a:xfrm>
              <a:off x="2838" y="2282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(a)</a:t>
              </a:r>
            </a:p>
          </p:txBody>
        </p:sp>
        <p:sp>
          <p:nvSpPr>
            <p:cNvPr id="31777" name="Text Box 18"/>
            <p:cNvSpPr txBox="1">
              <a:spLocks noChangeArrowheads="1"/>
            </p:cNvSpPr>
            <p:nvPr/>
          </p:nvSpPr>
          <p:spPr bwMode="auto">
            <a:xfrm>
              <a:off x="2827" y="2592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00400" y="1905000"/>
            <a:ext cx="658813" cy="949325"/>
            <a:chOff x="2827" y="2282"/>
            <a:chExt cx="415" cy="598"/>
          </a:xfrm>
        </p:grpSpPr>
        <p:sp>
          <p:nvSpPr>
            <p:cNvPr id="31774" name="Text Box 21"/>
            <p:cNvSpPr txBox="1">
              <a:spLocks noChangeArrowheads="1"/>
            </p:cNvSpPr>
            <p:nvPr/>
          </p:nvSpPr>
          <p:spPr bwMode="auto">
            <a:xfrm>
              <a:off x="2838" y="2282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(b)</a:t>
              </a:r>
            </a:p>
          </p:txBody>
        </p:sp>
        <p:sp>
          <p:nvSpPr>
            <p:cNvPr id="31775" name="Text Box 22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886200" y="1901825"/>
            <a:ext cx="815975" cy="955675"/>
            <a:chOff x="3510" y="2156"/>
            <a:chExt cx="514" cy="602"/>
          </a:xfrm>
        </p:grpSpPr>
        <p:sp>
          <p:nvSpPr>
            <p:cNvPr id="31772" name="Text Box 24"/>
            <p:cNvSpPr txBox="1">
              <a:spLocks noChangeArrowheads="1"/>
            </p:cNvSpPr>
            <p:nvPr/>
          </p:nvSpPr>
          <p:spPr bwMode="auto">
            <a:xfrm>
              <a:off x="3510" y="2156"/>
              <a:ext cx="4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</a:t>
              </a:r>
              <a:r>
                <a:rPr lang="en-US">
                  <a:sym typeface="Symbol" charset="0"/>
                </a:rPr>
                <a:t>d</a:t>
              </a:r>
              <a:r>
                <a:rPr lang="en-US"/>
                <a:t>)</a:t>
              </a:r>
            </a:p>
          </p:txBody>
        </p:sp>
        <p:sp>
          <p:nvSpPr>
            <p:cNvPr id="31773" name="Text Box 25"/>
            <p:cNvSpPr txBox="1">
              <a:spLocks noChangeArrowheads="1"/>
            </p:cNvSpPr>
            <p:nvPr/>
          </p:nvSpPr>
          <p:spPr bwMode="auto">
            <a:xfrm>
              <a:off x="3673" y="2470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53000" y="1905000"/>
            <a:ext cx="658813" cy="949325"/>
            <a:chOff x="2827" y="2282"/>
            <a:chExt cx="415" cy="598"/>
          </a:xfrm>
        </p:grpSpPr>
        <p:sp>
          <p:nvSpPr>
            <p:cNvPr id="31770" name="Text Box 28"/>
            <p:cNvSpPr txBox="1">
              <a:spLocks noChangeArrowheads="1"/>
            </p:cNvSpPr>
            <p:nvPr/>
          </p:nvSpPr>
          <p:spPr bwMode="auto">
            <a:xfrm>
              <a:off x="2838" y="2282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(e)</a:t>
              </a:r>
            </a:p>
          </p:txBody>
        </p:sp>
        <p:sp>
          <p:nvSpPr>
            <p:cNvPr id="31771" name="Text Box 29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553200" y="1912938"/>
            <a:ext cx="658813" cy="931862"/>
            <a:chOff x="2827" y="2282"/>
            <a:chExt cx="415" cy="609"/>
          </a:xfrm>
        </p:grpSpPr>
        <p:sp>
          <p:nvSpPr>
            <p:cNvPr id="31768" name="Text Box 31"/>
            <p:cNvSpPr txBox="1">
              <a:spLocks noChangeArrowheads="1"/>
            </p:cNvSpPr>
            <p:nvPr/>
          </p:nvSpPr>
          <p:spPr bwMode="auto">
            <a:xfrm>
              <a:off x="2838" y="2282"/>
              <a:ext cx="34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(h)</a:t>
              </a:r>
            </a:p>
          </p:txBody>
        </p:sp>
        <p:sp>
          <p:nvSpPr>
            <p:cNvPr id="31769" name="Text Box 32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791200" y="1905000"/>
            <a:ext cx="557213" cy="949325"/>
            <a:chOff x="2827" y="2282"/>
            <a:chExt cx="351" cy="598"/>
          </a:xfrm>
        </p:grpSpPr>
        <p:sp>
          <p:nvSpPr>
            <p:cNvPr id="31766" name="Text Box 34"/>
            <p:cNvSpPr txBox="1">
              <a:spLocks noChangeArrowheads="1"/>
            </p:cNvSpPr>
            <p:nvPr/>
          </p:nvSpPr>
          <p:spPr bwMode="auto">
            <a:xfrm>
              <a:off x="2838" y="228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(f)</a:t>
              </a:r>
            </a:p>
          </p:txBody>
        </p:sp>
        <p:sp>
          <p:nvSpPr>
            <p:cNvPr id="31767" name="Text Box 35"/>
            <p:cNvSpPr txBox="1">
              <a:spLocks noChangeArrowheads="1"/>
            </p:cNvSpPr>
            <p:nvPr/>
          </p:nvSpPr>
          <p:spPr bwMode="auto">
            <a:xfrm>
              <a:off x="2827" y="2592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315200" y="1905000"/>
            <a:ext cx="658813" cy="949325"/>
            <a:chOff x="2827" y="2282"/>
            <a:chExt cx="415" cy="598"/>
          </a:xfrm>
        </p:grpSpPr>
        <p:sp>
          <p:nvSpPr>
            <p:cNvPr id="31764" name="Text Box 37"/>
            <p:cNvSpPr txBox="1">
              <a:spLocks noChangeArrowheads="1"/>
            </p:cNvSpPr>
            <p:nvPr/>
          </p:nvSpPr>
          <p:spPr bwMode="auto">
            <a:xfrm>
              <a:off x="2838" y="2282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(i)</a:t>
              </a:r>
            </a:p>
          </p:txBody>
        </p:sp>
        <p:sp>
          <p:nvSpPr>
            <p:cNvPr id="31765" name="Text Box 38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sp>
        <p:nvSpPr>
          <p:cNvPr id="952359" name="Text Box 39"/>
          <p:cNvSpPr txBox="1">
            <a:spLocks noChangeArrowheads="1"/>
          </p:cNvSpPr>
          <p:nvPr/>
        </p:nvSpPr>
        <p:spPr bwMode="auto">
          <a:xfrm>
            <a:off x="8153400" y="22860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</a:t>
            </a:r>
          </a:p>
        </p:txBody>
      </p:sp>
      <p:sp>
        <p:nvSpPr>
          <p:cNvPr id="952360" name="AutoShape 40"/>
          <p:cNvSpPr>
            <a:spLocks noChangeArrowheads="1"/>
          </p:cNvSpPr>
          <p:nvPr/>
        </p:nvSpPr>
        <p:spPr bwMode="auto">
          <a:xfrm>
            <a:off x="2438400" y="1884363"/>
            <a:ext cx="6477000" cy="990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9" grpId="0"/>
      <p:bldP spid="9523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K Decision Lists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Decision Lists with limited expressiveness (K-DL) – at most k literals per test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K-DL is PAC learnable!!!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For fixed k literals,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number of examples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needed for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PAC learning 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K-DL function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polynomial  in the number of attributes n.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918539" name="Rectangle 11"/>
          <p:cNvSpPr>
            <a:spLocks noChangeArrowheads="1"/>
          </p:cNvSpPr>
          <p:nvPr/>
        </p:nvSpPr>
        <p:spPr bwMode="auto">
          <a:xfrm>
            <a:off x="1143000" y="5638800"/>
            <a:ext cx="672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Wingdings" charset="0"/>
              </a:rPr>
              <a:t>There are </a:t>
            </a:r>
            <a:r>
              <a:rPr lang="en-US" sz="2000">
                <a:solidFill>
                  <a:srgbClr val="FF0000"/>
                </a:solidFill>
                <a:sym typeface="Wingdings" charset="0"/>
              </a:rPr>
              <a:t>efficient algorithms</a:t>
            </a:r>
            <a:r>
              <a:rPr lang="en-US" sz="2000">
                <a:sym typeface="Wingdings" charset="0"/>
              </a:rPr>
              <a:t> for learning K-DL functions.</a:t>
            </a:r>
            <a:r>
              <a:rPr lang="en-US">
                <a:sym typeface="Wingdings" charset="0"/>
              </a:rPr>
              <a:t> </a:t>
            </a:r>
          </a:p>
        </p:txBody>
      </p:sp>
      <p:sp>
        <p:nvSpPr>
          <p:cNvPr id="918563" name="Text Box 35"/>
          <p:cNvSpPr txBox="1">
            <a:spLocks noChangeArrowheads="1"/>
          </p:cNvSpPr>
          <p:nvPr/>
        </p:nvSpPr>
        <p:spPr bwMode="auto">
          <a:xfrm>
            <a:off x="517525" y="301307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2-DL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133600" y="2514600"/>
            <a:ext cx="1981200" cy="914400"/>
            <a:chOff x="3984" y="3168"/>
            <a:chExt cx="1248" cy="576"/>
          </a:xfrm>
        </p:grpSpPr>
        <p:sp>
          <p:nvSpPr>
            <p:cNvPr id="32775" name="Text Box 39"/>
            <p:cNvSpPr txBox="1">
              <a:spLocks noChangeArrowheads="1"/>
            </p:cNvSpPr>
            <p:nvPr/>
          </p:nvSpPr>
          <p:spPr bwMode="auto">
            <a:xfrm>
              <a:off x="3984" y="3216"/>
              <a:ext cx="120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   (a)  (b</a:t>
              </a:r>
              <a:r>
                <a:rPr lang="en-US">
                  <a:sym typeface="Symbol" charset="0"/>
                </a:rPr>
                <a:t>c)  </a:t>
              </a:r>
              <a:endParaRPr lang="en-US"/>
            </a:p>
            <a:p>
              <a:pPr eaLnBrk="1" hangingPunct="1"/>
              <a:r>
                <a:rPr lang="en-US"/>
                <a:t>    Y      Y    N</a:t>
              </a:r>
            </a:p>
          </p:txBody>
        </p:sp>
        <p:sp>
          <p:nvSpPr>
            <p:cNvPr id="32776" name="AutoShape 40"/>
            <p:cNvSpPr>
              <a:spLocks noChangeArrowheads="1"/>
            </p:cNvSpPr>
            <p:nvPr/>
          </p:nvSpPr>
          <p:spPr bwMode="auto">
            <a:xfrm>
              <a:off x="4032" y="3168"/>
              <a:ext cx="1200" cy="57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18569" name="Text Box 41"/>
          <p:cNvSpPr txBox="1">
            <a:spLocks noChangeArrowheads="1"/>
          </p:cNvSpPr>
          <p:nvPr/>
        </p:nvSpPr>
        <p:spPr bwMode="auto">
          <a:xfrm>
            <a:off x="2438400" y="6297613"/>
            <a:ext cx="483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So how do we show K-DL is PAC-learnable?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9" grpId="0"/>
      <p:bldP spid="9185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8763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K-Decision Lists  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 set of tests: each test is a conjunct of at most k literals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3794" name="Group 30"/>
          <p:cNvGrpSpPr>
            <a:grpSpLocks/>
          </p:cNvGrpSpPr>
          <p:nvPr/>
        </p:nvGrpSpPr>
        <p:grpSpPr bwMode="auto">
          <a:xfrm>
            <a:off x="914400" y="477838"/>
            <a:ext cx="557213" cy="949325"/>
            <a:chOff x="2827" y="2282"/>
            <a:chExt cx="351" cy="598"/>
          </a:xfrm>
        </p:grpSpPr>
        <p:sp>
          <p:nvSpPr>
            <p:cNvPr id="33816" name="Text Box 31"/>
            <p:cNvSpPr txBox="1">
              <a:spLocks noChangeArrowheads="1"/>
            </p:cNvSpPr>
            <p:nvPr/>
          </p:nvSpPr>
          <p:spPr bwMode="auto">
            <a:xfrm>
              <a:off x="2838" y="2282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(x)</a:t>
              </a:r>
            </a:p>
          </p:txBody>
        </p:sp>
        <p:sp>
          <p:nvSpPr>
            <p:cNvPr id="33817" name="Text Box 32"/>
            <p:cNvSpPr txBox="1">
              <a:spLocks noChangeArrowheads="1"/>
            </p:cNvSpPr>
            <p:nvPr/>
          </p:nvSpPr>
          <p:spPr bwMode="auto">
            <a:xfrm>
              <a:off x="2827" y="2592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1447800" y="477838"/>
            <a:ext cx="658813" cy="949325"/>
            <a:chOff x="2827" y="2282"/>
            <a:chExt cx="415" cy="598"/>
          </a:xfrm>
        </p:grpSpPr>
        <p:sp>
          <p:nvSpPr>
            <p:cNvPr id="33814" name="Text Box 34"/>
            <p:cNvSpPr txBox="1">
              <a:spLocks noChangeArrowheads="1"/>
            </p:cNvSpPr>
            <p:nvPr/>
          </p:nvSpPr>
          <p:spPr bwMode="auto">
            <a:xfrm>
              <a:off x="2838" y="2282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(y)</a:t>
              </a:r>
            </a:p>
          </p:txBody>
        </p:sp>
        <p:sp>
          <p:nvSpPr>
            <p:cNvPr id="33815" name="Text Box 35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grpSp>
        <p:nvGrpSpPr>
          <p:cNvPr id="33796" name="Group 36"/>
          <p:cNvGrpSpPr>
            <a:grpSpLocks/>
          </p:cNvGrpSpPr>
          <p:nvPr/>
        </p:nvGrpSpPr>
        <p:grpSpPr bwMode="auto">
          <a:xfrm>
            <a:off x="2133600" y="474663"/>
            <a:ext cx="1162050" cy="955675"/>
            <a:chOff x="3510" y="2156"/>
            <a:chExt cx="732" cy="602"/>
          </a:xfrm>
        </p:grpSpPr>
        <p:sp>
          <p:nvSpPr>
            <p:cNvPr id="33812" name="Text Box 37"/>
            <p:cNvSpPr txBox="1">
              <a:spLocks noChangeArrowheads="1"/>
            </p:cNvSpPr>
            <p:nvPr/>
          </p:nvSpPr>
          <p:spPr bwMode="auto">
            <a:xfrm>
              <a:off x="3510" y="2156"/>
              <a:ext cx="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(w</a:t>
              </a:r>
              <a:r>
                <a:rPr lang="en-US">
                  <a:sym typeface="Symbol" charset="0"/>
                </a:rPr>
                <a:t>v</a:t>
              </a:r>
              <a:r>
                <a:rPr lang="en-US"/>
                <a:t>)</a:t>
              </a:r>
            </a:p>
          </p:txBody>
        </p:sp>
        <p:sp>
          <p:nvSpPr>
            <p:cNvPr id="33813" name="Text Box 38"/>
            <p:cNvSpPr txBox="1">
              <a:spLocks noChangeArrowheads="1"/>
            </p:cNvSpPr>
            <p:nvPr/>
          </p:nvSpPr>
          <p:spPr bwMode="auto">
            <a:xfrm>
              <a:off x="3673" y="2470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33797" name="Group 39"/>
          <p:cNvGrpSpPr>
            <a:grpSpLocks/>
          </p:cNvGrpSpPr>
          <p:nvPr/>
        </p:nvGrpSpPr>
        <p:grpSpPr bwMode="auto">
          <a:xfrm>
            <a:off x="3200400" y="471488"/>
            <a:ext cx="1111250" cy="955675"/>
            <a:chOff x="2827" y="2278"/>
            <a:chExt cx="700" cy="602"/>
          </a:xfrm>
        </p:grpSpPr>
        <p:sp>
          <p:nvSpPr>
            <p:cNvPr id="33810" name="Text Box 40"/>
            <p:cNvSpPr txBox="1">
              <a:spLocks noChangeArrowheads="1"/>
            </p:cNvSpPr>
            <p:nvPr/>
          </p:nvSpPr>
          <p:spPr bwMode="auto">
            <a:xfrm>
              <a:off x="2838" y="2278"/>
              <a:ext cx="6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(u</a:t>
              </a:r>
              <a:r>
                <a:rPr lang="en-US">
                  <a:sym typeface="Symbol" charset="0"/>
                </a:rPr>
                <a:t>b</a:t>
              </a:r>
              <a:r>
                <a:rPr lang="en-US"/>
                <a:t>)</a:t>
              </a:r>
            </a:p>
          </p:txBody>
        </p:sp>
        <p:sp>
          <p:nvSpPr>
            <p:cNvPr id="33811" name="Text Box 41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sp>
        <p:nvSpPr>
          <p:cNvPr id="33798" name="Text Box 42"/>
          <p:cNvSpPr txBox="1">
            <a:spLocks noChangeArrowheads="1"/>
          </p:cNvSpPr>
          <p:nvPr/>
        </p:nvSpPr>
        <p:spPr bwMode="auto">
          <a:xfrm>
            <a:off x="4343400" y="9906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</a:t>
            </a:r>
          </a:p>
        </p:txBody>
      </p:sp>
      <p:sp>
        <p:nvSpPr>
          <p:cNvPr id="33799" name="AutoShape 43"/>
          <p:cNvSpPr>
            <a:spLocks noChangeArrowheads="1"/>
          </p:cNvSpPr>
          <p:nvPr/>
        </p:nvSpPr>
        <p:spPr bwMode="auto">
          <a:xfrm>
            <a:off x="685800" y="457200"/>
            <a:ext cx="4343400" cy="990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0" name="Text Box 44"/>
          <p:cNvSpPr txBox="1">
            <a:spLocks noChangeArrowheads="1"/>
          </p:cNvSpPr>
          <p:nvPr/>
        </p:nvSpPr>
        <p:spPr bwMode="auto">
          <a:xfrm>
            <a:off x="0" y="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2-DL</a:t>
            </a:r>
          </a:p>
        </p:txBody>
      </p:sp>
      <p:sp>
        <p:nvSpPr>
          <p:cNvPr id="33801" name="Rectangle 4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K Decision Lists: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Sample Complexity</a:t>
            </a:r>
          </a:p>
        </p:txBody>
      </p:sp>
      <p:graphicFrame>
        <p:nvGraphicFramePr>
          <p:cNvPr id="33802" name="Object 2"/>
          <p:cNvGraphicFramePr>
            <a:graphicFrameLocks noChangeAspect="1"/>
          </p:cNvGraphicFramePr>
          <p:nvPr/>
        </p:nvGraphicFramePr>
        <p:xfrm>
          <a:off x="152400" y="1828800"/>
          <a:ext cx="289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3" name="Equation" r:id="rId3" imgW="1320227" imgH="393529" progId="Equation.3">
                  <p:embed/>
                </p:oleObj>
              </mc:Choice>
              <mc:Fallback>
                <p:oleObj name="Equation" r:id="rId3" imgW="132022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2895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440" name="Text Box 48"/>
          <p:cNvSpPr txBox="1">
            <a:spLocks noChangeArrowheads="1"/>
          </p:cNvSpPr>
          <p:nvPr/>
        </p:nvSpPr>
        <p:spPr bwMode="auto">
          <a:xfrm>
            <a:off x="3124200" y="1905000"/>
            <a:ext cx="5495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  What</a:t>
            </a:r>
            <a:r>
              <a:rPr lang="ja-JP" altLang="en-US"/>
              <a:t>’</a:t>
            </a:r>
            <a:r>
              <a:rPr lang="en-US" altLang="ja-JP"/>
              <a:t>s the size of the hypothesis space H,</a:t>
            </a:r>
          </a:p>
          <a:p>
            <a:pPr algn="ctr" eaLnBrk="1" hangingPunct="1"/>
            <a:r>
              <a:rPr lang="en-US"/>
              <a:t> i.e, |K-DL(n)|?</a:t>
            </a:r>
          </a:p>
        </p:txBody>
      </p:sp>
      <p:sp>
        <p:nvSpPr>
          <p:cNvPr id="955441" name="Text Box 49"/>
          <p:cNvSpPr txBox="1">
            <a:spLocks noChangeArrowheads="1"/>
          </p:cNvSpPr>
          <p:nvPr/>
        </p:nvSpPr>
        <p:spPr bwMode="auto">
          <a:xfrm>
            <a:off x="0" y="3200400"/>
            <a:ext cx="9098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How many possible tests (conjuncts) of length at most k, given n </a:t>
            </a:r>
            <a:r>
              <a:rPr lang="en-US" sz="2000" dirty="0" smtClean="0"/>
              <a:t>attributes, </a:t>
            </a:r>
            <a:r>
              <a:rPr lang="en-US" sz="2000" i="1" dirty="0" err="1"/>
              <a:t>conj</a:t>
            </a:r>
            <a:r>
              <a:rPr lang="en-US" sz="2000" i="1" dirty="0"/>
              <a:t>(</a:t>
            </a:r>
            <a:r>
              <a:rPr lang="en-US" sz="2000" i="1" dirty="0" err="1"/>
              <a:t>n,k</a:t>
            </a:r>
            <a:r>
              <a:rPr lang="en-US" sz="2000" i="1" dirty="0"/>
              <a:t>)?</a:t>
            </a:r>
          </a:p>
        </p:txBody>
      </p:sp>
      <p:graphicFrame>
        <p:nvGraphicFramePr>
          <p:cNvPr id="955442" name="Object 3"/>
          <p:cNvGraphicFramePr>
            <a:graphicFrameLocks noChangeAspect="1"/>
          </p:cNvGraphicFramePr>
          <p:nvPr/>
        </p:nvGraphicFramePr>
        <p:xfrm>
          <a:off x="217488" y="3733800"/>
          <a:ext cx="4856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4" name="Equation" r:id="rId5" imgW="2794000" imgH="254000" progId="Equation.3">
                  <p:embed/>
                </p:oleObj>
              </mc:Choice>
              <mc:Fallback>
                <p:oleObj name="Equation" r:id="rId5" imgW="27940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733800"/>
                        <a:ext cx="48561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443" name="Text Box 51"/>
          <p:cNvSpPr txBox="1">
            <a:spLocks noChangeArrowheads="1"/>
          </p:cNvSpPr>
          <p:nvPr/>
        </p:nvSpPr>
        <p:spPr bwMode="auto">
          <a:xfrm>
            <a:off x="0" y="4392613"/>
            <a:ext cx="726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 conjunct (or test) can appear in the list as: Yes, No, absent from list</a:t>
            </a:r>
          </a:p>
        </p:txBody>
      </p:sp>
      <p:sp>
        <p:nvSpPr>
          <p:cNvPr id="955445" name="Text Box 53"/>
          <p:cNvSpPr txBox="1">
            <a:spLocks noChangeArrowheads="1"/>
          </p:cNvSpPr>
          <p:nvPr/>
        </p:nvSpPr>
        <p:spPr bwMode="auto">
          <a:xfrm>
            <a:off x="0" y="4876800"/>
            <a:ext cx="707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So we have at  most  3 </a:t>
            </a:r>
            <a:r>
              <a:rPr lang="en-US" sz="2000" baseline="30000"/>
              <a:t>|Conj(n,k)|</a:t>
            </a:r>
            <a:r>
              <a:rPr lang="en-US" sz="2000"/>
              <a:t>  different K-DL lists (ignoring order)</a:t>
            </a:r>
          </a:p>
        </p:txBody>
      </p:sp>
      <p:sp>
        <p:nvSpPr>
          <p:cNvPr id="955446" name="Text Box 54"/>
          <p:cNvSpPr txBox="1">
            <a:spLocks noChangeArrowheads="1"/>
          </p:cNvSpPr>
          <p:nvPr/>
        </p:nvSpPr>
        <p:spPr bwMode="auto">
          <a:xfrm>
            <a:off x="0" y="5334000"/>
            <a:ext cx="590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But the order of the tests (or conjuncts) in a list matters. </a:t>
            </a:r>
          </a:p>
        </p:txBody>
      </p:sp>
      <p:sp>
        <p:nvSpPr>
          <p:cNvPr id="955447" name="Text Box 55"/>
          <p:cNvSpPr txBox="1">
            <a:spLocks noChangeArrowheads="1"/>
          </p:cNvSpPr>
          <p:nvPr/>
        </p:nvSpPr>
        <p:spPr bwMode="auto">
          <a:xfrm>
            <a:off x="914400" y="6019800"/>
            <a:ext cx="419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|k-DL(n)| </a:t>
            </a:r>
            <a:r>
              <a:rPr lang="en-US">
                <a:cs typeface="Times New Roman" charset="0"/>
              </a:rPr>
              <a:t>≤ 3 </a:t>
            </a:r>
            <a:r>
              <a:rPr lang="en-US" baseline="30000">
                <a:cs typeface="Times New Roman" charset="0"/>
              </a:rPr>
              <a:t>|Conj(n,k)| </a:t>
            </a:r>
            <a:r>
              <a:rPr lang="en-US">
                <a:cs typeface="Times New Roman" charset="0"/>
              </a:rPr>
              <a:t>|</a:t>
            </a:r>
            <a:r>
              <a:rPr lang="en-US" i="1">
                <a:cs typeface="Times New Roman" charset="0"/>
                <a:sym typeface="Wingdings" charset="0"/>
              </a:rPr>
              <a:t>Conj(n,k)|!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4" grpId="0" build="p"/>
      <p:bldP spid="955440" grpId="0"/>
      <p:bldP spid="955441" grpId="0"/>
      <p:bldP spid="955443" grpId="0"/>
      <p:bldP spid="955445" grpId="0"/>
      <p:bldP spid="9554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After some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work (ÖÖ: using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Stirling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formula say),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get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(exercise)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43108" name="Object 2"/>
          <p:cNvGraphicFramePr>
            <a:graphicFrameLocks noChangeAspect="1"/>
          </p:cNvGraphicFramePr>
          <p:nvPr/>
        </p:nvGraphicFramePr>
        <p:xfrm>
          <a:off x="2362200" y="2286000"/>
          <a:ext cx="3860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0" name="Equation" r:id="rId3" imgW="1574800" imgH="254000" progId="Equation.3">
                  <p:embed/>
                </p:oleObj>
              </mc:Choice>
              <mc:Fallback>
                <p:oleObj name="Equation" r:id="rId3" imgW="15748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3860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Text Box 5"/>
          <p:cNvSpPr txBox="1">
            <a:spLocks noChangeArrowheads="1"/>
          </p:cNvSpPr>
          <p:nvPr/>
        </p:nvSpPr>
        <p:spPr bwMode="auto">
          <a:xfrm>
            <a:off x="1066800" y="3048000"/>
            <a:ext cx="343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1 - Sample Complexity of K-DL is:</a:t>
            </a:r>
          </a:p>
        </p:txBody>
      </p:sp>
      <p:graphicFrame>
        <p:nvGraphicFramePr>
          <p:cNvPr id="943110" name="Object 3"/>
          <p:cNvGraphicFramePr>
            <a:graphicFrameLocks noChangeAspect="1"/>
          </p:cNvGraphicFramePr>
          <p:nvPr/>
        </p:nvGraphicFramePr>
        <p:xfrm>
          <a:off x="2514600" y="3581400"/>
          <a:ext cx="3581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1" name="Equation" r:id="rId5" imgW="1841500" imgH="393700" progId="Equation.3">
                  <p:embed/>
                </p:oleObj>
              </mc:Choice>
              <mc:Fallback>
                <p:oleObj name="Equation" r:id="rId5" imgW="18415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3581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12" name="Rectangle 8"/>
          <p:cNvSpPr>
            <a:spLocks noChangeArrowheads="1"/>
          </p:cNvSpPr>
          <p:nvPr/>
        </p:nvSpPr>
        <p:spPr bwMode="auto">
          <a:xfrm>
            <a:off x="1143000" y="4419600"/>
            <a:ext cx="7315200" cy="8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dirty="0"/>
              <a:t>For </a:t>
            </a:r>
            <a:r>
              <a:rPr lang="en-US" sz="1800" dirty="0">
                <a:solidFill>
                  <a:srgbClr val="FF0000"/>
                </a:solidFill>
              </a:rPr>
              <a:t>fixed k literals</a:t>
            </a:r>
            <a:r>
              <a:rPr lang="en-US" sz="1800" dirty="0"/>
              <a:t>, the number of </a:t>
            </a:r>
            <a:r>
              <a:rPr lang="en-US" sz="1800" dirty="0">
                <a:solidFill>
                  <a:srgbClr val="FF0000"/>
                </a:solidFill>
              </a:rPr>
              <a:t>examples needed for PAC learning a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</a:rPr>
              <a:t>K-DL</a:t>
            </a:r>
            <a:r>
              <a:rPr lang="en-US" sz="1800" dirty="0"/>
              <a:t> function is </a:t>
            </a:r>
            <a:r>
              <a:rPr lang="en-US" sz="1800" dirty="0">
                <a:solidFill>
                  <a:srgbClr val="FF0000"/>
                </a:solidFill>
              </a:rPr>
              <a:t>polynomial  in the number of attributes n</a:t>
            </a:r>
            <a:r>
              <a:rPr lang="en-US" sz="1800" dirty="0"/>
              <a:t>, </a:t>
            </a:r>
            <a:r>
              <a:rPr lang="en-US" sz="1800" dirty="0">
                <a:sym typeface="Wingdings" charset="0"/>
              </a:rPr>
              <a:t></a:t>
            </a:r>
            <a:r>
              <a:rPr lang="en-US" sz="1800" dirty="0"/>
              <a:t>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43113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92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So  K-DL is PAC learnable!!!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629400" y="3048000"/>
            <a:ext cx="2297113" cy="903288"/>
            <a:chOff x="4128" y="2061"/>
            <a:chExt cx="1447" cy="569"/>
          </a:xfrm>
        </p:grpSpPr>
        <p:graphicFrame>
          <p:nvGraphicFramePr>
            <p:cNvPr id="34826" name="Object 4"/>
            <p:cNvGraphicFramePr>
              <a:graphicFrameLocks noChangeAspect="1"/>
            </p:cNvGraphicFramePr>
            <p:nvPr/>
          </p:nvGraphicFramePr>
          <p:xfrm>
            <a:off x="4224" y="2256"/>
            <a:ext cx="1200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72" name="Equation" r:id="rId7" imgW="1181100" imgH="368300" progId="Equation.3">
                    <p:embed/>
                  </p:oleObj>
                </mc:Choice>
                <mc:Fallback>
                  <p:oleObj name="Equation" r:id="rId7" imgW="1181100" imgH="368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256"/>
                          <a:ext cx="1200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4128" y="2061"/>
              <a:ext cx="144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Recall sample complexity formula</a:t>
              </a:r>
            </a:p>
          </p:txBody>
        </p:sp>
      </p:grpSp>
      <p:sp>
        <p:nvSpPr>
          <p:cNvPr id="943117" name="Rectangle 13"/>
          <p:cNvSpPr>
            <a:spLocks noChangeArrowheads="1"/>
          </p:cNvSpPr>
          <p:nvPr/>
        </p:nvSpPr>
        <p:spPr bwMode="auto">
          <a:xfrm>
            <a:off x="990600" y="5227638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800"/>
              <a:t>2 – Efficient learning algorithm – a  decision list of length k can be learned in polynomial time.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9" grpId="0"/>
      <p:bldP spid="943112" grpId="0"/>
      <p:bldP spid="943113" grpId="0"/>
      <p:bldP spid="943117" grpId="0"/>
      <p:bldP spid="9431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Decision-List-Learning Algorithm</a:t>
            </a:r>
            <a:br>
              <a:rPr lang="en-US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295400" y="3124200"/>
            <a:ext cx="7620000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ym typeface="Wingdings" charset="0"/>
              </a:rPr>
              <a:t></a:t>
            </a:r>
            <a:r>
              <a:rPr lang="en-US" sz="1800" dirty="0"/>
              <a:t>repeatedly finds a test that agrees with some </a:t>
            </a:r>
            <a:r>
              <a:rPr lang="en-US" sz="1800" dirty="0" smtClean="0"/>
              <a:t>subset </a:t>
            </a:r>
            <a:r>
              <a:rPr lang="en-US" sz="1800" dirty="0"/>
              <a:t>of the training set; </a:t>
            </a:r>
          </a:p>
          <a:p>
            <a:pPr eaLnBrk="1" hangingPunct="1"/>
            <a:endParaRPr lang="en-US" sz="1800" dirty="0"/>
          </a:p>
          <a:p>
            <a:pPr eaLnBrk="1" hangingPunct="1">
              <a:buFont typeface="Wingdings" charset="0"/>
              <a:buChar char="à"/>
            </a:pPr>
            <a:r>
              <a:rPr lang="en-US" sz="1800" dirty="0"/>
              <a:t>adds test to the decision list under construction and removes the corresponding examples. </a:t>
            </a:r>
          </a:p>
          <a:p>
            <a:pPr eaLnBrk="1" hangingPunct="1">
              <a:buFont typeface="Wingdings" charset="0"/>
              <a:buNone/>
            </a:pPr>
            <a:endParaRPr lang="en-US" sz="1800" dirty="0"/>
          </a:p>
          <a:p>
            <a:pPr eaLnBrk="1" hangingPunct="1"/>
            <a:r>
              <a:rPr lang="en-US" sz="1800" dirty="0">
                <a:sym typeface="Wingdings" charset="0"/>
              </a:rPr>
              <a:t></a:t>
            </a:r>
            <a:r>
              <a:rPr lang="en-US" sz="1800" dirty="0"/>
              <a:t>uses the remaining examples, until there are no examples left, for constructing the rest of the decision list</a:t>
            </a:r>
            <a:r>
              <a:rPr lang="en-US" sz="1800" dirty="0" smtClean="0"/>
              <a:t>.</a:t>
            </a:r>
          </a:p>
          <a:p>
            <a:pPr eaLnBrk="1" hangingPunct="1"/>
            <a:r>
              <a:rPr lang="en-US" sz="1800" dirty="0" smtClean="0"/>
              <a:t>(Selection strategy not specified)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990600" y="2362200"/>
            <a:ext cx="570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Greedy algorithm for learning decisions lists: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Decision-List-Learning Algorithm</a:t>
            </a:r>
            <a:br>
              <a:rPr lang="en-US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219200" y="1981200"/>
            <a:ext cx="570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Greedy algorithm for learning decisions lists: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82296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Decision-List-Learning Algorithm</a:t>
            </a:r>
            <a:br>
              <a:rPr lang="en-US" b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8674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219200" y="621665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Restaurant data.</a:t>
            </a:r>
          </a:p>
          <a:p>
            <a:pPr algn="ctr" eaLnBrk="1" hangingPunct="1"/>
            <a:endParaRPr lang="en-US" sz="1800"/>
          </a:p>
        </p:txBody>
      </p:sp>
      <p:sp>
        <p:nvSpPr>
          <p:cNvPr id="6" name="Textfeld 5"/>
          <p:cNvSpPr txBox="1"/>
          <p:nvPr/>
        </p:nvSpPr>
        <p:spPr>
          <a:xfrm>
            <a:off x="1371600" y="990600"/>
            <a:ext cx="5257800" cy="64633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ÖÖ: </a:t>
            </a:r>
            <a:r>
              <a:rPr lang="de-DE" sz="1800" dirty="0" err="1" smtClean="0"/>
              <a:t>Here</a:t>
            </a:r>
            <a:r>
              <a:rPr lang="de-DE" sz="1800" dirty="0" smtClean="0"/>
              <a:t> </a:t>
            </a:r>
            <a:r>
              <a:rPr lang="de-DE" sz="1800" dirty="0" err="1" smtClean="0"/>
              <a:t>algorithm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selection</a:t>
            </a:r>
            <a:r>
              <a:rPr lang="de-DE" sz="1800" dirty="0" smtClean="0"/>
              <a:t> </a:t>
            </a:r>
            <a:r>
              <a:rPr lang="de-DE" sz="1800" dirty="0" err="1" smtClean="0"/>
              <a:t>strategy</a:t>
            </a:r>
            <a:r>
              <a:rPr lang="de-DE" sz="1800" dirty="0" smtClean="0"/>
              <a:t>: </a:t>
            </a:r>
            <a:endParaRPr lang="de-DE" sz="1800" dirty="0"/>
          </a:p>
          <a:p>
            <a:r>
              <a:rPr lang="de-DE" sz="1800" dirty="0" smtClean="0"/>
              <a:t>„Find </a:t>
            </a:r>
            <a:r>
              <a:rPr lang="de-DE" sz="1800" dirty="0" err="1"/>
              <a:t>smallest</a:t>
            </a:r>
            <a:r>
              <a:rPr lang="de-DE" sz="1800" dirty="0"/>
              <a:t> </a:t>
            </a:r>
            <a:r>
              <a:rPr lang="de-DE" sz="1800" dirty="0" err="1"/>
              <a:t>test</a:t>
            </a:r>
            <a:r>
              <a:rPr lang="de-DE" sz="1800" dirty="0"/>
              <a:t> </a:t>
            </a:r>
            <a:r>
              <a:rPr lang="de-DE" sz="1800" dirty="0" err="1"/>
              <a:t>set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uniformly</a:t>
            </a:r>
            <a:r>
              <a:rPr lang="de-DE" sz="1800" dirty="0"/>
              <a:t> </a:t>
            </a:r>
            <a:r>
              <a:rPr lang="de-DE" sz="1800" dirty="0" err="1"/>
              <a:t>classified</a:t>
            </a:r>
            <a:r>
              <a:rPr lang="de-DE" sz="1800" dirty="0"/>
              <a:t> </a:t>
            </a:r>
            <a:r>
              <a:rPr lang="de-DE" sz="1800" dirty="0" err="1" smtClean="0"/>
              <a:t>subset</a:t>
            </a:r>
            <a:r>
              <a:rPr lang="de-DE" sz="1800" dirty="0" smtClean="0"/>
              <a:t>“ </a:t>
            </a:r>
            <a:endParaRPr lang="de-DE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H space of Boolean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functions: Not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PAC Learnable, hypothesis space too big: need too many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examples (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sample complexity not polynomial)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!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K-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DL: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PAC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learnable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Conjunction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literals: PAC learnable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81000" indent="-381000" eaLnBrk="1" hangingPunct="1">
              <a:buFontTx/>
              <a:buNone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81000" indent="-381000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81000" indent="-381000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3400" y="4038600"/>
            <a:ext cx="5257800" cy="258532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ÖÖ: </a:t>
            </a:r>
          </a:p>
          <a:p>
            <a:pPr marL="285750" indent="-285750">
              <a:buFont typeface="Arial"/>
              <a:buChar char="•"/>
            </a:pPr>
            <a:r>
              <a:rPr lang="de-DE" sz="1800" dirty="0" smtClean="0"/>
              <a:t>PAC-</a:t>
            </a:r>
            <a:r>
              <a:rPr lang="de-DE" sz="1800" dirty="0" err="1" smtClean="0"/>
              <a:t>Learnability</a:t>
            </a:r>
            <a:r>
              <a:rPr lang="de-DE" sz="1800" dirty="0" smtClean="0"/>
              <a:t> </a:t>
            </a:r>
            <a:r>
              <a:rPr lang="de-DE" sz="1800" dirty="0" err="1" smtClean="0"/>
              <a:t>depends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hypothesis</a:t>
            </a:r>
            <a:r>
              <a:rPr lang="de-DE" sz="1800" dirty="0" smtClean="0"/>
              <a:t> </a:t>
            </a:r>
            <a:r>
              <a:rPr lang="de-DE" sz="1800" dirty="0" err="1" smtClean="0"/>
              <a:t>space</a:t>
            </a:r>
            <a:endParaRPr lang="de-DE" sz="1800" dirty="0" smtClean="0"/>
          </a:p>
          <a:p>
            <a:pPr marL="742950" lvl="1" indent="-285750">
              <a:buFont typeface="Arial"/>
              <a:buChar char="•"/>
            </a:pPr>
            <a:r>
              <a:rPr lang="de-DE" sz="1800" dirty="0" err="1" smtClean="0"/>
              <a:t>Sometimes</a:t>
            </a:r>
            <a:r>
              <a:rPr lang="de-DE" sz="1800" dirty="0" smtClean="0"/>
              <a:t> </a:t>
            </a:r>
            <a:r>
              <a:rPr lang="de-DE" sz="1800" dirty="0" err="1" smtClean="0"/>
              <a:t>using</a:t>
            </a:r>
            <a:r>
              <a:rPr lang="de-DE" sz="1800" dirty="0" smtClean="0"/>
              <a:t> a </a:t>
            </a:r>
            <a:r>
              <a:rPr lang="de-DE" sz="1800" dirty="0" err="1" smtClean="0"/>
              <a:t>hypothesis</a:t>
            </a:r>
            <a:r>
              <a:rPr lang="de-DE" sz="1800" dirty="0" smtClean="0"/>
              <a:t> </a:t>
            </a:r>
            <a:r>
              <a:rPr lang="de-DE" sz="1800" dirty="0" err="1" smtClean="0"/>
              <a:t>space</a:t>
            </a:r>
            <a:r>
              <a:rPr lang="de-DE" sz="1800" dirty="0" smtClean="0"/>
              <a:t>  different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space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target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functions</a:t>
            </a:r>
            <a:r>
              <a:rPr lang="de-DE" sz="1800" dirty="0" smtClean="0"/>
              <a:t> </a:t>
            </a:r>
            <a:r>
              <a:rPr lang="de-DE" sz="1800" dirty="0" err="1" smtClean="0"/>
              <a:t>helps</a:t>
            </a:r>
            <a:r>
              <a:rPr lang="de-DE" sz="1800" dirty="0" smtClean="0"/>
              <a:t>!</a:t>
            </a:r>
            <a:endParaRPr lang="de-DE" sz="1800" dirty="0"/>
          </a:p>
          <a:p>
            <a:pPr marL="742950" lvl="1" indent="-285750">
              <a:buFont typeface="Arial"/>
              <a:buChar char="•"/>
            </a:pPr>
            <a:endParaRPr lang="de-DE" sz="1800" dirty="0"/>
          </a:p>
          <a:p>
            <a:pPr marL="742950" lvl="1" indent="-285750">
              <a:buFont typeface="Arial"/>
              <a:buChar char="•"/>
            </a:pPr>
            <a:r>
              <a:rPr lang="de-DE" sz="1800" dirty="0" smtClean="0"/>
              <a:t>E.g. </a:t>
            </a:r>
            <a:r>
              <a:rPr lang="de-DE" sz="1800" dirty="0" err="1" smtClean="0"/>
              <a:t>k</a:t>
            </a:r>
            <a:r>
              <a:rPr lang="de-DE" sz="1800" dirty="0" smtClean="0"/>
              <a:t>-term DNF (</a:t>
            </a:r>
            <a:r>
              <a:rPr lang="de-DE" sz="1800" dirty="0" err="1" smtClean="0"/>
              <a:t>k</a:t>
            </a:r>
            <a:r>
              <a:rPr lang="de-DE" sz="1800" dirty="0" smtClean="0"/>
              <a:t> </a:t>
            </a:r>
            <a:r>
              <a:rPr lang="de-DE" sz="1800" dirty="0" err="1" smtClean="0"/>
              <a:t>disjuncts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conjuncts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n</a:t>
            </a:r>
            <a:r>
              <a:rPr lang="de-DE" sz="1800" dirty="0" smtClean="0"/>
              <a:t> </a:t>
            </a:r>
            <a:r>
              <a:rPr lang="de-DE" sz="1800" dirty="0" err="1" smtClean="0"/>
              <a:t>attributes</a:t>
            </a:r>
            <a:r>
              <a:rPr lang="de-DE" sz="1800" dirty="0" smtClean="0"/>
              <a:t>) </a:t>
            </a:r>
            <a:r>
              <a:rPr lang="de-DE" sz="1800" dirty="0" err="1" smtClean="0"/>
              <a:t>learnable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hypothesis</a:t>
            </a:r>
            <a:r>
              <a:rPr lang="de-DE" sz="1800" dirty="0" smtClean="0"/>
              <a:t> </a:t>
            </a:r>
            <a:r>
              <a:rPr lang="de-DE" sz="1800" dirty="0" err="1" smtClean="0"/>
              <a:t>space</a:t>
            </a:r>
            <a:r>
              <a:rPr lang="de-DE" sz="1800" dirty="0" smtClean="0"/>
              <a:t> </a:t>
            </a:r>
            <a:r>
              <a:rPr lang="de-DE" sz="1800" dirty="0" err="1" smtClean="0"/>
              <a:t>consisting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k-cnfs</a:t>
            </a:r>
            <a:r>
              <a:rPr lang="de-DE" sz="1800" dirty="0" smtClean="0"/>
              <a:t> (</a:t>
            </a:r>
            <a:r>
              <a:rPr lang="de-DE" sz="1800" dirty="0" err="1" smtClean="0"/>
              <a:t>conjunctions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arbitrary</a:t>
            </a:r>
            <a:r>
              <a:rPr lang="de-DE" sz="1800" dirty="0" smtClean="0"/>
              <a:t> </a:t>
            </a:r>
            <a:r>
              <a:rPr lang="de-DE" sz="1800" dirty="0" err="1" smtClean="0"/>
              <a:t>length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disjunctions</a:t>
            </a:r>
            <a:r>
              <a:rPr lang="de-DE" sz="1800" dirty="0" smtClean="0"/>
              <a:t> </a:t>
            </a: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length</a:t>
            </a:r>
            <a:r>
              <a:rPr lang="de-DE" sz="1800" dirty="0" smtClean="0"/>
              <a:t> </a:t>
            </a:r>
            <a:r>
              <a:rPr lang="de-DE" sz="1800" dirty="0" err="1" smtClean="0"/>
              <a:t>k</a:t>
            </a:r>
            <a:r>
              <a:rPr lang="de-DE" sz="18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Computational Learning Theory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  <a:cs typeface="ＭＳ Ｐゴシック" charset="0"/>
              </a:rPr>
              <a:t>(Adapted) Slides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by Carla P. Gomes and </a:t>
            </a:r>
            <a:r>
              <a:rPr lang="de-DE" sz="1800" dirty="0">
                <a:latin typeface="Times New Roman" charset="0"/>
                <a:ea typeface="ＭＳ Ｐゴシック" charset="0"/>
                <a:cs typeface="ＭＳ Ｐゴシック" charset="0"/>
              </a:rPr>
              <a:t>Nathalie </a:t>
            </a:r>
            <a:r>
              <a:rPr lang="de-DE" sz="1800" dirty="0" err="1">
                <a:latin typeface="Times New Roman" charset="0"/>
                <a:ea typeface="ＭＳ Ｐゴシック" charset="0"/>
                <a:cs typeface="ＭＳ Ｐゴシック" charset="0"/>
              </a:rPr>
              <a:t>Japkowicz</a:t>
            </a:r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(Reading: R&amp;N AIMA  3</a:t>
            </a:r>
            <a:r>
              <a:rPr lang="en-US" sz="18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 ed., Chapter 18.5)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Probably Approximately Correct Learning (PAC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 Learning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(summary)</a:t>
            </a:r>
          </a:p>
        </p:txBody>
      </p:sp>
      <p:sp>
        <p:nvSpPr>
          <p:cNvPr id="4" name="Rechteck 3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153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 of functions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is said to be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PAC-learnable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if there exists an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efficient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(i.e., polynomial in size of target function, size of  example instances (n), 1/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,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and 1/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 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Learning algorithm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such that for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functions in the class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and for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probability distributions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on the function's domain, and for any values of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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 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0 &lt; 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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 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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 &lt;1),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using 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polynomial number of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examples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the algorithm will produce a 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hypothesis whose error 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smaller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than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with probability at </a:t>
            </a: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least </a:t>
            </a:r>
            <a:r>
              <a:rPr lang="en-US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1-</a:t>
            </a:r>
            <a:r>
              <a:rPr lang="en-US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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The error of a hypothesis is the probability that it will differ from the target function on a </a:t>
            </a:r>
          </a:p>
          <a:p>
            <a:pPr eaLnBrk="1" hangingPunct="1">
              <a:buFontTx/>
              <a:buNone/>
            </a:pP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random element from its domain, drawn according to the given probability distribution.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Basically, this means that:</a:t>
            </a:r>
          </a:p>
          <a:p>
            <a:pPr eaLnBrk="1" hangingPunct="1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there is some way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learn efficiently  a "pretty good</a:t>
            </a:r>
            <a:r>
              <a:rPr lang="ja-JP" alt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approximation of the target function.</a:t>
            </a:r>
            <a:r>
              <a:rPr lang="en-US" altLang="ja-JP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probability is as big as you like that the error is as small as you like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    (Of course, the tighter you make the bounds, the harder the learning algorithm is likely to have to work).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05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533400" y="1981200"/>
            <a:ext cx="7640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Computational Learning Theory studies the tradeoffs between the 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expressiveness of the hypothesis language and the complexity of learning</a:t>
            </a:r>
          </a:p>
        </p:txBody>
      </p:sp>
      <p:sp>
        <p:nvSpPr>
          <p:cNvPr id="920584" name="Rectangle 8"/>
          <p:cNvSpPr>
            <a:spLocks noChangeArrowheads="1"/>
          </p:cNvSpPr>
          <p:nvPr/>
        </p:nvSpPr>
        <p:spPr bwMode="auto">
          <a:xfrm>
            <a:off x="685800" y="3276600"/>
            <a:ext cx="8153400" cy="1958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</a:rPr>
              <a:t>Probably Approximately Correct</a:t>
            </a:r>
            <a:r>
              <a:rPr lang="en-US" sz="2000"/>
              <a:t> learning  concerns </a:t>
            </a:r>
            <a:r>
              <a:rPr lang="en-US" sz="2000">
                <a:solidFill>
                  <a:srgbClr val="FF0000"/>
                </a:solidFill>
              </a:rPr>
              <a:t>efficient learning</a:t>
            </a:r>
            <a:r>
              <a:rPr lang="en-US" sz="2000"/>
              <a:t> </a:t>
            </a:r>
          </a:p>
          <a:p>
            <a:pPr>
              <a:spcBef>
                <a:spcPct val="20000"/>
              </a:spcBef>
            </a:pPr>
            <a:endParaRPr lang="en-US" sz="2000"/>
          </a:p>
          <a:p>
            <a:pPr>
              <a:spcBef>
                <a:spcPct val="20000"/>
              </a:spcBef>
            </a:pPr>
            <a:r>
              <a:rPr lang="en-US" sz="2000"/>
              <a:t>		Sample complexity  --- polynomial  number of examples</a:t>
            </a:r>
          </a:p>
          <a:p>
            <a:pPr>
              <a:spcBef>
                <a:spcPct val="20000"/>
              </a:spcBef>
            </a:pPr>
            <a:r>
              <a:rPr lang="en-US" sz="2000"/>
              <a:t>		Efficient Learning Algorithm  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920585" name="Rectangle 9"/>
          <p:cNvSpPr>
            <a:spLocks noChangeArrowheads="1"/>
          </p:cNvSpPr>
          <p:nvPr/>
        </p:nvSpPr>
        <p:spPr bwMode="auto">
          <a:xfrm>
            <a:off x="0" y="56388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Word of caution:</a:t>
            </a:r>
          </a:p>
          <a:p>
            <a:r>
              <a:rPr lang="en-US"/>
              <a:t>		</a:t>
            </a:r>
            <a:r>
              <a:rPr lang="en-US">
                <a:solidFill>
                  <a:srgbClr val="FF0000"/>
                </a:solidFill>
              </a:rPr>
              <a:t>PAC learning results </a:t>
            </a:r>
            <a:r>
              <a:rPr lang="en-US">
                <a:solidFill>
                  <a:srgbClr val="FF0000"/>
                </a:solidFill>
                <a:sym typeface="Wingdings" charset="0"/>
              </a:rPr>
              <a:t> worst case complexity results.</a:t>
            </a:r>
            <a:r>
              <a:rPr lang="en-US">
                <a:sym typeface="Wingdings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84" grpId="0" animBg="1"/>
      <p:bldP spid="9205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DD49EA-ECD4-5042-B593-66F98AF37D3F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Sample Complexity for Infinite Hypothesis Spaces I: VC-Dimension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839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PAC Learning framework has 2 disadvantages:</a:t>
            </a:r>
          </a:p>
          <a:p>
            <a:pPr lvl="1">
              <a:lnSpc>
                <a:spcPct val="85000"/>
              </a:lnSpc>
              <a:spcBef>
                <a:spcPct val="5000"/>
              </a:spcBef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</a:pPr>
            <a:r>
              <a:rPr lang="en-US" dirty="0">
                <a:latin typeface="Times New Roman" charset="0"/>
                <a:ea typeface="ＭＳ Ｐゴシック" charset="0"/>
              </a:rPr>
              <a:t>It can lead to weak bounds</a:t>
            </a:r>
          </a:p>
          <a:p>
            <a:pPr lvl="1">
              <a:lnSpc>
                <a:spcPct val="85000"/>
              </a:lnSpc>
              <a:spcBef>
                <a:spcPct val="5000"/>
              </a:spcBef>
            </a:pPr>
            <a:r>
              <a:rPr lang="en-US" dirty="0">
                <a:latin typeface="Times New Roman" charset="0"/>
                <a:ea typeface="ＭＳ Ｐゴシック" charset="0"/>
              </a:rPr>
              <a:t>Sample Complexity bound cannot be established for infinite hypothesis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spaces (with functions having continuous domain/range, say)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We introduce new ideas for dealing with these problems:</a:t>
            </a:r>
          </a:p>
          <a:p>
            <a:pPr lvl="1">
              <a:lnSpc>
                <a:spcPct val="85000"/>
              </a:lnSpc>
              <a:spcBef>
                <a:spcPct val="5000"/>
              </a:spcBef>
            </a:pPr>
            <a:endParaRPr lang="en-US" b="1" u="sng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</a:pPr>
            <a:r>
              <a:rPr lang="en-US" dirty="0">
                <a:latin typeface="Times New Roman" charset="0"/>
                <a:ea typeface="ＭＳ Ｐゴシック" charset="0"/>
              </a:rPr>
              <a:t>A set of instances S is </a:t>
            </a:r>
            <a:r>
              <a:rPr lang="en-US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shattered </a:t>
            </a:r>
            <a:r>
              <a:rPr lang="en-US" dirty="0">
                <a:latin typeface="Times New Roman" charset="0"/>
                <a:ea typeface="ＭＳ Ｐゴシック" charset="0"/>
              </a:rPr>
              <a:t>by hypothesis space H </a:t>
            </a:r>
            <a:r>
              <a:rPr lang="en-US" u="sng" dirty="0" err="1">
                <a:latin typeface="Times New Roman" charset="0"/>
                <a:ea typeface="ＭＳ Ｐゴシック" charset="0"/>
              </a:rPr>
              <a:t>iff</a:t>
            </a:r>
            <a:r>
              <a:rPr lang="en-US" dirty="0">
                <a:latin typeface="Times New Roman" charset="0"/>
                <a:ea typeface="ＭＳ Ｐゴシック" charset="0"/>
              </a:rPr>
              <a:t> for every dichotomy of S there exists some hypothesis in H consistent with this dichotomy.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hteck 5"/>
          <p:cNvSpPr>
            <a:spLocks noChangeArrowheads="1"/>
          </p:cNvSpPr>
          <p:nvPr/>
        </p:nvSpPr>
        <p:spPr bwMode="auto">
          <a:xfrm>
            <a:off x="7132638" y="6488113"/>
            <a:ext cx="2011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Nathalie Japkowicz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C-learning2_3-1-2011-ann (verschoben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162800" cy="61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VC Dimension: Example</a:t>
            </a:r>
          </a:p>
        </p:txBody>
      </p:sp>
      <p:pic>
        <p:nvPicPr>
          <p:cNvPr id="45059" name="Bild 8" descr="Screen Shot 2013-07-11 at 7.2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77038"/>
            <a:ext cx="5105400" cy="15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Bild 9" descr="Screen Shot 2013-07-11 at 7.2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0500"/>
            <a:ext cx="14779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nhaltsplatzhalter 2" descr="vcDimensionWikipedia.tif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42" b="-33742"/>
          <a:stretch>
            <a:fillRect/>
          </a:stretch>
        </p:blipFill>
        <p:spPr>
          <a:xfrm>
            <a:off x="1219200" y="1524000"/>
            <a:ext cx="6629400" cy="2524794"/>
          </a:xfrm>
        </p:spPr>
      </p:pic>
      <p:pic>
        <p:nvPicPr>
          <p:cNvPr id="4" name="Bild 3" descr="exampleWikipedi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6987208" cy="17280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D3EB88-74BC-204D-9008-F4850C54D58C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Sample Complexity for Infinite Hypothesis Spaces I: VC-Dimension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067800" cy="40386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457200" lvl="1" indent="0">
              <a:lnSpc>
                <a:spcPct val="85000"/>
              </a:lnSpc>
              <a:spcBef>
                <a:spcPct val="5000"/>
              </a:spcBef>
              <a:buFontTx/>
              <a:buNone/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The </a:t>
            </a:r>
            <a:r>
              <a:rPr lang="en-US" sz="2800" dirty="0" err="1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Vapnik-Chervonenkis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 dimension</a:t>
            </a:r>
            <a:r>
              <a:rPr lang="en-US" sz="2800" dirty="0">
                <a:latin typeface="Times New Roman" charset="0"/>
                <a:ea typeface="ＭＳ Ｐゴシック" charset="0"/>
              </a:rPr>
              <a:t>,  </a:t>
            </a:r>
            <a:r>
              <a:rPr lang="en-US" sz="28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VC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(H)</a:t>
            </a:r>
            <a:r>
              <a:rPr lang="en-US" sz="2800" dirty="0">
                <a:latin typeface="Times New Roman" charset="0"/>
                <a:ea typeface="ＭＳ Ｐゴシック" charset="0"/>
              </a:rPr>
              <a:t>,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/>
            </a:r>
            <a:br>
              <a:rPr lang="en-US" sz="2800" dirty="0" smtClean="0">
                <a:latin typeface="Times New Roman" charset="0"/>
                <a:ea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</a:rPr>
              <a:t>of </a:t>
            </a:r>
            <a:r>
              <a:rPr lang="en-US" sz="2800" dirty="0">
                <a:latin typeface="Times New Roman" charset="0"/>
                <a:ea typeface="ＭＳ Ｐゴシック" charset="0"/>
              </a:rPr>
              <a:t>hypothesis space H defined over instance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space </a:t>
            </a:r>
            <a:r>
              <a:rPr lang="en-US" sz="2800" dirty="0">
                <a:latin typeface="Times New Roman" charset="0"/>
                <a:ea typeface="ＭＳ Ｐゴシック" charset="0"/>
              </a:rPr>
              <a:t>X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/>
            </a:r>
            <a:br>
              <a:rPr lang="en-US" sz="2800" dirty="0" smtClean="0">
                <a:latin typeface="Times New Roman" charset="0"/>
                <a:ea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</a:rPr>
              <a:t>is </a:t>
            </a:r>
            <a:r>
              <a:rPr lang="en-US" sz="2800" dirty="0">
                <a:latin typeface="Times New Roman" charset="0"/>
                <a:ea typeface="ＭＳ Ｐゴシック" charset="0"/>
              </a:rPr>
              <a:t>the size of the largest finite subset of X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shattered by </a:t>
            </a:r>
            <a:r>
              <a:rPr lang="en-US" sz="2800" dirty="0">
                <a:latin typeface="Times New Roman" charset="0"/>
                <a:ea typeface="ＭＳ Ｐゴシック" charset="0"/>
              </a:rPr>
              <a:t>H.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/>
            </a:r>
            <a:br>
              <a:rPr lang="en-US" sz="2800" dirty="0" smtClean="0">
                <a:latin typeface="Times New Roman" charset="0"/>
                <a:ea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</a:rPr>
              <a:t/>
            </a:r>
            <a:br>
              <a:rPr lang="en-US" sz="2800" dirty="0" smtClean="0">
                <a:latin typeface="Times New Roman" charset="0"/>
                <a:ea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</a:rPr>
              <a:t>If </a:t>
            </a:r>
            <a:r>
              <a:rPr lang="en-US" sz="2800" dirty="0">
                <a:latin typeface="Times New Roman" charset="0"/>
                <a:ea typeface="ＭＳ Ｐゴシック" charset="0"/>
              </a:rPr>
              <a:t>arbitrarily large finite sets of X can       </a:t>
            </a:r>
            <a:br>
              <a:rPr lang="en-US" sz="2800" dirty="0">
                <a:latin typeface="Times New Roman" charset="0"/>
                <a:ea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</a:rPr>
              <a:t>be shattered by H, then VC(H)=</a:t>
            </a: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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echteck 5"/>
          <p:cNvSpPr>
            <a:spLocks noChangeArrowheads="1"/>
          </p:cNvSpPr>
          <p:nvPr/>
        </p:nvSpPr>
        <p:spPr bwMode="auto">
          <a:xfrm>
            <a:off x="7132638" y="6488113"/>
            <a:ext cx="2011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Nathalie Japkowicz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D3EB88-74BC-204D-9008-F4850C54D58C}" type="slidenum">
              <a:rPr lang="en-US"/>
              <a:pPr eaLnBrk="1" hangingPunct="1"/>
              <a:t>36</a:t>
            </a:fld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Aside: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Intuitive derivation of VC dimension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067800" cy="40386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How to define a natural notion of </a:t>
            </a:r>
            <a:r>
              <a:rPr lang="en-US" sz="28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dimension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on Hypothesis space HP(X) = {h | h: X -&gt; {0,1}}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Dimension should be monotone 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So define Dimension on simple/small spaces first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Aim: Define dimension for all subsets H of HP(X)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lvl="2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Simple Case (H= HP(X)):  dim(H) = |X|</a:t>
            </a: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(If X infinite, then dim(H) = ∞) </a:t>
            </a:r>
          </a:p>
          <a:p>
            <a:pPr lvl="2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Complex case (H proper subset of HP(X)): </a:t>
            </a: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dim(H) = size of biggest simple subset of H</a:t>
            </a: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           =  size of biggest subset Y of X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s.t.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H(Y) subset of H</a:t>
            </a: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Observation: Dim(H) = VC(H)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8600" y="6172200"/>
            <a:ext cx="63734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FF"/>
                </a:solidFill>
              </a:rPr>
              <a:t>„Making Learning </a:t>
            </a:r>
            <a:r>
              <a:rPr lang="de-DE" sz="1600" dirty="0" err="1" smtClean="0">
                <a:solidFill>
                  <a:srgbClr val="0000FF"/>
                </a:solidFill>
              </a:rPr>
              <a:t>less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Shattering</a:t>
            </a:r>
            <a:r>
              <a:rPr lang="de-DE" sz="1600" dirty="0" smtClean="0">
                <a:solidFill>
                  <a:srgbClr val="0000FF"/>
                </a:solidFill>
              </a:rPr>
              <a:t>“</a:t>
            </a:r>
          </a:p>
          <a:p>
            <a:r>
              <a:rPr lang="de-DE" sz="1600" dirty="0" smtClean="0">
                <a:solidFill>
                  <a:srgbClr val="0000FF"/>
                </a:solidFill>
              </a:rPr>
              <a:t>https</a:t>
            </a:r>
            <a:r>
              <a:rPr lang="de-DE" sz="1600" dirty="0">
                <a:solidFill>
                  <a:srgbClr val="0000FF"/>
                </a:solidFill>
              </a:rPr>
              <a:t>://</a:t>
            </a:r>
            <a:r>
              <a:rPr lang="de-DE" sz="1600" dirty="0" err="1">
                <a:solidFill>
                  <a:srgbClr val="0000FF"/>
                </a:solidFill>
              </a:rPr>
              <a:t>rjlipton.wordpress.com</a:t>
            </a:r>
            <a:r>
              <a:rPr lang="de-DE" sz="1600" dirty="0">
                <a:solidFill>
                  <a:srgbClr val="0000FF"/>
                </a:solidFill>
              </a:rPr>
              <a:t>/2014/01/19/</a:t>
            </a:r>
            <a:r>
              <a:rPr lang="de-DE" sz="1600" dirty="0" err="1">
                <a:solidFill>
                  <a:srgbClr val="0000FF"/>
                </a:solidFill>
              </a:rPr>
              <a:t>making-learning-less-shattering</a:t>
            </a:r>
            <a:r>
              <a:rPr lang="de-DE" sz="1600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752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D3EB88-74BC-204D-9008-F4850C54D58C}" type="slidenum">
              <a:rPr lang="en-US"/>
              <a:pPr eaLnBrk="1" hangingPunct="1"/>
              <a:t>37</a:t>
            </a:fld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VC dimension  and PAC Learning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067800" cy="40386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PAC Learning possible by restricting hypothesis space H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Leads to bias 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Remember: Sample complexity for PAC learning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With VC dimension (also applicable for infinite spaces;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H</a:t>
            </a:r>
            <a:r>
              <a:rPr lang="en-US" baseline="-25000" dirty="0" err="1" smtClean="0">
                <a:latin typeface="Times New Roman" charset="0"/>
                <a:ea typeface="ＭＳ Ｐゴシック" charset="0"/>
              </a:rPr>
              <a:t>n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subclass of hypothesis parameterized by n):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marL="457200" lvl="1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     N &gt;=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24384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 descr="haussler90pac-learningK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00600"/>
            <a:ext cx="47340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51F483-6458-864B-A0F0-D5B93EC2EA0C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VC Dimension: Example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H = Axis parallel rectangles in R</a:t>
            </a:r>
            <a:r>
              <a:rPr lang="en-US" sz="3200" baseline="30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What is the VC dimension of H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Can we PAC learn?</a:t>
            </a:r>
          </a:p>
        </p:txBody>
      </p:sp>
      <p:sp>
        <p:nvSpPr>
          <p:cNvPr id="7" name="Rechteck 6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133" name="Rechteck 7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F0E6B1-B71D-4149-B214-57FCB01A7C19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911225"/>
            <a:ext cx="80073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Consider axis parallel rectangles in the real plane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Can we PAC learn it ? </a:t>
            </a:r>
          </a:p>
          <a:p>
            <a:pPr eaLnBrk="1" hangingPunct="1"/>
            <a:r>
              <a:rPr lang="en-US">
                <a:solidFill>
                  <a:srgbClr val="000066"/>
                </a:solidFill>
              </a:rPr>
              <a:t>   (1) What is the VC dimension ?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Some four instances (points on the rectangle) can be shattered 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960688" y="166688"/>
            <a:ext cx="324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00"/>
                </a:solidFill>
              </a:rPr>
              <a:t>Learning Rectangles</a:t>
            </a:r>
            <a:endParaRPr lang="en-US"/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1143000" y="44958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 flipV="1">
            <a:off x="1143000" y="2895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19050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Oval 9"/>
          <p:cNvSpPr>
            <a:spLocks noChangeArrowheads="1"/>
          </p:cNvSpPr>
          <p:nvPr/>
        </p:nvSpPr>
        <p:spPr bwMode="auto">
          <a:xfrm>
            <a:off x="24384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5" name="Oval 10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hteck 13"/>
          <p:cNvSpPr/>
          <p:nvPr/>
        </p:nvSpPr>
        <p:spPr>
          <a:xfrm>
            <a:off x="1295400" y="1693863"/>
            <a:ext cx="784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188" name="Rechteck 15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1485900" y="3657600"/>
            <a:ext cx="9906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676400" y="5334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Shows that </a:t>
            </a:r>
            <a:r>
              <a:rPr lang="en-US" dirty="0" smtClean="0">
                <a:solidFill>
                  <a:srgbClr val="0000FF"/>
                </a:solidFill>
              </a:rPr>
              <a:t>VC(H)&gt;=4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Inductive learning: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given the 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training set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a 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learning algorithm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generates 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hypothesis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Run hypothesis on the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test set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. The results say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something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about how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 our hypothesis is.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But how much do the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results really tell you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? Can we be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certain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about how the learning algorithm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generalizes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? 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would have to see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the examples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Computational Learning Theory</a:t>
            </a:r>
          </a:p>
        </p:txBody>
      </p:sp>
      <p:sp>
        <p:nvSpPr>
          <p:cNvPr id="922629" name="Rectangle 5"/>
          <p:cNvSpPr>
            <a:spLocks noChangeArrowheads="1"/>
          </p:cNvSpPr>
          <p:nvPr/>
        </p:nvSpPr>
        <p:spPr bwMode="auto">
          <a:xfrm>
            <a:off x="2438400" y="5638800"/>
            <a:ext cx="5562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Insight:</a:t>
            </a:r>
            <a:r>
              <a:rPr lang="en-US" sz="2000" dirty="0"/>
              <a:t> introduce </a:t>
            </a:r>
            <a:r>
              <a:rPr lang="en-US" sz="2000" dirty="0">
                <a:solidFill>
                  <a:schemeClr val="accent2"/>
                </a:solidFill>
              </a:rPr>
              <a:t>probabilities to measure degree of certainty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and correctness</a:t>
            </a:r>
            <a:r>
              <a:rPr lang="en-US" sz="2000" dirty="0"/>
              <a:t> (Valiant 1984).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79420B-35FE-EA4A-8825-48E65D6E214B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911225"/>
            <a:ext cx="7725192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Consider axis parallel rectangles in the real plane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Can we PAC learn it ?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(1) What is the VC dimension ?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000066"/>
                </a:solidFill>
              </a:rPr>
              <a:t> But, no five instances can be shattered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/>
              <a:t>P</a:t>
            </a:r>
            <a:r>
              <a:rPr lang="en-US" dirty="0" smtClean="0"/>
              <a:t>ick the topmost</a:t>
            </a:r>
            <a:r>
              <a:rPr lang="en-US" dirty="0"/>
              <a:t>, bottommost, leftmost and rightmost points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give them the label “+”. </a:t>
            </a:r>
            <a:r>
              <a:rPr lang="en-US" dirty="0" smtClean="0"/>
              <a:t>The fifth one gets -.</a:t>
            </a:r>
          </a:p>
          <a:p>
            <a:r>
              <a:rPr lang="en-US" dirty="0" smtClean="0"/>
              <a:t>Cannot be shattered.</a:t>
            </a:r>
            <a:endParaRPr lang="en-US" dirty="0"/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                                                              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960688" y="166688"/>
            <a:ext cx="324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00"/>
                </a:solidFill>
              </a:rPr>
              <a:t>Learning Rectangles</a:t>
            </a:r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hteck 15"/>
          <p:cNvSpPr/>
          <p:nvPr/>
        </p:nvSpPr>
        <p:spPr>
          <a:xfrm>
            <a:off x="1295400" y="1693863"/>
            <a:ext cx="784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06" name="Rechteck 17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  <p:sp>
        <p:nvSpPr>
          <p:cNvPr id="51207" name="Line 4"/>
          <p:cNvSpPr>
            <a:spLocks noChangeShapeType="1"/>
          </p:cNvSpPr>
          <p:nvPr/>
        </p:nvSpPr>
        <p:spPr bwMode="auto">
          <a:xfrm>
            <a:off x="1143000" y="443865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08" name="Line 5"/>
          <p:cNvSpPr>
            <a:spLocks noChangeShapeType="1"/>
          </p:cNvSpPr>
          <p:nvPr/>
        </p:nvSpPr>
        <p:spPr bwMode="auto">
          <a:xfrm flipV="1">
            <a:off x="1143000" y="2895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09" name="Oval 6"/>
          <p:cNvSpPr>
            <a:spLocks noChangeArrowheads="1"/>
          </p:cNvSpPr>
          <p:nvPr/>
        </p:nvSpPr>
        <p:spPr bwMode="auto">
          <a:xfrm>
            <a:off x="19050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0" name="Oval 7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1" name="Oval 8"/>
          <p:cNvSpPr>
            <a:spLocks noChangeArrowheads="1"/>
          </p:cNvSpPr>
          <p:nvPr/>
        </p:nvSpPr>
        <p:spPr bwMode="auto">
          <a:xfrm>
            <a:off x="2209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2" name="Oval 9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3" name="Oval 10"/>
          <p:cNvSpPr>
            <a:spLocks noChangeArrowheads="1"/>
          </p:cNvSpPr>
          <p:nvPr/>
        </p:nvSpPr>
        <p:spPr bwMode="auto">
          <a:xfrm>
            <a:off x="2430399" y="3581400"/>
            <a:ext cx="92202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4" name="Rectangle 11"/>
          <p:cNvSpPr>
            <a:spLocks noChangeArrowheads="1"/>
          </p:cNvSpPr>
          <p:nvPr/>
        </p:nvSpPr>
        <p:spPr bwMode="auto">
          <a:xfrm>
            <a:off x="1485900" y="3302000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5" name="Rechteck 17"/>
          <p:cNvSpPr>
            <a:spLocks noChangeArrowheads="1"/>
          </p:cNvSpPr>
          <p:nvPr/>
        </p:nvSpPr>
        <p:spPr bwMode="auto">
          <a:xfrm>
            <a:off x="5282973" y="5753780"/>
            <a:ext cx="280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Therefore VC(H) = 4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622959" y="2895600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461159" y="3272135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143000" y="3653135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927759" y="4034135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075042" y="350520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A24364-ECA9-BF41-91A7-F85433157B36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911225"/>
            <a:ext cx="5794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Consider axis parallel rectangles in the real plane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Can we PAC learn it ? </a:t>
            </a:r>
          </a:p>
          <a:p>
            <a:pPr eaLnBrk="1" hangingPunct="1"/>
            <a:r>
              <a:rPr lang="en-US">
                <a:solidFill>
                  <a:srgbClr val="000066"/>
                </a:solidFill>
              </a:rPr>
              <a:t>   (1) What is the VC dimension ?</a:t>
            </a:r>
          </a:p>
          <a:p>
            <a:pPr eaLnBrk="1" hangingPunct="1"/>
            <a:r>
              <a:rPr lang="en-US">
                <a:solidFill>
                  <a:srgbClr val="000066"/>
                </a:solidFill>
              </a:rPr>
              <a:t>   (2) Can we give an efficient algorithm ? 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960688" y="166688"/>
            <a:ext cx="324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00"/>
                </a:solidFill>
              </a:rPr>
              <a:t>Learning Rectangles</a:t>
            </a:r>
            <a:endParaRPr 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1143000" y="443865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V="1">
            <a:off x="1143000" y="2895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19050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4384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12192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485900" y="3314700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12954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27432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16764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hteck 18"/>
          <p:cNvSpPr/>
          <p:nvPr/>
        </p:nvSpPr>
        <p:spPr>
          <a:xfrm>
            <a:off x="1295400" y="1693863"/>
            <a:ext cx="784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241" name="Rechteck 19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8F667BA-2D83-D648-B308-2E17DE1522D1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911225"/>
            <a:ext cx="8728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Consider axis parallel rectangles in the real plane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Can we PAC learn it ?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(1) What is the VC dimension ?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(2) Can we give an efficient algorithm ? </a:t>
            </a:r>
          </a:p>
          <a:p>
            <a:pPr eaLnBrk="1" hangingPunct="1"/>
            <a:endParaRPr lang="en-US" dirty="0">
              <a:solidFill>
                <a:srgbClr val="000066"/>
              </a:solidFill>
            </a:endParaRP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Find the smallest rectangle that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contains the positive examples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(necessarily, it will not contain any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negative example, and the hypothesis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is </a:t>
            </a:r>
            <a:r>
              <a:rPr lang="en-US" dirty="0" smtClean="0">
                <a:solidFill>
                  <a:srgbClr val="000066"/>
                </a:solidFill>
              </a:rPr>
              <a:t>consistent).</a:t>
            </a:r>
            <a:endParaRPr lang="en-US" dirty="0">
              <a:solidFill>
                <a:srgbClr val="000066"/>
              </a:solidFill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Axis parallel rectangles are efficiently PAC learnable.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960688" y="166688"/>
            <a:ext cx="324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00"/>
                </a:solidFill>
              </a:rPr>
              <a:t>Learning Rectangles</a:t>
            </a:r>
            <a:endParaRPr lang="en-US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143000" y="443865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1143000" y="2895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905000" y="3352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3622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12192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447800" y="3352800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12954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27432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2841170" y="364217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hteck 18"/>
          <p:cNvSpPr/>
          <p:nvPr/>
        </p:nvSpPr>
        <p:spPr>
          <a:xfrm>
            <a:off x="1295400" y="1693863"/>
            <a:ext cx="784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265" name="Rechteck 19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5800" y="5867400"/>
            <a:ext cx="693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Exercise</a:t>
            </a:r>
            <a:r>
              <a:rPr lang="de-DE" dirty="0" smtClean="0"/>
              <a:t>: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VC </a:t>
            </a:r>
            <a:r>
              <a:rPr lang="de-DE" dirty="0" err="1" smtClean="0"/>
              <a:t>dimension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intervals</a:t>
            </a:r>
            <a:r>
              <a:rPr lang="de-DE" dirty="0" smtClean="0"/>
              <a:t> on R?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50B851-F2C9-694F-BBEA-DB029664BE90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Mistake Bound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Model of Learning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543800" cy="4038600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Mistake Bound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framework is different from the PAC framework as it considers learners that receive a sequence of training examples and that predict, upon receiving each example, what its target value is. </a:t>
            </a:r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    (So, it has an incremental, online-flavor )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 question asked in this setting is: </a:t>
            </a:r>
            <a:r>
              <a:rPr lang="ja-JP" altLang="en-US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How many mistakes </a:t>
            </a:r>
            <a:r>
              <a:rPr lang="en-US" altLang="ja-JP" sz="2400" b="1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M</a:t>
            </a:r>
            <a:r>
              <a:rPr lang="en-US" altLang="ja-JP" sz="2400" b="1" i="1" baseline="-25000" dirty="0" smtClean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altLang="ja-JP" sz="2400" b="1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will </a:t>
            </a:r>
            <a:r>
              <a:rPr lang="en-US" altLang="ja-JP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the learner </a:t>
            </a:r>
            <a:r>
              <a:rPr lang="en-US" altLang="ja-JP" sz="2400" b="1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A make </a:t>
            </a:r>
            <a:r>
              <a:rPr lang="en-US" altLang="ja-JP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in its predictions before it learns the target concept?</a:t>
            </a:r>
            <a:r>
              <a:rPr lang="ja-JP" altLang="en-US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 b="1" i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This question is significant in practical settings where learning must be done while the system is in actual use.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Rechteck 5"/>
          <p:cNvSpPr>
            <a:spLocks noChangeArrowheads="1"/>
          </p:cNvSpPr>
          <p:nvPr/>
        </p:nvSpPr>
        <p:spPr bwMode="auto">
          <a:xfrm>
            <a:off x="7132638" y="6488113"/>
            <a:ext cx="2011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Nathalie Japkowicz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44AF7D-A2A2-8449-8B06-E531B6C20EE7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696200" cy="457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Optimal Mistake Bounds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algn="ctr"/>
            <a:r>
              <a:rPr lang="en-US" b="1" u="sng">
                <a:latin typeface="Times New Roman" charset="0"/>
                <a:ea typeface="ＭＳ Ｐゴシック" charset="0"/>
                <a:cs typeface="ＭＳ Ｐゴシック" charset="0"/>
              </a:rPr>
              <a:t>Definition: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Let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be an arbitrary nonempty concept class. The optimal mistake bound for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 denoted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Opt(C)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 is the minimum over all possible learning algorithms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M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(C)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Opt(C)=min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Learning_Algorithms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 M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(C)</a:t>
            </a:r>
          </a:p>
          <a:p>
            <a:r>
              <a:rPr lang="en-US" b="1" u="sng">
                <a:latin typeface="Times New Roman" charset="0"/>
                <a:ea typeface="ＭＳ Ｐゴシック" charset="0"/>
                <a:cs typeface="ＭＳ Ｐゴシック" charset="0"/>
              </a:rPr>
              <a:t>Proposition: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 any concept class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 C,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optimal mistake bound is bound as follows:</a:t>
            </a:r>
          </a:p>
          <a:p>
            <a:pPr algn="ctr">
              <a:buFont typeface="Monotype Sorts" charset="0"/>
              <a:buNone/>
            </a:pP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VC(C)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 Opt(C)   log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(|C|)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1" name="Rechteck 5"/>
          <p:cNvSpPr>
            <a:spLocks noChangeArrowheads="1"/>
          </p:cNvSpPr>
          <p:nvPr/>
        </p:nvSpPr>
        <p:spPr bwMode="auto">
          <a:xfrm>
            <a:off x="7132638" y="6488113"/>
            <a:ext cx="2011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Nathalie Japkowicz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Example: 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want to use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height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distinguish men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women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drawing people from the same distribution for training and testing.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can never be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absolutely certain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that we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have learned correctly our target (hidden) concept function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. (E.g., there is a non-zero chance that, 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so far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we have only seen  a sequence of bad examples)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E.g., relatively tall women and relatively short men…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err="1">
                <a:latin typeface="Times New Roman" charset="0"/>
                <a:ea typeface="ＭＳ Ｐゴシック" charset="0"/>
                <a:cs typeface="ＭＳ Ｐゴシック" charset="0"/>
              </a:rPr>
              <a:t>ll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see that </a:t>
            </a:r>
            <a:r>
              <a:rPr lang="en-US" altLang="ja-JP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it</a:t>
            </a:r>
            <a:r>
              <a:rPr lang="ja-JP" altLang="en-US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generally highly unlikely to see a long series of bad examples</a:t>
            </a: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!    (under a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stationarity</a:t>
            </a: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assumption)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Computational Learning Theory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971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Aside: flipping a coin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Experimental data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 program – simulation of flips of a fair coin: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7529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4657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953000" y="280936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i.e., in at least </a:t>
            </a:r>
            <a:r>
              <a:rPr lang="de-DE" sz="1200" dirty="0" err="1" smtClean="0"/>
              <a:t>one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1000 </a:t>
            </a:r>
            <a:r>
              <a:rPr lang="de-DE" sz="1200" dirty="0" err="1" smtClean="0"/>
              <a:t>tries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100-flip-runs</a:t>
            </a:r>
          </a:p>
          <a:p>
            <a:r>
              <a:rPr lang="de-DE" sz="1200" dirty="0" err="1"/>
              <a:t>o</a:t>
            </a:r>
            <a:r>
              <a:rPr lang="de-DE" sz="1200" dirty="0" err="1" smtClean="0"/>
              <a:t>ne</a:t>
            </a:r>
            <a:r>
              <a:rPr lang="de-DE" sz="1200" dirty="0" smtClean="0"/>
              <a:t> </a:t>
            </a:r>
            <a:r>
              <a:rPr lang="de-DE" sz="1200" dirty="0" err="1" smtClean="0"/>
              <a:t>got</a:t>
            </a:r>
            <a:r>
              <a:rPr lang="de-DE" sz="1200" dirty="0" smtClean="0"/>
              <a:t> 66 </a:t>
            </a:r>
            <a:r>
              <a:rPr lang="de-DE" sz="1200" dirty="0" err="1" smtClean="0"/>
              <a:t>tails</a:t>
            </a:r>
            <a:r>
              <a:rPr lang="de-DE" sz="1200" dirty="0" smtClean="0"/>
              <a:t> (in all </a:t>
            </a:r>
            <a:r>
              <a:rPr lang="de-DE" sz="1200" dirty="0" err="1" smtClean="0"/>
              <a:t>other</a:t>
            </a:r>
            <a:r>
              <a:rPr lang="de-DE" sz="1200" dirty="0" smtClean="0"/>
              <a:t> </a:t>
            </a:r>
            <a:r>
              <a:rPr lang="de-DE" sz="1200" dirty="0" err="1" smtClean="0"/>
              <a:t>tries</a:t>
            </a:r>
            <a:r>
              <a:rPr lang="de-DE" sz="1200" dirty="0" smtClean="0"/>
              <a:t> </a:t>
            </a:r>
            <a:r>
              <a:rPr lang="de-DE" sz="1200" dirty="0" err="1" smtClean="0"/>
              <a:t>one</a:t>
            </a:r>
            <a:r>
              <a:rPr lang="de-DE" sz="1200" dirty="0" smtClean="0"/>
              <a:t> </a:t>
            </a:r>
            <a:r>
              <a:rPr lang="de-DE" sz="1200" dirty="0" err="1" smtClean="0"/>
              <a:t>got</a:t>
            </a:r>
            <a:r>
              <a:rPr lang="de-DE" sz="1200" dirty="0" smtClean="0"/>
              <a:t> </a:t>
            </a:r>
            <a:r>
              <a:rPr lang="de-DE" sz="1200" dirty="0" err="1" smtClean="0"/>
              <a:t>less</a:t>
            </a:r>
            <a:r>
              <a:rPr lang="de-DE" sz="1200" dirty="0" smtClean="0"/>
              <a:t> </a:t>
            </a:r>
            <a:r>
              <a:rPr lang="de-DE" sz="1200" dirty="0" err="1" smtClean="0"/>
              <a:t>than</a:t>
            </a:r>
            <a:r>
              <a:rPr lang="de-DE" sz="1200" dirty="0" smtClean="0"/>
              <a:t> 66)</a:t>
            </a:r>
            <a:endParaRPr lang="de-DE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Experimental Data Contd.</a:t>
            </a:r>
          </a:p>
        </p:txBody>
      </p:sp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467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1143000" y="5943600"/>
            <a:ext cx="728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Coin example is the key to </a:t>
            </a:r>
            <a:r>
              <a:rPr lang="en-US">
                <a:solidFill>
                  <a:srgbClr val="FF0000"/>
                </a:solidFill>
              </a:rPr>
              <a:t>computational learning theory</a:t>
            </a:r>
            <a:r>
              <a:rPr lang="en-US"/>
              <a:t>!</a:t>
            </a:r>
          </a:p>
        </p:txBody>
      </p:sp>
      <p:sp>
        <p:nvSpPr>
          <p:cNvPr id="926726" name="Rectangle 6"/>
          <p:cNvSpPr>
            <a:spLocks noChangeArrowheads="1"/>
          </p:cNvSpPr>
          <p:nvPr/>
        </p:nvSpPr>
        <p:spPr bwMode="auto">
          <a:xfrm>
            <a:off x="609600" y="47244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 With a </a:t>
            </a:r>
            <a:r>
              <a:rPr lang="en-US" dirty="0">
                <a:solidFill>
                  <a:schemeClr val="accent2"/>
                </a:solidFill>
              </a:rPr>
              <a:t>sufficient number of flips </a:t>
            </a:r>
            <a:endParaRPr lang="en-US" dirty="0"/>
          </a:p>
          <a:p>
            <a:pPr algn="ctr"/>
            <a:r>
              <a:rPr lang="en-US" dirty="0" smtClean="0"/>
              <a:t>large </a:t>
            </a:r>
            <a:r>
              <a:rPr lang="en-US" dirty="0">
                <a:solidFill>
                  <a:schemeClr val="accent2"/>
                </a:solidFill>
              </a:rPr>
              <a:t>outliers become quite rare</a:t>
            </a:r>
            <a:r>
              <a:rPr lang="en-US" dirty="0"/>
              <a:t>. 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Computational Learning Theory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Intersection of AI, statistics, and theory of computation.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Introduce </a:t>
            </a:r>
            <a:r>
              <a:rPr lang="en-US" sz="2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Probably Approximately Correct Learning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concerning</a:t>
            </a:r>
            <a:r>
              <a:rPr lang="en-US" sz="2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efficient learning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 our learning procedures we would like to prove that: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high probability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an (efficient)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learning algorithm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will find a hypothesis that is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approximately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identical to the hidden target concept.</a:t>
            </a:r>
          </a:p>
          <a:p>
            <a:pPr algn="ctr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1447800" y="5334000"/>
            <a:ext cx="608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Note the double </a:t>
            </a:r>
            <a:r>
              <a:rPr lang="ja-JP" altLang="en-US" sz="2000" dirty="0">
                <a:solidFill>
                  <a:srgbClr val="FF0000"/>
                </a:solidFill>
              </a:rPr>
              <a:t>“</a:t>
            </a:r>
            <a:r>
              <a:rPr lang="en-US" altLang="ja-JP" sz="2000" dirty="0">
                <a:solidFill>
                  <a:srgbClr val="FF0000"/>
                </a:solidFill>
              </a:rPr>
              <a:t>hedging</a:t>
            </a:r>
            <a:r>
              <a:rPr lang="ja-JP" altLang="en-US" sz="2000" dirty="0">
                <a:solidFill>
                  <a:srgbClr val="FF0000"/>
                </a:solidFill>
              </a:rPr>
              <a:t>”</a:t>
            </a:r>
            <a:r>
              <a:rPr lang="en-US" altLang="ja-JP" sz="2000" dirty="0">
                <a:solidFill>
                  <a:srgbClr val="FF0000"/>
                </a:solidFill>
              </a:rPr>
              <a:t> – probably and approximately.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Why do we need both levels of uncertainty (in general)?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94533" y="6560483"/>
            <a:ext cx="624926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solidFill>
                  <a:srgbClr val="0000FF"/>
                </a:solidFill>
              </a:rPr>
              <a:t> </a:t>
            </a:r>
            <a:r>
              <a:rPr lang="en-US" sz="2000" baseline="30000" dirty="0">
                <a:solidFill>
                  <a:srgbClr val="0000FF"/>
                </a:solidFill>
              </a:rPr>
              <a:t>L. G. Valiant. A theory of the learnable. </a:t>
            </a:r>
            <a:r>
              <a:rPr lang="en-US" sz="2000" baseline="30000" dirty="0" err="1">
                <a:solidFill>
                  <a:srgbClr val="0000FF"/>
                </a:solidFill>
              </a:rPr>
              <a:t>Commun</a:t>
            </a:r>
            <a:r>
              <a:rPr lang="en-US" sz="2000" baseline="30000" dirty="0">
                <a:solidFill>
                  <a:srgbClr val="0000FF"/>
                </a:solidFill>
              </a:rPr>
              <a:t>. ACM, 27(11):1134–1142, Nov. 1984</a:t>
            </a:r>
            <a:r>
              <a:rPr lang="en-US" sz="2000" baseline="30000" dirty="0" smtClean="0">
                <a:solidFill>
                  <a:srgbClr val="0000FF"/>
                </a:solidFill>
              </a:rPr>
              <a:t>.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" y="5254697"/>
            <a:ext cx="1294533" cy="116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2776</Words>
  <Application>Microsoft Macintosh PowerPoint</Application>
  <PresentationFormat>Bildschirmpräsentation (4:3)</PresentationFormat>
  <Paragraphs>491</Paragraphs>
  <Slides>44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2" baseType="lpstr">
      <vt:lpstr>Monotype Sorts</vt:lpstr>
      <vt:lpstr>ＭＳ Ｐゴシック</vt:lpstr>
      <vt:lpstr>Symbol</vt:lpstr>
      <vt:lpstr>Times New Roman</vt:lpstr>
      <vt:lpstr>Wingdings</vt:lpstr>
      <vt:lpstr>Arial</vt:lpstr>
      <vt:lpstr>Default Design</vt:lpstr>
      <vt:lpstr>Equation</vt:lpstr>
      <vt:lpstr>Web-Mining Agents Computational Learning Theory</vt:lpstr>
      <vt:lpstr>PowerPoint-Präsentation</vt:lpstr>
      <vt:lpstr>Computational Learning Theory</vt:lpstr>
      <vt:lpstr>Computational Learning Theory</vt:lpstr>
      <vt:lpstr>Computational Learning Theory</vt:lpstr>
      <vt:lpstr>Aside: flipping a coin</vt:lpstr>
      <vt:lpstr>Experimental data</vt:lpstr>
      <vt:lpstr>Experimental Data Contd.</vt:lpstr>
      <vt:lpstr>Computational Learning Theory</vt:lpstr>
      <vt:lpstr>Probably Approximately  Correct Learning </vt:lpstr>
      <vt:lpstr>Probably Approximately  Correct Learning </vt:lpstr>
      <vt:lpstr>Notations</vt:lpstr>
      <vt:lpstr>Approximately Correct </vt:lpstr>
      <vt:lpstr>Approximately Correct</vt:lpstr>
      <vt:lpstr>Approximately Correct Hypothesis</vt:lpstr>
      <vt:lpstr>PowerPoint-Präsentation</vt:lpstr>
      <vt:lpstr>PowerPoint-Präsentation</vt:lpstr>
      <vt:lpstr>PAC Learning</vt:lpstr>
      <vt:lpstr>Example: Boolean Functions</vt:lpstr>
      <vt:lpstr>Coping With Learning Complexity</vt:lpstr>
      <vt:lpstr>Decision Lists</vt:lpstr>
      <vt:lpstr>PowerPoint-Präsentation</vt:lpstr>
      <vt:lpstr>K Decision Lists</vt:lpstr>
      <vt:lpstr>K Decision Lists: Sample Complexity</vt:lpstr>
      <vt:lpstr>PowerPoint-Präsentation</vt:lpstr>
      <vt:lpstr>Decision-List-Learning Algorithm </vt:lpstr>
      <vt:lpstr>Decision-List-Learning Algorithm </vt:lpstr>
      <vt:lpstr>Decision-List-Learning Algorithm </vt:lpstr>
      <vt:lpstr>Examples</vt:lpstr>
      <vt:lpstr>Probably Approximately Correct Learning (PAC) Learning (summary)</vt:lpstr>
      <vt:lpstr>Discussion</vt:lpstr>
      <vt:lpstr>Sample Complexity for Infinite Hypothesis Spaces I: VC-Dimension</vt:lpstr>
      <vt:lpstr>PowerPoint-Präsentation</vt:lpstr>
      <vt:lpstr>VC Dimension: Example</vt:lpstr>
      <vt:lpstr>Sample Complexity for Infinite Hypothesis Spaces I: VC-Dimension</vt:lpstr>
      <vt:lpstr>Aside: Intuitive derivation of VC dimension </vt:lpstr>
      <vt:lpstr> VC dimension  and PAC Learning</vt:lpstr>
      <vt:lpstr>VC Dimension: Example 2</vt:lpstr>
      <vt:lpstr>PowerPoint-Präsentation</vt:lpstr>
      <vt:lpstr>PowerPoint-Präsentation</vt:lpstr>
      <vt:lpstr>PowerPoint-Präsentation</vt:lpstr>
      <vt:lpstr>PowerPoint-Präsentation</vt:lpstr>
      <vt:lpstr>The Mistake Bound Model of Learning</vt:lpstr>
      <vt:lpstr>Optimal Mistake Bounds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Özgür Özcep</cp:lastModifiedBy>
  <cp:revision>1175</cp:revision>
  <cp:lastPrinted>2013-07-11T07:55:07Z</cp:lastPrinted>
  <dcterms:created xsi:type="dcterms:W3CDTF">2013-07-11T07:54:49Z</dcterms:created>
  <dcterms:modified xsi:type="dcterms:W3CDTF">2020-01-21T17:04:36Z</dcterms:modified>
</cp:coreProperties>
</file>