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17"/>
  </p:notesMasterIdLst>
  <p:handoutMasterIdLst>
    <p:handoutMasterId r:id="rId18"/>
  </p:handoutMasterIdLst>
  <p:sldIdLst>
    <p:sldId id="273" r:id="rId2"/>
    <p:sldId id="290" r:id="rId3"/>
    <p:sldId id="276" r:id="rId4"/>
    <p:sldId id="285" r:id="rId5"/>
    <p:sldId id="282" r:id="rId6"/>
    <p:sldId id="286" r:id="rId7"/>
    <p:sldId id="284" r:id="rId8"/>
    <p:sldId id="283" r:id="rId9"/>
    <p:sldId id="296" r:id="rId10"/>
    <p:sldId id="279" r:id="rId11"/>
    <p:sldId id="361" r:id="rId12"/>
    <p:sldId id="297" r:id="rId13"/>
    <p:sldId id="360" r:id="rId14"/>
    <p:sldId id="358" r:id="rId15"/>
    <p:sldId id="395" r:id="rId1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B47"/>
    <a:srgbClr val="081BFF"/>
    <a:srgbClr val="0428FF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21"/>
    <p:restoredTop sz="94694"/>
  </p:normalViewPr>
  <p:slideViewPr>
    <p:cSldViewPr>
      <p:cViewPr varScale="1">
        <p:scale>
          <a:sx n="117" d="100"/>
          <a:sy n="117" d="100"/>
        </p:scale>
        <p:origin x="160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15.10.20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15.10.20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73238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Non-Standard-Datenbanken</a:t>
            </a:r>
            <a:br>
              <a:rPr lang="de-DE" sz="3600" b="1" dirty="0">
                <a:cs typeface="+mj-cs"/>
              </a:rPr>
            </a:br>
            <a:r>
              <a:rPr lang="de-DE" sz="3600" b="1" dirty="0">
                <a:cs typeface="+mj-cs"/>
              </a:rPr>
              <a:t>und Data Mining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429148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</a:t>
            </a:r>
            <a:r>
              <a:rPr lang="de-DE" sz="2400" b="1">
                <a:cs typeface="+mn-cs"/>
              </a:rPr>
              <a:t>für Informationssysteme</a:t>
            </a:r>
            <a:endParaRPr lang="de-DE" sz="2400" b="1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Anfragesprachen für Datenbanken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Semantik und Ausdrucksstärke</a:t>
            </a:r>
          </a:p>
          <a:p>
            <a:pPr lvl="1">
              <a:defRPr/>
            </a:pPr>
            <a:r>
              <a:rPr lang="de-DE" dirty="0"/>
              <a:t>Was braucht man in der Anwendung?</a:t>
            </a:r>
          </a:p>
          <a:p>
            <a:pPr>
              <a:defRPr/>
            </a:pPr>
            <a:r>
              <a:rPr lang="de-DE" dirty="0"/>
              <a:t>Ausdrucksstärke vs. Skalierbarkeit</a:t>
            </a:r>
          </a:p>
          <a:p>
            <a:pPr lvl="1">
              <a:defRPr/>
            </a:pPr>
            <a:r>
              <a:rPr lang="de-DE" dirty="0"/>
              <a:t>Betrachtung der Komplexität des Anfragebeantwortungsproblems </a:t>
            </a:r>
            <a:br>
              <a:rPr lang="de-DE" dirty="0"/>
            </a:br>
            <a:r>
              <a:rPr lang="de-DE" dirty="0"/>
              <a:t>für eine gegebene Anfragesprache</a:t>
            </a:r>
          </a:p>
          <a:p>
            <a:pPr lvl="1">
              <a:defRPr/>
            </a:pPr>
            <a:r>
              <a:rPr lang="de-DE" dirty="0">
                <a:solidFill>
                  <a:srgbClr val="0428FF"/>
                </a:solidFill>
              </a:rPr>
              <a:t>Datenkomplexität </a:t>
            </a:r>
          </a:p>
          <a:p>
            <a:pPr lvl="2">
              <a:defRPr/>
            </a:pPr>
            <a:r>
              <a:rPr lang="de-DE" dirty="0"/>
              <a:t>Wie wirkt sich eine Verdopplung des Datenbestandes bei fixer Anfrage auf die </a:t>
            </a:r>
            <a:r>
              <a:rPr lang="de-DE" dirty="0" err="1"/>
              <a:t>Worst</a:t>
            </a:r>
            <a:r>
              <a:rPr lang="de-DE" dirty="0"/>
              <a:t>-Case-Laufzeit der besten Anfragebeantwortungsalgorithmen aus?</a:t>
            </a:r>
          </a:p>
          <a:p>
            <a:pPr lvl="1">
              <a:defRPr/>
            </a:pPr>
            <a:r>
              <a:rPr lang="de-DE" dirty="0">
                <a:solidFill>
                  <a:srgbClr val="0428FF"/>
                </a:solidFill>
              </a:rPr>
              <a:t>Kombinierte</a:t>
            </a:r>
            <a:r>
              <a:rPr lang="de-DE" b="1" dirty="0">
                <a:solidFill>
                  <a:srgbClr val="0428FF"/>
                </a:solidFill>
              </a:rPr>
              <a:t> </a:t>
            </a:r>
            <a:r>
              <a:rPr lang="de-DE" dirty="0">
                <a:solidFill>
                  <a:srgbClr val="0428FF"/>
                </a:solidFill>
              </a:rPr>
              <a:t>Komplexität</a:t>
            </a:r>
            <a:r>
              <a:rPr lang="de-DE" b="1" dirty="0">
                <a:solidFill>
                  <a:srgbClr val="0428FF"/>
                </a:solidFill>
              </a:rPr>
              <a:t> </a:t>
            </a:r>
          </a:p>
          <a:p>
            <a:pPr lvl="2">
              <a:defRPr/>
            </a:pPr>
            <a:r>
              <a:rPr lang="de-DE" dirty="0"/>
              <a:t>Laufzeit bezogen auf Anfragelänge und Datenmenge</a:t>
            </a:r>
            <a:br>
              <a:rPr lang="de-DE" dirty="0"/>
            </a:br>
            <a:r>
              <a:rPr lang="de-DE" dirty="0"/>
              <a:t>(relevant aber selten betrachtet, da Anfragelänge klein)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69138-0AA3-3043-BEC8-D50A51A3F8B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Data Mining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196975"/>
            <a:ext cx="8496300" cy="5112345"/>
          </a:xfrm>
        </p:spPr>
        <p:txBody>
          <a:bodyPr/>
          <a:lstStyle/>
          <a:p>
            <a:pPr>
              <a:defRPr/>
            </a:pPr>
            <a:r>
              <a:rPr lang="de-DE" dirty="0"/>
              <a:t>Gewinnung von </a:t>
            </a:r>
            <a:br>
              <a:rPr lang="de-DE" dirty="0"/>
            </a:br>
            <a:r>
              <a:rPr lang="de-DE" b="1" dirty="0">
                <a:solidFill>
                  <a:srgbClr val="009B47"/>
                </a:solidFill>
              </a:rPr>
              <a:t>Entscheidungsfunktionen</a:t>
            </a:r>
            <a:r>
              <a:rPr lang="de-DE" dirty="0"/>
              <a:t> (Klassifikation) oder</a:t>
            </a:r>
            <a:br>
              <a:rPr lang="de-DE" dirty="0"/>
            </a:br>
            <a:r>
              <a:rPr lang="de-DE" b="1" dirty="0">
                <a:solidFill>
                  <a:srgbClr val="009B47"/>
                </a:solidFill>
              </a:rPr>
              <a:t>Berechnungsfunktionen</a:t>
            </a:r>
            <a:r>
              <a:rPr lang="de-DE" dirty="0"/>
              <a:t> (Regression) aus Daten</a:t>
            </a:r>
          </a:p>
          <a:p>
            <a:pPr lvl="1">
              <a:defRPr/>
            </a:pPr>
            <a:r>
              <a:rPr lang="de-DE" dirty="0"/>
              <a:t>Statische Daten</a:t>
            </a:r>
          </a:p>
          <a:p>
            <a:pPr lvl="1">
              <a:defRPr/>
            </a:pPr>
            <a:r>
              <a:rPr lang="de-DE" dirty="0"/>
              <a:t>Über der Zeit eintreffende Daten (Stream Data Mining)</a:t>
            </a:r>
          </a:p>
          <a:p>
            <a:pPr lvl="1">
              <a:defRPr/>
            </a:pPr>
            <a:r>
              <a:rPr lang="de-DE" dirty="0"/>
              <a:t>Daten mit Zeitstempel oder auch Gültigkeitsinformation (Historical Data Mining)</a:t>
            </a:r>
          </a:p>
          <a:p>
            <a:pPr>
              <a:defRPr/>
            </a:pPr>
            <a:r>
              <a:rPr lang="de-DE" dirty="0"/>
              <a:t>Extraktion von </a:t>
            </a:r>
            <a:r>
              <a:rPr lang="de-DE" b="1" dirty="0">
                <a:solidFill>
                  <a:srgbClr val="009B47"/>
                </a:solidFill>
              </a:rPr>
              <a:t>relationalen Beschreibungen </a:t>
            </a:r>
            <a:r>
              <a:rPr lang="de-DE" dirty="0"/>
              <a:t>aus Texten bzw. Vektordaten (z.B. Bildern, Audiodaten, Videodaten) </a:t>
            </a:r>
          </a:p>
          <a:p>
            <a:pPr>
              <a:defRPr/>
            </a:pPr>
            <a:r>
              <a:rPr lang="de-DE" dirty="0"/>
              <a:t>Umgang mit </a:t>
            </a:r>
            <a:r>
              <a:rPr lang="de-DE" b="1" dirty="0">
                <a:solidFill>
                  <a:srgbClr val="00B050"/>
                </a:solidFill>
              </a:rPr>
              <a:t>unsicheren und unvollständigen </a:t>
            </a:r>
            <a:r>
              <a:rPr lang="de-DE" dirty="0"/>
              <a:t>Daten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535AF-4065-FF46-AB3A-9638E47FB88D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13316" name="Bild 4" descr="inhalt1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188913"/>
            <a:ext cx="1547813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57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>
          <a:xfrm>
            <a:off x="446856" y="260127"/>
            <a:ext cx="8229600" cy="936625"/>
          </a:xfrm>
        </p:spPr>
        <p:txBody>
          <a:bodyPr/>
          <a:lstStyle/>
          <a:p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Literatur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0482" name="Inhaltsplatzhalt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824412"/>
          </a:xfrm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12</a:t>
            </a:fld>
            <a:endParaRPr lang="de-DE" dirty="0"/>
          </a:p>
        </p:txBody>
      </p:sp>
      <p:pic>
        <p:nvPicPr>
          <p:cNvPr id="4" name="Bild 3" descr="ShowCover.asp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3645945" cy="4725144"/>
          </a:xfrm>
          <a:prstGeom prst="rect">
            <a:avLst/>
          </a:prstGeom>
        </p:spPr>
      </p:pic>
      <p:pic>
        <p:nvPicPr>
          <p:cNvPr id="2" name="Bild 1" descr="image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8640"/>
            <a:ext cx="3240360" cy="3667498"/>
          </a:xfrm>
          <a:prstGeom prst="rect">
            <a:avLst/>
          </a:prstGeom>
        </p:spPr>
      </p:pic>
      <p:pic>
        <p:nvPicPr>
          <p:cNvPr id="20486" name="Bild 6" descr="Screen Shot 2014-04-17 at 11.11.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776" y="2420888"/>
            <a:ext cx="3265488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620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6042D-7F88-1B4E-B4DE-2A73BAB7D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Literatur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AD0437-49FA-DF4A-ABEC-12D56D528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268759"/>
            <a:ext cx="3528392" cy="505840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5D54C-EA9B-AB4B-9E2A-45F2D6C35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590F71-7EE0-334C-A6F4-FF6BFAA4E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681" y="1268759"/>
            <a:ext cx="3559617" cy="505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32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5" name="Bild 4" descr="image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4174825" cy="4725144"/>
          </a:xfrm>
          <a:prstGeom prst="rect">
            <a:avLst/>
          </a:prstGeom>
        </p:spPr>
      </p:pic>
      <p:pic>
        <p:nvPicPr>
          <p:cNvPr id="6" name="Bild 5" descr="047105669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666" y="1340268"/>
            <a:ext cx="3312368" cy="472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1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28A9E-100A-5C4F-A413-2ABC0D0F2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83314-610D-A640-BCBE-92CC0261D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400" dirty="0"/>
              <a:t>Semistrukturierte Datenbanken (am Beispiel von XML) und Volltextsuche </a:t>
            </a:r>
          </a:p>
          <a:p>
            <a:r>
              <a:rPr lang="de-DE" sz="1400" dirty="0"/>
              <a:t>Information </a:t>
            </a:r>
            <a:r>
              <a:rPr lang="de-DE" sz="1400" dirty="0" err="1"/>
              <a:t>Retrieval</a:t>
            </a:r>
            <a:r>
              <a:rPr lang="de-DE" sz="1400" dirty="0"/>
              <a:t> </a:t>
            </a:r>
          </a:p>
          <a:p>
            <a:r>
              <a:rPr lang="de-DE" sz="1400" dirty="0"/>
              <a:t>Mehrdimensionale Indexstrukturen </a:t>
            </a:r>
          </a:p>
          <a:p>
            <a:r>
              <a:rPr lang="de-DE" sz="1400" dirty="0"/>
              <a:t>Cluster-Bildung </a:t>
            </a:r>
          </a:p>
          <a:p>
            <a:r>
              <a:rPr lang="de-DE" sz="1400" dirty="0"/>
              <a:t>Einbettungstechniken </a:t>
            </a:r>
          </a:p>
          <a:p>
            <a:r>
              <a:rPr lang="de-DE" sz="1400" dirty="0"/>
              <a:t>First-</a:t>
            </a:r>
            <a:r>
              <a:rPr lang="de-DE" sz="1400" dirty="0" err="1"/>
              <a:t>n</a:t>
            </a:r>
            <a:r>
              <a:rPr lang="de-DE" sz="1400" dirty="0"/>
              <a:t>-, Top-</a:t>
            </a:r>
            <a:r>
              <a:rPr lang="de-DE" sz="1400" dirty="0" err="1"/>
              <a:t>k</a:t>
            </a:r>
            <a:r>
              <a:rPr lang="de-DE" sz="1400" dirty="0"/>
              <a:t>-, und Skyline-Anfragen </a:t>
            </a:r>
          </a:p>
          <a:p>
            <a:r>
              <a:rPr lang="de-DE" sz="1400" dirty="0"/>
              <a:t>Probabilistische Datenbanken, Anfragebeantwortung, Top-</a:t>
            </a:r>
            <a:r>
              <a:rPr lang="de-DE" sz="1400" dirty="0" err="1"/>
              <a:t>k</a:t>
            </a:r>
            <a:r>
              <a:rPr lang="de-DE" sz="1400" dirty="0"/>
              <a:t>-Anfragen und Open-World-Annahme </a:t>
            </a:r>
          </a:p>
          <a:p>
            <a:r>
              <a:rPr lang="de-DE" sz="1400" dirty="0"/>
              <a:t>Probabilistische Modellierung, </a:t>
            </a:r>
            <a:r>
              <a:rPr lang="de-DE" sz="1400" dirty="0" err="1"/>
              <a:t>Bayes</a:t>
            </a:r>
            <a:r>
              <a:rPr lang="de-DE" sz="1400" dirty="0"/>
              <a:t>-Netze, Anfragebeantwortungsalgorithmen, Lernverfahren,</a:t>
            </a:r>
          </a:p>
          <a:p>
            <a:r>
              <a:rPr lang="de-DE" sz="1400" dirty="0"/>
              <a:t>Temporale Datenbanken und das relationale Modell, </a:t>
            </a:r>
          </a:p>
          <a:p>
            <a:r>
              <a:rPr lang="de-DE" sz="1400" dirty="0"/>
              <a:t>Probabilistische Temporale Datenbanken</a:t>
            </a:r>
          </a:p>
          <a:p>
            <a:r>
              <a:rPr lang="de-DE" sz="1400" dirty="0"/>
              <a:t>SQL: neue Entwicklungen (z.B. JSON-Strukturen und Arrays), Zeitreihen (z.B. </a:t>
            </a:r>
            <a:r>
              <a:rPr lang="de-DE" sz="1400" dirty="0" err="1"/>
              <a:t>TimeScaleDB</a:t>
            </a:r>
            <a:r>
              <a:rPr lang="de-DE" sz="1400" dirty="0"/>
              <a:t>)</a:t>
            </a:r>
          </a:p>
          <a:p>
            <a:r>
              <a:rPr lang="de-DE" sz="1400" dirty="0"/>
              <a:t>Stromdatenbanken, Prinzipien der Fenster-orientierten inkrementellen Verarbeitung </a:t>
            </a:r>
          </a:p>
          <a:p>
            <a:r>
              <a:rPr lang="de-DE" sz="1400" dirty="0"/>
              <a:t>Approximationstechniken für Stromdatenverarbeitung, Stream-Mining </a:t>
            </a:r>
          </a:p>
          <a:p>
            <a:r>
              <a:rPr lang="de-DE" sz="1400" dirty="0"/>
              <a:t>Probabilistische raum-zeitliche Datenbanken und </a:t>
            </a:r>
            <a:r>
              <a:rPr lang="de-DE" sz="1400" dirty="0" err="1"/>
              <a:t>Stromdatenverarbeitungsssysteme</a:t>
            </a:r>
            <a:r>
              <a:rPr lang="de-DE" sz="1400" dirty="0"/>
              <a:t>: Anfragen und Indexstrukturen, Raum-zeitliches Data Mining, Probabilistische Skylines </a:t>
            </a:r>
          </a:p>
          <a:p>
            <a:r>
              <a:rPr lang="de-DE" sz="1400" dirty="0"/>
              <a:t>Von </a:t>
            </a:r>
            <a:r>
              <a:rPr lang="de-DE" sz="1400" dirty="0" err="1"/>
              <a:t>NoSQL</a:t>
            </a:r>
            <a:r>
              <a:rPr lang="de-DE" sz="1400" dirty="0"/>
              <a:t>- zu </a:t>
            </a:r>
            <a:r>
              <a:rPr lang="de-DE" sz="1400" dirty="0" err="1"/>
              <a:t>NewSQL</a:t>
            </a:r>
            <a:r>
              <a:rPr lang="de-DE" sz="1400" dirty="0"/>
              <a:t>-Datenbanken, CAP- und CALM-Theorem, CRON-Hypothese</a:t>
            </a:r>
            <a:br>
              <a:rPr lang="de-DE" sz="1400" dirty="0"/>
            </a:br>
            <a:r>
              <a:rPr lang="de-DE" sz="1400" dirty="0" err="1"/>
              <a:t>Blockchain</a:t>
            </a:r>
            <a:r>
              <a:rPr lang="de-DE" sz="1400" dirty="0"/>
              <a:t>-Datenbanken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24CCC-01D8-644F-BD8D-DC16832CA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473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6160D-2E7A-0643-96BE-2EE929FE3031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11268" name="Bild 4" descr="Merkma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-269875"/>
            <a:ext cx="9540875" cy="715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hteck 5"/>
          <p:cNvSpPr>
            <a:spLocks noChangeArrowheads="1"/>
          </p:cNvSpPr>
          <p:nvPr/>
        </p:nvSpPr>
        <p:spPr bwMode="auto">
          <a:xfrm>
            <a:off x="2484438" y="222250"/>
            <a:ext cx="3816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400" dirty="0"/>
              <a:t>Was sind Merkmale von</a:t>
            </a:r>
            <a:br>
              <a:rPr lang="de-DE" sz="2400" dirty="0"/>
            </a:br>
            <a:r>
              <a:rPr lang="de-DE" sz="2400" dirty="0"/>
              <a:t>Standard-Datenbanken?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Merkmale von Standard-Datenbanken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sz="2400" dirty="0"/>
              <a:t>Datenmodell: relational („Tabellen“ und „</a:t>
            </a:r>
            <a:r>
              <a:rPr lang="de-DE" sz="2400" dirty="0" err="1"/>
              <a:t>Tupel</a:t>
            </a:r>
            <a:r>
              <a:rPr lang="de-DE" sz="2400" dirty="0"/>
              <a:t>“)</a:t>
            </a:r>
          </a:p>
          <a:p>
            <a:pPr>
              <a:defRPr/>
            </a:pPr>
            <a:r>
              <a:rPr lang="de-DE" sz="2400" dirty="0"/>
              <a:t>Annahmen:</a:t>
            </a:r>
          </a:p>
          <a:p>
            <a:pPr lvl="1">
              <a:defRPr/>
            </a:pPr>
            <a:r>
              <a:rPr lang="de-DE" sz="2000" dirty="0">
                <a:solidFill>
                  <a:srgbClr val="0428FF"/>
                </a:solidFill>
              </a:rPr>
              <a:t>Strukturen fix (Schemaänderung möglich, aber aufwendig)</a:t>
            </a:r>
          </a:p>
          <a:p>
            <a:pPr lvl="2">
              <a:defRPr/>
            </a:pPr>
            <a:r>
              <a:rPr lang="de-DE" sz="2000" dirty="0"/>
              <a:t>Verwerfen d. A. führt zu </a:t>
            </a:r>
            <a:r>
              <a:rPr lang="de-DE" sz="2000" dirty="0">
                <a:solidFill>
                  <a:srgbClr val="008000"/>
                </a:solidFill>
              </a:rPr>
              <a:t>semistrukturierten Datenbanken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/>
              <a:t>und zu </a:t>
            </a:r>
            <a:r>
              <a:rPr lang="de-DE" sz="2000" dirty="0" err="1">
                <a:solidFill>
                  <a:srgbClr val="00B050"/>
                </a:solidFill>
              </a:rPr>
              <a:t>Graphdatenbanken</a:t>
            </a:r>
            <a:endParaRPr lang="de-DE" sz="2000" dirty="0">
              <a:solidFill>
                <a:srgbClr val="00B050"/>
              </a:solidFill>
            </a:endParaRPr>
          </a:p>
          <a:p>
            <a:pPr lvl="1">
              <a:defRPr/>
            </a:pPr>
            <a:r>
              <a:rPr lang="de-DE" sz="2000" dirty="0">
                <a:solidFill>
                  <a:srgbClr val="0428FF"/>
                </a:solidFill>
              </a:rPr>
              <a:t>Abstrakte Entitäten mit </a:t>
            </a:r>
            <a:r>
              <a:rPr lang="de-DE" sz="2000" dirty="0" err="1">
                <a:solidFill>
                  <a:srgbClr val="0428FF"/>
                </a:solidFill>
              </a:rPr>
              <a:t>abstr.</a:t>
            </a:r>
            <a:r>
              <a:rPr lang="de-DE" sz="2000" dirty="0">
                <a:solidFill>
                  <a:srgbClr val="0428FF"/>
                </a:solidFill>
              </a:rPr>
              <a:t> Assoziationen (Tupel in Relationen)</a:t>
            </a:r>
          </a:p>
          <a:p>
            <a:pPr lvl="2">
              <a:defRPr/>
            </a:pPr>
            <a:r>
              <a:rPr lang="de-DE" sz="2000" dirty="0"/>
              <a:t>Verwerfen führt zu </a:t>
            </a:r>
            <a:r>
              <a:rPr lang="de-DE" sz="2000" dirty="0">
                <a:solidFill>
                  <a:srgbClr val="008000"/>
                </a:solidFill>
              </a:rPr>
              <a:t>temporalen, sequenzorientierten, räumlichen, und multimodalen</a:t>
            </a:r>
            <a:r>
              <a:rPr lang="de-DE" sz="2000" baseline="30000" dirty="0">
                <a:solidFill>
                  <a:srgbClr val="081BFF"/>
                </a:solidFill>
              </a:rPr>
              <a:t>1</a:t>
            </a:r>
            <a:r>
              <a:rPr lang="de-DE" sz="2000" dirty="0">
                <a:solidFill>
                  <a:srgbClr val="008000"/>
                </a:solidFill>
              </a:rPr>
              <a:t> Datenbanken</a:t>
            </a:r>
          </a:p>
          <a:p>
            <a:pPr lvl="1">
              <a:defRPr/>
            </a:pPr>
            <a:r>
              <a:rPr lang="de-DE" sz="2000" dirty="0">
                <a:solidFill>
                  <a:srgbClr val="0428FF"/>
                </a:solidFill>
              </a:rPr>
              <a:t>Daten persistent, Anfragen bzgl. Schnappschuss einmal beantwortet</a:t>
            </a:r>
          </a:p>
          <a:p>
            <a:pPr lvl="2">
              <a:defRPr/>
            </a:pPr>
            <a:r>
              <a:rPr lang="de-DE" sz="2000" dirty="0"/>
              <a:t>Verwerfen führt zu </a:t>
            </a:r>
            <a:r>
              <a:rPr lang="de-DE" sz="2000" dirty="0">
                <a:solidFill>
                  <a:srgbClr val="008000"/>
                </a:solidFill>
              </a:rPr>
              <a:t>stromorientierten Datenbanken</a:t>
            </a:r>
            <a:endParaRPr lang="de-DE" sz="2000" dirty="0"/>
          </a:p>
          <a:p>
            <a:pPr lvl="1">
              <a:defRPr/>
            </a:pPr>
            <a:r>
              <a:rPr lang="de-DE" sz="2000" dirty="0">
                <a:solidFill>
                  <a:srgbClr val="0428FF"/>
                </a:solidFill>
              </a:rPr>
              <a:t>Daten enthalten feste Werte bzw. Referenzen</a:t>
            </a:r>
          </a:p>
          <a:p>
            <a:pPr lvl="2">
              <a:defRPr/>
            </a:pPr>
            <a:r>
              <a:rPr lang="de-DE" sz="2000" dirty="0"/>
              <a:t>Verwerfen führt zu </a:t>
            </a:r>
            <a:r>
              <a:rPr lang="de-DE" sz="1800" dirty="0"/>
              <a:t>Datenbanken </a:t>
            </a:r>
            <a:br>
              <a:rPr lang="de-DE" sz="1800" dirty="0"/>
            </a:br>
            <a:r>
              <a:rPr lang="de-DE" sz="2000" dirty="0"/>
              <a:t>für </a:t>
            </a:r>
            <a:r>
              <a:rPr lang="de-DE" sz="2000" dirty="0">
                <a:solidFill>
                  <a:srgbClr val="008000"/>
                </a:solidFill>
              </a:rPr>
              <a:t>unsichere und unvollständige Information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56D41-C9C0-8E4D-84D3-9D544AA95400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12292" name="Textfeld 4"/>
          <p:cNvSpPr txBox="1">
            <a:spLocks noChangeArrowheads="1"/>
          </p:cNvSpPr>
          <p:nvPr/>
        </p:nvSpPr>
        <p:spPr bwMode="auto">
          <a:xfrm>
            <a:off x="10096500" y="3175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sp>
        <p:nvSpPr>
          <p:cNvPr id="5" name="TextBox 4"/>
          <p:cNvSpPr txBox="1"/>
          <p:nvPr/>
        </p:nvSpPr>
        <p:spPr>
          <a:xfrm>
            <a:off x="2555776" y="6237312"/>
            <a:ext cx="3888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aseline="30000" dirty="0">
                <a:solidFill>
                  <a:srgbClr val="081BFF"/>
                </a:solidFill>
              </a:rPr>
              <a:t>1</a:t>
            </a:r>
            <a:r>
              <a:rPr lang="de-DE" sz="1100" dirty="0">
                <a:solidFill>
                  <a:srgbClr val="081BFF"/>
                </a:solidFill>
              </a:rPr>
              <a:t> Datenbanken mit Text-, Bild-, Audio-, Videodaten mit </a:t>
            </a:r>
            <a:br>
              <a:rPr lang="de-DE" sz="1100" dirty="0">
                <a:solidFill>
                  <a:srgbClr val="081BFF"/>
                </a:solidFill>
              </a:rPr>
            </a:br>
            <a:r>
              <a:rPr lang="de-DE" sz="1100" dirty="0">
                <a:solidFill>
                  <a:srgbClr val="081BFF"/>
                </a:solidFill>
              </a:rPr>
              <a:t>   relationalen Metadaten sowie relationalen Annotationen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Non-Standard-Datenbanken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196975"/>
            <a:ext cx="8496300" cy="5112345"/>
          </a:xfrm>
        </p:spPr>
        <p:txBody>
          <a:bodyPr/>
          <a:lstStyle/>
          <a:p>
            <a:pPr>
              <a:defRPr/>
            </a:pPr>
            <a:r>
              <a:rPr lang="de-DE" b="1" dirty="0">
                <a:solidFill>
                  <a:srgbClr val="008000"/>
                </a:solidFill>
              </a:rPr>
              <a:t>Semistrukturierte</a:t>
            </a:r>
            <a:r>
              <a:rPr lang="de-DE" b="1" dirty="0"/>
              <a:t> </a:t>
            </a:r>
            <a:r>
              <a:rPr lang="de-DE" dirty="0"/>
              <a:t>Datenbanken (XML)</a:t>
            </a:r>
          </a:p>
          <a:p>
            <a:pPr>
              <a:defRPr/>
            </a:pPr>
            <a:r>
              <a:rPr lang="de-DE" b="1" dirty="0">
                <a:solidFill>
                  <a:srgbClr val="008000"/>
                </a:solidFill>
              </a:rPr>
              <a:t>Räumliche und multimodale </a:t>
            </a:r>
            <a:r>
              <a:rPr lang="de-DE" dirty="0"/>
              <a:t>Datenbanken </a:t>
            </a:r>
          </a:p>
          <a:p>
            <a:pPr lvl="1">
              <a:defRPr/>
            </a:pPr>
            <a:r>
              <a:rPr lang="de-DE" dirty="0"/>
              <a:t>lineare und mehrdimensionale Strukturen</a:t>
            </a:r>
          </a:p>
          <a:p>
            <a:pPr>
              <a:defRPr/>
            </a:pPr>
            <a:r>
              <a:rPr lang="de-DE" b="1" dirty="0">
                <a:solidFill>
                  <a:srgbClr val="008000"/>
                </a:solidFill>
              </a:rPr>
              <a:t>Temporale Datenbanken</a:t>
            </a:r>
          </a:p>
          <a:p>
            <a:pPr lvl="1">
              <a:defRPr/>
            </a:pPr>
            <a:r>
              <a:rPr lang="de-DE" dirty="0"/>
              <a:t>zeitlich beschränkte Gültigkeiten</a:t>
            </a:r>
            <a:endParaRPr lang="de-DE" b="1" dirty="0">
              <a:solidFill>
                <a:srgbClr val="008000"/>
              </a:solidFill>
            </a:endParaRPr>
          </a:p>
          <a:p>
            <a:pPr>
              <a:defRPr/>
            </a:pPr>
            <a:r>
              <a:rPr lang="de-DE" dirty="0"/>
              <a:t>Datenbanken für </a:t>
            </a:r>
            <a:r>
              <a:rPr lang="de-DE" b="1" dirty="0">
                <a:solidFill>
                  <a:srgbClr val="008000"/>
                </a:solidFill>
              </a:rPr>
              <a:t>Datenströme</a:t>
            </a:r>
            <a:r>
              <a:rPr lang="de-DE" dirty="0">
                <a:solidFill>
                  <a:srgbClr val="008000"/>
                </a:solidFill>
              </a:rPr>
              <a:t> </a:t>
            </a:r>
            <a:r>
              <a:rPr lang="de-DE" dirty="0"/>
              <a:t>(Fensterkonzept)</a:t>
            </a:r>
            <a:endParaRPr lang="de-DE" b="1" dirty="0"/>
          </a:p>
          <a:p>
            <a:pPr>
              <a:defRPr/>
            </a:pPr>
            <a:r>
              <a:rPr lang="de-DE" b="1" dirty="0"/>
              <a:t>Bewertung</a:t>
            </a:r>
            <a:r>
              <a:rPr lang="de-DE" dirty="0"/>
              <a:t> von Antworten (Top-</a:t>
            </a:r>
            <a:r>
              <a:rPr lang="de-DE" dirty="0" err="1"/>
              <a:t>k</a:t>
            </a:r>
            <a:r>
              <a:rPr lang="de-DE" dirty="0"/>
              <a:t>-Anfragen)</a:t>
            </a:r>
          </a:p>
          <a:p>
            <a:pPr>
              <a:defRPr/>
            </a:pPr>
            <a:r>
              <a:rPr lang="de-DE" b="1" dirty="0" err="1"/>
              <a:t>Probabilistische</a:t>
            </a:r>
            <a:r>
              <a:rPr lang="de-DE" dirty="0"/>
              <a:t> Datenbanken zur Repräsentation </a:t>
            </a:r>
            <a:r>
              <a:rPr lang="de-DE" b="1" dirty="0">
                <a:solidFill>
                  <a:srgbClr val="008000"/>
                </a:solidFill>
              </a:rPr>
              <a:t>unsicherer Information</a:t>
            </a:r>
          </a:p>
          <a:p>
            <a:pPr>
              <a:defRPr/>
            </a:pPr>
            <a:r>
              <a:rPr lang="de-DE" dirty="0"/>
              <a:t>Next Generation Databases, </a:t>
            </a:r>
            <a:r>
              <a:rPr lang="de-DE" b="1" dirty="0" err="1">
                <a:solidFill>
                  <a:srgbClr val="009B47"/>
                </a:solidFill>
              </a:rPr>
              <a:t>Graphdatenbanken</a:t>
            </a:r>
            <a:endParaRPr lang="de-DE" b="1" dirty="0">
              <a:solidFill>
                <a:srgbClr val="009B47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535AF-4065-FF46-AB3A-9638E47FB88D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13316" name="Bild 4" descr="inhalt1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188913"/>
            <a:ext cx="1547813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xplosion 2 4">
            <a:extLst>
              <a:ext uri="{FF2B5EF4-FFF2-40B4-BE49-F238E27FC236}">
                <a16:creationId xmlns:a16="http://schemas.microsoft.com/office/drawing/2014/main" id="{9783667F-E331-3745-A4DC-051DE3275D7E}"/>
              </a:ext>
            </a:extLst>
          </p:cNvPr>
          <p:cNvSpPr/>
          <p:nvPr/>
        </p:nvSpPr>
        <p:spPr>
          <a:xfrm>
            <a:off x="6372374" y="1844824"/>
            <a:ext cx="3168352" cy="1728192"/>
          </a:xfrm>
          <a:prstGeom prst="irregularSeal2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rgbClr val="00B050"/>
                </a:solidFill>
              </a:rPr>
              <a:t>Data Mining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Literatur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D3732-211D-CF40-A1F0-D5C2A5ACA50A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14339" name="Bild 4" descr="Data on the We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392112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feld 4"/>
          <p:cNvSpPr txBox="1">
            <a:spLocks noChangeArrowheads="1"/>
          </p:cNvSpPr>
          <p:nvPr/>
        </p:nvSpPr>
        <p:spPr bwMode="auto">
          <a:xfrm>
            <a:off x="3802063" y="576263"/>
            <a:ext cx="698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/>
              <a:t>1999</a:t>
            </a:r>
          </a:p>
        </p:txBody>
      </p:sp>
      <p:sp>
        <p:nvSpPr>
          <p:cNvPr id="14342" name="Textfeld 7"/>
          <p:cNvSpPr txBox="1">
            <a:spLocks noChangeArrowheads="1"/>
          </p:cNvSpPr>
          <p:nvPr/>
        </p:nvSpPr>
        <p:spPr bwMode="auto">
          <a:xfrm>
            <a:off x="8101013" y="595313"/>
            <a:ext cx="659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/>
              <a:t>2008</a:t>
            </a:r>
          </a:p>
        </p:txBody>
      </p:sp>
      <p:pic>
        <p:nvPicPr>
          <p:cNvPr id="10" name="Content Placeholder 2">
            <a:extLst>
              <a:ext uri="{FF2B5EF4-FFF2-40B4-BE49-F238E27FC236}">
                <a16:creationId xmlns:a16="http://schemas.microsoft.com/office/drawing/2014/main" id="{267303CA-E18F-9643-BB8A-F81C9431C0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98285"/>
            <a:ext cx="3251239" cy="4968875"/>
          </a:xfrm>
        </p:spPr>
      </p:pic>
    </p:spTree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Literatur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ABEE4-138F-3040-AF12-7E8CC2BA9553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15364" name="Textfeld 5"/>
          <p:cNvSpPr txBox="1">
            <a:spLocks noChangeArrowheads="1"/>
          </p:cNvSpPr>
          <p:nvPr/>
        </p:nvSpPr>
        <p:spPr bwMode="auto">
          <a:xfrm>
            <a:off x="3851275" y="611188"/>
            <a:ext cx="659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/>
              <a:t>2014</a:t>
            </a:r>
          </a:p>
        </p:txBody>
      </p:sp>
      <p:sp>
        <p:nvSpPr>
          <p:cNvPr id="15365" name="Textfeld 6"/>
          <p:cNvSpPr txBox="1">
            <a:spLocks noChangeArrowheads="1"/>
          </p:cNvSpPr>
          <p:nvPr/>
        </p:nvSpPr>
        <p:spPr bwMode="auto">
          <a:xfrm>
            <a:off x="7885113" y="620713"/>
            <a:ext cx="659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/>
              <a:t>2009</a:t>
            </a:r>
          </a:p>
        </p:txBody>
      </p:sp>
      <p:pic>
        <p:nvPicPr>
          <p:cNvPr id="9" name="Bild 2" descr="51i2U6IU8K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44216"/>
            <a:ext cx="4194754" cy="5256584"/>
          </a:xfrm>
          <a:prstGeom prst="rect">
            <a:avLst/>
          </a:prstGeom>
        </p:spPr>
      </p:pic>
      <p:pic>
        <p:nvPicPr>
          <p:cNvPr id="8" name="Bild 2" descr="Data Stream Process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20" y="1144216"/>
            <a:ext cx="3719901" cy="515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Literatur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9B714-088D-134F-A1D6-D84FC5138EA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16388" name="Textfeld 5"/>
          <p:cNvSpPr txBox="1">
            <a:spLocks noChangeArrowheads="1"/>
          </p:cNvSpPr>
          <p:nvPr/>
        </p:nvSpPr>
        <p:spPr bwMode="auto">
          <a:xfrm>
            <a:off x="3851275" y="611188"/>
            <a:ext cx="659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/>
              <a:t>2011</a:t>
            </a:r>
          </a:p>
        </p:txBody>
      </p:sp>
      <p:sp>
        <p:nvSpPr>
          <p:cNvPr id="16389" name="Textfeld 6"/>
          <p:cNvSpPr txBox="1">
            <a:spLocks noChangeArrowheads="1"/>
          </p:cNvSpPr>
          <p:nvPr/>
        </p:nvSpPr>
        <p:spPr bwMode="auto">
          <a:xfrm>
            <a:off x="7885113" y="620713"/>
            <a:ext cx="659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/>
              <a:t>2016</a:t>
            </a:r>
          </a:p>
        </p:txBody>
      </p:sp>
      <p:pic>
        <p:nvPicPr>
          <p:cNvPr id="10" name="Bild 5" descr="Probabilistic Databas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30" y="1236196"/>
            <a:ext cx="3960812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78" y="1123951"/>
            <a:ext cx="3985671" cy="52292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Literatur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17392-EE28-4E44-834A-AD00E5B0F1AE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17413" name="Textfeld 5"/>
          <p:cNvSpPr txBox="1">
            <a:spLocks noChangeArrowheads="1"/>
          </p:cNvSpPr>
          <p:nvPr/>
        </p:nvSpPr>
        <p:spPr bwMode="auto">
          <a:xfrm>
            <a:off x="3851275" y="611188"/>
            <a:ext cx="659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/>
              <a:t>2015</a:t>
            </a:r>
          </a:p>
        </p:txBody>
      </p:sp>
      <p:sp>
        <p:nvSpPr>
          <p:cNvPr id="17414" name="Textfeld 6"/>
          <p:cNvSpPr txBox="1">
            <a:spLocks noChangeArrowheads="1"/>
          </p:cNvSpPr>
          <p:nvPr/>
        </p:nvSpPr>
        <p:spPr bwMode="auto">
          <a:xfrm>
            <a:off x="7885113" y="620713"/>
            <a:ext cx="659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/>
              <a:t>2015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41" y="1114426"/>
            <a:ext cx="3626830" cy="5170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34" y="1316967"/>
            <a:ext cx="3883953" cy="485737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180" y="260350"/>
            <a:ext cx="8496300" cy="503238"/>
          </a:xfrm>
        </p:spPr>
        <p:txBody>
          <a:bodyPr/>
          <a:lstStyle/>
          <a:p>
            <a:r>
              <a:rPr lang="en-US" dirty="0" err="1"/>
              <a:t>Datenhaltungstypen</a:t>
            </a:r>
            <a:r>
              <a:rPr lang="en-US" dirty="0"/>
              <a:t> und </a:t>
            </a:r>
            <a:r>
              <a:rPr lang="en-US" dirty="0" err="1"/>
              <a:t>Anfragebeantwortung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8229600" cy="379411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2483768" y="616676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err="1">
                <a:solidFill>
                  <a:srgbClr val="081BFF"/>
                </a:solidFill>
                <a:latin typeface="+mn-lt"/>
              </a:rPr>
              <a:t>G.Navarro</a:t>
            </a:r>
            <a:r>
              <a:rPr lang="en-US" sz="1100" dirty="0">
                <a:solidFill>
                  <a:srgbClr val="081BFF"/>
                </a:solidFill>
                <a:latin typeface="+mn-lt"/>
              </a:rPr>
              <a:t> and </a:t>
            </a:r>
            <a:r>
              <a:rPr lang="en-US" sz="1100" dirty="0" err="1">
                <a:solidFill>
                  <a:srgbClr val="081BFF"/>
                </a:solidFill>
                <a:latin typeface="+mn-lt"/>
              </a:rPr>
              <a:t>V.Pestov</a:t>
            </a:r>
            <a:r>
              <a:rPr lang="en-US" sz="1100" dirty="0">
                <a:solidFill>
                  <a:srgbClr val="081BFF"/>
                </a:solidFill>
                <a:latin typeface="+mn-lt"/>
              </a:rPr>
              <a:t>(Eds.): SISAP2012, LNCS7404, pp.8–24, 2012. © Springer-</a:t>
            </a:r>
            <a:r>
              <a:rPr lang="en-US" sz="1100" dirty="0" err="1">
                <a:solidFill>
                  <a:srgbClr val="081BFF"/>
                </a:solidFill>
                <a:latin typeface="+mn-lt"/>
              </a:rPr>
              <a:t>Verlag</a:t>
            </a:r>
            <a:r>
              <a:rPr lang="en-US" sz="1100" dirty="0">
                <a:solidFill>
                  <a:srgbClr val="081BFF"/>
                </a:solidFill>
                <a:latin typeface="+mn-lt"/>
              </a:rPr>
              <a:t> Berlin Heidelberg </a:t>
            </a:r>
            <a:r>
              <a:rPr lang="en-US" sz="1100" b="1" dirty="0">
                <a:solidFill>
                  <a:srgbClr val="FF0000"/>
                </a:solidFill>
                <a:latin typeface="+mn-lt"/>
              </a:rPr>
              <a:t>2012 </a:t>
            </a:r>
          </a:p>
        </p:txBody>
      </p:sp>
    </p:spTree>
    <p:extLst>
      <p:ext uri="{BB962C8B-B14F-4D97-AF65-F5344CB8AC3E}">
        <p14:creationId xmlns:p14="http://schemas.microsoft.com/office/powerpoint/2010/main" val="1808976339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476</Words>
  <Application>Microsoft Macintosh PowerPoint</Application>
  <PresentationFormat>On-screen Show (4:3)</PresentationFormat>
  <Paragraphs>96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Myriad Pro</vt:lpstr>
      <vt:lpstr>7_Standarddesign</vt:lpstr>
      <vt:lpstr>Non-Standard-Datenbanken und Data Mining</vt:lpstr>
      <vt:lpstr>PowerPoint Presentation</vt:lpstr>
      <vt:lpstr>Merkmale von Standard-Datenbanken</vt:lpstr>
      <vt:lpstr>Non-Standard-Datenbanken</vt:lpstr>
      <vt:lpstr>Literatur</vt:lpstr>
      <vt:lpstr>Literatur</vt:lpstr>
      <vt:lpstr>Literatur</vt:lpstr>
      <vt:lpstr>Literatur</vt:lpstr>
      <vt:lpstr>Datenhaltungstypen und Anfragebeantwortung</vt:lpstr>
      <vt:lpstr>Anfragesprachen für Datenbanken</vt:lpstr>
      <vt:lpstr>Data Mining</vt:lpstr>
      <vt:lpstr>Literatur</vt:lpstr>
      <vt:lpstr>Literatur</vt:lpstr>
      <vt:lpstr>Literatur</vt:lpstr>
      <vt:lpstr>Übersicht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331</cp:revision>
  <cp:lastPrinted>2014-10-18T14:57:02Z</cp:lastPrinted>
  <dcterms:created xsi:type="dcterms:W3CDTF">2010-04-27T12:26:40Z</dcterms:created>
  <dcterms:modified xsi:type="dcterms:W3CDTF">2020-10-15T12:05:23Z</dcterms:modified>
</cp:coreProperties>
</file>