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365" r:id="rId3"/>
    <p:sldId id="366" r:id="rId4"/>
    <p:sldId id="367" r:id="rId5"/>
    <p:sldId id="542" r:id="rId6"/>
    <p:sldId id="368" r:id="rId7"/>
    <p:sldId id="370" r:id="rId8"/>
    <p:sldId id="372" r:id="rId9"/>
    <p:sldId id="371" r:id="rId10"/>
    <p:sldId id="374" r:id="rId11"/>
    <p:sldId id="373" r:id="rId12"/>
    <p:sldId id="375" r:id="rId13"/>
    <p:sldId id="376" r:id="rId14"/>
    <p:sldId id="377" r:id="rId15"/>
    <p:sldId id="256" r:id="rId16"/>
    <p:sldId id="257" r:id="rId17"/>
    <p:sldId id="544" r:id="rId18"/>
    <p:sldId id="258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543" r:id="rId28"/>
    <p:sldId id="545" r:id="rId29"/>
    <p:sldId id="546" r:id="rId30"/>
    <p:sldId id="547" r:id="rId31"/>
    <p:sldId id="386" r:id="rId32"/>
    <p:sldId id="548" r:id="rId33"/>
    <p:sldId id="387" r:id="rId34"/>
    <p:sldId id="388" r:id="rId35"/>
    <p:sldId id="389" r:id="rId36"/>
    <p:sldId id="54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0AFF"/>
    <a:srgbClr val="0B05FF"/>
    <a:srgbClr val="7DA031"/>
    <a:srgbClr val="AADB42"/>
    <a:srgbClr val="9C3DBC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94762"/>
  </p:normalViewPr>
  <p:slideViewPr>
    <p:cSldViewPr>
      <p:cViewPr varScale="1">
        <p:scale>
          <a:sx n="117" d="100"/>
          <a:sy n="117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15.01.23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15.01.23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0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4B888-6A46-CD4F-B1AF-43EC462A0F76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39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B7FCA-02C7-7447-B5BC-1F17C87157E7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6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D84E5-21E2-A948-B129-517A51A1D6A2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4DD33-865D-A04F-BF8F-8143250E7D40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34C9D-C35E-CD4F-8980-11527A3E85CE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C25A-B8CC-F44D-A6E6-047C9D730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1.wmf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4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4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 Databases </a:t>
            </a:r>
            <a:r>
              <a:rPr lang="de-DE" sz="3600" b="1" dirty="0" err="1">
                <a:cs typeface="+mj-cs"/>
              </a:rPr>
              <a:t>and</a:t>
            </a:r>
            <a:r>
              <a:rPr lang="de-DE" sz="3600" b="1" dirty="0">
                <a:cs typeface="+mj-cs"/>
              </a:rPr>
              <a:t> Data Mining</a:t>
            </a:r>
            <a:br>
              <a:rPr lang="de-DE" sz="3600" b="1" dirty="0">
                <a:cs typeface="+mj-cs"/>
              </a:rPr>
            </a:br>
            <a:r>
              <a:rPr lang="de-DE" sz="2800" b="1" dirty="0">
                <a:cs typeface="+mj-cs"/>
              </a:rPr>
              <a:t>Dynamic </a:t>
            </a:r>
            <a:r>
              <a:rPr lang="de-DE" sz="2800" b="1" dirty="0" err="1">
                <a:cs typeface="+mj-cs"/>
              </a:rPr>
              <a:t>Bayesian</a:t>
            </a:r>
            <a:r>
              <a:rPr lang="de-DE" sz="2800" b="1" dirty="0">
                <a:cs typeface="+mj-cs"/>
              </a:rPr>
              <a:t> Networks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4837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Complete Joint Distribution: Markov-1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Transition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Sensor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Prior probability: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Then </a:t>
            </a:r>
            <a:r>
              <a:rPr lang="en-US" dirty="0">
                <a:ea typeface="ＭＳ Ｐゴシック" charset="0"/>
              </a:rPr>
              <a:t>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3581400" imgH="431800" progId="Equation.3">
                  <p:embed/>
                </p:oleObj>
              </mc:Choice>
              <mc:Fallback>
                <p:oleObj name="Formel" r:id="rId3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Tasks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Filtering: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is raining today,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Prediction: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will rain the day after tomorrow, given all the umbrella observations up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Smoothing: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 is the probability that it rained yesterday, given all the umbrella observations through today?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Most likely explanation / most probable explanation: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if the umbrella appeared the first three days but not on the fourth, what is the most likely weather sequence to produce these umbrella sightings?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637762"/>
              </p:ext>
            </p:extLst>
          </p:nvPr>
        </p:nvGraphicFramePr>
        <p:xfrm>
          <a:off x="2794000" y="3280123"/>
          <a:ext cx="27828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673100" imgH="228600" progId="Equation.3">
                  <p:embed/>
                </p:oleObj>
              </mc:Choice>
              <mc:Fallback>
                <p:oleObj name="Formel" r:id="rId3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80123"/>
                        <a:ext cx="27828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447800" y="507876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Filtering is what a rational agent needs to do in order to keep track of the current state so that the rational decisions can be made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0057525"/>
              </p:ext>
            </p:extLst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2133600" imgH="241300" progId="Equation.3">
                  <p:embed/>
                </p:oleObj>
              </mc:Choice>
              <mc:Fallback>
                <p:oleObj name="Ecuación" r:id="rId3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892300" imgH="711200" progId="Equation.3">
                  <p:embed/>
                </p:oleObj>
              </mc:Choice>
              <mc:Fallback>
                <p:oleObj name="Ecuación" r:id="rId5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228600" imgH="228600" progId="Equation.3">
                  <p:embed/>
                </p:oleObj>
              </mc:Choice>
              <mc:Fallback>
                <p:oleObj name="Formel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54BB-AE4B-454D-92C1-52A1AD521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Bayes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F841E-6BEF-224E-AA36-3AFBC2027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5385"/>
            <a:ext cx="6858000" cy="1294544"/>
          </a:xfrm>
        </p:spPr>
        <p:txBody>
          <a:bodyPr>
            <a:normAutofit fontScale="92500" lnSpcReduction="10000"/>
          </a:bodyPr>
          <a:lstStyle/>
          <a:p>
            <a:r>
              <a:rPr lang="en-DE" dirty="0"/>
              <a:t>P(A | B) = P(A, B) / P(B) </a:t>
            </a:r>
          </a:p>
          <a:p>
            <a:endParaRPr lang="en-DE" dirty="0"/>
          </a:p>
          <a:p>
            <a:r>
              <a:rPr lang="en-DE" dirty="0"/>
              <a:t>P(A,B) = P(A | B) P(B) = P(B | A) P(A) = P(B, A)</a:t>
            </a:r>
          </a:p>
        </p:txBody>
      </p:sp>
    </p:spTree>
    <p:extLst>
      <p:ext uri="{BB962C8B-B14F-4D97-AF65-F5344CB8AC3E}">
        <p14:creationId xmlns:p14="http://schemas.microsoft.com/office/powerpoint/2010/main" val="39651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7DB9-E39A-3246-B0FE-083EEFC9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6DBB-E4C9-454E-906B-44B33F91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B, C) 	= P(A, B, C) / </a:t>
            </a:r>
            <a:r>
              <a:rPr lang="en-DE" dirty="0">
                <a:solidFill>
                  <a:srgbClr val="1E0AFF"/>
                </a:solidFill>
              </a:rPr>
              <a:t>P(B, C) </a:t>
            </a:r>
          </a:p>
          <a:p>
            <a:pPr marL="0" indent="0">
              <a:buNone/>
            </a:pPr>
            <a:r>
              <a:rPr lang="en-DE" dirty="0"/>
              <a:t>		= P(C, 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1E0AFF"/>
                </a:solidFill>
              </a:rPr>
              <a:t>(P(C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>
                <a:solidFill>
                  <a:srgbClr val="1E0AFF"/>
                </a:solidFill>
              </a:rPr>
              <a:t>)</a:t>
            </a:r>
          </a:p>
          <a:p>
            <a:pPr marL="0" indent="0">
              <a:buNone/>
            </a:pPr>
            <a:r>
              <a:rPr lang="en-DE" dirty="0"/>
              <a:t>		= 𝛼 P(C | A, B) P(A | B)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r>
              <a:rPr lang="en-DE" dirty="0"/>
              <a:t>		=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7C2F9-34F9-6F47-90F9-2AC94E22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6" y="4077072"/>
            <a:ext cx="1790700" cy="4667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48445D9-B694-DA47-8CD0-D4335346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77072"/>
            <a:ext cx="31623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2133600" imgH="241300" progId="Equation.3">
                  <p:embed/>
                </p:oleObj>
              </mc:Choice>
              <mc:Fallback>
                <p:oleObj name="Ecuación" r:id="rId3" imgW="2133600" imgH="241300" progId="Equation.3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892300" imgH="711200" progId="Equation.3">
                  <p:embed/>
                </p:oleObj>
              </mc:Choice>
              <mc:Fallback>
                <p:oleObj name="Ecuación" r:id="rId5" imgW="1892300" imgH="711200" progId="Equation.3">
                  <p:embed/>
                  <p:pic>
                    <p:nvPicPr>
                      <p:cNvPr id="481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/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228600" imgH="228600" progId="Equation.3">
                  <p:embed/>
                </p:oleObj>
              </mc:Choice>
              <mc:Fallback>
                <p:oleObj name="Formel" r:id="rId7" imgW="228600" imgH="228600" progId="Equation.3">
                  <p:embed/>
                  <p:pic>
                    <p:nvPicPr>
                      <p:cNvPr id="481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33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15A2-7989-6E4C-9230-6AE755E6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DBD-3D2B-DE46-B8A2-83A41D0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B) 	= 𝛴</a:t>
            </a:r>
            <a:r>
              <a:rPr lang="en-DE" baseline="-25000" dirty="0"/>
              <a:t>c</a:t>
            </a:r>
            <a:r>
              <a:rPr lang="en-DE" dirty="0"/>
              <a:t> P(A, c | 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P(A, 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endParaRPr lang="en-DE" dirty="0"/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</a:t>
            </a:r>
          </a:p>
          <a:p>
            <a:pPr marL="0" indent="0">
              <a:buNone/>
            </a:pPr>
            <a:r>
              <a:rPr lang="en-DE" dirty="0"/>
              <a:t>		 </a:t>
            </a:r>
          </a:p>
          <a:p>
            <a:pPr marL="0" indent="0">
              <a:buNone/>
            </a:pPr>
            <a:r>
              <a:rPr lang="en-DE" dirty="0"/>
              <a:t>		=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7EB14C1-7980-3E4E-9147-E3CCA16C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89858"/>
            <a:ext cx="1269044" cy="376221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81F569C0-EBA5-5242-A089-2C9C77F5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046314"/>
            <a:ext cx="28765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6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2476500" imgH="368300" progId="Equation.3">
                  <p:embed/>
                </p:oleObj>
              </mc:Choice>
              <mc:Fallback>
                <p:oleObj name="Ecuación" r:id="rId3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2344388"/>
              </p:ext>
            </p:extLst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762000" imgH="228600" progId="Equation.3">
                  <p:embed/>
                </p:oleObj>
              </mc:Choice>
              <mc:Fallback>
                <p:oleObj name="Formel" r:id="rId5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     represents a one-step prediction of the next step, and the first term                         updates 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92753"/>
              </p:ext>
            </p:extLst>
          </p:nvPr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800100" imgH="228600" progId="Equation.3">
                  <p:embed/>
                </p:oleObj>
              </mc:Choice>
              <mc:Fallback>
                <p:oleObj name="Ecuación" r:id="rId7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06664"/>
              </p:ext>
            </p:extLst>
          </p:nvPr>
        </p:nvGraphicFramePr>
        <p:xfrm>
          <a:off x="1568450" y="4163689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3479800" imgH="368300" progId="Equation.3">
                  <p:embed/>
                </p:oleObj>
              </mc:Choice>
              <mc:Fallback>
                <p:oleObj name="Formel" r:id="rId9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163689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world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changes</a:t>
            </a:r>
            <a:r>
              <a:rPr lang="en-US" sz="2400" dirty="0">
                <a:ea typeface="ＭＳ Ｐゴシック" charset="0"/>
              </a:rPr>
              <a:t>, we need to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track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predict</a:t>
            </a:r>
            <a:r>
              <a:rPr lang="en-US" sz="2400" dirty="0">
                <a:ea typeface="ＭＳ Ｐゴシック" charset="0"/>
              </a:rPr>
              <a:t>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Examples: diabetes management, traffic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Uncertainty is everywhere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Need temporal probabilistic graphical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Basic idea: copy state and evidence variables for each time step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400" dirty="0">
                <a:ea typeface="ＭＳ Ｐゴシック" charset="0"/>
              </a:rPr>
              <a:t> state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StomachContents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evidence variables </a:t>
            </a:r>
            <a:r>
              <a:rPr lang="en-US" sz="2400" dirty="0">
                <a:ea typeface="ＭＳ Ｐゴシック" charset="0"/>
              </a:rPr>
              <a:t>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MeasuredBloodSugar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PulseRate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FoodEaten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baseline="-25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Assumes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discrete</a:t>
            </a:r>
            <a:r>
              <a:rPr lang="en-US" sz="2400" dirty="0">
                <a:ea typeface="ＭＳ Ｐゴシック" charset="0"/>
              </a:rPr>
              <a:t> time steps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Example               P(Rain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0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) = (0.5 0.5)</a:t>
            </a:r>
            <a:r>
              <a:rPr lang="en-US" baseline="30000" dirty="0">
                <a:latin typeface="+mn-lt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6599982"/>
              </p:ext>
            </p:extLst>
          </p:nvPr>
        </p:nvGraphicFramePr>
        <p:xfrm>
          <a:off x="1603375" y="2368451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1600200" imgH="368300" progId="Equation.3">
                  <p:embed/>
                </p:oleObj>
              </mc:Choice>
              <mc:Fallback>
                <p:oleObj name="Ecuación" r:id="rId3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368451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3291339"/>
              </p:ext>
            </p:extLst>
          </p:nvPr>
        </p:nvGraphicFramePr>
        <p:xfrm>
          <a:off x="1484313" y="3457476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1752600" imgH="215900" progId="Equation.3">
                  <p:embed/>
                </p:oleObj>
              </mc:Choice>
              <mc:Fallback>
                <p:oleObj name="Ecuación" r:id="rId5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457476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Illustration for two steps in the umbrella example:  </a:t>
            </a:r>
            <a:br>
              <a:rPr lang="en-US" sz="1800" i="0" dirty="0">
                <a:latin typeface="+mn-lt"/>
              </a:rPr>
            </a:br>
            <a:r>
              <a:rPr lang="en-US" sz="1800" i="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1, the umbrella appears,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296852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650"/>
              </p:ext>
            </p:extLst>
          </p:nvPr>
        </p:nvGraphicFramePr>
        <p:xfrm>
          <a:off x="1916113" y="4524276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2019300" imgH="368300" progId="Equation.3">
                  <p:embed/>
                </p:oleObj>
              </mc:Choice>
              <mc:Fallback>
                <p:oleObj name="Ecuación" r:id="rId7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524276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319"/>
              </p:ext>
            </p:extLst>
          </p:nvPr>
        </p:nvGraphicFramePr>
        <p:xfrm>
          <a:off x="1768475" y="5514876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2222500" imgH="215900" progId="Equation.3">
                  <p:embed/>
                </p:oleObj>
              </mc:Choice>
              <mc:Fallback>
                <p:oleObj name="Formel" r:id="rId9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14876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005164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</a:t>
            </a:r>
            <a:r>
              <a:rPr lang="en-US" sz="1800" i="0">
                <a:latin typeface="+mn-lt"/>
              </a:rPr>
              <a:t>umbrella appears, </a:t>
            </a:r>
            <a:r>
              <a:rPr lang="en-US" sz="1800" i="0" dirty="0">
                <a:latin typeface="+mn-lt"/>
              </a:rPr>
              <a:t>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1338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572705"/>
              </p:ext>
            </p:extLst>
          </p:nvPr>
        </p:nvGraphicFramePr>
        <p:xfrm>
          <a:off x="2794000" y="3169568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774700" imgH="228600" progId="Equation.3">
                  <p:embed/>
                </p:oleObj>
              </mc:Choice>
              <mc:Fallback>
                <p:oleObj name="Formel" r:id="rId3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69568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1886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454116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698500" imgH="228600" progId="Equation.3">
                  <p:embed/>
                </p:oleObj>
              </mc:Choice>
              <mc:Fallback>
                <p:oleObj name="Formel" r:id="rId3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7DB9-E39A-3246-B0FE-083EEFC9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66DBB-E4C9-454E-906B-44B33F91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B, C) 	= P(A, B, C) / </a:t>
            </a:r>
            <a:r>
              <a:rPr lang="en-DE" dirty="0">
                <a:solidFill>
                  <a:srgbClr val="1E0AFF"/>
                </a:solidFill>
              </a:rPr>
              <a:t>P(B, C) </a:t>
            </a:r>
          </a:p>
          <a:p>
            <a:pPr marL="0" indent="0">
              <a:buNone/>
            </a:pPr>
            <a:r>
              <a:rPr lang="en-DE" dirty="0"/>
              <a:t>		= P(C, 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P(A, B) / </a:t>
            </a:r>
            <a:r>
              <a:rPr lang="en-DE" dirty="0">
                <a:solidFill>
                  <a:srgbClr val="1E0AFF"/>
                </a:solidFill>
              </a:rPr>
              <a:t>P(B, C)</a:t>
            </a:r>
          </a:p>
          <a:p>
            <a:pPr marL="0" indent="0">
              <a:buNone/>
            </a:pPr>
            <a:r>
              <a:rPr lang="en-DE" dirty="0"/>
              <a:t>		= P(C | A, B) P(A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1E0AFF"/>
                </a:solidFill>
              </a:rPr>
              <a:t>(P(C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>
                <a:solidFill>
                  <a:srgbClr val="1E0AFF"/>
                </a:solidFill>
              </a:rPr>
              <a:t>)</a:t>
            </a:r>
          </a:p>
          <a:p>
            <a:pPr marL="0" indent="0">
              <a:buNone/>
            </a:pPr>
            <a:r>
              <a:rPr lang="en-DE" dirty="0"/>
              <a:t>		= 𝛼 P(C | A, B) P(A | B)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F56EF51-72D0-EF4A-B2D2-73E2DC6A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2076972" cy="414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31FAE-EDDE-8246-B4F8-258D6F21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92" y="4175314"/>
            <a:ext cx="4320769" cy="4762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649776-3406-2447-BF57-843C7B235FCF}"/>
              </a:ext>
            </a:extLst>
          </p:cNvPr>
          <p:cNvCxnSpPr/>
          <p:nvPr/>
        </p:nvCxnSpPr>
        <p:spPr>
          <a:xfrm>
            <a:off x="3347864" y="3501008"/>
            <a:ext cx="1440160" cy="674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88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033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15A2-7989-6E4C-9230-6AE755E6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 of 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DBD-3D2B-DE46-B8A2-83A41D03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P(A | B) 	= 𝛴</a:t>
            </a:r>
            <a:r>
              <a:rPr lang="en-DE" baseline="-25000" dirty="0"/>
              <a:t>c</a:t>
            </a:r>
            <a:r>
              <a:rPr lang="en-DE" dirty="0"/>
              <a:t> P(A, c | 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P(A, 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P(c, B) / P(B)</a:t>
            </a:r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r>
              <a:rPr lang="en-DE" dirty="0"/>
              <a:t> / </a:t>
            </a:r>
            <a:r>
              <a:rPr lang="en-DE" dirty="0">
                <a:solidFill>
                  <a:srgbClr val="FF0000"/>
                </a:solidFill>
              </a:rPr>
              <a:t>P(B)</a:t>
            </a:r>
            <a:endParaRPr lang="en-DE" dirty="0"/>
          </a:p>
          <a:p>
            <a:pPr marL="0" indent="0">
              <a:buNone/>
            </a:pPr>
            <a:r>
              <a:rPr lang="en-DE" dirty="0"/>
              <a:t>		= 𝛴</a:t>
            </a:r>
            <a:r>
              <a:rPr lang="en-DE" baseline="-25000" dirty="0"/>
              <a:t>c</a:t>
            </a:r>
            <a:r>
              <a:rPr lang="en-DE" dirty="0"/>
              <a:t> P(A | c, B) P(c | B)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39D5-EFE7-6B42-B7A3-078DA845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05064"/>
            <a:ext cx="6876256" cy="4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States and Observations	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Process of change viewed as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series of snapshots</a:t>
            </a:r>
            <a:r>
              <a:rPr lang="en-US" sz="2400" dirty="0">
                <a:ea typeface="ＭＳ Ｐゴシック" charset="0"/>
              </a:rPr>
              <a:t>,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each describing the state of the world at a particular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Time slice </a:t>
            </a:r>
            <a:r>
              <a:rPr lang="en-US" sz="2400" dirty="0">
                <a:ea typeface="ＭＳ Ｐゴシック" charset="0"/>
              </a:rPr>
              <a:t>involves a set of random variables indexed by t: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000" dirty="0">
                <a:ea typeface="ＭＳ Ｐゴシック" charset="0"/>
              </a:rPr>
              <a:t> state variables </a:t>
            </a:r>
            <a:r>
              <a:rPr lang="en-US" sz="2000" b="1" dirty="0" err="1">
                <a:ea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baseline="-25000" dirty="0">
                <a:ea typeface="ＭＳ Ｐゴシック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observable</a:t>
            </a:r>
            <a:r>
              <a:rPr lang="en-US" sz="2000" dirty="0">
                <a:ea typeface="ＭＳ Ｐゴシック" charset="0"/>
              </a:rPr>
              <a:t> evidence variable </a:t>
            </a:r>
            <a:r>
              <a:rPr lang="en-US" sz="2000" b="1" dirty="0">
                <a:ea typeface="ＭＳ Ｐゴシック" charset="0"/>
              </a:rPr>
              <a:t>E</a:t>
            </a:r>
            <a:r>
              <a:rPr lang="en-US" sz="2000" baseline="-25000" dirty="0">
                <a:ea typeface="ＭＳ Ｐゴシック" charset="0"/>
              </a:rPr>
              <a:t>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observation</a:t>
            </a:r>
            <a:r>
              <a:rPr lang="en-US" sz="2400" dirty="0">
                <a:ea typeface="ＭＳ Ｐゴシック" charset="0"/>
              </a:rPr>
              <a:t> at time t is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=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 </a:t>
            </a:r>
            <a:r>
              <a:rPr lang="en-US" sz="2400" dirty="0">
                <a:ea typeface="ＭＳ Ｐゴシック" charset="0"/>
              </a:rPr>
              <a:t>for some set of values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="1" baseline="-25000" dirty="0">
                <a:ea typeface="ＭＳ Ｐゴシック" charset="0"/>
              </a:rPr>
              <a:t>t</a:t>
            </a:r>
            <a:endParaRPr lang="en-US" sz="2400" b="1" dirty="0"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notation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a:b</a:t>
            </a:r>
            <a:r>
              <a:rPr lang="en-US" sz="2400" dirty="0">
                <a:ea typeface="ＭＳ Ｐゴシック" charset="0"/>
              </a:rPr>
              <a:t> denotes the set of variables from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</a:rPr>
              <a:t> to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b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2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3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2476500" imgH="368300" progId="Equation.3">
                  <p:embed/>
                </p:oleObj>
              </mc:Choice>
              <mc:Fallback>
                <p:oleObj name="Ecuación" r:id="rId3" imgW="2476500" imgH="368300" progId="Equation.3">
                  <p:embed/>
                  <p:pic>
                    <p:nvPicPr>
                      <p:cNvPr id="501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762000" imgH="228600" progId="Equation.3">
                  <p:embed/>
                </p:oleObj>
              </mc:Choice>
              <mc:Fallback>
                <p:oleObj name="Formel" r:id="rId5" imgW="762000" imgH="228600" progId="Equation.3">
                  <p:embed/>
                  <p:pic>
                    <p:nvPicPr>
                      <p:cNvPr id="501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     represents a one-step prediction of the next step, and the first term                         updates 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/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800100" imgH="228600" progId="Equation.3">
                  <p:embed/>
                </p:oleObj>
              </mc:Choice>
              <mc:Fallback>
                <p:oleObj name="Ecuación" r:id="rId7" imgW="800100" imgH="228600" progId="Equation.3">
                  <p:embed/>
                  <p:pic>
                    <p:nvPicPr>
                      <p:cNvPr id="501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/>
        </p:nvGraphicFramePr>
        <p:xfrm>
          <a:off x="1568450" y="4163689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3479800" imgH="368300" progId="Equation.3">
                  <p:embed/>
                </p:oleObj>
              </mc:Choice>
              <mc:Fallback>
                <p:oleObj name="Formel" r:id="rId9" imgW="3479800" imgH="368300" progId="Equation.3">
                  <p:embed/>
                  <p:pic>
                    <p:nvPicPr>
                      <p:cNvPr id="5018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163689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233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295400" imgH="228600" progId="Equation.3">
                  <p:embed/>
                </p:oleObj>
              </mc:Choice>
              <mc:Fallback>
                <p:oleObj name="Formel" r:id="rId3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A04D-8E49-1C42-9014-8CCBFC17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Hidden Markov Model (HMM)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8D96-8D93-484B-A6EB-9F5023FB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Consider special case of a dynamic Bayesian Network:</a:t>
            </a:r>
          </a:p>
          <a:p>
            <a:r>
              <a:rPr lang="en-DE" dirty="0"/>
              <a:t>Use vector of independent state variables </a:t>
            </a:r>
            <a:r>
              <a:rPr lang="en-DE" b="1" dirty="0"/>
              <a:t>X</a:t>
            </a:r>
            <a:r>
              <a:rPr lang="en-DE" baseline="-25000" dirty="0"/>
              <a:t>t</a:t>
            </a:r>
            <a:endParaRPr lang="en-DE" dirty="0"/>
          </a:p>
          <a:p>
            <a:r>
              <a:rPr lang="en-DE" dirty="0"/>
              <a:t>Use vector of independent evidence variables </a:t>
            </a:r>
            <a:r>
              <a:rPr lang="en-DE" b="1" dirty="0"/>
              <a:t>E</a:t>
            </a:r>
            <a:r>
              <a:rPr lang="en-DE" baseline="-25000" dirty="0"/>
              <a:t>t</a:t>
            </a:r>
            <a:endParaRPr lang="en-DE" dirty="0"/>
          </a:p>
          <a:p>
            <a:r>
              <a:rPr lang="en-DE" dirty="0"/>
              <a:t>This was already used in the rain-umbrella example</a:t>
            </a:r>
          </a:p>
          <a:p>
            <a:r>
              <a:rPr lang="en-DE" dirty="0"/>
              <a:t>For high-dimensional vectors the transition and sensor models become quite complex: O(d</a:t>
            </a:r>
            <a:r>
              <a:rPr lang="en-DE" baseline="30000" dirty="0"/>
              <a:t>2</a:t>
            </a:r>
            <a:r>
              <a:rPr lang="en-DE" dirty="0"/>
              <a:t>) space</a:t>
            </a:r>
          </a:p>
          <a:p>
            <a:pPr marL="0" indent="0">
              <a:buNone/>
            </a:pPr>
            <a:r>
              <a:rPr lang="en-DE" dirty="0"/>
              <a:t>NB: </a:t>
            </a:r>
          </a:p>
          <a:p>
            <a:r>
              <a:rPr lang="en-DE" dirty="0"/>
              <a:t>In a general dynamic Bayesian network, </a:t>
            </a:r>
            <a:br>
              <a:rPr lang="en-DE" dirty="0"/>
            </a:br>
            <a:r>
              <a:rPr lang="en-DE" dirty="0"/>
              <a:t>state variables are not necessarily independent</a:t>
            </a:r>
          </a:p>
          <a:p>
            <a:r>
              <a:rPr lang="en-DE" dirty="0"/>
              <a:t>Even </a:t>
            </a:r>
            <a:r>
              <a:rPr lang="en-DE"/>
              <a:t>evidence variables </a:t>
            </a:r>
            <a:r>
              <a:rPr lang="en-DE" dirty="0"/>
              <a:t>might be dependent on one another (na</a:t>
            </a:r>
            <a:r>
              <a:rPr lang="en-US" dirty="0" err="1"/>
              <a:t>ï</a:t>
            </a:r>
            <a:r>
              <a:rPr lang="en-DE" dirty="0"/>
              <a:t>ve Bayes does not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B2D5-7F23-D14C-BC6C-64A3FCB0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439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The occasionally dishonest casino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A casino uses a fair die most of the time, but occasionally switches to a loaded one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Fair die: Prob(1) = Prob(2) = . . . = Prob(6) = 1/6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Loaded die: Prob(1) = Prob(2) = . . . = Prob(5) = 1/10, Prob(6) = ½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These are the </a:t>
            </a:r>
            <a:r>
              <a:rPr lang="en-US" sz="2400" b="1" i="1">
                <a:ea typeface="ＭＳ Ｐゴシック" charset="0"/>
              </a:rPr>
              <a:t>emission</a:t>
            </a:r>
            <a:r>
              <a:rPr lang="en-US" sz="2400">
                <a:ea typeface="ＭＳ Ｐゴシック" charset="0"/>
              </a:rPr>
              <a:t> probabilities</a:t>
            </a:r>
          </a:p>
          <a:p>
            <a:pPr eaLnBrk="1" hangingPunct="1"/>
            <a:r>
              <a:rPr lang="en-US" sz="2800" b="1" i="1">
                <a:ea typeface="ＭＳ Ｐゴシック" charset="0"/>
              </a:rPr>
              <a:t>Transition probabilities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Prob(Fair </a:t>
            </a:r>
            <a:r>
              <a:rPr lang="en-US" sz="2400">
                <a:ea typeface="ＭＳ Ｐゴシック" charset="0"/>
                <a:sym typeface="Symbol" charset="0"/>
              </a:rPr>
              <a:t> Loaded) = 0.01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</a:t>
            </a:r>
            <a:r>
              <a:rPr lang="en-US" sz="2400">
                <a:ea typeface="ＭＳ Ｐゴシック" charset="0"/>
                <a:sym typeface="Symbol" charset="0"/>
              </a:rPr>
              <a:t>Loaded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>
                <a:ea typeface="ＭＳ Ｐゴシック" charset="0"/>
                <a:sym typeface="Symbol" charset="0"/>
              </a:rPr>
              <a:t> </a:t>
            </a:r>
            <a:r>
              <a:rPr lang="en-US" sz="2400">
                <a:ea typeface="ＭＳ Ｐゴシック" charset="0"/>
              </a:rPr>
              <a:t>Fair</a:t>
            </a:r>
            <a:r>
              <a:rPr lang="en-US" sz="2400">
                <a:ea typeface="ＭＳ Ｐゴシック" charset="0"/>
                <a:sym typeface="Symbol" charset="0"/>
              </a:rPr>
              <a:t>) = 0.2</a:t>
            </a:r>
          </a:p>
          <a:p>
            <a:pPr lvl="1" eaLnBrk="1" hangingPunct="1"/>
            <a:r>
              <a:rPr lang="en-US" sz="2400">
                <a:ea typeface="ＭＳ Ｐゴシック" charset="0"/>
                <a:sym typeface="Symbol" charset="0"/>
              </a:rPr>
              <a:t>Transitions between states modeled by</a:t>
            </a:r>
            <a:br>
              <a:rPr lang="en-US" sz="2400">
                <a:ea typeface="ＭＳ Ｐゴシック" charset="0"/>
                <a:sym typeface="Symbol" charset="0"/>
              </a:rPr>
            </a:br>
            <a:r>
              <a:rPr lang="en-US" sz="2400">
                <a:ea typeface="ＭＳ Ｐゴシック" charset="0"/>
                <a:sym typeface="Symbol" charset="0"/>
              </a:rPr>
              <a:t>a Markov process </a:t>
            </a:r>
          </a:p>
        </p:txBody>
      </p:sp>
      <p:sp>
        <p:nvSpPr>
          <p:cNvPr id="71683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01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</a:rPr>
              <a:t>T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ransition model for the casino</a:t>
            </a: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95488"/>
            <a:ext cx="6715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1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dishonest casino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84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Known: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structure of the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transition probabilities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Hidden:  What the casino did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FFFFFLLLLLLLFFFF...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Observable:  The series of die tosses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3415256664666153...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What we must infer: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fair die used?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loaded one used?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answer is a sequence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FFFFFFFLLLLLLFFF...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87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04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7010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can we model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dynamic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situations with a Bayesian network?</a:t>
            </a: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Example: Is it raining today?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968493"/>
              </p:ext>
            </p:extLst>
          </p:nvPr>
        </p:nvGraphicFramePr>
        <p:xfrm>
          <a:off x="3429000" y="3089176"/>
          <a:ext cx="15557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622300" imgH="457200" progId="Equation.3">
                  <p:embed/>
                </p:oleObj>
              </mc:Choice>
              <mc:Fallback>
                <p:oleObj name="Formel" r:id="rId3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89176"/>
                        <a:ext cx="15557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46893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     next step: specify dependencies among the variables.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990600" y="4765576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5375176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The term “dynamic” means we are modeling a dynamic system, not that</a:t>
            </a:r>
          </a:p>
          <a:p>
            <a:pPr eaLnBrk="1" hangingPunct="1"/>
            <a:r>
              <a:rPr lang="en-US" sz="1800" i="0" dirty="0">
                <a:latin typeface="+mn-lt"/>
              </a:rPr>
              <a:t>the network structure changes over time.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62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Making the inference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006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</a:rPr>
              <a:t>Model assigns a probability to each explanation of the observation: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P(326|FFL)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P(3|F)·P(F</a:t>
            </a:r>
            <a:r>
              <a:rPr lang="en-US" sz="2000" dirty="0">
                <a:ea typeface="ＭＳ Ｐゴシック" charset="0"/>
                <a:sym typeface="Symbol" charset="0"/>
              </a:rPr>
              <a:t>F)</a:t>
            </a:r>
            <a:r>
              <a:rPr lang="en-US" sz="2000" dirty="0">
                <a:ea typeface="ＭＳ Ｐゴシック" charset="0"/>
              </a:rPr>
              <a:t>·P(2|F)·P(F</a:t>
            </a:r>
            <a:r>
              <a:rPr lang="en-US" sz="2000" dirty="0">
                <a:ea typeface="ＭＳ Ｐゴシック" charset="0"/>
                <a:sym typeface="Symbol" charset="0"/>
              </a:rPr>
              <a:t>L)</a:t>
            </a:r>
            <a:r>
              <a:rPr lang="en-US" sz="2000" dirty="0">
                <a:ea typeface="ＭＳ Ｐゴシック" charset="0"/>
              </a:rPr>
              <a:t>·P(6|L)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1/6 · 0.99 · 1/6 · 0.01 · ½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Maximum Likelihood:</a:t>
            </a:r>
            <a:r>
              <a:rPr lang="en-US" sz="2000" dirty="0">
                <a:ea typeface="ＭＳ Ｐゴシック" charset="0"/>
              </a:rPr>
              <a:t>  Determine which explanation is most likely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Find the path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most likely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to have produced the observed sequence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Total probability:</a:t>
            </a:r>
            <a:r>
              <a:rPr lang="en-US" sz="2000" dirty="0">
                <a:ea typeface="ＭＳ Ｐゴシック" charset="0"/>
              </a:rPr>
              <a:t>  Determine probability that observed sequence was produced by the model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Consider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all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paths that could have produced the observed sequence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036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411344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68760"/>
            <a:ext cx="7924800" cy="4525962"/>
          </a:xfrm>
        </p:spPr>
        <p:txBody>
          <a:bodyPr/>
          <a:lstStyle/>
          <a:p>
            <a:pPr eaLnBrk="1" hangingPunct="1"/>
            <a:r>
              <a:rPr lang="en-US" sz="2400" i="1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</a:rPr>
              <a:t>is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the sequence of symbols emitted by model</a:t>
            </a:r>
            <a:endParaRPr lang="en-US" sz="2400" i="1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the symbol emitted at time </a:t>
            </a:r>
            <a:r>
              <a:rPr lang="en-US" sz="2000" i="1" dirty="0" err="1">
                <a:ea typeface="ＭＳ Ｐゴシック" charset="0"/>
              </a:rPr>
              <a:t>i</a:t>
            </a:r>
            <a:endParaRPr lang="en-US" sz="2000" i="1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A </a:t>
            </a:r>
            <a:r>
              <a:rPr lang="en-US" sz="2400" b="1" i="1" dirty="0">
                <a:ea typeface="ＭＳ Ｐゴシック" charset="0"/>
              </a:rPr>
              <a:t>path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i="1" dirty="0">
                <a:ea typeface="ＭＳ Ｐゴシック" charset="0"/>
                <a:sym typeface="Symbol" charset="0"/>
              </a:rPr>
              <a:t></a:t>
            </a:r>
            <a:r>
              <a:rPr lang="en-US" sz="2400" dirty="0">
                <a:ea typeface="ＭＳ Ｐゴシック" charset="0"/>
                <a:sym typeface="Symbol" charset="0"/>
              </a:rPr>
              <a:t>,</a:t>
            </a:r>
            <a:r>
              <a:rPr lang="en-US" sz="2400" dirty="0">
                <a:ea typeface="ＭＳ Ｐゴシック" charset="0"/>
              </a:rPr>
              <a:t> is a  sequence of states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The </a:t>
            </a:r>
            <a:r>
              <a:rPr lang="en-US" sz="2000" i="1" dirty="0" err="1">
                <a:ea typeface="ＭＳ Ｐゴシック" charset="0"/>
              </a:rPr>
              <a:t>i-</a:t>
            </a:r>
            <a:r>
              <a:rPr lang="en-US" sz="2000" dirty="0" err="1">
                <a:ea typeface="ＭＳ Ｐゴシック" charset="0"/>
              </a:rPr>
              <a:t>th</a:t>
            </a:r>
            <a:r>
              <a:rPr lang="en-US" sz="2000" dirty="0">
                <a:ea typeface="ＭＳ Ｐゴシック" charset="0"/>
              </a:rPr>
              <a:t> state in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i="1" baseline="-25000" dirty="0" err="1">
                <a:ea typeface="ＭＳ Ｐゴシック" charset="0"/>
                <a:sym typeface="Symbol" charset="0"/>
              </a:rPr>
              <a:t>i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a</a:t>
            </a:r>
            <a:r>
              <a:rPr lang="en-US" sz="2400" i="1" baseline="-25000" dirty="0" err="1">
                <a:ea typeface="ＭＳ Ｐゴシック" charset="0"/>
              </a:rPr>
              <a:t>kr</a:t>
            </a:r>
            <a:r>
              <a:rPr lang="en-US" sz="2400" dirty="0">
                <a:ea typeface="ＭＳ Ｐゴシック" charset="0"/>
              </a:rPr>
              <a:t> is the probability of making a transition from state </a:t>
            </a:r>
            <a:r>
              <a:rPr lang="en-US" sz="2400" i="1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 to state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:</a:t>
            </a:r>
            <a:br>
              <a:rPr lang="en-US" sz="2400" dirty="0">
                <a:ea typeface="ＭＳ Ｐゴシック" charset="0"/>
              </a:rPr>
            </a:b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e</a:t>
            </a:r>
            <a:r>
              <a:rPr lang="en-US" sz="2400" i="1" baseline="-25000" dirty="0" err="1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) is the probability that symbol 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 is emitted when in state </a:t>
            </a:r>
            <a:r>
              <a:rPr lang="en-US" sz="2400" i="1" dirty="0">
                <a:ea typeface="ＭＳ Ｐゴシック" charset="0"/>
              </a:rPr>
              <a:t>k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7577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13748"/>
              </p:ext>
            </p:extLst>
          </p:nvPr>
        </p:nvGraphicFramePr>
        <p:xfrm>
          <a:off x="2755900" y="3740150"/>
          <a:ext cx="3556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47800" imgH="215900" progId="Equation.3">
                  <p:embed/>
                </p:oleObj>
              </mc:Choice>
              <mc:Fallback>
                <p:oleObj name="Formel" r:id="rId2" imgW="144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740150"/>
                        <a:ext cx="3556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8988"/>
              </p:ext>
            </p:extLst>
          </p:nvPr>
        </p:nvGraphicFramePr>
        <p:xfrm>
          <a:off x="2973388" y="5367338"/>
          <a:ext cx="32877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498600" imgH="215900" progId="Equation.3">
                  <p:embed/>
                </p:oleObj>
              </mc:Choice>
              <mc:Fallback>
                <p:oleObj name="Formel" r:id="rId4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5367338"/>
                        <a:ext cx="32877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9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 “parse” of a sequence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340768"/>
            <a:ext cx="530225" cy="2587625"/>
            <a:chOff x="960" y="1680"/>
            <a:chExt cx="334" cy="1630"/>
          </a:xfrm>
        </p:grpSpPr>
        <p:sp>
          <p:nvSpPr>
            <p:cNvPr id="76889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90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91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92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1340768"/>
            <a:ext cx="530225" cy="2587625"/>
            <a:chOff x="1824" y="1680"/>
            <a:chExt cx="334" cy="1630"/>
          </a:xfrm>
        </p:grpSpPr>
        <p:sp>
          <p:nvSpPr>
            <p:cNvPr id="7688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8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1340768"/>
            <a:ext cx="530225" cy="2587625"/>
            <a:chOff x="2688" y="1680"/>
            <a:chExt cx="334" cy="1630"/>
          </a:xfrm>
        </p:grpSpPr>
        <p:sp>
          <p:nvSpPr>
            <p:cNvPr id="76881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2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3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4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1436018"/>
            <a:ext cx="382588" cy="2424112"/>
            <a:chOff x="3600" y="1740"/>
            <a:chExt cx="241" cy="1527"/>
          </a:xfrm>
        </p:grpSpPr>
        <p:sp>
          <p:nvSpPr>
            <p:cNvPr id="76878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79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80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89775" y="1340768"/>
            <a:ext cx="530225" cy="2587625"/>
            <a:chOff x="4466" y="1680"/>
            <a:chExt cx="334" cy="1630"/>
          </a:xfrm>
        </p:grpSpPr>
        <p:sp>
          <p:nvSpPr>
            <p:cNvPr id="76874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75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76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77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752600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608138" y="469515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116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29718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878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3434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307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162800" y="4695155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L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15240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54225" y="1534443"/>
            <a:ext cx="841375" cy="2168526"/>
            <a:chOff x="1294" y="1802"/>
            <a:chExt cx="530" cy="1366"/>
          </a:xfrm>
        </p:grpSpPr>
        <p:grpSp>
          <p:nvGrpSpPr>
            <p:cNvPr id="76865" name="Group 38"/>
            <p:cNvGrpSpPr>
              <a:grpSpLocks/>
            </p:cNvGrpSpPr>
            <p:nvPr/>
          </p:nvGrpSpPr>
          <p:grpSpPr bwMode="auto">
            <a:xfrm>
              <a:off x="1294" y="1802"/>
              <a:ext cx="530" cy="1296"/>
              <a:chOff x="1294" y="1802"/>
              <a:chExt cx="530" cy="1296"/>
            </a:xfrm>
          </p:grpSpPr>
          <p:cxnSp>
            <p:nvCxnSpPr>
              <p:cNvPr id="76867" name="AutoShape 39"/>
              <p:cNvCxnSpPr>
                <a:cxnSpLocks noChangeShapeType="1"/>
                <a:stCxn id="76889" idx="6"/>
                <a:endCxn id="76885" idx="2"/>
              </p:cNvCxnSpPr>
              <p:nvPr/>
            </p:nvCxnSpPr>
            <p:spPr bwMode="auto">
              <a:xfrm>
                <a:off x="1294" y="1802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8" name="AutoShape 40"/>
              <p:cNvCxnSpPr>
                <a:cxnSpLocks noChangeShapeType="1"/>
                <a:stCxn id="76889" idx="6"/>
                <a:endCxn id="76886" idx="2"/>
              </p:cNvCxnSpPr>
              <p:nvPr/>
            </p:nvCxnSpPr>
            <p:spPr bwMode="auto">
              <a:xfrm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9" name="AutoShape 41"/>
              <p:cNvCxnSpPr>
                <a:cxnSpLocks noChangeShapeType="1"/>
                <a:stCxn id="76889" idx="6"/>
                <a:endCxn id="76887" idx="2"/>
              </p:cNvCxnSpPr>
              <p:nvPr/>
            </p:nvCxnSpPr>
            <p:spPr bwMode="auto">
              <a:xfrm>
                <a:off x="1294" y="1802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0" name="AutoShape 42"/>
              <p:cNvCxnSpPr>
                <a:cxnSpLocks noChangeShapeType="1"/>
                <a:stCxn id="76890" idx="6"/>
                <a:endCxn id="76885" idx="2"/>
              </p:cNvCxnSpPr>
              <p:nvPr/>
            </p:nvCxnSpPr>
            <p:spPr bwMode="auto">
              <a:xfrm flipV="1"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1" name="AutoShape 43"/>
              <p:cNvCxnSpPr>
                <a:cxnSpLocks noChangeShapeType="1"/>
                <a:stCxn id="76890" idx="6"/>
                <a:endCxn id="76886" idx="2"/>
              </p:cNvCxnSpPr>
              <p:nvPr/>
            </p:nvCxnSpPr>
            <p:spPr bwMode="auto">
              <a:xfrm>
                <a:off x="1294" y="2234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2" name="AutoShape 44"/>
              <p:cNvCxnSpPr>
                <a:cxnSpLocks noChangeShapeType="1"/>
                <a:stCxn id="76890" idx="6"/>
                <a:endCxn id="76887" idx="2"/>
              </p:cNvCxnSpPr>
              <p:nvPr/>
            </p:nvCxnSpPr>
            <p:spPr bwMode="auto">
              <a:xfrm>
                <a:off x="1294" y="2234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3" name="AutoShape 45"/>
              <p:cNvCxnSpPr>
                <a:cxnSpLocks noChangeShapeType="1"/>
                <a:stCxn id="76891" idx="6"/>
                <a:endCxn id="76887" idx="2"/>
              </p:cNvCxnSpPr>
              <p:nvPr/>
            </p:nvCxnSpPr>
            <p:spPr bwMode="auto">
              <a:xfrm>
                <a:off x="1294" y="3098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6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29000" y="1645568"/>
            <a:ext cx="838200" cy="2057400"/>
            <a:chOff x="2160" y="1872"/>
            <a:chExt cx="528" cy="1296"/>
          </a:xfrm>
        </p:grpSpPr>
        <p:grpSp>
          <p:nvGrpSpPr>
            <p:cNvPr id="76856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76858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9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0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1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2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3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4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57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800600" y="1645568"/>
            <a:ext cx="838200" cy="2057400"/>
            <a:chOff x="3024" y="1872"/>
            <a:chExt cx="528" cy="1296"/>
          </a:xfrm>
        </p:grpSpPr>
        <p:grpSp>
          <p:nvGrpSpPr>
            <p:cNvPr id="76847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76849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0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1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2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3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4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5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48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248400" y="1645568"/>
            <a:ext cx="838200" cy="2057400"/>
            <a:chOff x="3936" y="1872"/>
            <a:chExt cx="528" cy="1296"/>
          </a:xfrm>
        </p:grpSpPr>
        <p:grpSp>
          <p:nvGrpSpPr>
            <p:cNvPr id="76838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6840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1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2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3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4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5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6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39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1821" name="AutoShape 77"/>
          <p:cNvCxnSpPr>
            <a:cxnSpLocks noChangeShapeType="1"/>
            <a:stCxn id="31780" idx="6"/>
          </p:cNvCxnSpPr>
          <p:nvPr/>
        </p:nvCxnSpPr>
        <p:spPr bwMode="auto">
          <a:xfrm flipV="1">
            <a:off x="2073275" y="1605880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822" name="AutoShape 78"/>
          <p:cNvCxnSpPr>
            <a:cxnSpLocks noChangeShapeType="1"/>
          </p:cNvCxnSpPr>
          <p:nvPr/>
        </p:nvCxnSpPr>
        <p:spPr bwMode="auto">
          <a:xfrm>
            <a:off x="3429000" y="1605880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2895600" y="13407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4267200" y="33981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cxnSp>
        <p:nvCxnSpPr>
          <p:cNvPr id="31825" name="AutoShape 81"/>
          <p:cNvCxnSpPr>
            <a:cxnSpLocks noChangeShapeType="1"/>
          </p:cNvCxnSpPr>
          <p:nvPr/>
        </p:nvCxnSpPr>
        <p:spPr bwMode="auto">
          <a:xfrm flipV="1">
            <a:off x="4800600" y="2636168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826" name="AutoShape 82"/>
          <p:cNvCxnSpPr>
            <a:cxnSpLocks noChangeShapeType="1"/>
          </p:cNvCxnSpPr>
          <p:nvPr/>
        </p:nvCxnSpPr>
        <p:spPr bwMode="auto">
          <a:xfrm flipV="1">
            <a:off x="6248400" y="2291680"/>
            <a:ext cx="822325" cy="7635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70866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aphicFrame>
        <p:nvGraphicFramePr>
          <p:cNvPr id="3183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25939"/>
              </p:ext>
            </p:extLst>
          </p:nvPr>
        </p:nvGraphicFramePr>
        <p:xfrm>
          <a:off x="2682875" y="5151438"/>
          <a:ext cx="40068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828800" imgH="457200" progId="Equation.3">
                  <p:embed/>
                </p:oleObj>
              </mc:Choice>
              <mc:Fallback>
                <p:oleObj name="Formel" r:id="rId2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151438"/>
                        <a:ext cx="400685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609600" y="1645568"/>
            <a:ext cx="8001000" cy="1905000"/>
            <a:chOff x="384" y="1152"/>
            <a:chExt cx="5040" cy="1200"/>
          </a:xfrm>
        </p:grpSpPr>
        <p:sp>
          <p:nvSpPr>
            <p:cNvPr id="76830" name="Oval 97"/>
            <p:cNvSpPr>
              <a:spLocks noChangeArrowheads="1"/>
            </p:cNvSpPr>
            <p:nvPr/>
          </p:nvSpPr>
          <p:spPr bwMode="auto">
            <a:xfrm>
              <a:off x="5136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1" name="Oval 99"/>
            <p:cNvSpPr>
              <a:spLocks noChangeArrowheads="1"/>
            </p:cNvSpPr>
            <p:nvPr/>
          </p:nvSpPr>
          <p:spPr bwMode="auto">
            <a:xfrm>
              <a:off x="384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2" name="Line 100"/>
            <p:cNvSpPr>
              <a:spLocks noChangeShapeType="1"/>
            </p:cNvSpPr>
            <p:nvPr/>
          </p:nvSpPr>
          <p:spPr bwMode="auto">
            <a:xfrm flipV="1">
              <a:off x="624" y="1248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3" name="Line 101"/>
            <p:cNvSpPr>
              <a:spLocks noChangeShapeType="1"/>
            </p:cNvSpPr>
            <p:nvPr/>
          </p:nvSpPr>
          <p:spPr bwMode="auto">
            <a:xfrm flipV="1">
              <a:off x="672" y="1584"/>
              <a:ext cx="288" cy="19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4" name="Line 102"/>
            <p:cNvSpPr>
              <a:spLocks noChangeShapeType="1"/>
            </p:cNvSpPr>
            <p:nvPr/>
          </p:nvSpPr>
          <p:spPr bwMode="auto">
            <a:xfrm>
              <a:off x="624" y="1872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5" name="Line 103"/>
            <p:cNvSpPr>
              <a:spLocks noChangeShapeType="1"/>
            </p:cNvSpPr>
            <p:nvPr/>
          </p:nvSpPr>
          <p:spPr bwMode="auto">
            <a:xfrm>
              <a:off x="4800" y="1152"/>
              <a:ext cx="384" cy="48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6" name="Line 104"/>
            <p:cNvSpPr>
              <a:spLocks noChangeShapeType="1"/>
            </p:cNvSpPr>
            <p:nvPr/>
          </p:nvSpPr>
          <p:spPr bwMode="auto">
            <a:xfrm>
              <a:off x="4800" y="1632"/>
              <a:ext cx="336" cy="9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7" name="Line 105"/>
            <p:cNvSpPr>
              <a:spLocks noChangeShapeType="1"/>
            </p:cNvSpPr>
            <p:nvPr/>
          </p:nvSpPr>
          <p:spPr bwMode="auto">
            <a:xfrm flipV="1">
              <a:off x="4800" y="1920"/>
              <a:ext cx="384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4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3" grpId="0"/>
      <p:bldP spid="31774" grpId="0" animBg="1"/>
      <p:bldP spid="31775" grpId="0"/>
      <p:bldP spid="31776" grpId="0" animBg="1"/>
      <p:bldP spid="31777" grpId="0"/>
      <p:bldP spid="31778" grpId="0" animBg="1"/>
      <p:bldP spid="31779" grpId="0"/>
      <p:bldP spid="31780" grpId="0" animBg="1"/>
      <p:bldP spid="31823" grpId="0" animBg="1"/>
      <p:bldP spid="31824" grpId="0" animBg="1"/>
      <p:bldP spid="318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5"/>
          <p:cNvSpPr>
            <a:spLocks noChangeArrowheads="1"/>
          </p:cNvSpPr>
          <p:nvPr/>
        </p:nvSpPr>
        <p:spPr bwMode="auto">
          <a:xfrm>
            <a:off x="76200" y="1196752"/>
            <a:ext cx="3352800" cy="609600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dishonest casino</a:t>
            </a:r>
          </a:p>
        </p:txBody>
      </p:sp>
      <p:graphicFrame>
        <p:nvGraphicFramePr>
          <p:cNvPr id="337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9531608"/>
              </p:ext>
            </p:extLst>
          </p:nvPr>
        </p:nvGraphicFramePr>
        <p:xfrm>
          <a:off x="3749675" y="1501775"/>
          <a:ext cx="431006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2438400" imgH="825500" progId="Equation.3">
                  <p:embed/>
                </p:oleObj>
              </mc:Choice>
              <mc:Fallback>
                <p:oleObj name="Formel" r:id="rId2" imgW="2438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501775"/>
                        <a:ext cx="4310063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97624"/>
              </p:ext>
            </p:extLst>
          </p:nvPr>
        </p:nvGraphicFramePr>
        <p:xfrm>
          <a:off x="3884613" y="3276600"/>
          <a:ext cx="44227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540000" imgH="660400" progId="Equation.3">
                  <p:embed/>
                </p:oleObj>
              </mc:Choice>
              <mc:Fallback>
                <p:oleObj name="Formel" r:id="rId4" imgW="2540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276600"/>
                        <a:ext cx="44227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57931"/>
              </p:ext>
            </p:extLst>
          </p:nvPr>
        </p:nvGraphicFramePr>
        <p:xfrm>
          <a:off x="3875088" y="4657725"/>
          <a:ext cx="43513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2527300" imgH="825500" progId="Equation.3">
                  <p:embed/>
                </p:oleObj>
              </mc:Choice>
              <mc:Fallback>
                <p:oleObj name="Formel" r:id="rId6" imgW="2527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657725"/>
                        <a:ext cx="43513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02700158"/>
              </p:ext>
            </p:extLst>
          </p:nvPr>
        </p:nvGraphicFramePr>
        <p:xfrm>
          <a:off x="762000" y="1958752"/>
          <a:ext cx="1524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8975" imgH="203112" progId="Equation.3">
                  <p:embed/>
                </p:oleObj>
              </mc:Choice>
              <mc:Fallback>
                <p:oleObj name="Equation" r:id="rId8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58752"/>
                        <a:ext cx="1524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73742"/>
              </p:ext>
            </p:extLst>
          </p:nvPr>
        </p:nvGraphicFramePr>
        <p:xfrm>
          <a:off x="838200" y="3406552"/>
          <a:ext cx="14462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203112" progId="Equation.3">
                  <p:embed/>
                </p:oleObj>
              </mc:Choice>
              <mc:Fallback>
                <p:oleObj name="Equation" r:id="rId10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06552"/>
                        <a:ext cx="14462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62293"/>
              </p:ext>
            </p:extLst>
          </p:nvPr>
        </p:nvGraphicFramePr>
        <p:xfrm>
          <a:off x="838200" y="4778152"/>
          <a:ext cx="14716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586" imgH="203112" progId="Equation.3">
                  <p:embed/>
                </p:oleObj>
              </mc:Choice>
              <mc:Fallback>
                <p:oleObj name="Equation" r:id="rId12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78152"/>
                        <a:ext cx="14716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5831"/>
              </p:ext>
            </p:extLst>
          </p:nvPr>
        </p:nvGraphicFramePr>
        <p:xfrm>
          <a:off x="293688" y="1285875"/>
          <a:ext cx="2968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60500" imgH="241300" progId="Equation.3">
                  <p:embed/>
                </p:oleObj>
              </mc:Choice>
              <mc:Fallback>
                <p:oleObj name="Formel" r:id="rId14" imgW="1460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85875"/>
                        <a:ext cx="2968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09600" y="3025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09600" y="4549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4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5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most probable path</a:t>
            </a: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685800" y="1124744"/>
            <a:ext cx="580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The most likely path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 satisfies</a:t>
            </a:r>
          </a:p>
        </p:txBody>
      </p:sp>
      <p:graphicFrame>
        <p:nvGraphicFramePr>
          <p:cNvPr id="78851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555822"/>
              </p:ext>
            </p:extLst>
          </p:nvPr>
        </p:nvGraphicFramePr>
        <p:xfrm>
          <a:off x="2740025" y="1658938"/>
          <a:ext cx="3587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333500" imgH="317500" progId="Equation.3">
                  <p:embed/>
                </p:oleObj>
              </mc:Choice>
              <mc:Fallback>
                <p:oleObj name="Formel" r:id="rId2" imgW="1333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658938"/>
                        <a:ext cx="3587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685800" y="2420144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To find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,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consider all possible ways the last symbol of </a:t>
            </a:r>
            <a:r>
              <a:rPr lang="en-US" sz="2800" i="0">
                <a:latin typeface="+mn-lt"/>
              </a:rPr>
              <a:t>x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could have been emitted</a:t>
            </a:r>
          </a:p>
        </p:txBody>
      </p:sp>
      <p:graphicFrame>
        <p:nvGraphicFramePr>
          <p:cNvPr id="788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1361"/>
              </p:ext>
            </p:extLst>
          </p:nvPr>
        </p:nvGraphicFramePr>
        <p:xfrm>
          <a:off x="2373313" y="5254625"/>
          <a:ext cx="42846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16100" imgH="266700" progId="Equation.3">
                  <p:embed/>
                </p:oleObj>
              </mc:Choice>
              <mc:Fallback>
                <p:oleObj name="Formel" r:id="rId4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254625"/>
                        <a:ext cx="42846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685800" y="3486944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Let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685800" y="4934744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Then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graphicFrame>
        <p:nvGraphicFramePr>
          <p:cNvPr id="788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95158"/>
              </p:ext>
            </p:extLst>
          </p:nvPr>
        </p:nvGraphicFramePr>
        <p:xfrm>
          <a:off x="1412875" y="3913188"/>
          <a:ext cx="64722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2743200" imgH="508000" progId="Equation.3">
                  <p:embed/>
                </p:oleObj>
              </mc:Choice>
              <mc:Fallback>
                <p:oleObj name="Formel" r:id="rId6" imgW="274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913188"/>
                        <a:ext cx="64722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741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2" y="273968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Viterbi Algorithm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6752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Initialization	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0)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Recursion 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1, . . . ,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For each state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Termination:</a:t>
            </a:r>
          </a:p>
        </p:txBody>
      </p:sp>
      <p:graphicFrame>
        <p:nvGraphicFramePr>
          <p:cNvPr id="7987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568552"/>
              </p:ext>
            </p:extLst>
          </p:nvPr>
        </p:nvGraphicFramePr>
        <p:xfrm>
          <a:off x="2398713" y="3255963"/>
          <a:ext cx="42703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816100" imgH="266700" progId="Equation.3">
                  <p:embed/>
                </p:oleObj>
              </mc:Choice>
              <mc:Fallback>
                <p:oleObj name="Formel" r:id="rId2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255963"/>
                        <a:ext cx="42703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10696"/>
              </p:ext>
            </p:extLst>
          </p:nvPr>
        </p:nvGraphicFramePr>
        <p:xfrm>
          <a:off x="2360613" y="4473352"/>
          <a:ext cx="4397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943100" imgH="292100" progId="Equation.3">
                  <p:embed/>
                </p:oleObj>
              </mc:Choice>
              <mc:Fallback>
                <p:oleObj name="Formel" r:id="rId4" imgW="1943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473352"/>
                        <a:ext cx="4397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25327"/>
              </p:ext>
            </p:extLst>
          </p:nvPr>
        </p:nvGraphicFramePr>
        <p:xfrm>
          <a:off x="2482850" y="1820863"/>
          <a:ext cx="4081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803400" imgH="215900" progId="Equation.3">
                  <p:embed/>
                </p:oleObj>
              </mc:Choice>
              <mc:Fallback>
                <p:oleObj name="Formel" r:id="rId6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820863"/>
                        <a:ext cx="4081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387752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To find </a:t>
            </a:r>
            <a:r>
              <a:rPr lang="en-US" dirty="0">
                <a:latin typeface="+mn-lt"/>
                <a:sym typeface="Symbol" charset="0"/>
              </a:rPr>
              <a:t></a:t>
            </a:r>
            <a:r>
              <a:rPr lang="en-US" baseline="30000" dirty="0">
                <a:latin typeface="+mn-lt"/>
                <a:sym typeface="Symbol" charset="0"/>
              </a:rPr>
              <a:t>*</a:t>
            </a: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, use trace-back, as in dynamic programming</a:t>
            </a: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46"/>
          <p:cNvSpPr>
            <a:spLocks noChangeArrowheads="1"/>
          </p:cNvSpPr>
          <p:nvPr/>
        </p:nvSpPr>
        <p:spPr bwMode="auto">
          <a:xfrm>
            <a:off x="381000" y="5243736"/>
            <a:ext cx="4419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Viterbi: Example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14425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28600" y="2810099"/>
            <a:ext cx="1902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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5181600" y="105273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123950" y="2724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123950" y="3867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057400" y="1295624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43243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71437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1054100" y="1295624"/>
            <a:ext cx="194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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600200" y="259261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1/12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057400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600200" y="3719736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1/4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24200" y="2500536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max{(1/12)0.99,</a:t>
            </a:r>
          </a:p>
          <a:p>
            <a:r>
              <a:rPr lang="en-US" sz="1600">
                <a:latin typeface="+mn-lt"/>
                <a:sym typeface="Symbol" charset="0"/>
              </a:rPr>
              <a:t>	     (1/4)0.2}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0.01375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048000" y="3643536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1/10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max{(1/12)0.01,</a:t>
            </a:r>
          </a:p>
          <a:p>
            <a:r>
              <a:rPr lang="en-US" sz="1600">
                <a:latin typeface="+mn-lt"/>
                <a:sym typeface="Symbol" charset="0"/>
              </a:rPr>
              <a:t>	      (1/4)0.8}</a:t>
            </a:r>
          </a:p>
          <a:p>
            <a:r>
              <a:rPr lang="en-US" sz="1600">
                <a:latin typeface="+mn-lt"/>
                <a:sym typeface="Symbol" charset="0"/>
              </a:rPr>
              <a:t> 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0.02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685800" y="182902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B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85800" y="2729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F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85800" y="3872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L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3243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2199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943600" y="2500536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max{0.013750.99,</a:t>
            </a:r>
          </a:p>
          <a:p>
            <a:r>
              <a:rPr lang="en-US" sz="1600">
                <a:latin typeface="+mn-lt"/>
                <a:sym typeface="Symbol" charset="0"/>
              </a:rPr>
              <a:t>	     0.020.2}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0.00226875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943600" y="3641949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latin typeface="+mn-lt"/>
                <a:sym typeface="Symbol" charset="0"/>
              </a:rPr>
              <a:t>max{0.013750.01,</a:t>
            </a:r>
          </a:p>
          <a:p>
            <a:r>
              <a:rPr lang="en-US" sz="1600" dirty="0">
                <a:latin typeface="+mn-lt"/>
                <a:sym typeface="Symbol" charset="0"/>
              </a:rPr>
              <a:t>	     0.020.8}</a:t>
            </a:r>
          </a:p>
          <a:p>
            <a:r>
              <a:rPr lang="en-US" sz="1600" dirty="0">
                <a:latin typeface="+mn-lt"/>
                <a:sym typeface="Symbol" charset="0"/>
              </a:rPr>
              <a:t>   = </a:t>
            </a:r>
            <a:r>
              <a:rPr lang="en-US" sz="1600" b="1" dirty="0">
                <a:solidFill>
                  <a:schemeClr val="accent2"/>
                </a:solidFill>
                <a:latin typeface="+mn-lt"/>
                <a:sym typeface="Symbol" charset="0"/>
              </a:rPr>
              <a:t>0.08</a:t>
            </a:r>
          </a:p>
        </p:txBody>
      </p: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990600" y="1662336"/>
            <a:ext cx="79248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990600" y="22719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2" name="Line 29"/>
          <p:cNvSpPr>
            <a:spLocks noChangeShapeType="1"/>
          </p:cNvSpPr>
          <p:nvPr/>
        </p:nvSpPr>
        <p:spPr bwMode="auto">
          <a:xfrm>
            <a:off x="990600" y="34911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3" name="Line 31"/>
          <p:cNvSpPr>
            <a:spLocks noChangeShapeType="1"/>
          </p:cNvSpPr>
          <p:nvPr/>
        </p:nvSpPr>
        <p:spPr bwMode="auto">
          <a:xfrm>
            <a:off x="1524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4" name="Line 32"/>
          <p:cNvSpPr>
            <a:spLocks noChangeShapeType="1"/>
          </p:cNvSpPr>
          <p:nvPr/>
        </p:nvSpPr>
        <p:spPr bwMode="auto">
          <a:xfrm>
            <a:off x="3048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5" name="Line 33"/>
          <p:cNvSpPr>
            <a:spLocks noChangeShapeType="1"/>
          </p:cNvSpPr>
          <p:nvPr/>
        </p:nvSpPr>
        <p:spPr bwMode="auto">
          <a:xfrm>
            <a:off x="58674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pic>
        <p:nvPicPr>
          <p:cNvPr id="809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4725144"/>
            <a:ext cx="35814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2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60170"/>
              </p:ext>
            </p:extLst>
          </p:nvPr>
        </p:nvGraphicFramePr>
        <p:xfrm>
          <a:off x="590550" y="5319713"/>
          <a:ext cx="4000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816100" imgH="266700" progId="Equation.3">
                  <p:embed/>
                </p:oleObj>
              </mc:Choice>
              <mc:Fallback>
                <p:oleObj name="Formel" r:id="rId3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319713"/>
                        <a:ext cx="4000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63246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35052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>
            <a:off x="4267200" y="4405536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1905000" y="39483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 flipV="1">
            <a:off x="2667000" y="4176936"/>
            <a:ext cx="762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33" name="Rechteck 37"/>
          <p:cNvSpPr>
            <a:spLocks noChangeArrowheads="1"/>
          </p:cNvSpPr>
          <p:nvPr/>
        </p:nvSpPr>
        <p:spPr bwMode="auto">
          <a:xfrm>
            <a:off x="3707904" y="6309320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Slide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Changui</a:t>
            </a:r>
            <a:r>
              <a:rPr lang="de-DE" sz="1400" dirty="0"/>
              <a:t> Yan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1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2" grpId="0"/>
      <p:bldP spid="57353" grpId="0"/>
      <p:bldP spid="57358" grpId="0"/>
      <p:bldP spid="57359" grpId="0"/>
      <p:bldP spid="57360" grpId="0"/>
      <p:bldP spid="57361" grpId="0"/>
      <p:bldP spid="57362" grpId="0"/>
      <p:bldP spid="57366" grpId="0"/>
      <p:bldP spid="57367" grpId="0"/>
      <p:bldP spid="57368" grpId="0"/>
      <p:bldP spid="57369" grpId="0"/>
      <p:bldP spid="57381" grpId="0" animBg="1"/>
      <p:bldP spid="57382" grpId="0" animBg="1"/>
      <p:bldP spid="57383" grpId="0" animBg="1"/>
      <p:bldP spid="57387" grpId="0" animBg="1"/>
      <p:bldP spid="573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Viterbi gets it right more often than not</a:t>
            </a:r>
          </a:p>
        </p:txBody>
      </p:sp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1819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5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4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667385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Problem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: all previous random variables could have </a:t>
            </a:r>
            <a:r>
              <a:rPr lang="en-US" sz="2000" dirty="0">
                <a:ea typeface="ＭＳ Ｐゴシック" charset="0"/>
              </a:rPr>
              <a:t>an influence on those of the the current timestamp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21287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Necessity to specify an unbounded number of conditional probability tables, one for each variable in each slice,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Each one might involve an unbounded number of parents.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652738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000" i="0" dirty="0">
                <a:solidFill>
                  <a:srgbClr val="1E0AFF"/>
                </a:solidFill>
                <a:latin typeface="+mn-lt"/>
              </a:rPr>
              <a:t>Solution</a:t>
            </a:r>
            <a:r>
              <a:rPr lang="en-US" sz="2000" i="0" dirty="0">
                <a:latin typeface="+mn-lt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 dirty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246463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Assume that changes in the world state are caused by a stationary process (unmoving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9715537"/>
              </p:ext>
            </p:extLst>
          </p:nvPr>
        </p:nvGraphicFramePr>
        <p:xfrm>
          <a:off x="1163999" y="5032275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193800" imgH="228600" progId="Equation.3">
                  <p:embed/>
                </p:oleObj>
              </mc:Choice>
              <mc:Fallback>
                <p:oleObj name="Formel" r:id="rId3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999" y="5032275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038600" y="5114826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is the same for all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Stationary Process/Markov Assumption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Markov Assumption: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depends on some parent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First-order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kth order: depends on previous k time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Sensor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assumption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Assume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stationary 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transition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and sensor model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are the same for all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Changes in the world state governed by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laws not changing over time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5D42FEB-AD7F-D745-854A-F5190859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41552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7845CD9-4100-724D-97F9-DF0237D3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9628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</p:spTree>
    <p:extLst>
      <p:ext uri="{BB962C8B-B14F-4D97-AF65-F5344CB8AC3E}">
        <p14:creationId xmlns:p14="http://schemas.microsoft.com/office/powerpoint/2010/main" val="392736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marL="609600" indent="-609600" eaLnBrk="1" hangingPunct="1"/>
            <a:r>
              <a:rPr lang="en-US" sz="2000" dirty="0">
                <a:latin typeface="Lucida Grande" charset="0"/>
                <a:ea typeface="ＭＳ Ｐゴシック" charset="0"/>
                <a:cs typeface="ＭＳ Ｐゴシック" charset="0"/>
              </a:rPr>
              <a:t>There are two possible fixes if the approximation is too inaccurate: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order of the Markov process model. For example, adding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   as a parent of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, which might give slightly more accurate predictions.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set of state variables. For example, adding</a:t>
            </a:r>
            <a:br>
              <a:rPr lang="en-US" sz="2000" dirty="0">
                <a:latin typeface="Lucida Grande" charset="0"/>
                <a:ea typeface="ＭＳ Ｐゴシック" charset="0"/>
              </a:rPr>
            </a:br>
            <a:r>
              <a:rPr lang="en-US" sz="2000" dirty="0">
                <a:latin typeface="Lucida Grande" charset="0"/>
                <a:ea typeface="ＭＳ Ｐゴシック" charset="0"/>
              </a:rPr>
              <a:t>               to allow to incorporate historical records of rainy seasons, or adding                       ,                  and </a:t>
            </a:r>
            <a:r>
              <a:rPr lang="en-US" sz="2000" i="1" dirty="0">
                <a:latin typeface="Book Antiqua" charset="0"/>
                <a:ea typeface="ＭＳ Ｐゴシック" charset="0"/>
              </a:rPr>
              <a:t>Pressure</a:t>
            </a:r>
            <a:r>
              <a:rPr lang="en-US" sz="2000" dirty="0">
                <a:latin typeface="Lucida Grande" charset="0"/>
                <a:ea typeface="ＭＳ Ｐゴシック" charset="0"/>
              </a:rPr>
              <a:t>                 to allow to use a physical model of rainy conditions.</a:t>
            </a:r>
          </a:p>
          <a:p>
            <a:pPr marL="609600" indent="-609600" eaLnBrk="1" hangingPunct="1">
              <a:buFont typeface="Times" charset="0"/>
              <a:buNone/>
            </a:pPr>
            <a:endParaRPr lang="en-US" sz="20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7463468"/>
              </p:ext>
            </p:extLst>
          </p:nvPr>
        </p:nvGraphicFramePr>
        <p:xfrm>
          <a:off x="3627116" y="2264123"/>
          <a:ext cx="81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469900" imgH="228600" progId="Equation.3">
                  <p:embed/>
                </p:oleObj>
              </mc:Choice>
              <mc:Fallback>
                <p:oleObj name="Formel" r:id="rId3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16" y="2264123"/>
                        <a:ext cx="819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1750582"/>
              </p:ext>
            </p:extLst>
          </p:nvPr>
        </p:nvGraphicFramePr>
        <p:xfrm>
          <a:off x="1466528" y="3216623"/>
          <a:ext cx="900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508000" imgH="228600" progId="Equation.3">
                  <p:embed/>
                </p:oleObj>
              </mc:Choice>
              <mc:Fallback>
                <p:oleObj name="Formel" r:id="rId5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28" y="3216623"/>
                        <a:ext cx="900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5259"/>
              </p:ext>
            </p:extLst>
          </p:nvPr>
        </p:nvGraphicFramePr>
        <p:xfrm>
          <a:off x="4057328" y="3546823"/>
          <a:ext cx="1447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850900" imgH="228600" progId="Equation.3">
                  <p:embed/>
                </p:oleObj>
              </mc:Choice>
              <mc:Fallback>
                <p:oleObj name="Formel" r:id="rId7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328" y="3546823"/>
                        <a:ext cx="1447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07879"/>
              </p:ext>
            </p:extLst>
          </p:nvPr>
        </p:nvGraphicFramePr>
        <p:xfrm>
          <a:off x="8546778" y="3459510"/>
          <a:ext cx="15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76200" imgH="228600" progId="Equation.3">
                  <p:embed/>
                </p:oleObj>
              </mc:Choice>
              <mc:Fallback>
                <p:oleObj name="Formel" r:id="rId9" imgW="7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78" y="3459510"/>
                        <a:ext cx="158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9823"/>
              </p:ext>
            </p:extLst>
          </p:nvPr>
        </p:nvGraphicFramePr>
        <p:xfrm>
          <a:off x="5671816" y="3529360"/>
          <a:ext cx="114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1" imgW="647700" imgH="228600" progId="Equation.3">
                  <p:embed/>
                </p:oleObj>
              </mc:Choice>
              <mc:Fallback>
                <p:oleObj name="Formel" r:id="rId11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16" y="3529360"/>
                        <a:ext cx="114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385"/>
              </p:ext>
            </p:extLst>
          </p:nvPr>
        </p:nvGraphicFramePr>
        <p:xfrm>
          <a:off x="6252841" y="2259360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3" imgW="368300" imgH="228600" progId="Equation.3">
                  <p:embed/>
                </p:oleObj>
              </mc:Choice>
              <mc:Fallback>
                <p:oleObj name="Formel" r:id="rId13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41" y="2259360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6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219200" y="1981200"/>
            <a:ext cx="6553200" cy="914400"/>
            <a:chOff x="768" y="1248"/>
            <a:chExt cx="4128" cy="576"/>
          </a:xfrm>
        </p:grpSpPr>
        <p:sp>
          <p:nvSpPr>
            <p:cNvPr id="3587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6"/>
            <p:cNvSpPr>
              <a:spLocks noChangeArrowheads="1"/>
            </p:cNvSpPr>
            <p:nvPr/>
          </p:nvSpPr>
          <p:spPr bwMode="auto">
            <a:xfrm>
              <a:off x="336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"/>
            <p:cNvSpPr>
              <a:spLocks noChangeArrowheads="1"/>
            </p:cNvSpPr>
            <p:nvPr/>
          </p:nvSpPr>
          <p:spPr bwMode="auto">
            <a:xfrm>
              <a:off x="1824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8"/>
            <p:cNvSpPr>
              <a:spLocks noChangeArrowheads="1"/>
            </p:cNvSpPr>
            <p:nvPr/>
          </p:nvSpPr>
          <p:spPr bwMode="auto">
            <a:xfrm>
              <a:off x="1056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77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0"/>
            <p:cNvSpPr>
              <a:spLocks noChangeShapeType="1"/>
            </p:cNvSpPr>
            <p:nvPr/>
          </p:nvSpPr>
          <p:spPr bwMode="auto">
            <a:xfrm>
              <a:off x="7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Line 12"/>
            <p:cNvSpPr>
              <a:spLocks noChangeShapeType="1"/>
            </p:cNvSpPr>
            <p:nvPr/>
          </p:nvSpPr>
          <p:spPr bwMode="auto">
            <a:xfrm>
              <a:off x="240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Line 13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Line 14"/>
            <p:cNvSpPr>
              <a:spLocks noChangeShapeType="1"/>
            </p:cNvSpPr>
            <p:nvPr/>
          </p:nvSpPr>
          <p:spPr bwMode="auto">
            <a:xfrm>
              <a:off x="393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4704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84" name="Object 7"/>
            <p:cNvGraphicFramePr>
              <a:graphicFrameLocks noChangeAspect="1"/>
            </p:cNvGraphicFramePr>
            <p:nvPr/>
          </p:nvGraphicFramePr>
          <p:xfrm>
            <a:off x="1104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304800" imgH="228600" progId="Equation.3">
                    <p:embed/>
                  </p:oleObj>
                </mc:Choice>
                <mc:Fallback>
                  <p:oleObj name="Ecuación" r:id="rId3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Object 8"/>
            <p:cNvGraphicFramePr>
              <a:graphicFrameLocks noChangeAspect="1"/>
            </p:cNvGraphicFramePr>
            <p:nvPr/>
          </p:nvGraphicFramePr>
          <p:xfrm>
            <a:off x="1900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5" imgW="292100" imgH="228600" progId="Equation.3">
                    <p:embed/>
                  </p:oleObj>
                </mc:Choice>
                <mc:Fallback>
                  <p:oleObj name="Ecuación" r:id="rId5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Object 9"/>
            <p:cNvGraphicFramePr>
              <a:graphicFrameLocks noChangeAspect="1"/>
            </p:cNvGraphicFramePr>
            <p:nvPr/>
          </p:nvGraphicFramePr>
          <p:xfrm>
            <a:off x="4176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7" imgW="304800" imgH="228600" progId="Equation.3">
                    <p:embed/>
                  </p:oleObj>
                </mc:Choice>
                <mc:Fallback>
                  <p:oleObj name="Ecuación" r:id="rId7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Object 10"/>
            <p:cNvGraphicFramePr>
              <a:graphicFrameLocks noChangeAspect="1"/>
            </p:cNvGraphicFramePr>
            <p:nvPr/>
          </p:nvGraphicFramePr>
          <p:xfrm>
            <a:off x="3436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9" imgW="292100" imgH="228600" progId="Equation.3">
                    <p:embed/>
                  </p:oleObj>
                </mc:Choice>
                <mc:Fallback>
                  <p:oleObj name="Ecuación" r:id="rId9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Object 11"/>
            <p:cNvGraphicFramePr>
              <a:graphicFrameLocks noChangeAspect="1"/>
            </p:cNvGraphicFramePr>
            <p:nvPr/>
          </p:nvGraphicFramePr>
          <p:xfrm>
            <a:off x="2717" y="1344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1" imgW="203200" imgH="228600" progId="Equation.3">
                    <p:embed/>
                  </p:oleObj>
                </mc:Choice>
                <mc:Fallback>
                  <p:oleObj name="Ecuación" r:id="rId11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344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1219200" y="4267200"/>
            <a:ext cx="6858000" cy="1447800"/>
            <a:chOff x="768" y="2688"/>
            <a:chExt cx="4320" cy="912"/>
          </a:xfrm>
        </p:grpSpPr>
        <p:sp>
          <p:nvSpPr>
            <p:cNvPr id="35847" name="Oval 22"/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23"/>
            <p:cNvSpPr>
              <a:spLocks noChangeArrowheads="1"/>
            </p:cNvSpPr>
            <p:nvPr/>
          </p:nvSpPr>
          <p:spPr bwMode="auto">
            <a:xfrm>
              <a:off x="3408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24"/>
            <p:cNvSpPr>
              <a:spLocks noChangeArrowheads="1"/>
            </p:cNvSpPr>
            <p:nvPr/>
          </p:nvSpPr>
          <p:spPr bwMode="auto">
            <a:xfrm>
              <a:off x="1872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25"/>
            <p:cNvSpPr>
              <a:spLocks noChangeArrowheads="1"/>
            </p:cNvSpPr>
            <p:nvPr/>
          </p:nvSpPr>
          <p:spPr bwMode="auto">
            <a:xfrm>
              <a:off x="1104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51" name="Oval 26"/>
            <p:cNvSpPr>
              <a:spLocks noChangeArrowheads="1"/>
            </p:cNvSpPr>
            <p:nvPr/>
          </p:nvSpPr>
          <p:spPr bwMode="auto">
            <a:xfrm>
              <a:off x="4176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>
              <a:off x="81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>
              <a:off x="168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29"/>
            <p:cNvSpPr>
              <a:spLocks noChangeShapeType="1"/>
            </p:cNvSpPr>
            <p:nvPr/>
          </p:nvSpPr>
          <p:spPr bwMode="auto">
            <a:xfrm>
              <a:off x="244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Line 30"/>
            <p:cNvSpPr>
              <a:spLocks noChangeShapeType="1"/>
            </p:cNvSpPr>
            <p:nvPr/>
          </p:nvSpPr>
          <p:spPr bwMode="auto">
            <a:xfrm>
              <a:off x="32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Line 31"/>
            <p:cNvSpPr>
              <a:spLocks noChangeShapeType="1"/>
            </p:cNvSpPr>
            <p:nvPr/>
          </p:nvSpPr>
          <p:spPr bwMode="auto">
            <a:xfrm>
              <a:off x="398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Line 32"/>
            <p:cNvSpPr>
              <a:spLocks noChangeShapeType="1"/>
            </p:cNvSpPr>
            <p:nvPr/>
          </p:nvSpPr>
          <p:spPr bwMode="auto">
            <a:xfrm>
              <a:off x="4752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58" name="Object 2"/>
            <p:cNvGraphicFramePr>
              <a:graphicFrameLocks noChangeAspect="1"/>
            </p:cNvGraphicFramePr>
            <p:nvPr/>
          </p:nvGraphicFramePr>
          <p:xfrm>
            <a:off x="1152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3" imgW="304800" imgH="228600" progId="Equation.3">
                    <p:embed/>
                  </p:oleObj>
                </mc:Choice>
                <mc:Fallback>
                  <p:oleObj name="Ecuación" r:id="rId13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3"/>
            <p:cNvGraphicFramePr>
              <a:graphicFrameLocks noChangeAspect="1"/>
            </p:cNvGraphicFramePr>
            <p:nvPr/>
          </p:nvGraphicFramePr>
          <p:xfrm>
            <a:off x="1948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5" imgW="292100" imgH="228600" progId="Equation.3">
                    <p:embed/>
                  </p:oleObj>
                </mc:Choice>
                <mc:Fallback>
                  <p:oleObj name="Ecuación" r:id="rId15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0" name="Object 4"/>
            <p:cNvGraphicFramePr>
              <a:graphicFrameLocks noChangeAspect="1"/>
            </p:cNvGraphicFramePr>
            <p:nvPr/>
          </p:nvGraphicFramePr>
          <p:xfrm>
            <a:off x="4224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7" imgW="304800" imgH="228600" progId="Equation.3">
                    <p:embed/>
                  </p:oleObj>
                </mc:Choice>
                <mc:Fallback>
                  <p:oleObj name="Ecuación" r:id="rId17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5"/>
            <p:cNvGraphicFramePr>
              <a:graphicFrameLocks noChangeAspect="1"/>
            </p:cNvGraphicFramePr>
            <p:nvPr/>
          </p:nvGraphicFramePr>
          <p:xfrm>
            <a:off x="3484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19" imgW="292100" imgH="228600" progId="Equation.3">
                    <p:embed/>
                  </p:oleObj>
                </mc:Choice>
                <mc:Fallback>
                  <p:oleObj name="Ecuación" r:id="rId19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6"/>
            <p:cNvGraphicFramePr>
              <a:graphicFrameLocks noChangeAspect="1"/>
            </p:cNvGraphicFramePr>
            <p:nvPr/>
          </p:nvGraphicFramePr>
          <p:xfrm>
            <a:off x="2765" y="3120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21" imgW="203200" imgH="228600" progId="Equation.3">
                    <p:embed/>
                  </p:oleObj>
                </mc:Choice>
                <mc:Fallback>
                  <p:oleObj name="Formel" r:id="rId21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120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Freeform 38"/>
            <p:cNvSpPr>
              <a:spLocks/>
            </p:cNvSpPr>
            <p:nvPr/>
          </p:nvSpPr>
          <p:spPr bwMode="auto">
            <a:xfrm>
              <a:off x="768" y="276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Line 39"/>
            <p:cNvSpPr>
              <a:spLocks noChangeShapeType="1"/>
            </p:cNvSpPr>
            <p:nvPr/>
          </p:nvSpPr>
          <p:spPr bwMode="auto">
            <a:xfrm>
              <a:off x="1968" y="302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40"/>
            <p:cNvSpPr>
              <a:spLocks/>
            </p:cNvSpPr>
            <p:nvPr/>
          </p:nvSpPr>
          <p:spPr bwMode="auto">
            <a:xfrm>
              <a:off x="1584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Line 41"/>
            <p:cNvSpPr>
              <a:spLocks noChangeShapeType="1"/>
            </p:cNvSpPr>
            <p:nvPr/>
          </p:nvSpPr>
          <p:spPr bwMode="auto">
            <a:xfrm>
              <a:off x="2784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42"/>
            <p:cNvSpPr>
              <a:spLocks/>
            </p:cNvSpPr>
            <p:nvPr/>
          </p:nvSpPr>
          <p:spPr bwMode="auto">
            <a:xfrm>
              <a:off x="2352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Line 43"/>
            <p:cNvSpPr>
              <a:spLocks noChangeShapeType="1"/>
            </p:cNvSpPr>
            <p:nvPr/>
          </p:nvSpPr>
          <p:spPr bwMode="auto">
            <a:xfrm>
              <a:off x="3552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44"/>
            <p:cNvSpPr>
              <a:spLocks/>
            </p:cNvSpPr>
            <p:nvPr/>
          </p:nvSpPr>
          <p:spPr bwMode="auto">
            <a:xfrm>
              <a:off x="3168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Line 45"/>
            <p:cNvSpPr>
              <a:spLocks noChangeShapeType="1"/>
            </p:cNvSpPr>
            <p:nvPr/>
          </p:nvSpPr>
          <p:spPr bwMode="auto">
            <a:xfrm>
              <a:off x="4368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46"/>
            <p:cNvSpPr>
              <a:spLocks/>
            </p:cNvSpPr>
            <p:nvPr/>
          </p:nvSpPr>
          <p:spPr bwMode="auto">
            <a:xfrm>
              <a:off x="3840" y="268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Line 47"/>
            <p:cNvSpPr>
              <a:spLocks noChangeShapeType="1"/>
            </p:cNvSpPr>
            <p:nvPr/>
          </p:nvSpPr>
          <p:spPr bwMode="auto">
            <a:xfrm>
              <a:off x="5040" y="29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5" name="Text Box 48"/>
          <p:cNvSpPr txBox="1">
            <a:spLocks noChangeArrowheads="1"/>
          </p:cNvSpPr>
          <p:nvPr/>
        </p:nvSpPr>
        <p:spPr bwMode="auto">
          <a:xfrm>
            <a:off x="1295400" y="58356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A second order of Markov process</a:t>
            </a:r>
          </a:p>
        </p:txBody>
      </p: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1219200" y="3048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Bayesian network structure corresponding to a first-order of Markov process with state defined by the variables Xt.</a:t>
            </a:r>
          </a:p>
        </p:txBody>
      </p:sp>
      <p:sp>
        <p:nvSpPr>
          <p:cNvPr id="4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1.4|1|0.8|0.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2634</Words>
  <Application>Microsoft Macintosh PowerPoint</Application>
  <PresentationFormat>On-screen Show (4:3)</PresentationFormat>
  <Paragraphs>401</Paragraphs>
  <Slides>47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Book Antiqua</vt:lpstr>
      <vt:lpstr>Calibri</vt:lpstr>
      <vt:lpstr>Comic Sans MS</vt:lpstr>
      <vt:lpstr>Lucida Grande</vt:lpstr>
      <vt:lpstr>Myriad Pro</vt:lpstr>
      <vt:lpstr>Times</vt:lpstr>
      <vt:lpstr>Wingdings</vt:lpstr>
      <vt:lpstr>7_Standarddesign</vt:lpstr>
      <vt:lpstr>Formel</vt:lpstr>
      <vt:lpstr>Ecuación</vt:lpstr>
      <vt:lpstr>Equation</vt:lpstr>
      <vt:lpstr>Non-Standard Databases and Data Mining Dynamic Bayesian Networks</vt:lpstr>
      <vt:lpstr>Time and Uncertainty</vt:lpstr>
      <vt:lpstr>States and Observations </vt:lpstr>
      <vt:lpstr>Dynamic Bayesian Networks</vt:lpstr>
      <vt:lpstr>Example</vt:lpstr>
      <vt:lpstr>DBN - Representation</vt:lpstr>
      <vt:lpstr>Stationary Process/Markov Assumption</vt:lpstr>
      <vt:lpstr>Dynamic Bayesian Networks</vt:lpstr>
      <vt:lpstr>Dynamic Bayesian Network</vt:lpstr>
      <vt:lpstr>Example</vt:lpstr>
      <vt:lpstr>Complete Joint Distribution: Markov-1</vt:lpstr>
      <vt:lpstr>Inference Tasks</vt:lpstr>
      <vt:lpstr>DBN – Basic Inference </vt:lpstr>
      <vt:lpstr>DBN – Basic Inference </vt:lpstr>
      <vt:lpstr>Bayes Rule</vt:lpstr>
      <vt:lpstr>Application of Bayes Rule</vt:lpstr>
      <vt:lpstr>DBN – Basic Inference </vt:lpstr>
      <vt:lpstr>Application of Bayes Rule</vt:lpstr>
      <vt:lpstr>DBN – Basic Inference </vt:lpstr>
      <vt:lpstr>Forward Messages</vt:lpstr>
      <vt:lpstr>Example               P(Rain0) = (0.5 0.5)T</vt:lpstr>
      <vt:lpstr>DBN – Basic Inference </vt:lpstr>
      <vt:lpstr>Example cntd.</vt:lpstr>
      <vt:lpstr>DBN – Basic Inference </vt:lpstr>
      <vt:lpstr>DBN – Basic Inference </vt:lpstr>
      <vt:lpstr>Smoothing</vt:lpstr>
      <vt:lpstr>Application of Bayes Rule</vt:lpstr>
      <vt:lpstr>Smoothing</vt:lpstr>
      <vt:lpstr>Application of Bayes Rule</vt:lpstr>
      <vt:lpstr>Smoothing</vt:lpstr>
      <vt:lpstr>Example contd.</vt:lpstr>
      <vt:lpstr>DBN – Basic Inference </vt:lpstr>
      <vt:lpstr>DBN – Basic Inference </vt:lpstr>
      <vt:lpstr>Most-likely explanation</vt:lpstr>
      <vt:lpstr>Rain/Umbrella Example</vt:lpstr>
      <vt:lpstr>Hidden Markov Model (HMM)</vt:lpstr>
      <vt:lpstr>The occasionally dishonest casino</vt:lpstr>
      <vt:lpstr>Transition model for the casino</vt:lpstr>
      <vt:lpstr>The occasionally dishonest casino</vt:lpstr>
      <vt:lpstr>Making the inference</vt:lpstr>
      <vt:lpstr>Notation</vt:lpstr>
      <vt:lpstr>A “parse” of a sequence</vt:lpstr>
      <vt:lpstr>The occasionally dishonest casino</vt:lpstr>
      <vt:lpstr>The most probable path</vt:lpstr>
      <vt:lpstr>The Viterbi Algorithm</vt:lpstr>
      <vt:lpstr>Viterbi: Example</vt:lpstr>
      <vt:lpstr>Viterbi gets it right more often than not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735</cp:revision>
  <cp:lastPrinted>2014-10-18T14:57:02Z</cp:lastPrinted>
  <dcterms:created xsi:type="dcterms:W3CDTF">2010-04-27T12:26:40Z</dcterms:created>
  <dcterms:modified xsi:type="dcterms:W3CDTF">2023-01-15T17:52:33Z</dcterms:modified>
</cp:coreProperties>
</file>