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4"/>
  </p:notesMasterIdLst>
  <p:handoutMasterIdLst>
    <p:handoutMasterId r:id="rId55"/>
  </p:handoutMasterIdLst>
  <p:sldIdLst>
    <p:sldId id="273" r:id="rId2"/>
    <p:sldId id="394" r:id="rId3"/>
    <p:sldId id="537" r:id="rId4"/>
    <p:sldId id="680" r:id="rId5"/>
    <p:sldId id="681" r:id="rId6"/>
    <p:sldId id="682" r:id="rId7"/>
    <p:sldId id="683" r:id="rId8"/>
    <p:sldId id="684" r:id="rId9"/>
    <p:sldId id="767" r:id="rId10"/>
    <p:sldId id="687" r:id="rId11"/>
    <p:sldId id="686" r:id="rId12"/>
    <p:sldId id="651" r:id="rId13"/>
    <p:sldId id="807" r:id="rId14"/>
    <p:sldId id="689" r:id="rId15"/>
    <p:sldId id="691" r:id="rId16"/>
    <p:sldId id="713" r:id="rId17"/>
    <p:sldId id="692" r:id="rId18"/>
    <p:sldId id="799" r:id="rId19"/>
    <p:sldId id="800" r:id="rId20"/>
    <p:sldId id="803" r:id="rId21"/>
    <p:sldId id="788" r:id="rId22"/>
    <p:sldId id="802" r:id="rId23"/>
    <p:sldId id="808" r:id="rId24"/>
    <p:sldId id="809" r:id="rId25"/>
    <p:sldId id="810" r:id="rId26"/>
    <p:sldId id="811" r:id="rId27"/>
    <p:sldId id="812" r:id="rId28"/>
    <p:sldId id="813" r:id="rId29"/>
    <p:sldId id="814" r:id="rId30"/>
    <p:sldId id="815" r:id="rId31"/>
    <p:sldId id="816" r:id="rId32"/>
    <p:sldId id="817" r:id="rId33"/>
    <p:sldId id="818" r:id="rId34"/>
    <p:sldId id="819" r:id="rId35"/>
    <p:sldId id="820" r:id="rId36"/>
    <p:sldId id="821" r:id="rId37"/>
    <p:sldId id="822" r:id="rId38"/>
    <p:sldId id="801" r:id="rId39"/>
    <p:sldId id="878" r:id="rId40"/>
    <p:sldId id="867" r:id="rId41"/>
    <p:sldId id="868" r:id="rId42"/>
    <p:sldId id="869" r:id="rId43"/>
    <p:sldId id="870" r:id="rId44"/>
    <p:sldId id="871" r:id="rId45"/>
    <p:sldId id="872" r:id="rId46"/>
    <p:sldId id="873" r:id="rId47"/>
    <p:sldId id="874" r:id="rId48"/>
    <p:sldId id="875" r:id="rId49"/>
    <p:sldId id="876" r:id="rId50"/>
    <p:sldId id="877" r:id="rId51"/>
    <p:sldId id="823" r:id="rId52"/>
    <p:sldId id="750" r:id="rId5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37E0D3B-B1AD-4848-B7FA-340D95E31B10}">
          <p14:sldIdLst>
            <p14:sldId id="273"/>
            <p14:sldId id="394"/>
            <p14:sldId id="537"/>
            <p14:sldId id="680"/>
            <p14:sldId id="681"/>
            <p14:sldId id="682"/>
            <p14:sldId id="683"/>
            <p14:sldId id="684"/>
          </p14:sldIdLst>
        </p14:section>
        <p14:section name="Untitled Section" id="{5EA9A14C-9837-9E47-A30A-D618B6897D61}">
          <p14:sldIdLst>
            <p14:sldId id="767"/>
            <p14:sldId id="687"/>
            <p14:sldId id="686"/>
            <p14:sldId id="651"/>
            <p14:sldId id="807"/>
            <p14:sldId id="689"/>
            <p14:sldId id="691"/>
            <p14:sldId id="713"/>
            <p14:sldId id="692"/>
            <p14:sldId id="799"/>
            <p14:sldId id="800"/>
            <p14:sldId id="803"/>
            <p14:sldId id="788"/>
            <p14:sldId id="802"/>
            <p14:sldId id="808"/>
            <p14:sldId id="809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01"/>
            <p14:sldId id="878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23"/>
            <p14:sldId id="7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3" autoAdjust="0"/>
    <p:restoredTop sz="94558" autoAdjust="0"/>
  </p:normalViewPr>
  <p:slideViewPr>
    <p:cSldViewPr>
      <p:cViewPr varScale="1">
        <p:scale>
          <a:sx n="116" d="100"/>
          <a:sy n="116" d="100"/>
        </p:scale>
        <p:origin x="1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7.4350463063153099E-2"/>
          <c:y val="8.4194191920942199E-2"/>
          <c:w val="0.90309844461831301"/>
          <c:h val="0.72939800308804204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31750">
              <a:solidFill>
                <a:srgbClr val="C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Courier" pitchFamily="49" charset="0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Sheet1!$D$2:$D$10</c:f>
              <c:numCache>
                <c:formatCode>General</c:formatCode>
                <c:ptCount val="9"/>
                <c:pt idx="0">
                  <c:v>-1.37</c:v>
                </c:pt>
                <c:pt idx="1">
                  <c:v>0.41</c:v>
                </c:pt>
                <c:pt idx="2">
                  <c:v>-0.9</c:v>
                </c:pt>
                <c:pt idx="3">
                  <c:v>3.12</c:v>
                </c:pt>
                <c:pt idx="4">
                  <c:v>2.71</c:v>
                </c:pt>
                <c:pt idx="5">
                  <c:v>0.16</c:v>
                </c:pt>
                <c:pt idx="6">
                  <c:v>-3.41</c:v>
                </c:pt>
                <c:pt idx="7">
                  <c:v>-2.41</c:v>
                </c:pt>
                <c:pt idx="8">
                  <c:v>3.94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F0-9745-8F7C-3549ED7FE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50048"/>
        <c:axId val="-207340144"/>
      </c:lineChart>
      <c:catAx>
        <c:axId val="-206850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7340144"/>
        <c:crosses val="autoZero"/>
        <c:auto val="1"/>
        <c:lblAlgn val="ctr"/>
        <c:lblOffset val="100"/>
        <c:noMultiLvlLbl val="0"/>
      </c:catAx>
      <c:valAx>
        <c:axId val="-207340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DE"/>
          </a:p>
        </c:txPr>
        <c:crossAx val="-2068500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09.12.20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09.12.20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2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35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B02D1-56FD-4FA2-BDCF-9E888010281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09.12.20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5D188BD-FC30-4258-9604-45C110ED5B95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DA82C7-985F-41C9-8802-AD247CE05F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9C6B98-145A-447F-810F-958B3268612E}" type="datetime1">
              <a:rPr lang="de-DE" smtClean="0"/>
              <a:pPr/>
              <a:t>09.12.20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Christian Matzat 14.Februar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58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8" r:id="rId4"/>
    <p:sldLayoutId id="2147484191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 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Temporale Daten und das relationale Modell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Intervalle: Mehrere Deutungen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Etwas gilt zu irgendeinem Zeitpunkt im Intervall </a:t>
            </a:r>
            <a:br>
              <a:rPr lang="de-DE" dirty="0"/>
            </a:br>
            <a:r>
              <a:rPr lang="de-DE" dirty="0"/>
              <a:t>(Unsicherheit)</a:t>
            </a:r>
          </a:p>
          <a:p>
            <a:r>
              <a:rPr lang="de-DE" dirty="0"/>
              <a:t>Etwas gilt zu jedem Zeitpunkt des Intervalls</a:t>
            </a:r>
          </a:p>
          <a:p>
            <a:r>
              <a:rPr lang="de-DE" dirty="0"/>
              <a:t>Etwas wurde als Wert über (alle) Zeitpunkte im Intervall bestimmt?</a:t>
            </a:r>
          </a:p>
          <a:p>
            <a:pPr lvl="1"/>
            <a:r>
              <a:rPr lang="de-DE" dirty="0"/>
              <a:t>Beispiel: Inflation – hier DURING als Schlüssel!</a:t>
            </a:r>
          </a:p>
          <a:p>
            <a:r>
              <a:rPr lang="de-DE" dirty="0"/>
              <a:t>Intervall</a:t>
            </a:r>
            <a:br>
              <a:rPr lang="de-DE" dirty="0"/>
            </a:br>
            <a:r>
              <a:rPr lang="de-DE" dirty="0"/>
              <a:t>definiert</a:t>
            </a:r>
            <a:br>
              <a:rPr lang="de-DE" dirty="0"/>
            </a:br>
            <a:r>
              <a:rPr lang="de-DE" dirty="0"/>
              <a:t>Periode</a:t>
            </a:r>
            <a:br>
              <a:rPr lang="de-DE" dirty="0"/>
            </a:br>
            <a:r>
              <a:rPr lang="de-DE" dirty="0"/>
              <a:t>in der höheren</a:t>
            </a:r>
            <a:br>
              <a:rPr lang="de-DE" dirty="0"/>
            </a:br>
            <a:r>
              <a:rPr lang="de-DE" dirty="0"/>
              <a:t>Skala</a:t>
            </a:r>
          </a:p>
          <a:p>
            <a:r>
              <a:rPr lang="de-DE" dirty="0"/>
              <a:t>... weitere 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53935"/>
              </p:ext>
            </p:extLst>
          </p:nvPr>
        </p:nvGraphicFramePr>
        <p:xfrm>
          <a:off x="3275856" y="4077072"/>
          <a:ext cx="3600400" cy="206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6" name="Drawing" r:id="rId3" imgW="4860000" imgH="3124800" progId="FLW3Drawing">
                  <p:embed/>
                </p:oleObj>
              </mc:Choice>
              <mc:Fallback>
                <p:oleObj name="Drawing" r:id="rId3" imgW="4860000" imgH="31248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77072"/>
                        <a:ext cx="3600400" cy="2061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5"/>
          <p:cNvSpPr txBox="1">
            <a:spLocks noChangeArrowheads="1"/>
          </p:cNvSpPr>
          <p:nvPr/>
        </p:nvSpPr>
        <p:spPr bwMode="auto">
          <a:xfrm>
            <a:off x="6948264" y="4293096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/>
              <a:t>Einschränkung:</a:t>
            </a:r>
            <a:br>
              <a:rPr lang="de-DE" sz="1800" dirty="0"/>
            </a:br>
            <a:r>
              <a:rPr lang="de-DE" sz="1800" dirty="0"/>
              <a:t>keine „Lücken“</a:t>
            </a:r>
          </a:p>
          <a:p>
            <a:endParaRPr lang="de-DE" dirty="0"/>
          </a:p>
          <a:p>
            <a:r>
              <a:rPr lang="de-DE" sz="1800" dirty="0"/>
              <a:t>Nicht einfach zu prüfen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3059832" y="3933056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4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Automatische Verschmelzung von Intervallen?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aphicFrame>
        <p:nvGraphicFramePr>
          <p:cNvPr id="5" name="Group 196"/>
          <p:cNvGraphicFramePr>
            <a:graphicFrameLocks noGrp="1"/>
          </p:cNvGraphicFramePr>
          <p:nvPr/>
        </p:nvGraphicFramePr>
        <p:xfrm>
          <a:off x="1371600" y="1397000"/>
          <a:ext cx="5257800" cy="356616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PRESIDENT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[1974 : 1976]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[1977 : 1980]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Carter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[1981 : 1984]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[1985 : 1988]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[1993 : 1996]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[1997 : 2000]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[2009 : 2012]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[2013 : 2016]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31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 und Literaturhinweis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Die vorigen 9 Präsentationen </a:t>
            </a:r>
            <a:br>
              <a:rPr lang="de-DE" sz="1800" dirty="0"/>
            </a:br>
            <a:r>
              <a:rPr lang="de-DE" sz="1800" dirty="0"/>
              <a:t>sind in Anlehnung an Präsentationen </a:t>
            </a:r>
            <a:br>
              <a:rPr lang="de-DE" sz="1800" dirty="0"/>
            </a:br>
            <a:r>
              <a:rPr lang="de-DE" sz="1800" dirty="0"/>
              <a:t>von Hugh </a:t>
            </a:r>
            <a:r>
              <a:rPr lang="de-DE" sz="1800" dirty="0" err="1"/>
              <a:t>Darwen</a:t>
            </a:r>
            <a:r>
              <a:rPr lang="de-DE" sz="1800" dirty="0"/>
              <a:t> zu folgendem Buch</a:t>
            </a:r>
            <a:br>
              <a:rPr lang="de-DE" sz="1800" dirty="0"/>
            </a:br>
            <a:r>
              <a:rPr lang="de-DE" sz="1800" dirty="0"/>
              <a:t>gestaltet.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6" name="Bild 5" descr="41wompVxGj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62" y="1196752"/>
            <a:ext cx="389534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0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 5" descr="Screen Shot 2014-11-23 at 22.1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5580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300192" y="6211669"/>
            <a:ext cx="284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J.F. Allen, "</a:t>
            </a:r>
            <a:r>
              <a:rPr lang="de-DE" sz="1200" dirty="0" err="1">
                <a:solidFill>
                  <a:srgbClr val="0000FF"/>
                </a:solidFill>
              </a:rPr>
              <a:t>Maintaining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knowledge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about</a:t>
            </a:r>
            <a:r>
              <a:rPr lang="de-DE" sz="1200" dirty="0">
                <a:solidFill>
                  <a:srgbClr val="0000FF"/>
                </a:solidFill>
              </a:rPr>
              <a:t> temporal </a:t>
            </a:r>
            <a:r>
              <a:rPr lang="de-DE" sz="1200" dirty="0" err="1">
                <a:solidFill>
                  <a:srgbClr val="0000FF"/>
                </a:solidFill>
              </a:rPr>
              <a:t>intervals</a:t>
            </a:r>
            <a:r>
              <a:rPr lang="de-DE" sz="1200" dirty="0">
                <a:solidFill>
                  <a:srgbClr val="0000FF"/>
                </a:solidFill>
              </a:rPr>
              <a:t>", Communications of ACM 26(11), November </a:t>
            </a:r>
            <a:r>
              <a:rPr lang="de-DE" sz="1200" b="1" dirty="0">
                <a:solidFill>
                  <a:srgbClr val="FF0000"/>
                </a:solidFill>
              </a:rPr>
              <a:t>1983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775897"/>
            <a:ext cx="70278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Union and minus not defined for all periods. Why?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899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Dimensionen der 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Gültigkeit aus Sicht der Anwendung</a:t>
            </a:r>
            <a:br>
              <a:rPr lang="de-DE" dirty="0"/>
            </a:br>
            <a:r>
              <a:rPr lang="de-DE" dirty="0"/>
              <a:t>(Gültigkeitszeit – valid time, </a:t>
            </a:r>
            <a:r>
              <a:rPr lang="de-DE" dirty="0">
                <a:solidFill>
                  <a:srgbClr val="0000FF"/>
                </a:solidFill>
              </a:rPr>
              <a:t>Anwendungszeit</a:t>
            </a:r>
            <a:r>
              <a:rPr lang="de-DE" dirty="0"/>
              <a:t>, ...)</a:t>
            </a:r>
          </a:p>
          <a:p>
            <a:r>
              <a:rPr lang="de-DE" dirty="0"/>
              <a:t>Zeitpunkt der Eintragung eines Tupels in die Datenbank</a:t>
            </a:r>
            <a:br>
              <a:rPr lang="de-DE" dirty="0"/>
            </a:br>
            <a:r>
              <a:rPr lang="de-DE" dirty="0"/>
              <a:t>„Bekannt“ aus Sicht des Systems</a:t>
            </a:r>
            <a:br>
              <a:rPr lang="de-DE" dirty="0"/>
            </a:br>
            <a:r>
              <a:rPr lang="de-DE" dirty="0"/>
              <a:t>Zeitpunkt, an dem ein neuer Wert eingetragen wird</a:t>
            </a:r>
            <a:br>
              <a:rPr lang="de-DE" dirty="0"/>
            </a:br>
            <a:r>
              <a:rPr lang="de-DE" dirty="0"/>
              <a:t>(Transaktionszeit – </a:t>
            </a:r>
            <a:r>
              <a:rPr lang="de-DE" dirty="0" err="1"/>
              <a:t>transaction</a:t>
            </a:r>
            <a:r>
              <a:rPr lang="de-DE" dirty="0"/>
              <a:t> time, </a:t>
            </a:r>
            <a:r>
              <a:rPr lang="de-DE" dirty="0">
                <a:solidFill>
                  <a:srgbClr val="0000FF"/>
                </a:solidFill>
              </a:rPr>
              <a:t>Systemzeit</a:t>
            </a:r>
            <a:r>
              <a:rPr lang="de-DE" dirty="0"/>
              <a:t>, ...)</a:t>
            </a:r>
          </a:p>
          <a:p>
            <a:r>
              <a:rPr lang="de-DE" dirty="0" err="1"/>
              <a:t>Bitemporal</a:t>
            </a:r>
            <a:r>
              <a:rPr lang="de-DE" dirty="0"/>
              <a:t>: Beides gleichzeitig repräsentiert</a:t>
            </a:r>
          </a:p>
          <a:p>
            <a:endParaRPr lang="de-DE" dirty="0"/>
          </a:p>
          <a:p>
            <a:r>
              <a:rPr lang="de-DE" dirty="0"/>
              <a:t>Auch möglich: benutzerdefinierte Zeitangaben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Seit langem untersuchtes Gebiet im Datenbankbereich</a:t>
            </a:r>
            <a:r>
              <a:rPr lang="de-DE" baseline="30000" dirty="0"/>
              <a:t>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744" y="6207695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aseline="30000" dirty="0">
                <a:solidFill>
                  <a:srgbClr val="0000FF"/>
                </a:solidFill>
              </a:rPr>
              <a:t>1</a:t>
            </a:r>
            <a:r>
              <a:rPr lang="de-DE" sz="1200" dirty="0">
                <a:solidFill>
                  <a:srgbClr val="0000FF"/>
                </a:solidFill>
              </a:rPr>
              <a:t>R. Snodgrass, The temporal </a:t>
            </a:r>
            <a:r>
              <a:rPr lang="de-DE" sz="1200" dirty="0" err="1">
                <a:solidFill>
                  <a:srgbClr val="0000FF"/>
                </a:solidFill>
              </a:rPr>
              <a:t>query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language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TQuel</a:t>
            </a:r>
            <a:r>
              <a:rPr lang="de-DE" sz="1200" dirty="0">
                <a:solidFill>
                  <a:srgbClr val="0000FF"/>
                </a:solidFill>
              </a:rPr>
              <a:t>, ACM Transactions on Database Systems (TODS) TODS, 12:2, pp. 247-298, </a:t>
            </a:r>
            <a:r>
              <a:rPr lang="de-DE" sz="1200" b="1" dirty="0">
                <a:solidFill>
                  <a:srgbClr val="FF0000"/>
                </a:solidFill>
              </a:rPr>
              <a:t>1987 </a:t>
            </a:r>
          </a:p>
        </p:txBody>
      </p:sp>
    </p:spTree>
    <p:extLst>
      <p:ext uri="{BB962C8B-B14F-4D97-AF65-F5344CB8AC3E}">
        <p14:creationId xmlns:p14="http://schemas.microsoft.com/office/powerpoint/2010/main" val="92716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Relationen in zeitlichen Dimensionen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437"/>
            <a:ext cx="8229600" cy="496887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Schnappschuss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de-DE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Gültigkeitszeiten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None/>
            </a:pPr>
            <a:endParaRPr lang="de-DE" sz="16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Transaktionszeiten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de-DE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Bitemporale Relation</a:t>
            </a:r>
          </a:p>
          <a:p>
            <a:endParaRPr lang="de-DE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2413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5354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429000"/>
            <a:ext cx="4572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4869160"/>
            <a:ext cx="5172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49595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Transaktionszeit: Wofür benötigt?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Repräsentation von früheren Zuständen </a:t>
            </a:r>
            <a:br>
              <a:rPr lang="de-DE" dirty="0"/>
            </a:br>
            <a:r>
              <a:rPr lang="de-DE" dirty="0"/>
              <a:t>(z.B. für Auditing-Zwecke)</a:t>
            </a:r>
          </a:p>
          <a:p>
            <a:r>
              <a:rPr lang="de-DE" dirty="0"/>
              <a:t>Schreibzugriffe für frühere Zustände könnten limitiert sein (z.B. für sicheres Auditing)</a:t>
            </a:r>
          </a:p>
          <a:p>
            <a:pPr lvl="1"/>
            <a:r>
              <a:rPr lang="de-DE" dirty="0"/>
              <a:t>Stattdessen: </a:t>
            </a:r>
            <a:br>
              <a:rPr lang="de-DE" dirty="0"/>
            </a:br>
            <a:r>
              <a:rPr lang="de-DE" dirty="0"/>
              <a:t>Kompensationstransaktionen zur Fehlerkorrektur</a:t>
            </a:r>
          </a:p>
        </p:txBody>
      </p:sp>
    </p:spTree>
    <p:extLst>
      <p:ext uri="{BB962C8B-B14F-4D97-AF65-F5344CB8AC3E}">
        <p14:creationId xmlns:p14="http://schemas.microsoft.com/office/powerpoint/2010/main" val="42019320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Bitemporale Daten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196752"/>
            <a:ext cx="8495711" cy="27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95536" y="3501008"/>
            <a:ext cx="8424936" cy="3995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9147" y="3495617"/>
            <a:ext cx="8045301" cy="1589567"/>
          </a:xfrm>
        </p:spPr>
        <p:txBody>
          <a:bodyPr/>
          <a:lstStyle/>
          <a:p>
            <a:r>
              <a:rPr lang="de-DE" dirty="0"/>
              <a:t>Beispiel: Anstellung von Jake</a:t>
            </a:r>
          </a:p>
          <a:p>
            <a:r>
              <a:rPr lang="de-DE" dirty="0"/>
              <a:t>Darstellung einer einzigen Anstellung, mit Änderungen in der modellierten Realität </a:t>
            </a:r>
            <a:br>
              <a:rPr lang="de-DE" dirty="0"/>
            </a:br>
            <a:r>
              <a:rPr lang="de-DE" dirty="0"/>
              <a:t>mit jeweils zugehörigem Änderungszeitpunkt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588224" y="3140968"/>
            <a:ext cx="576064" cy="16561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31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Temporale Datenbank: 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/>
              <a:t>Eine temporale Datenbank ist eine Datenbank mit Unterstützung für Anwendungszeit und/oder Transaktionszeit</a:t>
            </a:r>
          </a:p>
          <a:p>
            <a:r>
              <a:rPr lang="de-DE" dirty="0"/>
              <a:t>Anfrageevaluierung in temporalen Datenbanken ist nicht als einfaches multidimensionales Indizierungsproblem zu verstehen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58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16833"/>
            <a:ext cx="3096344" cy="2402757"/>
            <a:chOff x="177625" y="1916857"/>
            <a:chExt cx="3098649" cy="2403468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5" y="1916857"/>
              <a:ext cx="3098649" cy="2271867"/>
              <a:chOff x="1077141" y="3096275"/>
              <a:chExt cx="3098649" cy="2271867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1" y="3096275"/>
                <a:ext cx="3098649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br>
                  <a:rPr lang="de-DE" sz="2000" noProof="1">
                    <a:cs typeface="Arial" charset="0"/>
                  </a:rPr>
                </a:br>
                <a:r>
                  <a:rPr lang="de-DE" sz="2000" noProof="1">
                    <a:cs typeface="Arial" charset="0"/>
                  </a:rPr>
                  <a:t>Konzepte temporaler</a:t>
                </a:r>
                <a:r>
                  <a:rPr lang="de-DE" sz="2000" noProof="1"/>
                  <a:t>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Vorschläge für</a:t>
                </a:r>
                <a:br>
                  <a:rPr lang="de-DE" sz="2000" dirty="0"/>
                </a:br>
                <a:r>
                  <a:rPr lang="de-DE" sz="2000" dirty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multidimensionalen Indizierung zu temporalen Daten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>
                <a:highlight>
                  <a:srgbClr val="00FF00"/>
                </a:highlight>
              </a:rPr>
              <a:t>Temporale Datenbanken und das relationale Modell, SQL:2011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Mining, Probabilistische Skylines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03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Standisierung</a:t>
            </a:r>
            <a:r>
              <a:rPr lang="de-DE" dirty="0"/>
              <a:t> schwierig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/>
              <a:t>TSQL2: </a:t>
            </a:r>
          </a:p>
          <a:p>
            <a:pPr lvl="1"/>
            <a:r>
              <a:rPr lang="de-DE" dirty="0"/>
              <a:t>Bitemporale Repräsentation möglich</a:t>
            </a:r>
          </a:p>
          <a:p>
            <a:pPr lvl="1"/>
            <a:r>
              <a:rPr lang="de-DE" dirty="0"/>
              <a:t>Zeitdimensionen implizit (keine normalen Attribute)</a:t>
            </a:r>
          </a:p>
          <a:p>
            <a:pPr lvl="1"/>
            <a:r>
              <a:rPr lang="de-DE" dirty="0"/>
              <a:t>Zeitdimensionen vom Benutzer (dynamisch) angefordert</a:t>
            </a:r>
          </a:p>
          <a:p>
            <a:pPr lvl="1"/>
            <a:r>
              <a:rPr lang="de-DE" dirty="0" err="1"/>
              <a:t>Modifizierer</a:t>
            </a:r>
            <a:r>
              <a:rPr lang="de-DE" dirty="0"/>
              <a:t> für SQL-Ausdrücke zur Berücksichtigung von zeitlichen Aspekten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Viel Kritik an TSQL2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32726" y="3823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R.T. Snodgrass, et. al., TSQL2 Language </a:t>
            </a:r>
            <a:r>
              <a:rPr lang="de-DE" sz="1200" dirty="0" err="1">
                <a:solidFill>
                  <a:srgbClr val="0000FF"/>
                </a:solidFill>
              </a:rPr>
              <a:t>Specification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(SIGMOD) 23(1):65-86, </a:t>
            </a:r>
            <a:r>
              <a:rPr lang="de-DE" sz="1200" b="1" dirty="0">
                <a:solidFill>
                  <a:srgbClr val="FF0000"/>
                </a:solidFill>
              </a:rPr>
              <a:t>1994</a:t>
            </a:r>
          </a:p>
          <a:p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32726" y="4326195"/>
            <a:ext cx="5775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Richard T. Snodgrass, Michael H. </a:t>
            </a:r>
            <a:r>
              <a:rPr lang="de-DE" sz="1200" dirty="0" err="1">
                <a:solidFill>
                  <a:srgbClr val="0000FF"/>
                </a:solidFill>
              </a:rPr>
              <a:t>Böhlen</a:t>
            </a:r>
            <a:r>
              <a:rPr lang="de-DE" sz="1200" dirty="0">
                <a:solidFill>
                  <a:srgbClr val="0000FF"/>
                </a:solidFill>
              </a:rPr>
              <a:t>, Christian S. Jensen und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Andreas Steiner, "</a:t>
            </a:r>
            <a:r>
              <a:rPr lang="de-DE" sz="1200" dirty="0" err="1">
                <a:solidFill>
                  <a:srgbClr val="0000FF"/>
                </a:solidFill>
              </a:rPr>
              <a:t>Transitioning</a:t>
            </a:r>
            <a:r>
              <a:rPr lang="de-DE" sz="1200" dirty="0">
                <a:solidFill>
                  <a:srgbClr val="0000FF"/>
                </a:solidFill>
              </a:rPr>
              <a:t> Temporal Support in TSQL2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SQL3,"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 Temporal Databases: Research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Practice, O. </a:t>
            </a:r>
            <a:r>
              <a:rPr lang="de-DE" sz="1200" dirty="0" err="1">
                <a:solidFill>
                  <a:srgbClr val="0000FF"/>
                </a:solidFill>
              </a:rPr>
              <a:t>Etzion</a:t>
            </a:r>
            <a:r>
              <a:rPr lang="de-DE" sz="1200" dirty="0">
                <a:solidFill>
                  <a:srgbClr val="0000FF"/>
                </a:solidFill>
              </a:rPr>
              <a:t>, S. </a:t>
            </a:r>
            <a:r>
              <a:rPr lang="de-DE" sz="1200" dirty="0" err="1">
                <a:solidFill>
                  <a:srgbClr val="0000FF"/>
                </a:solidFill>
              </a:rPr>
              <a:t>Jajodia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S. </a:t>
            </a:r>
            <a:r>
              <a:rPr lang="de-DE" sz="1200" dirty="0" err="1">
                <a:solidFill>
                  <a:srgbClr val="0000FF"/>
                </a:solidFill>
              </a:rPr>
              <a:t>Sripada</a:t>
            </a:r>
            <a:r>
              <a:rPr lang="de-DE" sz="1200" dirty="0">
                <a:solidFill>
                  <a:srgbClr val="0000FF"/>
                </a:solidFill>
              </a:rPr>
              <a:t> (</a:t>
            </a:r>
            <a:r>
              <a:rPr lang="de-DE" sz="1200" dirty="0" err="1">
                <a:solidFill>
                  <a:srgbClr val="0000FF"/>
                </a:solidFill>
              </a:rPr>
              <a:t>eds</a:t>
            </a:r>
            <a:r>
              <a:rPr lang="de-DE" sz="1200" dirty="0">
                <a:solidFill>
                  <a:srgbClr val="0000FF"/>
                </a:solidFill>
              </a:rPr>
              <a:t>.), </a:t>
            </a:r>
          </a:p>
          <a:p>
            <a:r>
              <a:rPr lang="de-DE" sz="1200" dirty="0">
                <a:solidFill>
                  <a:srgbClr val="0000FF"/>
                </a:solidFill>
              </a:rPr>
              <a:t>Springer, LNCS 1399, pp. 150––194, </a:t>
            </a:r>
            <a:r>
              <a:rPr lang="de-DE" sz="1200" b="1" dirty="0">
                <a:solidFill>
                  <a:srgbClr val="FF0000"/>
                </a:solidFill>
              </a:rPr>
              <a:t>1998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32726" y="573325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Hugh </a:t>
            </a:r>
            <a:r>
              <a:rPr lang="de-DE" sz="1100" dirty="0" err="1">
                <a:solidFill>
                  <a:srgbClr val="0000FF"/>
                </a:solidFill>
              </a:rPr>
              <a:t>Darwen</a:t>
            </a:r>
            <a:r>
              <a:rPr lang="de-DE" sz="1100" dirty="0">
                <a:solidFill>
                  <a:srgbClr val="0000FF"/>
                </a:solidFill>
              </a:rPr>
              <a:t>, C.J. Date, An </a:t>
            </a:r>
            <a:r>
              <a:rPr lang="de-DE" sz="1100" dirty="0" err="1">
                <a:solidFill>
                  <a:srgbClr val="0000FF"/>
                </a:solidFill>
              </a:rPr>
              <a:t>overview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Analysis of </a:t>
            </a:r>
            <a:r>
              <a:rPr lang="de-DE" sz="1100" dirty="0" err="1">
                <a:solidFill>
                  <a:srgbClr val="0000FF"/>
                </a:solidFill>
              </a:rPr>
              <a:t>Proposals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Based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TSQL2 Approach, In Date on Database: </a:t>
            </a:r>
            <a:r>
              <a:rPr lang="de-DE" sz="1100" dirty="0" err="1">
                <a:solidFill>
                  <a:srgbClr val="0000FF"/>
                </a:solidFill>
              </a:rPr>
              <a:t>Writings</a:t>
            </a:r>
            <a:r>
              <a:rPr lang="de-DE" sz="1100" dirty="0">
                <a:solidFill>
                  <a:srgbClr val="0000FF"/>
                </a:solidFill>
              </a:rPr>
              <a:t> 2000-2006, C.J. Date, </a:t>
            </a:r>
            <a:r>
              <a:rPr lang="de-DE" sz="1100" dirty="0" err="1">
                <a:solidFill>
                  <a:srgbClr val="0000FF"/>
                </a:solidFill>
              </a:rPr>
              <a:t>Apress</a:t>
            </a:r>
            <a:r>
              <a:rPr lang="de-DE" sz="1100" dirty="0">
                <a:solidFill>
                  <a:srgbClr val="0000FF"/>
                </a:solidFill>
              </a:rPr>
              <a:t>, pp. 481-514, </a:t>
            </a:r>
            <a:r>
              <a:rPr lang="de-DE" sz="11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339679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Standardisierung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TSQL2 konnte sich nicht durchsetzen</a:t>
            </a:r>
          </a:p>
          <a:p>
            <a:r>
              <a:rPr lang="de-DE" dirty="0"/>
              <a:t>Auch nicht SQL/Temporal als Teil</a:t>
            </a:r>
            <a:br>
              <a:rPr lang="de-DE" dirty="0"/>
            </a:br>
            <a:r>
              <a:rPr lang="de-DE" dirty="0"/>
              <a:t>von SQL:1999 (SQL3)</a:t>
            </a:r>
          </a:p>
          <a:p>
            <a:r>
              <a:rPr lang="de-DE" dirty="0"/>
              <a:t>Neuer Versuch: SQL:2011</a:t>
            </a:r>
            <a:endParaRPr lang="de-DE" baseline="30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39552" y="43354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Snodgrass, Richard T., </a:t>
            </a:r>
            <a:r>
              <a:rPr lang="de-DE" sz="1200" dirty="0" err="1">
                <a:solidFill>
                  <a:srgbClr val="0000FF"/>
                </a:solidFill>
              </a:rPr>
              <a:t>Developing</a:t>
            </a:r>
            <a:r>
              <a:rPr lang="de-DE" sz="1200" dirty="0">
                <a:solidFill>
                  <a:srgbClr val="0000FF"/>
                </a:solidFill>
              </a:rPr>
              <a:t> Time-</a:t>
            </a:r>
            <a:r>
              <a:rPr lang="de-DE" sz="1200" dirty="0" err="1">
                <a:solidFill>
                  <a:srgbClr val="0000FF"/>
                </a:solidFill>
              </a:rPr>
              <a:t>Oriented</a:t>
            </a:r>
            <a:r>
              <a:rPr lang="de-DE" sz="1200" dirty="0">
                <a:solidFill>
                  <a:srgbClr val="0000FF"/>
                </a:solidFill>
              </a:rPr>
              <a:t> Database </a:t>
            </a:r>
            <a:r>
              <a:rPr lang="de-DE" sz="1200" dirty="0" err="1">
                <a:solidFill>
                  <a:srgbClr val="0000FF"/>
                </a:solidFill>
              </a:rPr>
              <a:t>Applications</a:t>
            </a:r>
            <a:r>
              <a:rPr lang="de-DE" sz="1200" dirty="0">
                <a:solidFill>
                  <a:srgbClr val="0000FF"/>
                </a:solidFill>
              </a:rPr>
              <a:t> in SQL, Morgan Kaufmann, </a:t>
            </a:r>
            <a:r>
              <a:rPr lang="de-DE" sz="1200" b="1" dirty="0">
                <a:solidFill>
                  <a:srgbClr val="FF0000"/>
                </a:solidFill>
              </a:rPr>
              <a:t>1999</a:t>
            </a:r>
          </a:p>
        </p:txBody>
      </p:sp>
      <p:pic>
        <p:nvPicPr>
          <p:cNvPr id="7" name="Bild 6" descr="51jGH1Po3h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3097064" cy="396044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44714" y="5445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Kulkarni</a:t>
            </a:r>
            <a:r>
              <a:rPr lang="de-DE" sz="1200" dirty="0">
                <a:solidFill>
                  <a:srgbClr val="0000FF"/>
                </a:solidFill>
              </a:rPr>
              <a:t>, Krishna,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Jan-Eike Michels. Temporal </a:t>
            </a:r>
            <a:r>
              <a:rPr lang="de-DE" sz="1200" dirty="0" err="1">
                <a:solidFill>
                  <a:srgbClr val="0000FF"/>
                </a:solidFill>
              </a:rPr>
              <a:t>features</a:t>
            </a:r>
            <a:r>
              <a:rPr lang="de-DE" sz="1200" dirty="0">
                <a:solidFill>
                  <a:srgbClr val="0000FF"/>
                </a:solidFill>
              </a:rPr>
              <a:t> in SQL:2011. ACM 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41.3, pp. 34-43, </a:t>
            </a:r>
            <a:r>
              <a:rPr lang="de-DE" sz="1200" b="1" dirty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14" name="Rechteck 13"/>
          <p:cNvSpPr/>
          <p:nvPr/>
        </p:nvSpPr>
        <p:spPr>
          <a:xfrm>
            <a:off x="576064" y="49115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Vgl. auch: C. J. Date, H. </a:t>
            </a:r>
            <a:r>
              <a:rPr lang="de-DE" sz="1200" dirty="0" err="1">
                <a:solidFill>
                  <a:srgbClr val="0000FF"/>
                </a:solidFill>
              </a:rPr>
              <a:t>Darwen</a:t>
            </a:r>
            <a:r>
              <a:rPr lang="de-DE" sz="1200" dirty="0">
                <a:solidFill>
                  <a:srgbClr val="0000FF"/>
                </a:solidFill>
              </a:rPr>
              <a:t>, N.A. </a:t>
            </a:r>
            <a:r>
              <a:rPr lang="de-DE" sz="1200" dirty="0" err="1">
                <a:solidFill>
                  <a:srgbClr val="0000FF"/>
                </a:solidFill>
              </a:rPr>
              <a:t>Lorentzos</a:t>
            </a:r>
            <a:r>
              <a:rPr lang="de-DE" sz="1200" dirty="0">
                <a:solidFill>
                  <a:srgbClr val="0000FF"/>
                </a:solidFill>
              </a:rPr>
              <a:t>, Temporal Data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Relational Model, Morgan Kaufman, </a:t>
            </a:r>
            <a:r>
              <a:rPr lang="de-DE" sz="1200" b="1" dirty="0">
                <a:solidFill>
                  <a:srgbClr val="FF0000"/>
                </a:solidFill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19781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0" y="3471978"/>
            <a:ext cx="5286380" cy="31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Danksagung</a:t>
            </a:r>
            <a:endParaRPr lang="en-US" dirty="0"/>
          </a:p>
        </p:txBody>
      </p:sp>
      <p:pic>
        <p:nvPicPr>
          <p:cNvPr id="1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928305" y="2487811"/>
            <a:ext cx="5016660" cy="218973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4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684425" y="3624826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7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2299578" y="4773760"/>
            <a:ext cx="1741867" cy="119377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0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5970153" y="3995610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4763954" y="4808098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8" name="Rechteck"/>
          <p:cNvSpPr/>
          <p:nvPr/>
        </p:nvSpPr>
        <p:spPr bwMode="gray">
          <a:xfrm>
            <a:off x="2017268" y="3773888"/>
            <a:ext cx="565200" cy="5652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726779" lon="3468571" rev="164759"/>
            </a:camera>
            <a:lightRig rig="balanced" dir="t">
              <a:rot lat="0" lon="0" rev="16200000"/>
            </a:lightRig>
          </a:scene3d>
          <a:sp3d extrusionH="584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59" name="_color1"/>
          <p:cNvSpPr>
            <a:spLocks noChangeAspect="1"/>
          </p:cNvSpPr>
          <p:nvPr/>
        </p:nvSpPr>
        <p:spPr bwMode="gray">
          <a:xfrm>
            <a:off x="2664797" y="4978251"/>
            <a:ext cx="712800" cy="7127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20300" lon="1762592" rev="21553182"/>
            </a:camera>
            <a:lightRig rig="balanced" dir="t">
              <a:rot lat="0" lon="0" rev="16200000"/>
            </a:lightRig>
          </a:scene3d>
          <a:sp3d extrusionH="768350" prstMaterial="metal"/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0" name="Rechteck"/>
          <p:cNvSpPr>
            <a:spLocks noChangeAspect="1"/>
          </p:cNvSpPr>
          <p:nvPr/>
        </p:nvSpPr>
        <p:spPr bwMode="gray">
          <a:xfrm>
            <a:off x="6212669" y="4092418"/>
            <a:ext cx="622800" cy="622800"/>
          </a:xfrm>
          <a:prstGeom prst="rect">
            <a:avLst/>
          </a:prstGeom>
          <a:solidFill>
            <a:srgbClr val="92D050">
              <a:alpha val="70000"/>
            </a:srgb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943031" lon="2534209" rev="21391510"/>
            </a:camera>
            <a:lightRig rig="balanced" dir="t">
              <a:rot lat="0" lon="0" rev="16200000"/>
            </a:lightRig>
          </a:scene3d>
          <a:sp3d extrusionH="62865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1" name="Rechteck"/>
          <p:cNvSpPr>
            <a:spLocks noChangeAspect="1"/>
          </p:cNvSpPr>
          <p:nvPr/>
        </p:nvSpPr>
        <p:spPr bwMode="gray">
          <a:xfrm>
            <a:off x="5031260" y="4921344"/>
            <a:ext cx="669600" cy="6696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14524" lon="2138018" rev="21479036"/>
            </a:camera>
            <a:lightRig rig="balanced" dir="t">
              <a:rot lat="0" lon="0" rev="16200000"/>
            </a:lightRig>
          </a:scene3d>
          <a:sp3d extrusionH="711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grpSp>
        <p:nvGrpSpPr>
          <p:cNvPr id="2" name="Gruppieren 10"/>
          <p:cNvGrpSpPr/>
          <p:nvPr/>
        </p:nvGrpSpPr>
        <p:grpSpPr bwMode="gray">
          <a:xfrm>
            <a:off x="3405951" y="1813525"/>
            <a:ext cx="1890000" cy="1890000"/>
            <a:chOff x="3329980" y="852383"/>
            <a:chExt cx="2466072" cy="2466074"/>
          </a:xfrm>
          <a:solidFill>
            <a:srgbClr val="DDDDDD"/>
          </a:solidFill>
          <a:scene3d>
            <a:camera prst="perspectiveRelaxed" fov="5400000">
              <a:rot lat="1514254" lon="19710251" rev="145992"/>
            </a:camera>
            <a:lightRig rig="balanced" dir="t"/>
          </a:scene3d>
        </p:grpSpPr>
        <p:grpSp>
          <p:nvGrpSpPr>
            <p:cNvPr id="3" name="Gruppieren 20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7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8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9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0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1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2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3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4" name="Gruppieren 21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0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1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2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3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4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5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6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5" name="Gruppieren 31"/>
            <p:cNvGrpSpPr/>
            <p:nvPr/>
          </p:nvGrpSpPr>
          <p:grpSpPr bwMode="gray">
            <a:xfrm>
              <a:off x="3329980" y="852383"/>
              <a:ext cx="2466072" cy="2466074"/>
              <a:chOff x="3329980" y="852383"/>
              <a:chExt cx="2466072" cy="2466074"/>
            </a:xfrm>
            <a:grpFill/>
          </p:grpSpPr>
          <p:sp>
            <p:nvSpPr>
              <p:cNvPr id="93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4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5" name="Freeform"/>
              <p:cNvSpPr/>
              <p:nvPr/>
            </p:nvSpPr>
            <p:spPr bwMode="gray">
              <a:xfrm>
                <a:off x="3329980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6" name="Freeform"/>
              <p:cNvSpPr/>
              <p:nvPr/>
            </p:nvSpPr>
            <p:spPr bwMode="gray">
              <a:xfrm>
                <a:off x="4185016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7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8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9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0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1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</p:grpSp>
      <p:sp>
        <p:nvSpPr>
          <p:cNvPr id="6" name="Rechteck 5"/>
          <p:cNvSpPr/>
          <p:nvPr/>
        </p:nvSpPr>
        <p:spPr>
          <a:xfrm>
            <a:off x="6372200" y="1772816"/>
            <a:ext cx="273630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Die nachfolgenden 15 Präsentationen</a:t>
            </a:r>
            <a:br>
              <a:rPr lang="de-DE" sz="1200" dirty="0"/>
            </a:br>
            <a:r>
              <a:rPr lang="de-DE" sz="1200" dirty="0"/>
              <a:t>zu SQL:2011 sind inspiriert </a:t>
            </a:r>
            <a:br>
              <a:rPr lang="de-DE" sz="1200" dirty="0"/>
            </a:br>
            <a:r>
              <a:rPr lang="de-DE" sz="1200" dirty="0"/>
              <a:t>von der Darstellung in</a:t>
            </a:r>
          </a:p>
          <a:p>
            <a:endParaRPr lang="de-DE" sz="1200" dirty="0"/>
          </a:p>
          <a:p>
            <a:r>
              <a:rPr lang="de-DE" sz="1200" dirty="0" err="1"/>
              <a:t>Recent</a:t>
            </a:r>
            <a:r>
              <a:rPr lang="de-DE" sz="1200" dirty="0"/>
              <a:t> </a:t>
            </a:r>
            <a:r>
              <a:rPr lang="de-DE" sz="1200" dirty="0" err="1"/>
              <a:t>Developments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Data Models</a:t>
            </a:r>
          </a:p>
          <a:p>
            <a:r>
              <a:rPr lang="de-DE" sz="1200" dirty="0"/>
              <a:t>Chapter 10 – Temporal Data Models </a:t>
            </a:r>
          </a:p>
          <a:p>
            <a:r>
              <a:rPr lang="de-DE" sz="1200" dirty="0"/>
              <a:t>Prof. Dr.-Ing. Stefan </a:t>
            </a:r>
            <a:r>
              <a:rPr lang="de-DE" sz="1200" dirty="0" err="1"/>
              <a:t>Deßloch</a:t>
            </a:r>
            <a:endParaRPr lang="de-DE" sz="1200" dirty="0"/>
          </a:p>
          <a:p>
            <a:r>
              <a:rPr lang="de-DE" sz="1200" dirty="0"/>
              <a:t>AG Heterogene Informationssysteme </a:t>
            </a:r>
          </a:p>
          <a:p>
            <a:r>
              <a:rPr lang="de-DE" sz="1200" dirty="0"/>
              <a:t>Technische Universität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362008212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SQL:2011 – Unterstützung für temporale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Kein neuer Datentyp Zeitperiode</a:t>
            </a:r>
          </a:p>
          <a:p>
            <a:r>
              <a:rPr lang="de-DE" dirty="0"/>
              <a:t>Definition von Perioden für Tabellen mit Bezug auf Paaren von Spalten für Beginn und Ende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sym typeface="Wingdings"/>
              </a:rPr>
              <a:t> </a:t>
            </a:r>
            <a:r>
              <a:rPr lang="de-DE" b="1" dirty="0">
                <a:sym typeface="Wingdings"/>
              </a:rPr>
              <a:t>Tabellenperioden</a:t>
            </a:r>
            <a:r>
              <a:rPr lang="de-DE" dirty="0">
                <a:sym typeface="Wingdings"/>
              </a:rPr>
              <a:t>)</a:t>
            </a:r>
            <a:endParaRPr lang="de-DE" dirty="0"/>
          </a:p>
          <a:p>
            <a:r>
              <a:rPr lang="de-DE" dirty="0"/>
              <a:t>Zugrundeliegendes Intervallmodell: </a:t>
            </a:r>
            <a:r>
              <a:rPr lang="de-DE" dirty="0">
                <a:solidFill>
                  <a:srgbClr val="0000FF"/>
                </a:solidFill>
              </a:rPr>
              <a:t>[Start, Ende)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91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SQL:2011 – Unterstützung für temporale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System-</a:t>
            </a:r>
            <a:r>
              <a:rPr lang="de-DE" dirty="0" err="1"/>
              <a:t>Versionierung</a:t>
            </a:r>
            <a:r>
              <a:rPr lang="de-DE" dirty="0"/>
              <a:t> von Tabellen</a:t>
            </a:r>
          </a:p>
          <a:p>
            <a:pPr lvl="1"/>
            <a:r>
              <a:rPr lang="de-DE" dirty="0"/>
              <a:t>Unterstützung für </a:t>
            </a:r>
            <a:r>
              <a:rPr lang="de-DE" dirty="0">
                <a:solidFill>
                  <a:srgbClr val="0000FF"/>
                </a:solidFill>
              </a:rPr>
              <a:t>Transaktionszeit</a:t>
            </a:r>
          </a:p>
          <a:p>
            <a:pPr lvl="1"/>
            <a:r>
              <a:rPr lang="de-DE" dirty="0"/>
              <a:t>Standardanfragen beziehen sich auf „aktuelle“ Daten</a:t>
            </a:r>
          </a:p>
          <a:p>
            <a:pPr lvl="1"/>
            <a:r>
              <a:rPr lang="de-DE" dirty="0"/>
              <a:t>Bezugnahme auf „historische“ Version möglich durch</a:t>
            </a:r>
            <a:br>
              <a:rPr lang="de-DE" dirty="0"/>
            </a:br>
            <a:r>
              <a:rPr lang="de-DE" dirty="0"/>
              <a:t>FOR SYSTEM TIME-Schlüsselwort</a:t>
            </a:r>
          </a:p>
          <a:p>
            <a:r>
              <a:rPr lang="de-DE" dirty="0"/>
              <a:t>Anwendungszeit von Tabellen durch Perioden </a:t>
            </a:r>
          </a:p>
          <a:p>
            <a:pPr lvl="1"/>
            <a:r>
              <a:rPr lang="de-DE" dirty="0"/>
              <a:t>Unterstützung für </a:t>
            </a:r>
            <a:r>
              <a:rPr lang="de-DE" dirty="0">
                <a:solidFill>
                  <a:srgbClr val="0000FF"/>
                </a:solidFill>
              </a:rPr>
              <a:t>Gültigkeitszeit</a:t>
            </a:r>
            <a:r>
              <a:rPr lang="de-DE" dirty="0"/>
              <a:t> (Valid Time)</a:t>
            </a:r>
          </a:p>
          <a:p>
            <a:pPr lvl="1"/>
            <a:r>
              <a:rPr lang="de-DE" dirty="0"/>
              <a:t>Primärschlüssel und Referentielle Integrität</a:t>
            </a:r>
          </a:p>
          <a:p>
            <a:pPr lvl="1"/>
            <a:r>
              <a:rPr lang="de-DE" dirty="0"/>
              <a:t>Anfragen beziehen sich auf alle gültigen </a:t>
            </a:r>
            <a:r>
              <a:rPr lang="de-DE" dirty="0" err="1"/>
              <a:t>Tupel</a:t>
            </a:r>
            <a:endParaRPr lang="de-DE" dirty="0"/>
          </a:p>
          <a:p>
            <a:pPr lvl="1"/>
            <a:r>
              <a:rPr lang="de-DE" dirty="0"/>
              <a:t>Prädikate über Perioden für Zugriff auf temporale Bereiche</a:t>
            </a:r>
          </a:p>
          <a:p>
            <a:r>
              <a:rPr lang="de-DE" dirty="0">
                <a:solidFill>
                  <a:srgbClr val="0000FF"/>
                </a:solidFill>
              </a:rPr>
              <a:t>Bitemporale</a:t>
            </a:r>
            <a:r>
              <a:rPr lang="de-DE" dirty="0"/>
              <a:t> Tabellen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2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Tabellenperioden für Anwendungszeit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Anwendungszeit/Gültigkeitszeit durch Nutzer bestimmt</a:t>
            </a:r>
          </a:p>
          <a:p>
            <a:r>
              <a:rPr lang="de-DE" dirty="0"/>
              <a:t>Neues Schlüsselwort </a:t>
            </a:r>
            <a:r>
              <a:rPr lang="de-DE" dirty="0">
                <a:solidFill>
                  <a:srgbClr val="0000FF"/>
                </a:solidFill>
              </a:rPr>
              <a:t>PERIOD FOR</a:t>
            </a:r>
          </a:p>
          <a:p>
            <a:r>
              <a:rPr lang="de-DE" dirty="0"/>
              <a:t>Beispiel:</a:t>
            </a:r>
            <a:r>
              <a:rPr lang="de-DE" sz="2000" dirty="0">
                <a:solidFill>
                  <a:srgbClr val="0000FF"/>
                </a:solidFill>
              </a:rPr>
              <a:t>	CREATE TABLE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(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	INTEGER,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</a:t>
            </a:r>
            <a:r>
              <a:rPr lang="de-DE" sz="2000" dirty="0" err="1">
                <a:solidFill>
                  <a:srgbClr val="0000FF"/>
                </a:solidFill>
              </a:rPr>
              <a:t>EStart</a:t>
            </a:r>
            <a:r>
              <a:rPr lang="de-DE" sz="2000" dirty="0">
                <a:solidFill>
                  <a:srgbClr val="0000FF"/>
                </a:solidFill>
              </a:rPr>
              <a:t>	DATE,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</a:t>
            </a:r>
            <a:r>
              <a:rPr lang="de-DE" sz="2000" dirty="0" err="1">
                <a:solidFill>
                  <a:srgbClr val="0000FF"/>
                </a:solidFill>
              </a:rPr>
              <a:t>EEnd</a:t>
            </a:r>
            <a:r>
              <a:rPr lang="de-DE" sz="2000" dirty="0">
                <a:solidFill>
                  <a:srgbClr val="0000FF"/>
                </a:solidFill>
              </a:rPr>
              <a:t>	DATE,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	INTEGER,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</a:t>
            </a:r>
            <a:r>
              <a:rPr lang="de-DE" sz="2000" b="1" dirty="0">
                <a:solidFill>
                  <a:srgbClr val="0000FF"/>
                </a:solidFill>
              </a:rPr>
              <a:t>PERIOD FOR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(</a:t>
            </a:r>
            <a:r>
              <a:rPr lang="de-DE" sz="2000" b="1" dirty="0" err="1">
                <a:solidFill>
                  <a:srgbClr val="0000FF"/>
                </a:solidFill>
              </a:rPr>
              <a:t>EStart</a:t>
            </a:r>
            <a:r>
              <a:rPr lang="de-DE" sz="2000" b="1" dirty="0">
                <a:solidFill>
                  <a:srgbClr val="0000FF"/>
                </a:solidFill>
              </a:rPr>
              <a:t>, </a:t>
            </a:r>
            <a:r>
              <a:rPr lang="de-DE" sz="2000" b="1" dirty="0" err="1">
                <a:solidFill>
                  <a:srgbClr val="0000FF"/>
                </a:solidFill>
              </a:rPr>
              <a:t>EEnd</a:t>
            </a:r>
            <a:r>
              <a:rPr lang="de-DE" sz="2000" b="1" dirty="0">
                <a:solidFill>
                  <a:srgbClr val="0000FF"/>
                </a:solidFill>
              </a:rPr>
              <a:t>) </a:t>
            </a:r>
            <a:r>
              <a:rPr lang="de-DE" sz="2000" dirty="0">
                <a:solidFill>
                  <a:srgbClr val="0000FF"/>
                </a:solidFill>
              </a:rPr>
              <a:t>)</a:t>
            </a:r>
          </a:p>
          <a:p>
            <a:r>
              <a:rPr lang="de-DE" dirty="0"/>
              <a:t>Namen für Perioden frei wählbar</a:t>
            </a:r>
          </a:p>
          <a:p>
            <a:r>
              <a:rPr lang="de-DE" dirty="0"/>
              <a:t>Anfangs- und End-Attribute als normale Spalten</a:t>
            </a:r>
          </a:p>
          <a:p>
            <a:r>
              <a:rPr lang="de-DE" dirty="0"/>
              <a:t>Einfügen von </a:t>
            </a:r>
            <a:r>
              <a:rPr lang="de-DE" dirty="0" err="1"/>
              <a:t>Tupeln</a:t>
            </a:r>
            <a:r>
              <a:rPr lang="de-DE" dirty="0"/>
              <a:t> über </a:t>
            </a:r>
            <a:r>
              <a:rPr lang="de-DE" dirty="0">
                <a:solidFill>
                  <a:srgbClr val="0000FF"/>
                </a:solidFill>
              </a:rPr>
              <a:t>INSERT</a:t>
            </a:r>
            <a:r>
              <a:rPr lang="de-DE" dirty="0"/>
              <a:t> wie bekannt</a:t>
            </a:r>
            <a:br>
              <a:rPr lang="de-DE" dirty="0"/>
            </a:br>
            <a:r>
              <a:rPr lang="de-DE" sz="2000" dirty="0">
                <a:solidFill>
                  <a:srgbClr val="0000FF"/>
                </a:solidFill>
              </a:rPr>
              <a:t>INSERT INTO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VALUES (22217, DATE '2010-01-01', DATE '2011-11-12', 3)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Anwendungszeit – Änderung und Löschung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968875"/>
          </a:xfrm>
        </p:spPr>
        <p:txBody>
          <a:bodyPr/>
          <a:lstStyle/>
          <a:p>
            <a:r>
              <a:rPr lang="de-DE" dirty="0"/>
              <a:t>Modifikationen beziehen sich auf eine effektive Periode</a:t>
            </a:r>
          </a:p>
          <a:p>
            <a:r>
              <a:rPr lang="de-DE" dirty="0"/>
              <a:t>Änderungen wirksam</a:t>
            </a:r>
            <a:br>
              <a:rPr lang="de-DE" dirty="0"/>
            </a:br>
            <a:r>
              <a:rPr lang="de-DE" dirty="0"/>
              <a:t>auf allen </a:t>
            </a:r>
            <a:r>
              <a:rPr lang="de-DE" dirty="0" err="1"/>
              <a:t>Tupeln</a:t>
            </a:r>
            <a:r>
              <a:rPr lang="de-DE" dirty="0"/>
              <a:t> mit über-</a:t>
            </a:r>
            <a:br>
              <a:rPr lang="de-DE" dirty="0"/>
            </a:br>
            <a:r>
              <a:rPr lang="de-DE" dirty="0" err="1"/>
              <a:t>lappenden</a:t>
            </a:r>
            <a:r>
              <a:rPr lang="de-DE" dirty="0"/>
              <a:t> Zeitperioden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Ggf. werden automatisch</a:t>
            </a:r>
            <a:br>
              <a:rPr lang="de-DE" sz="2400" dirty="0"/>
            </a:br>
            <a:r>
              <a:rPr lang="de-DE" sz="2400" dirty="0"/>
              <a:t>neue </a:t>
            </a:r>
            <a:r>
              <a:rPr lang="de-DE" sz="2400" dirty="0" err="1"/>
              <a:t>Tupel</a:t>
            </a:r>
            <a:r>
              <a:rPr lang="de-DE" sz="2400" dirty="0"/>
              <a:t> eingefügt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Screen Shot 2014-11-25 at 11.4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86" y="1796516"/>
            <a:ext cx="4591102" cy="4512804"/>
          </a:xfrm>
          <a:prstGeom prst="rect">
            <a:avLst/>
          </a:prstGeom>
        </p:spPr>
      </p:pic>
      <p:pic>
        <p:nvPicPr>
          <p:cNvPr id="6" name="Bild 5" descr="Screen Shot 2014-11-25 at 11.4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2910191" cy="237626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355976" y="2564904"/>
            <a:ext cx="460851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355976" y="1700808"/>
            <a:ext cx="46085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23528" y="2996952"/>
            <a:ext cx="410445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528" y="4293096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23528" y="5373216"/>
            <a:ext cx="381642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427984" y="4643838"/>
            <a:ext cx="4608512" cy="166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499992" y="2636912"/>
            <a:ext cx="504056" cy="3824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Anwendungszeit und Primär-/Fremdschlüssel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Primärschlüssel auf Anwendungszeitperiode bezogen</a:t>
            </a:r>
          </a:p>
          <a:p>
            <a:pPr lvl="1"/>
            <a:r>
              <a:rPr lang="de-DE" sz="1800" dirty="0"/>
              <a:t>Überlappungen von Beginn/Ende-Spalten vermeiden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ALTER TABLE EMP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ADD PRIMARY KEY (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b="1" dirty="0">
                <a:solidFill>
                  <a:srgbClr val="0000FF"/>
                </a:solidFill>
              </a:rPr>
              <a:t> WITHOUT OVERLAPS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</a:p>
          <a:p>
            <a:r>
              <a:rPr lang="de-DE" sz="2000" dirty="0"/>
              <a:t>Referentielle Einschränkungen generalisiert </a:t>
            </a:r>
            <a:br>
              <a:rPr lang="de-DE" sz="2000" dirty="0"/>
            </a:br>
            <a:r>
              <a:rPr lang="de-DE" sz="2000" dirty="0"/>
              <a:t>auf jeden gültigen Zeitpunkt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Zeitperiodenangaben für Primär- und Fremdschlüssel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4" descr="Screen Shot 2014-11-25 at 12.3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6" y="3212976"/>
            <a:ext cx="7494916" cy="942325"/>
          </a:xfrm>
          <a:prstGeom prst="rect">
            <a:avLst/>
          </a:prstGeom>
        </p:spPr>
      </p:pic>
      <p:pic>
        <p:nvPicPr>
          <p:cNvPr id="6" name="Bild 5" descr="Screen Shot 2014-11-25 at 12.31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4" y="4725144"/>
            <a:ext cx="5076056" cy="1493361"/>
          </a:xfrm>
          <a:prstGeom prst="rect">
            <a:avLst/>
          </a:prstGeom>
        </p:spPr>
      </p:pic>
      <p:pic>
        <p:nvPicPr>
          <p:cNvPr id="7" name="Bild 6" descr="Screen Shot 2015-12-06 at 08.49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6" y="3867658"/>
            <a:ext cx="298644" cy="20065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784609" y="-3848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Anwendungszeit in 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400" dirty="0"/>
              <a:t>Verwendung von SELECT wie gehabt</a:t>
            </a:r>
          </a:p>
          <a:p>
            <a:pPr lvl="1"/>
            <a:r>
              <a:rPr lang="de-DE" sz="2000" dirty="0"/>
              <a:t>Zeitperiodenspalten verwendbar wie gewohnt</a:t>
            </a:r>
          </a:p>
          <a:p>
            <a:r>
              <a:rPr lang="de-DE" sz="2400" dirty="0"/>
              <a:t>Spezielle Prädikate für Zeitperioden</a:t>
            </a:r>
            <a:br>
              <a:rPr lang="de-DE" sz="2400" dirty="0"/>
            </a:br>
            <a:r>
              <a:rPr lang="de-DE" sz="1800" dirty="0">
                <a:solidFill>
                  <a:srgbClr val="0000FF"/>
                </a:solidFill>
              </a:rPr>
              <a:t>SELECT 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= 22217 AND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CONTAINS DATE '2011-01-02'</a:t>
            </a:r>
          </a:p>
          <a:p>
            <a:r>
              <a:rPr lang="de-DE" sz="2400" dirty="0"/>
              <a:t>Semantik (basierend auf </a:t>
            </a:r>
            <a:r>
              <a:rPr lang="de-DE" sz="2400" dirty="0" err="1"/>
              <a:t>Allen'sche</a:t>
            </a:r>
            <a:r>
              <a:rPr lang="de-DE" sz="2400" dirty="0"/>
              <a:t> Intervallbeziehungen)</a:t>
            </a:r>
          </a:p>
          <a:p>
            <a:pPr lvl="1"/>
            <a:r>
              <a:rPr lang="de-DE" sz="1800" dirty="0"/>
              <a:t>x CONTAINS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OVERLAPS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overlaps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overlaps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contains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starts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finishes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EQUALS </a:t>
            </a:r>
            <a:r>
              <a:rPr lang="de-DE" sz="1800" dirty="0" err="1"/>
              <a:t>y</a:t>
            </a:r>
            <a:r>
              <a:rPr lang="de-DE" sz="1800" dirty="0"/>
              <a:t> ~ 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endParaRPr lang="de-DE" sz="1800" dirty="0"/>
          </a:p>
          <a:p>
            <a:pPr lvl="1"/>
            <a:r>
              <a:rPr lang="de-DE" sz="1800" dirty="0"/>
              <a:t>x PRECEDES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before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</a:p>
          <a:p>
            <a:pPr lvl="1"/>
            <a:r>
              <a:rPr lang="de-DE" sz="1800" dirty="0"/>
              <a:t>x SUCCEEDS </a:t>
            </a:r>
            <a:r>
              <a:rPr lang="de-DE" sz="1800" dirty="0" err="1"/>
              <a:t>y</a:t>
            </a:r>
            <a:r>
              <a:rPr lang="de-DE" sz="1800" dirty="0"/>
              <a:t> ~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before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x) </a:t>
            </a:r>
          </a:p>
          <a:p>
            <a:pPr lvl="1"/>
            <a:r>
              <a:rPr lang="de-DE" sz="1800" dirty="0"/>
              <a:t>x IMMEDIATELY PRECEDES </a:t>
            </a:r>
            <a:r>
              <a:rPr lang="de-DE" sz="1800" dirty="0" err="1"/>
              <a:t>y</a:t>
            </a:r>
            <a:r>
              <a:rPr lang="de-DE" sz="1800" dirty="0"/>
              <a:t> ~ 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</a:p>
          <a:p>
            <a:pPr lvl="1"/>
            <a:r>
              <a:rPr lang="de-DE" sz="1800" dirty="0"/>
              <a:t>x IMMEDIATELY SUCCEEDS </a:t>
            </a:r>
            <a:r>
              <a:rPr lang="de-DE" sz="1800" dirty="0" err="1"/>
              <a:t>y</a:t>
            </a:r>
            <a:r>
              <a:rPr lang="de-DE" sz="1800" dirty="0"/>
              <a:t> ~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522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Temporale Verbunde mit Anwendungszeit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579296" cy="3240906"/>
          </a:xfrm>
        </p:spPr>
        <p:txBody>
          <a:bodyPr/>
          <a:lstStyle/>
          <a:p>
            <a:r>
              <a:rPr lang="de-DE" dirty="0"/>
              <a:t>Normale Verbunde betrachten Anwendungszeit nicht</a:t>
            </a:r>
            <a:br>
              <a:rPr lang="de-DE" dirty="0"/>
            </a:br>
            <a:r>
              <a:rPr lang="de-DE" sz="2000" dirty="0">
                <a:solidFill>
                  <a:srgbClr val="0000FF"/>
                </a:solidFill>
              </a:rPr>
              <a:t>S</a:t>
            </a:r>
            <a:r>
              <a:rPr lang="de-DE" sz="1800" dirty="0">
                <a:solidFill>
                  <a:srgbClr val="0000FF"/>
                </a:solidFill>
              </a:rPr>
              <a:t>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DName</a:t>
            </a:r>
            <a:r>
              <a:rPr lang="de-DE" sz="1800" dirty="0">
                <a:solidFill>
                  <a:srgbClr val="0000FF"/>
                </a:solidFill>
              </a:rPr>
              <a:t> 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 = 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endParaRPr lang="de-DE" dirty="0">
              <a:solidFill>
                <a:srgbClr val="0000FF"/>
              </a:solidFill>
            </a:endParaRPr>
          </a:p>
          <a:p>
            <a:r>
              <a:rPr lang="de-DE" dirty="0"/>
              <a:t>Temporale Verbunde unter Verwendung von Zeitperioden</a:t>
            </a:r>
            <a:br>
              <a:rPr lang="de-DE" dirty="0"/>
            </a:b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DName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Dept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 = </a:t>
            </a:r>
            <a:r>
              <a:rPr lang="de-DE" sz="2000" dirty="0" err="1">
                <a:solidFill>
                  <a:srgbClr val="0000FF"/>
                </a:solidFill>
              </a:rPr>
              <a:t>DNo</a:t>
            </a:r>
            <a:r>
              <a:rPr lang="de-DE" sz="2000" dirty="0">
                <a:solidFill>
                  <a:srgbClr val="0000FF"/>
                </a:solidFill>
              </a:rPr>
              <a:t>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OVERLAPS </a:t>
            </a:r>
            <a:r>
              <a:rPr lang="de-DE" sz="2000" b="1" dirty="0" err="1">
                <a:solidFill>
                  <a:srgbClr val="0000FF"/>
                </a:solidFill>
              </a:rPr>
              <a:t>DPeriod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endParaRPr lang="de-DE" b="1" dirty="0">
              <a:solidFill>
                <a:srgbClr val="0000FF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5" name="Bild 4" descr="Screen Shot 2014-11-25 at 18.0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74359"/>
            <a:ext cx="8820472" cy="14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r>
                  <a:rPr lang="de-DE" sz="2000" noProof="1">
                    <a:cs typeface="Arial" charset="0"/>
                  </a:rPr>
                  <a:t> Konzepte </a:t>
                </a:r>
                <a:br>
                  <a:rPr lang="de-DE" sz="2000" noProof="1">
                    <a:cs typeface="Arial" charset="0"/>
                  </a:rPr>
                </a:br>
                <a:r>
                  <a:rPr lang="de-DE" sz="2000" noProof="1">
                    <a:cs typeface="Arial" charset="0"/>
                  </a:rPr>
                  <a:t>temporaler</a:t>
                </a:r>
                <a:r>
                  <a:rPr lang="de-DE" sz="2000" noProof="1"/>
                  <a:t> Daten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Vorschläge für</a:t>
                </a:r>
                <a:br>
                  <a:rPr lang="de-DE" sz="2000" dirty="0"/>
                </a:br>
                <a:r>
                  <a:rPr lang="de-DE" sz="2000" dirty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err="1"/>
              <a:t>probabilistischen</a:t>
            </a:r>
            <a:r>
              <a:rPr lang="de-DE" sz="2400" dirty="0"/>
              <a:t> zu temporalen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3776842" cy="1415456"/>
            <a:chOff x="2876550" y="1700807"/>
            <a:chExt cx="3776842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3665568" cy="1268386"/>
              <a:chOff x="2463376" y="3901986"/>
              <a:chExt cx="3665938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Probabilistische Datenbanken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 und </a:t>
            </a:r>
            <a:r>
              <a:rPr lang="de-DE" dirty="0" err="1"/>
              <a:t>Versionierung</a:t>
            </a:r>
            <a:r>
              <a:rPr lang="de-DE" dirty="0"/>
              <a:t> mit Systemzeit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686800" cy="4968875"/>
          </a:xfrm>
        </p:spPr>
        <p:txBody>
          <a:bodyPr/>
          <a:lstStyle/>
          <a:p>
            <a:r>
              <a:rPr lang="de-DE" dirty="0" err="1"/>
              <a:t>Versionierung</a:t>
            </a:r>
            <a:r>
              <a:rPr lang="de-DE" dirty="0"/>
              <a:t> von Tabellen durch Systemzeitattribute (auch Transaktionszeit genannt)</a:t>
            </a:r>
          </a:p>
          <a:p>
            <a:r>
              <a:rPr lang="de-DE" dirty="0"/>
              <a:t>Beispiel</a:t>
            </a:r>
          </a:p>
          <a:p>
            <a:pPr marL="457200" lvl="1" indent="0">
              <a:buNone/>
            </a:pP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CREATE 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(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INTEGER,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 VARCHAR(30),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>
                <a:solidFill>
                  <a:srgbClr val="0000FF"/>
                </a:solidFill>
              </a:rPr>
              <a:t>PERIOD 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))</a:t>
            </a:r>
            <a:r>
              <a:rPr lang="de-DE" sz="1800" b="1" dirty="0">
                <a:solidFill>
                  <a:srgbClr val="0000FF"/>
                </a:solidFill>
              </a:rPr>
              <a:t>WITH SYSTEM VERSIONING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5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 und </a:t>
            </a:r>
            <a:r>
              <a:rPr lang="de-DE" dirty="0" err="1"/>
              <a:t>Versionierung</a:t>
            </a:r>
            <a:r>
              <a:rPr lang="de-DE" dirty="0"/>
              <a:t> mit Systemzeit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Versionierung</a:t>
            </a:r>
            <a:r>
              <a:rPr lang="de-DE" dirty="0"/>
              <a:t> von Tabellen durch Systemzeitattribute (auch Transaktionszeit genannt)</a:t>
            </a:r>
          </a:p>
          <a:p>
            <a:r>
              <a:rPr lang="de-DE" dirty="0"/>
              <a:t>Nur das DBMS kann (und muss) Start- und Endzeitpunkte für Systemzeitperioden liefern</a:t>
            </a:r>
          </a:p>
          <a:p>
            <a:pPr lvl="1"/>
            <a:r>
              <a:rPr lang="de-DE" dirty="0"/>
              <a:t>Datentyp für Zeitpunkte systemabhängig</a:t>
            </a:r>
          </a:p>
          <a:p>
            <a:r>
              <a:rPr lang="de-DE" dirty="0"/>
              <a:t>Modifikation </a:t>
            </a:r>
            <a:r>
              <a:rPr lang="de-DE" dirty="0">
                <a:sym typeface="Wingdings"/>
              </a:rPr>
              <a:t> </a:t>
            </a:r>
            <a:r>
              <a:rPr lang="de-DE" dirty="0"/>
              <a:t>zusätzliches </a:t>
            </a:r>
            <a:r>
              <a:rPr lang="de-DE" dirty="0" err="1"/>
              <a:t>Tupel</a:t>
            </a:r>
            <a:r>
              <a:rPr lang="de-DE" dirty="0"/>
              <a:t> für den alten Zustand vor der Änderung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Aktueller</a:t>
            </a:r>
            <a:r>
              <a:rPr lang="de-DE" dirty="0"/>
              <a:t> Zeilenzustand: Zeitstempel ist der neueste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Historischer</a:t>
            </a:r>
            <a:r>
              <a:rPr lang="de-DE" dirty="0"/>
              <a:t> Zeilenzustand: Zeitstempel nicht der neueste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 von </a:t>
            </a:r>
            <a:r>
              <a:rPr lang="de-DE" dirty="0" err="1"/>
              <a:t>systemversionierten</a:t>
            </a:r>
            <a:r>
              <a:rPr lang="de-DE" dirty="0"/>
              <a:t>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INSERT</a:t>
            </a:r>
          </a:p>
          <a:p>
            <a:pPr lvl="1"/>
            <a:r>
              <a:rPr lang="de-DE" sz="2000" dirty="0"/>
              <a:t>Systemzeitstart wird auf Transaktionszeit gesetzt</a:t>
            </a:r>
          </a:p>
          <a:p>
            <a:pPr lvl="1"/>
            <a:r>
              <a:rPr lang="de-DE" sz="2000" dirty="0"/>
              <a:t>Systemzeitende wird auf Maximalwert gesetzt</a:t>
            </a:r>
            <a:br>
              <a:rPr lang="de-DE" sz="2000" dirty="0"/>
            </a:br>
            <a:r>
              <a:rPr lang="de-DE" sz="2000" dirty="0">
                <a:solidFill>
                  <a:srgbClr val="0000FF"/>
                </a:solidFill>
              </a:rPr>
              <a:t>INSERT INTO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(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EName</a:t>
            </a:r>
            <a:r>
              <a:rPr lang="de-DE" sz="2000" dirty="0">
                <a:solidFill>
                  <a:srgbClr val="0000FF"/>
                </a:solidFill>
              </a:rPr>
              <a:t>) VALUES (22217, 'Joe‘)</a:t>
            </a: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UPDATE</a:t>
            </a:r>
            <a:r>
              <a:rPr lang="de-DE" sz="2400" dirty="0"/>
              <a:t> und </a:t>
            </a:r>
            <a:r>
              <a:rPr lang="de-DE" sz="2400" dirty="0">
                <a:solidFill>
                  <a:srgbClr val="0000FF"/>
                </a:solidFill>
              </a:rPr>
              <a:t>DELETE</a:t>
            </a:r>
          </a:p>
          <a:p>
            <a:pPr lvl="1"/>
            <a:r>
              <a:rPr lang="de-DE" sz="2000" dirty="0"/>
              <a:t>Operationen nur auf </a:t>
            </a:r>
            <a:br>
              <a:rPr lang="de-DE" sz="2000" dirty="0"/>
            </a:br>
            <a:r>
              <a:rPr lang="de-DE" sz="2000" dirty="0"/>
              <a:t>aktuellen Zeilen</a:t>
            </a:r>
          </a:p>
          <a:p>
            <a:pPr lvl="1"/>
            <a:r>
              <a:rPr lang="de-DE" sz="2000" dirty="0"/>
              <a:t>Automatisches Erzeugen von </a:t>
            </a:r>
            <a:br>
              <a:rPr lang="de-DE" sz="2000" dirty="0"/>
            </a:br>
            <a:r>
              <a:rPr lang="de-DE" sz="2000" dirty="0"/>
              <a:t>historischen Zeilen für jede </a:t>
            </a:r>
            <a:br>
              <a:rPr lang="de-DE" sz="2000" dirty="0"/>
            </a:br>
            <a:r>
              <a:rPr lang="de-DE" sz="2000" dirty="0"/>
              <a:t>geänderte oder gelöschte Zeile</a:t>
            </a:r>
          </a:p>
          <a:p>
            <a:pPr lvl="1"/>
            <a:r>
              <a:rPr lang="de-DE" sz="2000" dirty="0"/>
              <a:t>Bei UPDATE wird der neue </a:t>
            </a:r>
            <a:br>
              <a:rPr lang="de-DE" sz="2000" dirty="0"/>
            </a:br>
            <a:r>
              <a:rPr lang="de-DE" sz="2000" dirty="0"/>
              <a:t>Startzeitpunkt auf  die </a:t>
            </a:r>
            <a:br>
              <a:rPr lang="de-DE" sz="2000" dirty="0"/>
            </a:br>
            <a:r>
              <a:rPr lang="de-DE" sz="2000" dirty="0"/>
              <a:t>Transaktionszeit gesetzt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5" name="Bild 4" descr="Screen Shot 2014-11-26 at 10.5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4358137"/>
            <a:ext cx="4283968" cy="1599660"/>
          </a:xfrm>
          <a:prstGeom prst="rect">
            <a:avLst/>
          </a:prstGeom>
        </p:spPr>
      </p:pic>
      <p:pic>
        <p:nvPicPr>
          <p:cNvPr id="6" name="Bild 5" descr="Screen Shot 2014-11-26 at 10.5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2" y="2780928"/>
            <a:ext cx="4283968" cy="10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Einschränkungen und 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Primärschlüssel und Fremdschlüssel für </a:t>
            </a:r>
            <a:r>
              <a:rPr lang="de-DE" dirty="0" err="1"/>
              <a:t>systemversionierte</a:t>
            </a:r>
            <a:r>
              <a:rPr lang="de-DE" dirty="0"/>
              <a:t> Tabellen</a:t>
            </a:r>
          </a:p>
          <a:p>
            <a:pPr lvl="1"/>
            <a:r>
              <a:rPr lang="de-DE" dirty="0"/>
              <a:t>Sollen nur für die aktuellen Zeilen geprüft werden</a:t>
            </a:r>
          </a:p>
          <a:p>
            <a:pPr lvl="1"/>
            <a:r>
              <a:rPr lang="de-DE" dirty="0"/>
              <a:t>Systemzeitperiode muss nicht als Teil des Schlüssels deklariert werden</a:t>
            </a:r>
          </a:p>
          <a:p>
            <a:r>
              <a:rPr lang="de-DE" dirty="0"/>
              <a:t>Anfragen auf </a:t>
            </a:r>
            <a:r>
              <a:rPr lang="de-DE" dirty="0" err="1"/>
              <a:t>systemversionierten</a:t>
            </a:r>
            <a:r>
              <a:rPr lang="de-DE" dirty="0"/>
              <a:t> Tabellen:</a:t>
            </a:r>
          </a:p>
          <a:p>
            <a:pPr lvl="1"/>
            <a:r>
              <a:rPr lang="de-DE" dirty="0"/>
              <a:t>Beziehen sich standardmäßig auf aktuelle Zeilen</a:t>
            </a:r>
          </a:p>
          <a:p>
            <a:pPr lvl="1"/>
            <a:r>
              <a:rPr lang="de-DE" dirty="0"/>
              <a:t>Bezugnahme auf historische Zeilen durch Schlüsselwort </a:t>
            </a:r>
            <a:r>
              <a:rPr lang="de-DE" dirty="0">
                <a:solidFill>
                  <a:srgbClr val="0000FF"/>
                </a:solidFill>
              </a:rPr>
              <a:t>FOR SYSTEM TIME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6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/>
              <a:t>Bestimme Zeilen, die zu einem gegebenen Zeitpunkt die aktuellen Zeilen sind</a:t>
            </a:r>
          </a:p>
          <a:p>
            <a:pPr marL="400050" lvl="2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SELECT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b="1" dirty="0">
                <a:solidFill>
                  <a:srgbClr val="0000FF"/>
                </a:solidFill>
              </a:rPr>
              <a:t>FOR SYSTEM_TIME AS OF </a:t>
            </a:r>
            <a:r>
              <a:rPr lang="de-DE" sz="1800" dirty="0">
                <a:solidFill>
                  <a:srgbClr val="0000FF"/>
                </a:solidFill>
              </a:rPr>
              <a:t>TIMESTAMP '2011-01-02 00:00:00‘</a:t>
            </a:r>
          </a:p>
          <a:p>
            <a:r>
              <a:rPr lang="de-DE" dirty="0"/>
              <a:t>Bestimme Zeilen, die in einer Zeitperiode aktuell waren (</a:t>
            </a:r>
            <a:r>
              <a:rPr lang="de-DE" dirty="0">
                <a:solidFill>
                  <a:srgbClr val="FF0000"/>
                </a:solidFill>
              </a:rPr>
              <a:t>ohne</a:t>
            </a:r>
            <a:r>
              <a:rPr lang="de-DE" dirty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Sys_End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SYSTEM_TIME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             </a:t>
            </a:r>
            <a:r>
              <a:rPr lang="de-DE" sz="1600" b="1" dirty="0">
                <a:solidFill>
                  <a:srgbClr val="0000FF"/>
                </a:solidFill>
              </a:rPr>
              <a:t>FROM</a:t>
            </a:r>
            <a:r>
              <a:rPr lang="de-DE" sz="1600" dirty="0">
                <a:solidFill>
                  <a:srgbClr val="0000FF"/>
                </a:solidFill>
              </a:rPr>
              <a:t> TIMESTAMP '2011-01-02 00:00:00’ </a:t>
            </a:r>
            <a:r>
              <a:rPr lang="de-DE" sz="1600" b="1" dirty="0">
                <a:solidFill>
                  <a:srgbClr val="0000FF"/>
                </a:solidFill>
              </a:rPr>
              <a:t>TO</a:t>
            </a:r>
            <a:r>
              <a:rPr lang="de-DE" sz="1600" dirty="0">
                <a:solidFill>
                  <a:srgbClr val="0000FF"/>
                </a:solidFill>
              </a:rPr>
              <a:t> TIMESTAMP '2011-12-31 00:00:00'</a:t>
            </a:r>
            <a:endParaRPr lang="de-DE" dirty="0"/>
          </a:p>
          <a:p>
            <a:r>
              <a:rPr lang="de-DE" dirty="0"/>
              <a:t>Bestimme Zeilen, die in einer Zeitperiode aktuell waren (</a:t>
            </a:r>
            <a:r>
              <a:rPr lang="de-DE" dirty="0">
                <a:solidFill>
                  <a:srgbClr val="FF0000"/>
                </a:solidFill>
              </a:rPr>
              <a:t>mit</a:t>
            </a:r>
            <a:r>
              <a:rPr lang="de-DE" dirty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Sys_End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SYSTEM_TIME </a:t>
            </a:r>
            <a:br>
              <a:rPr lang="de-DE" sz="1600" b="1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             </a:t>
            </a:r>
            <a:r>
              <a:rPr lang="de-DE" sz="1600" b="1" dirty="0">
                <a:solidFill>
                  <a:srgbClr val="0000FF"/>
                </a:solidFill>
              </a:rPr>
              <a:t>BETWEEN</a:t>
            </a:r>
            <a:r>
              <a:rPr lang="de-DE" sz="1600" dirty="0">
                <a:solidFill>
                  <a:srgbClr val="0000FF"/>
                </a:solidFill>
              </a:rPr>
              <a:t> TIMESTAMP '2011-01-02 00:00:00‘ </a:t>
            </a:r>
            <a:r>
              <a:rPr lang="de-DE" sz="1600" b="1" dirty="0">
                <a:solidFill>
                  <a:srgbClr val="0000FF"/>
                </a:solidFill>
              </a:rPr>
              <a:t>AND</a:t>
            </a:r>
            <a:r>
              <a:rPr lang="de-DE" sz="1600" dirty="0">
                <a:solidFill>
                  <a:srgbClr val="0000FF"/>
                </a:solidFill>
              </a:rPr>
              <a:t> TIMESTAMP '2011-12-31 00:00:00'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738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Bitemporale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Anwendungszeit und Systemzeit kombiniert</a:t>
            </a:r>
          </a:p>
          <a:p>
            <a:r>
              <a:rPr lang="de-DE" dirty="0"/>
              <a:t>Beispiel</a:t>
            </a:r>
          </a:p>
          <a:p>
            <a:pPr marL="40005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CREATE 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INTEGER,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EStart</a:t>
            </a:r>
            <a:r>
              <a:rPr lang="de-DE" sz="1800" dirty="0">
                <a:solidFill>
                  <a:srgbClr val="0000FF"/>
                </a:solidFill>
              </a:rPr>
              <a:t> DATE,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EEnd</a:t>
            </a:r>
            <a:r>
              <a:rPr lang="de-DE" sz="1800" dirty="0">
                <a:solidFill>
                  <a:srgbClr val="0000FF"/>
                </a:solidFill>
              </a:rPr>
              <a:t> DATE,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 INTEGER,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>
                <a:solidFill>
                  <a:srgbClr val="0000FF"/>
                </a:solidFill>
              </a:rPr>
              <a:t>PERIOD FOR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EStart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EEnd</a:t>
            </a:r>
            <a:r>
              <a:rPr lang="de-DE" sz="1800" dirty="0">
                <a:solidFill>
                  <a:srgbClr val="0000FF"/>
                </a:solidFill>
              </a:rPr>
              <a:t>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>
                <a:solidFill>
                  <a:srgbClr val="0000FF"/>
                </a:solidFill>
              </a:rPr>
              <a:t>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>
                <a:solidFill>
                  <a:srgbClr val="0000FF"/>
                </a:solidFill>
              </a:rPr>
              <a:t>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 VARCHAR(30),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>
                <a:solidFill>
                  <a:srgbClr val="0000FF"/>
                </a:solidFill>
              </a:rPr>
              <a:t>PERIOD 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PRIMARY KEY (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b="1" dirty="0">
                <a:solidFill>
                  <a:srgbClr val="0000FF"/>
                </a:solidFill>
              </a:rPr>
              <a:t> WITHOUT OVERLAPS</a:t>
            </a:r>
            <a:r>
              <a:rPr lang="de-DE" sz="1800" dirty="0">
                <a:solidFill>
                  <a:srgbClr val="0000FF"/>
                </a:solidFill>
              </a:rPr>
              <a:t>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FOREIGN KEY (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)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                 REFERENCES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DPeriod</a:t>
            </a:r>
            <a:r>
              <a:rPr lang="de-DE" sz="1800" dirty="0">
                <a:solidFill>
                  <a:srgbClr val="0000FF"/>
                </a:solidFill>
              </a:rPr>
              <a:t>))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b="1" dirty="0">
                <a:solidFill>
                  <a:srgbClr val="0000FF"/>
                </a:solidFill>
              </a:rPr>
              <a:t>WITH SYSTEM VERSIONING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5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Anfragen an </a:t>
            </a:r>
            <a:r>
              <a:rPr lang="de-DE" dirty="0" err="1"/>
              <a:t>bitemporale</a:t>
            </a:r>
            <a:r>
              <a:rPr lang="de-DE" dirty="0"/>
              <a:t>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Anfragen können Prädikate für Systemzeitperioden und Anwendungszeitperioden enthalten</a:t>
            </a:r>
          </a:p>
          <a:p>
            <a:r>
              <a:rPr lang="de-DE" dirty="0"/>
              <a:t>Beispiel</a:t>
            </a:r>
          </a:p>
          <a:p>
            <a:pPr marL="457200" lvl="1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b="1" dirty="0">
                <a:solidFill>
                  <a:srgbClr val="0000FF"/>
                </a:solidFill>
              </a:rPr>
              <a:t>FOR SYSTEM_TIME 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             </a:t>
            </a:r>
            <a:r>
              <a:rPr lang="de-DE" sz="2000" b="1" dirty="0">
                <a:solidFill>
                  <a:srgbClr val="0000FF"/>
                </a:solidFill>
              </a:rPr>
              <a:t>AS OF TIMESTAMP '2011-07-01 00:00:00' 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 = 22217 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              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CONTAINS DATE '2010-12-01'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06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Temporale Daten – 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/>
          <a:lstStyle/>
          <a:p>
            <a:r>
              <a:rPr lang="de-DE" sz="2400" dirty="0"/>
              <a:t>Zentralen Anforderung in vielen Anwendungen</a:t>
            </a:r>
          </a:p>
          <a:p>
            <a:pPr lvl="1"/>
            <a:r>
              <a:rPr lang="de-DE" sz="2000" dirty="0"/>
              <a:t>Zeitperioden, Prädikate (z.B. mit Allen-Operatoren)</a:t>
            </a:r>
          </a:p>
          <a:p>
            <a:pPr lvl="1"/>
            <a:r>
              <a:rPr lang="de-DE" sz="2000" dirty="0"/>
              <a:t>Anwendungszeit vs. Systemzeit, </a:t>
            </a:r>
            <a:r>
              <a:rPr lang="de-DE" sz="2000" dirty="0" err="1"/>
              <a:t>bitemporale</a:t>
            </a:r>
            <a:r>
              <a:rPr lang="de-DE" sz="2000" dirty="0"/>
              <a:t> Tabellen</a:t>
            </a:r>
          </a:p>
          <a:p>
            <a:r>
              <a:rPr lang="de-DE" sz="2400" dirty="0"/>
              <a:t>Wichtige frühere Ansätze</a:t>
            </a:r>
            <a:r>
              <a:rPr lang="de-DE" sz="2400" baseline="30000" dirty="0"/>
              <a:t>1</a:t>
            </a:r>
          </a:p>
          <a:p>
            <a:pPr lvl="1"/>
            <a:r>
              <a:rPr lang="de-DE" sz="2000" dirty="0"/>
              <a:t>TSQL2, SQL/Temporal</a:t>
            </a:r>
          </a:p>
          <a:p>
            <a:r>
              <a:rPr lang="de-DE" sz="2400" dirty="0"/>
              <a:t>SQL:2011</a:t>
            </a:r>
          </a:p>
          <a:p>
            <a:pPr lvl="1"/>
            <a:r>
              <a:rPr lang="de-DE" sz="2000" dirty="0"/>
              <a:t>Definition von Perioden, </a:t>
            </a:r>
            <a:br>
              <a:rPr lang="de-DE" sz="2000" dirty="0"/>
            </a:br>
            <a:r>
              <a:rPr lang="de-DE" sz="2000" dirty="0"/>
              <a:t>Anwendungszeit und Systemzeit</a:t>
            </a:r>
          </a:p>
          <a:p>
            <a:r>
              <a:rPr lang="de-DE" sz="2400" dirty="0"/>
              <a:t>SQL: Weitere Entwicklungen</a:t>
            </a:r>
          </a:p>
          <a:p>
            <a:pPr lvl="1"/>
            <a:r>
              <a:rPr lang="de-DE" sz="2000" dirty="0" err="1"/>
              <a:t>Outer</a:t>
            </a:r>
            <a:r>
              <a:rPr lang="de-DE" sz="2000" dirty="0"/>
              <a:t> </a:t>
            </a:r>
            <a:r>
              <a:rPr lang="de-DE" sz="2000" dirty="0" err="1"/>
              <a:t>Join</a:t>
            </a:r>
            <a:r>
              <a:rPr lang="de-DE" sz="2000" dirty="0"/>
              <a:t>, Gruppierung,</a:t>
            </a:r>
            <a:br>
              <a:rPr lang="de-DE" sz="2000" dirty="0"/>
            </a:br>
            <a:r>
              <a:rPr lang="de-DE" sz="2000" dirty="0"/>
              <a:t>Aggregation mit Zeitperioden</a:t>
            </a:r>
          </a:p>
          <a:p>
            <a:pPr lvl="1"/>
            <a:r>
              <a:rPr lang="de-DE" sz="2000" dirty="0"/>
              <a:t>Normalisierung </a:t>
            </a:r>
            <a:br>
              <a:rPr lang="de-DE" sz="2000" dirty="0"/>
            </a:br>
            <a:r>
              <a:rPr lang="de-DE" sz="2000" dirty="0"/>
              <a:t>(z.B. Zusammenfassung von Perioden)</a:t>
            </a:r>
          </a:p>
          <a:p>
            <a:pPr lvl="1"/>
            <a:r>
              <a:rPr lang="de-DE" sz="2000" dirty="0"/>
              <a:t>Viele weitere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55577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>
                <a:solidFill>
                  <a:srgbClr val="0000FF"/>
                </a:solidFill>
              </a:rPr>
              <a:t>1</a:t>
            </a:r>
            <a:r>
              <a:rPr lang="de-DE" sz="1200" dirty="0">
                <a:solidFill>
                  <a:srgbClr val="0000FF"/>
                </a:solidFill>
              </a:rPr>
              <a:t> CS Jensen, RT Snodgrass, </a:t>
            </a:r>
            <a:r>
              <a:rPr lang="de-DE" sz="1200" dirty="0" err="1">
                <a:solidFill>
                  <a:srgbClr val="0000FF"/>
                </a:solidFill>
              </a:rPr>
              <a:t>Semantics</a:t>
            </a:r>
            <a:r>
              <a:rPr lang="de-DE" sz="1200" dirty="0">
                <a:solidFill>
                  <a:srgbClr val="0000FF"/>
                </a:solidFill>
              </a:rPr>
              <a:t> of time-</a:t>
            </a:r>
            <a:r>
              <a:rPr lang="de-DE" sz="1200" dirty="0" err="1">
                <a:solidFill>
                  <a:srgbClr val="0000FF"/>
                </a:solidFill>
              </a:rPr>
              <a:t>varying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information</a:t>
            </a:r>
            <a:r>
              <a:rPr lang="de-DE" sz="1200" dirty="0">
                <a:solidFill>
                  <a:srgbClr val="0000FF"/>
                </a:solidFill>
              </a:rPr>
              <a:t>, Journal of Information Systems, 21:4, pp. 311-352, </a:t>
            </a:r>
            <a:r>
              <a:rPr lang="de-DE" sz="1200" b="1" dirty="0">
                <a:solidFill>
                  <a:srgbClr val="FF0000"/>
                </a:solidFill>
              </a:rPr>
              <a:t>1996</a:t>
            </a:r>
          </a:p>
        </p:txBody>
      </p:sp>
      <p:pic>
        <p:nvPicPr>
          <p:cNvPr id="5" name="Bild 4" descr="51k0uBqR06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4"/>
            <a:ext cx="2376264" cy="33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08312" cy="2402758"/>
            <a:chOff x="249687" y="1916856"/>
            <a:chExt cx="2810402" cy="240346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7" y="1916856"/>
              <a:ext cx="2810402" cy="2271868"/>
              <a:chOff x="1149203" y="3096274"/>
              <a:chExt cx="2810402" cy="227186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3" y="3096274"/>
                <a:ext cx="2810402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r>
                  <a:rPr lang="de-DE" sz="2000" noProof="1">
                    <a:cs typeface="Arial" charset="0"/>
                  </a:rPr>
                  <a:t> Konzepte temporaler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Vorschläge für</a:t>
                </a:r>
                <a:br>
                  <a:rPr lang="de-DE" sz="2000" dirty="0"/>
                </a:br>
                <a:r>
                  <a:rPr lang="de-DE" sz="2000" dirty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multidimensionalen Indizierung zu temporalen Daten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Sequenzen in SQL:2011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Unterstützung für Datenanalyse in SQL:2011 durch Bildung von Sequenzen aus einer Relation</a:t>
            </a:r>
          </a:p>
          <a:p>
            <a:r>
              <a:rPr lang="de-DE" dirty="0"/>
              <a:t>Siehe auch OLAP-Funktionen in SQL:2003</a:t>
            </a:r>
          </a:p>
          <a:p>
            <a:r>
              <a:rPr lang="de-DE" dirty="0"/>
              <a:t>Auch für Analyse zeitlicher Daten geeignet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dirty="0"/>
              <a:t>Nachfolgende 11 Präsentationen sind angelehnt an ein </a:t>
            </a:r>
            <a:r>
              <a:rPr lang="de-DE" sz="2400" dirty="0" err="1"/>
              <a:t>Tutorial</a:t>
            </a:r>
            <a:r>
              <a:rPr lang="de-DE" sz="2400" dirty="0"/>
              <a:t> „</a:t>
            </a:r>
            <a:r>
              <a:rPr lang="de-DE" sz="2400" dirty="0" err="1"/>
              <a:t>Advanced</a:t>
            </a:r>
            <a:r>
              <a:rPr lang="de-DE" sz="2400" dirty="0"/>
              <a:t> SQL“ von </a:t>
            </a:r>
            <a:r>
              <a:rPr lang="en-US" sz="2400" dirty="0" err="1"/>
              <a:t>Marcin.Blaszczyk@cern.ch</a:t>
            </a:r>
            <a:endParaRPr lang="en-US" sz="24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419872" y="6453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051720" y="6309320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F. </a:t>
            </a:r>
            <a:r>
              <a:rPr lang="en-US" sz="1200" dirty="0" err="1">
                <a:solidFill>
                  <a:srgbClr val="0000FF"/>
                </a:solidFill>
              </a:rPr>
              <a:t>Zemke</a:t>
            </a:r>
            <a:r>
              <a:rPr lang="en-US" sz="1200" dirty="0">
                <a:solidFill>
                  <a:srgbClr val="0000FF"/>
                </a:solidFill>
              </a:rPr>
              <a:t>, What's new in SQL:2011. ACM SIGMOD Record 41.1, 67-73, </a:t>
            </a:r>
            <a:r>
              <a:rPr lang="en-US" sz="1200" b="1" dirty="0">
                <a:solidFill>
                  <a:srgbClr val="FF0000"/>
                </a:solidFill>
              </a:rPr>
              <a:t>2012</a:t>
            </a:r>
            <a:r>
              <a:rPr lang="en-US" sz="1200" dirty="0">
                <a:solidFill>
                  <a:srgbClr val="0000FF"/>
                </a:solidFill>
              </a:rPr>
              <a:t>.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0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Standard-Datenbanken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6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71272"/>
              </p:ext>
            </p:extLst>
          </p:nvPr>
        </p:nvGraphicFramePr>
        <p:xfrm>
          <a:off x="2286000" y="1554440"/>
          <a:ext cx="914400" cy="21945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56730"/>
              </p:ext>
            </p:extLst>
          </p:nvPr>
        </p:nvGraphicFramePr>
        <p:xfrm>
          <a:off x="6096000" y="1554440"/>
          <a:ext cx="1752600" cy="4754880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1644650" y="16716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</a:t>
            </a: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5257800" y="1676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</a:t>
            </a:r>
          </a:p>
        </p:txBody>
      </p:sp>
      <p:sp>
        <p:nvSpPr>
          <p:cNvPr id="10" name="Text Box 200"/>
          <p:cNvSpPr txBox="1">
            <a:spLocks noChangeArrowheads="1"/>
          </p:cNvSpPr>
          <p:nvPr/>
        </p:nvSpPr>
        <p:spPr bwMode="auto">
          <a:xfrm>
            <a:off x="3384451" y="1084263"/>
            <a:ext cx="377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“Suppliers and Shipments”</a:t>
            </a:r>
          </a:p>
        </p:txBody>
      </p:sp>
      <p:sp>
        <p:nvSpPr>
          <p:cNvPr id="11" name="Text Box 201"/>
          <p:cNvSpPr txBox="1">
            <a:spLocks noChangeArrowheads="1"/>
          </p:cNvSpPr>
          <p:nvPr/>
        </p:nvSpPr>
        <p:spPr bwMode="auto">
          <a:xfrm>
            <a:off x="304800" y="23622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under contract"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3886200" y="236220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able</a:t>
            </a:r>
            <a:br>
              <a:rPr lang="en-GB" sz="1800" dirty="0"/>
            </a:br>
            <a:r>
              <a:rPr lang="en-GB" sz="1800" dirty="0"/>
              <a:t>to supply part P#"</a:t>
            </a:r>
          </a:p>
        </p:txBody>
      </p:sp>
      <p:sp>
        <p:nvSpPr>
          <p:cNvPr id="13" name="Text Box 204"/>
          <p:cNvSpPr txBox="1">
            <a:spLocks noChangeArrowheads="1"/>
          </p:cNvSpPr>
          <p:nvPr/>
        </p:nvSpPr>
        <p:spPr bwMode="auto">
          <a:xfrm>
            <a:off x="914400" y="4953000"/>
            <a:ext cx="48164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Anfragen</a:t>
            </a:r>
            <a:r>
              <a:rPr lang="en-GB" sz="1800" dirty="0">
                <a:solidFill>
                  <a:srgbClr val="008000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r>
              <a:rPr lang="en-GB" sz="1800" dirty="0"/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Which suppliers can supply something? </a:t>
            </a:r>
            <a:endParaRPr lang="en-GB" i="1" dirty="0"/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Which suppliers cannot supply anything?</a:t>
            </a:r>
          </a:p>
        </p:txBody>
      </p:sp>
    </p:spTree>
    <p:extLst>
      <p:ext uri="{BB962C8B-B14F-4D97-AF65-F5344CB8AC3E}">
        <p14:creationId xmlns:p14="http://schemas.microsoft.com/office/powerpoint/2010/main" val="1475331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Funktionen</a:t>
            </a:r>
            <a:r>
              <a:rPr lang="en-US" dirty="0"/>
              <a:t> – </a:t>
            </a:r>
            <a:r>
              <a:rPr lang="en-US" dirty="0" err="1"/>
              <a:t>Überblick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347689"/>
            <a:ext cx="8832395" cy="467359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Allgemeine</a:t>
            </a:r>
            <a:r>
              <a:rPr lang="en-US" dirty="0"/>
              <a:t> Syntax: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Fensterspezifikation</a:t>
            </a:r>
            <a:r>
              <a:rPr lang="en-US" dirty="0"/>
              <a:t> – Syntax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Bereichspezifikation</a:t>
            </a:r>
            <a:r>
              <a:rPr lang="en-US" dirty="0"/>
              <a:t> (</a:t>
            </a:r>
            <a:r>
              <a:rPr lang="en-US" dirty="0" err="1"/>
              <a:t>siehe</a:t>
            </a:r>
            <a:r>
              <a:rPr lang="en-US" dirty="0"/>
              <a:t> </a:t>
            </a:r>
            <a:r>
              <a:rPr lang="en-US" dirty="0" err="1"/>
              <a:t>Dokumentation</a:t>
            </a:r>
            <a:r>
              <a:rPr lang="en-US" dirty="0"/>
              <a:t>)</a:t>
            </a:r>
          </a:p>
          <a:p>
            <a:pPr marL="448056" lvl="1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48056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448056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0586" y="1828800"/>
            <a:ext cx="4830915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SELECT analytical-function(col-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</a:t>
            </a:r>
          </a:p>
          <a:p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OVER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(window-spec) [AS col-alias] 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FROM [TABLE];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86463" y="1281838"/>
            <a:ext cx="2846539" cy="2806791"/>
            <a:chOff x="6319838" y="942974"/>
            <a:chExt cx="2209800" cy="2911793"/>
          </a:xfrm>
        </p:grpSpPr>
        <p:sp>
          <p:nvSpPr>
            <p:cNvPr id="8" name="Rectangle 7"/>
            <p:cNvSpPr/>
            <p:nvPr/>
          </p:nvSpPr>
          <p:spPr>
            <a:xfrm>
              <a:off x="6319838" y="1081087"/>
              <a:ext cx="2209800" cy="27736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1273" y="1796545"/>
              <a:ext cx="2066925" cy="1452564"/>
            </a:xfrm>
            <a:prstGeom prst="rect">
              <a:avLst/>
            </a:prstGeom>
            <a:solidFill>
              <a:srgbClr val="BCFCC8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53189" y="2386964"/>
              <a:ext cx="1931192" cy="2381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6"/>
                  </a:solidFill>
                </a:rPr>
                <a:t>CURRENT ROW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15149" y="1706141"/>
              <a:ext cx="1009651" cy="23812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6"/>
                  </a:solidFill>
                </a:rPr>
                <a:t>WINDOW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86523" y="15313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91287" y="33347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86522" y="3496626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6522" y="3658551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86522" y="13757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29436" y="942974"/>
              <a:ext cx="1009651" cy="23812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TABLE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86522" y="12233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86524" y="2221862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6523" y="2061049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6050" y="2845749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96049" y="2684936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96050" y="3004024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0585" y="3432014"/>
            <a:ext cx="4830915" cy="54975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PARTITION 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list]]</a:t>
            </a:r>
          </a:p>
          <a:p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ORDER 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[sort spec] [range spec]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0584" y="4718947"/>
            <a:ext cx="7116916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UNBOUNDED PRECEDING AND CURRENT ROW (default)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n PRECEDING AND m FOLLOWING</a:t>
            </a:r>
          </a:p>
        </p:txBody>
      </p:sp>
    </p:spTree>
    <p:extLst>
      <p:ext uri="{BB962C8B-B14F-4D97-AF65-F5344CB8AC3E}">
        <p14:creationId xmlns:p14="http://schemas.microsoft.com/office/powerpoint/2010/main" val="4076149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" y="1912012"/>
            <a:ext cx="6680200" cy="297004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SQL&gt;  select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sum(salary) over (order by 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salary) 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as cumulative from employees;</a:t>
            </a:r>
          </a:p>
          <a:p>
            <a:endParaRPr lang="en-US" sz="11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EMPLOYEE_ID LAST_NAME MANAGER_ID SALARY CUMULATIVE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----------- --------- ---------- ------ ----------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100 King                  24000      24000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101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100  17000      41000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102 De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100  17000      58000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102   9000      67000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104 Ernst            103   6000      73000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105 Austin           103   4800      77800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106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103   4800      82600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107 Lorentz          103   4200      86800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108 Greenberg        101  12000      98800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109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Faviet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108   9000     107800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110 Chen             108   8200     116000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Geordnetes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10" y="1180256"/>
            <a:ext cx="8517478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auf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Tupel</a:t>
            </a:r>
            <a:r>
              <a:rPr lang="en-US" dirty="0"/>
              <a:t> des </a:t>
            </a:r>
            <a:r>
              <a:rPr lang="en-US" dirty="0" err="1"/>
              <a:t>Fensters</a:t>
            </a:r>
            <a:r>
              <a:rPr lang="en-US" dirty="0"/>
              <a:t> </a:t>
            </a:r>
            <a:r>
              <a:rPr lang="en-US" dirty="0" err="1"/>
              <a:t>angewandt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3900" y="1912012"/>
            <a:ext cx="6680200" cy="2970043"/>
            <a:chOff x="670560" y="2919031"/>
            <a:chExt cx="6680200" cy="2227532"/>
          </a:xfrm>
        </p:grpSpPr>
        <p:sp>
          <p:nvSpPr>
            <p:cNvPr id="6" name="Rectangle 5"/>
            <p:cNvSpPr/>
            <p:nvPr/>
          </p:nvSpPr>
          <p:spPr>
            <a:xfrm>
              <a:off x="670560" y="2919031"/>
              <a:ext cx="6680200" cy="22275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 select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salary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sum(salary) over (order by 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salary) 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as cumulative from employees;</a:t>
              </a: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EMPLOYEE_ID LAST_NAME MANAGER_ID SALARY CUMULATIVE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 --------- 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100 King            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24000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101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41000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102 De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Haan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58000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= 24000 + 17000 + 17000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102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67000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104 Ernst 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73000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105 Austin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106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Pataballa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82600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107 Lorentz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86800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108 Greenberg        101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98800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109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Faviet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107800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110 Chen  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8200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116000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4109264" y="3732737"/>
              <a:ext cx="341858" cy="1404156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2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salary, sum(salary) over (order by  	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 rows between 2 preceding and 1 following) as 	cumulative from employees;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10800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22800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31800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9000      51000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62000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17000      54200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45200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Bereichsangabe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r>
              <a:rPr lang="en-US" dirty="0"/>
              <a:t> (1)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2 PRECEDING AND 1 FOLLOWING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9800" y="225742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salary, sum(salary) over (order by  	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2 preceding and 1 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as 	cumulative from employees;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10800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22800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31800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51000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 6000 + 12000 + 9000 + 24000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62000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17000      54200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4200      45200</a:t>
              </a:r>
            </a:p>
          </p:txBody>
        </p:sp>
        <p:sp>
          <p:nvSpPr>
            <p:cNvPr id="9" name="Curved Left Arrow 8"/>
            <p:cNvSpPr/>
            <p:nvPr/>
          </p:nvSpPr>
          <p:spPr>
            <a:xfrm>
              <a:off x="3551962" y="2733768"/>
              <a:ext cx="342900" cy="540060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9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salary, sum(salary) over (order by  	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 rows between current row and unbounded 	following) as cumulative from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emp_part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77000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72200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66200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9000      54200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45200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17000      21200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 4200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Bereichsangabe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r>
              <a:rPr lang="en-US" dirty="0"/>
              <a:t> (2)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9800" y="224917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salary, sum(salary) over (order by  	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current row and unbounded 	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as cumulative from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emp_part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77000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6000      72200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12000      66200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54200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 + 24000 + 17000 + 4200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45200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21200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4200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3564662" y="3009986"/>
              <a:ext cx="342900" cy="486053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4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over (PARTITION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)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114  11000      45000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73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3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1180256"/>
            <a:ext cx="8208912" cy="7247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/>
              <a:t>Analytische Funktion wird auf </a:t>
            </a:r>
            <a:r>
              <a:rPr lang="en-US">
                <a:solidFill>
                  <a:srgbClr val="FF0000"/>
                </a:solidFill>
              </a:rPr>
              <a:t>jede Partition </a:t>
            </a:r>
            <a:r>
              <a:rPr lang="en-US"/>
              <a:t>angewandt</a:t>
            </a:r>
            <a:endParaRPr lang="en-US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78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3014299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15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2"/>
            <a:ext cx="342900" cy="576065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185713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946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9249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15600		= 6000 + 4800 + 4800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3068961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62371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221088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rved Left Arrow 9"/>
          <p:cNvSpPr/>
          <p:nvPr/>
        </p:nvSpPr>
        <p:spPr>
          <a:xfrm>
            <a:off x="5165448" y="4437113"/>
            <a:ext cx="342900" cy="432048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31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Vordefinierte</a:t>
            </a:r>
            <a:r>
              <a:rPr lang="en-US" dirty="0"/>
              <a:t> </a:t>
            </a: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258147"/>
            <a:ext cx="8832395" cy="509820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Aggregatsfunktionen</a:t>
            </a:r>
            <a:endParaRPr lang="en-US" dirty="0"/>
          </a:p>
          <a:p>
            <a:pPr lvl="1"/>
            <a:r>
              <a:rPr lang="en-US" dirty="0"/>
              <a:t>SUM</a:t>
            </a:r>
          </a:p>
          <a:p>
            <a:pPr lvl="1"/>
            <a:r>
              <a:rPr lang="en-US" dirty="0"/>
              <a:t>MAX </a:t>
            </a:r>
          </a:p>
          <a:p>
            <a:pPr lvl="1"/>
            <a:r>
              <a:rPr lang="en-US" dirty="0"/>
              <a:t>MIN </a:t>
            </a:r>
          </a:p>
          <a:p>
            <a:pPr lvl="1"/>
            <a:r>
              <a:rPr lang="en-US" dirty="0"/>
              <a:t>AVG </a:t>
            </a:r>
          </a:p>
          <a:p>
            <a:pPr lvl="1"/>
            <a:r>
              <a:rPr lang="en-US" dirty="0"/>
              <a:t>COUNT </a:t>
            </a:r>
          </a:p>
          <a:p>
            <a:r>
              <a:rPr lang="en-US" dirty="0" err="1"/>
              <a:t>Zusätzlich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Fensterbereiche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LAG</a:t>
            </a:r>
          </a:p>
          <a:p>
            <a:pPr lvl="1"/>
            <a:r>
              <a:rPr lang="en-US" dirty="0"/>
              <a:t>LEAD</a:t>
            </a:r>
          </a:p>
          <a:p>
            <a:pPr lvl="1"/>
            <a:r>
              <a:rPr lang="en-US" dirty="0"/>
              <a:t>FIRST</a:t>
            </a:r>
          </a:p>
          <a:p>
            <a:pPr lvl="1"/>
            <a:r>
              <a:rPr lang="en-US" dirty="0"/>
              <a:t>LAST</a:t>
            </a:r>
          </a:p>
          <a:p>
            <a:pPr lvl="1"/>
            <a:r>
              <a:rPr lang="en-US" dirty="0"/>
              <a:t>FIRST VALUE</a:t>
            </a:r>
          </a:p>
          <a:p>
            <a:pPr lvl="1"/>
            <a:r>
              <a:rPr lang="en-US" dirty="0"/>
              <a:t>LAST VALUE</a:t>
            </a:r>
          </a:p>
          <a:p>
            <a:pPr lvl="1"/>
            <a:r>
              <a:rPr lang="en-US" dirty="0"/>
              <a:t>ROW_NUMBER</a:t>
            </a:r>
          </a:p>
          <a:p>
            <a:pPr lvl="1"/>
            <a:r>
              <a:rPr lang="en-US" dirty="0"/>
              <a:t>RANK</a:t>
            </a:r>
          </a:p>
          <a:p>
            <a:pPr lvl="1"/>
            <a:r>
              <a:rPr lang="en-US" dirty="0"/>
              <a:t>DENSE_RANK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6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Semitemporalisiert</a:t>
            </a:r>
            <a:r>
              <a:rPr lang="de-DE" dirty="0"/>
              <a:t>: Linear geordnete Struktur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aphicFrame>
        <p:nvGraphicFramePr>
          <p:cNvPr id="6" name="Group 160"/>
          <p:cNvGraphicFramePr>
            <a:graphicFrameLocks noGrp="1"/>
          </p:cNvGraphicFramePr>
          <p:nvPr/>
        </p:nvGraphicFramePr>
        <p:xfrm>
          <a:off x="2133600" y="1371600"/>
          <a:ext cx="1828800" cy="222567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132"/>
          <p:cNvGraphicFramePr>
            <a:graphicFrameLocks noGrp="1"/>
          </p:cNvGraphicFramePr>
          <p:nvPr/>
        </p:nvGraphicFramePr>
        <p:xfrm>
          <a:off x="6400800" y="1371600"/>
          <a:ext cx="2438400" cy="475488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228600" y="1295400"/>
            <a:ext cx="148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S_SINCE</a:t>
            </a:r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4556125" y="12954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SP_SINCE</a:t>
            </a:r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228600" y="1700808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under contract since day SINCE"</a:t>
            </a:r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4191000" y="1700808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able to supply part P# since day SINCE"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407676" y="4831992"/>
            <a:ext cx="53498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Anfragen</a:t>
            </a:r>
            <a:r>
              <a:rPr lang="en-GB" sz="1800" dirty="0">
                <a:solidFill>
                  <a:srgbClr val="008000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r>
              <a:rPr lang="en-GB" sz="18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Since when has supplier S# been able to </a:t>
            </a:r>
            <a:r>
              <a:rPr lang="en-GB" sz="1800" i="1"/>
              <a:t>supply </a:t>
            </a:r>
            <a:r>
              <a:rPr lang="en-GB" i="1"/>
              <a:t>some</a:t>
            </a:r>
            <a:r>
              <a:rPr lang="en-GB" sz="1800" i="1"/>
              <a:t>thing</a:t>
            </a:r>
            <a:r>
              <a:rPr lang="en-GB" sz="1800" i="1" dirty="0"/>
              <a:t>?</a:t>
            </a:r>
            <a:r>
              <a:rPr lang="en-GB" sz="1800" dirty="0"/>
              <a:t> (</a:t>
            </a:r>
            <a:r>
              <a:rPr lang="en-GB" dirty="0" err="1"/>
              <a:t>e</a:t>
            </a:r>
            <a:r>
              <a:rPr lang="en-GB" sz="1800" dirty="0" err="1"/>
              <a:t>infach</a:t>
            </a:r>
            <a:r>
              <a:rPr lang="en-GB" sz="1800" dirty="0"/>
              <a:t>)</a:t>
            </a:r>
            <a:r>
              <a:rPr lang="en-GB" sz="1800" i="1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Since when has supplier S# been unable to supply anything?</a:t>
            </a:r>
            <a:r>
              <a:rPr lang="en-GB" sz="1800" dirty="0"/>
              <a:t> (</a:t>
            </a:r>
            <a:r>
              <a:rPr lang="en-GB" dirty="0" err="1"/>
              <a:t>u</a:t>
            </a:r>
            <a:r>
              <a:rPr lang="en-GB" sz="1800" dirty="0" err="1"/>
              <a:t>nmöglich</a:t>
            </a:r>
            <a:r>
              <a:rPr lang="en-GB" sz="1800" dirty="0"/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5536" y="3729806"/>
            <a:ext cx="5391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b="1" dirty="0"/>
              <a:t>Zeitstruktur</a:t>
            </a:r>
            <a:r>
              <a:rPr lang="de-DE" dirty="0"/>
              <a:t> (T, &lt;) wobei T eine Menge und &lt;</a:t>
            </a:r>
            <a:br>
              <a:rPr lang="de-DE" dirty="0"/>
            </a:br>
            <a:r>
              <a:rPr lang="de-DE" dirty="0"/>
              <a:t>eine totale Ordnung über T ist</a:t>
            </a:r>
          </a:p>
          <a:p>
            <a:pPr marL="285750" indent="-285750">
              <a:buFont typeface="Arial"/>
              <a:buChar char="•"/>
            </a:pPr>
            <a:r>
              <a:rPr lang="de-DE" b="1" dirty="0"/>
              <a:t>Granularität </a:t>
            </a:r>
            <a:r>
              <a:rPr lang="de-DE" dirty="0"/>
              <a:t>ist</a:t>
            </a:r>
            <a:r>
              <a:rPr lang="de-DE" b="1" dirty="0"/>
              <a:t> anwendungsabhängig </a:t>
            </a:r>
            <a:r>
              <a:rPr lang="de-DE" dirty="0"/>
              <a:t>zu wählen</a:t>
            </a:r>
          </a:p>
        </p:txBody>
      </p:sp>
    </p:spTree>
    <p:extLst>
      <p:ext uri="{BB962C8B-B14F-4D97-AF65-F5344CB8AC3E}">
        <p14:creationId xmlns:p14="http://schemas.microsoft.com/office/powerpoint/2010/main" val="41080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r>
              <a:rPr lang="en-US" dirty="0"/>
              <a:t> LAG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001" y="2049321"/>
            <a:ext cx="3801111" cy="26776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* from currency order by 1;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2852" y="1932863"/>
            <a:ext cx="4361589" cy="286232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day, EURCHF, </a:t>
            </a:r>
            <a:r>
              <a:rPr lang="en-US" sz="1200" b="1" dirty="0">
                <a:solidFill>
                  <a:srgbClr val="C00000"/>
                </a:solidFill>
                <a:latin typeface="Courier" pitchFamily="49" charset="0"/>
              </a:rPr>
              <a:t>lag(EURCHF,1) over (order by day)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as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prev_eurchf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from currency;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    PREV_EURCHF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 --------------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        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        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        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        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        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        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        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        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          1.217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8000" y="6967589"/>
            <a:ext cx="8415020" cy="2990905"/>
            <a:chOff x="774926" y="3197501"/>
            <a:chExt cx="7385050" cy="2243178"/>
          </a:xfrm>
        </p:grpSpPr>
        <p:sp>
          <p:nvSpPr>
            <p:cNvPr id="7" name="Rectangle 6"/>
            <p:cNvSpPr/>
            <p:nvPr/>
          </p:nvSpPr>
          <p:spPr>
            <a:xfrm>
              <a:off x="774926" y="3197501"/>
              <a:ext cx="7385050" cy="197361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select day, EURCHF, ((EURCHF -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) /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)*100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pct_change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(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select day, EURCHF, LAG(EURCHF,1) over (order by day)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currency);</a:t>
              </a: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DAY                  EURCHF PCT_CHANGE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01-JUN-2012 00:00:00  1.240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02-JUN-2012 00:00:00  1.223      -1.37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03-JUN-2012 00:00:00  1.228       0.41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04-JUN-2012 00:00:00  1.217      -0.90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05-JUN-2012 00:00:00  1.255       3.12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06-JUN-2012 00:00:00  1.289       2.71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07-JUN-2012 00:00:00  1.291       0.16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08-JUN-2012 00:00:00  1.247      -3.41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09-JUN-2012 00:00:00  1.217      -2.41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10-JUN-2012 00:00:00  1.265       3.94</a:t>
              </a:r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923345"/>
                </p:ext>
              </p:extLst>
            </p:nvPr>
          </p:nvGraphicFramePr>
          <p:xfrm>
            <a:off x="3966414" y="3672838"/>
            <a:ext cx="4111942" cy="1767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28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8333 L -2.77778E-6 -0.73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Punkte bei der Datenmodellierung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Periodische Gültigkeit</a:t>
            </a:r>
          </a:p>
          <a:p>
            <a:r>
              <a:rPr lang="de-DE" sz="2400" dirty="0"/>
              <a:t>Unsicherheit: </a:t>
            </a:r>
          </a:p>
          <a:p>
            <a:pPr lvl="1"/>
            <a:r>
              <a:rPr lang="de-DE" sz="2000" dirty="0"/>
              <a:t>Gültigkeit zu mindestens einem Zeitpunkt in einem Intervall</a:t>
            </a:r>
          </a:p>
          <a:p>
            <a:r>
              <a:rPr lang="de-DE" sz="2400" dirty="0"/>
              <a:t>Abhängigkeiten zwischen Anwendungszeitperioden bzw. Systemzeitperioden</a:t>
            </a:r>
          </a:p>
          <a:p>
            <a:pPr lvl="1"/>
            <a:r>
              <a:rPr lang="de-DE" sz="2000" dirty="0"/>
              <a:t>Etwas gilt, nachdem/bis/bevor/während etwas anderes gilt, ohne dass die tatsächlichen Intervallgrenzen bekannt sind</a:t>
            </a:r>
          </a:p>
          <a:p>
            <a:r>
              <a:rPr lang="de-DE" sz="2400" dirty="0"/>
              <a:t>Open-World-Annahme: Wenn etwas nicht als gültig eingetragen ist, ist es nicht notwendigerweise ungültig</a:t>
            </a:r>
          </a:p>
          <a:p>
            <a:r>
              <a:rPr lang="de-DE" sz="2400" dirty="0"/>
              <a:t>Komplexere Zeitstrukturen</a:t>
            </a:r>
          </a:p>
          <a:p>
            <a:pPr lvl="1"/>
            <a:r>
              <a:rPr lang="de-DE" sz="2200" dirty="0"/>
              <a:t>Verzweigende Zeit (</a:t>
            </a:r>
            <a:r>
              <a:rPr lang="de-DE" sz="2200" dirty="0" err="1"/>
              <a:t>branching</a:t>
            </a:r>
            <a:r>
              <a:rPr lang="de-DE" sz="2200" dirty="0"/>
              <a:t> time)</a:t>
            </a:r>
          </a:p>
          <a:p>
            <a:pPr lvl="1"/>
            <a:r>
              <a:rPr lang="de-DE" sz="2200" dirty="0"/>
              <a:t>Dichte Zeitstrukturen</a:t>
            </a:r>
          </a:p>
          <a:p>
            <a:r>
              <a:rPr lang="de-DE" dirty="0"/>
              <a:t>Repräsentation und Erkennung von Ereignissen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135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Aspekte und Ausblick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507288" cy="5328369"/>
          </a:xfrm>
        </p:spPr>
        <p:txBody>
          <a:bodyPr/>
          <a:lstStyle/>
          <a:p>
            <a:r>
              <a:rPr lang="de-DE" dirty="0"/>
              <a:t>Zeit in </a:t>
            </a:r>
            <a:r>
              <a:rPr lang="de-DE" b="1" dirty="0"/>
              <a:t>XML </a:t>
            </a:r>
            <a:r>
              <a:rPr lang="de-DE" dirty="0"/>
              <a:t>(valid time / </a:t>
            </a:r>
            <a:r>
              <a:rPr lang="de-DE" dirty="0" err="1"/>
              <a:t>transaction</a:t>
            </a:r>
            <a:r>
              <a:rPr lang="de-DE" dirty="0"/>
              <a:t> time in </a:t>
            </a:r>
            <a:r>
              <a:rPr lang="de-DE" dirty="0" err="1"/>
              <a:t>XPath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Ähnliche Prinzipien wie im relationalen Modell</a:t>
            </a:r>
          </a:p>
          <a:p>
            <a:r>
              <a:rPr lang="de-DE" dirty="0"/>
              <a:t>Zeit auf der Ebene der </a:t>
            </a:r>
            <a:r>
              <a:rPr lang="de-DE" b="1" dirty="0"/>
              <a:t>konzeptuellen Datenmodellierung</a:t>
            </a:r>
          </a:p>
          <a:p>
            <a:r>
              <a:rPr lang="de-DE" dirty="0"/>
              <a:t>Deklarationen für </a:t>
            </a:r>
            <a:r>
              <a:rPr lang="de-DE" b="1" dirty="0"/>
              <a:t>physikalische Ebene </a:t>
            </a:r>
            <a:r>
              <a:rPr lang="de-DE" dirty="0"/>
              <a:t>von temporalen Datenbanken (z.B. Indexe)</a:t>
            </a:r>
          </a:p>
          <a:p>
            <a:r>
              <a:rPr lang="de-DE" b="1" dirty="0"/>
              <a:t>Strom-orientierte Datenverarbeitung</a:t>
            </a:r>
          </a:p>
          <a:p>
            <a:pPr lvl="1"/>
            <a:r>
              <a:rPr lang="de-DE" dirty="0"/>
              <a:t>Hohe Datenraten, Zwischendaten pro Fenster akkumulierend</a:t>
            </a:r>
          </a:p>
          <a:p>
            <a:pPr lvl="1"/>
            <a:r>
              <a:rPr lang="de-DE" dirty="0"/>
              <a:t>Sekundärspeicher nötig, aber ggf. auch zu langsam, um Zwischenresultate aufzunehmen</a:t>
            </a:r>
          </a:p>
          <a:p>
            <a:pPr lvl="1"/>
            <a:r>
              <a:rPr lang="de-DE" dirty="0"/>
              <a:t>Speicherbegrenzung und damit Approximation nötig</a:t>
            </a:r>
          </a:p>
        </p:txBody>
      </p:sp>
    </p:spTree>
    <p:extLst>
      <p:ext uri="{BB962C8B-B14F-4D97-AF65-F5344CB8AC3E}">
        <p14:creationId xmlns:p14="http://schemas.microsoft.com/office/powerpoint/2010/main" val="268442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 </a:t>
            </a:r>
            <a:r>
              <a:rPr lang="de-DE" dirty="0" err="1"/>
              <a:t>temporalisiert</a:t>
            </a:r>
            <a:r>
              <a:rPr lang="de-DE" dirty="0"/>
              <a:t> (Versuch 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85346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2818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27FF0E50-AD3D-A645-8243-ADDC7AF1020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76954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60882"/>
              </p:ext>
            </p:extLst>
          </p:nvPr>
        </p:nvGraphicFramePr>
        <p:xfrm>
          <a:off x="6324600" y="1134269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419600" y="1175146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SP_FROM_TO</a:t>
            </a: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228600" y="1628800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 under contract from day FROM to day TO."</a:t>
            </a:r>
          </a:p>
        </p:txBody>
      </p:sp>
      <p:sp>
        <p:nvSpPr>
          <p:cNvPr id="11" name="Text Box 91"/>
          <p:cNvSpPr txBox="1">
            <a:spLocks noChangeArrowheads="1"/>
          </p:cNvSpPr>
          <p:nvPr/>
        </p:nvSpPr>
        <p:spPr bwMode="auto">
          <a:xfrm>
            <a:off x="4343400" y="1628800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able to supply part P# from day FROM to day TO."</a:t>
            </a:r>
          </a:p>
        </p:txBody>
      </p:sp>
      <p:sp>
        <p:nvSpPr>
          <p:cNvPr id="12" name="Text Box 92"/>
          <p:cNvSpPr txBox="1">
            <a:spLocks noChangeArrowheads="1"/>
          </p:cNvSpPr>
          <p:nvPr/>
        </p:nvSpPr>
        <p:spPr bwMode="auto">
          <a:xfrm>
            <a:off x="230237" y="3789040"/>
            <a:ext cx="53498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008000"/>
                </a:solidFill>
              </a:rPr>
              <a:t>Anfragen</a:t>
            </a:r>
            <a:r>
              <a:rPr lang="en-GB" dirty="0">
                <a:solidFill>
                  <a:srgbClr val="000000"/>
                </a:solidFill>
              </a:rPr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What does supplier S1 supply at day d6? (</a:t>
            </a:r>
            <a:r>
              <a:rPr lang="en-GB" dirty="0" err="1">
                <a:solidFill>
                  <a:srgbClr val="000000"/>
                </a:solidFill>
              </a:rPr>
              <a:t>leicht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Does S1 supply something between d2 and d11?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During which times was supplier S#  able to supply something?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During which times was supplier S#  unable to supply something? </a:t>
            </a:r>
          </a:p>
        </p:txBody>
      </p:sp>
      <p:sp>
        <p:nvSpPr>
          <p:cNvPr id="15" name="Text Box 206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</p:spTree>
    <p:extLst>
      <p:ext uri="{BB962C8B-B14F-4D97-AF65-F5344CB8AC3E}">
        <p14:creationId xmlns:p14="http://schemas.microsoft.com/office/powerpoint/2010/main" val="16064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 prüfende Einschränkungen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4979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B585653D-6536-4C45-BED4-32F5DC0CD93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33951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99515"/>
              </p:ext>
            </p:extLst>
          </p:nvPr>
        </p:nvGraphicFramePr>
        <p:xfrm>
          <a:off x="6324600" y="1124744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317290" y="1124744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S_FROM_TO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508290" y="1124744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SP_FROM_TO</a:t>
            </a:r>
          </a:p>
        </p:txBody>
      </p:sp>
      <p:sp>
        <p:nvSpPr>
          <p:cNvPr id="10" name="Text Box 125"/>
          <p:cNvSpPr txBox="1">
            <a:spLocks noChangeArrowheads="1"/>
          </p:cNvSpPr>
          <p:nvPr/>
        </p:nvSpPr>
        <p:spPr bwMode="auto">
          <a:xfrm>
            <a:off x="179512" y="1556792"/>
            <a:ext cx="1981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/>
              <a:t>Ein Lieferant soll nicht einen Vertrag in unter-schiedlichen aber</a:t>
            </a:r>
            <a:r>
              <a:rPr lang="de-DE" dirty="0"/>
              <a:t> ü</a:t>
            </a:r>
            <a:r>
              <a:rPr lang="de-DE" sz="1800" dirty="0"/>
              <a:t>berlappenden oder aneinander-grenzenden Intervall</a:t>
            </a:r>
            <a:r>
              <a:rPr lang="de-DE" dirty="0"/>
              <a:t>en haben</a:t>
            </a:r>
            <a:endParaRPr lang="de-DE" sz="1800" dirty="0"/>
          </a:p>
        </p:txBody>
      </p:sp>
      <p:sp>
        <p:nvSpPr>
          <p:cNvPr id="11" name="Text Box 126"/>
          <p:cNvSpPr txBox="1">
            <a:spLocks noChangeArrowheads="1"/>
          </p:cNvSpPr>
          <p:nvPr/>
        </p:nvSpPr>
        <p:spPr bwMode="auto">
          <a:xfrm>
            <a:off x="4318992" y="1556792"/>
            <a:ext cx="1981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/>
              <a:t>Ein Lieferant soll nicht die gleichen Dinge in überlappenden oder aneinander-stoßenden Intervallen liefern </a:t>
            </a:r>
            <a:endParaRPr lang="de-DE" sz="1800" dirty="0"/>
          </a:p>
        </p:txBody>
      </p:sp>
      <p:sp>
        <p:nvSpPr>
          <p:cNvPr id="12" name="Text Box 127"/>
          <p:cNvSpPr txBox="1">
            <a:spLocks noChangeArrowheads="1"/>
          </p:cNvSpPr>
          <p:nvPr/>
        </p:nvSpPr>
        <p:spPr bwMode="auto">
          <a:xfrm>
            <a:off x="251520" y="4365104"/>
            <a:ext cx="5349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Einschränkungen sind nicht einfach repräsentierbar</a:t>
            </a:r>
          </a:p>
        </p:txBody>
      </p:sp>
      <p:sp>
        <p:nvSpPr>
          <p:cNvPr id="13" name="Text Box 127"/>
          <p:cNvSpPr txBox="1">
            <a:spLocks noChangeArrowheads="1"/>
          </p:cNvSpPr>
          <p:nvPr/>
        </p:nvSpPr>
        <p:spPr bwMode="auto">
          <a:xfrm>
            <a:off x="251520" y="4797152"/>
            <a:ext cx="534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Wie kann für </a:t>
            </a:r>
            <a:r>
              <a:rPr lang="de-DE" b="1" dirty="0">
                <a:solidFill>
                  <a:srgbClr val="000000"/>
                </a:solidFill>
              </a:rPr>
              <a:t>zeitlich begrenzt gültige Einträge </a:t>
            </a:r>
            <a:r>
              <a:rPr lang="de-DE" dirty="0">
                <a:solidFill>
                  <a:srgbClr val="000000"/>
                </a:solidFill>
              </a:rPr>
              <a:t>ein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Schlüssel</a:t>
            </a:r>
            <a:r>
              <a:rPr lang="de-DE" dirty="0">
                <a:solidFill>
                  <a:srgbClr val="000000"/>
                </a:solidFill>
              </a:rPr>
              <a:t> definiert werden? Will man das?</a:t>
            </a: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2123728" y="5517232"/>
            <a:ext cx="389517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8000"/>
                </a:solidFill>
              </a:rPr>
              <a:t>Interpretation? </a:t>
            </a:r>
            <a:r>
              <a:rPr lang="de-DE" sz="1600" dirty="0">
                <a:solidFill>
                  <a:srgbClr val="000000"/>
                </a:solidFill>
              </a:rPr>
              <a:t>Sind die FROM und TO Daten enthalten?  Z.B.: Hatte Lieferant S1 einen Vertrag am Tag 10?</a:t>
            </a:r>
          </a:p>
        </p:txBody>
      </p:sp>
    </p:spTree>
    <p:extLst>
      <p:ext uri="{BB962C8B-B14F-4D97-AF65-F5344CB8AC3E}">
        <p14:creationId xmlns:p14="http://schemas.microsoft.com/office/powerpoint/2010/main" val="24150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 </a:t>
            </a:r>
            <a:r>
              <a:rPr lang="de-DE" dirty="0" err="1"/>
              <a:t>temporalisiert</a:t>
            </a:r>
            <a:r>
              <a:rPr lang="de-DE" dirty="0"/>
              <a:t> (Versuch 2)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393657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7FDF6B74-03C5-BF46-83C6-B48EE6ABFBD6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62992"/>
              </p:ext>
            </p:extLst>
          </p:nvPr>
        </p:nvGraphicFramePr>
        <p:xfrm>
          <a:off x="2133600" y="1124744"/>
          <a:ext cx="1752600" cy="259143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90487"/>
              </p:ext>
            </p:extLst>
          </p:nvPr>
        </p:nvGraphicFramePr>
        <p:xfrm>
          <a:off x="6324600" y="1131094"/>
          <a:ext cx="2286000" cy="5486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228600" y="1124744"/>
            <a:ext cx="1313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S_DURING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427538" y="1140619"/>
            <a:ext cx="1446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SP_DURING</a:t>
            </a:r>
          </a:p>
        </p:txBody>
      </p:sp>
      <p:sp>
        <p:nvSpPr>
          <p:cNvPr id="10" name="Text Box 145"/>
          <p:cNvSpPr txBox="1">
            <a:spLocks noChangeArrowheads="1"/>
          </p:cNvSpPr>
          <p:nvPr/>
        </p:nvSpPr>
        <p:spPr bwMode="auto">
          <a:xfrm>
            <a:off x="304800" y="2512219"/>
            <a:ext cx="1676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Ein</a:t>
            </a:r>
            <a:r>
              <a:rPr lang="de-DE" dirty="0">
                <a:solidFill>
                  <a:srgbClr val="000000"/>
                </a:solidFill>
              </a:rPr>
              <a:t>führung von </a:t>
            </a:r>
            <a:r>
              <a:rPr lang="de-DE" sz="1800" b="1" i="1" dirty="0">
                <a:solidFill>
                  <a:srgbClr val="000000"/>
                </a:solidFill>
              </a:rPr>
              <a:t>Intervalltypen</a:t>
            </a:r>
            <a:r>
              <a:rPr lang="de-DE" baseline="30000" dirty="0">
                <a:solidFill>
                  <a:srgbClr val="000000"/>
                </a:solidFill>
              </a:rPr>
              <a:t>1</a:t>
            </a:r>
            <a:r>
              <a:rPr lang="de-DE" sz="1800" dirty="0">
                <a:solidFill>
                  <a:srgbClr val="000000"/>
                </a:solidFill>
              </a:rPr>
              <a:t> und ihren </a:t>
            </a:r>
            <a:r>
              <a:rPr lang="de-DE" sz="1800" b="1" i="1" dirty="0">
                <a:solidFill>
                  <a:srgbClr val="000000"/>
                </a:solidFill>
              </a:rPr>
              <a:t>Punkttypen</a:t>
            </a:r>
            <a:endParaRPr lang="de-DE" sz="1800" baseline="30000" dirty="0">
              <a:solidFill>
                <a:srgbClr val="000000"/>
              </a:solidFill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251520" y="3933056"/>
            <a:ext cx="5730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Der Typ des Attributs DURING könnte sein: </a:t>
            </a:r>
            <a:r>
              <a:rPr lang="de-DE" sz="1800" b="1" dirty="0">
                <a:solidFill>
                  <a:srgbClr val="000000"/>
                </a:solidFill>
              </a:rPr>
              <a:t>INTERVAL_DATE</a:t>
            </a:r>
            <a:r>
              <a:rPr lang="de-DE" sz="1800" dirty="0">
                <a:solidFill>
                  <a:srgbClr val="000000"/>
                </a:solidFill>
              </a:rPr>
              <a:t> (mit Punkttypen </a:t>
            </a:r>
            <a:r>
              <a:rPr lang="de-DE" sz="1800" b="1" dirty="0">
                <a:solidFill>
                  <a:srgbClr val="000000"/>
                </a:solidFill>
              </a:rPr>
              <a:t>DATE</a:t>
            </a:r>
            <a:r>
              <a:rPr lang="de-DE" sz="1800" dirty="0">
                <a:solidFill>
                  <a:srgbClr val="000000"/>
                </a:solidFill>
              </a:rPr>
              <a:t>)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DURING als Schlüssel? Möglich, aber hier nicht sinnvoll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2" name="Text Box 147"/>
          <p:cNvSpPr txBox="1">
            <a:spLocks noChangeArrowheads="1"/>
          </p:cNvSpPr>
          <p:nvPr/>
        </p:nvSpPr>
        <p:spPr bwMode="auto">
          <a:xfrm>
            <a:off x="212725" y="5368132"/>
            <a:ext cx="5883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Für einen Punkttypen ist ein</a:t>
            </a:r>
            <a:r>
              <a:rPr lang="de-DE" dirty="0">
                <a:solidFill>
                  <a:srgbClr val="000000"/>
                </a:solidFill>
              </a:rPr>
              <a:t>e Nachfolgerfunktion definiert – hier: </a:t>
            </a:r>
            <a:r>
              <a:rPr lang="de-DE" sz="1800" b="1" dirty="0">
                <a:solidFill>
                  <a:srgbClr val="000000"/>
                </a:solidFill>
              </a:rPr>
              <a:t>NEXT_DATE ( </a:t>
            </a:r>
            <a:r>
              <a:rPr lang="de-DE" sz="1800" b="1" i="1" dirty="0">
                <a:solidFill>
                  <a:srgbClr val="000000"/>
                </a:solidFill>
              </a:rPr>
              <a:t>d</a:t>
            </a:r>
            <a:r>
              <a:rPr lang="de-DE" sz="1800" b="1" dirty="0">
                <a:solidFill>
                  <a:srgbClr val="000000"/>
                </a:solidFill>
              </a:rPr>
              <a:t> )</a:t>
            </a:r>
            <a:r>
              <a:rPr lang="de-DE" sz="1800" dirty="0">
                <a:solidFill>
                  <a:srgbClr val="000000"/>
                </a:solidFill>
              </a:rPr>
              <a:t>. Hier zeigt sich die Skalierung.</a:t>
            </a:r>
          </a:p>
        </p:txBody>
      </p:sp>
      <p:sp>
        <p:nvSpPr>
          <p:cNvPr id="3" name="Rechteck 2"/>
          <p:cNvSpPr/>
          <p:nvPr/>
        </p:nvSpPr>
        <p:spPr>
          <a:xfrm>
            <a:off x="2339752" y="6392361"/>
            <a:ext cx="3690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aseline="30000" dirty="0">
                <a:solidFill>
                  <a:srgbClr val="000000"/>
                </a:solidFill>
              </a:rPr>
              <a:t>1</a:t>
            </a:r>
            <a:r>
              <a:rPr lang="de-DE" sz="1200" dirty="0">
                <a:solidFill>
                  <a:srgbClr val="000000"/>
                </a:solidFill>
              </a:rPr>
              <a:t>Nicht zu verwechseln mit dem Typ INTERVAL in SQL-92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9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Intervallspezifikationen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000" dirty="0"/>
              <a:t>[a, b] – Anfangszeitpunkt a und Endzeitpunkt b enthalten</a:t>
            </a:r>
          </a:p>
          <a:p>
            <a:r>
              <a:rPr lang="de-DE" sz="2000" dirty="0"/>
              <a:t>(a, b] – Anfangszeitpunkt a nicht enthalten, </a:t>
            </a:r>
            <a:br>
              <a:rPr lang="de-DE" sz="2000" dirty="0"/>
            </a:br>
            <a:r>
              <a:rPr lang="de-DE" sz="2000" dirty="0"/>
              <a:t>              Endzeitpunkt b enthalten</a:t>
            </a:r>
          </a:p>
          <a:p>
            <a:r>
              <a:rPr lang="de-DE" sz="2000" dirty="0"/>
              <a:t>[a, b) – Anfangszeitpunkt a enthalten, </a:t>
            </a:r>
            <a:br>
              <a:rPr lang="de-DE" sz="2000" dirty="0"/>
            </a:br>
            <a:r>
              <a:rPr lang="de-DE" sz="2000" dirty="0"/>
              <a:t>              Endzeitpunkt b nicht enthalten</a:t>
            </a:r>
          </a:p>
          <a:p>
            <a:r>
              <a:rPr lang="de-DE" sz="2000" dirty="0"/>
              <a:t>(a, b) – Anfangszeitpunkt a nicht enthalten, </a:t>
            </a:r>
            <a:br>
              <a:rPr lang="de-DE" sz="2000" dirty="0"/>
            </a:br>
            <a:r>
              <a:rPr lang="de-DE" sz="2000" dirty="0"/>
              <a:t>              Endzeitpunkt b nicht enthalten, </a:t>
            </a:r>
            <a:br>
              <a:rPr lang="de-DE" sz="2000" dirty="0"/>
            </a:br>
            <a:r>
              <a:rPr lang="de-DE" sz="2000" dirty="0"/>
              <a:t>              d.h. nur die </a:t>
            </a:r>
            <a:r>
              <a:rPr lang="de-DE" sz="2000" dirty="0" err="1"/>
              <a:t>Chronons</a:t>
            </a:r>
            <a:r>
              <a:rPr lang="de-DE" sz="2000" dirty="0"/>
              <a:t> dazwischen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7061" y="4365104"/>
            <a:ext cx="42354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PRE ( </a:t>
            </a:r>
            <a:r>
              <a:rPr lang="en-GB" i="1" dirty="0" err="1"/>
              <a:t>i</a:t>
            </a:r>
            <a:r>
              <a:rPr lang="en-GB" dirty="0"/>
              <a:t> )		</a:t>
            </a:r>
            <a:r>
              <a:rPr lang="en-GB" dirty="0" err="1"/>
              <a:t>Offener</a:t>
            </a:r>
            <a:r>
              <a:rPr lang="en-GB" dirty="0"/>
              <a:t> </a:t>
            </a:r>
            <a:r>
              <a:rPr lang="en-GB" dirty="0" err="1"/>
              <a:t>Anfang</a:t>
            </a:r>
            <a:br>
              <a:rPr lang="en-GB" dirty="0"/>
            </a:br>
            <a:r>
              <a:rPr lang="en-GB" dirty="0"/>
              <a:t>BEGIN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err="1"/>
              <a:t>Geschlossener</a:t>
            </a:r>
            <a:r>
              <a:rPr lang="en-GB" dirty="0"/>
              <a:t> </a:t>
            </a:r>
            <a:r>
              <a:rPr lang="en-GB" dirty="0" err="1"/>
              <a:t>Anfang</a:t>
            </a:r>
            <a:br>
              <a:rPr lang="en-GB" dirty="0"/>
            </a:br>
            <a:r>
              <a:rPr lang="en-GB" dirty="0"/>
              <a:t>END ( </a:t>
            </a:r>
            <a:r>
              <a:rPr lang="en-GB" i="1" dirty="0" err="1"/>
              <a:t>i</a:t>
            </a:r>
            <a:r>
              <a:rPr lang="en-GB" dirty="0"/>
              <a:t> )		</a:t>
            </a:r>
            <a:r>
              <a:rPr lang="en-GB" dirty="0" err="1"/>
              <a:t>Geschlossenes</a:t>
            </a:r>
            <a:r>
              <a:rPr lang="en-GB" dirty="0"/>
              <a:t> Ende</a:t>
            </a:r>
            <a:br>
              <a:rPr lang="en-GB" dirty="0"/>
            </a:br>
            <a:r>
              <a:rPr lang="en-GB" dirty="0"/>
              <a:t>POST ( </a:t>
            </a:r>
            <a:r>
              <a:rPr lang="en-GB" i="1" dirty="0" err="1"/>
              <a:t>i</a:t>
            </a:r>
            <a:r>
              <a:rPr lang="en-GB" dirty="0"/>
              <a:t> )		</a:t>
            </a:r>
            <a:r>
              <a:rPr lang="en-GB" dirty="0" err="1"/>
              <a:t>Offenes</a:t>
            </a:r>
            <a:r>
              <a:rPr lang="en-GB" dirty="0"/>
              <a:t> Ende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81232" y="5583113"/>
            <a:ext cx="4557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COUNT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err="1"/>
              <a:t>Länge</a:t>
            </a:r>
            <a:r>
              <a:rPr lang="en-GB" dirty="0"/>
              <a:t> (</a:t>
            </a:r>
            <a:r>
              <a:rPr lang="en-GB" dirty="0" err="1"/>
              <a:t>Anzahl</a:t>
            </a:r>
            <a:r>
              <a:rPr lang="en-GB" dirty="0"/>
              <a:t> der </a:t>
            </a:r>
            <a:r>
              <a:rPr lang="en-GB" dirty="0" err="1"/>
              <a:t>Punkte</a:t>
            </a:r>
            <a:r>
              <a:rPr lang="en-GB" dirty="0"/>
              <a:t>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04248" y="486916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Intervalle werden </a:t>
            </a:r>
            <a:br>
              <a:rPr lang="de-DE" dirty="0"/>
            </a:br>
            <a:r>
              <a:rPr lang="de-DE" dirty="0"/>
              <a:t>oft auch</a:t>
            </a:r>
            <a:br>
              <a:rPr lang="de-DE" dirty="0"/>
            </a:br>
            <a:r>
              <a:rPr lang="de-DE" dirty="0"/>
              <a:t>Perioden (</a:t>
            </a:r>
            <a:r>
              <a:rPr lang="de-DE" dirty="0" err="1"/>
              <a:t>periods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genannt.</a:t>
            </a:r>
          </a:p>
        </p:txBody>
      </p:sp>
    </p:spTree>
    <p:extLst>
      <p:ext uri="{BB962C8B-B14F-4D97-AF65-F5344CB8AC3E}">
        <p14:creationId xmlns:p14="http://schemas.microsoft.com/office/powerpoint/2010/main" val="3941672987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5020</Words>
  <Application>Microsoft Macintosh PowerPoint</Application>
  <PresentationFormat>On-screen Show (4:3)</PresentationFormat>
  <Paragraphs>972</Paragraphs>
  <Slides>52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Courier</vt:lpstr>
      <vt:lpstr>Courier New</vt:lpstr>
      <vt:lpstr>Myriad Pro</vt:lpstr>
      <vt:lpstr>Wingdings</vt:lpstr>
      <vt:lpstr>7_Standarddesign</vt:lpstr>
      <vt:lpstr>Drawing</vt:lpstr>
      <vt:lpstr>Non-Standard-Datenbanken und Data Mining</vt:lpstr>
      <vt:lpstr>Übersicht</vt:lpstr>
      <vt:lpstr>Non-Standard-Datenbanken</vt:lpstr>
      <vt:lpstr>Standard-Datenbanken</vt:lpstr>
      <vt:lpstr>Semitemporalisiert: Linear geordnete Struktur</vt:lpstr>
      <vt:lpstr>Voll temporalisiert (Versuch 1)</vt:lpstr>
      <vt:lpstr>Zu prüfende Einschränkungen</vt:lpstr>
      <vt:lpstr>Voll temporalisiert (Versuch 2)</vt:lpstr>
      <vt:lpstr>Intervallspezifikationen</vt:lpstr>
      <vt:lpstr>Intervalle: Mehrere Deutungen</vt:lpstr>
      <vt:lpstr>Automatische Verschmelzung von Intervallen?</vt:lpstr>
      <vt:lpstr>Danksagung und Literaturhinweis</vt:lpstr>
      <vt:lpstr>PowerPoint Presentation</vt:lpstr>
      <vt:lpstr>Dimensionen der Zeit</vt:lpstr>
      <vt:lpstr>Relationen in zeitlichen Dimensionen</vt:lpstr>
      <vt:lpstr>Transaktionszeit: Wofür benötigt?</vt:lpstr>
      <vt:lpstr>Bitemporale Daten</vt:lpstr>
      <vt:lpstr>Temporale Datenbank: Definition</vt:lpstr>
      <vt:lpstr>Non-Standard-Datenbanken</vt:lpstr>
      <vt:lpstr>Standisierung schwierig</vt:lpstr>
      <vt:lpstr>Standardisierung</vt:lpstr>
      <vt:lpstr>Danksagung</vt:lpstr>
      <vt:lpstr>SQL:2011 – Unterstützung für temporale Daten</vt:lpstr>
      <vt:lpstr>SQL:2011 – Unterstützung für temporale Daten</vt:lpstr>
      <vt:lpstr>Tabellenperioden für Anwendungszeit</vt:lpstr>
      <vt:lpstr>Anwendungszeit – Änderung und Löschung</vt:lpstr>
      <vt:lpstr>Anwendungszeit und Primär-/Fremdschlüssel</vt:lpstr>
      <vt:lpstr>Anwendungszeit in Anfragen</vt:lpstr>
      <vt:lpstr>Temporale Verbunde mit Anwendungszeit</vt:lpstr>
      <vt:lpstr>Tabellen und Versionierung mit Systemzeit</vt:lpstr>
      <vt:lpstr>Tabellen und Versionierung mit Systemzeit</vt:lpstr>
      <vt:lpstr>Änderung von systemversionierten Tabellen</vt:lpstr>
      <vt:lpstr>Einschränkungen und Anfragen</vt:lpstr>
      <vt:lpstr>Beispiele</vt:lpstr>
      <vt:lpstr>Bitemporale Tabellen</vt:lpstr>
      <vt:lpstr>Anfragen an bitemporale Tabellen</vt:lpstr>
      <vt:lpstr>Temporale Daten – Zusammenfassung</vt:lpstr>
      <vt:lpstr>Non-Standard-Datenbanken</vt:lpstr>
      <vt:lpstr>Sequenzen in SQL:2011</vt:lpstr>
      <vt:lpstr>Analytische Funktionen – Überblick</vt:lpstr>
      <vt:lpstr>Geordnetes Analytisches Fenster</vt:lpstr>
      <vt:lpstr>Bereichsangabe – Beispiel (1)</vt:lpstr>
      <vt:lpstr>Bereichsangabe – Beispiel (2)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Vordefinierte analytische Funktionen</vt:lpstr>
      <vt:lpstr>Analytische Funktion – Beispiel LAG</vt:lpstr>
      <vt:lpstr>Offene Punkte bei der Datenmodellierung</vt:lpstr>
      <vt:lpstr>Weitere Aspekte und Ausblick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1493</cp:revision>
  <dcterms:created xsi:type="dcterms:W3CDTF">2010-04-27T12:26:40Z</dcterms:created>
  <dcterms:modified xsi:type="dcterms:W3CDTF">2020-12-09T20:19:39Z</dcterms:modified>
</cp:coreProperties>
</file>