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7"/>
  </p:notesMasterIdLst>
  <p:handoutMasterIdLst>
    <p:handoutMasterId r:id="rId78"/>
  </p:handoutMasterIdLst>
  <p:sldIdLst>
    <p:sldId id="273" r:id="rId2"/>
    <p:sldId id="394" r:id="rId3"/>
    <p:sldId id="721" r:id="rId4"/>
    <p:sldId id="722" r:id="rId5"/>
    <p:sldId id="723" r:id="rId6"/>
    <p:sldId id="724" r:id="rId7"/>
    <p:sldId id="642" r:id="rId8"/>
    <p:sldId id="827" r:id="rId9"/>
    <p:sldId id="833" r:id="rId10"/>
    <p:sldId id="877" r:id="rId11"/>
    <p:sldId id="1007" r:id="rId12"/>
    <p:sldId id="1006" r:id="rId13"/>
    <p:sldId id="838" r:id="rId14"/>
    <p:sldId id="719" r:id="rId15"/>
    <p:sldId id="841" r:id="rId16"/>
    <p:sldId id="672" r:id="rId17"/>
    <p:sldId id="673" r:id="rId18"/>
    <p:sldId id="675" r:id="rId19"/>
    <p:sldId id="676" r:id="rId20"/>
    <p:sldId id="677" r:id="rId21"/>
    <p:sldId id="743" r:id="rId22"/>
    <p:sldId id="680" r:id="rId23"/>
    <p:sldId id="681" r:id="rId24"/>
    <p:sldId id="682" r:id="rId25"/>
    <p:sldId id="683" r:id="rId26"/>
    <p:sldId id="697" r:id="rId27"/>
    <p:sldId id="941" r:id="rId28"/>
    <p:sldId id="942" r:id="rId29"/>
    <p:sldId id="943" r:id="rId30"/>
    <p:sldId id="944" r:id="rId31"/>
    <p:sldId id="945" r:id="rId32"/>
    <p:sldId id="946" r:id="rId33"/>
    <p:sldId id="740" r:id="rId34"/>
    <p:sldId id="891" r:id="rId35"/>
    <p:sldId id="1002" r:id="rId36"/>
    <p:sldId id="757" r:id="rId37"/>
    <p:sldId id="761" r:id="rId38"/>
    <p:sldId id="998" r:id="rId39"/>
    <p:sldId id="977" r:id="rId40"/>
    <p:sldId id="949" r:id="rId41"/>
    <p:sldId id="950" r:id="rId42"/>
    <p:sldId id="951" r:id="rId43"/>
    <p:sldId id="952" r:id="rId44"/>
    <p:sldId id="953" r:id="rId45"/>
    <p:sldId id="954" r:id="rId46"/>
    <p:sldId id="955" r:id="rId47"/>
    <p:sldId id="956" r:id="rId48"/>
    <p:sldId id="958" r:id="rId49"/>
    <p:sldId id="959" r:id="rId50"/>
    <p:sldId id="960" r:id="rId51"/>
    <p:sldId id="961" r:id="rId52"/>
    <p:sldId id="962" r:id="rId53"/>
    <p:sldId id="963" r:id="rId54"/>
    <p:sldId id="964" r:id="rId55"/>
    <p:sldId id="965" r:id="rId56"/>
    <p:sldId id="966" r:id="rId57"/>
    <p:sldId id="967" r:id="rId58"/>
    <p:sldId id="968" r:id="rId59"/>
    <p:sldId id="969" r:id="rId60"/>
    <p:sldId id="287" r:id="rId61"/>
    <p:sldId id="1011" r:id="rId62"/>
    <p:sldId id="970" r:id="rId63"/>
    <p:sldId id="971" r:id="rId64"/>
    <p:sldId id="1003" r:id="rId65"/>
    <p:sldId id="972" r:id="rId66"/>
    <p:sldId id="973" r:id="rId67"/>
    <p:sldId id="1013" r:id="rId68"/>
    <p:sldId id="974" r:id="rId69"/>
    <p:sldId id="1004" r:id="rId70"/>
    <p:sldId id="975" r:id="rId71"/>
    <p:sldId id="935" r:id="rId72"/>
    <p:sldId id="936" r:id="rId73"/>
    <p:sldId id="937" r:id="rId74"/>
    <p:sldId id="938" r:id="rId75"/>
    <p:sldId id="1001" r:id="rId7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B05FF"/>
    <a:srgbClr val="00FF66"/>
    <a:srgbClr val="0305FF"/>
    <a:srgbClr val="0F05FF"/>
    <a:srgbClr val="228F46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87313" autoAdjust="0"/>
  </p:normalViewPr>
  <p:slideViewPr>
    <p:cSldViewPr>
      <p:cViewPr varScale="1">
        <p:scale>
          <a:sx n="124" d="100"/>
          <a:sy n="124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2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4350463063153099E-2"/>
          <c:y val="8.4194191920942199E-2"/>
          <c:w val="0.90309844461831301"/>
          <c:h val="0.7293980030880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0-9745-8F7C-3549ED7F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048"/>
        <c:axId val="-207340144"/>
      </c:lineChart>
      <c:catAx>
        <c:axId val="-206850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7340144"/>
        <c:crosses val="autoZero"/>
        <c:auto val="1"/>
        <c:lblAlgn val="ctr"/>
        <c:lblOffset val="100"/>
        <c:noMultiLvlLbl val="0"/>
      </c:catAx>
      <c:valAx>
        <c:axId val="-2073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DE"/>
          </a:p>
        </c:txPr>
        <c:crossAx val="-2068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14.01.21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14.01.21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BC88-E670-F442-ABDD-01E4652978D7}" type="slidenum">
              <a:rPr lang="en-US"/>
              <a:pPr/>
              <a:t>3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82" y="4342813"/>
            <a:ext cx="5030237" cy="4115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3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B44C-9B2A-4BEF-A66E-0B60E35611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B28E9-C693-4CC6-9DEF-ADCE65755399}" type="slidenum">
              <a:rPr lang="en-US"/>
              <a:pPr/>
              <a:t>52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52475"/>
            <a:ext cx="4935538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061" y="4710746"/>
            <a:ext cx="4971678" cy="44629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Similar to point segment tree (each leaf is a point rather than a unit interval).</a:t>
            </a:r>
          </a:p>
        </p:txBody>
      </p:sp>
    </p:spTree>
    <p:extLst>
      <p:ext uri="{BB962C8B-B14F-4D97-AF65-F5344CB8AC3E}">
        <p14:creationId xmlns:p14="http://schemas.microsoft.com/office/powerpoint/2010/main" val="14755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22265-E2C5-314D-9DCA-8691B9E65F2B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D9867-9996-134C-B972-5ADF4AE6265A}" type="slidenum">
              <a:rPr lang="en-US"/>
              <a:pPr/>
              <a:t>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A2678-B9C1-E443-8472-F8B7FE760FAC}" type="slidenum">
              <a:rPr lang="en-US"/>
              <a:pPr/>
              <a:t>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76069-43C1-4E4F-A59C-358EF2C4F41D}" type="slidenum">
              <a:rPr lang="en-US"/>
              <a:pPr/>
              <a:t>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Suppose that we have two sensors taking temperature measurements</a:t>
            </a:r>
            <a:r>
              <a:rPr lang="en-US" sz="2000" baseline="0" dirty="0"/>
              <a:t> from a single Siemens turbine</a:t>
            </a:r>
          </a:p>
          <a:p>
            <a:endParaRPr lang="en-US" sz="2000" baseline="0" dirty="0"/>
          </a:p>
          <a:p>
            <a:r>
              <a:rPr lang="en-US" sz="2000" baseline="0" dirty="0"/>
              <a:t>-One interesting problem is to find if the two sensor readings are in accord</a:t>
            </a:r>
          </a:p>
          <a:p>
            <a:endParaRPr lang="en-US" sz="2000" baseline="0" dirty="0"/>
          </a:p>
          <a:p>
            <a:r>
              <a:rPr lang="en-US" sz="2000" baseline="0" dirty="0"/>
              <a:t>-To do this we create a window based on the last measurements and we calculate the similarity based on the Pearson correlation or the cosine distance</a:t>
            </a:r>
          </a:p>
          <a:p>
            <a:endParaRPr lang="en-US" sz="2000" baseline="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83FD-0EDC-E84C-A1FE-19D53453A4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407A-BF28-7744-B33D-962498449B2C}" type="slidenum">
              <a:rPr lang="de-DE"/>
              <a:pPr/>
              <a:t>9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2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60AAB-60E5-554F-9DBF-C997760DAA6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79" y="4342813"/>
            <a:ext cx="5484842" cy="41159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/>
              <a:t>The background of </a:t>
            </a:r>
          </a:p>
        </p:txBody>
      </p:sp>
    </p:spTree>
    <p:extLst>
      <p:ext uri="{BB962C8B-B14F-4D97-AF65-F5344CB8AC3E}">
        <p14:creationId xmlns:p14="http://schemas.microsoft.com/office/powerpoint/2010/main" val="7990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14.01.21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PODS 2002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stanfordstreamdatamanager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2447-FE9F-1E47-903A-3C91338C3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9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538" y="304800"/>
            <a:ext cx="6624637" cy="685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341438"/>
            <a:ext cx="3884612" cy="4906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3884613" cy="2376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3884613" cy="2378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452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295400"/>
            <a:ext cx="7848600" cy="49530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350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</a:t>
            </a:r>
            <a:r>
              <a:rPr lang="en-US">
                <a:solidFill>
                  <a:schemeClr val="folHlink"/>
                </a:solidFill>
              </a:rPr>
              <a:t>anfordst</a:t>
            </a:r>
            <a:r>
              <a:rPr lang="en-US"/>
              <a:t>re</a:t>
            </a:r>
            <a:r>
              <a:rPr lang="en-US">
                <a:solidFill>
                  <a:schemeClr val="folHlink"/>
                </a:solidFill>
              </a:rPr>
              <a:t>amdat</a:t>
            </a:r>
            <a:r>
              <a:rPr lang="en-US"/>
              <a:t>am</a:t>
            </a:r>
            <a:r>
              <a:rPr lang="en-US">
                <a:solidFill>
                  <a:schemeClr val="folHlink"/>
                </a:solidFill>
              </a:rPr>
              <a:t>anager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3B0C-0E2C-7F4D-ACCD-DEE2A2C6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58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96" r:id="rId5"/>
    <p:sldLayoutId id="214748419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2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 und</a:t>
            </a:r>
            <a:br>
              <a:rPr lang="de-DE" b="1" dirty="0"/>
            </a:br>
            <a:r>
              <a:rPr lang="de-DE" b="1" dirty="0"/>
              <a:t>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Stromdatenbanken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in SQL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by 1;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lag(EURCHF,1) over (order by day)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currency);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B097899B-1DAD-E648-BAD6-BF86D3AF38D9}"/>
              </a:ext>
            </a:extLst>
          </p:cNvPr>
          <p:cNvSpPr/>
          <p:nvPr/>
        </p:nvSpPr>
        <p:spPr>
          <a:xfrm>
            <a:off x="1547664" y="4917478"/>
            <a:ext cx="7596336" cy="160786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SQL 2011: Historische Daten</a:t>
            </a:r>
          </a:p>
        </p:txBody>
      </p:sp>
    </p:spTree>
    <p:extLst>
      <p:ext uri="{BB962C8B-B14F-4D97-AF65-F5344CB8AC3E}">
        <p14:creationId xmlns:p14="http://schemas.microsoft.com/office/powerpoint/2010/main" val="27446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8ECF-7713-9243-93B5-D0FB8FB0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Datenströme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145C-F1F2-3A42-B125-3B914835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Datenelemente treffen in Realzeit im DSMS ein</a:t>
            </a:r>
          </a:p>
          <a:p>
            <a:pPr lvl="1"/>
            <a:r>
              <a:rPr lang="de-DE" sz="2000" dirty="0"/>
              <a:t>Vergabe von Transaktionszeitwerten durch DSMS bei „Eintreffen“ eine Datenobjekts</a:t>
            </a:r>
          </a:p>
          <a:p>
            <a:r>
              <a:rPr lang="de-DE" sz="2400" dirty="0"/>
              <a:t>Probleme auf Datenströmen</a:t>
            </a:r>
          </a:p>
          <a:p>
            <a:pPr lvl="1"/>
            <a:r>
              <a:rPr lang="de-DE" sz="2000" dirty="0"/>
              <a:t>Sampling</a:t>
            </a:r>
          </a:p>
          <a:p>
            <a:pPr lvl="1"/>
            <a:r>
              <a:rPr lang="de-DE" sz="2000" dirty="0"/>
              <a:t>Kontinuierliche Anfragebeantwortung</a:t>
            </a:r>
          </a:p>
          <a:p>
            <a:pPr lvl="2"/>
            <a:r>
              <a:rPr lang="de-DE" sz="2000" dirty="0"/>
              <a:t>Filterung</a:t>
            </a:r>
          </a:p>
          <a:p>
            <a:pPr lvl="2"/>
            <a:r>
              <a:rPr lang="de-DE" sz="2000" dirty="0"/>
              <a:t>Zählen bestimmter Elemente</a:t>
            </a:r>
          </a:p>
          <a:p>
            <a:pPr lvl="2"/>
            <a:r>
              <a:rPr lang="de-DE" sz="2000" dirty="0"/>
              <a:t>Schätzen von Momenten</a:t>
            </a:r>
          </a:p>
          <a:p>
            <a:pPr lvl="2"/>
            <a:r>
              <a:rPr lang="de-DE" sz="2000" dirty="0"/>
              <a:t>Finden von häufig vorkommenden Elementen</a:t>
            </a:r>
          </a:p>
          <a:p>
            <a:pPr lvl="1"/>
            <a:r>
              <a:rPr lang="de-DE" sz="2000" dirty="0"/>
              <a:t>Ggf. muss Gültigkeitsinformation an Ergebnisse angeheftet werden (meist implizit bis zum Eintreffen neuer Info)</a:t>
            </a:r>
          </a:p>
          <a:p>
            <a:pPr lvl="1"/>
            <a:r>
              <a:rPr lang="de-DE" sz="2000" dirty="0"/>
              <a:t>Ggf. Kombination mit Zugriff auf statische Daten</a:t>
            </a:r>
          </a:p>
          <a:p>
            <a:pPr lvl="2"/>
            <a:r>
              <a:rPr lang="de-DE" sz="1800" dirty="0"/>
              <a:t>Fenster, das immer größer wird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A3737-60DF-4440-86A0-8FD9FDEA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77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E756-6844-1548-9590-CD52C219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Abgeschlossenheit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BD89-D0B1-6241-B04E-83BFCAF5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Kontinuierliche Anfragen produzieren Ströme</a:t>
            </a:r>
          </a:p>
          <a:p>
            <a:pPr lvl="1"/>
            <a:r>
              <a:rPr lang="de-DE" dirty="0"/>
              <a:t>Evtl. Gültigkeits- und/oder </a:t>
            </a:r>
            <a:br>
              <a:rPr lang="de-DE" dirty="0"/>
            </a:br>
            <a:r>
              <a:rPr lang="de-DE" dirty="0"/>
              <a:t>Wahrscheinlichkeitsinformation beifügen</a:t>
            </a:r>
          </a:p>
          <a:p>
            <a:pPr lvl="2"/>
            <a:r>
              <a:rPr lang="de-DE" dirty="0"/>
              <a:t>Wahrscheinlichkeitswerte können zeitabhängig sein!</a:t>
            </a:r>
          </a:p>
          <a:p>
            <a:pPr lvl="1"/>
            <a:r>
              <a:rPr lang="de-DE" dirty="0"/>
              <a:t>Zur Anwendung geleitet (push)</a:t>
            </a:r>
          </a:p>
          <a:p>
            <a:pPr lvl="2"/>
            <a:r>
              <a:rPr lang="de-DE" dirty="0"/>
              <a:t>Anwendung muss abnahmebereit sein (ggf. Timeouts)</a:t>
            </a:r>
          </a:p>
          <a:p>
            <a:pPr lvl="1"/>
            <a:r>
              <a:rPr lang="de-DE" dirty="0"/>
              <a:t>Von Anwendung abgeholt (pull)</a:t>
            </a:r>
          </a:p>
          <a:p>
            <a:pPr lvl="2"/>
            <a:r>
              <a:rPr lang="de-DE" dirty="0"/>
              <a:t>Temporärer Speicher nötig (ggf. mit Dropout bei Gültigkeitsende)</a:t>
            </a:r>
          </a:p>
          <a:p>
            <a:r>
              <a:rPr lang="de-DE" dirty="0"/>
              <a:t>Eingabe für weitere kontinuierliche Anfragen</a:t>
            </a:r>
          </a:p>
          <a:p>
            <a:pPr lvl="1"/>
            <a:r>
              <a:rPr lang="de-DE" dirty="0" err="1"/>
              <a:t>Kaskadierung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6A28-24BA-D148-B3BC-62088E2D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4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71794" y="1728259"/>
            <a:ext cx="2880320" cy="2591334"/>
            <a:chOff x="269977" y="1728225"/>
            <a:chExt cx="2882464" cy="2592100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69977" y="1728225"/>
              <a:ext cx="2882464" cy="2460499"/>
              <a:chOff x="1169493" y="2907643"/>
              <a:chExt cx="2882464" cy="2460499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69493" y="2907643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Konzepte</a:t>
                </a:r>
                <a:br>
                  <a:rPr lang="de-DE" sz="2000" dirty="0"/>
                </a:br>
                <a:r>
                  <a:rPr lang="de-DE" sz="2000" dirty="0"/>
                  <a:t>von SQL:2011/6</a:t>
                </a:r>
                <a:br>
                  <a:rPr lang="de-DE" sz="2000" dirty="0"/>
                </a:br>
                <a:r>
                  <a:rPr lang="de-DE" sz="2000" dirty="0" err="1"/>
                  <a:t>TimescaleDB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38104"/>
            <a:ext cx="3178846" cy="1872113"/>
            <a:chOff x="3131840" y="3638588"/>
            <a:chExt cx="3177365" cy="1872362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38588"/>
              <a:ext cx="3177365" cy="1740152"/>
              <a:chOff x="2157973" y="3740689"/>
              <a:chExt cx="3177365" cy="1740152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740689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Strom-Konzept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0030"/>
            <a:ext cx="3168353" cy="1977260"/>
            <a:chOff x="5508087" y="2990340"/>
            <a:chExt cx="3168469" cy="1977685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0340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Stromanfragesprache CQL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temporalen Datenbanken zu Stromdatenbanken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89533"/>
            <a:ext cx="3776842" cy="1426730"/>
            <a:chOff x="2876550" y="1689533"/>
            <a:chExt cx="3776842" cy="142673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689533"/>
              <a:ext cx="3665568" cy="1279659"/>
              <a:chOff x="2463376" y="3890708"/>
              <a:chExt cx="3665938" cy="1280206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890708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Temporale Datenbanken</a:t>
                </a:r>
                <a:br>
                  <a:rPr lang="de-DE" sz="2000" dirty="0"/>
                </a:br>
                <a:r>
                  <a:rPr lang="de-DE" sz="2000" dirty="0"/>
                  <a:t>Temporale Logik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2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C24E-13F7-B449-A495-20F4AE34150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7780"/>
            <a:ext cx="8568952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>
                <a:cs typeface="+mj-cs"/>
              </a:rPr>
              <a:t>STREAM: </a:t>
            </a:r>
            <a:r>
              <a:rPr lang="en-US" sz="3600" dirty="0"/>
              <a:t>St</a:t>
            </a:r>
            <a:r>
              <a:rPr lang="en-US" sz="3600" dirty="0">
                <a:solidFill>
                  <a:schemeClr val="folHlink"/>
                </a:solidFill>
              </a:rPr>
              <a:t>anford St</a:t>
            </a:r>
            <a:r>
              <a:rPr lang="en-US" sz="3600" dirty="0"/>
              <a:t>re</a:t>
            </a:r>
            <a:r>
              <a:rPr lang="en-US" sz="3600" dirty="0">
                <a:solidFill>
                  <a:schemeClr val="folHlink"/>
                </a:solidFill>
              </a:rPr>
              <a:t>am Dat</a:t>
            </a:r>
            <a:r>
              <a:rPr lang="en-US" sz="3600" dirty="0"/>
              <a:t>a M</a:t>
            </a:r>
            <a:r>
              <a:rPr lang="en-US" sz="3600" dirty="0">
                <a:solidFill>
                  <a:schemeClr val="folHlink"/>
                </a:solidFill>
              </a:rPr>
              <a:t>anager</a:t>
            </a:r>
            <a:endParaRPr lang="en-US" sz="3600" dirty="0">
              <a:cs typeface="+mj-cs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7848600" cy="4953000"/>
          </a:xfrm>
        </p:spPr>
        <p:txBody>
          <a:bodyPr/>
          <a:lstStyle/>
          <a:p>
            <a:pPr>
              <a:defRPr/>
            </a:pPr>
            <a:r>
              <a:rPr lang="de-DE" sz="2800" dirty="0">
                <a:cs typeface="+mn-cs"/>
              </a:rPr>
              <a:t>DSMS </a:t>
            </a:r>
            <a:r>
              <a:rPr lang="de-DE" sz="2800">
                <a:cs typeface="+mn-cs"/>
              </a:rPr>
              <a:t>für Ströme </a:t>
            </a:r>
            <a:r>
              <a:rPr lang="de-DE" sz="2800" dirty="0">
                <a:cs typeface="+mn-cs"/>
              </a:rPr>
              <a:t>und statische Daten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Zeitstempel implizit vergeben (Systemzeit)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Relationale Modellierung ergänzt um Stromkonzept</a:t>
            </a:r>
            <a:endParaRPr lang="de-DE" sz="2800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de-DE" sz="2800" dirty="0">
                <a:cs typeface="+mn-cs"/>
              </a:rPr>
              <a:t>Zentralisiertes Servermodell</a:t>
            </a:r>
          </a:p>
          <a:p>
            <a:pPr>
              <a:defRPr/>
            </a:pPr>
            <a:r>
              <a:rPr lang="de-DE" sz="2800" dirty="0">
                <a:solidFill>
                  <a:schemeClr val="accent2"/>
                </a:solidFill>
                <a:cs typeface="+mn-cs"/>
              </a:rPr>
              <a:t>CQL: Deklarative Sprache für </a:t>
            </a:r>
            <a:br>
              <a:rPr lang="de-DE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>
                <a:solidFill>
                  <a:schemeClr val="accent2"/>
                </a:solidFill>
                <a:cs typeface="+mn-cs"/>
              </a:rPr>
              <a:t>registrierte  kontinuierliche Anfragen über Strömen und statischen Relationen</a:t>
            </a:r>
            <a:endParaRPr lang="de-DE" sz="2800" dirty="0"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48101" y="6201157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The CQL </a:t>
            </a:r>
            <a:r>
              <a:rPr lang="de-DE" sz="1200" dirty="0" err="1">
                <a:solidFill>
                  <a:srgbClr val="0000FF"/>
                </a:solidFill>
              </a:rPr>
              <a:t>Continuous</a:t>
            </a:r>
            <a:r>
              <a:rPr lang="de-DE" sz="1200" dirty="0">
                <a:solidFill>
                  <a:srgbClr val="0000FF"/>
                </a:solidFill>
              </a:rPr>
              <a:t> Query Language: </a:t>
            </a:r>
            <a:r>
              <a:rPr lang="de-DE" sz="1200" dirty="0" err="1">
                <a:solidFill>
                  <a:srgbClr val="0000FF"/>
                </a:solidFill>
              </a:rPr>
              <a:t>Semantic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Query </a:t>
            </a:r>
            <a:r>
              <a:rPr lang="de-DE" sz="1200" dirty="0" err="1">
                <a:solidFill>
                  <a:srgbClr val="0000FF"/>
                </a:solidFill>
              </a:rPr>
              <a:t>Execution</a:t>
            </a:r>
            <a:r>
              <a:rPr lang="de-DE" sz="1200" dirty="0">
                <a:solidFill>
                  <a:srgbClr val="0000FF"/>
                </a:solidFill>
              </a:rPr>
              <a:t>, VLDB Journal, </a:t>
            </a:r>
            <a:r>
              <a:rPr lang="de-DE" sz="1200" b="1" dirty="0">
                <a:solidFill>
                  <a:srgbClr val="FF0000"/>
                </a:solidFill>
              </a:rPr>
              <a:t>2006 </a:t>
            </a:r>
          </a:p>
        </p:txBody>
      </p:sp>
    </p:spTree>
    <p:extLst>
      <p:ext uri="{BB962C8B-B14F-4D97-AF65-F5344CB8AC3E}">
        <p14:creationId xmlns:p14="http://schemas.microsoft.com/office/powerpoint/2010/main" val="22585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574C-8AC1-0546-B7CF-016CB80CF9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54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Konkrete Sprache – CQL</a:t>
            </a:r>
          </a:p>
        </p:txBody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Relationale Anfragesprache: SQL </a:t>
            </a:r>
          </a:p>
          <a:p>
            <a:pPr>
              <a:defRPr/>
            </a:pPr>
            <a:r>
              <a:rPr lang="de-DE" dirty="0">
                <a:cs typeface="+mn-cs"/>
              </a:rPr>
              <a:t>Fensterspezifikationssprache von SQL:2011</a:t>
            </a:r>
          </a:p>
          <a:p>
            <a:pPr lvl="1">
              <a:defRPr/>
            </a:pPr>
            <a:r>
              <a:rPr lang="de-DE" dirty="0" err="1"/>
              <a:t>Tupelbasierte</a:t>
            </a:r>
            <a:r>
              <a:rPr lang="de-DE" dirty="0"/>
              <a:t> Fenster</a:t>
            </a:r>
          </a:p>
          <a:p>
            <a:pPr lvl="1">
              <a:defRPr/>
            </a:pPr>
            <a:r>
              <a:rPr lang="de-DE" dirty="0"/>
              <a:t>Zeitbasierte Fenster</a:t>
            </a:r>
          </a:p>
          <a:p>
            <a:pPr lvl="1">
              <a:defRPr/>
            </a:pPr>
            <a:r>
              <a:rPr lang="de-DE" dirty="0"/>
              <a:t>Partitionierende Fenster</a:t>
            </a:r>
          </a:p>
          <a:p>
            <a:pPr>
              <a:defRPr/>
            </a:pPr>
            <a:r>
              <a:rPr lang="de-DE" dirty="0">
                <a:cs typeface="+mn-cs"/>
              </a:rPr>
              <a:t>Einfaches Stichproben-Konstrukt </a:t>
            </a:r>
            <a:r>
              <a:rPr lang="de-DE" altLang="ja-JP" dirty="0">
                <a:latin typeface="Arial"/>
                <a:cs typeface="+mn-cs"/>
              </a:rPr>
              <a:t>“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X%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Sample</a:t>
            </a:r>
            <a:r>
              <a:rPr lang="de-DE" altLang="ja-JP" dirty="0">
                <a:latin typeface="Arial"/>
                <a:cs typeface="+mn-cs"/>
              </a:rPr>
              <a:t>”</a:t>
            </a:r>
            <a:endParaRPr lang="de-DE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5AD82-5C5A-DC48-9B51-01BEDB65DAAF}"/>
              </a:ext>
            </a:extLst>
          </p:cNvPr>
          <p:cNvSpPr/>
          <p:nvPr/>
        </p:nvSpPr>
        <p:spPr>
          <a:xfrm>
            <a:off x="2139058" y="5992662"/>
            <a:ext cx="488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Arvind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Arasu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Shivnath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Babu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Jennifer </a:t>
            </a:r>
            <a:r>
              <a:rPr lang="de-DE" sz="1200" dirty="0" err="1">
                <a:solidFill>
                  <a:srgbClr val="0305FF"/>
                </a:solidFill>
              </a:rPr>
              <a:t>Widom</a:t>
            </a:r>
            <a:r>
              <a:rPr lang="de-DE" sz="1200" dirty="0">
                <a:solidFill>
                  <a:srgbClr val="0305FF"/>
                </a:solidFill>
              </a:rPr>
              <a:t>. 2006. The CQL </a:t>
            </a:r>
            <a:r>
              <a:rPr lang="de-DE" sz="1200" dirty="0" err="1">
                <a:solidFill>
                  <a:srgbClr val="0305FF"/>
                </a:solidFill>
              </a:rPr>
              <a:t>continuous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language</a:t>
            </a:r>
            <a:r>
              <a:rPr lang="de-DE" sz="1200" dirty="0">
                <a:solidFill>
                  <a:srgbClr val="0305FF"/>
                </a:solidFill>
              </a:rPr>
              <a:t>: </a:t>
            </a:r>
            <a:r>
              <a:rPr lang="de-DE" sz="1200" dirty="0" err="1">
                <a:solidFill>
                  <a:srgbClr val="0305FF"/>
                </a:solidFill>
              </a:rPr>
              <a:t>semantic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foundations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execution</a:t>
            </a:r>
            <a:r>
              <a:rPr lang="de-DE" sz="1200" dirty="0">
                <a:solidFill>
                  <a:srgbClr val="0305FF"/>
                </a:solidFill>
              </a:rPr>
              <a:t>. </a:t>
            </a:r>
            <a:br>
              <a:rPr lang="de-DE" sz="1200" dirty="0">
                <a:solidFill>
                  <a:srgbClr val="0305FF"/>
                </a:solidFill>
              </a:rPr>
            </a:br>
            <a:r>
              <a:rPr lang="de-DE" sz="1200" dirty="0">
                <a:solidFill>
                  <a:srgbClr val="0305FF"/>
                </a:solidFill>
              </a:rPr>
              <a:t>The VLDB Journal 15, 2, 121-142, </a:t>
            </a:r>
            <a:r>
              <a:rPr lang="de-DE" sz="12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7510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3B866-EBCE-6B4E-98DA-011496BA865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CQL Beispielanfrage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>
                <a:cs typeface="+mn-cs"/>
              </a:rPr>
              <a:t>Zwei Ströme, sehr einfaches Schema für Beispielzwecke: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	Orders 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customer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cost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	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Fulfillments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orderID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clerk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75000"/>
              </a:spcBef>
              <a:spcAft>
                <a:spcPct val="75000"/>
              </a:spcAft>
              <a:defRPr/>
            </a:pPr>
            <a:r>
              <a:rPr lang="de-DE" dirty="0">
                <a:cs typeface="+mn-cs"/>
              </a:rPr>
              <a:t>Informationsbedarf </a:t>
            </a:r>
            <a:r>
              <a:rPr lang="de-DE" dirty="0" err="1">
                <a:cs typeface="+mn-cs"/>
              </a:rPr>
              <a:t>natürlichsprachlich</a:t>
            </a:r>
            <a:r>
              <a:rPr lang="de-DE" dirty="0">
                <a:cs typeface="+mn-cs"/>
              </a:rPr>
              <a:t> ausgedrückt: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rgbClr val="000090"/>
                </a:solidFill>
                <a:cs typeface="+mn-cs"/>
              </a:rPr>
              <a:t>Total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cost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of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orders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fulfilled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over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the</a:t>
            </a:r>
            <a:r>
              <a:rPr lang="de-DE" dirty="0">
                <a:solidFill>
                  <a:srgbClr val="000090"/>
                </a:solidFill>
                <a:cs typeface="+mn-cs"/>
              </a:rPr>
              <a:t> last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day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by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clerk</a:t>
            </a:r>
            <a:br>
              <a:rPr lang="de-DE" dirty="0">
                <a:solidFill>
                  <a:srgbClr val="000090"/>
                </a:solidFill>
                <a:cs typeface="+mn-cs"/>
              </a:rPr>
            </a:b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>
                <a:solidFill>
                  <a:srgbClr val="000090"/>
                </a:solidFill>
                <a:cs typeface="+mn-cs"/>
              </a:rPr>
              <a:t>Sue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for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000090"/>
                </a:solidFill>
                <a:cs typeface="+mn-cs"/>
              </a:rPr>
              <a:t>customer</a:t>
            </a:r>
            <a:r>
              <a:rPr lang="de-DE" dirty="0">
                <a:solidFill>
                  <a:srgbClr val="000090"/>
                </a:solidFill>
                <a:cs typeface="+mn-cs"/>
              </a:rPr>
              <a:t> 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de-DE" dirty="0">
                <a:solidFill>
                  <a:srgbClr val="000090"/>
                </a:solidFill>
                <a:cs typeface="+mn-cs"/>
              </a:rPr>
              <a:t>Joe</a:t>
            </a:r>
            <a:r>
              <a:rPr lang="de-DE" altLang="ja-JP" dirty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endParaRPr lang="de-DE" dirty="0">
              <a:solidFill>
                <a:srgbClr val="000090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de-DE" sz="2400" dirty="0"/>
              <a:t>Anfrage in CQL: </a:t>
            </a:r>
            <a:br>
              <a:rPr lang="de-DE" sz="2400" dirty="0"/>
            </a:br>
            <a:r>
              <a:rPr lang="de-DE" sz="2400" dirty="0">
                <a:solidFill>
                  <a:schemeClr val="accent2"/>
                </a:solidFill>
                <a:cs typeface="+mn-cs"/>
              </a:rPr>
              <a:t>Select 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Sum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Orders O</a:t>
            </a:r>
            <a:r>
              <a:rPr lang="de-DE" sz="2400" b="1" dirty="0">
                <a:solidFill>
                  <a:srgbClr val="FF0000"/>
                </a:solidFill>
              </a:rPr>
              <a:t>[</a:t>
            </a:r>
            <a:r>
              <a:rPr lang="de-DE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,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Fulfillments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F</a:t>
            </a:r>
            <a:r>
              <a:rPr lang="de-DE" sz="2400" b="1" dirty="0">
                <a:solidFill>
                  <a:srgbClr val="FF0000"/>
                </a:solidFill>
                <a:cs typeface="+mn-cs"/>
                <a:sym typeface="Symbol" charset="0"/>
              </a:rPr>
              <a:t>[Range 1 Day]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F.orderID</a:t>
            </a:r>
            <a:r>
              <a:rPr lang="de-DE" dirty="0"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Sue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	  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And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  <a:sym typeface="Symbol" charset="0"/>
              </a:rPr>
              <a:t>O.customer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 = 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“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Joe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  <a:cs typeface="+mn-cs"/>
                <a:sym typeface="Symbol" charset="0"/>
              </a:rPr>
              <a:t>”</a:t>
            </a:r>
            <a:endParaRPr lang="de-DE" sz="2400" dirty="0">
              <a:solidFill>
                <a:schemeClr val="accent2"/>
              </a:solidFill>
              <a:cs typeface="+mn-cs"/>
              <a:sym typeface="Symbo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5883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507C-E537-B14F-B697-3A5FD45E16F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CQL </a:t>
            </a:r>
            <a:r>
              <a:rPr lang="en-US" sz="3600" dirty="0" err="1">
                <a:cs typeface="+mj-cs"/>
              </a:rPr>
              <a:t>Beispielanfrage</a:t>
            </a:r>
            <a:r>
              <a:rPr lang="en-US" sz="3600" dirty="0">
                <a:cs typeface="+mj-cs"/>
              </a:rPr>
              <a:t> 2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953000"/>
          </a:xfrm>
        </p:spPr>
        <p:txBody>
          <a:bodyPr/>
          <a:lstStyle/>
          <a:p>
            <a:pPr marL="0" indent="0">
              <a:spcAft>
                <a:spcPct val="75000"/>
              </a:spcAft>
              <a:buFontTx/>
              <a:buNone/>
              <a:defRPr/>
            </a:pPr>
            <a:r>
              <a:rPr lang="en-US" dirty="0">
                <a:cs typeface="+mn-cs"/>
              </a:rPr>
              <a:t>Using a 10% sample of the Fulfillments stream, take the 5 most recent fulfillments for each clerk and return the maximum cost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Orders O</a:t>
            </a:r>
            <a:r>
              <a:rPr lang="en-US" sz="2400" b="1" dirty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]</a:t>
            </a:r>
            <a:r>
              <a:rPr lang="en-US" sz="2400" dirty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    Fulfillments F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[Partition By clerk Rows 5] 10% Sample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3DE63CB3-D433-7447-9DFC-5E1E1F63B07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74141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42B-27C1-8A4B-A30C-D4EC9400E0D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Relationen und Ströme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>
                <a:cs typeface="+mn-cs"/>
              </a:rPr>
              <a:t>Annahme</a:t>
            </a:r>
          </a:p>
          <a:p>
            <a:pPr lvl="1">
              <a:defRPr/>
            </a:pPr>
            <a:r>
              <a:rPr lang="de-DE" dirty="0">
                <a:cs typeface="+mn-cs"/>
              </a:rPr>
              <a:t>Globale, diskrete, geordnete Menge von Zeitpunkten</a:t>
            </a:r>
          </a:p>
          <a:p>
            <a:pPr>
              <a:defRPr/>
            </a:pPr>
            <a:r>
              <a:rPr lang="de-DE" sz="2800" dirty="0">
                <a:cs typeface="+mn-cs"/>
              </a:rPr>
              <a:t>Relation</a:t>
            </a:r>
          </a:p>
          <a:p>
            <a:pPr lvl="1">
              <a:defRPr/>
            </a:pPr>
            <a:r>
              <a:rPr lang="de-DE" dirty="0"/>
              <a:t>Bildet </a:t>
            </a:r>
            <a:r>
              <a:rPr lang="de-DE" dirty="0">
                <a:solidFill>
                  <a:srgbClr val="000090"/>
                </a:solidFill>
              </a:rPr>
              <a:t>Zeitpunkte </a:t>
            </a:r>
            <a:r>
              <a:rPr lang="de-DE" i="1" dirty="0">
                <a:solidFill>
                  <a:schemeClr val="accent2"/>
                </a:solidFill>
              </a:rPr>
              <a:t>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auf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Tupelmengen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i="1" dirty="0">
                <a:solidFill>
                  <a:schemeClr val="accent2"/>
                </a:solidFill>
              </a:rPr>
              <a:t>R</a:t>
            </a:r>
            <a:r>
              <a:rPr lang="de-DE" dirty="0"/>
              <a:t> ab</a:t>
            </a:r>
            <a:endParaRPr lang="de-DE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de-DE" sz="2800" dirty="0">
                <a:cs typeface="+mn-cs"/>
              </a:rPr>
              <a:t>Strom</a:t>
            </a:r>
          </a:p>
          <a:p>
            <a:pPr lvl="1">
              <a:defRPr/>
            </a:pPr>
            <a:r>
              <a:rPr lang="de-DE" dirty="0"/>
              <a:t>Menge von 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i="1" dirty="0">
                <a:solidFill>
                  <a:schemeClr val="accent2"/>
                </a:solidFill>
              </a:rPr>
              <a:t>Tupel, Zeitstempel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-Elementen</a:t>
            </a:r>
          </a:p>
          <a:p>
            <a:pPr lvl="1">
              <a:defRPr/>
            </a:pPr>
            <a:r>
              <a:rPr lang="de-DE" dirty="0"/>
              <a:t>Definition mit </a:t>
            </a:r>
            <a:r>
              <a:rPr lang="de-DE" dirty="0" err="1">
                <a:solidFill>
                  <a:srgbClr val="0000FF"/>
                </a:solidFill>
              </a:rPr>
              <a:t>create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stream</a:t>
            </a:r>
            <a:r>
              <a:rPr lang="de-DE" dirty="0">
                <a:solidFill>
                  <a:srgbClr val="0000FF"/>
                </a:solidFill>
              </a:rPr>
              <a:t> s </a:t>
            </a:r>
            <a:r>
              <a:rPr lang="de-DE" dirty="0" err="1">
                <a:solidFill>
                  <a:srgbClr val="0000FF"/>
                </a:solidFill>
              </a:rPr>
              <a:t>as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select</a:t>
            </a:r>
            <a:r>
              <a:rPr lang="de-DE" dirty="0">
                <a:solidFill>
                  <a:srgbClr val="0000FF"/>
                </a:solidFill>
              </a:rPr>
              <a:t> …</a:t>
            </a:r>
          </a:p>
          <a:p>
            <a:pPr lvl="1">
              <a:defRPr/>
            </a:pPr>
            <a:r>
              <a:rPr lang="de-DE" dirty="0"/>
              <a:t>… wobei wir </a:t>
            </a:r>
            <a:r>
              <a:rPr lang="de-DE" dirty="0">
                <a:solidFill>
                  <a:srgbClr val="0000FF"/>
                </a:solidFill>
              </a:rPr>
              <a:t>s: </a:t>
            </a:r>
            <a:r>
              <a:rPr lang="de-DE" dirty="0" err="1">
                <a:solidFill>
                  <a:srgbClr val="0000FF"/>
                </a:solidFill>
              </a:rPr>
              <a:t>select</a:t>
            </a:r>
            <a:r>
              <a:rPr lang="de-DE" dirty="0">
                <a:solidFill>
                  <a:srgbClr val="0000FF"/>
                </a:solidFill>
              </a:rPr>
              <a:t> ...</a:t>
            </a:r>
            <a:r>
              <a:rPr lang="de-DE" dirty="0"/>
              <a:t> zur Abkürzung verwenden</a:t>
            </a:r>
            <a:endParaRPr lang="de-DE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de-DE" sz="2800" dirty="0"/>
              <a:t>Anfragen werden beim DSMS registriert</a:t>
            </a:r>
            <a:br>
              <a:rPr lang="de-DE" sz="2800" dirty="0"/>
            </a:br>
            <a:r>
              <a:rPr lang="de-DE" sz="2800" dirty="0"/>
              <a:t>(“kontinuierliche” Anfragen)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DE80E6F8-4546-3E40-A0FE-7D5CE1953A31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402996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EB41-A3AC-7548-8109-169924ECEB0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Konversion</a:t>
            </a:r>
          </a:p>
        </p:txBody>
      </p:sp>
      <p:sp>
        <p:nvSpPr>
          <p:cNvPr id="277507" name="Oval 1027"/>
          <p:cNvSpPr>
            <a:spLocks noChangeArrowheads="1"/>
          </p:cNvSpPr>
          <p:nvPr/>
        </p:nvSpPr>
        <p:spPr bwMode="auto">
          <a:xfrm>
            <a:off x="4572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6096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>
                <a:cs typeface="+mn-cs"/>
              </a:rPr>
              <a:t>Ströme</a:t>
            </a:r>
          </a:p>
        </p:txBody>
      </p:sp>
      <p:sp>
        <p:nvSpPr>
          <p:cNvPr id="277509" name="Oval 1029"/>
          <p:cNvSpPr>
            <a:spLocks noChangeArrowheads="1"/>
          </p:cNvSpPr>
          <p:nvPr/>
        </p:nvSpPr>
        <p:spPr bwMode="auto">
          <a:xfrm>
            <a:off x="4953000" y="2559724"/>
            <a:ext cx="1981200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277510" name="Text Box 1030"/>
          <p:cNvSpPr txBox="1">
            <a:spLocks noChangeArrowheads="1"/>
          </p:cNvSpPr>
          <p:nvPr/>
        </p:nvSpPr>
        <p:spPr bwMode="auto">
          <a:xfrm>
            <a:off x="5105400" y="2546901"/>
            <a:ext cx="173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de-DE" sz="2400" dirty="0">
                <a:cs typeface="+mn-cs"/>
              </a:rPr>
              <a:t>Relationen</a:t>
            </a:r>
          </a:p>
        </p:txBody>
      </p:sp>
      <p:grpSp>
        <p:nvGrpSpPr>
          <p:cNvPr id="277511" name="Group 1031"/>
          <p:cNvGrpSpPr>
            <a:grpSpLocks/>
          </p:cNvGrpSpPr>
          <p:nvPr/>
        </p:nvGrpSpPr>
        <p:grpSpPr bwMode="auto">
          <a:xfrm>
            <a:off x="1828800" y="1536869"/>
            <a:ext cx="3810000" cy="1104901"/>
            <a:chOff x="1392" y="960"/>
            <a:chExt cx="2400" cy="696"/>
          </a:xfrm>
        </p:grpSpPr>
        <p:cxnSp>
          <p:nvCxnSpPr>
            <p:cNvPr id="277512" name="AutoShape 1032"/>
            <p:cNvCxnSpPr>
              <a:cxnSpLocks noChangeShapeType="1"/>
              <a:stCxn id="277507" idx="7"/>
              <a:endCxn id="277509" idx="1"/>
            </p:cNvCxnSpPr>
            <p:nvPr/>
          </p:nvCxnSpPr>
          <p:spPr bwMode="auto">
            <a:xfrm rot="5400000" flipH="1" flipV="1">
              <a:off x="2568" y="677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3" name="Text Box 1033"/>
            <p:cNvSpPr txBox="1">
              <a:spLocks noChangeArrowheads="1"/>
            </p:cNvSpPr>
            <p:nvPr/>
          </p:nvSpPr>
          <p:spPr bwMode="auto">
            <a:xfrm>
              <a:off x="1392" y="960"/>
              <a:ext cx="2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Fensterspezifikation</a:t>
              </a:r>
            </a:p>
          </p:txBody>
        </p:sp>
      </p:grpSp>
      <p:grpSp>
        <p:nvGrpSpPr>
          <p:cNvPr id="277514" name="Group 1034"/>
          <p:cNvGrpSpPr>
            <a:grpSpLocks/>
          </p:cNvGrpSpPr>
          <p:nvPr/>
        </p:nvGrpSpPr>
        <p:grpSpPr bwMode="auto">
          <a:xfrm>
            <a:off x="1524000" y="2997370"/>
            <a:ext cx="4267200" cy="1477964"/>
            <a:chOff x="1200" y="1880"/>
            <a:chExt cx="2688" cy="931"/>
          </a:xfrm>
        </p:grpSpPr>
        <p:cxnSp>
          <p:nvCxnSpPr>
            <p:cNvPr id="277515" name="AutoShape 1035"/>
            <p:cNvCxnSpPr>
              <a:cxnSpLocks noChangeShapeType="1"/>
              <a:stCxn id="277509" idx="3"/>
              <a:endCxn id="277507" idx="5"/>
            </p:cNvCxnSpPr>
            <p:nvPr/>
          </p:nvCxnSpPr>
          <p:spPr bwMode="auto">
            <a:xfrm rot="5400000">
              <a:off x="2568" y="909"/>
              <a:ext cx="8" cy="1950"/>
            </a:xfrm>
            <a:prstGeom prst="curvedConnector3">
              <a:avLst>
                <a:gd name="adj1" fmla="val 2398874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6" name="Text Box 1036"/>
            <p:cNvSpPr txBox="1">
              <a:spLocks noChangeArrowheads="1"/>
            </p:cNvSpPr>
            <p:nvPr/>
          </p:nvSpPr>
          <p:spPr bwMode="auto">
            <a:xfrm>
              <a:off x="1200" y="2288"/>
              <a:ext cx="26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Spezielle Operatoren:</a:t>
              </a:r>
            </a:p>
            <a:p>
              <a:pPr algn="ctr">
                <a:spcAft>
                  <a:spcPct val="0"/>
                </a:spcAft>
                <a:defRPr/>
              </a:pP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Istream</a:t>
              </a:r>
              <a:r>
                <a:rPr lang="de-DE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Dstream</a:t>
              </a:r>
              <a:r>
                <a:rPr lang="de-DE" sz="2400" i="1" dirty="0">
                  <a:solidFill>
                    <a:schemeClr val="accent2"/>
                  </a:solidFill>
                  <a:cs typeface="+mn-cs"/>
                </a:rPr>
                <a:t>, </a:t>
              </a:r>
              <a:r>
                <a:rPr lang="de-DE" sz="2400" i="1" dirty="0" err="1">
                  <a:solidFill>
                    <a:schemeClr val="accent2"/>
                  </a:solidFill>
                  <a:cs typeface="+mn-cs"/>
                </a:rPr>
                <a:t>Rstream</a:t>
              </a:r>
              <a:endParaRPr lang="de-DE" sz="2400" i="1" dirty="0">
                <a:solidFill>
                  <a:schemeClr val="accent2"/>
                </a:solidFill>
                <a:cs typeface="+mn-cs"/>
              </a:endParaRPr>
            </a:p>
          </p:txBody>
        </p:sp>
      </p:grpSp>
      <p:grpSp>
        <p:nvGrpSpPr>
          <p:cNvPr id="277517" name="Group 1037"/>
          <p:cNvGrpSpPr>
            <a:grpSpLocks/>
          </p:cNvGrpSpPr>
          <p:nvPr/>
        </p:nvGrpSpPr>
        <p:grpSpPr bwMode="auto">
          <a:xfrm>
            <a:off x="6305552" y="2641768"/>
            <a:ext cx="2514600" cy="1803400"/>
            <a:chOff x="4212" y="1656"/>
            <a:chExt cx="1584" cy="1136"/>
          </a:xfrm>
        </p:grpSpPr>
        <p:cxnSp>
          <p:nvCxnSpPr>
            <p:cNvPr id="277518" name="AutoShape 1038"/>
            <p:cNvCxnSpPr>
              <a:cxnSpLocks noChangeShapeType="1"/>
              <a:stCxn id="277509" idx="7"/>
              <a:endCxn id="277509" idx="5"/>
            </p:cNvCxnSpPr>
            <p:nvPr/>
          </p:nvCxnSpPr>
          <p:spPr bwMode="auto">
            <a:xfrm rot="16200000" flipH="1">
              <a:off x="4310" y="1768"/>
              <a:ext cx="231" cy="8"/>
            </a:xfrm>
            <a:prstGeom prst="curvedConnector5">
              <a:avLst>
                <a:gd name="adj1" fmla="val -62249"/>
                <a:gd name="adj2" fmla="val 15115433"/>
                <a:gd name="adj3" fmla="val 162249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7519" name="Text Box 1039"/>
            <p:cNvSpPr txBox="1">
              <a:spLocks noChangeArrowheads="1"/>
            </p:cNvSpPr>
            <p:nvPr/>
          </p:nvSpPr>
          <p:spPr bwMode="auto">
            <a:xfrm>
              <a:off x="4212" y="2333"/>
              <a:ext cx="1584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Aft>
                  <a:spcPct val="0"/>
                </a:spcAft>
                <a:defRPr/>
              </a:pP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Jede relationale</a:t>
              </a:r>
              <a:br>
                <a:rPr lang="de-DE" sz="2400" dirty="0">
                  <a:solidFill>
                    <a:schemeClr val="accent2"/>
                  </a:solidFill>
                  <a:cs typeface="+mn-cs"/>
                </a:rPr>
              </a:br>
              <a:r>
                <a:rPr lang="de-DE" sz="2400" dirty="0">
                  <a:solidFill>
                    <a:schemeClr val="accent2"/>
                  </a:solidFill>
                  <a:cs typeface="+mn-cs"/>
                </a:rPr>
                <a:t>Anfragesprache</a:t>
              </a:r>
            </a:p>
          </p:txBody>
        </p:sp>
      </p:grpSp>
      <p:sp>
        <p:nvSpPr>
          <p:cNvPr id="18" name="Rechteck 6">
            <a:extLst>
              <a:ext uri="{FF2B5EF4-FFF2-40B4-BE49-F238E27FC236}">
                <a16:creationId xmlns:a16="http://schemas.microsoft.com/office/drawing/2014/main" id="{02DAC5C3-3D16-B54E-AEA1-430923A915F4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333439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SQL:2011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>
                <a:highlight>
                  <a:srgbClr val="00FF00"/>
                </a:highlight>
              </a:rPr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5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C905-2461-7041-AA5F-5B35D17222E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cs typeface="+mj-cs"/>
              </a:rPr>
              <a:t>Konversion – Definitionen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76" y="1206042"/>
            <a:ext cx="8424936" cy="4953000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solidFill>
                  <a:srgbClr val="0B05FF"/>
                </a:solidFill>
                <a:cs typeface="+mn-cs"/>
              </a:rPr>
              <a:t>Strom-zu-Relation</a:t>
            </a:r>
            <a:r>
              <a:rPr lang="de-DE" sz="2400" dirty="0">
                <a:cs typeface="+mn-cs"/>
              </a:rPr>
              <a:t>-Operator S[…]</a:t>
            </a:r>
          </a:p>
          <a:p>
            <a:pPr lvl="1">
              <a:defRPr/>
            </a:pPr>
            <a:r>
              <a:rPr lang="de-DE" sz="2000" i="1" dirty="0">
                <a:solidFill>
                  <a:schemeClr val="accent2"/>
                </a:solidFill>
              </a:rPr>
              <a:t>S </a:t>
            </a:r>
            <a:r>
              <a:rPr lang="de-DE" sz="2000" dirty="0">
                <a:solidFill>
                  <a:srgbClr val="0B05FF"/>
                </a:solidFill>
              </a:rPr>
              <a:t>[</a:t>
            </a:r>
            <a:r>
              <a:rPr lang="de-DE" sz="2000" i="1" dirty="0">
                <a:solidFill>
                  <a:srgbClr val="0B05FF"/>
                </a:solidFill>
              </a:rPr>
              <a:t>W </a:t>
            </a:r>
            <a:r>
              <a:rPr lang="de-DE" sz="2000" dirty="0">
                <a:solidFill>
                  <a:srgbClr val="0B05FF"/>
                </a:solidFill>
              </a:rPr>
              <a:t>] </a:t>
            </a:r>
            <a:r>
              <a:rPr lang="de-DE" sz="2000" dirty="0"/>
              <a:t>ist eine Relation —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 </a:t>
            </a:r>
            <a:r>
              <a:rPr lang="de-DE" sz="2000" dirty="0"/>
              <a:t>sind alle Tupel im Fenster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000" i="1" dirty="0"/>
              <a:t>,</a:t>
            </a:r>
            <a:r>
              <a:rPr lang="de-DE" sz="2000" dirty="0"/>
              <a:t> angewendet auf den Strom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bis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, enthalten</a:t>
            </a:r>
          </a:p>
          <a:p>
            <a:pPr lvl="1">
              <a:defRPr/>
            </a:pPr>
            <a:r>
              <a:rPr lang="de-DE" sz="2000" dirty="0"/>
              <a:t>Wenn </a:t>
            </a:r>
            <a:r>
              <a:rPr lang="de-DE" sz="2000" i="1" dirty="0">
                <a:solidFill>
                  <a:schemeClr val="accent2"/>
                </a:solidFill>
              </a:rPr>
              <a:t>W = </a:t>
            </a:r>
            <a:r>
              <a:rPr lang="de-DE" sz="2000" dirty="0">
                <a:solidFill>
                  <a:schemeClr val="accent2"/>
                </a:solidFill>
                <a:sym typeface="Symbol" charset="0"/>
              </a:rPr>
              <a:t></a:t>
            </a:r>
            <a:r>
              <a:rPr lang="de-DE" sz="2000" dirty="0">
                <a:sym typeface="Symbol" charset="0"/>
              </a:rPr>
              <a:t>, sind all Tupel aus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bis zu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 enthalten</a:t>
            </a:r>
          </a:p>
          <a:p>
            <a:pPr lvl="1">
              <a:defRPr/>
            </a:pPr>
            <a:r>
              <a:rPr lang="de-DE" sz="2000" i="1" dirty="0">
                <a:solidFill>
                  <a:schemeClr val="accent2"/>
                </a:solidFill>
              </a:rPr>
              <a:t>W </a:t>
            </a:r>
            <a:r>
              <a:rPr lang="de-DE" sz="2000" dirty="0"/>
              <a:t>definiert sowohl </a:t>
            </a:r>
            <a:r>
              <a:rPr lang="de-DE" sz="2000" dirty="0">
                <a:solidFill>
                  <a:schemeClr val="accent2"/>
                </a:solidFill>
              </a:rPr>
              <a:t>Zeitintervall</a:t>
            </a:r>
            <a:r>
              <a:rPr lang="de-DE" sz="2000" dirty="0"/>
              <a:t> oder </a:t>
            </a:r>
            <a:r>
              <a:rPr lang="de-DE" sz="2000" dirty="0">
                <a:solidFill>
                  <a:srgbClr val="333399"/>
                </a:solidFill>
              </a:rPr>
              <a:t>Anzahl Tupel (NOW=</a:t>
            </a:r>
            <a:r>
              <a:rPr lang="de-DE" sz="2000" dirty="0" err="1">
                <a:solidFill>
                  <a:srgbClr val="333399"/>
                </a:solidFill>
              </a:rPr>
              <a:t>Rows</a:t>
            </a:r>
            <a:r>
              <a:rPr lang="de-DE" sz="2000" dirty="0">
                <a:solidFill>
                  <a:srgbClr val="333399"/>
                </a:solidFill>
              </a:rPr>
              <a:t> 1)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als auch </a:t>
            </a:r>
            <a:r>
              <a:rPr lang="de-DE" sz="2000" dirty="0">
                <a:solidFill>
                  <a:srgbClr val="333399"/>
                </a:solidFill>
              </a:rPr>
              <a:t>Verschiebung (Slide)</a:t>
            </a:r>
          </a:p>
          <a:p>
            <a:pPr lvl="1">
              <a:defRPr/>
            </a:pPr>
            <a:r>
              <a:rPr lang="de-DE" sz="2000" i="1" dirty="0">
                <a:solidFill>
                  <a:srgbClr val="333399"/>
                </a:solidFill>
              </a:rPr>
              <a:t>Standard-Fenster: [∞]</a:t>
            </a:r>
          </a:p>
          <a:p>
            <a:pPr lvl="1">
              <a:defRPr/>
            </a:pPr>
            <a:r>
              <a:rPr lang="de-DE" sz="2000" i="1" dirty="0">
                <a:solidFill>
                  <a:srgbClr val="333399"/>
                </a:solidFill>
              </a:rPr>
              <a:t>Standard-Slide: eine Einheit</a:t>
            </a:r>
          </a:p>
          <a:p>
            <a:pPr>
              <a:defRPr/>
            </a:pPr>
            <a:r>
              <a:rPr lang="de-DE" sz="2400" dirty="0">
                <a:solidFill>
                  <a:srgbClr val="0B05FF"/>
                </a:solidFill>
                <a:cs typeface="+mn-cs"/>
              </a:rPr>
              <a:t>Relation-zu-Strom</a:t>
            </a:r>
            <a:r>
              <a:rPr lang="de-DE" sz="2400" dirty="0">
                <a:cs typeface="+mn-cs"/>
              </a:rPr>
              <a:t>-Operatoren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Istream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>
                <a:solidFill>
                  <a:schemeClr val="accent2"/>
                </a:solidFill>
              </a:rPr>
              <a:t>R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enthält alle 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 err="1">
                <a:solidFill>
                  <a:schemeClr val="accent2"/>
                </a:solidFill>
              </a:rPr>
              <a:t>r,T</a:t>
            </a:r>
            <a:r>
              <a:rPr lang="de-DE" sz="2000" i="1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/>
              <a:t>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/>
              <a:t> </a:t>
            </a:r>
            <a:r>
              <a:rPr lang="de-DE" sz="2000" dirty="0"/>
              <a:t>aber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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/>
              <a:t>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Dstream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>
                <a:solidFill>
                  <a:schemeClr val="accent2"/>
                </a:solidFill>
              </a:rPr>
              <a:t>R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enthält alle 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 err="1">
                <a:solidFill>
                  <a:schemeClr val="accent2"/>
                </a:solidFill>
              </a:rPr>
              <a:t>r,T</a:t>
            </a:r>
            <a:r>
              <a:rPr lang="de-DE" sz="2000" i="1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/>
              <a:t>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i="1" dirty="0"/>
              <a:t> </a:t>
            </a:r>
            <a:r>
              <a:rPr lang="de-DE" sz="2000" dirty="0"/>
              <a:t>aber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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/>
              <a:t> 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lvl="1">
              <a:defRPr/>
            </a:pPr>
            <a:r>
              <a:rPr lang="de-DE" sz="2000" dirty="0" err="1">
                <a:solidFill>
                  <a:srgbClr val="0B05FF"/>
                </a:solidFill>
              </a:rPr>
              <a:t>Rstream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>
                <a:solidFill>
                  <a:schemeClr val="accent2"/>
                </a:solidFill>
              </a:rPr>
              <a:t>R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enthält alle 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i="1" dirty="0" err="1">
                <a:solidFill>
                  <a:schemeClr val="accent2"/>
                </a:solidFill>
              </a:rPr>
              <a:t>r,T</a:t>
            </a:r>
            <a:r>
              <a:rPr lang="de-DE" sz="2000" i="1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  <a:r>
              <a:rPr lang="de-DE" sz="2000" dirty="0"/>
              <a:t> wobei </a:t>
            </a:r>
            <a:r>
              <a:rPr lang="de-DE" sz="2000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zum Zeitpunkt </a:t>
            </a:r>
            <a:r>
              <a:rPr lang="de-DE" sz="20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lvl="1">
              <a:defRPr/>
            </a:pPr>
            <a:endParaRPr lang="de-DE" sz="2000" i="1" dirty="0"/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5925BB41-118F-FA47-8DF3-C6AA3D035F34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3271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Präzisierung – Multimengensemantik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Multimenge: Elemente sind </a:t>
            </a:r>
            <a:r>
              <a:rPr lang="de-DE" dirty="0" err="1"/>
              <a:t>Tupel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wobei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&gt; 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einen Zähler darstellt, </a:t>
            </a:r>
          </a:p>
          <a:p>
            <a:r>
              <a:rPr lang="de-DE" i="1" dirty="0" err="1">
                <a:solidFill>
                  <a:srgbClr val="0070C0"/>
                </a:solidFill>
              </a:rPr>
              <a:t>Istream</a:t>
            </a:r>
            <a:r>
              <a:rPr lang="de-DE" i="1" dirty="0">
                <a:solidFill>
                  <a:srgbClr val="0070C0"/>
                </a:solidFill>
              </a:rPr>
              <a:t>(R)</a:t>
            </a:r>
            <a:r>
              <a:rPr lang="de-DE" dirty="0"/>
              <a:t> := {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(x, m-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(x, m)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(x, n)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T-1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m-n &gt; 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}</a:t>
            </a:r>
            <a:br>
              <a:rPr lang="de-DE" dirty="0"/>
            </a:br>
            <a:r>
              <a:rPr lang="de-DE" dirty="0"/>
              <a:t>		     ⋃</a:t>
            </a:r>
            <a:br>
              <a:rPr lang="en-US" dirty="0"/>
            </a:br>
            <a:r>
              <a:rPr lang="en-US" dirty="0"/>
              <a:t>		     </a:t>
            </a:r>
            <a:r>
              <a:rPr lang="de-DE" dirty="0"/>
              <a:t>{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(x, m) </a:t>
            </a:r>
            <a:r>
              <a:rPr lang="de-DE" dirty="0"/>
              <a:t>| </a:t>
            </a:r>
            <a:br>
              <a:rPr lang="de-DE" dirty="0"/>
            </a:br>
            <a:r>
              <a:rPr lang="de-DE" dirty="0"/>
              <a:t>			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(x, m)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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(x, n)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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Zeitpunkt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T-1</a:t>
            </a:r>
            <a:r>
              <a:rPr lang="en-US" dirty="0"/>
              <a:t>  }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29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9D968-4970-D444-9F19-4A0B4CCFCAD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O [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F [Rows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Group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dirty="0">
                <a:cs typeface="+mn-cs"/>
              </a:rPr>
              <a:t>Maximum-cost order fulfilled by each clerk in last 1000 fulfillments</a:t>
            </a:r>
            <a:endParaRPr lang="en-US" i="1" dirty="0">
              <a:cs typeface="+mn-cs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9402A97F-F1B1-F64B-99A5-AB11E7DEF8F1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60593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1EA5-99D9-9443-8914-CE2429124A9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4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>
                <a:cs typeface="+mn-cs"/>
              </a:rPr>
              <a:t>Zum Zeitpunkt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</a:t>
            </a:r>
            <a:r>
              <a:rPr lang="de-DE" dirty="0">
                <a:cs typeface="+mn-cs"/>
              </a:rPr>
              <a:t>: Ganzer Strom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</a:t>
            </a:r>
            <a:r>
              <a:rPr lang="de-DE" dirty="0">
                <a:cs typeface="+mn-cs"/>
              </a:rPr>
              <a:t> und die letzten 1000 Tupel von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>
                <a:cs typeface="+mn-cs"/>
              </a:rPr>
              <a:t>Evaluiere Anfrage, aktualisiere Ergebnisrelation zum Zeitpunkt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BD48105B-575D-6044-9F66-1DD6340AB34C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86336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EBA6C-142E-664E-B486-17C2C23712A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81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1</a:t>
            </a:r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Istream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Max(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O.cost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From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O [</a:t>
            </a:r>
            <a:r>
              <a:rPr lang="de-DE" sz="2400" dirty="0">
                <a:solidFill>
                  <a:schemeClr val="accent2"/>
                </a:solidFill>
                <a:cs typeface="+mn-cs"/>
                <a:sym typeface="Symbol" charset="0"/>
              </a:rPr>
              <a:t>]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, F [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Rows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1000]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err="1">
                <a:solidFill>
                  <a:schemeClr val="accent2"/>
                </a:solidFill>
                <a:cs typeface="+mn-cs"/>
              </a:rPr>
              <a:t>Where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O.orderID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F.orderID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Group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By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F.clerk</a:t>
            </a:r>
            <a:endParaRPr lang="de-DE" sz="2400" dirty="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30000"/>
              </a:spcBef>
              <a:defRPr/>
            </a:pPr>
            <a:r>
              <a:rPr lang="de-DE" dirty="0"/>
              <a:t>Zum Zeitpunkt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/>
              <a:t>: Ganzer Strom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de-DE" dirty="0"/>
              <a:t> und die letzten 1000 Tupel von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als Relation</a:t>
            </a:r>
          </a:p>
          <a:p>
            <a:pPr>
              <a:spcBef>
                <a:spcPct val="30000"/>
              </a:spcBef>
              <a:defRPr/>
            </a:pPr>
            <a:r>
              <a:rPr lang="de-DE" dirty="0"/>
              <a:t>Evaluiere Anfrage, aktualisiere Ergebnisrelation zum Zeitpunkt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>
              <a:spcBef>
                <a:spcPct val="30000"/>
              </a:spcBef>
              <a:defRPr/>
            </a:pP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Streamed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result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de-DE" dirty="0">
                <a:cs typeface="+mn-cs"/>
              </a:rPr>
              <a:t> Neues Element 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(&lt;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clerk,max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&gt;,T)</a:t>
            </a:r>
            <a:r>
              <a:rPr lang="de-DE" dirty="0">
                <a:cs typeface="+mn-cs"/>
              </a:rPr>
              <a:t> 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&lt;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clerk,max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&gt; </a:t>
            </a:r>
            <a:r>
              <a:rPr lang="de-DE" dirty="0">
                <a:cs typeface="+mn-cs"/>
              </a:rPr>
              <a:t>sich bezogen auf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–1</a:t>
            </a:r>
            <a:r>
              <a:rPr lang="de-DE" dirty="0">
                <a:cs typeface="Arial" charset="0"/>
              </a:rPr>
              <a:t> ändert</a:t>
            </a:r>
            <a:endParaRPr lang="de-DE" i="1" dirty="0"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364089" y="1340768"/>
            <a:ext cx="3600524" cy="1440160"/>
          </a:xfrm>
          <a:prstGeom prst="cloudCallout">
            <a:avLst>
              <a:gd name="adj1" fmla="val -83367"/>
              <a:gd name="adj2" fmla="val -5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305FF"/>
                </a:solidFill>
              </a:rPr>
              <a:t>Istream</a:t>
            </a:r>
            <a:r>
              <a:rPr lang="de-DE" dirty="0">
                <a:solidFill>
                  <a:srgbClr val="0305FF"/>
                </a:solidFill>
              </a:rPr>
              <a:t> wird standardmäßig angenommen</a:t>
            </a: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56CD77DA-DDB5-4A4C-9526-DAD31B84221E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4968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936C-6F4B-E649-BC73-060CCB99D7B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Abstrakte Semantik – Beispiel 2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Relation  </a:t>
            </a:r>
            <a:r>
              <a:rPr lang="en-US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dirty="0">
                <a:solidFill>
                  <a:schemeClr val="accent2"/>
                </a:solidFill>
                <a:cs typeface="+mn-cs"/>
                <a:sym typeface="Symbol" charset="0"/>
              </a:rPr>
              <a:t>(stock, price)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Select stock, 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Avg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(price)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From 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Istream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  <a:sym typeface="Symbol" charset="0"/>
              </a:rPr>
              <a:t>CurPrice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) [Range 1 Day]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  Group By stock</a:t>
            </a:r>
          </a:p>
          <a:p>
            <a:pPr marL="0" indent="0">
              <a:buNone/>
              <a:defRPr/>
            </a:pPr>
            <a:endParaRPr lang="en-US" dirty="0">
              <a:cs typeface="+mn-cs"/>
              <a:sym typeface="Symbol" charset="0"/>
            </a:endParaRPr>
          </a:p>
          <a:p>
            <a:pPr marL="0" indent="0">
              <a:buNone/>
              <a:defRPr/>
            </a:pPr>
            <a:r>
              <a:rPr lang="en-US" dirty="0">
                <a:cs typeface="+mn-cs"/>
                <a:sym typeface="Symbol" charset="0"/>
              </a:rPr>
              <a:t>Average price over last day for each stock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23378AE6-374B-E740-ABDC-AF3D10A883F3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90273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ED934-BDEE-0F4B-B133-01C222F6EA5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077200" cy="85077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sz="3600" i="1" dirty="0" err="1">
                <a:cs typeface="+mj-cs"/>
              </a:rPr>
              <a:t>Istream</a:t>
            </a:r>
            <a:r>
              <a:rPr lang="de-DE" sz="3600" dirty="0">
                <a:cs typeface="+mj-cs"/>
              </a:rPr>
              <a:t>, </a:t>
            </a:r>
            <a:r>
              <a:rPr lang="de-DE" sz="3600" i="1" dirty="0" err="1">
                <a:cs typeface="+mj-cs"/>
              </a:rPr>
              <a:t>Rstream</a:t>
            </a:r>
            <a:r>
              <a:rPr lang="de-DE" sz="3600" dirty="0">
                <a:cs typeface="+mj-cs"/>
              </a:rPr>
              <a:t>, Fenster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2304"/>
            <a:ext cx="7848600" cy="495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5-second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moving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average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at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timestep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accent2"/>
                </a:solidFill>
              </a:rPr>
              <a:t>Istream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 </a:t>
            </a: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 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de-DE" sz="2000" dirty="0">
                <a:cs typeface="+mn-cs"/>
              </a:rPr>
              <a:t>Funktioniert das?</a:t>
            </a:r>
          </a:p>
          <a:p>
            <a:pPr>
              <a:spcBef>
                <a:spcPct val="20000"/>
              </a:spcBef>
              <a:buFontTx/>
              <a:buChar char=" "/>
              <a:defRPr/>
            </a:pPr>
            <a:r>
              <a:rPr lang="de-DE" sz="2000" dirty="0">
                <a:cs typeface="+mn-cs"/>
              </a:rPr>
              <a:t>Nein: Hier wird nur ein Ergebnis erzeugt, wenn der Mittelwert sich ändert und nicht zu jedem Zeitschritt</a:t>
            </a:r>
          </a:p>
          <a:p>
            <a:pPr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at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timestep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 </a:t>
            </a: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 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  <a:p>
            <a:pPr lvl="1">
              <a:buFontTx/>
              <a:buNone/>
              <a:defRPr/>
            </a:pPr>
            <a:r>
              <a:rPr lang="de-DE" sz="2000" dirty="0"/>
              <a:t>Standard-Fenster: [∞]</a:t>
            </a:r>
          </a:p>
          <a:p>
            <a:pPr lvl="1">
              <a:buFontTx/>
              <a:buNone/>
              <a:defRPr/>
            </a:pPr>
            <a:r>
              <a:rPr lang="de-DE" sz="2000" dirty="0"/>
              <a:t>Standard-Slide: eine Einheit</a:t>
            </a:r>
          </a:p>
          <a:p>
            <a:pPr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To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emit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a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result</a:t>
            </a:r>
            <a:r>
              <a:rPr lang="de-DE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every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5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seconds</a:t>
            </a:r>
            <a:endParaRPr lang="de-DE" dirty="0">
              <a:solidFill>
                <a:srgbClr val="FF0000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de-DE" sz="2000" dirty="0">
                <a:solidFill>
                  <a:schemeClr val="accent2"/>
                </a:solidFill>
              </a:rPr>
              <a:t>Select </a:t>
            </a:r>
            <a:r>
              <a:rPr lang="de-DE" sz="2000" dirty="0" err="1">
                <a:solidFill>
                  <a:schemeClr val="accent2"/>
                </a:solidFill>
              </a:rPr>
              <a:t>Rstream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Avg</a:t>
            </a:r>
            <a:r>
              <a:rPr lang="de-DE" sz="2000" dirty="0">
                <a:solidFill>
                  <a:schemeClr val="accent2"/>
                </a:solidFill>
              </a:rPr>
              <a:t>(A))</a:t>
            </a:r>
          </a:p>
          <a:p>
            <a:pPr lvl="1">
              <a:buFontTx/>
              <a:buNone/>
              <a:defRPr/>
            </a:pPr>
            <a:r>
              <a:rPr lang="de-DE" sz="2000" dirty="0" err="1">
                <a:solidFill>
                  <a:schemeClr val="accent2"/>
                </a:solidFill>
              </a:rPr>
              <a:t>From</a:t>
            </a:r>
            <a:r>
              <a:rPr lang="de-DE" sz="2000" dirty="0">
                <a:solidFill>
                  <a:schemeClr val="accent2"/>
                </a:solidFill>
              </a:rPr>
              <a:t> S[Range 5 </a:t>
            </a:r>
            <a:r>
              <a:rPr lang="de-DE" sz="2000" dirty="0" err="1">
                <a:solidFill>
                  <a:schemeClr val="accent2"/>
                </a:solidFill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5 </a:t>
            </a:r>
            <a:r>
              <a:rPr lang="de-DE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seconds</a:t>
            </a:r>
            <a:r>
              <a:rPr lang="de-DE" sz="20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ADF8CD5B-1698-1742-BF26-7AA10C4401E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F6C4F6-BC5A-FD44-9ADA-9F68F4524F35}"/>
              </a:ext>
            </a:extLst>
          </p:cNvPr>
          <p:cNvSpPr/>
          <p:nvPr/>
        </p:nvSpPr>
        <p:spPr>
          <a:xfrm>
            <a:off x="2132162" y="6021288"/>
            <a:ext cx="488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Arvind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Arasu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Shivnath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Babu</a:t>
            </a:r>
            <a:r>
              <a:rPr lang="de-DE" sz="1200" dirty="0">
                <a:solidFill>
                  <a:srgbClr val="0305FF"/>
                </a:solidFill>
              </a:rPr>
              <a:t>,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Jennifer </a:t>
            </a:r>
            <a:r>
              <a:rPr lang="de-DE" sz="1200" dirty="0" err="1">
                <a:solidFill>
                  <a:srgbClr val="0305FF"/>
                </a:solidFill>
              </a:rPr>
              <a:t>Widom</a:t>
            </a:r>
            <a:r>
              <a:rPr lang="de-DE" sz="1200" dirty="0">
                <a:solidFill>
                  <a:srgbClr val="0305FF"/>
                </a:solidFill>
              </a:rPr>
              <a:t>. 2006. The CQL </a:t>
            </a:r>
            <a:r>
              <a:rPr lang="de-DE" sz="1200" dirty="0" err="1">
                <a:solidFill>
                  <a:srgbClr val="0305FF"/>
                </a:solidFill>
              </a:rPr>
              <a:t>continuous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language</a:t>
            </a:r>
            <a:r>
              <a:rPr lang="de-DE" sz="1200" dirty="0">
                <a:solidFill>
                  <a:srgbClr val="0305FF"/>
                </a:solidFill>
              </a:rPr>
              <a:t>: </a:t>
            </a:r>
            <a:r>
              <a:rPr lang="de-DE" sz="1200" dirty="0" err="1">
                <a:solidFill>
                  <a:srgbClr val="0305FF"/>
                </a:solidFill>
              </a:rPr>
              <a:t>semantic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foundations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and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query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execution</a:t>
            </a:r>
            <a:r>
              <a:rPr lang="de-DE" sz="1200" dirty="0">
                <a:solidFill>
                  <a:srgbClr val="0305FF"/>
                </a:solidFill>
              </a:rPr>
              <a:t>. The VLDB Journal 15, 2, 121-142, </a:t>
            </a:r>
            <a:r>
              <a:rPr lang="de-DE" sz="12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2474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301F-8069-3B4E-B7D0-1762B82383F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668072" cy="1066800"/>
          </a:xfrm>
        </p:spPr>
        <p:txBody>
          <a:bodyPr/>
          <a:lstStyle/>
          <a:p>
            <a:pPr>
              <a:defRPr/>
            </a:pPr>
            <a:r>
              <a:rPr lang="en-US" altLang="ja-JP" sz="3600" dirty="0"/>
              <a:t>Benchmark: “Linear Road”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200400" y="37338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100 segments of 1 mile each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 flipH="1">
            <a:off x="1219200" y="43434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defRPr/>
            </a:pPr>
            <a:r>
              <a:rPr lang="en-US" altLang="ja-JP" dirty="0" err="1"/>
              <a:t>Eingabestrom</a:t>
            </a:r>
            <a:r>
              <a:rPr lang="en-US" altLang="ja-JP" dirty="0"/>
              <a:t>: Car Locations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en-US" altLang="ja-JP" dirty="0" err="1">
                <a:solidFill>
                  <a:schemeClr val="accent2"/>
                </a:solidFill>
              </a:rPr>
              <a:t>CarLocStr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878138" y="1319213"/>
            <a:ext cx="3675062" cy="1816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kumimoji="1" lang="en-US" altLang="ja-JP" sz="2000">
                <a:solidFill>
                  <a:schemeClr val="bg2"/>
                </a:solidFill>
                <a:latin typeface="Tahoma" charset="0"/>
              </a:rPr>
              <a:t>Linear City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8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1655" name="AutoShape 7"/>
          <p:cNvSpPr>
            <a:spLocks/>
          </p:cNvSpPr>
          <p:nvPr/>
        </p:nvSpPr>
        <p:spPr bwMode="auto">
          <a:xfrm rot="10800000">
            <a:off x="1981200" y="1447800"/>
            <a:ext cx="327025" cy="1803400"/>
          </a:xfrm>
          <a:prstGeom prst="rightBrace">
            <a:avLst>
              <a:gd name="adj1" fmla="val 459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2878138" y="2898775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2878138" y="2662238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2878138" y="1555750"/>
            <a:ext cx="367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 rot="5400000">
            <a:off x="4824413" y="3176587"/>
            <a:ext cx="77788" cy="430213"/>
            <a:chOff x="2812" y="2840"/>
            <a:chExt cx="45" cy="181"/>
          </a:xfrm>
        </p:grpSpPr>
        <p:sp>
          <p:nvSpPr>
            <p:cNvPr id="411660" name="Oval 12"/>
            <p:cNvSpPr>
              <a:spLocks noChangeArrowheads="1"/>
            </p:cNvSpPr>
            <p:nvPr/>
          </p:nvSpPr>
          <p:spPr bwMode="auto">
            <a:xfrm>
              <a:off x="2810" y="284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1" name="Oval 13"/>
            <p:cNvSpPr>
              <a:spLocks noChangeArrowheads="1"/>
            </p:cNvSpPr>
            <p:nvPr/>
          </p:nvSpPr>
          <p:spPr bwMode="auto">
            <a:xfrm>
              <a:off x="2810" y="29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2" name="Oval 14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0908" name="Group 15"/>
          <p:cNvGrpSpPr>
            <a:grpSpLocks/>
          </p:cNvGrpSpPr>
          <p:nvPr/>
        </p:nvGrpSpPr>
        <p:grpSpPr bwMode="auto">
          <a:xfrm flipH="1" flipV="1">
            <a:off x="2514600" y="1981200"/>
            <a:ext cx="107950" cy="315913"/>
            <a:chOff x="2812" y="2840"/>
            <a:chExt cx="45" cy="181"/>
          </a:xfrm>
        </p:grpSpPr>
        <p:sp>
          <p:nvSpPr>
            <p:cNvPr id="411664" name="Oval 16"/>
            <p:cNvSpPr>
              <a:spLocks noChangeArrowheads="1"/>
            </p:cNvSpPr>
            <p:nvPr/>
          </p:nvSpPr>
          <p:spPr bwMode="auto">
            <a:xfrm>
              <a:off x="2812" y="284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5" name="Oval 17"/>
            <p:cNvSpPr>
              <a:spLocks noChangeArrowheads="1"/>
            </p:cNvSpPr>
            <p:nvPr/>
          </p:nvSpPr>
          <p:spPr bwMode="auto">
            <a:xfrm>
              <a:off x="2812" y="297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1666" name="Oval 18"/>
            <p:cNvSpPr>
              <a:spLocks noChangeArrowheads="1"/>
            </p:cNvSpPr>
            <p:nvPr/>
          </p:nvSpPr>
          <p:spPr bwMode="auto">
            <a:xfrm>
              <a:off x="2812" y="290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1667" name="Line 19"/>
          <p:cNvSpPr>
            <a:spLocks noChangeShapeType="1"/>
          </p:cNvSpPr>
          <p:nvPr/>
        </p:nvSpPr>
        <p:spPr bwMode="auto">
          <a:xfrm flipV="1">
            <a:off x="2362200" y="2743200"/>
            <a:ext cx="5413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 flipV="1">
            <a:off x="2362200" y="30480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 flipV="1">
            <a:off x="2362200" y="1447800"/>
            <a:ext cx="54133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 flipV="1">
            <a:off x="32766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 flipV="1">
            <a:off x="3657600" y="1295400"/>
            <a:ext cx="0" cy="19177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2" name="Line 24"/>
          <p:cNvSpPr>
            <a:spLocks noChangeShapeType="1"/>
          </p:cNvSpPr>
          <p:nvPr/>
        </p:nvSpPr>
        <p:spPr bwMode="auto">
          <a:xfrm flipV="1">
            <a:off x="5867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6249988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4" name="AutoShape 26"/>
          <p:cNvSpPr>
            <a:spLocks/>
          </p:cNvSpPr>
          <p:nvPr/>
        </p:nvSpPr>
        <p:spPr bwMode="auto">
          <a:xfrm rot="5400000">
            <a:off x="4652169" y="1824831"/>
            <a:ext cx="314325" cy="3675063"/>
          </a:xfrm>
          <a:prstGeom prst="rightBrace">
            <a:avLst>
              <a:gd name="adj1" fmla="val 97433"/>
              <a:gd name="adj2" fmla="val 494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5" name="Line 27"/>
          <p:cNvSpPr>
            <a:spLocks noChangeShapeType="1"/>
          </p:cNvSpPr>
          <p:nvPr/>
        </p:nvSpPr>
        <p:spPr bwMode="auto">
          <a:xfrm rot="5400000" flipH="1">
            <a:off x="2905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 rot="5400000" flipH="1">
            <a:off x="3286125" y="32670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7" name="Line 29"/>
          <p:cNvSpPr>
            <a:spLocks noChangeShapeType="1"/>
          </p:cNvSpPr>
          <p:nvPr/>
        </p:nvSpPr>
        <p:spPr bwMode="auto">
          <a:xfrm rot="5400000" flipH="1">
            <a:off x="5945188" y="3279775"/>
            <a:ext cx="3952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78" name="Line 30"/>
          <p:cNvSpPr>
            <a:spLocks noChangeShapeType="1"/>
          </p:cNvSpPr>
          <p:nvPr/>
        </p:nvSpPr>
        <p:spPr bwMode="auto">
          <a:xfrm rot="5400000" flipH="1">
            <a:off x="6248400" y="3279775"/>
            <a:ext cx="3952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0921" name="Picture 31" descr="j03210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6365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32" descr="EN00906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81" name="Rectangle 33"/>
          <p:cNvSpPr>
            <a:spLocks noChangeArrowheads="1"/>
          </p:cNvSpPr>
          <p:nvPr/>
        </p:nvSpPr>
        <p:spPr bwMode="auto">
          <a:xfrm>
            <a:off x="152400" y="21336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altLang="ja-JP" sz="1800"/>
              <a:t>10 Expressways</a:t>
            </a:r>
          </a:p>
        </p:txBody>
      </p:sp>
      <p:sp>
        <p:nvSpPr>
          <p:cNvPr id="411682" name="Line 34"/>
          <p:cNvSpPr>
            <a:spLocks noChangeShapeType="1"/>
          </p:cNvSpPr>
          <p:nvPr/>
        </p:nvSpPr>
        <p:spPr bwMode="auto">
          <a:xfrm flipV="1">
            <a:off x="5486400" y="1295400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683" name="AutoShape 35"/>
          <p:cNvSpPr>
            <a:spLocks noChangeArrowheads="1"/>
          </p:cNvSpPr>
          <p:nvPr/>
        </p:nvSpPr>
        <p:spPr bwMode="auto">
          <a:xfrm>
            <a:off x="6934200" y="1600200"/>
            <a:ext cx="1981200" cy="838200"/>
          </a:xfrm>
          <a:prstGeom prst="wedgeRoundRectCallout">
            <a:avLst>
              <a:gd name="adj1" fmla="val -83412"/>
              <a:gd name="adj2" fmla="val 6571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bg2"/>
                </a:solidFill>
              </a:rPr>
              <a:t>Reports every 30 seconds</a:t>
            </a:r>
          </a:p>
        </p:txBody>
      </p:sp>
      <p:graphicFrame>
        <p:nvGraphicFramePr>
          <p:cNvPr id="411766" name="Group 118"/>
          <p:cNvGraphicFramePr>
            <a:graphicFrameLocks noGrp="1"/>
          </p:cNvGraphicFramePr>
          <p:nvPr>
            <p:ph type="tbl" idx="1"/>
          </p:nvPr>
        </p:nvGraphicFramePr>
        <p:xfrm>
          <a:off x="685800" y="4724400"/>
          <a:ext cx="7620000" cy="12954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car_id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exp_way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x_pos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(Right)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12762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1035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(Ramp)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1724" name="Text Box 76"/>
          <p:cNvSpPr txBox="1">
            <a:spLocks noChangeArrowheads="1"/>
          </p:cNvSpPr>
          <p:nvPr/>
        </p:nvSpPr>
        <p:spPr bwMode="auto">
          <a:xfrm>
            <a:off x="1219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25" name="Text Box 77"/>
          <p:cNvSpPr txBox="1">
            <a:spLocks noChangeArrowheads="1"/>
          </p:cNvSpPr>
          <p:nvPr/>
        </p:nvSpPr>
        <p:spPr bwMode="auto">
          <a:xfrm>
            <a:off x="26670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8" name="Text Box 110"/>
          <p:cNvSpPr txBox="1">
            <a:spLocks noChangeArrowheads="1"/>
          </p:cNvSpPr>
          <p:nvPr/>
        </p:nvSpPr>
        <p:spPr bwMode="auto">
          <a:xfrm>
            <a:off x="4267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59" name="Text Box 111"/>
          <p:cNvSpPr txBox="1">
            <a:spLocks noChangeArrowheads="1"/>
          </p:cNvSpPr>
          <p:nvPr/>
        </p:nvSpPr>
        <p:spPr bwMode="auto">
          <a:xfrm>
            <a:off x="5791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11760" name="Text Box 112"/>
          <p:cNvSpPr txBox="1">
            <a:spLocks noChangeArrowheads="1"/>
          </p:cNvSpPr>
          <p:nvPr/>
        </p:nvSpPr>
        <p:spPr bwMode="auto">
          <a:xfrm>
            <a:off x="7315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+mn-cs"/>
              </a:rPr>
              <a:t>…</a:t>
            </a:r>
          </a:p>
        </p:txBody>
      </p:sp>
      <p:sp>
        <p:nvSpPr>
          <p:cNvPr id="43" name="Rechteck 6">
            <a:extLst>
              <a:ext uri="{FF2B5EF4-FFF2-40B4-BE49-F238E27FC236}">
                <a16:creationId xmlns:a16="http://schemas.microsoft.com/office/drawing/2014/main" id="{E8B24E9F-D66F-2B48-92DF-9CA4D7F7927D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7530593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C7C3-EFEC-4848-9747-4388E813C27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Linear Road-Benchmark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n-cs"/>
              </a:rPr>
              <a:t>Sammlung von kontinuierlichen Anfragen auf realen Verkehrsmanagement-Situationen</a:t>
            </a:r>
          </a:p>
          <a:p>
            <a:pPr>
              <a:defRPr/>
            </a:pPr>
            <a:r>
              <a:rPr lang="de-DE" dirty="0">
                <a:cs typeface="+mn-cs"/>
              </a:rPr>
              <a:t>Beispiele:</a:t>
            </a:r>
          </a:p>
          <a:p>
            <a:pPr lvl="1">
              <a:defRPr/>
            </a:pPr>
            <a:r>
              <a:rPr lang="de-DE" dirty="0"/>
              <a:t>Stream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x-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(leicht)</a:t>
            </a:r>
          </a:p>
          <a:p>
            <a:pPr lvl="1">
              <a:defRPr/>
            </a:pPr>
            <a:r>
              <a:rPr lang="de-DE" dirty="0" err="1"/>
              <a:t>Identify</a:t>
            </a:r>
            <a:r>
              <a:rPr lang="de-DE" dirty="0"/>
              <a:t> probable </a:t>
            </a:r>
            <a:r>
              <a:rPr lang="de-DE" dirty="0" err="1"/>
              <a:t>accidents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(mittel)</a:t>
            </a:r>
          </a:p>
          <a:p>
            <a:pPr lvl="1">
              <a:defRPr/>
            </a:pPr>
            <a:r>
              <a:rPr lang="de-DE" dirty="0" err="1"/>
              <a:t>Compute</a:t>
            </a:r>
            <a:r>
              <a:rPr lang="de-DE" dirty="0"/>
              <a:t> toll </a:t>
            </a:r>
            <a:r>
              <a:rPr lang="de-DE" dirty="0" err="1"/>
              <a:t>whenever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enters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(schwierig)</a:t>
            </a:r>
          </a:p>
          <a:p>
            <a:pPr>
              <a:defRPr/>
            </a:pPr>
            <a:r>
              <a:rPr lang="de-DE" dirty="0">
                <a:cs typeface="+mn-cs"/>
              </a:rPr>
              <a:t>Messlatte: Skalierung auf so viele </a:t>
            </a:r>
            <a:r>
              <a:rPr lang="de-DE" dirty="0" err="1">
                <a:cs typeface="+mn-cs"/>
              </a:rPr>
              <a:t>Expressways</a:t>
            </a:r>
            <a:r>
              <a:rPr lang="de-DE" dirty="0">
                <a:cs typeface="+mn-cs"/>
              </a:rPr>
              <a:t> wie möglich, ohne in der Verarbeitung zurückzufallen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Linear Road: A Stream Data Management Benchmark, A. </a:t>
            </a:r>
            <a:r>
              <a:rPr lang="de-DE" sz="1200" dirty="0" err="1">
                <a:solidFill>
                  <a:srgbClr val="0000FF"/>
                </a:solidFill>
              </a:rPr>
              <a:t>Arasu</a:t>
            </a:r>
            <a:r>
              <a:rPr lang="de-DE" sz="1200" dirty="0">
                <a:solidFill>
                  <a:srgbClr val="0000FF"/>
                </a:solidFill>
              </a:rPr>
              <a:t> et al.,</a:t>
            </a:r>
          </a:p>
          <a:p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30th VLDB Conference, Toronto, Canada,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8" name="Rechteck 7"/>
          <p:cNvSpPr/>
          <p:nvPr/>
        </p:nvSpPr>
        <p:spPr>
          <a:xfrm>
            <a:off x="5155560" y="5589240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www.cs.brandeis.edu</a:t>
            </a:r>
            <a:r>
              <a:rPr lang="de-DE" sz="1200" dirty="0">
                <a:solidFill>
                  <a:srgbClr val="0000FF"/>
                </a:solidFill>
              </a:rPr>
              <a:t>/~</a:t>
            </a:r>
            <a:r>
              <a:rPr lang="de-DE" sz="1200" dirty="0" err="1">
                <a:solidFill>
                  <a:srgbClr val="0000FF"/>
                </a:solidFill>
              </a:rPr>
              <a:t>linearroad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infolab.stanford.edu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stream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cql-benchmark.html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www.it.uu.se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research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group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udbl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lr.html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2C9212-BB85-3147-A90F-7E3BAC6FCD92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1136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781-7D76-394E-A325-0C552192FD4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Einfaches Beispiel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1426096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30000"/>
              </a:spcAft>
              <a:buFontTx/>
              <a:buNone/>
              <a:defRPr/>
            </a:pPr>
            <a:r>
              <a:rPr lang="en-US" dirty="0">
                <a:cs typeface="+mn-cs"/>
              </a:rPr>
              <a:t>Monitor speed and segments of cars 1-100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speed,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segment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CarLocStr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&gt;= 1 and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&lt;= 100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3962400" y="502920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13701" name="Picture 5" descr="C:\Users\Shivnath\Chain\GIFS\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6106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6">
            <a:extLst>
              <a:ext uri="{FF2B5EF4-FFF2-40B4-BE49-F238E27FC236}">
                <a16:creationId xmlns:a16="http://schemas.microsoft.com/office/drawing/2014/main" id="{72DAE6D9-D58E-0E40-AB04-181F71A8156B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171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9D04-1257-554A-AC43-C72F8C96B4B3}" type="slidenum">
              <a:rPr lang="en-US"/>
              <a:pPr/>
              <a:t>3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Telefondatenauswertung</a:t>
            </a: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233488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23348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2286000" y="21336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3886200" y="50292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DSMS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201613" y="4343400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Outgoing (call_ID, caller, time, event)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4592638" y="4572000"/>
            <a:ext cx="441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Incoming (call_ID, callee, time, event)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3352800" y="5791200"/>
            <a:ext cx="2773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event =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start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or</a:t>
            </a:r>
            <a:r>
              <a:rPr lang="en-US" sz="2000">
                <a:solidFill>
                  <a:schemeClr val="accent2"/>
                </a:solidFill>
                <a:latin typeface="Copperplate Gothic Bold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opperplate Gothic Bold" charset="0"/>
              </a:rPr>
              <a:t>end</a:t>
            </a:r>
          </a:p>
        </p:txBody>
      </p:sp>
      <p:grpSp>
        <p:nvGrpSpPr>
          <p:cNvPr id="441365" name="Group 21"/>
          <p:cNvGrpSpPr>
            <a:grpSpLocks/>
          </p:cNvGrpSpPr>
          <p:nvPr/>
        </p:nvGrpSpPr>
        <p:grpSpPr bwMode="auto">
          <a:xfrm>
            <a:off x="1524000" y="2209800"/>
            <a:ext cx="1143000" cy="1981200"/>
            <a:chOff x="960" y="1392"/>
            <a:chExt cx="720" cy="1248"/>
          </a:xfrm>
        </p:grpSpPr>
        <p:sp>
          <p:nvSpPr>
            <p:cNvPr id="441358" name="Rectangle 14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60" name="Line 16"/>
          <p:cNvSpPr>
            <a:spLocks noChangeShapeType="1"/>
          </p:cNvSpPr>
          <p:nvPr/>
        </p:nvSpPr>
        <p:spPr bwMode="auto">
          <a:xfrm>
            <a:off x="457200" y="35814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>
            <a:off x="457200" y="38100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>
            <a:off x="457200" y="4038600"/>
            <a:ext cx="1066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>
            <a:off x="2133600" y="4191000"/>
            <a:ext cx="175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1366" name="Group 22"/>
          <p:cNvGrpSpPr>
            <a:grpSpLocks/>
          </p:cNvGrpSpPr>
          <p:nvPr/>
        </p:nvGrpSpPr>
        <p:grpSpPr bwMode="auto">
          <a:xfrm>
            <a:off x="6248400" y="2209800"/>
            <a:ext cx="1143000" cy="1981200"/>
            <a:chOff x="960" y="1392"/>
            <a:chExt cx="720" cy="1248"/>
          </a:xfrm>
        </p:grpSpPr>
        <p:sp>
          <p:nvSpPr>
            <p:cNvPr id="441367" name="Rectangle 23"/>
            <p:cNvSpPr>
              <a:spLocks noChangeArrowheads="1"/>
            </p:cNvSpPr>
            <p:nvPr/>
          </p:nvSpPr>
          <p:spPr bwMode="auto">
            <a:xfrm>
              <a:off x="960" y="2208"/>
              <a:ext cx="72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/>
                <a:t>Central</a:t>
              </a:r>
            </a:p>
            <a:p>
              <a:r>
                <a:rPr lang="en-US" sz="2000"/>
                <a:t>Office</a:t>
              </a:r>
            </a:p>
          </p:txBody>
        </p:sp>
        <p:sp>
          <p:nvSpPr>
            <p:cNvPr id="441368" name="Line 24"/>
            <p:cNvSpPr>
              <a:spLocks noChangeShapeType="1"/>
            </p:cNvSpPr>
            <p:nvPr/>
          </p:nvSpPr>
          <p:spPr bwMode="auto">
            <a:xfrm>
              <a:off x="1344" y="1392"/>
              <a:ext cx="0" cy="81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1370" name="Line 26"/>
          <p:cNvSpPr>
            <a:spLocks noChangeShapeType="1"/>
          </p:cNvSpPr>
          <p:nvPr/>
        </p:nvSpPr>
        <p:spPr bwMode="auto">
          <a:xfrm flipH="1">
            <a:off x="5562600" y="4191000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 flipH="1">
            <a:off x="7391400" y="38100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3" name="Line 29"/>
          <p:cNvSpPr>
            <a:spLocks noChangeShapeType="1"/>
          </p:cNvSpPr>
          <p:nvPr/>
        </p:nvSpPr>
        <p:spPr bwMode="auto">
          <a:xfrm flipH="1">
            <a:off x="7391400" y="40386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4" name="Line 30"/>
          <p:cNvSpPr>
            <a:spLocks noChangeShapeType="1"/>
          </p:cNvSpPr>
          <p:nvPr/>
        </p:nvSpPr>
        <p:spPr bwMode="auto">
          <a:xfrm flipH="1">
            <a:off x="7391400" y="3581400"/>
            <a:ext cx="1143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75" name="Text Box 31"/>
          <p:cNvSpPr txBox="1">
            <a:spLocks noChangeArrowheads="1"/>
          </p:cNvSpPr>
          <p:nvPr/>
        </p:nvSpPr>
        <p:spPr bwMode="auto">
          <a:xfrm>
            <a:off x="2743200" y="13716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7435850" y="133508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623731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B. Babcock, S. </a:t>
            </a:r>
            <a:r>
              <a:rPr lang="de-DE" sz="1200" dirty="0" err="1">
                <a:solidFill>
                  <a:srgbClr val="0000FF"/>
                </a:solidFill>
              </a:rPr>
              <a:t>Babu</a:t>
            </a:r>
            <a:r>
              <a:rPr lang="de-DE" sz="1200" dirty="0">
                <a:solidFill>
                  <a:srgbClr val="0000FF"/>
                </a:solidFill>
              </a:rPr>
              <a:t>, M. </a:t>
            </a:r>
            <a:r>
              <a:rPr lang="de-DE" sz="1200" dirty="0" err="1">
                <a:solidFill>
                  <a:srgbClr val="0000FF"/>
                </a:solidFill>
              </a:rPr>
              <a:t>Datar</a:t>
            </a:r>
            <a:r>
              <a:rPr lang="de-DE" sz="1200" dirty="0">
                <a:solidFill>
                  <a:srgbClr val="0000FF"/>
                </a:solidFill>
              </a:rPr>
              <a:t>, R. </a:t>
            </a:r>
            <a:r>
              <a:rPr lang="de-DE" sz="1200" dirty="0" err="1">
                <a:solidFill>
                  <a:srgbClr val="0000FF"/>
                </a:solidFill>
              </a:rPr>
              <a:t>Motwani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J. </a:t>
            </a:r>
            <a:r>
              <a:rPr lang="de-DE" sz="1200" dirty="0" err="1">
                <a:solidFill>
                  <a:srgbClr val="0000FF"/>
                </a:solidFill>
              </a:rPr>
              <a:t>Widom</a:t>
            </a:r>
            <a:r>
              <a:rPr lang="de-DE" sz="1200" dirty="0">
                <a:solidFill>
                  <a:srgbClr val="0000FF"/>
                </a:solidFill>
              </a:rPr>
              <a:t>. Models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Issues</a:t>
            </a:r>
            <a:r>
              <a:rPr lang="de-DE" sz="1200" dirty="0">
                <a:solidFill>
                  <a:srgbClr val="0000FF"/>
                </a:solidFill>
              </a:rPr>
              <a:t> in Data Stream Systems, </a:t>
            </a:r>
            <a:r>
              <a:rPr lang="de-DE" sz="1200" dirty="0" err="1">
                <a:solidFill>
                  <a:srgbClr val="0000FF"/>
                </a:solidFill>
              </a:rPr>
              <a:t>Invited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paper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of PODS 2002, June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926709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796F-1F5C-5C4C-AB7B-20A7066E309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Schwieriges Beispiel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1219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 "/>
              <a:defRPr/>
            </a:pPr>
            <a:r>
              <a:rPr lang="en-US">
                <a:cs typeface="+mn-cs"/>
              </a:rPr>
              <a:t>Whenever a car enters a segment, issue it the current toll for that segment</a:t>
            </a:r>
            <a:endParaRPr lang="en-US">
              <a:solidFill>
                <a:schemeClr val="tx2"/>
              </a:solidFill>
              <a:cs typeface="+mn-cs"/>
            </a:endParaRPr>
          </a:p>
        </p:txBody>
      </p:sp>
      <p:pic>
        <p:nvPicPr>
          <p:cNvPr id="414724" name="Picture 1028" descr="C:\Users\Shivnath\Chain\GIFS\scree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3F492B2-BC75-2642-8806-160747FD0239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8553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6ED6-859E-7440-98D6-E5AF23CECB1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Maut-Beispiel in CQL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Istream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 From </a:t>
            </a: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endParaRPr lang="en-US" sz="2400" dirty="0">
              <a:solidFill>
                <a:srgbClr val="0F05FF"/>
              </a:solidFill>
              <a:cs typeface="+mn-cs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4072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 err="1">
                <a:solidFill>
                  <a:srgbClr val="0F05FF"/>
                </a:solidFill>
                <a:cs typeface="+mn-cs"/>
              </a:rPr>
              <a:t>CurCarSeg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: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cs typeface="+mn-cs"/>
              </a:rPr>
              <a:t>              Location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[Partition By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Rows 1]</a:t>
            </a:r>
            <a:endParaRPr lang="en-US" sz="2400" dirty="0">
              <a:cs typeface="+mn-cs"/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60676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Select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Rstream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E.car_id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E.seg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T.toll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400" dirty="0" err="1">
                <a:solidFill>
                  <a:srgbClr val="00B050"/>
                </a:solidFill>
                <a:cs typeface="+mn-cs"/>
              </a:rPr>
              <a:t>CarSegEntryStr</a:t>
            </a:r>
            <a:r>
              <a:rPr lang="en-US" sz="24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[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NOW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] as E,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SegToll</a:t>
            </a:r>
            <a:r>
              <a:rPr lang="en-US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as T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Where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E.loc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T.loc</a:t>
            </a:r>
            <a:endParaRPr lang="en-US" sz="2400" dirty="0">
              <a:cs typeface="+mn-cs"/>
            </a:endParaRP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D7D74159-803C-154B-831B-A63F1D4C1FFE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D8E9F-3DC3-564D-BC35-08E4BDAF7B54}"/>
              </a:ext>
            </a:extLst>
          </p:cNvPr>
          <p:cNvSpPr txBox="1"/>
          <p:nvPr/>
        </p:nvSpPr>
        <p:spPr>
          <a:xfrm>
            <a:off x="3491880" y="59492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 mile = 5280 ft.</a:t>
            </a:r>
          </a:p>
        </p:txBody>
      </p:sp>
    </p:spTree>
    <p:extLst>
      <p:ext uri="{BB962C8B-B14F-4D97-AF65-F5344CB8AC3E}">
        <p14:creationId xmlns:p14="http://schemas.microsoft.com/office/powerpoint/2010/main" val="11789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utoUpdateAnimBg="0"/>
      <p:bldP spid="4290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7957-8D41-D940-A848-8AFA99C7E34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de-DE" dirty="0"/>
              <a:t>Maut-Beispiel in CQL </a:t>
            </a:r>
            <a:r>
              <a:rPr lang="de-DE" dirty="0">
                <a:cs typeface="+mj-cs"/>
              </a:rPr>
              <a:t>(2)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762000" y="1295400"/>
            <a:ext cx="7696200" cy="1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rgbClr val="FF0000"/>
                </a:solidFill>
                <a:cs typeface="+mn-cs"/>
              </a:rPr>
              <a:t>SegToll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BaseToll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  <a:sym typeface="Symbol" charset="0"/>
              </a:rPr>
              <a:t>*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V.volume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– 150)</a:t>
            </a:r>
            <a:r>
              <a:rPr lang="en-US" sz="2000" baseline="30000" dirty="0">
                <a:solidFill>
                  <a:schemeClr val="accent2"/>
                </a:solidFill>
                <a:cs typeface="+mn-cs"/>
              </a:rPr>
              <a:t>2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From </a:t>
            </a: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S, </a:t>
            </a: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rgbClr val="0F05FF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as V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Where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V.loc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and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S.avg_speed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&lt; 40.0</a:t>
            </a:r>
          </a:p>
          <a:p>
            <a:pPr marL="342900" indent="-342900"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endParaRPr lang="en-US" sz="32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62000" y="45720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F05FF"/>
                </a:solidFill>
                <a:cs typeface="+mn-cs"/>
              </a:rPr>
              <a:t>SegVolume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Count(</a:t>
            </a:r>
            <a:r>
              <a:rPr lang="en-US" sz="2000" dirty="0">
                <a:solidFill>
                  <a:schemeClr val="accent2"/>
                </a:solidFill>
                <a:cs typeface="+mn-cs"/>
                <a:sym typeface="Symbol" charset="0"/>
              </a:rPr>
              <a:t>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 as volume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 </a:t>
            </a:r>
            <a:r>
              <a:rPr lang="en-US" sz="2000" dirty="0" err="1">
                <a:solidFill>
                  <a:schemeClr val="tx2"/>
                </a:solidFill>
                <a:cs typeface="+mn-cs"/>
              </a:rPr>
              <a:t>CurCarSeg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lnSpc>
                <a:spcPct val="70000"/>
              </a:lnSpc>
              <a:defRPr/>
            </a:pP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62000" y="2924944"/>
            <a:ext cx="7924800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2000" dirty="0" err="1">
                <a:solidFill>
                  <a:srgbClr val="00B050"/>
                </a:solidFill>
                <a:cs typeface="+mn-cs"/>
              </a:rPr>
              <a:t>SegAvgSpeed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: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Select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(speed)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avg_speed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From</a:t>
            </a:r>
            <a:r>
              <a:rPr lang="en-US" sz="20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CarLocStr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[Range 5 minutes]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   Group By Location(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expr_way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dir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x_pos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/5280) as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loc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1" y="4557266"/>
            <a:ext cx="4258193" cy="2040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708" y="5056114"/>
            <a:ext cx="1437638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Y=0.1(x-150)</a:t>
            </a:r>
            <a:r>
              <a:rPr lang="en-US" baseline="30000" dirty="0"/>
              <a:t>2</a:t>
            </a: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A200B88F-54EF-6D4A-AD25-0D0C3941EAE8}"/>
              </a:ext>
            </a:extLst>
          </p:cNvPr>
          <p:cNvSpPr/>
          <p:nvPr/>
        </p:nvSpPr>
        <p:spPr>
          <a:xfrm>
            <a:off x="3688261" y="6622033"/>
            <a:ext cx="14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J. </a:t>
            </a:r>
            <a:r>
              <a:rPr lang="de-DE" sz="1200" dirty="0" err="1">
                <a:solidFill>
                  <a:schemeClr val="bg1"/>
                </a:solidFill>
              </a:rPr>
              <a:t>Widom</a:t>
            </a:r>
            <a:r>
              <a:rPr lang="de-DE" sz="1200" dirty="0">
                <a:solidFill>
                  <a:schemeClr val="bg1"/>
                </a:solidFill>
              </a:rPr>
              <a:t> et al. </a:t>
            </a:r>
          </a:p>
        </p:txBody>
      </p:sp>
    </p:spTree>
    <p:extLst>
      <p:ext uri="{BB962C8B-B14F-4D97-AF65-F5344CB8AC3E}">
        <p14:creationId xmlns:p14="http://schemas.microsoft.com/office/powerpoint/2010/main" val="19545400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2021997"/>
            <a:ext cx="2880320" cy="2297596"/>
            <a:chOff x="249688" y="2022050"/>
            <a:chExt cx="2882464" cy="2298275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2022050"/>
              <a:ext cx="2882464" cy="2166674"/>
              <a:chOff x="1149204" y="3201468"/>
              <a:chExt cx="2882464" cy="216667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201468"/>
                <a:ext cx="2882464" cy="471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Stromanfragesprache </a:t>
                </a:r>
                <a:br>
                  <a:rPr lang="de-DE" sz="1600" dirty="0"/>
                </a:br>
                <a:r>
                  <a:rPr lang="de-DE" sz="1600" dirty="0"/>
                  <a:t>CQL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629359"/>
            <a:ext cx="3209516" cy="1880856"/>
            <a:chOff x="3131840" y="3629843"/>
            <a:chExt cx="3208020" cy="188110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629843"/>
              <a:ext cx="3208020" cy="1748897"/>
              <a:chOff x="2157973" y="3731944"/>
              <a:chExt cx="3208020" cy="174889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89299" y="3731944"/>
                <a:ext cx="3176694" cy="23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Praktische Stromdatenverarbeitung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52120" y="2814085"/>
            <a:ext cx="2632897" cy="2153208"/>
            <a:chOff x="5652107" y="2814355"/>
            <a:chExt cx="2632993" cy="215367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52107" y="2814355"/>
              <a:ext cx="2632993" cy="47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1600" dirty="0"/>
                <a:t>Inkrementelle Verarbeitung</a:t>
              </a:r>
              <a:br>
                <a:rPr lang="de-DE" sz="1600" dirty="0"/>
              </a:br>
              <a:r>
                <a:rPr lang="de-DE" sz="1600" dirty="0"/>
                <a:t>Beispiel: Intervall-Skylines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1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temporalen Datenbanken zu Stromdatenbanken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916831"/>
            <a:ext cx="3855690" cy="1199433"/>
            <a:chOff x="2876550" y="1916830"/>
            <a:chExt cx="3855690" cy="1199433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916830"/>
              <a:ext cx="3733275" cy="1052365"/>
              <a:chOff x="2474518" y="4118100"/>
              <a:chExt cx="3733652" cy="1052814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542232" y="4118100"/>
                <a:ext cx="3665938" cy="237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1600" dirty="0"/>
                  <a:t>Stromkonzept</a:t>
                </a:r>
                <a:endParaRPr lang="de-DE" sz="16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Stromverarbeitung: </a:t>
            </a:r>
            <a:r>
              <a:rPr lang="de-DE" dirty="0" err="1">
                <a:solidFill>
                  <a:srgbClr val="0F05FF"/>
                </a:solidFill>
              </a:rPr>
              <a:t>PipelineDB</a:t>
            </a:r>
            <a:endParaRPr lang="de-DE" dirty="0">
              <a:solidFill>
                <a:srgbClr val="0F05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Open-Source, initial basierend auf </a:t>
            </a:r>
            <a:r>
              <a:rPr lang="de-DE" dirty="0" err="1">
                <a:solidFill>
                  <a:srgbClr val="0F05FF"/>
                </a:solidFill>
              </a:rPr>
              <a:t>PostgreSQL</a:t>
            </a:r>
            <a:r>
              <a:rPr lang="de-DE" dirty="0">
                <a:solidFill>
                  <a:srgbClr val="0F05FF"/>
                </a:solidFill>
              </a:rPr>
              <a:t> </a:t>
            </a:r>
            <a:r>
              <a:rPr lang="de-DE" dirty="0"/>
              <a:t>9.5</a:t>
            </a:r>
          </a:p>
          <a:p>
            <a:r>
              <a:rPr lang="de-DE" dirty="0"/>
              <a:t>Kontinuierliches SQL auf Datenströmen </a:t>
            </a:r>
            <a:br>
              <a:rPr lang="de-DE" dirty="0"/>
            </a:br>
            <a:r>
              <a:rPr lang="de-DE" dirty="0"/>
              <a:t>(kontinuierliche Sichten)</a:t>
            </a:r>
          </a:p>
          <a:p>
            <a:pPr lvl="1"/>
            <a:r>
              <a:rPr lang="de-DE" sz="2000" dirty="0">
                <a:solidFill>
                  <a:srgbClr val="0F05FF"/>
                </a:solidFill>
              </a:rPr>
              <a:t>CREATE STREAM </a:t>
            </a:r>
            <a:r>
              <a:rPr lang="de-DE" sz="2000" dirty="0" err="1"/>
              <a:t>stream</a:t>
            </a:r>
            <a:r>
              <a:rPr lang="de-DE" sz="2000" dirty="0"/>
              <a:t> (x </a:t>
            </a:r>
            <a:r>
              <a:rPr lang="de-DE" sz="2000" dirty="0" err="1"/>
              <a:t>int</a:t>
            </a:r>
            <a:r>
              <a:rPr lang="de-DE" sz="2000" dirty="0"/>
              <a:t>, </a:t>
            </a:r>
            <a:r>
              <a:rPr lang="de-DE" sz="2000" dirty="0" err="1"/>
              <a:t>y</a:t>
            </a:r>
            <a:r>
              <a:rPr lang="de-DE" sz="2000" dirty="0"/>
              <a:t> </a:t>
            </a:r>
            <a:r>
              <a:rPr lang="de-DE" sz="2000" dirty="0" err="1"/>
              <a:t>int</a:t>
            </a:r>
            <a:r>
              <a:rPr lang="de-DE" sz="2000" dirty="0"/>
              <a:t>, </a:t>
            </a:r>
            <a:r>
              <a:rPr lang="de-DE" sz="2000" dirty="0" err="1"/>
              <a:t>z</a:t>
            </a:r>
            <a:r>
              <a:rPr lang="de-DE" sz="2000" dirty="0"/>
              <a:t> </a:t>
            </a:r>
            <a:r>
              <a:rPr lang="de-DE" sz="2000" dirty="0" err="1"/>
              <a:t>int</a:t>
            </a:r>
            <a:r>
              <a:rPr lang="de-DE" sz="2000" dirty="0"/>
              <a:t>); </a:t>
            </a:r>
            <a:br>
              <a:rPr lang="de-DE" sz="2000" dirty="0"/>
            </a:br>
            <a:r>
              <a:rPr lang="de-DE" sz="2000" dirty="0"/>
              <a:t>INSERT INTO </a:t>
            </a:r>
            <a:r>
              <a:rPr lang="de-DE" sz="2000" dirty="0" err="1"/>
              <a:t>stream</a:t>
            </a:r>
            <a:r>
              <a:rPr lang="de-DE" sz="2000" dirty="0"/>
              <a:t> (x, </a:t>
            </a:r>
            <a:r>
              <a:rPr lang="de-DE" sz="2000" dirty="0" err="1"/>
              <a:t>y</a:t>
            </a:r>
            <a:r>
              <a:rPr lang="de-DE" sz="2000" dirty="0"/>
              <a:t>, </a:t>
            </a:r>
            <a:r>
              <a:rPr lang="de-DE" sz="2000" dirty="0" err="1"/>
              <a:t>z</a:t>
            </a:r>
            <a:r>
              <a:rPr lang="de-DE" sz="2000" dirty="0"/>
              <a:t>) VALUES (0, 1, 2); </a:t>
            </a:r>
          </a:p>
          <a:p>
            <a:pPr lvl="1"/>
            <a:r>
              <a:rPr lang="de-DE" dirty="0"/>
              <a:t>Fensterkonzept</a:t>
            </a:r>
            <a:br>
              <a:rPr lang="de-DE" dirty="0"/>
            </a:br>
            <a:r>
              <a:rPr lang="de-DE" sz="2000" dirty="0">
                <a:solidFill>
                  <a:srgbClr val="0F05FF"/>
                </a:solidFill>
              </a:rPr>
              <a:t>CREATE CONTINUOUS VIEW </a:t>
            </a:r>
            <a:r>
              <a:rPr lang="de-DE" sz="2000" dirty="0"/>
              <a:t>v </a:t>
            </a:r>
            <a:r>
              <a:rPr lang="de-DE" sz="2000" dirty="0">
                <a:solidFill>
                  <a:srgbClr val="0F05FF"/>
                </a:solidFill>
              </a:rPr>
              <a:t>WITH</a:t>
            </a:r>
            <a:r>
              <a:rPr lang="de-DE" sz="2000" dirty="0"/>
              <a:t> (</a:t>
            </a:r>
            <a:r>
              <a:rPr lang="de-DE" sz="2000" dirty="0" err="1"/>
              <a:t>max_age</a:t>
            </a:r>
            <a:r>
              <a:rPr lang="de-DE" sz="2000" dirty="0"/>
              <a:t> = ‘1 </a:t>
            </a:r>
            <a:r>
              <a:rPr lang="de-DE" sz="2000" dirty="0" err="1"/>
              <a:t>hour</a:t>
            </a:r>
            <a:r>
              <a:rPr lang="de-DE" sz="2000" dirty="0"/>
              <a:t>’) </a:t>
            </a:r>
            <a:r>
              <a:rPr lang="de-DE" sz="2000" dirty="0">
                <a:solidFill>
                  <a:srgbClr val="0B05FF"/>
                </a:solidFill>
              </a:rPr>
              <a:t>AS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SELECT COUNT(*) FROM </a:t>
            </a:r>
            <a:r>
              <a:rPr lang="de-DE" sz="2000" dirty="0" err="1"/>
              <a:t>stream</a:t>
            </a:r>
            <a:r>
              <a:rPr lang="de-DE" sz="2000" dirty="0"/>
              <a:t> </a:t>
            </a:r>
            <a:endParaRPr lang="de-DE" dirty="0"/>
          </a:p>
          <a:p>
            <a:pPr lvl="1"/>
            <a:r>
              <a:rPr lang="de-DE" dirty="0"/>
              <a:t>Anwendungsspezifische Aggregation</a:t>
            </a:r>
          </a:p>
          <a:p>
            <a:pPr lvl="1"/>
            <a:r>
              <a:rPr lang="de-DE" dirty="0"/>
              <a:t>Hoher Durchsatz, </a:t>
            </a:r>
            <a:r>
              <a:rPr lang="de-DE" dirty="0">
                <a:solidFill>
                  <a:srgbClr val="0F05FF"/>
                </a:solidFill>
              </a:rPr>
              <a:t>inkrementell materialisierte Sichten</a:t>
            </a:r>
          </a:p>
          <a:p>
            <a:pPr lvl="1"/>
            <a:r>
              <a:rPr lang="de-DE" dirty="0"/>
              <a:t>Realzeitanalysen, Überwachung</a:t>
            </a:r>
          </a:p>
          <a:p>
            <a:pPr lvl="2"/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, Perzentile, </a:t>
            </a:r>
            <a:r>
              <a:rPr lang="de-DE" dirty="0" err="1"/>
              <a:t>Distinct</a:t>
            </a:r>
            <a:r>
              <a:rPr lang="de-DE" dirty="0"/>
              <a:t>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3731758" y="631455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F05FF"/>
                </a:solidFill>
              </a:rPr>
              <a:t>pipelinedb.com</a:t>
            </a:r>
            <a:endParaRPr lang="en-US" dirty="0">
              <a:solidFill>
                <a:srgbClr val="0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Weitere Stromdatenverarbeitungsumgebungen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F05FF"/>
                </a:solidFill>
              </a:rPr>
              <a:t>Apache </a:t>
            </a:r>
          </a:p>
          <a:p>
            <a:pPr lvl="1"/>
            <a:r>
              <a:rPr lang="en-US" dirty="0" err="1">
                <a:solidFill>
                  <a:srgbClr val="0F05FF"/>
                </a:solidFill>
              </a:rPr>
              <a:t>Flink</a:t>
            </a:r>
            <a:r>
              <a:rPr lang="en-US" dirty="0">
                <a:solidFill>
                  <a:srgbClr val="0F05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flink.apache.org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F05FF"/>
                </a:solidFill>
              </a:rPr>
              <a:t>Kafka</a:t>
            </a:r>
            <a:r>
              <a:rPr lang="en-US" dirty="0"/>
              <a:t> (</a:t>
            </a:r>
            <a:r>
              <a:rPr lang="en-US" dirty="0" err="1"/>
              <a:t>kafka.apache.org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F05FF"/>
                </a:solidFill>
              </a:rPr>
              <a:t>Spark</a:t>
            </a:r>
            <a:r>
              <a:rPr lang="en-US" dirty="0"/>
              <a:t> (</a:t>
            </a:r>
            <a:r>
              <a:rPr lang="en-US" dirty="0" err="1"/>
              <a:t>spark.apache.org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Storm</a:t>
            </a:r>
            <a:r>
              <a:rPr lang="en-US" dirty="0"/>
              <a:t> (</a:t>
            </a:r>
            <a:r>
              <a:rPr lang="en-US" dirty="0" err="1"/>
              <a:t>storm.apache.org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F05FF"/>
                </a:solidFill>
              </a:rPr>
              <a:t>Elastic Stack </a:t>
            </a:r>
            <a:r>
              <a:rPr lang="en-US" dirty="0"/>
              <a:t>(</a:t>
            </a:r>
            <a:r>
              <a:rPr lang="en-US" dirty="0" err="1"/>
              <a:t>www.elastic.co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F05FF"/>
                </a:solidFill>
              </a:rPr>
              <a:t>Odysseus </a:t>
            </a:r>
            <a:r>
              <a:rPr lang="en-US" dirty="0"/>
              <a:t>(</a:t>
            </a:r>
            <a:r>
              <a:rPr lang="en-US" dirty="0" err="1"/>
              <a:t>odysseus.informatik.uni-oldenburg.de</a:t>
            </a:r>
            <a:r>
              <a:rPr lang="en-US" dirty="0"/>
              <a:t>)</a:t>
            </a:r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21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7" y="204715"/>
            <a:ext cx="8374385" cy="503238"/>
          </a:xfrm>
        </p:spPr>
        <p:txBody>
          <a:bodyPr/>
          <a:lstStyle/>
          <a:p>
            <a:r>
              <a:rPr lang="de-DE" dirty="0"/>
              <a:t>Implementierung eines DSMS – Designeinflüsse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Variable Datenraten </a:t>
            </a:r>
            <a:r>
              <a:rPr lang="de-DE" dirty="0"/>
              <a:t>mit </a:t>
            </a:r>
            <a:r>
              <a:rPr lang="de-DE" b="1" dirty="0"/>
              <a:t>hohen Spitzen </a:t>
            </a:r>
            <a:r>
              <a:rPr lang="de-DE" dirty="0"/>
              <a:t>mit ...</a:t>
            </a:r>
          </a:p>
          <a:p>
            <a:r>
              <a:rPr lang="de-DE" dirty="0"/>
              <a:t>... </a:t>
            </a:r>
            <a:r>
              <a:rPr lang="de-DE" b="1" dirty="0"/>
              <a:t>kaum vorhersagbarer Verteilung</a:t>
            </a:r>
          </a:p>
          <a:p>
            <a:r>
              <a:rPr lang="de-DE" dirty="0"/>
              <a:t>Hohe </a:t>
            </a:r>
            <a:r>
              <a:rPr lang="de-DE" b="1" dirty="0"/>
              <a:t>Anzahl</a:t>
            </a:r>
            <a:r>
              <a:rPr lang="de-DE" dirty="0"/>
              <a:t> registrierter kontinuierlicher Anfragen</a:t>
            </a:r>
          </a:p>
          <a:p>
            <a:r>
              <a:rPr lang="de-DE" b="1" dirty="0"/>
              <a:t>Designziele</a:t>
            </a:r>
            <a:r>
              <a:rPr lang="de-DE" dirty="0"/>
              <a:t> hiermit umzugehen:</a:t>
            </a:r>
          </a:p>
          <a:p>
            <a:pPr lvl="1"/>
            <a:r>
              <a:rPr lang="de-DE" dirty="0"/>
              <a:t>Multi-Anfrage-Optimierung von Ausführungsplänen</a:t>
            </a:r>
          </a:p>
          <a:p>
            <a:pPr lvl="2"/>
            <a:r>
              <a:rPr lang="de-DE" dirty="0"/>
              <a:t>Mehrfachverwendung von internen Teilströmen</a:t>
            </a:r>
          </a:p>
          <a:p>
            <a:pPr lvl="1"/>
            <a:r>
              <a:rPr lang="de-DE" dirty="0" err="1"/>
              <a:t>Reoptimierung</a:t>
            </a:r>
            <a:r>
              <a:rPr lang="de-DE" dirty="0"/>
              <a:t> von Plänen bei Laständerung </a:t>
            </a:r>
            <a:br>
              <a:rPr lang="de-DE" dirty="0"/>
            </a:br>
            <a:r>
              <a:rPr lang="de-DE" dirty="0"/>
              <a:t>(Selbstbeobachtung des Systemverhaltens)</a:t>
            </a:r>
          </a:p>
          <a:p>
            <a:pPr lvl="1"/>
            <a:r>
              <a:rPr lang="de-DE" dirty="0"/>
              <a:t>Lastabhängige Approximation von korrekten Ausgaben (</a:t>
            </a:r>
            <a:r>
              <a:rPr lang="de-DE" dirty="0" err="1"/>
              <a:t>graceful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Fenster-orientierte Verarbeitung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Fenster sind Möglichkeiten, den Nutzer selbst kleine Einheiten zu definieren zu lassen</a:t>
            </a:r>
          </a:p>
          <a:p>
            <a:r>
              <a:rPr lang="de-DE" sz="2400" dirty="0"/>
              <a:t>Nicht immer kann man immer größer werdende Fenster </a:t>
            </a:r>
            <a:br>
              <a:rPr lang="de-DE" sz="2400" dirty="0"/>
            </a:br>
            <a:r>
              <a:rPr lang="de-DE" sz="2400" dirty="0"/>
              <a:t>(vgl.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SQL:2011</a:t>
            </a:r>
            <a:r>
              <a:rPr lang="de-DE" sz="2400" dirty="0">
                <a:sym typeface="Symbol" charset="0"/>
              </a:rPr>
              <a:t>) wegoptimieren</a:t>
            </a:r>
          </a:p>
          <a:p>
            <a:r>
              <a:rPr lang="de-DE" sz="2400" dirty="0">
                <a:sym typeface="Symbol" charset="0"/>
              </a:rPr>
              <a:t>Auch bei “kleinem” Fenster kann bei einem “Eingabestoß” (</a:t>
            </a:r>
            <a:r>
              <a:rPr lang="de-DE" sz="2400" dirty="0" err="1">
                <a:sym typeface="Symbol" charset="0"/>
              </a:rPr>
              <a:t>burst</a:t>
            </a:r>
            <a:r>
              <a:rPr lang="de-DE" sz="2400" dirty="0">
                <a:sym typeface="Symbol" charset="0"/>
              </a:rPr>
              <a:t>) eine große Relation entstehen</a:t>
            </a:r>
          </a:p>
          <a:p>
            <a:pPr marL="457200" lvl="1" indent="0">
              <a:buNone/>
            </a:pPr>
            <a:r>
              <a:rPr lang="de-DE" sz="2200" dirty="0">
                <a:sym typeface="Wingdings"/>
              </a:rPr>
              <a:t> </a:t>
            </a:r>
            <a:r>
              <a:rPr lang="de-DE" sz="2200" dirty="0">
                <a:sym typeface="Symbol" charset="0"/>
              </a:rPr>
              <a:t>Problematische Verzögerungen</a:t>
            </a:r>
          </a:p>
          <a:p>
            <a:r>
              <a:rPr lang="de-DE" sz="2400" dirty="0"/>
              <a:t>Auch bei blockierenden Operatoren (z.B. </a:t>
            </a:r>
            <a:r>
              <a:rPr lang="de-DE" sz="2400" dirty="0" err="1"/>
              <a:t>Sort</a:t>
            </a:r>
            <a:r>
              <a:rPr lang="de-DE" sz="2400" dirty="0"/>
              <a:t>) kann der Speicherbedarf für den jeweiligen Zustand bei großen Relationen sehr groß werden</a:t>
            </a:r>
          </a:p>
          <a:p>
            <a:pPr lvl="1"/>
            <a:r>
              <a:rPr lang="de-DE" sz="2000" dirty="0"/>
              <a:t>Verarbeitung wird ggf. auch zu langsam</a:t>
            </a: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QoS</a:t>
            </a:r>
            <a:r>
              <a:rPr lang="de-DE" dirty="0"/>
              <a:t>-Vereinbarungen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QoS</a:t>
            </a:r>
            <a:r>
              <a:rPr lang="de-DE" sz="2400" dirty="0"/>
              <a:t>-Vereinbarung kann beinhalten, dass Eingaben ggf. nicht verarbeitet werden ("</a:t>
            </a:r>
            <a:r>
              <a:rPr lang="de-DE" sz="2400" dirty="0">
                <a:solidFill>
                  <a:srgbClr val="0F05FF"/>
                </a:solidFill>
              </a:rPr>
              <a:t>Skip</a:t>
            </a:r>
            <a:r>
              <a:rPr lang="de-DE" sz="2400" dirty="0"/>
              <a:t>"), um nicht zurückzufallen</a:t>
            </a:r>
          </a:p>
          <a:p>
            <a:r>
              <a:rPr lang="de-DE" sz="2400" dirty="0"/>
              <a:t>Statt Tupel wegzulassen, </a:t>
            </a:r>
            <a:r>
              <a:rPr lang="de-DE" sz="2400" dirty="0">
                <a:solidFill>
                  <a:srgbClr val="0F05FF"/>
                </a:solidFill>
              </a:rPr>
              <a:t>Approximationstechniken</a:t>
            </a:r>
            <a:r>
              <a:rPr lang="de-DE" sz="2400" dirty="0"/>
              <a:t> betrachten</a:t>
            </a:r>
          </a:p>
          <a:p>
            <a:endParaRPr lang="de-DE" sz="2400" dirty="0"/>
          </a:p>
          <a:p>
            <a:r>
              <a:rPr lang="de-DE" sz="2400" dirty="0"/>
              <a:t>Aber: Statt Approximation erst einmal </a:t>
            </a:r>
            <a:br>
              <a:rPr lang="de-DE" sz="2400" dirty="0"/>
            </a:br>
            <a:r>
              <a:rPr lang="de-DE" sz="2400" dirty="0">
                <a:solidFill>
                  <a:srgbClr val="0F05FF"/>
                </a:solidFill>
              </a:rPr>
              <a:t>inkrementelle Verarbeitung </a:t>
            </a:r>
            <a:r>
              <a:rPr lang="de-DE" sz="2400" dirty="0"/>
              <a:t>richtig organisieren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Kontinuierliche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034" y="1077026"/>
            <a:ext cx="8229600" cy="4968875"/>
          </a:xfrm>
        </p:spPr>
        <p:txBody>
          <a:bodyPr/>
          <a:lstStyle/>
          <a:p>
            <a:r>
              <a:rPr lang="de-DE" sz="2000" dirty="0"/>
              <a:t>Daten werden nur einmal betrachtet und</a:t>
            </a:r>
          </a:p>
          <a:p>
            <a:r>
              <a:rPr lang="de-DE" sz="2000" dirty="0"/>
              <a:t>Speicher für Zustand (stark) begrenzt: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poly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 log( |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Strm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 )))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/>
              <a:t>(oder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O((log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de-DE" sz="2000" baseline="30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de-DE" sz="2000" dirty="0">
                <a:solidFill>
                  <a:srgbClr val="242729"/>
                </a:solidFill>
                <a:latin typeface="Arial" panose="020B0604020202020204" pitchFamily="34" charset="0"/>
              </a:rPr>
              <a:t>) für ein konstantes </a:t>
            </a:r>
            <a:r>
              <a:rPr lang="de-DE" sz="2000" dirty="0" err="1">
                <a:solidFill>
                  <a:srgbClr val="242729"/>
                </a:solidFill>
                <a:latin typeface="Arial" panose="020B0604020202020204" pitchFamily="34" charset="0"/>
              </a:rPr>
              <a:t>k</a:t>
            </a:r>
            <a:r>
              <a:rPr lang="de-DE" sz="2000" dirty="0">
                <a:latin typeface="Arial" panose="020B0604020202020204" pitchFamily="34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/>
              <a:t>Rechenzeit pro Tupel möglichst klein (auch um Zustand im Hauptspeicher zu modifizieren)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64207" y="41229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76907" y="5672336"/>
            <a:ext cx="2616200" cy="15240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81807" y="45420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94507" y="4948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94507" y="5329436"/>
            <a:ext cx="74613" cy="746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298007" y="4338836"/>
            <a:ext cx="1435100" cy="1231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32932" y="4394398"/>
            <a:ext cx="1421157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>
                <a:solidFill>
                  <a:schemeClr val="tx1"/>
                </a:solidFill>
                <a:cs typeface="+mn-cs"/>
              </a:rPr>
              <a:t>Strom-</a:t>
            </a: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Ver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arbeitungs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-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Maschine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180407" y="4186436"/>
            <a:ext cx="11176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193107" y="5126236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733107" y="4948436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711037" y="4077072"/>
            <a:ext cx="2192331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Antwort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 +</a:t>
            </a:r>
            <a:br>
              <a:rPr lang="en-US" sz="2000" dirty="0">
                <a:cs typeface="+mn-cs"/>
              </a:rPr>
            </a:br>
            <a:r>
              <a:rPr lang="en-US" sz="2000" dirty="0" err="1">
                <a:cs typeface="+mn-cs"/>
              </a:rPr>
              <a:t>aktuelle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Systemzeit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pro Datum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536007" y="2852936"/>
            <a:ext cx="3048000" cy="6985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899020" y="2852936"/>
            <a:ext cx="232916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Datenstrukturen</a:t>
            </a:r>
            <a:r>
              <a:rPr lang="en-US" sz="2000" b="0" u="none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im</a:t>
            </a:r>
            <a:br>
              <a:rPr lang="en-US" sz="2000" b="0" u="none" dirty="0">
                <a:solidFill>
                  <a:schemeClr val="tx1"/>
                </a:solidFill>
                <a:cs typeface="+mn-cs"/>
              </a:rPr>
            </a:b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Hauptspeicher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996507" y="357683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65832" y="3670498"/>
            <a:ext cx="1584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none" dirty="0" err="1">
                <a:solidFill>
                  <a:schemeClr val="tx1"/>
                </a:solidFill>
                <a:cs typeface="+mn-cs"/>
              </a:rPr>
              <a:t>Datenströme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64207" y="3376762"/>
            <a:ext cx="231531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(Terabytes pro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Stunde</a:t>
            </a:r>
            <a:r>
              <a:rPr lang="en-US" dirty="0">
                <a:solidFill>
                  <a:srgbClr val="0000FF"/>
                </a:solidFill>
                <a:cs typeface="+mn-cs"/>
              </a:rPr>
              <a:t>)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031308" y="5585569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497908" y="5890369"/>
            <a:ext cx="11733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0" dirty="0" err="1">
                <a:cs typeface="+mn-cs"/>
              </a:rPr>
              <a:t>Anfrage</a:t>
            </a:r>
            <a:r>
              <a:rPr lang="en-US" b="0" dirty="0">
                <a:cs typeface="+mn-cs"/>
              </a:rPr>
              <a:t> Q</a:t>
            </a:r>
          </a:p>
        </p:txBody>
      </p:sp>
      <p:sp>
        <p:nvSpPr>
          <p:cNvPr id="38" name="Fußzeilenplatzhalter 3"/>
          <p:cNvSpPr txBox="1">
            <a:spLocks/>
          </p:cNvSpPr>
          <p:nvPr/>
        </p:nvSpPr>
        <p:spPr>
          <a:xfrm>
            <a:off x="2339752" y="6356176"/>
            <a:ext cx="4648200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FF"/>
                </a:solidFill>
              </a:rPr>
              <a:t>Minos </a:t>
            </a:r>
            <a:r>
              <a:rPr lang="en-US" sz="1200" dirty="0" err="1">
                <a:solidFill>
                  <a:srgbClr val="0000FF"/>
                </a:solidFill>
              </a:rPr>
              <a:t>Garofalakis</a:t>
            </a:r>
            <a:r>
              <a:rPr lang="en-US" sz="1200" dirty="0">
                <a:solidFill>
                  <a:srgbClr val="0000FF"/>
                </a:solidFill>
              </a:rPr>
              <a:t>: A Quick Intro to Data Stream </a:t>
            </a:r>
            <a:r>
              <a:rPr lang="en-US" sz="1200" dirty="0" err="1">
                <a:solidFill>
                  <a:srgbClr val="0000FF"/>
                </a:solidFill>
              </a:rPr>
              <a:t>Algorithmics</a:t>
            </a:r>
            <a:r>
              <a:rPr lang="en-US" sz="1200" dirty="0">
                <a:solidFill>
                  <a:srgbClr val="0000FF"/>
                </a:solidFill>
              </a:rPr>
              <a:t> – </a:t>
            </a:r>
            <a:r>
              <a:rPr lang="en-US" sz="1200" i="1" dirty="0">
                <a:solidFill>
                  <a:srgbClr val="0000FF"/>
                </a:solidFill>
              </a:rPr>
              <a:t>CS262 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732240" y="2996952"/>
            <a:ext cx="168334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(max. Kilobytes)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7A684354-8840-E642-8E80-3A51D4AA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33" y="5373216"/>
            <a:ext cx="2940549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dirty="0" err="1">
                <a:cs typeface="+mn-cs"/>
              </a:rPr>
              <a:t>Gültigkeitsinfo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ggf</a:t>
            </a:r>
            <a:r>
              <a:rPr lang="en-US" sz="2000" dirty="0">
                <a:cs typeface="+mn-cs"/>
              </a:rPr>
              <a:t>. </a:t>
            </a:r>
            <a:r>
              <a:rPr lang="en-US" sz="2000" dirty="0" err="1">
                <a:cs typeface="+mn-cs"/>
              </a:rPr>
              <a:t>implizit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(</a:t>
            </a:r>
            <a:r>
              <a:rPr lang="en-US" sz="2000" dirty="0" err="1">
                <a:cs typeface="+mn-cs"/>
              </a:rPr>
              <a:t>bis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zum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neuen</a:t>
            </a:r>
            <a:r>
              <a:rPr lang="en-US" sz="2000" dirty="0">
                <a:cs typeface="+mn-cs"/>
              </a:rPr>
              <a:t> Wert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für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</a:t>
            </a:r>
            <a:r>
              <a:rPr lang="en-US" sz="2000" dirty="0">
                <a:cs typeface="+mn-cs"/>
              </a:rPr>
              <a:t> Datum)</a:t>
            </a:r>
            <a:endParaRPr lang="en-US" sz="2000" b="0" u="none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4F8E5-F637-814E-BA1E-9E7989632D4D}"/>
              </a:ext>
            </a:extLst>
          </p:cNvPr>
          <p:cNvSpPr/>
          <p:nvPr/>
        </p:nvSpPr>
        <p:spPr>
          <a:xfrm>
            <a:off x="6651184" y="12182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2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C911-7424-5C4F-A4A4-2BA8F49945DA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 1 (</a:t>
            </a:r>
            <a:r>
              <a:rPr lang="de-DE" dirty="0" err="1">
                <a:latin typeface="Copperplate Gothic Bold" charset="0"/>
              </a:rPr>
              <a:t>self-join</a:t>
            </a:r>
            <a:r>
              <a:rPr lang="de-DE" dirty="0"/>
              <a:t>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/>
              <a:t>Find all </a:t>
            </a:r>
            <a:r>
              <a:rPr lang="de-DE" dirty="0" err="1">
                <a:solidFill>
                  <a:schemeClr val="accent2"/>
                </a:solidFill>
              </a:rPr>
              <a:t>outgoing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calls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2 </a:t>
            </a:r>
            <a:r>
              <a:rPr lang="de-DE" dirty="0" err="1">
                <a:solidFill>
                  <a:schemeClr val="accent2"/>
                </a:solidFill>
              </a:rPr>
              <a:t>minutes</a:t>
            </a:r>
            <a:endParaRPr lang="de-DE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SELECT   O1.call_ID, O1.caller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FROM     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O1,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WHERE   (O2.time – O1.time &gt; 2 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AND   O1.call_ID = O2.call_ID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AND   O1.event = </a:t>
            </a:r>
            <a:r>
              <a:rPr lang="de-DE" dirty="0" err="1">
                <a:solidFill>
                  <a:srgbClr val="339933"/>
                </a:solidFill>
                <a:latin typeface="Copperplate Gothic Bold" charset="0"/>
              </a:rPr>
              <a:t>start</a:t>
            </a:r>
            <a:endParaRPr lang="de-DE" dirty="0">
              <a:solidFill>
                <a:srgbClr val="339933"/>
              </a:solidFill>
              <a:latin typeface="Copperplate Gothic Bold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                  </a:t>
            </a:r>
            <a:r>
              <a:rPr lang="de-DE" dirty="0">
                <a:solidFill>
                  <a:srgbClr val="339933"/>
                </a:solidFill>
              </a:rPr>
              <a:t>AND   O2.event = 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end)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Ergebnis wächst </a:t>
            </a:r>
            <a:r>
              <a:rPr lang="de-DE" dirty="0">
                <a:solidFill>
                  <a:schemeClr val="accent2"/>
                </a:solidFill>
              </a:rPr>
              <a:t>ohne Begrenzung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Ergebnis </a:t>
            </a:r>
            <a:r>
              <a:rPr lang="de-DE" dirty="0">
                <a:solidFill>
                  <a:srgbClr val="333399"/>
                </a:solidFill>
              </a:rPr>
              <a:t>als Datenstrom bereitstellbar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rgbClr val="333399"/>
                </a:solidFill>
              </a:rPr>
              <a:t>Transaktionszeit vergeben, wenn Ausgabe bekannt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Frühestmögliche Ergebnisbereitstellung:</a:t>
            </a:r>
            <a:br>
              <a:rPr lang="de-DE" dirty="0"/>
            </a:br>
            <a:r>
              <a:rPr lang="de-DE" dirty="0"/>
              <a:t>Für Einzelverbindung steht Ergebnis nach 2 min fest,</a:t>
            </a:r>
            <a:r>
              <a:rPr lang="de-DE" dirty="0">
                <a:solidFill>
                  <a:schemeClr val="accent2"/>
                </a:solidFill>
              </a:rPr>
              <a:t> auch ohne </a:t>
            </a:r>
            <a:r>
              <a:rPr lang="de-DE" dirty="0">
                <a:solidFill>
                  <a:schemeClr val="accent2"/>
                </a:solidFill>
                <a:latin typeface="Copperplate Gothic Bold" charset="0"/>
              </a:rPr>
              <a:t>end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7369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: </a:t>
            </a:r>
            <a:r>
              <a:rPr lang="en-US" dirty="0" err="1"/>
              <a:t>Elektrizitätsverbrauchsanalyse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data engineering </a:t>
            </a:r>
            <a:r>
              <a:rPr lang="en-US" sz="1000" dirty="0">
                <a:solidFill>
                  <a:srgbClr val="0F05FF"/>
                </a:solidFill>
              </a:rPr>
              <a:t>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BACDD4C-1889-3641-9C26-86FDE700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851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Fensterbasierte Anfragen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572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714488"/>
            <a:ext cx="82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Welche Regionen haben hohen Verbrauch in der Woche vom 16.-22. Juni?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2492896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1: </a:t>
            </a:r>
            <a:r>
              <a:rPr lang="de-DE" b="1" dirty="0"/>
              <a:t>Interessant</a:t>
            </a:r>
          </a:p>
          <a:p>
            <a:r>
              <a:rPr lang="de-DE" dirty="0"/>
              <a:t>Höchster Tagesverbrauch </a:t>
            </a:r>
            <a:br>
              <a:rPr lang="de-DE" dirty="0"/>
            </a:br>
            <a:r>
              <a:rPr lang="de-DE" dirty="0"/>
              <a:t>am 20. Juni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3635904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2: </a:t>
            </a:r>
            <a:r>
              <a:rPr lang="de-DE" b="1" dirty="0"/>
              <a:t>Interessant</a:t>
            </a:r>
          </a:p>
          <a:p>
            <a:r>
              <a:rPr lang="de-DE" dirty="0"/>
              <a:t>Höchster Durchschnittsverbrauch im Anfragefenster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4778912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Region 3: </a:t>
            </a:r>
            <a:r>
              <a:rPr lang="de-DE" b="1" dirty="0"/>
              <a:t>Nicht interessant</a:t>
            </a:r>
          </a:p>
          <a:p>
            <a:r>
              <a:rPr lang="de-DE" dirty="0"/>
              <a:t>Geringerer Verbrauch als Region 2 an jedem Tag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0"/>
            <a:ext cx="349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Informationsbedarf</a:t>
            </a:r>
            <a:r>
              <a:rPr lang="de-DE" dirty="0"/>
              <a:t>: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5E29D646-3EDE-F446-ACFD-CC45AA12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Intervall-Skyline-Anfragen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1357298"/>
            <a:ext cx="5000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Informationsbedarf ist eine Zeitreihe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"interessant", falls im Anfragefenster keine andere Zeitreihe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liegt, so dass</a:t>
            </a:r>
          </a:p>
          <a:p>
            <a:pPr marL="342900" indent="-342900">
              <a:buAutoNum type="arabicParenBoth"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besser ist als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mindestens einem Zeitpunkt und</a:t>
            </a:r>
            <a:endParaRPr lang="de-DE" b="1" dirty="0"/>
          </a:p>
          <a:p>
            <a:pPr marL="342900" indent="-342900">
              <a:buAutoNum type="arabicParenBoth"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dirty="0"/>
              <a:t> nicht schlechter ist als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jedem Zeitpunkt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2736"/>
            <a:ext cx="3857652" cy="25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35902" y="3695942"/>
            <a:ext cx="4500594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DE" b="1" dirty="0"/>
              <a:t>Probleme</a:t>
            </a:r>
          </a:p>
          <a:p>
            <a:pPr marL="342900" indent="-342900">
              <a:buAutoNum type="arabicParenBoth"/>
            </a:pPr>
            <a:r>
              <a:rPr lang="de-DE" dirty="0"/>
              <a:t>Einfache Skyline-</a:t>
            </a:r>
            <a:r>
              <a:rPr lang="de-DE" dirty="0" err="1"/>
              <a:t>Anfragebeant</a:t>
            </a:r>
            <a:r>
              <a:rPr lang="de-DE" dirty="0"/>
              <a:t>-</a:t>
            </a:r>
            <a:r>
              <a:rPr lang="de-DE" dirty="0" err="1"/>
              <a:t>wortungstechniken</a:t>
            </a:r>
            <a:r>
              <a:rPr lang="de-DE" dirty="0"/>
              <a:t> nicht inkrementell</a:t>
            </a:r>
          </a:p>
          <a:p>
            <a:pPr marL="342900" indent="-342900">
              <a:buFontTx/>
              <a:buAutoNum type="arabicParenBoth"/>
            </a:pPr>
            <a:r>
              <a:rPr lang="de-DE" dirty="0"/>
              <a:t>Insbesondere für hohe Dimensionen (große Fenster) daher nicht effektiv</a:t>
            </a:r>
          </a:p>
          <a:p>
            <a:pPr marL="342900" indent="-342900">
              <a:buAutoNum type="arabicParenBoth"/>
            </a:pPr>
            <a:r>
              <a:rPr lang="de-DE" dirty="0"/>
              <a:t>Für überlappende Zeitfenster im Stromverarbeitungskontext daher nicht geeignet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5720" y="3695942"/>
            <a:ext cx="4502304" cy="2726786"/>
            <a:chOff x="285720" y="3857628"/>
            <a:chExt cx="4502304" cy="2726786"/>
          </a:xfrm>
        </p:grpSpPr>
        <p:grpSp>
          <p:nvGrpSpPr>
            <p:cNvPr id="15" name="组合 14"/>
            <p:cNvGrpSpPr/>
            <p:nvPr/>
          </p:nvGrpSpPr>
          <p:grpSpPr>
            <a:xfrm>
              <a:off x="285720" y="4286256"/>
              <a:ext cx="4502304" cy="2298158"/>
              <a:chOff x="357158" y="4071942"/>
              <a:chExt cx="4502304" cy="229815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7158" y="4071942"/>
                <a:ext cx="378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Zeitreihe: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(t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),(t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)…….(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9" name="下箭头 8"/>
              <p:cNvSpPr/>
              <p:nvPr/>
            </p:nvSpPr>
            <p:spPr>
              <a:xfrm>
                <a:off x="1643042" y="4500570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7654" y="4491666"/>
                <a:ext cx="257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Zeitreihe = Punkt im </a:t>
                </a:r>
                <a:br>
                  <a:rPr lang="de-DE" sz="1400" dirty="0"/>
                </a:br>
                <a:r>
                  <a:rPr lang="de-DE" sz="1400" dirty="0" err="1"/>
                  <a:t>n</a:t>
                </a:r>
                <a:r>
                  <a:rPr lang="de-DE" sz="1400" dirty="0"/>
                  <a:t>-dimensionalen Raum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15046" y="5072074"/>
                <a:ext cx="1885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(v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,v</a:t>
                </a:r>
                <a:r>
                  <a:rPr lang="de-DE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,…..</a:t>
                </a:r>
                <a:r>
                  <a:rPr lang="de-DE" dirty="0" err="1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de-DE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12" name="下箭头 11"/>
              <p:cNvSpPr/>
              <p:nvPr/>
            </p:nvSpPr>
            <p:spPr>
              <a:xfrm>
                <a:off x="1643042" y="5429264"/>
                <a:ext cx="214314" cy="57150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2998" y="6000768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Skyline-Punkte = interessante Zeitreihen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57356" y="5500702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Skyline-Berechnung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4414" y="3857628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Naiver Ansatz</a:t>
              </a:r>
            </a:p>
          </p:txBody>
        </p:sp>
      </p:grp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7CDDE774-167B-5E45-A2F9-AD739FE1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Intervall-Skyline-Anfrage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de-DE" dirty="0"/>
              <a:t>Eine Zeitreihe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</a:t>
            </a:r>
            <a:r>
              <a:rPr lang="de-DE" dirty="0">
                <a:solidFill>
                  <a:srgbClr val="0F05FF"/>
                </a:solidFill>
              </a:rPr>
              <a:t>dominiert </a:t>
            </a:r>
            <a:r>
              <a:rPr lang="de-DE" dirty="0"/>
              <a:t>eine Zeitreihe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Intervall [</a:t>
            </a:r>
            <a:r>
              <a:rPr lang="de-DE" dirty="0" err="1"/>
              <a:t>i:j</a:t>
            </a:r>
            <a:r>
              <a:rPr lang="de-DE" dirty="0"/>
              <a:t>], geschrieben                    , falls                         </a:t>
            </a:r>
          </a:p>
          <a:p>
            <a:pPr>
              <a:buNone/>
            </a:pPr>
            <a:r>
              <a:rPr lang="de-DE" dirty="0"/>
              <a:t> 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≥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und                      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s[l]&gt;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[l]</a:t>
            </a:r>
            <a:r>
              <a:rPr lang="de-DE" dirty="0"/>
              <a:t> </a:t>
            </a:r>
          </a:p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eine Menge von Zeitreihen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ein Intervall, </a:t>
            </a:r>
            <a:br>
              <a:rPr lang="de-DE" dirty="0"/>
            </a:br>
            <a:r>
              <a:rPr lang="de-DE" dirty="0"/>
              <a:t>dann ist die </a:t>
            </a:r>
            <a:r>
              <a:rPr lang="de-DE" dirty="0">
                <a:solidFill>
                  <a:srgbClr val="0F05FF"/>
                </a:solidFill>
              </a:rPr>
              <a:t>Intervall-Skyline </a:t>
            </a:r>
            <a:r>
              <a:rPr lang="de-DE" dirty="0"/>
              <a:t>bzgl.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die Menge der nicht dominierten Zeitreihen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, geschrieben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101953"/>
            <a:ext cx="1285884" cy="3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2107187"/>
            <a:ext cx="1500198" cy="4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40" y="2522295"/>
            <a:ext cx="13471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403" y="4437112"/>
            <a:ext cx="553919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</a:t>
            </a:r>
            <a:r>
              <a:rPr lang="en-US" sz="1000">
                <a:solidFill>
                  <a:srgbClr val="0F05FF"/>
                </a:solidFill>
              </a:rPr>
              <a:t>on data engineering </a:t>
            </a:r>
            <a:r>
              <a:rPr lang="en-US" sz="1000" dirty="0">
                <a:solidFill>
                  <a:srgbClr val="0F05FF"/>
                </a:solidFill>
              </a:rPr>
              <a:t>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234AE380-D436-EF4E-B313-F63DA5F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918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Energieverbrauchsdiagramm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00174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27716" y="550070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Skyline = {region1, region2}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E1328-B43C-D343-83CA-FEDFEC609538}"/>
              </a:ext>
            </a:extLst>
          </p:cNvPr>
          <p:cNvSpPr txBox="1"/>
          <p:nvPr/>
        </p:nvSpPr>
        <p:spPr>
          <a:xfrm>
            <a:off x="6474307" y="4577441"/>
            <a:ext cx="2466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Unterscheidung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Basisintervall</a:t>
            </a:r>
            <a:br>
              <a:rPr lang="de-DE" sz="2400" dirty="0"/>
            </a:br>
            <a:r>
              <a:rPr lang="de-DE" sz="2400" dirty="0"/>
              <a:t>(Fenster)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Anfrageintervall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CD35012A-4007-D742-AAC8-9C9B1F4E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19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Intervall-Skyline – Effektive Berechnung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69902"/>
              </p:ext>
            </p:extLst>
          </p:nvPr>
        </p:nvGraphicFramePr>
        <p:xfrm>
          <a:off x="1285852" y="1286624"/>
          <a:ext cx="6643734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s,q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[i:j](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≤ 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</a:t>
                      </a:r>
                      <a:r>
                        <a:rPr lang="en-US" sz="1400" baseline="0" dirty="0"/>
                        <a:t>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Sky[i:j]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skyline in interval [i:j]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most recent timestamp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size</a:t>
                      </a:r>
                      <a:r>
                        <a:rPr lang="en-US" sz="1400" baseline="0" dirty="0"/>
                        <a:t> of the base interval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en-US" sz="1400" baseline="0" dirty="0"/>
                        <a:t> of time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W=[</a:t>
                      </a:r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c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dirty="0"/>
                        <a:t>–w+1:t</a:t>
                      </a:r>
                      <a:r>
                        <a:rPr lang="en-US" sz="1400" baseline="-25000" dirty="0"/>
                        <a:t>c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base interval </a:t>
                      </a:r>
                      <a:r>
                        <a:rPr lang="en-US" sz="1400" dirty="0"/>
                        <a:t>of time</a:t>
                      </a:r>
                      <a:r>
                        <a:rPr lang="en-US" sz="1400" baseline="0" dirty="0"/>
                        <a:t> series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s.max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maximum value of s in the base interval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s.min[i:j]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minimum value of s in interval [</a:t>
                      </a:r>
                      <a:r>
                        <a:rPr lang="en-US" sz="1400" baseline="0" dirty="0" err="1"/>
                        <a:t>i,j</a:t>
                      </a:r>
                      <a:r>
                        <a:rPr lang="en-US" sz="1400" baseline="0" dirty="0"/>
                        <a:t>]</a:t>
                      </a:r>
                      <a:r>
                        <a:rPr lang="en-US" sz="1400" baseline="0" dirty="0">
                          <a:latin typeface="Cambria Math"/>
                          <a:ea typeface="Cambria Math"/>
                        </a:rPr>
                        <a:t> in 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2" y="4697849"/>
            <a:ext cx="835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Gegeben</a:t>
            </a:r>
            <a:r>
              <a:rPr lang="de-DE" sz="2000" dirty="0"/>
              <a:t> eine Menge von Zeitreihen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so dass jede Zeitreihe im Basisintervall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W=[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000" dirty="0"/>
              <a:t>definiert ist. </a:t>
            </a:r>
            <a:br>
              <a:rPr lang="de-DE" sz="2000" dirty="0"/>
            </a:br>
            <a:r>
              <a:rPr lang="de-DE" sz="2000" dirty="0">
                <a:solidFill>
                  <a:srgbClr val="FF0000"/>
                </a:solidFill>
              </a:rPr>
              <a:t>Gesucht</a:t>
            </a:r>
            <a:r>
              <a:rPr lang="de-DE" sz="2000" dirty="0"/>
              <a:t> wird eine </a:t>
            </a:r>
            <a:r>
              <a:rPr lang="de-DE" sz="2000" dirty="0">
                <a:solidFill>
                  <a:srgbClr val="0F05FF"/>
                </a:solidFill>
              </a:rPr>
              <a:t>Datenstruktur D</a:t>
            </a:r>
            <a:r>
              <a:rPr lang="de-DE" sz="2000" dirty="0"/>
              <a:t>, so dass </a:t>
            </a:r>
            <a:r>
              <a:rPr lang="de-DE" sz="2000" dirty="0">
                <a:solidFill>
                  <a:srgbClr val="0F05FF"/>
                </a:solidFill>
              </a:rPr>
              <a:t>jede Intervall-Skyline-Anfrage </a:t>
            </a:r>
            <a:r>
              <a:rPr lang="de-DE" sz="2000" dirty="0"/>
              <a:t>in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]⊆W </a:t>
            </a:r>
            <a:r>
              <a:rPr lang="de-DE" sz="2000" dirty="0">
                <a:solidFill>
                  <a:srgbClr val="0F05FF"/>
                </a:solidFill>
              </a:rPr>
              <a:t>effektiv mit D </a:t>
            </a:r>
            <a:r>
              <a:rPr lang="de-DE" sz="2000" dirty="0">
                <a:solidFill>
                  <a:srgbClr val="0B05FF"/>
                </a:solidFill>
              </a:rPr>
              <a:t>berechnet</a:t>
            </a:r>
            <a:r>
              <a:rPr lang="de-DE" sz="2000" dirty="0"/>
              <a:t> werden kann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092ADF2-52C3-F245-A04A-661E9BE9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777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fly</a:t>
            </a:r>
            <a:r>
              <a:rPr lang="de-DE" dirty="0"/>
              <a:t>-Methode (OTF)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Online-Intervall-Skyline-Anfragebeantwortung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17468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9888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Beispieldaten: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0" y="2329523"/>
            <a:ext cx="4242893" cy="2391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751076-3A61-D84E-A888-EBF60F8A6BB9}"/>
              </a:ext>
            </a:extLst>
          </p:cNvPr>
          <p:cNvSpPr/>
          <p:nvPr/>
        </p:nvSpPr>
        <p:spPr>
          <a:xfrm>
            <a:off x="2168902" y="6135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Bin Jiang, Jian Pei. Online </a:t>
            </a:r>
            <a:r>
              <a:rPr lang="de-DE" sz="1200" dirty="0" err="1">
                <a:solidFill>
                  <a:srgbClr val="0B05FF"/>
                </a:solidFill>
              </a:rPr>
              <a:t>Interval</a:t>
            </a:r>
            <a:r>
              <a:rPr lang="de-DE" sz="1200" dirty="0">
                <a:solidFill>
                  <a:srgbClr val="0B05FF"/>
                </a:solidFill>
              </a:rPr>
              <a:t> Skyline </a:t>
            </a:r>
            <a:r>
              <a:rPr lang="de-DE" sz="1200" dirty="0" err="1">
                <a:solidFill>
                  <a:srgbClr val="0B05FF"/>
                </a:solidFill>
              </a:rPr>
              <a:t>Queries</a:t>
            </a:r>
            <a:r>
              <a:rPr lang="de-DE" sz="1200" dirty="0">
                <a:solidFill>
                  <a:srgbClr val="0B05FF"/>
                </a:solidFill>
              </a:rPr>
              <a:t> on Time Series. </a:t>
            </a:r>
            <a:r>
              <a:rPr lang="de-DE" sz="1200" dirty="0" err="1">
                <a:solidFill>
                  <a:srgbClr val="0B05FF"/>
                </a:solidFill>
              </a:rPr>
              <a:t>Proc</a:t>
            </a:r>
            <a:r>
              <a:rPr lang="de-DE" sz="1200" dirty="0">
                <a:solidFill>
                  <a:srgbClr val="0B05FF"/>
                </a:solidFill>
              </a:rPr>
              <a:t>. IEEE 25th International Conference on Data Engineering, </a:t>
            </a:r>
            <a:r>
              <a:rPr lang="de-DE" sz="1200" b="1" dirty="0">
                <a:solidFill>
                  <a:srgbClr val="FF0000"/>
                </a:solidFill>
              </a:rPr>
              <a:t>2009</a:t>
            </a:r>
            <a:endParaRPr lang="de-DE" sz="1200" dirty="0">
              <a:solidFill>
                <a:srgbClr val="0B05FF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1D16F9D-9977-E745-BE90-C13159C8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832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/>
              <a:t>Intervall-Skyline: </a:t>
            </a:r>
            <a:r>
              <a:rPr lang="de-DE" sz="3200" dirty="0"/>
              <a:t>OTF-Verfahren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40108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0F05FF"/>
                </a:solidFill>
              </a:rPr>
              <a:t>Proposition 1 </a:t>
            </a:r>
            <a:r>
              <a:rPr lang="de-DE" dirty="0"/>
              <a:t>(</a:t>
            </a:r>
            <a:r>
              <a:rPr lang="de-DE" dirty="0" err="1"/>
              <a:t>max</a:t>
            </a:r>
            <a:r>
              <a:rPr lang="de-DE" dirty="0"/>
              <a:t>-min)</a:t>
            </a:r>
          </a:p>
          <a:p>
            <a:pPr>
              <a:lnSpc>
                <a:spcPct val="120000"/>
              </a:lnSpc>
              <a:buNone/>
            </a:pPr>
            <a:r>
              <a:rPr lang="de-DE" dirty="0"/>
              <a:t>	Für zwei Zeitreihen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und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⊆W</a:t>
            </a:r>
            <a:r>
              <a:rPr lang="de-DE" dirty="0">
                <a:ea typeface="Cambria Math"/>
              </a:rPr>
              <a:t> gilt: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</a:br>
            <a:r>
              <a:rPr lang="de-DE" dirty="0">
                <a:ea typeface="Cambria Math"/>
              </a:rPr>
              <a:t>Falls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s.min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 &gt;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q.max</a:t>
            </a:r>
            <a:r>
              <a:rPr lang="de-DE" dirty="0">
                <a:ea typeface="Cambria Math"/>
              </a:rPr>
              <a:t> 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s ⧽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 </a:t>
            </a:r>
            <a:endParaRPr lang="de-DE" dirty="0">
              <a:ea typeface="Cambria Math"/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0F05FF"/>
                </a:solidFill>
                <a:ea typeface="Cambria Math"/>
                <a:sym typeface="Wingdings" pitchFamily="2" charset="2"/>
              </a:rPr>
              <a:t>Basisidee</a:t>
            </a:r>
            <a:r>
              <a:rPr lang="de-DE" dirty="0">
                <a:ea typeface="Cambria Math"/>
                <a:sym typeface="Wingdings" pitchFamily="2" charset="2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de-DE" dirty="0">
                <a:ea typeface="Cambria Math"/>
                <a:sym typeface="Wingdings" pitchFamily="2" charset="2"/>
              </a:rPr>
              <a:t>Speichere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s.max</a:t>
            </a:r>
            <a:r>
              <a:rPr lang="de-DE" dirty="0">
                <a:ea typeface="Cambria Math"/>
                <a:sym typeface="Wingdings" pitchFamily="2" charset="2"/>
              </a:rPr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  <a:sym typeface="Wingdings" pitchFamily="2" charset="2"/>
              </a:rPr>
              <a:t>s.min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ea typeface="Cambria Math"/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ea typeface="Cambria Math"/>
              </a:rPr>
              <a:t>]</a:t>
            </a:r>
            <a:r>
              <a:rPr lang="de-DE" dirty="0">
                <a:ea typeface="Cambria Math"/>
                <a:sym typeface="Wingdings" pitchFamily="2" charset="2"/>
              </a:rPr>
              <a:t> für jede Zeitreihe zur Berechnung einer Intervall-Skyline</a:t>
            </a:r>
          </a:p>
          <a:p>
            <a:pPr>
              <a:lnSpc>
                <a:spcPct val="120000"/>
              </a:lnSpc>
            </a:pPr>
            <a:r>
              <a:rPr lang="de-DE" dirty="0">
                <a:ea typeface="Cambria Math"/>
                <a:sym typeface="Wingdings" pitchFamily="2" charset="2"/>
              </a:rPr>
              <a:t>Reduziere dadurch ggf. unnötige Prüfungen auf "Dominanz" (aufwendig)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6C6A7E-A99D-B14A-ABED-4704B5A8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616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8593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/>
              <a:t>Intervall-Skyline: OTF-Verfahren</a:t>
            </a:r>
            <a:endParaRPr lang="de-D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2268161"/>
            <a:ext cx="321471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List the “capability” of not being dominated in descending order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8948" y="2786058"/>
            <a:ext cx="44291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0694" y="3000372"/>
            <a:ext cx="3500462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Record the maximum “ability” of dominating other time series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07510" y="3471864"/>
            <a:ext cx="450059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3772" y="3729038"/>
            <a:ext cx="3571868" cy="1600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</a:t>
            </a:r>
            <a:r>
              <a:rPr lang="en-US" sz="1600" dirty="0" err="1"/>
              <a:t>maxmin</a:t>
            </a:r>
            <a:r>
              <a:rPr lang="en-US" sz="1600" dirty="0"/>
              <a:t>&gt;</a:t>
            </a:r>
            <a:r>
              <a:rPr lang="en-US" sz="1600" dirty="0" err="1"/>
              <a:t>s.max</a:t>
            </a:r>
            <a:r>
              <a:rPr lang="en-US" sz="1600" dirty="0"/>
              <a:t> then</a:t>
            </a:r>
          </a:p>
          <a:p>
            <a:r>
              <a:rPr lang="en-US" sz="1600" dirty="0"/>
              <a:t>the remaining time series must be dominated by some Skyline in Sky because:</a:t>
            </a:r>
          </a:p>
          <a:p>
            <a:r>
              <a:rPr lang="en-US" sz="1600" dirty="0"/>
              <a:t>(1). L is in descending order of s.max</a:t>
            </a:r>
          </a:p>
          <a:p>
            <a:r>
              <a:rPr lang="en-US" sz="1600" dirty="0"/>
              <a:t>(2). Prop. 1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135794" y="3929066"/>
            <a:ext cx="235745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A5729D1-1391-1243-B30E-CB74BF3C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5996"/>
            <a:ext cx="3920699" cy="22100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14554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45086" y="1414517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w=3   W=[1:3]  </a:t>
            </a:r>
          </a:p>
          <a:p>
            <a:r>
              <a:rPr lang="en-US" dirty="0" err="1"/>
              <a:t>Berechne</a:t>
            </a:r>
            <a:r>
              <a:rPr lang="en-US" dirty="0"/>
              <a:t> Skyline in [2:3]  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605481" y="4679165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373975" y="4678371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2760" y="3357562"/>
            <a:ext cx="4641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Sky={}, </a:t>
            </a:r>
            <a:r>
              <a:rPr lang="en-US" sz="1600" dirty="0" err="1"/>
              <a:t>maxmin</a:t>
            </a:r>
            <a:r>
              <a:rPr lang="en-US" sz="1600" dirty="0"/>
              <a:t> = 	  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2</a:t>
            </a:r>
            <a:r>
              <a:rPr lang="en-US" sz="1600" dirty="0"/>
              <a:t>, none can dominate s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aseline="-25000" dirty="0"/>
              <a:t> </a:t>
            </a:r>
            <a:r>
              <a:rPr lang="en-US" sz="1600" dirty="0"/>
              <a:t>add s</a:t>
            </a:r>
            <a:r>
              <a:rPr lang="en-US" sz="1600" baseline="-25000" dirty="0"/>
              <a:t>2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=1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}	  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3</a:t>
            </a:r>
            <a:r>
              <a:rPr lang="en-US" sz="1600" dirty="0"/>
              <a:t>, none dominates s</a:t>
            </a:r>
            <a:r>
              <a:rPr lang="en-US" sz="1600" baseline="-25000" dirty="0"/>
              <a:t>3</a:t>
            </a:r>
            <a:r>
              <a:rPr lang="en-US" sz="1600" dirty="0"/>
              <a:t>, add s</a:t>
            </a:r>
            <a:r>
              <a:rPr lang="en-US" sz="1600" baseline="-25000" dirty="0"/>
              <a:t>3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=2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5</a:t>
            </a:r>
            <a:r>
              <a:rPr lang="en-US" sz="1600" dirty="0"/>
              <a:t>, none dominates s</a:t>
            </a:r>
            <a:r>
              <a:rPr lang="en-US" sz="1600" baseline="-25000" dirty="0"/>
              <a:t>5</a:t>
            </a:r>
            <a:r>
              <a:rPr lang="en-US" sz="1600" dirty="0"/>
              <a:t>, add s</a:t>
            </a:r>
            <a:r>
              <a:rPr lang="en-US" sz="1600" baseline="-25000" dirty="0"/>
              <a:t>5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, s</a:t>
            </a:r>
            <a:r>
              <a:rPr lang="en-US" sz="1600" baseline="-25000" dirty="0"/>
              <a:t>5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1, </a:t>
            </a:r>
            <a:r>
              <a:rPr lang="en-US" sz="1600" dirty="0"/>
              <a:t>s</a:t>
            </a:r>
            <a:r>
              <a:rPr lang="en-US" sz="1600" baseline="-25000" dirty="0"/>
              <a:t>1</a:t>
            </a:r>
            <a:r>
              <a:rPr lang="en-US" sz="1600" dirty="0"/>
              <a:t> is dominated by s</a:t>
            </a:r>
            <a:r>
              <a:rPr lang="en-US" sz="1600" baseline="-25000" dirty="0"/>
              <a:t>5</a:t>
            </a:r>
            <a:r>
              <a:rPr lang="en-US" sz="1600" dirty="0"/>
              <a:t> , discard, </a:t>
            </a:r>
            <a:r>
              <a:rPr lang="en-US" sz="1600" dirty="0" err="1"/>
              <a:t>maxmin</a:t>
            </a:r>
            <a:r>
              <a:rPr lang="en-US" sz="1600" dirty="0"/>
              <a:t>=4</a:t>
            </a:r>
          </a:p>
          <a:p>
            <a:r>
              <a:rPr lang="en-US" sz="1600" dirty="0"/>
              <a:t>Sky={s</a:t>
            </a:r>
            <a:r>
              <a:rPr lang="en-US" sz="1600" baseline="-25000" dirty="0"/>
              <a:t>2</a:t>
            </a:r>
            <a:r>
              <a:rPr lang="en-US" sz="1600" dirty="0"/>
              <a:t>, s</a:t>
            </a:r>
            <a:r>
              <a:rPr lang="en-US" sz="1600" baseline="-25000" dirty="0"/>
              <a:t>3</a:t>
            </a:r>
            <a:r>
              <a:rPr lang="en-US" sz="1600" dirty="0"/>
              <a:t>, s</a:t>
            </a:r>
            <a:r>
              <a:rPr lang="en-US" sz="1600" baseline="-25000" dirty="0"/>
              <a:t>5</a:t>
            </a:r>
            <a:r>
              <a:rPr lang="en-US" sz="1600" dirty="0"/>
              <a:t>} </a:t>
            </a:r>
          </a:p>
          <a:p>
            <a:r>
              <a:rPr lang="en-US" sz="1600" dirty="0"/>
              <a:t>check s</a:t>
            </a:r>
            <a:r>
              <a:rPr lang="en-US" sz="1600" baseline="-25000" dirty="0"/>
              <a:t>4</a:t>
            </a:r>
            <a:r>
              <a:rPr lang="en-US" sz="1600" dirty="0"/>
              <a:t>, </a:t>
            </a:r>
            <a:r>
              <a:rPr lang="en-US" sz="1600" dirty="0" err="1"/>
              <a:t>maxmin</a:t>
            </a:r>
            <a:r>
              <a:rPr lang="en-US" sz="1600" dirty="0"/>
              <a:t>=4 &gt; s</a:t>
            </a:r>
            <a:r>
              <a:rPr lang="en-US" sz="1600" baseline="-25000" dirty="0"/>
              <a:t>4.</a:t>
            </a:r>
            <a:r>
              <a:rPr lang="en-US" sz="1600" dirty="0"/>
              <a:t>max, discard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686" y="59492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F05FF"/>
                </a:solidFill>
              </a:rPr>
              <a:t>Ergebnis</a:t>
            </a:r>
            <a:r>
              <a:rPr lang="en-US" dirty="0"/>
              <a:t>: 	Sky ={s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3</a:t>
            </a:r>
            <a:r>
              <a:rPr lang="en-US" dirty="0"/>
              <a:t>, s</a:t>
            </a:r>
            <a:r>
              <a:rPr lang="en-US" baseline="-25000" dirty="0"/>
              <a:t>5</a:t>
            </a:r>
            <a:r>
              <a:rPr lang="en-US" dirty="0"/>
              <a:t>}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429000"/>
            <a:ext cx="428628" cy="2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42" y="1142985"/>
            <a:ext cx="4855960" cy="2214008"/>
          </a:xfrm>
          <a:prstGeom prst="rect">
            <a:avLst/>
          </a:prstGeom>
        </p:spPr>
      </p:pic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370C14AD-B407-EB45-AF94-DD67DB08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6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2B7F-7162-4144-9A58-F190FA4BE585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Anfrage</a:t>
            </a:r>
            <a:r>
              <a:rPr lang="en-US" dirty="0"/>
              <a:t> 2 (</a:t>
            </a:r>
            <a:r>
              <a:rPr lang="en-US" dirty="0">
                <a:latin typeface="Copperplate Gothic Bold" charset="0"/>
              </a:rPr>
              <a:t>join</a:t>
            </a:r>
            <a:r>
              <a:rPr lang="en-US" dirty="0"/>
              <a:t>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Pair up </a:t>
            </a:r>
            <a:r>
              <a:rPr lang="en-US" dirty="0">
                <a:solidFill>
                  <a:schemeClr val="accent2"/>
                </a:solidFill>
              </a:rPr>
              <a:t>callers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callees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SELECT   </a:t>
            </a:r>
            <a:r>
              <a:rPr lang="en-US" dirty="0" err="1">
                <a:solidFill>
                  <a:srgbClr val="339933"/>
                </a:solidFill>
              </a:rPr>
              <a:t>O.caller</a:t>
            </a:r>
            <a:r>
              <a:rPr lang="en-US" dirty="0">
                <a:solidFill>
                  <a:srgbClr val="339933"/>
                </a:solidFill>
              </a:rPr>
              <a:t>, </a:t>
            </a:r>
            <a:r>
              <a:rPr lang="en-US" dirty="0" err="1">
                <a:solidFill>
                  <a:srgbClr val="339933"/>
                </a:solidFill>
              </a:rPr>
              <a:t>I.callee</a:t>
            </a:r>
            <a:endParaRPr lang="en-US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FROM      Outgoing O, Incoming I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339933"/>
                </a:solidFill>
              </a:rPr>
              <a:t>WHERE   </a:t>
            </a:r>
            <a:r>
              <a:rPr lang="en-US" dirty="0" err="1">
                <a:solidFill>
                  <a:srgbClr val="339933"/>
                </a:solidFill>
              </a:rPr>
              <a:t>O.call_ID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err="1">
                <a:solidFill>
                  <a:srgbClr val="339933"/>
                </a:solidFill>
              </a:rPr>
              <a:t>I.call_ID</a:t>
            </a:r>
            <a:br>
              <a:rPr lang="en-US" dirty="0">
                <a:solidFill>
                  <a:srgbClr val="339933"/>
                </a:solidFill>
              </a:rPr>
            </a:br>
            <a:endParaRPr lang="en-US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>
                <a:solidFill>
                  <a:schemeClr val="accent2"/>
                </a:solidFill>
              </a:rPr>
              <a:t>Ergebnis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>
                <a:solidFill>
                  <a:srgbClr val="333399"/>
                </a:solidFill>
              </a:rPr>
              <a:t>als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Datenstrom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/>
              <a:t>bereitgestellt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 err="1">
                <a:solidFill>
                  <a:schemeClr val="accent2"/>
                </a:solidFill>
              </a:rPr>
              <a:t>Unbegrenzter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temporärer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Speicher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 …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... </a:t>
            </a:r>
            <a:r>
              <a:rPr lang="en-US" dirty="0" err="1">
                <a:solidFill>
                  <a:srgbClr val="000000"/>
                </a:solidFill>
              </a:rPr>
              <a:t>wenn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Ströme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nicht</a:t>
            </a:r>
            <a:r>
              <a:rPr lang="en-US" dirty="0">
                <a:solidFill>
                  <a:schemeClr val="accent2"/>
                </a:solidFill>
              </a:rPr>
              <a:t> quasi-</a:t>
            </a:r>
            <a:r>
              <a:rPr lang="en-US" dirty="0" err="1">
                <a:solidFill>
                  <a:schemeClr val="accent2"/>
                </a:solidFill>
              </a:rPr>
              <a:t>synchronisiert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Valid-Time-Information </a:t>
            </a:r>
            <a:r>
              <a:rPr lang="en-US" dirty="0" err="1">
                <a:solidFill>
                  <a:srgbClr val="000000"/>
                </a:solidFill>
              </a:rPr>
              <a:t>kann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helfen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Temporärspeicher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begrenzen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12460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Flaschenhals für Online-Verarbeitung?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Zu berechnende Daten im Verfahren für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Zeitreihen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/>
              <a:t> 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für alle Zeitreihen</a:t>
            </a:r>
          </a:p>
          <a:p>
            <a:endParaRPr lang="de-DE" sz="2400" dirty="0"/>
          </a:p>
          <a:p>
            <a:r>
              <a:rPr lang="de-DE" sz="2400" dirty="0"/>
              <a:t>Das Fenster bewegt sich (</a:t>
            </a:r>
            <a:r>
              <a:rPr lang="de-DE" sz="2400" dirty="0" err="1"/>
              <a:t>sliding</a:t>
            </a:r>
            <a:r>
              <a:rPr lang="de-DE" sz="2400" dirty="0"/>
              <a:t> </a:t>
            </a:r>
            <a:r>
              <a:rPr lang="de-DE" sz="2400" dirty="0" err="1"/>
              <a:t>window</a:t>
            </a:r>
            <a:r>
              <a:rPr lang="de-DE" sz="2400" dirty="0"/>
              <a:t>) </a:t>
            </a:r>
          </a:p>
          <a:p>
            <a:pPr lvl="1"/>
            <a:r>
              <a:rPr lang="de-DE" sz="2200" dirty="0"/>
              <a:t>Prüfe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s.min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2200" dirty="0"/>
              <a:t> 	(Teuer? Zeit: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 Platz: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)</a:t>
            </a:r>
          </a:p>
          <a:p>
            <a:pPr lvl="1"/>
            <a:r>
              <a:rPr lang="de-DE" sz="2200" dirty="0"/>
              <a:t>Prüfe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s.max</a:t>
            </a:r>
            <a:r>
              <a:rPr lang="de-DE" sz="2200" dirty="0"/>
              <a:t> 	(Teuer? Zeit: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 Platz: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nw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00" dirty="0"/>
              <a:t>) </a:t>
            </a:r>
          </a:p>
          <a:p>
            <a:pPr>
              <a:buNone/>
            </a:pP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72816"/>
            <a:ext cx="314327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66F142F-AF33-FF40-ADDB-35E60E99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163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de-DE" dirty="0"/>
              <a:t>Inkrementelle Berechnung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</a:p>
          <a:p>
            <a:r>
              <a:rPr lang="de-DE" dirty="0"/>
              <a:t>min[</a:t>
            </a:r>
            <a:r>
              <a:rPr lang="de-DE" dirty="0" err="1"/>
              <a:t>i:j</a:t>
            </a:r>
            <a:r>
              <a:rPr lang="de-DE" dirty="0"/>
              <a:t>] für Zeitreihen in Sky</a:t>
            </a:r>
          </a:p>
          <a:p>
            <a:pPr>
              <a:buNone/>
            </a:pPr>
            <a:r>
              <a:rPr lang="de-DE" dirty="0"/>
              <a:t>	Durchsuche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in der Zeitpunkt-Dimension</a:t>
            </a:r>
            <a:br>
              <a:rPr lang="de-DE" dirty="0"/>
            </a:br>
            <a:r>
              <a:rPr lang="de-DE" dirty="0"/>
              <a:t>(binärer </a:t>
            </a:r>
            <a:r>
              <a:rPr lang="de-DE" dirty="0" err="1"/>
              <a:t>Suchbaum</a:t>
            </a:r>
            <a:r>
              <a:rPr lang="de-DE" dirty="0"/>
              <a:t>)</a:t>
            </a:r>
          </a:p>
          <a:p>
            <a:pPr>
              <a:buNone/>
            </a:pPr>
            <a:r>
              <a:rPr lang="de-DE" dirty="0"/>
              <a:t>	Gebe min-Wert zurück</a:t>
            </a:r>
            <a:br>
              <a:rPr lang="de-DE" dirty="0"/>
            </a:br>
            <a:r>
              <a:rPr lang="de-DE" dirty="0"/>
              <a:t>(min Heap)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sz="2400" dirty="0"/>
              <a:t>Vorschlag: </a:t>
            </a:r>
            <a:r>
              <a:rPr lang="de-DE" sz="2400" dirty="0" err="1">
                <a:solidFill>
                  <a:srgbClr val="0F05FF"/>
                </a:solidFill>
              </a:rPr>
              <a:t>Treap</a:t>
            </a:r>
            <a:r>
              <a:rPr lang="de-DE" sz="2400" dirty="0">
                <a:solidFill>
                  <a:srgbClr val="0F05FF"/>
                </a:solidFill>
              </a:rPr>
              <a:t> (</a:t>
            </a:r>
            <a:r>
              <a:rPr lang="de-DE" sz="2400" dirty="0"/>
              <a:t>siehe auch: </a:t>
            </a:r>
            <a:r>
              <a:rPr lang="de-DE" sz="2400" dirty="0" err="1">
                <a:solidFill>
                  <a:srgbClr val="0F05FF"/>
                </a:solidFill>
              </a:rPr>
              <a:t>Randomized</a:t>
            </a:r>
            <a:r>
              <a:rPr lang="de-DE" sz="2400" dirty="0">
                <a:solidFill>
                  <a:srgbClr val="0F05FF"/>
                </a:solidFill>
              </a:rPr>
              <a:t> Search </a:t>
            </a:r>
            <a:r>
              <a:rPr lang="de-DE" sz="2400" dirty="0" err="1">
                <a:solidFill>
                  <a:srgbClr val="0F05FF"/>
                </a:solidFill>
              </a:rPr>
              <a:t>Tree</a:t>
            </a:r>
            <a:r>
              <a:rPr lang="de-DE" sz="2400" dirty="0"/>
              <a:t>)</a:t>
            </a:r>
            <a:endParaRPr lang="de-DE" sz="2400" b="1" dirty="0"/>
          </a:p>
          <a:p>
            <a:pPr>
              <a:buNone/>
            </a:pPr>
            <a:r>
              <a:rPr lang="de-DE" sz="2400" dirty="0"/>
              <a:t>(Verknüpfung von Heap in einer Dimension und binärem </a:t>
            </a:r>
            <a:r>
              <a:rPr lang="de-DE" sz="2400" dirty="0" err="1"/>
              <a:t>Suchbaum</a:t>
            </a:r>
            <a:r>
              <a:rPr lang="de-DE" sz="2400" dirty="0"/>
              <a:t> in der anderen Dimension)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0604"/>
            <a:ext cx="5905500" cy="48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F05FF"/>
                </a:solidFill>
              </a:rPr>
              <a:t>Aragon, Cecilia R.; Seidel, </a:t>
            </a:r>
            <a:r>
              <a:rPr lang="en-US" sz="1100" dirty="0" err="1">
                <a:solidFill>
                  <a:srgbClr val="0F05FF"/>
                </a:solidFill>
              </a:rPr>
              <a:t>Raimund</a:t>
            </a:r>
            <a:r>
              <a:rPr lang="en-US" sz="1100" dirty="0">
                <a:solidFill>
                  <a:srgbClr val="0F05FF"/>
                </a:solidFill>
              </a:rPr>
              <a:t>, "Randomized Search Trees", Proc. 30th </a:t>
            </a:r>
            <a:r>
              <a:rPr lang="en-US" sz="1100" dirty="0" err="1">
                <a:solidFill>
                  <a:srgbClr val="0F05FF"/>
                </a:solidFill>
              </a:rPr>
              <a:t>Symp</a:t>
            </a:r>
            <a:r>
              <a:rPr lang="en-US" sz="1100" dirty="0">
                <a:solidFill>
                  <a:srgbClr val="0F05FF"/>
                </a:solidFill>
              </a:rPr>
              <a:t>. Foundations of Computer Science (FOCS 1989), Washington, D.C.: IEEE Computer Society Press, pp. 540–545, </a:t>
            </a:r>
            <a:r>
              <a:rPr lang="en-US" sz="1100" b="1" dirty="0">
                <a:solidFill>
                  <a:srgbClr val="FF0000"/>
                </a:solidFill>
              </a:rPr>
              <a:t>1989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268F13C9-23C0-9941-B34B-B83E0CAD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017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Treap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744"/>
            <a:ext cx="8534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Daten sind Punkte (</a:t>
            </a:r>
            <a:r>
              <a:rPr lang="de-DE" dirty="0" err="1">
                <a:solidFill>
                  <a:srgbClr val="0000FF"/>
                </a:solidFill>
              </a:rPr>
              <a:t>x,y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>
                <a:sym typeface="Wingdings"/>
              </a:rPr>
              <a:t>  </a:t>
            </a:r>
            <a:r>
              <a:rPr lang="de-DE" dirty="0"/>
              <a:t>Für Zeitreihen: </a:t>
            </a:r>
            <a:r>
              <a:rPr lang="de-DE" dirty="0">
                <a:sym typeface="Wingdings"/>
              </a:rPr>
              <a:t>(Zeitpunkt, Datenwert)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x</a:t>
            </a:r>
            <a:r>
              <a:rPr lang="de-DE" dirty="0"/>
              <a:t> Werte sind verschieden, ganzzahlig und liegen im Bereich </a:t>
            </a:r>
            <a:r>
              <a:rPr lang="de-DE" dirty="0">
                <a:solidFill>
                  <a:schemeClr val="hlink"/>
                </a:solidFill>
              </a:rPr>
              <a:t>[0,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Jedem Knoten des Suchbaums ist genau ein Element (</a:t>
            </a:r>
            <a:r>
              <a:rPr lang="de-DE" dirty="0" err="1">
                <a:solidFill>
                  <a:srgbClr val="0000FF"/>
                </a:solidFill>
              </a:rPr>
              <a:t>x,y</a:t>
            </a:r>
            <a:r>
              <a:rPr lang="de-DE" dirty="0"/>
              <a:t>) und ein Intervall aus </a:t>
            </a:r>
            <a:r>
              <a:rPr lang="de-DE" dirty="0">
                <a:solidFill>
                  <a:schemeClr val="hlink"/>
                </a:solidFill>
              </a:rPr>
              <a:t>[0,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zugeordnet</a:t>
            </a:r>
          </a:p>
          <a:p>
            <a:pPr>
              <a:lnSpc>
                <a:spcPct val="90000"/>
              </a:lnSpc>
            </a:pPr>
            <a:r>
              <a:rPr lang="de-DE" dirty="0"/>
              <a:t>Der 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Wert eines Elements im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ist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zum 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Wert aller Elemente im Unterbaum von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y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Werte definieren einen Min-Baum)</a:t>
            </a:r>
          </a:p>
          <a:p>
            <a:pPr>
              <a:lnSpc>
                <a:spcPct val="90000"/>
              </a:lnSpc>
            </a:pPr>
            <a:r>
              <a:rPr lang="de-DE" dirty="0"/>
              <a:t>Das Wurzelintervall ist </a:t>
            </a:r>
            <a:r>
              <a:rPr lang="de-DE" dirty="0">
                <a:solidFill>
                  <a:schemeClr val="hlink"/>
                </a:solidFill>
              </a:rPr>
              <a:t>[0,k)</a:t>
            </a:r>
            <a:endParaRPr lang="de-D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Wenn das Intervall für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/>
              <a:t>mit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a,b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gegeben ist: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Linkes Kind hat Intervall </a:t>
            </a:r>
            <a:r>
              <a:rPr lang="de-DE" dirty="0">
                <a:solidFill>
                  <a:schemeClr val="hlink"/>
                </a:solidFill>
              </a:rPr>
              <a:t>[a, </a:t>
            </a:r>
            <a:r>
              <a:rPr lang="de-DE" dirty="0" err="1">
                <a:solidFill>
                  <a:schemeClr val="hlink"/>
                </a:solidFill>
              </a:rPr>
              <a:t>floor</a:t>
            </a:r>
            <a:r>
              <a:rPr lang="de-DE" dirty="0">
                <a:solidFill>
                  <a:schemeClr val="hlink"/>
                </a:solidFill>
              </a:rPr>
              <a:t>((</a:t>
            </a:r>
            <a:r>
              <a:rPr lang="de-DE" dirty="0" err="1">
                <a:solidFill>
                  <a:schemeClr val="hlink"/>
                </a:solidFill>
              </a:rPr>
              <a:t>a+b</a:t>
            </a:r>
            <a:r>
              <a:rPr lang="de-DE" dirty="0">
                <a:solidFill>
                  <a:schemeClr val="hlink"/>
                </a:solidFill>
              </a:rPr>
              <a:t>)/2))</a:t>
            </a:r>
            <a:endParaRPr lang="de-DE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/>
              <a:t>Rechtes Kind hat Intervall 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floor</a:t>
            </a:r>
            <a:r>
              <a:rPr lang="de-DE" dirty="0">
                <a:solidFill>
                  <a:schemeClr val="hlink"/>
                </a:solidFill>
              </a:rPr>
              <a:t>((</a:t>
            </a:r>
            <a:r>
              <a:rPr lang="de-DE" dirty="0" err="1">
                <a:solidFill>
                  <a:schemeClr val="hlink"/>
                </a:solidFill>
              </a:rPr>
              <a:t>a+b</a:t>
            </a:r>
            <a:r>
              <a:rPr lang="de-DE" dirty="0">
                <a:solidFill>
                  <a:schemeClr val="hlink"/>
                </a:solidFill>
              </a:rPr>
              <a:t>)/2), b)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183DEA-0641-CC48-954B-C6BD0532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Treap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内容占位符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584A2E65-4470-BD43-BF9D-B6AEF125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816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Einfügen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4800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 mit leerem </a:t>
            </a:r>
            <a:r>
              <a:rPr kumimoji="0" lang="de-DE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Treap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16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Wurzelintervall ist 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[0,16)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Füge ein: 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(5,8)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6576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latin typeface="+mn-lt"/>
              </a:rPr>
              <a:t>Füge ein: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(6,9)</a:t>
            </a: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  <a:latin typeface="+mn-lt"/>
              </a:rPr>
              <a:t>(5,8)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bleibt Wurzel, weil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8 &lt; 9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  <a:latin typeface="+mn-lt"/>
              </a:rPr>
              <a:t>(6,9)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in linken Unterbaum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einfügen, weil </a:t>
            </a:r>
            <a:r>
              <a:rPr lang="de-DE" sz="2800" dirty="0">
                <a:solidFill>
                  <a:schemeClr val="hlink"/>
                </a:solidFill>
                <a:latin typeface="+mn-lt"/>
              </a:rPr>
              <a:t>6</a:t>
            </a:r>
            <a:r>
              <a:rPr lang="de-DE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im linken </a:t>
            </a:r>
            <a:br>
              <a:rPr lang="de-DE" sz="2800" dirty="0">
                <a:latin typeface="+mn-lt"/>
              </a:rPr>
            </a:br>
            <a:r>
              <a:rPr lang="de-DE" sz="2800" dirty="0" err="1">
                <a:latin typeface="+mn-lt"/>
              </a:rPr>
              <a:t>Kindintervall</a:t>
            </a:r>
            <a:r>
              <a:rPr lang="de-DE" sz="2800" dirty="0">
                <a:latin typeface="+mn-lt"/>
              </a:rPr>
              <a:t> liegt</a:t>
            </a:r>
            <a:endParaRPr lang="de-DE" sz="28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467600" y="1828800"/>
            <a:ext cx="1447800" cy="1295400"/>
            <a:chOff x="4704" y="1152"/>
            <a:chExt cx="912" cy="816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800" y="1488"/>
              <a:ext cx="480" cy="480"/>
              <a:chOff x="1440" y="2736"/>
              <a:chExt cx="480" cy="480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704" y="1152"/>
              <a:ext cx="9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43664" y="3573463"/>
            <a:ext cx="2166938" cy="2674938"/>
            <a:chOff x="4059" y="2251"/>
            <a:chExt cx="1365" cy="1685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26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560" y="2251"/>
              <a:ext cx="8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059" y="3067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0,8</a:t>
              </a:r>
              <a:r>
                <a:rPr lang="en-US" sz="2800" dirty="0">
                  <a:solidFill>
                    <a:srgbClr val="0B05FF"/>
                  </a:solidFill>
                </a:rPr>
                <a:t>)</a:t>
              </a:r>
            </a:p>
          </p:txBody>
        </p:sp>
      </p:grpSp>
      <p:sp>
        <p:nvSpPr>
          <p:cNvPr id="28" name="Foliennummernplatzhalter 3">
            <a:extLst>
              <a:ext uri="{FF2B5EF4-FFF2-40B4-BE49-F238E27FC236}">
                <a16:creationId xmlns:a16="http://schemas.microsoft.com/office/drawing/2014/main" id="{ED2D2A75-8B4E-EE4D-9D1B-38F70A4C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8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934200" cy="1295400"/>
          </a:xfrm>
        </p:spPr>
        <p:txBody>
          <a:bodyPr/>
          <a:lstStyle/>
          <a:p>
            <a:r>
              <a:rPr lang="de-DE" sz="2800" dirty="0"/>
              <a:t>Füge ein: </a:t>
            </a:r>
            <a:r>
              <a:rPr lang="de-DE" sz="2800" dirty="0">
                <a:solidFill>
                  <a:schemeClr val="hlink"/>
                </a:solidFill>
              </a:rPr>
              <a:t>(7,1)</a:t>
            </a:r>
            <a:endParaRPr lang="de-DE" sz="2800" dirty="0"/>
          </a:p>
          <a:p>
            <a:r>
              <a:rPr lang="de-DE" sz="2800" dirty="0">
                <a:solidFill>
                  <a:schemeClr val="hlink"/>
                </a:solidFill>
              </a:rPr>
              <a:t>(7,1)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geht in die Wurzel, weil </a:t>
            </a:r>
            <a:r>
              <a:rPr lang="de-DE" sz="2800" dirty="0">
                <a:solidFill>
                  <a:schemeClr val="hlink"/>
                </a:solidFill>
              </a:rPr>
              <a:t>1 &lt; 8</a:t>
            </a:r>
            <a:r>
              <a:rPr lang="de-DE" sz="2800" dirty="0">
                <a:solidFill>
                  <a:schemeClr val="bg2"/>
                </a:solidFill>
              </a:rPr>
              <a:t>.</a:t>
            </a:r>
          </a:p>
          <a:p>
            <a:pPr>
              <a:buFontTx/>
              <a:buNone/>
            </a:pPr>
            <a:endParaRPr lang="de-DE" sz="2800" dirty="0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396876"/>
            <a:ext cx="2057400" cy="2727326"/>
            <a:chOff x="4128" y="2218"/>
            <a:chExt cx="1296" cy="171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76" y="2592"/>
              <a:ext cx="1104" cy="1344"/>
              <a:chOff x="4176" y="2592"/>
              <a:chExt cx="1104" cy="134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800" y="2592"/>
                <a:ext cx="480" cy="480"/>
                <a:chOff x="1440" y="2736"/>
                <a:chExt cx="480" cy="480"/>
              </a:xfrm>
            </p:grpSpPr>
            <p:sp>
              <p:nvSpPr>
                <p:cNvPr id="348167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176" y="3456"/>
                <a:ext cx="480" cy="480"/>
                <a:chOff x="1440" y="2736"/>
                <a:chExt cx="480" cy="480"/>
              </a:xfrm>
            </p:grpSpPr>
            <p:sp>
              <p:nvSpPr>
                <p:cNvPr id="348170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1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8172" name="Line 12"/>
              <p:cNvSpPr>
                <a:spLocks noChangeShapeType="1"/>
              </p:cNvSpPr>
              <p:nvPr/>
            </p:nvSpPr>
            <p:spPr bwMode="auto">
              <a:xfrm flipH="1">
                <a:off x="4560" y="3024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173" name="Text Box 13"/>
            <p:cNvSpPr txBox="1">
              <a:spLocks noChangeArrowheads="1"/>
            </p:cNvSpPr>
            <p:nvPr/>
          </p:nvSpPr>
          <p:spPr bwMode="auto">
            <a:xfrm>
              <a:off x="4704" y="2218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0,16</a:t>
              </a:r>
              <a:r>
                <a:rPr lang="en-US" sz="2800" dirty="0">
                  <a:solidFill>
                    <a:srgbClr val="0B05FF"/>
                  </a:solidFill>
                </a:rPr>
                <a:t>)</a:t>
              </a:r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4128" y="3120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B05FF"/>
                  </a:solidFill>
                </a:rPr>
                <a:t>[0,8)</a:t>
              </a:r>
              <a:endParaRPr lang="en-US" sz="2800" dirty="0">
                <a:solidFill>
                  <a:srgbClr val="0B05FF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5040" y="2016"/>
            <a:chExt cx="720" cy="76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136" y="2304"/>
              <a:ext cx="480" cy="480"/>
              <a:chOff x="1440" y="2736"/>
              <a:chExt cx="480" cy="480"/>
            </a:xfrm>
          </p:grpSpPr>
          <p:sp>
            <p:nvSpPr>
              <p:cNvPr id="348177" name="Oval 1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78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7,1</a:t>
                </a:r>
              </a:p>
            </p:txBody>
          </p:sp>
        </p:grp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5040" y="201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[0,16)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086600" y="3810000"/>
            <a:ext cx="1219200" cy="1447800"/>
            <a:chOff x="4464" y="2736"/>
            <a:chExt cx="768" cy="912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512" y="3168"/>
              <a:ext cx="480" cy="480"/>
              <a:chOff x="1440" y="2736"/>
              <a:chExt cx="480" cy="480"/>
            </a:xfrm>
          </p:grpSpPr>
          <p:sp>
            <p:nvSpPr>
              <p:cNvPr id="348182" name="Oval 22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3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>
              <a:off x="4896" y="2736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85" name="Text Box 25"/>
            <p:cNvSpPr txBox="1">
              <a:spLocks noChangeArrowheads="1"/>
            </p:cNvSpPr>
            <p:nvPr/>
          </p:nvSpPr>
          <p:spPr bwMode="auto">
            <a:xfrm>
              <a:off x="4464" y="2832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</a:t>
              </a:r>
              <a:r>
                <a:rPr lang="en-US" sz="3200" dirty="0">
                  <a:solidFill>
                    <a:srgbClr val="0B05FF"/>
                  </a:solidFill>
                </a:rPr>
                <a:t>0,8)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086600" y="5257800"/>
            <a:ext cx="1600200" cy="1295400"/>
            <a:chOff x="4464" y="3312"/>
            <a:chExt cx="1008" cy="816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992" y="3648"/>
              <a:ext cx="480" cy="480"/>
              <a:chOff x="1440" y="2736"/>
              <a:chExt cx="480" cy="480"/>
            </a:xfrm>
          </p:grpSpPr>
          <p:sp>
            <p:nvSpPr>
              <p:cNvPr id="348188" name="Oval 28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9" name="Text Box 29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>
              <a:off x="4752" y="331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91" name="Text Box 31"/>
            <p:cNvSpPr txBox="1">
              <a:spLocks noChangeArrowheads="1"/>
            </p:cNvSpPr>
            <p:nvPr/>
          </p:nvSpPr>
          <p:spPr bwMode="auto">
            <a:xfrm>
              <a:off x="4464" y="364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B05FF"/>
                  </a:solidFill>
                </a:rPr>
                <a:t>[4,8)</a:t>
              </a:r>
            </a:p>
          </p:txBody>
        </p:sp>
      </p:grpSp>
      <p:sp>
        <p:nvSpPr>
          <p:cNvPr id="348192" name="Rectangle 32"/>
          <p:cNvSpPr>
            <a:spLocks noChangeArrowheads="1"/>
          </p:cNvSpPr>
          <p:nvPr/>
        </p:nvSpPr>
        <p:spPr bwMode="auto">
          <a:xfrm>
            <a:off x="228600" y="2362200"/>
            <a:ext cx="693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(5,8)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 linken Unterbaum eingefügt, weil </a:t>
            </a:r>
            <a:r>
              <a:rPr lang="de-DE" sz="2800" dirty="0">
                <a:solidFill>
                  <a:schemeClr val="hlink"/>
                </a:solidFill>
              </a:rPr>
              <a:t>5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ins linke </a:t>
            </a:r>
            <a:r>
              <a:rPr lang="de-DE" sz="2800" dirty="0" err="1"/>
              <a:t>Kindintervall</a:t>
            </a:r>
            <a:r>
              <a:rPr lang="de-DE" sz="2800" dirty="0"/>
              <a:t> passt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(5,8)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ersetzt </a:t>
            </a:r>
            <a:r>
              <a:rPr lang="de-DE" sz="2800" dirty="0">
                <a:solidFill>
                  <a:schemeClr val="hlink"/>
                </a:solidFill>
              </a:rPr>
              <a:t>(6,9)</a:t>
            </a:r>
            <a:r>
              <a:rPr lang="de-DE" sz="2800" dirty="0"/>
              <a:t>, weil </a:t>
            </a:r>
            <a:r>
              <a:rPr lang="de-DE" sz="2800" dirty="0">
                <a:solidFill>
                  <a:schemeClr val="hlink"/>
                </a:solidFill>
              </a:rPr>
              <a:t>8 &lt; 9</a:t>
            </a:r>
            <a:r>
              <a:rPr lang="de-DE" sz="28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348193" name="Rectangle 33"/>
          <p:cNvSpPr>
            <a:spLocks noChangeArrowheads="1"/>
          </p:cNvSpPr>
          <p:nvPr/>
        </p:nvSpPr>
        <p:spPr bwMode="auto">
          <a:xfrm>
            <a:off x="228600" y="42672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(6,9)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 rechten Unterbaum </a:t>
            </a:r>
            <a:br>
              <a:rPr lang="de-DE" sz="2800" dirty="0"/>
            </a:br>
            <a:r>
              <a:rPr lang="de-DE" sz="2800" dirty="0"/>
              <a:t>eingesetzt, weil </a:t>
            </a:r>
            <a:r>
              <a:rPr lang="de-DE" sz="2800" dirty="0">
                <a:solidFill>
                  <a:schemeClr val="hlink"/>
                </a:solidFill>
              </a:rPr>
              <a:t>6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  <a:r>
              <a:rPr lang="de-DE" sz="2800" dirty="0"/>
              <a:t>ins rechte </a:t>
            </a:r>
            <a:r>
              <a:rPr lang="de-DE" sz="2800" dirty="0" err="1"/>
              <a:t>Kindintervall</a:t>
            </a:r>
            <a:r>
              <a:rPr lang="de-DE" sz="2800" dirty="0"/>
              <a:t> gehört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94EB2D3B-E830-F84D-9AFF-BEE9A97D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3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  <p:bldP spid="348192" grpId="0" build="p" autoUpdateAnimBg="0"/>
      <p:bldP spid="34819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360" y="5715000"/>
            <a:ext cx="2971800" cy="60960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Füge ein: </a:t>
            </a:r>
            <a:r>
              <a:rPr lang="de-DE" dirty="0">
                <a:solidFill>
                  <a:schemeClr val="hlink"/>
                </a:solidFill>
              </a:rPr>
              <a:t>(11,5)</a:t>
            </a:r>
            <a:r>
              <a:rPr lang="de-DE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43000"/>
            <a:ext cx="2057400" cy="3886200"/>
            <a:chOff x="4464" y="1680"/>
            <a:chExt cx="1296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40" y="1680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191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193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464" y="2400"/>
              <a:ext cx="768" cy="912"/>
              <a:chOff x="4464" y="2736"/>
              <a:chExt cx="768" cy="912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196" name="Oval 12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198" name="Line 14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9" name="Text Box 15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464" y="3312"/>
              <a:ext cx="1008" cy="816"/>
              <a:chOff x="4464" y="3312"/>
              <a:chExt cx="1008" cy="816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4992" y="3648"/>
                <a:ext cx="480" cy="480"/>
                <a:chOff x="1440" y="2736"/>
                <a:chExt cx="480" cy="480"/>
              </a:xfrm>
            </p:grpSpPr>
            <p:sp>
              <p:nvSpPr>
                <p:cNvPr id="349202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6,9</a:t>
                  </a:r>
                </a:p>
              </p:txBody>
            </p:sp>
          </p:grpSp>
          <p:sp>
            <p:nvSpPr>
              <p:cNvPr id="349204" name="Line 20"/>
              <p:cNvSpPr>
                <a:spLocks noChangeShapeType="1"/>
              </p:cNvSpPr>
              <p:nvPr/>
            </p:nvSpPr>
            <p:spPr bwMode="auto">
              <a:xfrm>
                <a:off x="4752" y="3312"/>
                <a:ext cx="432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" name="Text Box 21"/>
              <p:cNvSpPr txBox="1">
                <a:spLocks noChangeArrowheads="1"/>
              </p:cNvSpPr>
              <p:nvPr/>
            </p:nvSpPr>
            <p:spPr bwMode="auto">
              <a:xfrm>
                <a:off x="4464" y="3648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[4,8)</a:t>
                </a:r>
              </a:p>
            </p:txBody>
          </p:sp>
        </p:grpSp>
      </p:grpSp>
      <p:sp>
        <p:nvSpPr>
          <p:cNvPr id="349206" name="Line 22"/>
          <p:cNvSpPr>
            <a:spLocks noChangeShapeType="1"/>
          </p:cNvSpPr>
          <p:nvPr/>
        </p:nvSpPr>
        <p:spPr bwMode="auto">
          <a:xfrm>
            <a:off x="3657600" y="3200400"/>
            <a:ext cx="838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019800" y="1143000"/>
            <a:ext cx="3124200" cy="3886200"/>
            <a:chOff x="3792" y="720"/>
            <a:chExt cx="1968" cy="2448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368" y="720"/>
              <a:ext cx="720" cy="768"/>
              <a:chOff x="5040" y="2016"/>
              <a:chExt cx="720" cy="768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49210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49212" name="Text Box 28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792" y="1440"/>
              <a:ext cx="768" cy="912"/>
              <a:chOff x="4464" y="2736"/>
              <a:chExt cx="768" cy="912"/>
            </a:xfrm>
          </p:grpSpPr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4512" y="3168"/>
                <a:ext cx="480" cy="480"/>
                <a:chOff x="1440" y="2736"/>
                <a:chExt cx="480" cy="480"/>
              </a:xfrm>
            </p:grpSpPr>
            <p:sp>
              <p:nvSpPr>
                <p:cNvPr id="34921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5,8</a:t>
                  </a:r>
                </a:p>
              </p:txBody>
            </p:sp>
          </p:grpSp>
          <p:sp>
            <p:nvSpPr>
              <p:cNvPr id="349217" name="Line 33"/>
              <p:cNvSpPr>
                <a:spLocks noChangeShapeType="1"/>
              </p:cNvSpPr>
              <p:nvPr/>
            </p:nvSpPr>
            <p:spPr bwMode="auto">
              <a:xfrm flipH="1">
                <a:off x="4896" y="2736"/>
                <a:ext cx="33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8" name="Text Box 34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[0,8)</a:t>
                </a:r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4320" y="2688"/>
              <a:ext cx="480" cy="480"/>
              <a:chOff x="1440" y="2736"/>
              <a:chExt cx="480" cy="480"/>
            </a:xfrm>
          </p:grpSpPr>
          <p:sp>
            <p:nvSpPr>
              <p:cNvPr id="349220" name="Oval 3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Text Box 3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49222" name="Line 38"/>
            <p:cNvSpPr>
              <a:spLocks noChangeShapeType="1"/>
            </p:cNvSpPr>
            <p:nvPr/>
          </p:nvSpPr>
          <p:spPr bwMode="auto">
            <a:xfrm>
              <a:off x="4080" y="235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3" name="Text Box 39"/>
            <p:cNvSpPr txBox="1">
              <a:spLocks noChangeArrowheads="1"/>
            </p:cNvSpPr>
            <p:nvPr/>
          </p:nvSpPr>
          <p:spPr bwMode="auto">
            <a:xfrm>
              <a:off x="3792" y="2688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49224" name="Line 40"/>
            <p:cNvSpPr>
              <a:spLocks noChangeShapeType="1"/>
            </p:cNvSpPr>
            <p:nvPr/>
          </p:nvSpPr>
          <p:spPr bwMode="auto">
            <a:xfrm>
              <a:off x="4800" y="1440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25" name="Text Box 41"/>
            <p:cNvSpPr txBox="1">
              <a:spLocks noChangeArrowheads="1"/>
            </p:cNvSpPr>
            <p:nvPr/>
          </p:nvSpPr>
          <p:spPr bwMode="auto">
            <a:xfrm>
              <a:off x="5040" y="15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49226" name="Oval 42"/>
            <p:cNvSpPr>
              <a:spLocks noChangeArrowheads="1"/>
            </p:cNvSpPr>
            <p:nvPr/>
          </p:nvSpPr>
          <p:spPr bwMode="auto">
            <a:xfrm>
              <a:off x="4848" y="187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7" name="Text Box 43"/>
            <p:cNvSpPr txBox="1">
              <a:spLocks noChangeArrowheads="1"/>
            </p:cNvSpPr>
            <p:nvPr/>
          </p:nvSpPr>
          <p:spPr bwMode="auto">
            <a:xfrm>
              <a:off x="4848" y="196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</p:grpSp>
      <p:sp>
        <p:nvSpPr>
          <p:cNvPr id="44" name="Foliennummernplatzhalter 3">
            <a:extLst>
              <a:ext uri="{FF2B5EF4-FFF2-40B4-BE49-F238E27FC236}">
                <a16:creationId xmlns:a16="http://schemas.microsoft.com/office/drawing/2014/main" id="{CB6E5D00-583F-C142-9096-2AD30D9A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3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 autoUpdateAnimBg="0"/>
      <p:bldP spid="34920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486400"/>
            <a:ext cx="7772400" cy="1371600"/>
          </a:xfrm>
        </p:spPr>
        <p:txBody>
          <a:bodyPr/>
          <a:lstStyle/>
          <a:p>
            <a:r>
              <a:rPr lang="de-DE" dirty="0"/>
              <a:t>Höhe: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r>
              <a:rPr lang="de-DE" dirty="0" err="1"/>
              <a:t>Einfügezeit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0215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0217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0219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0224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0226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7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9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0234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oliennummernplatzhalter 3">
            <a:extLst>
              <a:ext uri="{FF2B5EF4-FFF2-40B4-BE49-F238E27FC236}">
                <a16:creationId xmlns:a16="http://schemas.microsoft.com/office/drawing/2014/main" id="{2AA3614E-887E-324B-9AEB-A0CE2AF4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Suche: Bestimme Min-Wert im Bereich [</a:t>
            </a:r>
            <a:r>
              <a:rPr lang="de-DE" dirty="0" err="1"/>
              <a:t>i:j</a:t>
            </a:r>
            <a:r>
              <a:rPr lang="de-DE" dirty="0"/>
              <a:t>]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867400"/>
            <a:ext cx="6618312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Suchzeit: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1239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2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1241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1243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4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1245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1248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9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1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53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1254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7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1258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86512" y="435769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Suche</a:t>
            </a:r>
            <a:r>
              <a:rPr lang="en-US" sz="3200" dirty="0">
                <a:solidFill>
                  <a:srgbClr val="0070C0"/>
                </a:solidFill>
              </a:rPr>
              <a:t>([1:4])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CC9A90-826E-D046-B2D8-D82FD3A0E0FA}"/>
              </a:ext>
            </a:extLst>
          </p:cNvPr>
          <p:cNvSpPr txBox="1"/>
          <p:nvPr/>
        </p:nvSpPr>
        <p:spPr>
          <a:xfrm>
            <a:off x="6286512" y="543746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Suche</a:t>
            </a:r>
            <a:r>
              <a:rPr lang="en-US" sz="3200" dirty="0">
                <a:solidFill>
                  <a:srgbClr val="0070C0"/>
                </a:solidFill>
              </a:rPr>
              <a:t>([3:6])</a:t>
            </a:r>
          </a:p>
        </p:txBody>
      </p:sp>
      <p:sp>
        <p:nvSpPr>
          <p:cNvPr id="30" name="Foliennummernplatzhalter 3">
            <a:extLst>
              <a:ext uri="{FF2B5EF4-FFF2-40B4-BE49-F238E27FC236}">
                <a16:creationId xmlns:a16="http://schemas.microsoft.com/office/drawing/2014/main" id="{011994C1-A26E-7349-9BD6-5D65C9EC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0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7772400" cy="1371600"/>
          </a:xfrm>
        </p:spPr>
        <p:txBody>
          <a:bodyPr/>
          <a:lstStyle/>
          <a:p>
            <a:r>
              <a:rPr lang="de-DE" dirty="0"/>
              <a:t>Ähnlich zu </a:t>
            </a:r>
            <a:r>
              <a:rPr lang="de-DE" dirty="0" err="1"/>
              <a:t>delete</a:t>
            </a:r>
            <a:r>
              <a:rPr lang="de-DE" dirty="0"/>
              <a:t>-min beim Min-Heap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2263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2265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2267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8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2272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3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2282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oliennummernplatzhalter 3">
            <a:extLst>
              <a:ext uri="{FF2B5EF4-FFF2-40B4-BE49-F238E27FC236}">
                <a16:creationId xmlns:a16="http://schemas.microsoft.com/office/drawing/2014/main" id="{14A28A89-CBD3-6F44-9924-8A9F0BA8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25C3-F847-BB4C-9F71-FAAFD65D42C5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 3  </a:t>
            </a:r>
            <a:r>
              <a:rPr lang="de-DE" dirty="0">
                <a:latin typeface="Copperplate Gothic Light" charset="0"/>
              </a:rPr>
              <a:t>(</a:t>
            </a:r>
            <a:r>
              <a:rPr lang="de-DE" dirty="0"/>
              <a:t>Gruppierung und Aggregation</a:t>
            </a:r>
            <a:r>
              <a:rPr lang="de-DE" dirty="0">
                <a:latin typeface="Copperplate Gothic Light" charset="0"/>
              </a:rPr>
              <a:t>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de-DE" dirty="0">
                <a:solidFill>
                  <a:schemeClr val="accent2"/>
                </a:solidFill>
              </a:rPr>
              <a:t>Total </a:t>
            </a:r>
            <a:r>
              <a:rPr lang="de-DE" dirty="0" err="1">
                <a:solidFill>
                  <a:schemeClr val="accent2"/>
                </a:solidFill>
              </a:rPr>
              <a:t>connection</a:t>
            </a:r>
            <a:r>
              <a:rPr lang="de-DE" dirty="0">
                <a:solidFill>
                  <a:schemeClr val="accent2"/>
                </a:solidFill>
              </a:rPr>
              <a:t> time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caller</a:t>
            </a:r>
            <a:endParaRPr lang="de-DE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SELECT         O1.caller, </a:t>
            </a:r>
            <a:r>
              <a:rPr lang="de-DE" dirty="0" err="1">
                <a:solidFill>
                  <a:srgbClr val="339933"/>
                </a:solidFill>
              </a:rPr>
              <a:t>sum</a:t>
            </a:r>
            <a:r>
              <a:rPr lang="de-DE" dirty="0">
                <a:solidFill>
                  <a:srgbClr val="339933"/>
                </a:solidFill>
              </a:rPr>
              <a:t>(O2.time – O1.time)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FROM           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O1, </a:t>
            </a:r>
            <a:r>
              <a:rPr lang="de-DE" dirty="0" err="1">
                <a:solidFill>
                  <a:srgbClr val="339933"/>
                </a:solidFill>
              </a:rPr>
              <a:t>Outgoing</a:t>
            </a:r>
            <a:r>
              <a:rPr lang="de-DE" dirty="0">
                <a:solidFill>
                  <a:srgbClr val="339933"/>
                </a:solidFill>
              </a:rPr>
              <a:t> O2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WHERE          (O1.call_ID = O2.call_ID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                        AND O1.event = </a:t>
            </a:r>
            <a:r>
              <a:rPr lang="de-DE" dirty="0" err="1">
                <a:solidFill>
                  <a:srgbClr val="339933"/>
                </a:solidFill>
                <a:latin typeface="Copperplate Gothic Bold" charset="0"/>
              </a:rPr>
              <a:t>start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                          </a:t>
            </a:r>
            <a:r>
              <a:rPr lang="de-DE" dirty="0">
                <a:solidFill>
                  <a:srgbClr val="339933"/>
                </a:solidFill>
              </a:rPr>
              <a:t>AND  O2.event = </a:t>
            </a:r>
            <a:r>
              <a:rPr lang="de-DE" dirty="0">
                <a:solidFill>
                  <a:srgbClr val="339933"/>
                </a:solidFill>
                <a:latin typeface="Copperplate Gothic Bold" charset="0"/>
              </a:rPr>
              <a:t>end</a:t>
            </a:r>
            <a:r>
              <a:rPr lang="de-DE" b="1" dirty="0">
                <a:solidFill>
                  <a:srgbClr val="339933"/>
                </a:solidFill>
                <a:latin typeface="Copperplate Gothic Bold" charset="0"/>
              </a:rPr>
              <a:t>)</a:t>
            </a:r>
            <a:endParaRPr lang="de-DE" b="1" dirty="0">
              <a:solidFill>
                <a:srgbClr val="339933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de-DE" dirty="0">
                <a:solidFill>
                  <a:srgbClr val="339933"/>
                </a:solidFill>
              </a:rPr>
              <a:t>GROUP BY    O1.caller</a:t>
            </a:r>
            <a:br>
              <a:rPr lang="de-DE" dirty="0">
                <a:solidFill>
                  <a:srgbClr val="339933"/>
                </a:solidFill>
              </a:rPr>
            </a:br>
            <a:endParaRPr lang="de-DE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dirty="0">
                <a:solidFill>
                  <a:schemeClr val="accent2"/>
                </a:solidFill>
              </a:rPr>
              <a:t>Ergebnis kann nicht als Strom (ohne Überschreibung) dargestellt werden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/>
              <a:t>Ausgabeaktualisierung</a:t>
            </a:r>
            <a:r>
              <a:rPr lang="de-DE" dirty="0">
                <a:solidFill>
                  <a:schemeClr val="tx2"/>
                </a:solidFill>
              </a:rPr>
              <a:t>? </a:t>
            </a:r>
            <a:r>
              <a:rPr lang="de-DE" dirty="0" err="1">
                <a:solidFill>
                  <a:schemeClr val="tx2"/>
                </a:solidFill>
              </a:rPr>
              <a:t>ValidTime</a:t>
            </a:r>
            <a:r>
              <a:rPr lang="de-DE" dirty="0">
                <a:solidFill>
                  <a:schemeClr val="tx2"/>
                </a:solidFill>
              </a:rPr>
              <a:t>-Information nötig!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/>
              <a:t>Aktueller Wert auf Anforderung</a:t>
            </a:r>
            <a:r>
              <a:rPr lang="de-DE" dirty="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de-DE" dirty="0">
                <a:solidFill>
                  <a:schemeClr val="tx2"/>
                </a:solidFill>
              </a:rPr>
              <a:t>Speicherverbrauch?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56176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2591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A128-3E1A-2F4C-B088-7A02194B9A20}" type="slidenum">
              <a:rPr lang="de-DE"/>
              <a:pPr>
                <a:defRPr/>
              </a:pPr>
              <a:t>60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DeleteMin</a:t>
            </a:r>
            <a:r>
              <a:rPr lang="de-DE" dirty="0">
                <a:cs typeface="+mj-cs"/>
              </a:rPr>
              <a:t>: Binärer Heap (</a:t>
            </a:r>
            <a:r>
              <a:rPr lang="de-DE" dirty="0" err="1">
                <a:cs typeface="+mj-cs"/>
              </a:rPr>
              <a:t>Wdhlg</a:t>
            </a:r>
            <a:r>
              <a:rPr lang="de-DE" dirty="0">
                <a:cs typeface="+mj-cs"/>
              </a:rPr>
              <a:t>. von </a:t>
            </a:r>
            <a:r>
              <a:rPr lang="de-DE" dirty="0" err="1">
                <a:cs typeface="+mj-cs"/>
              </a:rPr>
              <a:t>AuD</a:t>
            </a:r>
            <a:r>
              <a:rPr lang="de-DE" dirty="0">
                <a:cs typeface="+mj-cs"/>
              </a:rPr>
              <a:t>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1066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H[1]:=H[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];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:=n-1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starte mit Element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H[1].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mit Kind mit min Schlüssel bis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≤ min( </a:t>
            </a:r>
            <a:r>
              <a:rPr lang="de-DE" dirty="0">
                <a:solidFill>
                  <a:srgbClr val="FF6600"/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H[2k], H[2k+1] </a:t>
            </a:r>
            <a:r>
              <a:rPr lang="de-DE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cs typeface="+mn-cs"/>
              </a:rPr>
              <a:t> für Position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cs typeface="+mn-cs"/>
              </a:rPr>
              <a:t>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oder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Blatt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7012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7749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27818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7830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2862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7910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2943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79913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023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73363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781425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27660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779838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5797550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cxnSp>
        <p:nvCxnSpPr>
          <p:cNvPr id="152594" name="AutoShape 18"/>
          <p:cNvCxnSpPr>
            <a:cxnSpLocks noChangeShapeType="1"/>
            <a:stCxn id="152580" idx="2"/>
            <a:endCxn id="152581" idx="2"/>
          </p:cNvCxnSpPr>
          <p:nvPr/>
        </p:nvCxnSpPr>
        <p:spPr bwMode="auto">
          <a:xfrm rot="16200000" flipH="1">
            <a:off x="2774157" y="1665982"/>
            <a:ext cx="1587" cy="5048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95" name="AutoShape 19"/>
          <p:cNvCxnSpPr>
            <a:cxnSpLocks noChangeShapeType="1"/>
            <a:stCxn id="152580" idx="2"/>
            <a:endCxn id="152591" idx="2"/>
          </p:cNvCxnSpPr>
          <p:nvPr/>
        </p:nvCxnSpPr>
        <p:spPr bwMode="auto">
          <a:xfrm rot="16200000" flipH="1">
            <a:off x="3024982" y="1415157"/>
            <a:ext cx="1587" cy="1006475"/>
          </a:xfrm>
          <a:prstGeom prst="curvedConnector3">
            <a:avLst>
              <a:gd name="adj1" fmla="val 272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3" name="Foliennummernplatzhalter 3">
            <a:extLst>
              <a:ext uri="{FF2B5EF4-FFF2-40B4-BE49-F238E27FC236}">
                <a16:creationId xmlns:a16="http://schemas.microsoft.com/office/drawing/2014/main" id="{F3C3EE43-2C5E-2445-A5BA-8500FAED57FA}"/>
              </a:ext>
            </a:extLst>
          </p:cNvPr>
          <p:cNvSpPr txBox="1">
            <a:spLocks/>
          </p:cNvSpPr>
          <p:nvPr/>
        </p:nvSpPr>
        <p:spPr bwMode="auto">
          <a:xfrm>
            <a:off x="8108950" y="65532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9306E-6 L -0.44097 4.3930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7772400" cy="1371600"/>
          </a:xfrm>
        </p:spPr>
        <p:txBody>
          <a:bodyPr/>
          <a:lstStyle/>
          <a:p>
            <a:r>
              <a:rPr lang="de-DE" dirty="0"/>
              <a:t>Ähnlich zu </a:t>
            </a:r>
            <a:r>
              <a:rPr lang="de-DE" dirty="0" err="1"/>
              <a:t>delete</a:t>
            </a:r>
            <a:r>
              <a:rPr lang="de-DE" dirty="0"/>
              <a:t>-min beim Min-Heap</a:t>
            </a:r>
          </a:p>
          <a:p>
            <a:r>
              <a:rPr lang="de-DE" dirty="0"/>
              <a:t>Löschzeit: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endParaRPr lang="de-D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219200"/>
            <a:ext cx="5181600" cy="3886200"/>
            <a:chOff x="720" y="768"/>
            <a:chExt cx="3264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2" y="768"/>
              <a:ext cx="720" cy="768"/>
              <a:chOff x="5040" y="2016"/>
              <a:chExt cx="720" cy="76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136" y="2304"/>
                <a:ext cx="480" cy="480"/>
                <a:chOff x="1440" y="2736"/>
                <a:chExt cx="480" cy="480"/>
              </a:xfrm>
            </p:grpSpPr>
            <p:sp>
              <p:nvSpPr>
                <p:cNvPr id="352263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736"/>
                  <a:ext cx="480" cy="4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tx1"/>
                      </a:solidFill>
                    </a:rPr>
                    <a:t>7,1</a:t>
                  </a:r>
                </a:p>
              </p:txBody>
            </p:sp>
          </p:grpSp>
          <p:sp>
            <p:nvSpPr>
              <p:cNvPr id="352265" name="Text Box 9"/>
              <p:cNvSpPr txBox="1">
                <a:spLocks noChangeArrowheads="1"/>
              </p:cNvSpPr>
              <p:nvPr/>
            </p:nvSpPr>
            <p:spPr bwMode="auto">
              <a:xfrm>
                <a:off x="5040" y="2016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00FF"/>
                    </a:solidFill>
                  </a:rPr>
                  <a:t>[0,16)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1920"/>
              <a:ext cx="480" cy="480"/>
              <a:chOff x="1440" y="2736"/>
              <a:chExt cx="480" cy="480"/>
            </a:xfrm>
          </p:grpSpPr>
          <p:sp>
            <p:nvSpPr>
              <p:cNvPr id="352267" name="Oval 11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8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5,8</a:t>
                </a:r>
              </a:p>
            </p:txBody>
          </p:sp>
        </p:grp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H="1">
              <a:off x="2448" y="1488"/>
              <a:ext cx="33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2016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[0,8)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44" y="2736"/>
              <a:ext cx="480" cy="480"/>
              <a:chOff x="1440" y="2736"/>
              <a:chExt cx="480" cy="480"/>
            </a:xfrm>
          </p:grpSpPr>
          <p:sp>
            <p:nvSpPr>
              <p:cNvPr id="352272" name="Oval 16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3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tx1"/>
                    </a:solidFill>
                  </a:rPr>
                  <a:t>6,9</a:t>
                </a:r>
              </a:p>
            </p:txBody>
          </p:sp>
        </p:grp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304" y="2400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[4,8)</a:t>
              </a: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88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3264" y="15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[8,16)</a:t>
              </a:r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3072" y="19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Text Box 23"/>
            <p:cNvSpPr txBox="1">
              <a:spLocks noChangeArrowheads="1"/>
            </p:cNvSpPr>
            <p:nvPr/>
          </p:nvSpPr>
          <p:spPr bwMode="auto">
            <a:xfrm>
              <a:off x="3072" y="20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11,5</a:t>
              </a:r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1248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Text Box 25"/>
            <p:cNvSpPr txBox="1">
              <a:spLocks noChangeArrowheads="1"/>
            </p:cNvSpPr>
            <p:nvPr/>
          </p:nvSpPr>
          <p:spPr bwMode="auto">
            <a:xfrm>
              <a:off x="1248" y="2832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</a:rPr>
                <a:t>2,12</a:t>
              </a:r>
            </a:p>
          </p:txBody>
        </p:sp>
        <p:sp>
          <p:nvSpPr>
            <p:cNvPr id="352282" name="Text Box 26"/>
            <p:cNvSpPr txBox="1">
              <a:spLocks noChangeArrowheads="1"/>
            </p:cNvSpPr>
            <p:nvPr/>
          </p:nvSpPr>
          <p:spPr bwMode="auto">
            <a:xfrm>
              <a:off x="720" y="273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[0,4)</a:t>
              </a:r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flipH="1">
              <a:off x="1536" y="2352"/>
              <a:ext cx="5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4786102-BD08-D748-BEDB-3F274C17A666}"/>
              </a:ext>
            </a:extLst>
          </p:cNvPr>
          <p:cNvSpPr/>
          <p:nvPr/>
        </p:nvSpPr>
        <p:spPr>
          <a:xfrm>
            <a:off x="6506587" y="1687909"/>
            <a:ext cx="2411760" cy="3281536"/>
          </a:xfrm>
          <a:prstGeom prst="cloudCallout">
            <a:avLst>
              <a:gd name="adj1" fmla="val -72163"/>
              <a:gd name="adj2" fmla="val 646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Lösche Knoten, ziehe von hinten nach, siebe ein</a:t>
            </a:r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16293005-1362-AB40-84E6-FE1BCE25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uiExpand="1" build="p" autoUpdateAnimBg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Inkrementelle Verwaltung von </a:t>
            </a:r>
            <a:r>
              <a:rPr lang="de-DE" dirty="0" err="1">
                <a:latin typeface="+mn-lt"/>
              </a:rPr>
              <a:t>Treaps</a:t>
            </a:r>
            <a:r>
              <a:rPr lang="de-DE" dirty="0">
                <a:latin typeface="+mn-lt"/>
              </a:rPr>
              <a:t> für Zeitreihen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>
            <a:normAutofit/>
          </a:bodyPr>
          <a:lstStyle/>
          <a:p>
            <a:r>
              <a:rPr lang="de-DE" sz="2800" dirty="0"/>
              <a:t>Verwende </a:t>
            </a:r>
            <a:r>
              <a:rPr lang="de-DE" sz="2800" dirty="0">
                <a:solidFill>
                  <a:srgbClr val="0000FF"/>
                </a:solidFill>
              </a:rPr>
              <a:t>Zeit</a:t>
            </a:r>
            <a:r>
              <a:rPr lang="de-DE" sz="2800" dirty="0"/>
              <a:t> als Binärbaumdimension (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)</a:t>
            </a:r>
          </a:p>
          <a:p>
            <a:r>
              <a:rPr lang="de-DE" sz="2800" dirty="0"/>
              <a:t>Verwende </a:t>
            </a:r>
            <a:r>
              <a:rPr lang="de-DE" sz="2800" dirty="0">
                <a:solidFill>
                  <a:srgbClr val="0F05FF"/>
                </a:solidFill>
              </a:rPr>
              <a:t>Datenwert </a:t>
            </a:r>
            <a:r>
              <a:rPr lang="de-DE" sz="2800" dirty="0"/>
              <a:t>als als Heap-Dimension (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2800" dirty="0"/>
              <a:t>)</a:t>
            </a:r>
          </a:p>
          <a:p>
            <a:pPr>
              <a:buNone/>
            </a:pPr>
            <a:endParaRPr lang="de-DE" sz="2800" dirty="0"/>
          </a:p>
          <a:p>
            <a:pPr marL="12700" indent="-12700">
              <a:buNone/>
            </a:pPr>
            <a:r>
              <a:rPr lang="de-DE" sz="2800" dirty="0"/>
              <a:t>Basisintervallgröße </a:t>
            </a:r>
            <a:r>
              <a:rPr lang="de-DE" sz="2800" dirty="0" err="1">
                <a:solidFill>
                  <a:srgbClr val="0000FF"/>
                </a:solidFill>
              </a:rPr>
              <a:t>w</a:t>
            </a:r>
            <a:r>
              <a:rPr lang="de-DE" sz="2800" dirty="0"/>
              <a:t> ist fix, daher wird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/>
              <a:t> in festen Wertebereich 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 abgebildet: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{0,1…,w-1}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r>
              <a:rPr lang="de-DE" sz="2800" dirty="0"/>
              <a:t>Die Höhe des </a:t>
            </a:r>
            <a:r>
              <a:rPr lang="de-DE" sz="2800" dirty="0" err="1"/>
              <a:t>Treaps</a:t>
            </a:r>
            <a:r>
              <a:rPr lang="de-DE" sz="2800" dirty="0"/>
              <a:t> ist fix und balanciert also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Einfügen: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de-DE" dirty="0"/>
              <a:t>		Löschen: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Suche:	    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B151E-2DA6-0744-BB6D-D910DD6E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2900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182743" cy="503238"/>
          </a:xfrm>
        </p:spPr>
        <p:txBody>
          <a:bodyPr/>
          <a:lstStyle/>
          <a:p>
            <a:r>
              <a:rPr lang="de-DE" sz="2800" dirty="0"/>
              <a:t>Inkrementelle Verwaltung von </a:t>
            </a:r>
            <a:r>
              <a:rPr lang="de-DE" sz="2800" dirty="0" err="1"/>
              <a:t>Treaps</a:t>
            </a:r>
            <a:r>
              <a:rPr lang="de-DE" sz="2800" dirty="0"/>
              <a:t> für Zeitreihen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Beispiel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/>
              <a:t>: Bilde Zeitpunkte auf [0, </a:t>
            </a:r>
            <a:r>
              <a:rPr lang="de-DE" dirty="0" err="1">
                <a:solidFill>
                  <a:srgbClr val="0000FF"/>
                </a:solidFill>
              </a:rPr>
              <a:t>w</a:t>
            </a:r>
            <a:r>
              <a:rPr lang="de-DE" dirty="0"/>
              <a:t>) ab: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de-DE" dirty="0"/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wird abgebildet auf</a:t>
            </a:r>
          </a:p>
          <a:p>
            <a:pPr lvl="1">
              <a:buNone/>
            </a:pPr>
            <a:r>
              <a:rPr lang="de-DE" dirty="0"/>
              <a:t>		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+1,w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+2,…w-1,0,1,…,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Wenn die Zeit fortschreitet: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+ 1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W= 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–w+1:t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>
              <a:buNone/>
            </a:pPr>
            <a:r>
              <a:rPr lang="de-DE" dirty="0"/>
              <a:t>	</a:t>
            </a:r>
          </a:p>
          <a:p>
            <a:r>
              <a:rPr lang="de-DE" dirty="0"/>
              <a:t>Wenn Abbildung </a:t>
            </a:r>
            <a:r>
              <a:rPr lang="de-DE" dirty="0" err="1"/>
              <a:t>t</a:t>
            </a:r>
            <a:r>
              <a:rPr lang="de-DE" dirty="0" err="1">
                <a:sym typeface="Wingdings"/>
              </a:rPr>
              <a:t>value</a:t>
            </a:r>
            <a:r>
              <a:rPr lang="de-DE" dirty="0">
                <a:sym typeface="Wingdings"/>
              </a:rPr>
              <a:t> der Skyline </a:t>
            </a:r>
            <a:r>
              <a:rPr lang="de-DE" dirty="0"/>
              <a:t>für den neuen Zeitpunkt den gleichen Wert liefert, wie für den alten: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 err="1">
                <a:solidFill>
                  <a:srgbClr val="0305FF"/>
                </a:solidFill>
              </a:rPr>
              <a:t>Treap</a:t>
            </a:r>
            <a:r>
              <a:rPr lang="de-DE" dirty="0">
                <a:solidFill>
                  <a:srgbClr val="0305FF"/>
                </a:solidFill>
              </a:rPr>
              <a:t> ändert sich </a:t>
            </a:r>
            <a:r>
              <a:rPr lang="de-DE" dirty="0">
                <a:solidFill>
                  <a:srgbClr val="FF0000"/>
                </a:solidFill>
              </a:rPr>
              <a:t>nicht</a:t>
            </a:r>
          </a:p>
          <a:p>
            <a:r>
              <a:rPr lang="de-DE" dirty="0"/>
              <a:t>Wenn gilt: das neue ersetzt das ausgelaufene Element,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 err="1"/>
              <a:t>Treap</a:t>
            </a:r>
            <a:r>
              <a:rPr lang="de-DE" dirty="0"/>
              <a:t> muss </a:t>
            </a:r>
            <a:r>
              <a:rPr lang="de-DE" dirty="0">
                <a:solidFill>
                  <a:srgbClr val="FF0000"/>
                </a:solidFill>
              </a:rPr>
              <a:t>aktualisiert </a:t>
            </a:r>
            <a:r>
              <a:rPr lang="de-DE" dirty="0"/>
              <a:t>werden (Normalfall)</a:t>
            </a:r>
          </a:p>
          <a:p>
            <a:pPr>
              <a:buNone/>
            </a:pPr>
            <a:r>
              <a:rPr lang="de-DE" dirty="0"/>
              <a:t>							-----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dirty="0"/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118" y="1556792"/>
            <a:ext cx="1257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= 3</a:t>
            </a:r>
          </a:p>
          <a:p>
            <a:r>
              <a:rPr lang="en-US" dirty="0"/>
              <a:t>w = 3</a:t>
            </a:r>
          </a:p>
          <a:p>
            <a:r>
              <a:rPr lang="en-US" dirty="0"/>
              <a:t>W=[1:3]</a:t>
            </a:r>
          </a:p>
          <a:p>
            <a:endParaRPr lang="en-US" dirty="0"/>
          </a:p>
          <a:p>
            <a:r>
              <a:rPr lang="en-US" dirty="0"/>
              <a:t>Dann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= 4</a:t>
            </a:r>
          </a:p>
          <a:p>
            <a:r>
              <a:rPr lang="en-US" dirty="0"/>
              <a:t>W = [2:4]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F97F7E3-A1E2-5842-BC9A-B9BDB421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4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258816" cy="4968875"/>
          </a:xfrm>
        </p:spPr>
        <p:txBody>
          <a:bodyPr/>
          <a:lstStyle/>
          <a:p>
            <a:r>
              <a:rPr lang="mr-IN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=[1:3]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/>
              <a:t>u</a:t>
            </a:r>
            <a:r>
              <a:rPr lang="mr-IN" dirty="0" err="1"/>
              <a:t>nd</a:t>
            </a:r>
            <a:r>
              <a:rPr lang="de-DE" dirty="0"/>
              <a:t> </a:t>
            </a:r>
            <a:r>
              <a:rPr lang="mr-IN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=3</a:t>
            </a:r>
            <a:r>
              <a:rPr lang="mr-IN" dirty="0"/>
              <a:t>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abgebildet</a:t>
            </a:r>
            <a:r>
              <a:rPr lang="en-US" dirty="0"/>
              <a:t> auf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4), (2, 3) </a:t>
            </a: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(3, 2)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W′ = [2 : 4]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/>
              <a:t>abgebildet</a:t>
            </a:r>
            <a:r>
              <a:rPr lang="en-US" dirty="0"/>
              <a:t> auf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5), (2, 3) </a:t>
            </a: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(3, 2)</a:t>
            </a:r>
          </a:p>
          <a:p>
            <a:pPr lvl="1"/>
            <a:r>
              <a:rPr lang="en-US" dirty="0"/>
              <a:t>Y-Wert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 = 1 </a:t>
            </a:r>
            <a:r>
              <a:rPr lang="en-US" dirty="0" err="1"/>
              <a:t>wechselt</a:t>
            </a:r>
            <a:r>
              <a:rPr lang="en-US" dirty="0"/>
              <a:t> von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dirty="0"/>
              <a:t> auf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lvl="1"/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(1, 4) </a:t>
            </a:r>
            <a:r>
              <a:rPr lang="en-US" dirty="0" err="1"/>
              <a:t>rausnehmen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(1, 5) </a:t>
            </a:r>
            <a:r>
              <a:rPr lang="en-US" dirty="0" err="1"/>
              <a:t>einfügen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6792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30019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0232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826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8304" y="2071881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08304" y="2060848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min[</a:t>
            </a:r>
            <a:r>
              <a:rPr lang="de-DE" dirty="0" err="1"/>
              <a:t>i:j</a:t>
            </a:r>
            <a:r>
              <a:rPr lang="de-DE" dirty="0"/>
              <a:t>]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Gegeben ein </a:t>
            </a:r>
            <a:r>
              <a:rPr lang="de-DE" dirty="0" err="1"/>
              <a:t>Treap</a:t>
            </a:r>
            <a:r>
              <a:rPr lang="de-DE" dirty="0"/>
              <a:t>, 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min[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dirty="0"/>
              <a:t> effektiv bestimmbar</a:t>
            </a:r>
          </a:p>
          <a:p>
            <a:pPr>
              <a:buNone/>
            </a:pPr>
            <a:r>
              <a:rPr lang="de-DE" dirty="0"/>
              <a:t>Abbildung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i:j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in X-Bereich:</a:t>
            </a:r>
          </a:p>
          <a:p>
            <a:pPr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 i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/>
              <a:t>;</a:t>
            </a:r>
          </a:p>
          <a:p>
            <a:pPr>
              <a:buNone/>
            </a:pPr>
            <a:r>
              <a:rPr lang="de-DE" dirty="0"/>
              <a:t>Fall 1: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≤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de-DE" dirty="0"/>
              <a:t>		Bestimme den min-Wert im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/>
              <a:t>Fall 2: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/>
              <a:t>		 Bestimme den min-Wert im Intervall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pPr>
              <a:buNone/>
            </a:pPr>
            <a:r>
              <a:rPr lang="de-DE" dirty="0"/>
              <a:t>		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i,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w-1], </a:t>
            </a:r>
            <a:r>
              <a:rPr lang="de-DE" dirty="0"/>
              <a:t>nehme den kleinsten</a:t>
            </a:r>
          </a:p>
          <a:p>
            <a:pPr>
              <a:buNone/>
            </a:pPr>
            <a:r>
              <a:rPr lang="de-DE" dirty="0"/>
              <a:t>						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4EDF6-A77D-7A46-BC90-E7FC18C7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16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de-DE" dirty="0"/>
              <a:t>Bestimmung von </a:t>
            </a:r>
            <a:r>
              <a:rPr lang="de-DE" sz="3200" dirty="0" err="1"/>
              <a:t>max</a:t>
            </a:r>
            <a:r>
              <a:rPr lang="de-DE" sz="3200" dirty="0"/>
              <a:t> bei Fensterverschiebung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97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Max-Berechnung über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(v, t)-</a:t>
            </a:r>
            <a:r>
              <a:rPr lang="de-DE" dirty="0"/>
              <a:t>Paare für jede Zeitreihe</a:t>
            </a:r>
          </a:p>
          <a:p>
            <a:r>
              <a:rPr lang="de-DE" dirty="0"/>
              <a:t>Fenster verschiebt sich "wenig"</a:t>
            </a:r>
          </a:p>
          <a:p>
            <a:r>
              <a:rPr lang="de-DE" dirty="0"/>
              <a:t>Strategie: Verwende Hilfsspeicher (auch Skizze genannt)</a:t>
            </a:r>
          </a:p>
          <a:p>
            <a:pPr lvl="1"/>
            <a:r>
              <a:rPr lang="de-DE" dirty="0"/>
              <a:t>Ein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(v, t) </a:t>
            </a:r>
            <a:r>
              <a:rPr lang="de-DE" dirty="0"/>
              <a:t>wird gehalten, falls kein anderes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v’,t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’) </a:t>
            </a:r>
            <a:r>
              <a:rPr lang="de-DE" dirty="0"/>
              <a:t>existiert, so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v’&gt;=v </a:t>
            </a:r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t’&gt;t</a:t>
            </a:r>
          </a:p>
          <a:p>
            <a:pPr lvl="1"/>
            <a:r>
              <a:rPr lang="de-DE" dirty="0"/>
              <a:t>Auf diese Weise werden nur im Mittel nur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Paare gehalten</a:t>
            </a:r>
          </a:p>
          <a:p>
            <a:pPr lvl="1">
              <a:buNone/>
            </a:pPr>
            <a:r>
              <a:rPr lang="de-DE" dirty="0"/>
              <a:t>			Finde maximalen Wert: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</a:p>
          <a:p>
            <a:pPr lvl="1">
              <a:buNone/>
            </a:pPr>
            <a:r>
              <a:rPr lang="de-DE" dirty="0"/>
              <a:t>			Aktualisiere Zeitstempel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113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F05FF"/>
                </a:solidFill>
                <a:latin typeface="+mn-lt"/>
              </a:rPr>
              <a:t>J. L. Bentley, H. T. Kung, M. </a:t>
            </a:r>
            <a:r>
              <a:rPr lang="en-US" sz="900" dirty="0" err="1">
                <a:solidFill>
                  <a:srgbClr val="0F05FF"/>
                </a:solidFill>
                <a:latin typeface="+mn-lt"/>
              </a:rPr>
              <a:t>Schkolnick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and C. D. Thompson, “On the average number of maxima in a set of vectors and applications,” </a:t>
            </a:r>
            <a:r>
              <a:rPr lang="en-US" sz="900" i="1" dirty="0">
                <a:solidFill>
                  <a:srgbClr val="0F05FF"/>
                </a:solidFill>
                <a:latin typeface="+mn-lt"/>
              </a:rPr>
              <a:t>J. ACM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, vol. 25, no. 4, pp. 536–543, </a:t>
            </a:r>
            <a:r>
              <a:rPr lang="en-US" sz="900" b="1" dirty="0">
                <a:solidFill>
                  <a:srgbClr val="FF0000"/>
                </a:solidFill>
                <a:latin typeface="+mn-lt"/>
              </a:rPr>
              <a:t>1978</a:t>
            </a:r>
            <a:r>
              <a:rPr lang="en-US" sz="900" dirty="0">
                <a:solidFill>
                  <a:srgbClr val="0F05FF"/>
                </a:solidFill>
                <a:latin typeface="+mn-lt"/>
              </a:rPr>
              <a:t> </a:t>
            </a:r>
            <a:endParaRPr lang="en-US" sz="900" dirty="0">
              <a:solidFill>
                <a:srgbClr val="0F05FF"/>
              </a:solidFill>
              <a:effectLst/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318500" cy="787400"/>
          </a:xfrm>
          <a:prstGeom prst="rect">
            <a:avLst/>
          </a:prstGeom>
        </p:spPr>
      </p:pic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566D1-5265-0047-A611-366FCBB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4755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8593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de-DE" dirty="0"/>
              <a:t>Intervall-Skyline: OTF-Verfahren</a:t>
            </a:r>
            <a:endParaRPr lang="de-DE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7CA869-85E1-3648-B937-41A42414F91C}"/>
              </a:ext>
            </a:extLst>
          </p:cNvPr>
          <p:cNvSpPr/>
          <p:nvPr/>
        </p:nvSpPr>
        <p:spPr>
          <a:xfrm>
            <a:off x="3131840" y="4725144"/>
            <a:ext cx="108012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FA87DE-ECDC-7241-97E2-19D536ED730F}"/>
              </a:ext>
            </a:extLst>
          </p:cNvPr>
          <p:cNvSpPr/>
          <p:nvPr/>
        </p:nvSpPr>
        <p:spPr>
          <a:xfrm>
            <a:off x="2053052" y="4688594"/>
            <a:ext cx="2518947" cy="581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828608AD-F22C-1848-86CC-21AFAF5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max</a:t>
            </a:r>
            <a:r>
              <a:rPr lang="de-DE" dirty="0"/>
              <a:t> bei Fensterverschiebung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8935" y="1285860"/>
            <a:ext cx="4543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3340373" y="2285992"/>
            <a:ext cx="4429951" cy="357192"/>
            <a:chOff x="642910" y="2285992"/>
            <a:chExt cx="4429951" cy="3571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42910" y="2285992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2910" y="2571744"/>
              <a:ext cx="442915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929191" y="2428869"/>
              <a:ext cx="285751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65108" y="2463794"/>
              <a:ext cx="35719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40373" y="3861048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 = [1 : 3], </a:t>
            </a:r>
            <a:r>
              <a:rPr lang="pt-BR" dirty="0" err="1"/>
              <a:t>Skizze</a:t>
            </a:r>
            <a:r>
              <a:rPr lang="pt-BR" dirty="0"/>
              <a:t> </a:t>
            </a:r>
            <a:r>
              <a:rPr lang="pt-BR" dirty="0" err="1"/>
              <a:t>für</a:t>
            </a:r>
            <a:r>
              <a:rPr lang="pt-BR" dirty="0"/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t-BR" dirty="0"/>
              <a:t> </a:t>
            </a:r>
            <a:r>
              <a:rPr lang="pt-BR" dirty="0" err="1"/>
              <a:t>enthält</a:t>
            </a:r>
            <a:r>
              <a:rPr lang="pt-BR" dirty="0"/>
              <a:t> </a:t>
            </a:r>
            <a:r>
              <a:rPr lang="en-US" dirty="0"/>
              <a:t>{(4,1),(3,2),(2,3)}</a:t>
            </a:r>
          </a:p>
          <a:p>
            <a:r>
              <a:rPr lang="pt-BR" dirty="0"/>
              <a:t>W = [2 : 4],  </a:t>
            </a:r>
            <a:endParaRPr lang="en-US" dirty="0"/>
          </a:p>
          <a:p>
            <a:r>
              <a:rPr lang="en-US" dirty="0"/>
              <a:t>(5,4) </a:t>
            </a:r>
            <a:r>
              <a:rPr lang="en-US" dirty="0" err="1"/>
              <a:t>aktualisiere</a:t>
            </a:r>
            <a:r>
              <a:rPr lang="en-US" dirty="0"/>
              <a:t> </a:t>
            </a:r>
            <a:r>
              <a:rPr lang="en-US" dirty="0" err="1"/>
              <a:t>Skizze</a:t>
            </a:r>
            <a:r>
              <a:rPr lang="en-US" dirty="0"/>
              <a:t> </a:t>
            </a:r>
          </a:p>
          <a:p>
            <a:r>
              <a:rPr lang="en-US" dirty="0"/>
              <a:t>	5&gt;2, 4&gt;3 </a:t>
            </a:r>
            <a:r>
              <a:rPr lang="en-US" dirty="0">
                <a:sym typeface="Wingdings" pitchFamily="2" charset="2"/>
              </a:rPr>
              <a:t> remove (2,3)</a:t>
            </a:r>
          </a:p>
          <a:p>
            <a:r>
              <a:rPr lang="en-US" dirty="0">
                <a:sym typeface="Wingdings" pitchFamily="2" charset="2"/>
              </a:rPr>
              <a:t>	5&gt;3, 4&gt;2  remove (3,2)</a:t>
            </a:r>
          </a:p>
          <a:p>
            <a:r>
              <a:rPr lang="en-US" dirty="0">
                <a:sym typeface="Wingdings" pitchFamily="2" charset="2"/>
              </a:rPr>
              <a:t>	5&gt;4, 4&gt;1  remove (4,1)</a:t>
            </a:r>
          </a:p>
          <a:p>
            <a:r>
              <a:rPr lang="pt-BR" dirty="0" err="1"/>
              <a:t>Skizze</a:t>
            </a:r>
            <a:r>
              <a:rPr lang="pt-BR" dirty="0"/>
              <a:t> </a:t>
            </a:r>
            <a:r>
              <a:rPr lang="pt-BR" dirty="0" err="1"/>
              <a:t>für</a:t>
            </a:r>
            <a:r>
              <a:rPr lang="pt-BR" dirty="0"/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ym typeface="Wingdings" pitchFamily="2" charset="2"/>
              </a:rPr>
              <a:t>:</a:t>
            </a:r>
            <a:r>
              <a:rPr lang="en-US" dirty="0"/>
              <a:t>  {(5,4)}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3781410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max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B2F3EB55-32BA-D84A-8C7F-264FAE3B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972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Neusortierung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max </a:t>
            </a:r>
            <a:r>
              <a:rPr lang="en-US" sz="2800" dirty="0" err="1"/>
              <a:t>bei</a:t>
            </a:r>
            <a:r>
              <a:rPr lang="en-US" sz="2800" dirty="0"/>
              <a:t> </a:t>
            </a:r>
            <a:r>
              <a:rPr lang="en-US" sz="2800" dirty="0" err="1"/>
              <a:t>Fensterverschiebung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Maximalwert</a:t>
            </a:r>
            <a:r>
              <a:rPr lang="en-US" dirty="0"/>
              <a:t> der </a:t>
            </a:r>
            <a:r>
              <a:rPr lang="en-US" dirty="0" err="1"/>
              <a:t>Zeitreihen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Fensterverschiebung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ändern</a:t>
            </a:r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muss die </a:t>
            </a:r>
            <a:r>
              <a:rPr lang="en-US" dirty="0" err="1"/>
              <a:t>Liste</a:t>
            </a:r>
            <a:r>
              <a:rPr lang="en-US" dirty="0"/>
              <a:t> L</a:t>
            </a:r>
            <a:br>
              <a:rPr lang="en-US" dirty="0"/>
            </a:br>
            <a:r>
              <a:rPr lang="en-US" dirty="0" err="1"/>
              <a:t>neu</a:t>
            </a:r>
            <a:r>
              <a:rPr lang="en-US" dirty="0"/>
              <a:t> </a:t>
            </a:r>
            <a:r>
              <a:rPr lang="en-US" dirty="0" err="1"/>
              <a:t>sortiert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/>
              <a:t>Da </a:t>
            </a:r>
            <a:r>
              <a:rPr lang="en-US" dirty="0" err="1"/>
              <a:t>üblicherweise</a:t>
            </a:r>
            <a:br>
              <a:rPr lang="en-US" dirty="0"/>
            </a:b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Zeitintervall</a:t>
            </a:r>
            <a:br>
              <a:rPr lang="en-US" dirty="0"/>
            </a:br>
            <a:r>
              <a:rPr lang="en-US" dirty="0" err="1"/>
              <a:t>klein</a:t>
            </a:r>
            <a:r>
              <a:rPr lang="en-US" dirty="0"/>
              <a:t>, </a:t>
            </a:r>
            <a:r>
              <a:rPr lang="en-US" dirty="0" err="1"/>
              <a:t>werden</a:t>
            </a:r>
            <a:br>
              <a:rPr lang="en-US" dirty="0"/>
            </a:br>
            <a:r>
              <a:rPr lang="en-US" dirty="0" err="1"/>
              <a:t>wenig</a:t>
            </a:r>
            <a:r>
              <a:rPr lang="en-US" dirty="0"/>
              <a:t> </a:t>
            </a:r>
            <a:r>
              <a:rPr lang="en-US" dirty="0" err="1"/>
              <a:t>Inversionen</a:t>
            </a:r>
            <a:br>
              <a:rPr lang="en-US" dirty="0"/>
            </a:br>
            <a:r>
              <a:rPr lang="en-US" dirty="0" err="1"/>
              <a:t>benötigt</a:t>
            </a:r>
            <a:r>
              <a:rPr lang="en-US" dirty="0"/>
              <a:t>, um L </a:t>
            </a:r>
            <a:r>
              <a:rPr lang="en-US" dirty="0" err="1"/>
              <a:t>sortiert</a:t>
            </a:r>
            <a:br>
              <a:rPr lang="en-US" dirty="0"/>
            </a:b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halten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441" y="1844824"/>
            <a:ext cx="4248472" cy="39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1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D611-B1C4-444D-AA0D-8CFC32D059A4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Stream Management System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657600" y="1371600"/>
            <a:ext cx="2416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/>
              <a:t>User/Application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2309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Register </a:t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Continuous Query</a:t>
            </a:r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3581400" y="30480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63" name="Group 71"/>
          <p:cNvGrpSpPr>
            <a:grpSpLocks/>
          </p:cNvGrpSpPr>
          <p:nvPr/>
        </p:nvGrpSpPr>
        <p:grpSpPr bwMode="auto">
          <a:xfrm>
            <a:off x="152400" y="3429000"/>
            <a:ext cx="3352800" cy="457200"/>
            <a:chOff x="96" y="2400"/>
            <a:chExt cx="2112" cy="288"/>
          </a:xfrm>
        </p:grpSpPr>
        <p:grpSp>
          <p:nvGrpSpPr>
            <p:cNvPr id="110611" name="Group 19"/>
            <p:cNvGrpSpPr>
              <a:grpSpLocks/>
            </p:cNvGrpSpPr>
            <p:nvPr/>
          </p:nvGrpSpPr>
          <p:grpSpPr bwMode="auto">
            <a:xfrm>
              <a:off x="1824" y="2640"/>
              <a:ext cx="384" cy="48"/>
              <a:chOff x="672" y="2496"/>
              <a:chExt cx="384" cy="48"/>
            </a:xfrm>
          </p:grpSpPr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672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192" cy="48"/>
              </a:xfrm>
              <a:prstGeom prst="rect">
                <a:avLst/>
              </a:prstGeom>
              <a:solidFill>
                <a:srgbClr val="FF66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0662" name="Group 70"/>
            <p:cNvGrpSpPr>
              <a:grpSpLocks/>
            </p:cNvGrpSpPr>
            <p:nvPr/>
          </p:nvGrpSpPr>
          <p:grpSpPr bwMode="auto">
            <a:xfrm>
              <a:off x="96" y="2400"/>
              <a:ext cx="2112" cy="288"/>
              <a:chOff x="96" y="2400"/>
              <a:chExt cx="2112" cy="288"/>
            </a:xfrm>
          </p:grpSpPr>
          <p:grpSp>
            <p:nvGrpSpPr>
              <p:cNvPr id="110614" name="Group 22"/>
              <p:cNvGrpSpPr>
                <a:grpSpLocks/>
              </p:cNvGrpSpPr>
              <p:nvPr/>
            </p:nvGrpSpPr>
            <p:grpSpPr bwMode="auto">
              <a:xfrm>
                <a:off x="1392" y="2640"/>
                <a:ext cx="384" cy="48"/>
                <a:chOff x="672" y="2496"/>
                <a:chExt cx="384" cy="48"/>
              </a:xfrm>
            </p:grpSpPr>
            <p:sp>
              <p:nvSpPr>
                <p:cNvPr id="110615" name="Rectangle 2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6" name="Rectangle 24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17" name="Group 25"/>
              <p:cNvGrpSpPr>
                <a:grpSpLocks/>
              </p:cNvGrpSpPr>
              <p:nvPr/>
            </p:nvGrpSpPr>
            <p:grpSpPr bwMode="auto">
              <a:xfrm>
                <a:off x="960" y="2640"/>
                <a:ext cx="384" cy="48"/>
                <a:chOff x="672" y="2496"/>
                <a:chExt cx="384" cy="48"/>
              </a:xfrm>
            </p:grpSpPr>
            <p:sp>
              <p:nvSpPr>
                <p:cNvPr id="11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20" name="Group 28"/>
              <p:cNvGrpSpPr>
                <a:grpSpLocks/>
              </p:cNvGrpSpPr>
              <p:nvPr/>
            </p:nvGrpSpPr>
            <p:grpSpPr bwMode="auto">
              <a:xfrm>
                <a:off x="528" y="2640"/>
                <a:ext cx="384" cy="48"/>
                <a:chOff x="672" y="2496"/>
                <a:chExt cx="384" cy="48"/>
              </a:xfrm>
            </p:grpSpPr>
            <p:sp>
              <p:nvSpPr>
                <p:cNvPr id="11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2" name="Rectangle 30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661" name="Group 69"/>
              <p:cNvGrpSpPr>
                <a:grpSpLocks/>
              </p:cNvGrpSpPr>
              <p:nvPr/>
            </p:nvGrpSpPr>
            <p:grpSpPr bwMode="auto">
              <a:xfrm>
                <a:off x="96" y="2400"/>
                <a:ext cx="2112" cy="48"/>
                <a:chOff x="96" y="2400"/>
                <a:chExt cx="2112" cy="48"/>
              </a:xfrm>
            </p:grpSpPr>
            <p:grpSp>
              <p:nvGrpSpPr>
                <p:cNvPr id="110599" name="Group 7"/>
                <p:cNvGrpSpPr>
                  <a:grpSpLocks/>
                </p:cNvGrpSpPr>
                <p:nvPr/>
              </p:nvGrpSpPr>
              <p:grpSpPr bwMode="auto">
                <a:xfrm>
                  <a:off x="528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2" name="Group 10"/>
                <p:cNvGrpSpPr>
                  <a:grpSpLocks/>
                </p:cNvGrpSpPr>
                <p:nvPr/>
              </p:nvGrpSpPr>
              <p:grpSpPr bwMode="auto">
                <a:xfrm>
                  <a:off x="960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5" name="Group 13"/>
                <p:cNvGrpSpPr>
                  <a:grpSpLocks/>
                </p:cNvGrpSpPr>
                <p:nvPr/>
              </p:nvGrpSpPr>
              <p:grpSpPr bwMode="auto">
                <a:xfrm>
                  <a:off x="1392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08" name="Group 16"/>
                <p:cNvGrpSpPr>
                  <a:grpSpLocks/>
                </p:cNvGrpSpPr>
                <p:nvPr/>
              </p:nvGrpSpPr>
              <p:grpSpPr bwMode="auto">
                <a:xfrm>
                  <a:off x="1824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0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1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0624" name="Group 32"/>
                <p:cNvGrpSpPr>
                  <a:grpSpLocks/>
                </p:cNvGrpSpPr>
                <p:nvPr/>
              </p:nvGrpSpPr>
              <p:grpSpPr bwMode="auto">
                <a:xfrm>
                  <a:off x="96" y="2400"/>
                  <a:ext cx="384" cy="48"/>
                  <a:chOff x="672" y="2496"/>
                  <a:chExt cx="384" cy="48"/>
                </a:xfrm>
              </p:grpSpPr>
              <p:sp>
                <p:nvSpPr>
                  <p:cNvPr id="1106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06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96"/>
                    <a:ext cx="192" cy="4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0627" name="Group 35"/>
              <p:cNvGrpSpPr>
                <a:grpSpLocks/>
              </p:cNvGrpSpPr>
              <p:nvPr/>
            </p:nvGrpSpPr>
            <p:grpSpPr bwMode="auto">
              <a:xfrm>
                <a:off x="96" y="2640"/>
                <a:ext cx="384" cy="48"/>
                <a:chOff x="672" y="2496"/>
                <a:chExt cx="384" cy="48"/>
              </a:xfrm>
            </p:grpSpPr>
            <p:sp>
              <p:nvSpPr>
                <p:cNvPr id="110628" name="Rectangle 3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864" y="2496"/>
                  <a:ext cx="192" cy="48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962400" y="3352800"/>
            <a:ext cx="208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Stream Query</a:t>
            </a:r>
          </a:p>
          <a:p>
            <a:r>
              <a:rPr lang="en-US"/>
              <a:t>Processor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5715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Results</a:t>
            </a:r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5486400" y="19050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5486400" y="2438400"/>
            <a:ext cx="152400" cy="519113"/>
          </a:xfrm>
          <a:prstGeom prst="upArrow">
            <a:avLst>
              <a:gd name="adj1" fmla="val 50000"/>
              <a:gd name="adj2" fmla="val 85156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457200" y="5105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Scratch Space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(Memory and/or Disk)</a:t>
            </a:r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3505200" y="4800600"/>
            <a:ext cx="2971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5334000" y="5715000"/>
            <a:ext cx="609600" cy="76200"/>
            <a:chOff x="672" y="2496"/>
            <a:chExt cx="384" cy="48"/>
          </a:xfrm>
        </p:grpSpPr>
        <p:sp>
          <p:nvSpPr>
            <p:cNvPr id="110640" name="Rectangle 48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1" name="Rectangle 49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4419600" y="5867400"/>
            <a:ext cx="609600" cy="76200"/>
            <a:chOff x="672" y="2496"/>
            <a:chExt cx="384" cy="48"/>
          </a:xfrm>
        </p:grpSpPr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4" name="Rectangle 52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3962400" y="5562600"/>
            <a:ext cx="609600" cy="76200"/>
            <a:chOff x="672" y="2496"/>
            <a:chExt cx="384" cy="48"/>
          </a:xfrm>
        </p:grpSpPr>
        <p:sp>
          <p:nvSpPr>
            <p:cNvPr id="110646" name="Rectangle 54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47" name="Rectangle 55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4800600" y="5486400"/>
            <a:ext cx="609600" cy="76200"/>
            <a:chOff x="672" y="2496"/>
            <a:chExt cx="384" cy="48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0" name="Rectangle 58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1" name="Group 59"/>
          <p:cNvGrpSpPr>
            <a:grpSpLocks/>
          </p:cNvGrpSpPr>
          <p:nvPr/>
        </p:nvGrpSpPr>
        <p:grpSpPr bwMode="auto">
          <a:xfrm>
            <a:off x="4038600" y="5257800"/>
            <a:ext cx="609600" cy="76200"/>
            <a:chOff x="672" y="2496"/>
            <a:chExt cx="384" cy="48"/>
          </a:xfrm>
        </p:grpSpPr>
        <p:sp>
          <p:nvSpPr>
            <p:cNvPr id="110652" name="Rectangle 60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3" name="Rectangle 61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654" name="Group 62"/>
          <p:cNvGrpSpPr>
            <a:grpSpLocks/>
          </p:cNvGrpSpPr>
          <p:nvPr/>
        </p:nvGrpSpPr>
        <p:grpSpPr bwMode="auto">
          <a:xfrm>
            <a:off x="4953000" y="5105400"/>
            <a:ext cx="609600" cy="76200"/>
            <a:chOff x="672" y="2496"/>
            <a:chExt cx="384" cy="48"/>
          </a:xfrm>
        </p:grpSpPr>
        <p:sp>
          <p:nvSpPr>
            <p:cNvPr id="110655" name="Rectangle 63"/>
            <p:cNvSpPr>
              <a:spLocks noChangeArrowheads="1"/>
            </p:cNvSpPr>
            <p:nvPr/>
          </p:nvSpPr>
          <p:spPr bwMode="auto">
            <a:xfrm>
              <a:off x="672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656" name="Rectangle 64"/>
            <p:cNvSpPr>
              <a:spLocks noChangeArrowheads="1"/>
            </p:cNvSpPr>
            <p:nvPr/>
          </p:nvSpPr>
          <p:spPr bwMode="auto">
            <a:xfrm>
              <a:off x="864" y="2496"/>
              <a:ext cx="1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0658" name="Rectangle 66"/>
          <p:cNvSpPr>
            <a:spLocks noChangeArrowheads="1"/>
          </p:cNvSpPr>
          <p:nvPr/>
        </p:nvSpPr>
        <p:spPr bwMode="auto">
          <a:xfrm>
            <a:off x="381000" y="2209800"/>
            <a:ext cx="8382000" cy="4191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6675438" y="3276600"/>
            <a:ext cx="1965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Data</a:t>
            </a:r>
          </a:p>
          <a:p>
            <a:r>
              <a:rPr lang="en-US" i="1">
                <a:solidFill>
                  <a:schemeClr val="accent2"/>
                </a:solidFill>
              </a:rPr>
              <a:t>Stream</a:t>
            </a:r>
          </a:p>
          <a:p>
            <a:r>
              <a:rPr lang="en-US" i="1">
                <a:solidFill>
                  <a:schemeClr val="accent2"/>
                </a:solidFill>
              </a:rPr>
              <a:t>Management</a:t>
            </a:r>
          </a:p>
          <a:p>
            <a:pPr>
              <a:spcAft>
                <a:spcPct val="20000"/>
              </a:spcAft>
            </a:pPr>
            <a:r>
              <a:rPr lang="en-US" i="1">
                <a:solidFill>
                  <a:schemeClr val="accent2"/>
                </a:solidFill>
              </a:rPr>
              <a:t>System</a:t>
            </a:r>
          </a:p>
          <a:p>
            <a:r>
              <a:rPr lang="en-US" i="1">
                <a:solidFill>
                  <a:schemeClr val="accent2"/>
                </a:solidFill>
              </a:rPr>
              <a:t>(DSMS)</a:t>
            </a:r>
          </a:p>
        </p:txBody>
      </p:sp>
      <p:sp>
        <p:nvSpPr>
          <p:cNvPr id="110668" name="AutoShape 76"/>
          <p:cNvSpPr>
            <a:spLocks noChangeArrowheads="1"/>
          </p:cNvSpPr>
          <p:nvPr/>
        </p:nvSpPr>
        <p:spPr bwMode="auto">
          <a:xfrm>
            <a:off x="4191000" y="1905000"/>
            <a:ext cx="146050" cy="1143000"/>
          </a:xfrm>
          <a:prstGeom prst="downArrow">
            <a:avLst>
              <a:gd name="adj1" fmla="val 50000"/>
              <a:gd name="adj2" fmla="val 195652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V="1">
            <a:off x="4953000" y="4419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2" y="6381328"/>
            <a:ext cx="3240832" cy="457200"/>
          </a:xfrm>
        </p:spPr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Rajeev </a:t>
            </a:r>
            <a:r>
              <a:rPr lang="en-US" sz="1400" dirty="0" err="1">
                <a:solidFill>
                  <a:srgbClr val="0000FF"/>
                </a:solidFill>
              </a:rPr>
              <a:t>Motwani</a:t>
            </a:r>
            <a:r>
              <a:rPr lang="en-US" sz="1400" dirty="0">
                <a:solidFill>
                  <a:srgbClr val="0000FF"/>
                </a:solidFill>
              </a:rPr>
              <a:t> PODS 2002</a:t>
            </a:r>
          </a:p>
        </p:txBody>
      </p:sp>
    </p:spTree>
    <p:extLst>
      <p:ext uri="{BB962C8B-B14F-4D97-AF65-F5344CB8AC3E}">
        <p14:creationId xmlns:p14="http://schemas.microsoft.com/office/powerpoint/2010/main" val="259678934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OTF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Für jede Zeitreihe (Platz)</a:t>
            </a: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rgbClr val="0F05FF"/>
                </a:solidFill>
              </a:rPr>
              <a:t>Platz für </a:t>
            </a:r>
            <a:r>
              <a:rPr lang="de-DE" dirty="0" err="1">
                <a:solidFill>
                  <a:srgbClr val="0F05FF"/>
                </a:solidFill>
              </a:rPr>
              <a:t>Treap</a:t>
            </a:r>
            <a:endParaRPr lang="de-DE" dirty="0">
              <a:solidFill>
                <a:srgbClr val="0F05FF"/>
              </a:solidFill>
            </a:endParaRP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rgbClr val="0F05FF"/>
                </a:solidFill>
              </a:rPr>
              <a:t>Platz für Skizze </a:t>
            </a:r>
            <a:r>
              <a:rPr lang="de-DE" dirty="0"/>
              <a:t>für </a:t>
            </a:r>
            <a:r>
              <a:rPr lang="de-DE" dirty="0" err="1"/>
              <a:t>max</a:t>
            </a:r>
            <a:r>
              <a:rPr lang="de-DE" dirty="0"/>
              <a:t> Werte</a:t>
            </a:r>
          </a:p>
          <a:p>
            <a:pPr algn="r">
              <a:buNone/>
            </a:pPr>
            <a:r>
              <a:rPr lang="de-DE" dirty="0"/>
              <a:t>---- Platzbedarf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Zeitreihen </a:t>
            </a:r>
            <a:r>
              <a:rPr lang="de-DE" dirty="0">
                <a:solidFill>
                  <a:srgbClr val="FF0000"/>
                </a:solidFill>
              </a:rPr>
              <a:t>O(</a:t>
            </a:r>
            <a:r>
              <a:rPr lang="de-DE" dirty="0" err="1">
                <a:solidFill>
                  <a:srgbClr val="FF0000"/>
                </a:solidFill>
              </a:rPr>
              <a:t>nw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r>
              <a:rPr lang="de-DE" sz="2800" dirty="0"/>
              <a:t>Für jede Zeitreihe (Zeit)</a:t>
            </a:r>
          </a:p>
          <a:p>
            <a:pPr>
              <a:buNone/>
            </a:pPr>
            <a:r>
              <a:rPr lang="de-DE" dirty="0"/>
              <a:t>	Verwende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Schritte, um </a:t>
            </a:r>
            <a:r>
              <a:rPr lang="de-DE" dirty="0" err="1">
                <a:solidFill>
                  <a:srgbClr val="0F05FF"/>
                </a:solidFill>
              </a:rPr>
              <a:t>Treap</a:t>
            </a:r>
            <a:r>
              <a:rPr lang="de-DE" dirty="0">
                <a:solidFill>
                  <a:srgbClr val="0F05FF"/>
                </a:solidFill>
              </a:rPr>
              <a:t> zu aktualisieren</a:t>
            </a:r>
          </a:p>
          <a:p>
            <a:pPr>
              <a:buNone/>
            </a:pPr>
            <a:r>
              <a:rPr lang="de-DE" dirty="0"/>
              <a:t>	Verwende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Schritte, um </a:t>
            </a:r>
            <a:r>
              <a:rPr lang="de-DE" dirty="0">
                <a:solidFill>
                  <a:srgbClr val="0F05FF"/>
                </a:solidFill>
              </a:rPr>
              <a:t>Skizze zu aktualisieren</a:t>
            </a:r>
          </a:p>
          <a:p>
            <a:pPr algn="r">
              <a:buNone/>
            </a:pPr>
            <a:r>
              <a:rPr lang="de-DE" dirty="0"/>
              <a:t>	---- Amortisierter Zeitbedarf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Zeitreihen </a:t>
            </a:r>
            <a:r>
              <a:rPr lang="de-DE" dirty="0">
                <a:solidFill>
                  <a:srgbClr val="FF0000"/>
                </a:solidFill>
              </a:rPr>
              <a:t>O(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 log 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9D7994-E421-3C4E-A228-78993A04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58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007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zh-TW" dirty="0"/>
              <a:t>Skyline-Mittelwert 𝜇 normalverteilt</a:t>
            </a:r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Experimente: Synthetische Datensätze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957"/>
            <a:ext cx="5619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0202" y="2129379"/>
            <a:ext cx="2688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Anzahl</a:t>
            </a:r>
            <a:r>
              <a:rPr lang="en-US" sz="2200" dirty="0"/>
              <a:t> Skylines</a:t>
            </a:r>
            <a:br>
              <a:rPr lang="en-US" sz="2200" dirty="0"/>
            </a:br>
            <a:r>
              <a:rPr lang="en-US" sz="2200" dirty="0" err="1"/>
              <a:t>Varianz</a:t>
            </a:r>
            <a:br>
              <a:rPr lang="en-US" sz="2200" dirty="0"/>
            </a:br>
            <a:r>
              <a:rPr lang="en-US" sz="2200" dirty="0" err="1"/>
              <a:t>Breite</a:t>
            </a:r>
            <a:r>
              <a:rPr lang="en-US" sz="2200" dirty="0"/>
              <a:t> </a:t>
            </a:r>
            <a:r>
              <a:rPr lang="en-US" sz="2200" dirty="0" err="1"/>
              <a:t>Basisintervall</a:t>
            </a:r>
            <a:br>
              <a:rPr lang="en-US" sz="2200" dirty="0"/>
            </a:br>
            <a:r>
              <a:rPr lang="en-US" sz="2200" dirty="0" err="1"/>
              <a:t>Breite</a:t>
            </a:r>
            <a:r>
              <a:rPr lang="en-US" sz="2200" dirty="0"/>
              <a:t> </a:t>
            </a:r>
            <a:r>
              <a:rPr lang="en-US" sz="2200" dirty="0" err="1"/>
              <a:t>Anfragefenster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8235231" cy="25073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on data engineering 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AF4A290-0CA0-F247-9667-31EDC45C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03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/>
              <a:t>Synthetische Datensätze</a:t>
            </a:r>
          </a:p>
          <a:p>
            <a:pPr lvl="1" eaLnBrk="1" hangingPunct="1"/>
            <a:r>
              <a:rPr lang="de-DE" altLang="zh-TW" sz="2000" dirty="0"/>
              <a:t>Anzahl der Skylines</a:t>
            </a:r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12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r>
              <a:rPr lang="de-DE" altLang="zh-TW" sz="2000" dirty="0"/>
              <a:t>Anfragezeit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52233" cy="17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8" y="4431039"/>
            <a:ext cx="7111776" cy="2166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8BF0F-C142-704E-946A-DE5567367168}"/>
              </a:ext>
            </a:extLst>
          </p:cNvPr>
          <p:cNvSpPr txBox="1"/>
          <p:nvPr/>
        </p:nvSpPr>
        <p:spPr>
          <a:xfrm>
            <a:off x="5868144" y="188803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NA: 	Na</a:t>
            </a:r>
            <a:r>
              <a:rPr lang="en-US" sz="1200" dirty="0" err="1"/>
              <a:t>ï</a:t>
            </a:r>
            <a:r>
              <a:rPr lang="en-DE" sz="1200" dirty="0"/>
              <a:t>ve Algorithm</a:t>
            </a:r>
            <a:br>
              <a:rPr lang="en-DE" sz="1200" dirty="0"/>
            </a:br>
            <a:r>
              <a:rPr lang="en-DE" sz="1200" dirty="0"/>
              <a:t>OTF: 	On-the-fly Method</a:t>
            </a:r>
            <a:br>
              <a:rPr lang="en-DE" sz="1200" dirty="0"/>
            </a:br>
            <a:r>
              <a:rPr lang="en-DE" sz="1200" dirty="0"/>
              <a:t>VM: 	View-Materialization Method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63CAA6F-58F4-7C4A-877D-7764CFD6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24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de-DE" altLang="zh-TW" dirty="0"/>
              <a:t>Synthetische Datensätze</a:t>
            </a:r>
          </a:p>
          <a:p>
            <a:pPr lvl="1" eaLnBrk="1" hangingPunct="1"/>
            <a:r>
              <a:rPr lang="de-DE" altLang="zh-TW" sz="2000" dirty="0"/>
              <a:t>Aktualisierungseffizienz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12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r>
              <a:rPr lang="de-DE" altLang="zh-TW" sz="2000" dirty="0"/>
              <a:t>Platzbedarf</a:t>
            </a:r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800" dirty="0"/>
          </a:p>
          <a:p>
            <a:pPr lvl="1" eaLnBrk="1" hangingPunct="1"/>
            <a:endParaRPr lang="de-DE" altLang="zh-TW" sz="2000" dirty="0"/>
          </a:p>
          <a:p>
            <a:pPr lvl="1" eaLnBrk="1" hangingPunct="1"/>
            <a:endParaRPr lang="de-DE" altLang="zh-TW" sz="2000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  <a:p>
            <a:pPr eaLnBrk="1" hangingPunct="1"/>
            <a:endParaRPr lang="de-DE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TW" dirty="0"/>
              <a:t>Experimente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91584"/>
            <a:ext cx="7092280" cy="192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1" y="4255904"/>
            <a:ext cx="7020272" cy="2125162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8692DEE-0E46-6447-A60B-55A65A4C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5485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Stock Data Sets</a:t>
            </a:r>
          </a:p>
          <a:p>
            <a:pPr lvl="1" eaLnBrk="1" hangingPunct="1"/>
            <a:r>
              <a:rPr lang="en-US" altLang="zh-TW"/>
              <a:t>Query Time</a:t>
            </a:r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24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6247586"/>
            <a:ext cx="484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F05FF"/>
                </a:solidFill>
              </a:rPr>
              <a:t>Bin Jiang, Jian Pei, Online Interval Skyline Queries on Time  Series, </a:t>
            </a:r>
            <a:br>
              <a:rPr lang="en-US" sz="1000" dirty="0">
                <a:solidFill>
                  <a:srgbClr val="0F05FF"/>
                </a:solidFill>
              </a:rPr>
            </a:br>
            <a:r>
              <a:rPr lang="en-US" sz="1000" dirty="0">
                <a:solidFill>
                  <a:srgbClr val="0F05FF"/>
                </a:solidFill>
              </a:rPr>
              <a:t>In Proceedings of the 25th international conference on data engineering (ICDE’09) </a:t>
            </a:r>
            <a:r>
              <a:rPr lang="en-US" sz="1000" b="1" dirty="0">
                <a:solidFill>
                  <a:srgbClr val="FF0000"/>
                </a:solidFill>
              </a:rPr>
              <a:t>2009</a:t>
            </a:r>
            <a:br>
              <a:rPr lang="en-US" sz="1000" dirty="0">
                <a:solidFill>
                  <a:srgbClr val="0F05FF"/>
                </a:solidFill>
              </a:rPr>
            </a:br>
            <a:endParaRPr lang="en-US" sz="1000" dirty="0">
              <a:solidFill>
                <a:srgbClr val="0F05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211046"/>
            <a:ext cx="314510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W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F370D93-3F1B-034C-8B71-B48B1AAB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7276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86338" y="2021007"/>
            <a:ext cx="2880320" cy="2298585"/>
            <a:chOff x="84382" y="2021062"/>
            <a:chExt cx="2882464" cy="2299263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84382" y="2021062"/>
              <a:ext cx="2882464" cy="2167662"/>
              <a:chOff x="983898" y="3200480"/>
              <a:chExt cx="2882464" cy="216766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983898" y="3200480"/>
                <a:ext cx="2882464" cy="29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CQL in Beispielen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Übersicht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140967"/>
            <a:ext cx="3379121" cy="2369247"/>
            <a:chOff x="3131840" y="3141387"/>
            <a:chExt cx="3377546" cy="2369563"/>
          </a:xfrm>
          <a:effectLst/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141387"/>
              <a:ext cx="3377546" cy="2237353"/>
              <a:chOff x="2157973" y="3243488"/>
              <a:chExt cx="3377546" cy="2237353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302593" y="3243488"/>
                <a:ext cx="3232926" cy="877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Intervall-Skyline</a:t>
                </a:r>
                <a:br>
                  <a:rPr lang="de-DE" sz="2000" dirty="0"/>
                </a:br>
                <a:r>
                  <a:rPr lang="de-DE" sz="2000" dirty="0"/>
                  <a:t>Inkrementelle</a:t>
                </a:r>
                <a:br>
                  <a:rPr lang="de-DE" sz="2000" dirty="0"/>
                </a:br>
                <a:r>
                  <a:rPr lang="de-DE" sz="2000" dirty="0"/>
                  <a:t>Auswertungstechniken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625385" y="2023373"/>
            <a:ext cx="3168353" cy="2943924"/>
            <a:chOff x="5625372" y="2023472"/>
            <a:chExt cx="3168469" cy="2944553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45274" y="2633447"/>
              <a:ext cx="31726" cy="177348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625372" y="2023472"/>
              <a:ext cx="3168469" cy="58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solidFill>
                    <a:srgbClr val="0F05FF"/>
                  </a:solidFill>
                  <a:cs typeface="Arial" charset="0"/>
                </a:rPr>
                <a:t>Approximative</a:t>
              </a:r>
              <a:br>
                <a:rPr lang="de-DE" sz="2000" noProof="1">
                  <a:solidFill>
                    <a:srgbClr val="0F05FF"/>
                  </a:solidFill>
                  <a:cs typeface="Arial" charset="0"/>
                </a:rPr>
              </a:br>
              <a:r>
                <a:rPr lang="de-DE" sz="2000" noProof="1">
                  <a:solidFill>
                    <a:srgbClr val="0F05FF"/>
                  </a:solidFill>
                  <a:cs typeface="Arial" charset="0"/>
                </a:rPr>
                <a:t>Auswertung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255693"/>
            <a:ext cx="4719785" cy="1860570"/>
            <a:chOff x="2876550" y="1255693"/>
            <a:chExt cx="4719785" cy="1860570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98965" y="1255693"/>
              <a:ext cx="4597370" cy="1713491"/>
              <a:chOff x="2474518" y="3456689"/>
              <a:chExt cx="4597834" cy="1714225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406258"/>
                <a:ext cx="0" cy="73223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614247" y="3456689"/>
                <a:ext cx="4458105" cy="87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Stromkonzept, relationale Anfragesprachen, exakte Auswertung, </a:t>
                </a:r>
                <a:r>
                  <a:rPr lang="de-DE" sz="2000" dirty="0" err="1"/>
                  <a:t>QoS</a:t>
                </a:r>
                <a:r>
                  <a:rPr lang="de-DE" sz="2000" dirty="0"/>
                  <a:t>-Angaben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1" name="Foliennummernplatzhalter 3">
            <a:extLst>
              <a:ext uri="{FF2B5EF4-FFF2-40B4-BE49-F238E27FC236}">
                <a16:creationId xmlns:a16="http://schemas.microsoft.com/office/drawing/2014/main" id="{3AA2960F-BEE8-CF4E-8A7B-156380002CFC}"/>
              </a:ext>
            </a:extLst>
          </p:cNvPr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D4E55964-1ACB-E742-83A7-6D5C6D2D6D17}" type="slidenum">
              <a:rPr lang="de-DE" sz="1050" smtClean="0"/>
              <a:pPr algn="r">
                <a:defRPr/>
              </a:pPr>
              <a:t>75</a:t>
            </a:fld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9993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 rot="10800000" flipH="1">
            <a:off x="2940956" y="4289575"/>
            <a:ext cx="1463525" cy="919238"/>
          </a:xfrm>
          <a:prstGeom prst="parallelogram">
            <a:avLst>
              <a:gd name="adj" fmla="val 17174"/>
            </a:avLst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512908" y="4376984"/>
            <a:ext cx="1999980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/>
                <a:cs typeface="Verdana"/>
              </a:rPr>
              <a:t>01010101010101010010101010111110011010100101010101010101010101010101101010101101010100101010101010101001010101011111001101010010101010101010101010101010110101010110101010</a:t>
            </a:r>
          </a:p>
          <a:p>
            <a:r>
              <a:rPr lang="en-US" sz="1600" dirty="0">
                <a:latin typeface="Verdana"/>
                <a:cs typeface="Verdana"/>
              </a:rPr>
              <a:t>010101010101010100101010101111100110101001010101010101010101010101011010101011010101001010101010101010010101010111110011010100101111001010101010101010101010110101010110101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222250" y="3882390"/>
            <a:ext cx="2286000" cy="184150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/>
                <a:cs typeface="Verdana"/>
              </a:rPr>
              <a:t>Beispiel: Sensordatenauswertung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latin typeface="Verdana"/>
                <a:cs typeface="Verdana"/>
              </a:rPr>
              <a:t>Problem</a:t>
            </a: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Finde Ähnlichkeiten zwischen Messungen zweier Temperatursensoren</a:t>
            </a:r>
          </a:p>
          <a:p>
            <a:r>
              <a:rPr lang="de-DE" sz="2000" dirty="0">
                <a:latin typeface="Verdana"/>
                <a:cs typeface="Verdana"/>
              </a:rPr>
              <a:t>Lösung</a:t>
            </a: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Bestimme </a:t>
            </a:r>
            <a:r>
              <a:rPr lang="de-DE" sz="1800" b="1" dirty="0">
                <a:latin typeface="Verdana"/>
                <a:cs typeface="Verdana"/>
              </a:rPr>
              <a:t>Pearson-</a:t>
            </a:r>
            <a:r>
              <a:rPr lang="de-DE" sz="1800" b="1" dirty="0" err="1">
                <a:latin typeface="Verdana"/>
                <a:cs typeface="Verdana"/>
              </a:rPr>
              <a:t>Korrelationskoefficient</a:t>
            </a:r>
            <a:r>
              <a:rPr lang="de-DE" sz="1800" b="1" dirty="0">
                <a:latin typeface="Verdana"/>
                <a:cs typeface="Verdana"/>
              </a:rPr>
              <a:t> </a:t>
            </a:r>
            <a:r>
              <a:rPr lang="de-DE" sz="1800" dirty="0">
                <a:latin typeface="Verdana"/>
                <a:cs typeface="Verdana"/>
              </a:rPr>
              <a:t>oder </a:t>
            </a:r>
            <a:r>
              <a:rPr lang="de-DE" sz="1800" b="1" dirty="0">
                <a:latin typeface="Verdana"/>
                <a:cs typeface="Verdana"/>
              </a:rPr>
              <a:t>Cosinus-Distanz</a:t>
            </a:r>
            <a:r>
              <a:rPr lang="de-DE" sz="1800" dirty="0">
                <a:latin typeface="Verdana"/>
                <a:cs typeface="Verdana"/>
              </a:rPr>
              <a:t> zwischen zwei Messungen, in einem Zeitfenster</a:t>
            </a: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de-DE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r>
              <a:rPr lang="de-DE" sz="1800" dirty="0">
                <a:latin typeface="Verdana"/>
                <a:cs typeface="Verdana"/>
              </a:rPr>
              <a:t>Fenster wirkt wie </a:t>
            </a:r>
            <a:br>
              <a:rPr lang="de-DE" sz="1800" dirty="0">
                <a:latin typeface="Verdana"/>
                <a:cs typeface="Verdana"/>
              </a:rPr>
            </a:br>
            <a:r>
              <a:rPr lang="de-DE" sz="1800" dirty="0">
                <a:latin typeface="Verdana"/>
                <a:cs typeface="Verdana"/>
              </a:rPr>
              <a:t>Valid-Time-Information</a:t>
            </a:r>
          </a:p>
        </p:txBody>
      </p:sp>
      <p:pic>
        <p:nvPicPr>
          <p:cNvPr id="4" name="Picture 3" descr="dampfturbine_fa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4" y="4073877"/>
            <a:ext cx="1056389" cy="11806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19800" y="3869871"/>
            <a:ext cx="31242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99000" y="4550356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0.7,0.8,0.3,0.9,0.4,0.6,0.5,0.9,0.4,0.9,0.3,-0.1,0.8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5890" y="3612061"/>
            <a:ext cx="1899920" cy="29083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57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99000" y="3488871"/>
            <a:ext cx="1485900" cy="1282700"/>
          </a:xfrm>
          <a:prstGeom prst="ellipse">
            <a:avLst/>
          </a:prstGeom>
          <a:effectLst/>
          <a:scene3d>
            <a:camera prst="orthographicFront">
              <a:rot lat="17399987" lon="0" rev="0"/>
            </a:camera>
            <a:lightRig rig="threePt" dir="t"/>
          </a:scene3d>
          <a:sp3d prstMaterial="powder">
            <a:bevelT h="635000"/>
            <a:bevelB h="635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59500" y="4270956"/>
            <a:ext cx="1282700" cy="952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  <a:cs typeface="Verdana"/>
              </a:rPr>
              <a:t>Similarity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0955" y="3898900"/>
            <a:ext cx="1463525" cy="1309913"/>
            <a:chOff x="2940955" y="3898900"/>
            <a:chExt cx="1463525" cy="1309913"/>
          </a:xfrm>
        </p:grpSpPr>
        <p:sp>
          <p:nvSpPr>
            <p:cNvPr id="14" name="Parallelogram 13"/>
            <p:cNvSpPr/>
            <p:nvPr/>
          </p:nvSpPr>
          <p:spPr>
            <a:xfrm rot="10800000" flipH="1">
              <a:off x="2940955" y="4289575"/>
              <a:ext cx="1463525" cy="919238"/>
            </a:xfrm>
            <a:custGeom>
              <a:avLst/>
              <a:gdLst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57870 w 1463525"/>
                <a:gd name="connsiteY1" fmla="*/ 0 h 919238"/>
                <a:gd name="connsiteX2" fmla="*/ 1463525 w 1463525"/>
                <a:gd name="connsiteY2" fmla="*/ 0 h 919238"/>
                <a:gd name="connsiteX3" fmla="*/ 1305655 w 1463525"/>
                <a:gd name="connsiteY3" fmla="*/ 919238 h 919238"/>
                <a:gd name="connsiteX4" fmla="*/ 0 w 1463525"/>
                <a:gd name="connsiteY4" fmla="*/ 919238 h 919238"/>
                <a:gd name="connsiteX0" fmla="*/ 0 w 1463525"/>
                <a:gd name="connsiteY0" fmla="*/ 919238 h 919238"/>
                <a:gd name="connsiteX1" fmla="*/ 18144 w 1463525"/>
                <a:gd name="connsiteY1" fmla="*/ 814615 h 919238"/>
                <a:gd name="connsiteX2" fmla="*/ 157870 w 1463525"/>
                <a:gd name="connsiteY2" fmla="*/ 0 h 919238"/>
                <a:gd name="connsiteX3" fmla="*/ 1463525 w 1463525"/>
                <a:gd name="connsiteY3" fmla="*/ 0 h 919238"/>
                <a:gd name="connsiteX4" fmla="*/ 1305655 w 1463525"/>
                <a:gd name="connsiteY4" fmla="*/ 919238 h 919238"/>
                <a:gd name="connsiteX5" fmla="*/ 0 w 1463525"/>
                <a:gd name="connsiteY5" fmla="*/ 919238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  <a:gd name="connsiteX4" fmla="*/ 109584 w 1463525"/>
                <a:gd name="connsiteY4" fmla="*/ 906055 h 919238"/>
                <a:gd name="connsiteX0" fmla="*/ 157870 w 1463525"/>
                <a:gd name="connsiteY0" fmla="*/ 0 h 919238"/>
                <a:gd name="connsiteX1" fmla="*/ 1463525 w 1463525"/>
                <a:gd name="connsiteY1" fmla="*/ 0 h 919238"/>
                <a:gd name="connsiteX2" fmla="*/ 1305655 w 1463525"/>
                <a:gd name="connsiteY2" fmla="*/ 919238 h 919238"/>
                <a:gd name="connsiteX3" fmla="*/ 0 w 1463525"/>
                <a:gd name="connsiteY3" fmla="*/ 919238 h 9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525" h="919238">
                  <a:moveTo>
                    <a:pt x="157870" y="0"/>
                  </a:moveTo>
                  <a:lnTo>
                    <a:pt x="1463525" y="0"/>
                  </a:lnTo>
                  <a:lnTo>
                    <a:pt x="1305655" y="919238"/>
                  </a:lnTo>
                  <a:lnTo>
                    <a:pt x="0" y="919238"/>
                  </a:lnTo>
                </a:path>
              </a:pathLst>
            </a:cu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250" y="3898900"/>
              <a:ext cx="972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0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 0 " pathEditMode="relative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5417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6" grpId="0" uiExpand="1" build="p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848872" cy="685800"/>
          </a:xfrm>
        </p:spPr>
        <p:txBody>
          <a:bodyPr/>
          <a:lstStyle/>
          <a:p>
            <a:r>
              <a:rPr lang="de-DE" sz="4000" dirty="0"/>
              <a:t>Fensterkonzept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8281292" cy="48593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200" b="1" dirty="0">
                <a:solidFill>
                  <a:srgbClr val="FF3300"/>
                </a:solidFill>
              </a:rPr>
              <a:t>Kein</a:t>
            </a:r>
            <a:r>
              <a:rPr lang="de-DE" sz="2200" dirty="0"/>
              <a:t> Einfluss von “alten” Daten auf Ergebnis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de-DE" sz="1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de-DE" sz="2400" dirty="0">
                <a:sym typeface="Wingdings" charset="0"/>
              </a:rPr>
              <a:t>	Verschiebbare Fenster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de-DE" sz="1800" dirty="0"/>
              <a:t>Endliche Teilsequenzen eines unendlichen Stroms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Anfragebeantwortung auf neueste Daten fokussiert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Wichtig für </a:t>
            </a:r>
            <a:r>
              <a:rPr lang="de-DE" sz="1800" b="1" dirty="0">
                <a:solidFill>
                  <a:srgbClr val="FF0000"/>
                </a:solidFill>
              </a:rPr>
              <a:t>ausdrucksstarke Anfragen </a:t>
            </a:r>
            <a:r>
              <a:rPr lang="de-DE" sz="1800" dirty="0"/>
              <a:t>und deren </a:t>
            </a:r>
            <a:r>
              <a:rPr lang="de-DE" sz="1800" b="1" dirty="0">
                <a:solidFill>
                  <a:srgbClr val="FF0000"/>
                </a:solidFill>
              </a:rPr>
              <a:t>effiziente Verarbeitung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de-DE" sz="1600" dirty="0"/>
          </a:p>
          <a:p>
            <a:pPr>
              <a:lnSpc>
                <a:spcPct val="90000"/>
              </a:lnSpc>
            </a:pPr>
            <a:r>
              <a:rPr lang="de-DE" sz="2400" dirty="0"/>
              <a:t>2 Alternativen</a:t>
            </a:r>
          </a:p>
          <a:p>
            <a:pPr lvl="1">
              <a:lnSpc>
                <a:spcPct val="90000"/>
              </a:lnSpc>
            </a:pPr>
            <a:r>
              <a:rPr lang="de-DE" sz="2000" dirty="0">
                <a:solidFill>
                  <a:srgbClr val="0B05FF"/>
                </a:solidFill>
              </a:rPr>
              <a:t>Zählerbasierte</a:t>
            </a:r>
            <a:r>
              <a:rPr lang="de-DE" sz="2000" dirty="0"/>
              <a:t> Fenster (siehe auch SQL:2011)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FIFO-Schlange der Größe </a:t>
            </a:r>
            <a:r>
              <a:rPr lang="de-DE" sz="1800" dirty="0" err="1"/>
              <a:t>w</a:t>
            </a:r>
            <a:endParaRPr lang="de-DE" sz="1800" dirty="0"/>
          </a:p>
          <a:p>
            <a:pPr lvl="1">
              <a:lnSpc>
                <a:spcPct val="90000"/>
              </a:lnSpc>
            </a:pPr>
            <a:r>
              <a:rPr lang="de-DE" sz="2000" dirty="0">
                <a:solidFill>
                  <a:srgbClr val="0B05FF"/>
                </a:solidFill>
              </a:rPr>
              <a:t>Zeitbasierte</a:t>
            </a:r>
            <a:r>
              <a:rPr lang="de-DE" sz="2000" dirty="0"/>
              <a:t> Fenster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t</a:t>
            </a:r>
            <a:r>
              <a:rPr lang="de-DE" sz="1800" dirty="0">
                <a:solidFill>
                  <a:srgbClr val="FF3300"/>
                </a:solidFill>
              </a:rPr>
              <a:t> 	</a:t>
            </a:r>
            <a:r>
              <a:rPr lang="de-DE" sz="1800" dirty="0"/>
              <a:t>	Zeitpunktfenster [t, t] oder Intervallfenster [0, t]</a:t>
            </a:r>
          </a:p>
          <a:p>
            <a:pPr lvl="2">
              <a:lnSpc>
                <a:spcPct val="90000"/>
              </a:lnSpc>
            </a:pPr>
            <a:r>
              <a:rPr lang="de-DE" sz="1800" dirty="0"/>
              <a:t>[t – </a:t>
            </a:r>
            <a:r>
              <a:rPr lang="de-DE" sz="1800" dirty="0" err="1"/>
              <a:t>w</a:t>
            </a:r>
            <a:r>
              <a:rPr lang="de-DE" sz="1800" dirty="0"/>
              <a:t>, t]	Anfang und Ende der Gültigkeit (Intervallfenster)</a:t>
            </a:r>
          </a:p>
        </p:txBody>
      </p:sp>
    </p:spTree>
    <p:extLst>
      <p:ext uri="{BB962C8B-B14F-4D97-AF65-F5344CB8AC3E}">
        <p14:creationId xmlns:p14="http://schemas.microsoft.com/office/powerpoint/2010/main" val="24466930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5681</Words>
  <Application>Microsoft Macintosh PowerPoint</Application>
  <PresentationFormat>On-screen Show (4:3)</PresentationFormat>
  <Paragraphs>905</Paragraphs>
  <Slides>75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Calibri</vt:lpstr>
      <vt:lpstr>Cambria Math</vt:lpstr>
      <vt:lpstr>Copperplate Gothic Bold</vt:lpstr>
      <vt:lpstr>Copperplate Gothic Light</vt:lpstr>
      <vt:lpstr>Courier</vt:lpstr>
      <vt:lpstr>Myriad Pro</vt:lpstr>
      <vt:lpstr>Tahoma</vt:lpstr>
      <vt:lpstr>Verdana</vt:lpstr>
      <vt:lpstr>Wingdings</vt:lpstr>
      <vt:lpstr>7_Standarddesign</vt:lpstr>
      <vt:lpstr>Non-Standard-Datenbanken und Data Mining</vt:lpstr>
      <vt:lpstr>Übersicht</vt:lpstr>
      <vt:lpstr>Motivation: Telefondatenauswertung</vt:lpstr>
      <vt:lpstr>Anfrage 1 (self-join)</vt:lpstr>
      <vt:lpstr>Anfrage 2 (join)</vt:lpstr>
      <vt:lpstr>Anfrage 3  (Gruppierung und Aggregation)</vt:lpstr>
      <vt:lpstr>Data Stream Management System</vt:lpstr>
      <vt:lpstr>Beispiel: Sensordatenauswertung</vt:lpstr>
      <vt:lpstr>Fensterkonzept</vt:lpstr>
      <vt:lpstr>Analytische Funktionen in SQL 2011</vt:lpstr>
      <vt:lpstr>Datenströme</vt:lpstr>
      <vt:lpstr>Abgeschlossenheit</vt:lpstr>
      <vt:lpstr>Non-Standard-Datenbanken</vt:lpstr>
      <vt:lpstr>STREAM: Stanford Stream Data Manager</vt:lpstr>
      <vt:lpstr>Konkrete Sprache – CQL</vt:lpstr>
      <vt:lpstr>CQL Beispielanfrage 1</vt:lpstr>
      <vt:lpstr>CQL Beispielanfrage 2</vt:lpstr>
      <vt:lpstr>Relationen und Ströme</vt:lpstr>
      <vt:lpstr>Konversion</vt:lpstr>
      <vt:lpstr>Konversion – Definitionen</vt:lpstr>
      <vt:lpstr>Präzisierung – Multimengensemantik</vt:lpstr>
      <vt:lpstr>Abstrakte Semantik – Beispiel 1</vt:lpstr>
      <vt:lpstr>Abstrakte Semantik – Beispiel 1</vt:lpstr>
      <vt:lpstr>Abstrakte Semantik – Beispiel 1</vt:lpstr>
      <vt:lpstr>Abstrakte Semantik – Beispiel 2</vt:lpstr>
      <vt:lpstr>Istream, Rstream, Fenster</vt:lpstr>
      <vt:lpstr>Benchmark: “Linear Road”</vt:lpstr>
      <vt:lpstr>Linear Road-Benchmark</vt:lpstr>
      <vt:lpstr>Einfaches Beispiel</vt:lpstr>
      <vt:lpstr>Schwieriges Beispiel</vt:lpstr>
      <vt:lpstr>Maut-Beispiel in CQL</vt:lpstr>
      <vt:lpstr>Maut-Beispiel in CQL (2)</vt:lpstr>
      <vt:lpstr>Non-Standard-Datenbanken</vt:lpstr>
      <vt:lpstr>Praktische Stromverarbeitung: PipelineDB</vt:lpstr>
      <vt:lpstr>Weitere Stromdatenverarbeitungsumgebungen</vt:lpstr>
      <vt:lpstr>Implementierung eines DSMS – Designeinflüsse</vt:lpstr>
      <vt:lpstr>Fenster-orientierte Verarbeitung</vt:lpstr>
      <vt:lpstr>QoS-Vereinbarungen</vt:lpstr>
      <vt:lpstr>Kontinuierliche Anfragen</vt:lpstr>
      <vt:lpstr>Beispiel: Elektrizitätsverbrauchsanalyse</vt:lpstr>
      <vt:lpstr>Fensterbasierte Anfragen</vt:lpstr>
      <vt:lpstr>Intervall-Skyline-Anfragen</vt:lpstr>
      <vt:lpstr>Intervall-Skyline-Anfrage</vt:lpstr>
      <vt:lpstr>Energieverbrauchsdiagramm</vt:lpstr>
      <vt:lpstr>Intervall-Skyline – Effektive Berechnung</vt:lpstr>
      <vt:lpstr>On-the-fly-Methode (OTF)</vt:lpstr>
      <vt:lpstr>Intervall-Skyline: OTF-Verfahren</vt:lpstr>
      <vt:lpstr>Intervall-Skyline: OTF-Verfahren</vt:lpstr>
      <vt:lpstr>Beispiel</vt:lpstr>
      <vt:lpstr>Flaschenhals für Online-Verarbeitung?</vt:lpstr>
      <vt:lpstr>Inkrementelle Berechnung</vt:lpstr>
      <vt:lpstr>Treap</vt:lpstr>
      <vt:lpstr>Beispiel für einen Treap</vt:lpstr>
      <vt:lpstr>Einfügen</vt:lpstr>
      <vt:lpstr>Einfügen</vt:lpstr>
      <vt:lpstr>Einfügen</vt:lpstr>
      <vt:lpstr>Eigenschaften</vt:lpstr>
      <vt:lpstr>Suche: Bestimme Min-Wert im Bereich [i:j]</vt:lpstr>
      <vt:lpstr>Löschen</vt:lpstr>
      <vt:lpstr>DeleteMin: Binärer Heap (Wdhlg. von AuD)</vt:lpstr>
      <vt:lpstr>Löschen</vt:lpstr>
      <vt:lpstr>Inkrementelle Verwaltung von Treaps für Zeitreihen</vt:lpstr>
      <vt:lpstr>Inkrementelle Verwaltung von Treaps für Zeitreihen</vt:lpstr>
      <vt:lpstr>Beispiel</vt:lpstr>
      <vt:lpstr>Bestimmung von min[i:j]</vt:lpstr>
      <vt:lpstr>Bestimmung von max bei Fensterverschiebung</vt:lpstr>
      <vt:lpstr>Intervall-Skyline: OTF-Verfahren</vt:lpstr>
      <vt:lpstr>Bestimmung von max bei Fensterverschiebung</vt:lpstr>
      <vt:lpstr>Neusortierung nach max bei Fensterverschiebung</vt:lpstr>
      <vt:lpstr>Analyse von OTF</vt:lpstr>
      <vt:lpstr>Experimente: Synthetische Datensätze</vt:lpstr>
      <vt:lpstr>Experimente</vt:lpstr>
      <vt:lpstr>Experimente</vt:lpstr>
      <vt:lpstr>Experiments</vt:lpstr>
      <vt:lpstr>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2840</cp:revision>
  <cp:lastPrinted>2016-01-18T12:48:19Z</cp:lastPrinted>
  <dcterms:created xsi:type="dcterms:W3CDTF">2010-04-27T12:26:40Z</dcterms:created>
  <dcterms:modified xsi:type="dcterms:W3CDTF">2021-01-14T15:22:20Z</dcterms:modified>
</cp:coreProperties>
</file>