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5" r:id="rId1"/>
  </p:sldMasterIdLst>
  <p:notesMasterIdLst>
    <p:notesMasterId r:id="rId49"/>
  </p:notesMasterIdLst>
  <p:handoutMasterIdLst>
    <p:handoutMasterId r:id="rId50"/>
  </p:handoutMasterIdLst>
  <p:sldIdLst>
    <p:sldId id="273" r:id="rId2"/>
    <p:sldId id="1016" r:id="rId3"/>
    <p:sldId id="287" r:id="rId4"/>
    <p:sldId id="290" r:id="rId5"/>
    <p:sldId id="300" r:id="rId6"/>
    <p:sldId id="1066" r:id="rId7"/>
    <p:sldId id="294" r:id="rId8"/>
    <p:sldId id="301" r:id="rId9"/>
    <p:sldId id="303" r:id="rId10"/>
    <p:sldId id="306" r:id="rId11"/>
    <p:sldId id="261" r:id="rId12"/>
    <p:sldId id="262" r:id="rId13"/>
    <p:sldId id="263" r:id="rId14"/>
    <p:sldId id="264" r:id="rId15"/>
    <p:sldId id="1013" r:id="rId16"/>
    <p:sldId id="1014" r:id="rId17"/>
    <p:sldId id="1061" r:id="rId18"/>
    <p:sldId id="265" r:id="rId19"/>
    <p:sldId id="266" r:id="rId20"/>
    <p:sldId id="270" r:id="rId21"/>
    <p:sldId id="1067" r:id="rId22"/>
    <p:sldId id="271" r:id="rId23"/>
    <p:sldId id="272" r:id="rId24"/>
    <p:sldId id="1063" r:id="rId25"/>
    <p:sldId id="1065" r:id="rId26"/>
    <p:sldId id="267" r:id="rId27"/>
    <p:sldId id="269" r:id="rId28"/>
    <p:sldId id="275" r:id="rId29"/>
    <p:sldId id="1062" r:id="rId30"/>
    <p:sldId id="336" r:id="rId31"/>
    <p:sldId id="337" r:id="rId32"/>
    <p:sldId id="314" r:id="rId33"/>
    <p:sldId id="313" r:id="rId34"/>
    <p:sldId id="274" r:id="rId35"/>
    <p:sldId id="338" r:id="rId36"/>
    <p:sldId id="277" r:id="rId37"/>
    <p:sldId id="276" r:id="rId38"/>
    <p:sldId id="339" r:id="rId39"/>
    <p:sldId id="281" r:id="rId40"/>
    <p:sldId id="283" r:id="rId41"/>
    <p:sldId id="284" r:id="rId42"/>
    <p:sldId id="285" r:id="rId43"/>
    <p:sldId id="286" r:id="rId44"/>
    <p:sldId id="282" r:id="rId45"/>
    <p:sldId id="309" r:id="rId46"/>
    <p:sldId id="311" r:id="rId47"/>
    <p:sldId id="279" r:id="rId48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428FF"/>
    <a:srgbClr val="009B47"/>
    <a:srgbClr val="00394A"/>
    <a:srgbClr val="003241"/>
    <a:srgbClr val="DAD9D3"/>
    <a:srgbClr val="B2B1A9"/>
    <a:srgbClr val="004B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016"/>
    <p:restoredTop sz="96035"/>
  </p:normalViewPr>
  <p:slideViewPr>
    <p:cSldViewPr>
      <p:cViewPr varScale="1">
        <p:scale>
          <a:sx n="124" d="100"/>
          <a:sy n="124" d="100"/>
        </p:scale>
        <p:origin x="1128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8A6ECAE5-6A67-9648-BFD4-50D589EC5C71}" type="datetimeFigureOut">
              <a:rPr lang="de-DE"/>
              <a:pPr>
                <a:defRPr/>
              </a:pPr>
              <a:t>22.01.21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298B09E7-CB36-8743-B365-30F25214A4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4333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967AB418-317D-AC4E-A41A-2B33F9292AC9}" type="datetimeFigureOut">
              <a:rPr lang="de-DE"/>
              <a:pPr>
                <a:defRPr/>
              </a:pPr>
              <a:t>22.01.21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609C88DA-55BC-924E-8761-82F5902E2C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1393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09C88DA-55BC-924E-8761-82F5902E2CE5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415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34403-92B1-A544-A7FD-95466AC3179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1135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577E2-95DD-1F4B-A688-E8FB0200778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878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emf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56" name="Rectangle 4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56550" y="6400800"/>
            <a:ext cx="1008063" cy="1968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cs typeface="+mn-cs"/>
              </a:defRPr>
            </a:lvl1pPr>
          </a:lstStyle>
          <a:p>
            <a:pPr>
              <a:defRPr/>
            </a:pPr>
            <a:fld id="{7B1C38A0-67D8-0242-BF64-2E51696E2079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  <p:pic>
        <p:nvPicPr>
          <p:cNvPr id="1027" name="Picture 45" descr="Logo_ImFocus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863" y="6453188"/>
            <a:ext cx="137795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58" name="Rectangle 46"/>
          <p:cNvSpPr>
            <a:spLocks noChangeArrowheads="1"/>
          </p:cNvSpPr>
          <p:nvPr userDrawn="1"/>
        </p:nvSpPr>
        <p:spPr bwMode="auto">
          <a:xfrm>
            <a:off x="179388" y="981075"/>
            <a:ext cx="8785225" cy="7302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59" name="Rectangle 47"/>
          <p:cNvSpPr>
            <a:spLocks noChangeArrowheads="1"/>
          </p:cNvSpPr>
          <p:nvPr userDrawn="1"/>
        </p:nvSpPr>
        <p:spPr bwMode="auto">
          <a:xfrm flipV="1">
            <a:off x="179388" y="6669088"/>
            <a:ext cx="8785225" cy="18891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61" name="Rectangle 49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0"/>
            <a:ext cx="8229600" cy="5032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/>
              <a:t>Titelmasterformat durch Klicken bearbeiten</a:t>
            </a:r>
          </a:p>
        </p:txBody>
      </p:sp>
      <p:sp>
        <p:nvSpPr>
          <p:cNvPr id="64562" name="Rectangle 5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49688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/>
              <a:t>Textmasterformate durch Klicken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pic>
        <p:nvPicPr>
          <p:cNvPr id="1032" name="Bild 48" descr="Logo_Inst_InfSys_P309.pdf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167438"/>
            <a:ext cx="21605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24.jpeg"/><Relationship Id="rId3" Type="http://schemas.openxmlformats.org/officeDocument/2006/relationships/image" Target="../media/image18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11" Type="http://schemas.openxmlformats.org/officeDocument/2006/relationships/image" Target="../media/image13.jpeg"/><Relationship Id="rId5" Type="http://schemas.openxmlformats.org/officeDocument/2006/relationships/image" Target="../media/image20.jpeg"/><Relationship Id="rId10" Type="http://schemas.openxmlformats.org/officeDocument/2006/relationships/image" Target="../media/image23.jpeg"/><Relationship Id="rId4" Type="http://schemas.openxmlformats.org/officeDocument/2006/relationships/image" Target="../media/image19.jpeg"/><Relationship Id="rId9" Type="http://schemas.openxmlformats.org/officeDocument/2006/relationships/image" Target="../media/image11.jpeg"/><Relationship Id="rId1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24.jpeg"/><Relationship Id="rId3" Type="http://schemas.openxmlformats.org/officeDocument/2006/relationships/image" Target="../media/image18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11" Type="http://schemas.openxmlformats.org/officeDocument/2006/relationships/image" Target="../media/image13.jpeg"/><Relationship Id="rId5" Type="http://schemas.openxmlformats.org/officeDocument/2006/relationships/image" Target="../media/image20.jpeg"/><Relationship Id="rId10" Type="http://schemas.openxmlformats.org/officeDocument/2006/relationships/image" Target="../media/image23.jpeg"/><Relationship Id="rId4" Type="http://schemas.openxmlformats.org/officeDocument/2006/relationships/image" Target="../media/image19.jpeg"/><Relationship Id="rId9" Type="http://schemas.openxmlformats.org/officeDocument/2006/relationships/image" Target="../media/image11.jpeg"/><Relationship Id="rId1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24.jpeg"/><Relationship Id="rId3" Type="http://schemas.openxmlformats.org/officeDocument/2006/relationships/image" Target="../media/image18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11" Type="http://schemas.openxmlformats.org/officeDocument/2006/relationships/image" Target="../media/image13.jpeg"/><Relationship Id="rId5" Type="http://schemas.openxmlformats.org/officeDocument/2006/relationships/image" Target="../media/image20.jpeg"/><Relationship Id="rId10" Type="http://schemas.openxmlformats.org/officeDocument/2006/relationships/image" Target="../media/image23.jpeg"/><Relationship Id="rId4" Type="http://schemas.openxmlformats.org/officeDocument/2006/relationships/image" Target="../media/image19.jpeg"/><Relationship Id="rId9" Type="http://schemas.openxmlformats.org/officeDocument/2006/relationships/image" Target="../media/image11.jpeg"/><Relationship Id="rId1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12" Type="http://schemas.openxmlformats.org/officeDocument/2006/relationships/image" Target="../media/image13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11" Type="http://schemas.openxmlformats.org/officeDocument/2006/relationships/image" Target="../media/image23.jpeg"/><Relationship Id="rId5" Type="http://schemas.openxmlformats.org/officeDocument/2006/relationships/image" Target="../media/image19.jpeg"/><Relationship Id="rId15" Type="http://schemas.openxmlformats.org/officeDocument/2006/relationships/image" Target="../media/image25.jpeg"/><Relationship Id="rId10" Type="http://schemas.openxmlformats.org/officeDocument/2006/relationships/image" Target="../media/image11.jpeg"/><Relationship Id="rId4" Type="http://schemas.openxmlformats.org/officeDocument/2006/relationships/image" Target="../media/image18.jpeg"/><Relationship Id="rId9" Type="http://schemas.openxmlformats.org/officeDocument/2006/relationships/image" Target="../media/image22.jpeg"/><Relationship Id="rId1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13.jpeg"/><Relationship Id="rId3" Type="http://schemas.openxmlformats.org/officeDocument/2006/relationships/image" Target="../media/image32.png"/><Relationship Id="rId7" Type="http://schemas.openxmlformats.org/officeDocument/2006/relationships/image" Target="../media/image20.jpeg"/><Relationship Id="rId12" Type="http://schemas.openxmlformats.org/officeDocument/2006/relationships/image" Target="../media/image23.jpeg"/><Relationship Id="rId2" Type="http://schemas.openxmlformats.org/officeDocument/2006/relationships/image" Target="../media/image310.png"/><Relationship Id="rId16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11" Type="http://schemas.openxmlformats.org/officeDocument/2006/relationships/image" Target="../media/image11.jpeg"/><Relationship Id="rId5" Type="http://schemas.openxmlformats.org/officeDocument/2006/relationships/image" Target="../media/image18.jpeg"/><Relationship Id="rId15" Type="http://schemas.openxmlformats.org/officeDocument/2006/relationships/image" Target="../media/image24.jpeg"/><Relationship Id="rId10" Type="http://schemas.openxmlformats.org/officeDocument/2006/relationships/image" Target="../media/image22.jpeg"/><Relationship Id="rId4" Type="http://schemas.openxmlformats.org/officeDocument/2006/relationships/image" Target="../media/image17.jpeg"/><Relationship Id="rId9" Type="http://schemas.openxmlformats.org/officeDocument/2006/relationships/image" Target="../media/image9.jpeg"/><Relationship Id="rId14" Type="http://schemas.openxmlformats.org/officeDocument/2006/relationships/image" Target="../media/image14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12" Type="http://schemas.openxmlformats.org/officeDocument/2006/relationships/image" Target="../media/image13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11" Type="http://schemas.openxmlformats.org/officeDocument/2006/relationships/image" Target="../media/image23.jpeg"/><Relationship Id="rId5" Type="http://schemas.openxmlformats.org/officeDocument/2006/relationships/image" Target="../media/image19.jpeg"/><Relationship Id="rId15" Type="http://schemas.openxmlformats.org/officeDocument/2006/relationships/image" Target="../media/image25.jpeg"/><Relationship Id="rId10" Type="http://schemas.openxmlformats.org/officeDocument/2006/relationships/image" Target="../media/image11.jpeg"/><Relationship Id="rId4" Type="http://schemas.openxmlformats.org/officeDocument/2006/relationships/image" Target="../media/image18.jpeg"/><Relationship Id="rId9" Type="http://schemas.openxmlformats.org/officeDocument/2006/relationships/image" Target="../media/image22.jpeg"/><Relationship Id="rId14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12" Type="http://schemas.openxmlformats.org/officeDocument/2006/relationships/image" Target="../media/image13.jpeg"/><Relationship Id="rId2" Type="http://schemas.openxmlformats.org/officeDocument/2006/relationships/image" Target="../media/image41.png"/><Relationship Id="rId16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11" Type="http://schemas.openxmlformats.org/officeDocument/2006/relationships/image" Target="../media/image23.jpeg"/><Relationship Id="rId5" Type="http://schemas.openxmlformats.org/officeDocument/2006/relationships/image" Target="../media/image19.jpeg"/><Relationship Id="rId15" Type="http://schemas.openxmlformats.org/officeDocument/2006/relationships/image" Target="../media/image25.jpeg"/><Relationship Id="rId10" Type="http://schemas.openxmlformats.org/officeDocument/2006/relationships/image" Target="../media/image11.jpeg"/><Relationship Id="rId4" Type="http://schemas.openxmlformats.org/officeDocument/2006/relationships/image" Target="../media/image18.jpeg"/><Relationship Id="rId9" Type="http://schemas.openxmlformats.org/officeDocument/2006/relationships/image" Target="../media/image22.jpeg"/><Relationship Id="rId14" Type="http://schemas.openxmlformats.org/officeDocument/2006/relationships/image" Target="../media/image24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1.png"/><Relationship Id="rId4" Type="http://schemas.openxmlformats.org/officeDocument/2006/relationships/image" Target="../media/image51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24.jpeg"/><Relationship Id="rId3" Type="http://schemas.openxmlformats.org/officeDocument/2006/relationships/image" Target="../media/image18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11" Type="http://schemas.openxmlformats.org/officeDocument/2006/relationships/image" Target="../media/image13.jpeg"/><Relationship Id="rId5" Type="http://schemas.openxmlformats.org/officeDocument/2006/relationships/image" Target="../media/image20.jpeg"/><Relationship Id="rId10" Type="http://schemas.openxmlformats.org/officeDocument/2006/relationships/image" Target="../media/image23.jpeg"/><Relationship Id="rId4" Type="http://schemas.openxmlformats.org/officeDocument/2006/relationships/image" Target="../media/image19.jpeg"/><Relationship Id="rId9" Type="http://schemas.openxmlformats.org/officeDocument/2006/relationships/image" Target="../media/image11.jpeg"/><Relationship Id="rId14" Type="http://schemas.openxmlformats.org/officeDocument/2006/relationships/image" Target="../media/image25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0.png"/><Relationship Id="rId2" Type="http://schemas.openxmlformats.org/officeDocument/2006/relationships/image" Target="../media/image5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13.jpeg"/><Relationship Id="rId3" Type="http://schemas.openxmlformats.org/officeDocument/2006/relationships/image" Target="../media/image56.png"/><Relationship Id="rId7" Type="http://schemas.openxmlformats.org/officeDocument/2006/relationships/image" Target="../media/image20.jpeg"/><Relationship Id="rId12" Type="http://schemas.openxmlformats.org/officeDocument/2006/relationships/image" Target="../media/image23.jpeg"/><Relationship Id="rId2" Type="http://schemas.openxmlformats.org/officeDocument/2006/relationships/image" Target="../media/image55.png"/><Relationship Id="rId16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11" Type="http://schemas.openxmlformats.org/officeDocument/2006/relationships/image" Target="../media/image11.jpeg"/><Relationship Id="rId5" Type="http://schemas.openxmlformats.org/officeDocument/2006/relationships/image" Target="../media/image18.jpeg"/><Relationship Id="rId15" Type="http://schemas.openxmlformats.org/officeDocument/2006/relationships/image" Target="../media/image24.jpeg"/><Relationship Id="rId10" Type="http://schemas.openxmlformats.org/officeDocument/2006/relationships/image" Target="../media/image22.jpeg"/><Relationship Id="rId4" Type="http://schemas.openxmlformats.org/officeDocument/2006/relationships/image" Target="../media/image17.jpeg"/><Relationship Id="rId9" Type="http://schemas.openxmlformats.org/officeDocument/2006/relationships/image" Target="../media/image9.jpeg"/><Relationship Id="rId1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12" Type="http://schemas.openxmlformats.org/officeDocument/2006/relationships/image" Target="../media/image13.jpeg"/><Relationship Id="rId2" Type="http://schemas.openxmlformats.org/officeDocument/2006/relationships/image" Target="../media/image5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11" Type="http://schemas.openxmlformats.org/officeDocument/2006/relationships/image" Target="../media/image23.jpeg"/><Relationship Id="rId5" Type="http://schemas.openxmlformats.org/officeDocument/2006/relationships/image" Target="../media/image19.jpeg"/><Relationship Id="rId15" Type="http://schemas.openxmlformats.org/officeDocument/2006/relationships/image" Target="../media/image25.jpeg"/><Relationship Id="rId10" Type="http://schemas.openxmlformats.org/officeDocument/2006/relationships/image" Target="../media/image11.jpeg"/><Relationship Id="rId4" Type="http://schemas.openxmlformats.org/officeDocument/2006/relationships/image" Target="../media/image18.jpeg"/><Relationship Id="rId9" Type="http://schemas.openxmlformats.org/officeDocument/2006/relationships/image" Target="../media/image22.jpeg"/><Relationship Id="rId14" Type="http://schemas.openxmlformats.org/officeDocument/2006/relationships/image" Target="../media/image24.jpe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12" Type="http://schemas.openxmlformats.org/officeDocument/2006/relationships/image" Target="../media/image13.jpe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11" Type="http://schemas.openxmlformats.org/officeDocument/2006/relationships/image" Target="../media/image23.jpeg"/><Relationship Id="rId5" Type="http://schemas.openxmlformats.org/officeDocument/2006/relationships/image" Target="../media/image19.jpeg"/><Relationship Id="rId15" Type="http://schemas.openxmlformats.org/officeDocument/2006/relationships/image" Target="../media/image25.jpeg"/><Relationship Id="rId10" Type="http://schemas.openxmlformats.org/officeDocument/2006/relationships/image" Target="../media/image11.jpeg"/><Relationship Id="rId4" Type="http://schemas.openxmlformats.org/officeDocument/2006/relationships/image" Target="../media/image18.jpeg"/><Relationship Id="rId9" Type="http://schemas.openxmlformats.org/officeDocument/2006/relationships/image" Target="../media/image22.jpeg"/><Relationship Id="rId14" Type="http://schemas.openxmlformats.org/officeDocument/2006/relationships/image" Target="../media/image24.jpe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12" Type="http://schemas.openxmlformats.org/officeDocument/2006/relationships/image" Target="../media/image13.jpe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11" Type="http://schemas.openxmlformats.org/officeDocument/2006/relationships/image" Target="../media/image23.jpeg"/><Relationship Id="rId5" Type="http://schemas.openxmlformats.org/officeDocument/2006/relationships/image" Target="../media/image19.jpeg"/><Relationship Id="rId15" Type="http://schemas.openxmlformats.org/officeDocument/2006/relationships/image" Target="../media/image25.jpeg"/><Relationship Id="rId10" Type="http://schemas.openxmlformats.org/officeDocument/2006/relationships/image" Target="../media/image11.jpeg"/><Relationship Id="rId4" Type="http://schemas.openxmlformats.org/officeDocument/2006/relationships/image" Target="../media/image18.jpeg"/><Relationship Id="rId9" Type="http://schemas.openxmlformats.org/officeDocument/2006/relationships/image" Target="../media/image22.jpeg"/><Relationship Id="rId14" Type="http://schemas.openxmlformats.org/officeDocument/2006/relationships/image" Target="../media/image24.jpe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12" Type="http://schemas.openxmlformats.org/officeDocument/2006/relationships/image" Target="../media/image13.jpe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11" Type="http://schemas.openxmlformats.org/officeDocument/2006/relationships/image" Target="../media/image23.jpeg"/><Relationship Id="rId5" Type="http://schemas.openxmlformats.org/officeDocument/2006/relationships/image" Target="../media/image19.jpeg"/><Relationship Id="rId15" Type="http://schemas.openxmlformats.org/officeDocument/2006/relationships/image" Target="../media/image25.jpeg"/><Relationship Id="rId10" Type="http://schemas.openxmlformats.org/officeDocument/2006/relationships/image" Target="../media/image11.jpeg"/><Relationship Id="rId4" Type="http://schemas.openxmlformats.org/officeDocument/2006/relationships/image" Target="../media/image18.jpeg"/><Relationship Id="rId9" Type="http://schemas.openxmlformats.org/officeDocument/2006/relationships/image" Target="../media/image22.jpeg"/><Relationship Id="rId14" Type="http://schemas.openxmlformats.org/officeDocument/2006/relationships/image" Target="../media/image24.jpe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12" Type="http://schemas.openxmlformats.org/officeDocument/2006/relationships/image" Target="../media/image13.jpe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11" Type="http://schemas.openxmlformats.org/officeDocument/2006/relationships/image" Target="../media/image23.jpeg"/><Relationship Id="rId5" Type="http://schemas.openxmlformats.org/officeDocument/2006/relationships/image" Target="../media/image19.jpeg"/><Relationship Id="rId15" Type="http://schemas.openxmlformats.org/officeDocument/2006/relationships/image" Target="../media/image25.jpeg"/><Relationship Id="rId10" Type="http://schemas.openxmlformats.org/officeDocument/2006/relationships/image" Target="../media/image11.jpeg"/><Relationship Id="rId4" Type="http://schemas.openxmlformats.org/officeDocument/2006/relationships/image" Target="../media/image18.jpeg"/><Relationship Id="rId9" Type="http://schemas.openxmlformats.org/officeDocument/2006/relationships/image" Target="../media/image22.jpeg"/><Relationship Id="rId14" Type="http://schemas.openxmlformats.org/officeDocument/2006/relationships/image" Target="../media/image24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Relationship Id="rId1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Relationship Id="rId1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Relationship Id="rId1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528" y="1701454"/>
            <a:ext cx="8496944" cy="2087586"/>
          </a:xfrm>
        </p:spPr>
        <p:txBody>
          <a:bodyPr/>
          <a:lstStyle/>
          <a:p>
            <a:pPr eaLnBrk="1" hangingPunct="1">
              <a:defRPr/>
            </a:pPr>
            <a:r>
              <a:rPr lang="de-DE" b="1" dirty="0">
                <a:cs typeface="+mj-cs"/>
              </a:rPr>
              <a:t>Non-Standard-Datenbanken </a:t>
            </a:r>
            <a:br>
              <a:rPr lang="de-DE" b="1" dirty="0">
                <a:cs typeface="+mj-cs"/>
              </a:rPr>
            </a:br>
            <a:r>
              <a:rPr lang="de-DE" b="1" dirty="0">
                <a:cs typeface="+mj-cs"/>
              </a:rPr>
              <a:t>und Data Mining</a:t>
            </a:r>
            <a:br>
              <a:rPr lang="de-DE" b="1" dirty="0">
                <a:cs typeface="+mj-cs"/>
              </a:rPr>
            </a:br>
            <a:br>
              <a:rPr lang="de-DE" b="1" dirty="0">
                <a:cs typeface="+mj-cs"/>
              </a:rPr>
            </a:br>
            <a:r>
              <a:rPr lang="en-US" sz="2800" dirty="0">
                <a:cs typeface="+mj-cs"/>
              </a:rPr>
              <a:t>Approximate Analysis of Large Graph Structures</a:t>
            </a:r>
            <a:endParaRPr lang="en-US" dirty="0">
              <a:cs typeface="+mj-cs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4149726"/>
            <a:ext cx="6400800" cy="2087586"/>
          </a:xfrm>
        </p:spPr>
        <p:txBody>
          <a:bodyPr/>
          <a:lstStyle/>
          <a:p>
            <a:pPr eaLnBrk="1" hangingPunct="1">
              <a:defRPr/>
            </a:pPr>
            <a:r>
              <a:rPr lang="de-DE" dirty="0">
                <a:cs typeface="+mn-cs"/>
              </a:rPr>
              <a:t>Prof. Dr. Ralf Möller</a:t>
            </a:r>
          </a:p>
          <a:p>
            <a:pPr eaLnBrk="1" hangingPunct="1">
              <a:defRPr/>
            </a:pPr>
            <a:r>
              <a:rPr lang="de-DE" dirty="0">
                <a:cs typeface="+mn-cs"/>
              </a:rPr>
              <a:t>Universität zu Lübeck</a:t>
            </a:r>
          </a:p>
          <a:p>
            <a:pPr eaLnBrk="1" hangingPunct="1">
              <a:defRPr/>
            </a:pPr>
            <a:r>
              <a:rPr lang="de-DE" dirty="0">
                <a:cs typeface="+mn-cs"/>
              </a:rPr>
              <a:t>Institut für Informationssysteme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967" y="208395"/>
            <a:ext cx="8229600" cy="503238"/>
          </a:xfrm>
        </p:spPr>
        <p:txBody>
          <a:bodyPr>
            <a:noAutofit/>
          </a:bodyPr>
          <a:lstStyle/>
          <a:p>
            <a:r>
              <a:rPr lang="en-US" sz="3400" dirty="0"/>
              <a:t>Node Sketches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3284984"/>
            <a:ext cx="7258000" cy="2133599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7030A0"/>
                </a:solidFill>
              </a:rPr>
              <a:t>Min-Hash sketches of reachability sets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600" dirty="0"/>
              <a:t>Reachability estimated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600" dirty="0"/>
              <a:t>Do not try shortest path algorithms on two nodes for which there is no reachability relation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7030A0"/>
                </a:solidFill>
              </a:rPr>
              <a:t>All-distances sketches </a:t>
            </a:r>
            <a:r>
              <a:rPr lang="en-US" sz="2800" dirty="0"/>
              <a:t>(ADS)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600" dirty="0"/>
              <a:t>Betweenness centrality estimated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11560" y="1295400"/>
            <a:ext cx="8229600" cy="2133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>
                <a:solidFill>
                  <a:srgbClr val="7030A0"/>
                </a:solidFill>
              </a:rPr>
              <a:t>Sketching: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Compute a sketch for each node, </a:t>
            </a:r>
            <a:r>
              <a:rPr lang="en-US" sz="2800" u="sng" dirty="0">
                <a:solidFill>
                  <a:schemeClr val="tx2"/>
                </a:solidFill>
              </a:rPr>
              <a:t>efficiently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From sketch(</a:t>
            </a:r>
            <a:r>
              <a:rPr lang="en-US" sz="2800" dirty="0" err="1"/>
              <a:t>es</a:t>
            </a:r>
            <a:r>
              <a:rPr lang="en-US" sz="2800" dirty="0"/>
              <a:t>) one can estimate properties that are “harder”  to compute exactly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A7403414-0CE0-3C41-AA2F-696A9657A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6B68FF-8C17-A645-B4BA-B128FE521390}"/>
              </a:ext>
            </a:extLst>
          </p:cNvPr>
          <p:cNvSpPr txBox="1"/>
          <p:nvPr/>
        </p:nvSpPr>
        <p:spPr>
          <a:xfrm>
            <a:off x="3923928" y="6626828"/>
            <a:ext cx="102784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>
                <a:solidFill>
                  <a:schemeClr val="bg1"/>
                </a:solidFill>
              </a:rPr>
              <a:t>© Edith Cohen</a:t>
            </a:r>
            <a:endParaRPr 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22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Sketching Reachability Sets</a:t>
            </a:r>
          </a:p>
        </p:txBody>
      </p:sp>
      <p:pic>
        <p:nvPicPr>
          <p:cNvPr id="5" name="Picture 14" descr="C:\Users\edithcohen\Documents\Dropbox\mytalks\MSR 201310\lego_starwars_luk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387" y="5426850"/>
            <a:ext cx="608584" cy="810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edithcohen\Documents\Dropbox\mytalks\MSR 201310\lego_chima_cragg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23" y="1271757"/>
            <a:ext cx="592923" cy="592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edithcohen\Documents\Dropbox\mytalks\MSR 201310\lego_chima_lava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7431" y="1403251"/>
            <a:ext cx="460849" cy="580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edithcohen\Documents\Dropbox\mytalks\MSR 201310\lego_chima_razca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1847" y="3126089"/>
            <a:ext cx="400492" cy="489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C:\Users\edithcohen\Documents\Dropbox\mytalks\MSR 201310\lego_ninja_Kai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5107" y="1317801"/>
            <a:ext cx="750718" cy="727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:\Users\edithcohen\Documents\Dropbox\mytalks\MSR 201310\lego_ninja_nya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3896" y="1227694"/>
            <a:ext cx="920003" cy="86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7" descr="C:\Users\edithcohen\Documents\Dropbox\mytalks\MSR 201310\lego_ninja_Lloyd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476" y="3330522"/>
            <a:ext cx="542131" cy="542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C:\Users\edithcohen\Documents\Dropbox\mytalks\MSR 201310\lego_ninja_sensei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0522" y="3902140"/>
            <a:ext cx="1309687" cy="871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9" descr="C:\Users\edithcohen\Documents\Dropbox\mytalks\MSR 201310\lego_starwars_yoda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7707" y="4210307"/>
            <a:ext cx="944562" cy="971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C:\Users\edithcohen\Documents\Dropbox\mytalks\MSR 201310\lego_starwars_r2d2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221" y="5288358"/>
            <a:ext cx="696913" cy="872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1" descr="C:\Users\edithcohen\Documents\Dropbox\mytalks\MSR 201310\lego_starwars_DV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450" y="4244338"/>
            <a:ext cx="742617" cy="749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2" descr="C:\Users\edithcohen\Documents\Dropbox\mytalks\MSR 201310\lego_snake_accidus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0102" y="1967790"/>
            <a:ext cx="685005" cy="646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Oval 16"/>
          <p:cNvSpPr/>
          <p:nvPr/>
        </p:nvSpPr>
        <p:spPr>
          <a:xfrm>
            <a:off x="1059879" y="1864680"/>
            <a:ext cx="123578" cy="139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574278" y="2059886"/>
            <a:ext cx="123578" cy="139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847933" y="2616565"/>
            <a:ext cx="123578" cy="139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358677" y="2090009"/>
            <a:ext cx="123578" cy="139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208420" y="2090009"/>
            <a:ext cx="123578" cy="139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7513898" y="3427947"/>
            <a:ext cx="123578" cy="139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358677" y="3772759"/>
            <a:ext cx="123578" cy="139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020889" y="5253770"/>
            <a:ext cx="123578" cy="139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836367" y="2929116"/>
            <a:ext cx="123578" cy="139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1749995" y="5554120"/>
            <a:ext cx="123578" cy="139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4226410" y="4244338"/>
            <a:ext cx="123578" cy="139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/>
          <p:cNvCxnSpPr>
            <a:stCxn id="17" idx="6"/>
            <a:endCxn id="18" idx="2"/>
          </p:cNvCxnSpPr>
          <p:nvPr/>
        </p:nvCxnSpPr>
        <p:spPr>
          <a:xfrm>
            <a:off x="1183457" y="1934530"/>
            <a:ext cx="1390821" cy="195206"/>
          </a:xfrm>
          <a:prstGeom prst="line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25" idx="0"/>
            <a:endCxn id="17" idx="4"/>
          </p:cNvCxnSpPr>
          <p:nvPr/>
        </p:nvCxnSpPr>
        <p:spPr>
          <a:xfrm flipV="1">
            <a:off x="898156" y="2004380"/>
            <a:ext cx="223512" cy="924736"/>
          </a:xfrm>
          <a:prstGeom prst="line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26" idx="5"/>
            <a:endCxn id="24" idx="2"/>
          </p:cNvCxnSpPr>
          <p:nvPr/>
        </p:nvCxnSpPr>
        <p:spPr>
          <a:xfrm flipV="1">
            <a:off x="1855475" y="5323620"/>
            <a:ext cx="1165414" cy="349741"/>
          </a:xfrm>
          <a:prstGeom prst="line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21" idx="3"/>
            <a:endCxn id="23" idx="7"/>
          </p:cNvCxnSpPr>
          <p:nvPr/>
        </p:nvCxnSpPr>
        <p:spPr>
          <a:xfrm flipH="1">
            <a:off x="6464157" y="2209250"/>
            <a:ext cx="762361" cy="158396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20" idx="3"/>
            <a:endCxn id="19" idx="7"/>
          </p:cNvCxnSpPr>
          <p:nvPr/>
        </p:nvCxnSpPr>
        <p:spPr>
          <a:xfrm flipH="1">
            <a:off x="5953413" y="2209250"/>
            <a:ext cx="423362" cy="427774"/>
          </a:xfrm>
          <a:prstGeom prst="line">
            <a:avLst/>
          </a:prstGeom>
          <a:ln w="28575"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19" idx="4"/>
            <a:endCxn id="23" idx="1"/>
          </p:cNvCxnSpPr>
          <p:nvPr/>
        </p:nvCxnSpPr>
        <p:spPr>
          <a:xfrm>
            <a:off x="5909722" y="2756265"/>
            <a:ext cx="467053" cy="1036953"/>
          </a:xfrm>
          <a:prstGeom prst="line">
            <a:avLst/>
          </a:prstGeom>
          <a:ln w="28575"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20" idx="4"/>
            <a:endCxn id="23" idx="0"/>
          </p:cNvCxnSpPr>
          <p:nvPr/>
        </p:nvCxnSpPr>
        <p:spPr>
          <a:xfrm>
            <a:off x="6420466" y="2229709"/>
            <a:ext cx="0" cy="1543050"/>
          </a:xfrm>
          <a:prstGeom prst="line">
            <a:avLst/>
          </a:prstGeom>
          <a:ln w="28575"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22" idx="1"/>
            <a:endCxn id="19" idx="5"/>
          </p:cNvCxnSpPr>
          <p:nvPr/>
        </p:nvCxnSpPr>
        <p:spPr>
          <a:xfrm flipH="1" flipV="1">
            <a:off x="5953413" y="2735806"/>
            <a:ext cx="1578583" cy="712600"/>
          </a:xfrm>
          <a:prstGeom prst="line">
            <a:avLst/>
          </a:prstGeom>
          <a:ln w="28575"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27" idx="5"/>
            <a:endCxn id="23" idx="2"/>
          </p:cNvCxnSpPr>
          <p:nvPr/>
        </p:nvCxnSpPr>
        <p:spPr>
          <a:xfrm flipV="1">
            <a:off x="4331890" y="3842609"/>
            <a:ext cx="2026787" cy="520970"/>
          </a:xfrm>
          <a:prstGeom prst="line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20" idx="5"/>
            <a:endCxn id="22" idx="0"/>
          </p:cNvCxnSpPr>
          <p:nvPr/>
        </p:nvCxnSpPr>
        <p:spPr>
          <a:xfrm>
            <a:off x="6464157" y="2209250"/>
            <a:ext cx="1111530" cy="1218697"/>
          </a:xfrm>
          <a:prstGeom prst="line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27" idx="0"/>
            <a:endCxn id="18" idx="5"/>
          </p:cNvCxnSpPr>
          <p:nvPr/>
        </p:nvCxnSpPr>
        <p:spPr>
          <a:xfrm flipH="1" flipV="1">
            <a:off x="2679758" y="2179127"/>
            <a:ext cx="1608441" cy="2065211"/>
          </a:xfrm>
          <a:prstGeom prst="line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23" idx="1"/>
            <a:endCxn id="18" idx="6"/>
          </p:cNvCxnSpPr>
          <p:nvPr/>
        </p:nvCxnSpPr>
        <p:spPr>
          <a:xfrm flipH="1" flipV="1">
            <a:off x="2697856" y="2129736"/>
            <a:ext cx="3678919" cy="1663482"/>
          </a:xfrm>
          <a:prstGeom prst="line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Picture 13" descr="C:\Users\edithcohen\Documents\Dropbox\mytalks\MSR 201310\leg_chima_eagle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704" y="2795597"/>
            <a:ext cx="405519" cy="593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Oval 46"/>
          <p:cNvSpPr/>
          <p:nvPr/>
        </p:nvSpPr>
        <p:spPr>
          <a:xfrm>
            <a:off x="1626417" y="4619218"/>
            <a:ext cx="123578" cy="139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2041240" y="2986389"/>
            <a:ext cx="123578" cy="139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Connector 50"/>
          <p:cNvCxnSpPr>
            <a:stCxn id="17" idx="5"/>
            <a:endCxn id="48" idx="1"/>
          </p:cNvCxnSpPr>
          <p:nvPr/>
        </p:nvCxnSpPr>
        <p:spPr>
          <a:xfrm>
            <a:off x="1165359" y="1983921"/>
            <a:ext cx="893979" cy="1022927"/>
          </a:xfrm>
          <a:prstGeom prst="line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47" idx="5"/>
            <a:endCxn id="24" idx="0"/>
          </p:cNvCxnSpPr>
          <p:nvPr/>
        </p:nvCxnSpPr>
        <p:spPr>
          <a:xfrm>
            <a:off x="1731897" y="4738459"/>
            <a:ext cx="1350781" cy="515311"/>
          </a:xfrm>
          <a:prstGeom prst="line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47" idx="7"/>
            <a:endCxn id="48" idx="4"/>
          </p:cNvCxnSpPr>
          <p:nvPr/>
        </p:nvCxnSpPr>
        <p:spPr>
          <a:xfrm flipV="1">
            <a:off x="1731897" y="3126089"/>
            <a:ext cx="371132" cy="1513588"/>
          </a:xfrm>
          <a:prstGeom prst="line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endCxn id="48" idx="6"/>
          </p:cNvCxnSpPr>
          <p:nvPr/>
        </p:nvCxnSpPr>
        <p:spPr>
          <a:xfrm flipH="1">
            <a:off x="2164818" y="2684928"/>
            <a:ext cx="3731823" cy="371311"/>
          </a:xfrm>
          <a:prstGeom prst="line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stCxn id="26" idx="6"/>
          </p:cNvCxnSpPr>
          <p:nvPr/>
        </p:nvCxnSpPr>
        <p:spPr>
          <a:xfrm flipV="1">
            <a:off x="1873573" y="4363579"/>
            <a:ext cx="2352837" cy="1260391"/>
          </a:xfrm>
          <a:prstGeom prst="line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>
            <a:stCxn id="24" idx="7"/>
            <a:endCxn id="27" idx="6"/>
          </p:cNvCxnSpPr>
          <p:nvPr/>
        </p:nvCxnSpPr>
        <p:spPr>
          <a:xfrm flipV="1">
            <a:off x="3126369" y="4314188"/>
            <a:ext cx="1223619" cy="960041"/>
          </a:xfrm>
          <a:prstGeom prst="line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>
            <a:endCxn id="47" idx="5"/>
          </p:cNvCxnSpPr>
          <p:nvPr/>
        </p:nvCxnSpPr>
        <p:spPr>
          <a:xfrm flipH="1">
            <a:off x="1731897" y="4314188"/>
            <a:ext cx="2494513" cy="424271"/>
          </a:xfrm>
          <a:prstGeom prst="line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>
            <a:stCxn id="47" idx="7"/>
            <a:endCxn id="26" idx="7"/>
          </p:cNvCxnSpPr>
          <p:nvPr/>
        </p:nvCxnSpPr>
        <p:spPr>
          <a:xfrm>
            <a:off x="1731897" y="4639677"/>
            <a:ext cx="123578" cy="934902"/>
          </a:xfrm>
          <a:prstGeom prst="line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>
            <a:stCxn id="25" idx="7"/>
            <a:endCxn id="18" idx="3"/>
          </p:cNvCxnSpPr>
          <p:nvPr/>
        </p:nvCxnSpPr>
        <p:spPr>
          <a:xfrm flipV="1">
            <a:off x="941847" y="2179127"/>
            <a:ext cx="1650529" cy="770448"/>
          </a:xfrm>
          <a:prstGeom prst="line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>
            <a:stCxn id="20" idx="6"/>
            <a:endCxn id="21" idx="4"/>
          </p:cNvCxnSpPr>
          <p:nvPr/>
        </p:nvCxnSpPr>
        <p:spPr>
          <a:xfrm>
            <a:off x="6482255" y="2159859"/>
            <a:ext cx="787954" cy="69850"/>
          </a:xfrm>
          <a:prstGeom prst="line">
            <a:avLst/>
          </a:prstGeom>
          <a:ln w="25400"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>
            <a:stCxn id="18" idx="4"/>
            <a:endCxn id="48" idx="7"/>
          </p:cNvCxnSpPr>
          <p:nvPr/>
        </p:nvCxnSpPr>
        <p:spPr>
          <a:xfrm flipH="1">
            <a:off x="2146720" y="2199586"/>
            <a:ext cx="489347" cy="807262"/>
          </a:xfrm>
          <a:prstGeom prst="line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>
            <a:stCxn id="48" idx="3"/>
            <a:endCxn id="25" idx="6"/>
          </p:cNvCxnSpPr>
          <p:nvPr/>
        </p:nvCxnSpPr>
        <p:spPr>
          <a:xfrm flipH="1" flipV="1">
            <a:off x="959945" y="2998966"/>
            <a:ext cx="1099393" cy="106664"/>
          </a:xfrm>
          <a:prstGeom prst="line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>
            <a:stCxn id="23" idx="7"/>
            <a:endCxn id="22" idx="3"/>
          </p:cNvCxnSpPr>
          <p:nvPr/>
        </p:nvCxnSpPr>
        <p:spPr>
          <a:xfrm flipV="1">
            <a:off x="6464157" y="3547188"/>
            <a:ext cx="1067839" cy="246030"/>
          </a:xfrm>
          <a:prstGeom prst="line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>
            <a:endCxn id="21" idx="4"/>
          </p:cNvCxnSpPr>
          <p:nvPr/>
        </p:nvCxnSpPr>
        <p:spPr>
          <a:xfrm flipH="1" flipV="1">
            <a:off x="7270209" y="2229709"/>
            <a:ext cx="362033" cy="1228054"/>
          </a:xfrm>
          <a:prstGeom prst="line">
            <a:avLst/>
          </a:prstGeom>
          <a:ln w="28575"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Slide Number Placeholder 3">
            <a:extLst>
              <a:ext uri="{FF2B5EF4-FFF2-40B4-BE49-F238E27FC236}">
                <a16:creationId xmlns:a16="http://schemas.microsoft.com/office/drawing/2014/main" id="{676C75E5-2BA9-6E42-B7BC-D4E3EE686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79C0F8D-5320-7045-BAE7-7B6B3608C49A}"/>
              </a:ext>
            </a:extLst>
          </p:cNvPr>
          <p:cNvSpPr txBox="1"/>
          <p:nvPr/>
        </p:nvSpPr>
        <p:spPr>
          <a:xfrm>
            <a:off x="3923928" y="6626828"/>
            <a:ext cx="102784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>
                <a:solidFill>
                  <a:schemeClr val="bg1"/>
                </a:solidFill>
              </a:rPr>
              <a:t>© Edith Cohen</a:t>
            </a:r>
            <a:endParaRPr 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4764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Reachability Set of</a:t>
            </a:r>
          </a:p>
        </p:txBody>
      </p:sp>
      <p:pic>
        <p:nvPicPr>
          <p:cNvPr id="5" name="Picture 14" descr="C:\Users\edithcohen\Documents\Dropbox\mytalks\MSR 201310\lego_starwars_luk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387" y="5478302"/>
            <a:ext cx="608584" cy="810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edithcohen\Documents\Dropbox\mytalks\MSR 201310\lego_chima_cragg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23" y="1323209"/>
            <a:ext cx="592923" cy="592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edithcohen\Documents\Dropbox\mytalks\MSR 201310\lego_chima_lava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7431" y="1454703"/>
            <a:ext cx="460849" cy="580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edithcohen\Documents\Dropbox\mytalks\MSR 201310\lego_chima_razca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1847" y="3177541"/>
            <a:ext cx="400492" cy="489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C:\Users\edithcohen\Documents\Dropbox\mytalks\MSR 201310\lego_ninja_Kai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5107" y="1369253"/>
            <a:ext cx="750718" cy="727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:\Users\edithcohen\Documents\Dropbox\mytalks\MSR 201310\lego_ninja_nya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3896" y="1279146"/>
            <a:ext cx="920003" cy="86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7" descr="C:\Users\edithcohen\Documents\Dropbox\mytalks\MSR 201310\lego_ninja_Lloyd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476" y="3381974"/>
            <a:ext cx="542131" cy="542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C:\Users\edithcohen\Documents\Dropbox\mytalks\MSR 201310\lego_ninja_sensei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0522" y="3953592"/>
            <a:ext cx="1309687" cy="871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9" descr="C:\Users\edithcohen\Documents\Dropbox\mytalks\MSR 201310\lego_starwars_yoda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7707" y="4261759"/>
            <a:ext cx="944562" cy="971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C:\Users\edithcohen\Documents\Dropbox\mytalks\MSR 201310\lego_starwars_r2d2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221" y="5339810"/>
            <a:ext cx="696913" cy="872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1" descr="C:\Users\edithcohen\Documents\Dropbox\mytalks\MSR 201310\lego_starwars_DV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450" y="4295790"/>
            <a:ext cx="742617" cy="749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2" descr="C:\Users\edithcohen\Documents\Dropbox\mytalks\MSR 201310\lego_snake_accidus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0102" y="2019242"/>
            <a:ext cx="685005" cy="646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Oval 16"/>
          <p:cNvSpPr/>
          <p:nvPr/>
        </p:nvSpPr>
        <p:spPr>
          <a:xfrm>
            <a:off x="1059879" y="1916132"/>
            <a:ext cx="123578" cy="139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574278" y="2111338"/>
            <a:ext cx="123578" cy="139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847933" y="2668017"/>
            <a:ext cx="123578" cy="139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358677" y="2141461"/>
            <a:ext cx="123578" cy="139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208420" y="2141461"/>
            <a:ext cx="123578" cy="139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7513898" y="3479399"/>
            <a:ext cx="123578" cy="139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358677" y="3824211"/>
            <a:ext cx="123578" cy="139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020889" y="5305222"/>
            <a:ext cx="123578" cy="139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836367" y="2980568"/>
            <a:ext cx="123578" cy="139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1749995" y="5605572"/>
            <a:ext cx="123578" cy="139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4226410" y="4295790"/>
            <a:ext cx="123578" cy="139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/>
          <p:cNvCxnSpPr>
            <a:stCxn id="17" idx="6"/>
            <a:endCxn id="18" idx="2"/>
          </p:cNvCxnSpPr>
          <p:nvPr/>
        </p:nvCxnSpPr>
        <p:spPr>
          <a:xfrm>
            <a:off x="1183457" y="1985982"/>
            <a:ext cx="1390821" cy="195206"/>
          </a:xfrm>
          <a:prstGeom prst="line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25" idx="0"/>
            <a:endCxn id="17" idx="4"/>
          </p:cNvCxnSpPr>
          <p:nvPr/>
        </p:nvCxnSpPr>
        <p:spPr>
          <a:xfrm flipV="1">
            <a:off x="898156" y="2055832"/>
            <a:ext cx="223512" cy="924736"/>
          </a:xfrm>
          <a:prstGeom prst="line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26" idx="5"/>
            <a:endCxn id="24" idx="2"/>
          </p:cNvCxnSpPr>
          <p:nvPr/>
        </p:nvCxnSpPr>
        <p:spPr>
          <a:xfrm flipV="1">
            <a:off x="1855475" y="5375072"/>
            <a:ext cx="1165414" cy="349741"/>
          </a:xfrm>
          <a:prstGeom prst="line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21" idx="3"/>
            <a:endCxn id="23" idx="7"/>
          </p:cNvCxnSpPr>
          <p:nvPr/>
        </p:nvCxnSpPr>
        <p:spPr>
          <a:xfrm flipH="1">
            <a:off x="6464157" y="2260702"/>
            <a:ext cx="762361" cy="158396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20" idx="3"/>
            <a:endCxn id="19" idx="7"/>
          </p:cNvCxnSpPr>
          <p:nvPr/>
        </p:nvCxnSpPr>
        <p:spPr>
          <a:xfrm flipH="1">
            <a:off x="5953413" y="2260702"/>
            <a:ext cx="423362" cy="427774"/>
          </a:xfrm>
          <a:prstGeom prst="line">
            <a:avLst/>
          </a:prstGeom>
          <a:ln w="28575"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19" idx="4"/>
            <a:endCxn id="23" idx="1"/>
          </p:cNvCxnSpPr>
          <p:nvPr/>
        </p:nvCxnSpPr>
        <p:spPr>
          <a:xfrm>
            <a:off x="5909722" y="2807717"/>
            <a:ext cx="467053" cy="1036953"/>
          </a:xfrm>
          <a:prstGeom prst="line">
            <a:avLst/>
          </a:prstGeom>
          <a:ln w="28575"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20" idx="4"/>
            <a:endCxn id="23" idx="0"/>
          </p:cNvCxnSpPr>
          <p:nvPr/>
        </p:nvCxnSpPr>
        <p:spPr>
          <a:xfrm>
            <a:off x="6420466" y="2281161"/>
            <a:ext cx="0" cy="1543050"/>
          </a:xfrm>
          <a:prstGeom prst="line">
            <a:avLst/>
          </a:prstGeom>
          <a:ln w="28575"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22" idx="1"/>
            <a:endCxn id="19" idx="5"/>
          </p:cNvCxnSpPr>
          <p:nvPr/>
        </p:nvCxnSpPr>
        <p:spPr>
          <a:xfrm flipH="1" flipV="1">
            <a:off x="5953413" y="2787258"/>
            <a:ext cx="1578583" cy="712600"/>
          </a:xfrm>
          <a:prstGeom prst="line">
            <a:avLst/>
          </a:prstGeom>
          <a:ln w="28575"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27" idx="5"/>
            <a:endCxn id="23" idx="2"/>
          </p:cNvCxnSpPr>
          <p:nvPr/>
        </p:nvCxnSpPr>
        <p:spPr>
          <a:xfrm flipV="1">
            <a:off x="4331890" y="3894061"/>
            <a:ext cx="2026787" cy="520970"/>
          </a:xfrm>
          <a:prstGeom prst="line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20" idx="5"/>
            <a:endCxn id="22" idx="0"/>
          </p:cNvCxnSpPr>
          <p:nvPr/>
        </p:nvCxnSpPr>
        <p:spPr>
          <a:xfrm>
            <a:off x="6464157" y="2260702"/>
            <a:ext cx="1111530" cy="1218697"/>
          </a:xfrm>
          <a:prstGeom prst="line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27" idx="0"/>
            <a:endCxn id="18" idx="5"/>
          </p:cNvCxnSpPr>
          <p:nvPr/>
        </p:nvCxnSpPr>
        <p:spPr>
          <a:xfrm flipH="1" flipV="1">
            <a:off x="2679758" y="2230579"/>
            <a:ext cx="1608441" cy="2065211"/>
          </a:xfrm>
          <a:prstGeom prst="line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23" idx="1"/>
            <a:endCxn id="18" idx="6"/>
          </p:cNvCxnSpPr>
          <p:nvPr/>
        </p:nvCxnSpPr>
        <p:spPr>
          <a:xfrm flipH="1" flipV="1">
            <a:off x="2697856" y="2181188"/>
            <a:ext cx="3678919" cy="1663482"/>
          </a:xfrm>
          <a:prstGeom prst="line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Picture 13" descr="C:\Users\edithcohen\Documents\Dropbox\mytalks\MSR 201310\leg_chima_eagle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704" y="2847049"/>
            <a:ext cx="405519" cy="593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Oval 46"/>
          <p:cNvSpPr/>
          <p:nvPr/>
        </p:nvSpPr>
        <p:spPr>
          <a:xfrm>
            <a:off x="1626417" y="4670670"/>
            <a:ext cx="123578" cy="139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2041240" y="3037841"/>
            <a:ext cx="123578" cy="139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Connector 50"/>
          <p:cNvCxnSpPr>
            <a:stCxn id="17" idx="5"/>
            <a:endCxn id="48" idx="1"/>
          </p:cNvCxnSpPr>
          <p:nvPr/>
        </p:nvCxnSpPr>
        <p:spPr>
          <a:xfrm>
            <a:off x="1165359" y="2035373"/>
            <a:ext cx="893979" cy="1022927"/>
          </a:xfrm>
          <a:prstGeom prst="line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cxnSpLocks/>
            <a:endCxn id="24" idx="1"/>
          </p:cNvCxnSpPr>
          <p:nvPr/>
        </p:nvCxnSpPr>
        <p:spPr>
          <a:xfrm>
            <a:off x="1786640" y="4827989"/>
            <a:ext cx="1252347" cy="497692"/>
          </a:xfrm>
          <a:prstGeom prst="line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47" idx="7"/>
            <a:endCxn id="48" idx="4"/>
          </p:cNvCxnSpPr>
          <p:nvPr/>
        </p:nvCxnSpPr>
        <p:spPr>
          <a:xfrm flipV="1">
            <a:off x="1731897" y="3177541"/>
            <a:ext cx="371132" cy="1513588"/>
          </a:xfrm>
          <a:prstGeom prst="line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endCxn id="48" idx="6"/>
          </p:cNvCxnSpPr>
          <p:nvPr/>
        </p:nvCxnSpPr>
        <p:spPr>
          <a:xfrm flipH="1">
            <a:off x="2164818" y="2736380"/>
            <a:ext cx="3731823" cy="371311"/>
          </a:xfrm>
          <a:prstGeom prst="line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stCxn id="26" idx="6"/>
          </p:cNvCxnSpPr>
          <p:nvPr/>
        </p:nvCxnSpPr>
        <p:spPr>
          <a:xfrm flipV="1">
            <a:off x="1873573" y="4415031"/>
            <a:ext cx="2352837" cy="1260391"/>
          </a:xfrm>
          <a:prstGeom prst="line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>
            <a:stCxn id="24" idx="7"/>
            <a:endCxn id="27" idx="6"/>
          </p:cNvCxnSpPr>
          <p:nvPr/>
        </p:nvCxnSpPr>
        <p:spPr>
          <a:xfrm flipV="1">
            <a:off x="3126369" y="4365640"/>
            <a:ext cx="1223619" cy="960041"/>
          </a:xfrm>
          <a:prstGeom prst="line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>
            <a:endCxn id="47" idx="5"/>
          </p:cNvCxnSpPr>
          <p:nvPr/>
        </p:nvCxnSpPr>
        <p:spPr>
          <a:xfrm flipH="1">
            <a:off x="1731897" y="4365640"/>
            <a:ext cx="2494513" cy="424271"/>
          </a:xfrm>
          <a:prstGeom prst="line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>
            <a:stCxn id="47" idx="7"/>
            <a:endCxn id="26" idx="7"/>
          </p:cNvCxnSpPr>
          <p:nvPr/>
        </p:nvCxnSpPr>
        <p:spPr>
          <a:xfrm>
            <a:off x="1731897" y="4691129"/>
            <a:ext cx="123578" cy="934902"/>
          </a:xfrm>
          <a:prstGeom prst="line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>
            <a:stCxn id="25" idx="7"/>
            <a:endCxn id="18" idx="3"/>
          </p:cNvCxnSpPr>
          <p:nvPr/>
        </p:nvCxnSpPr>
        <p:spPr>
          <a:xfrm flipV="1">
            <a:off x="941847" y="2230579"/>
            <a:ext cx="1650529" cy="770448"/>
          </a:xfrm>
          <a:prstGeom prst="line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>
            <a:stCxn id="20" idx="6"/>
            <a:endCxn id="21" idx="4"/>
          </p:cNvCxnSpPr>
          <p:nvPr/>
        </p:nvCxnSpPr>
        <p:spPr>
          <a:xfrm>
            <a:off x="6482255" y="2211311"/>
            <a:ext cx="787954" cy="69850"/>
          </a:xfrm>
          <a:prstGeom prst="line">
            <a:avLst/>
          </a:prstGeom>
          <a:ln w="25400"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>
            <a:stCxn id="18" idx="4"/>
            <a:endCxn id="48" idx="7"/>
          </p:cNvCxnSpPr>
          <p:nvPr/>
        </p:nvCxnSpPr>
        <p:spPr>
          <a:xfrm flipH="1">
            <a:off x="2146720" y="2251038"/>
            <a:ext cx="489347" cy="807262"/>
          </a:xfrm>
          <a:prstGeom prst="line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>
            <a:stCxn id="48" idx="3"/>
            <a:endCxn id="25" idx="6"/>
          </p:cNvCxnSpPr>
          <p:nvPr/>
        </p:nvCxnSpPr>
        <p:spPr>
          <a:xfrm flipH="1" flipV="1">
            <a:off x="959945" y="3050418"/>
            <a:ext cx="1099393" cy="106664"/>
          </a:xfrm>
          <a:prstGeom prst="line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>
            <a:stCxn id="23" idx="7"/>
            <a:endCxn id="22" idx="3"/>
          </p:cNvCxnSpPr>
          <p:nvPr/>
        </p:nvCxnSpPr>
        <p:spPr>
          <a:xfrm flipV="1">
            <a:off x="6464157" y="3598640"/>
            <a:ext cx="1067839" cy="246030"/>
          </a:xfrm>
          <a:prstGeom prst="line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>
            <a:endCxn id="21" idx="4"/>
          </p:cNvCxnSpPr>
          <p:nvPr/>
        </p:nvCxnSpPr>
        <p:spPr>
          <a:xfrm flipH="1" flipV="1">
            <a:off x="7270209" y="2281161"/>
            <a:ext cx="362033" cy="1228054"/>
          </a:xfrm>
          <a:prstGeom prst="line">
            <a:avLst/>
          </a:prstGeom>
          <a:ln w="28575"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Picture 3" descr="C:\Users\edithcohen\Documents\Dropbox\mytalks\MSR 201310\lego_chima_lava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85" y="221634"/>
            <a:ext cx="460849" cy="580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821223" y="3001027"/>
            <a:ext cx="1435723" cy="112378"/>
          </a:xfrm>
          <a:prstGeom prst="line">
            <a:avLst/>
          </a:prstGeom>
          <a:ln w="127000">
            <a:solidFill>
              <a:srgbClr val="FF0000">
                <a:alpha val="3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endCxn id="17" idx="3"/>
          </p:cNvCxnSpPr>
          <p:nvPr/>
        </p:nvCxnSpPr>
        <p:spPr>
          <a:xfrm flipV="1">
            <a:off x="836367" y="2035373"/>
            <a:ext cx="241610" cy="1017313"/>
          </a:xfrm>
          <a:prstGeom prst="line">
            <a:avLst/>
          </a:prstGeom>
          <a:ln w="127000">
            <a:solidFill>
              <a:srgbClr val="FF0000">
                <a:alpha val="3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endCxn id="48" idx="6"/>
          </p:cNvCxnSpPr>
          <p:nvPr/>
        </p:nvCxnSpPr>
        <p:spPr>
          <a:xfrm flipH="1">
            <a:off x="2164818" y="2204818"/>
            <a:ext cx="510844" cy="902873"/>
          </a:xfrm>
          <a:prstGeom prst="line">
            <a:avLst/>
          </a:prstGeom>
          <a:ln w="127000">
            <a:solidFill>
              <a:srgbClr val="FF0000">
                <a:alpha val="3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>
          <a:xfrm>
            <a:off x="2273910" y="1340766"/>
            <a:ext cx="920621" cy="845835"/>
          </a:xfrm>
          <a:prstGeom prst="ellipse">
            <a:avLst/>
          </a:prstGeom>
          <a:solidFill>
            <a:srgbClr val="FF0000">
              <a:alpha val="1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1359660" y="2920547"/>
            <a:ext cx="920621" cy="845835"/>
          </a:xfrm>
          <a:prstGeom prst="ellipse">
            <a:avLst/>
          </a:prstGeom>
          <a:solidFill>
            <a:srgbClr val="FF0000">
              <a:alpha val="1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290766" y="2703057"/>
            <a:ext cx="920621" cy="845835"/>
          </a:xfrm>
          <a:prstGeom prst="ellipse">
            <a:avLst/>
          </a:prstGeom>
          <a:solidFill>
            <a:srgbClr val="FF0000">
              <a:alpha val="1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723146" y="1196752"/>
            <a:ext cx="920621" cy="845835"/>
          </a:xfrm>
          <a:prstGeom prst="ellipse">
            <a:avLst/>
          </a:prstGeom>
          <a:solidFill>
            <a:srgbClr val="FF0000">
              <a:alpha val="1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5905916" y="5158580"/>
            <a:ext cx="147841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Size 4</a:t>
            </a:r>
          </a:p>
        </p:txBody>
      </p:sp>
      <p:sp>
        <p:nvSpPr>
          <p:cNvPr id="64" name="Slide Number Placeholder 3">
            <a:extLst>
              <a:ext uri="{FF2B5EF4-FFF2-40B4-BE49-F238E27FC236}">
                <a16:creationId xmlns:a16="http://schemas.microsoft.com/office/drawing/2014/main" id="{99165820-B77C-EB4D-B975-C5F2F0D06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98C791FE-C0DE-854E-B456-76D0C68E34BA}"/>
              </a:ext>
            </a:extLst>
          </p:cNvPr>
          <p:cNvSpPr txBox="1"/>
          <p:nvPr/>
        </p:nvSpPr>
        <p:spPr>
          <a:xfrm>
            <a:off x="3923928" y="6626828"/>
            <a:ext cx="102784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>
                <a:solidFill>
                  <a:schemeClr val="bg1"/>
                </a:solidFill>
              </a:rPr>
              <a:t>© Edith Cohen</a:t>
            </a:r>
            <a:endParaRPr 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939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67" grpId="0" animBg="1"/>
      <p:bldP spid="69" grpId="0" animBg="1"/>
      <p:bldP spid="70" grpId="0" animBg="1"/>
      <p:bldP spid="3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Reachability Set of</a:t>
            </a:r>
          </a:p>
        </p:txBody>
      </p:sp>
      <p:pic>
        <p:nvPicPr>
          <p:cNvPr id="5" name="Picture 14" descr="C:\Users\edithcohen\Documents\Dropbox\mytalks\MSR 201310\lego_starwars_luk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387" y="5478302"/>
            <a:ext cx="608584" cy="810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edithcohen\Documents\Dropbox\mytalks\MSR 201310\lego_chima_cragg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23" y="1323209"/>
            <a:ext cx="592923" cy="592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edithcohen\Documents\Dropbox\mytalks\MSR 201310\lego_chima_lava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7431" y="1454703"/>
            <a:ext cx="460849" cy="580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edithcohen\Documents\Dropbox\mytalks\MSR 201310\lego_chima_razca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1847" y="3177541"/>
            <a:ext cx="400492" cy="489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C:\Users\edithcohen\Documents\Dropbox\mytalks\MSR 201310\lego_ninja_Kai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5107" y="1369253"/>
            <a:ext cx="750718" cy="727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:\Users\edithcohen\Documents\Dropbox\mytalks\MSR 201310\lego_ninja_nya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3896" y="1279146"/>
            <a:ext cx="920003" cy="86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7" descr="C:\Users\edithcohen\Documents\Dropbox\mytalks\MSR 201310\lego_ninja_Lloyd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476" y="3381974"/>
            <a:ext cx="542131" cy="542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C:\Users\edithcohen\Documents\Dropbox\mytalks\MSR 201310\lego_ninja_sensei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0522" y="3953592"/>
            <a:ext cx="1309687" cy="871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9" descr="C:\Users\edithcohen\Documents\Dropbox\mytalks\MSR 201310\lego_starwars_yoda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7707" y="4261759"/>
            <a:ext cx="944562" cy="971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C:\Users\edithcohen\Documents\Dropbox\mytalks\MSR 201310\lego_starwars_r2d2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221" y="5339810"/>
            <a:ext cx="696913" cy="872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1" descr="C:\Users\edithcohen\Documents\Dropbox\mytalks\MSR 201310\lego_starwars_DV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450" y="4295790"/>
            <a:ext cx="742617" cy="749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2" descr="C:\Users\edithcohen\Documents\Dropbox\mytalks\MSR 201310\lego_snake_accidus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0102" y="2019242"/>
            <a:ext cx="685005" cy="646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Oval 16"/>
          <p:cNvSpPr/>
          <p:nvPr/>
        </p:nvSpPr>
        <p:spPr>
          <a:xfrm>
            <a:off x="1059879" y="1916132"/>
            <a:ext cx="123578" cy="139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574278" y="2111338"/>
            <a:ext cx="123578" cy="139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847933" y="2668017"/>
            <a:ext cx="123578" cy="139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358677" y="2141461"/>
            <a:ext cx="123578" cy="139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208420" y="2141461"/>
            <a:ext cx="123578" cy="139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7513898" y="3479399"/>
            <a:ext cx="123578" cy="139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358677" y="3824211"/>
            <a:ext cx="123578" cy="139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020889" y="5305222"/>
            <a:ext cx="123578" cy="139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836367" y="2980568"/>
            <a:ext cx="123578" cy="139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1749995" y="5605572"/>
            <a:ext cx="123578" cy="139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4226410" y="4295790"/>
            <a:ext cx="123578" cy="139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/>
          <p:cNvCxnSpPr>
            <a:stCxn id="17" idx="6"/>
            <a:endCxn id="18" idx="2"/>
          </p:cNvCxnSpPr>
          <p:nvPr/>
        </p:nvCxnSpPr>
        <p:spPr>
          <a:xfrm>
            <a:off x="1183457" y="1985982"/>
            <a:ext cx="1390821" cy="195206"/>
          </a:xfrm>
          <a:prstGeom prst="line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25" idx="0"/>
            <a:endCxn id="17" idx="4"/>
          </p:cNvCxnSpPr>
          <p:nvPr/>
        </p:nvCxnSpPr>
        <p:spPr>
          <a:xfrm flipV="1">
            <a:off x="898156" y="2055832"/>
            <a:ext cx="223512" cy="924736"/>
          </a:xfrm>
          <a:prstGeom prst="line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26" idx="5"/>
            <a:endCxn id="24" idx="2"/>
          </p:cNvCxnSpPr>
          <p:nvPr/>
        </p:nvCxnSpPr>
        <p:spPr>
          <a:xfrm flipV="1">
            <a:off x="1855475" y="5375072"/>
            <a:ext cx="1165414" cy="349741"/>
          </a:xfrm>
          <a:prstGeom prst="line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21" idx="3"/>
            <a:endCxn id="23" idx="7"/>
          </p:cNvCxnSpPr>
          <p:nvPr/>
        </p:nvCxnSpPr>
        <p:spPr>
          <a:xfrm flipH="1">
            <a:off x="6464157" y="2260702"/>
            <a:ext cx="762361" cy="158396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20" idx="3"/>
            <a:endCxn id="19" idx="7"/>
          </p:cNvCxnSpPr>
          <p:nvPr/>
        </p:nvCxnSpPr>
        <p:spPr>
          <a:xfrm flipH="1">
            <a:off x="5953413" y="2260702"/>
            <a:ext cx="423362" cy="427774"/>
          </a:xfrm>
          <a:prstGeom prst="line">
            <a:avLst/>
          </a:prstGeom>
          <a:ln w="28575"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19" idx="4"/>
            <a:endCxn id="23" idx="1"/>
          </p:cNvCxnSpPr>
          <p:nvPr/>
        </p:nvCxnSpPr>
        <p:spPr>
          <a:xfrm>
            <a:off x="5909722" y="2807717"/>
            <a:ext cx="467053" cy="1036953"/>
          </a:xfrm>
          <a:prstGeom prst="line">
            <a:avLst/>
          </a:prstGeom>
          <a:ln w="28575"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20" idx="4"/>
            <a:endCxn id="23" idx="0"/>
          </p:cNvCxnSpPr>
          <p:nvPr/>
        </p:nvCxnSpPr>
        <p:spPr>
          <a:xfrm>
            <a:off x="6420466" y="2281161"/>
            <a:ext cx="0" cy="1543050"/>
          </a:xfrm>
          <a:prstGeom prst="line">
            <a:avLst/>
          </a:prstGeom>
          <a:ln w="28575"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22" idx="1"/>
            <a:endCxn id="19" idx="5"/>
          </p:cNvCxnSpPr>
          <p:nvPr/>
        </p:nvCxnSpPr>
        <p:spPr>
          <a:xfrm flipH="1" flipV="1">
            <a:off x="5953413" y="2787258"/>
            <a:ext cx="1578583" cy="712600"/>
          </a:xfrm>
          <a:prstGeom prst="line">
            <a:avLst/>
          </a:prstGeom>
          <a:ln w="28575"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27" idx="5"/>
            <a:endCxn id="23" idx="2"/>
          </p:cNvCxnSpPr>
          <p:nvPr/>
        </p:nvCxnSpPr>
        <p:spPr>
          <a:xfrm flipV="1">
            <a:off x="4331890" y="3894061"/>
            <a:ext cx="2026787" cy="520970"/>
          </a:xfrm>
          <a:prstGeom prst="line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20" idx="5"/>
            <a:endCxn id="22" idx="0"/>
          </p:cNvCxnSpPr>
          <p:nvPr/>
        </p:nvCxnSpPr>
        <p:spPr>
          <a:xfrm>
            <a:off x="6464157" y="2260702"/>
            <a:ext cx="1111530" cy="1218697"/>
          </a:xfrm>
          <a:prstGeom prst="line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27" idx="0"/>
            <a:endCxn id="18" idx="5"/>
          </p:cNvCxnSpPr>
          <p:nvPr/>
        </p:nvCxnSpPr>
        <p:spPr>
          <a:xfrm flipH="1" flipV="1">
            <a:off x="2679758" y="2230579"/>
            <a:ext cx="1608441" cy="2065211"/>
          </a:xfrm>
          <a:prstGeom prst="line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23" idx="1"/>
            <a:endCxn id="18" idx="6"/>
          </p:cNvCxnSpPr>
          <p:nvPr/>
        </p:nvCxnSpPr>
        <p:spPr>
          <a:xfrm flipH="1" flipV="1">
            <a:off x="2697856" y="2181188"/>
            <a:ext cx="3678919" cy="1663482"/>
          </a:xfrm>
          <a:prstGeom prst="line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Picture 13" descr="C:\Users\edithcohen\Documents\Dropbox\mytalks\MSR 201310\leg_chima_eagle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704" y="2847049"/>
            <a:ext cx="405519" cy="593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Oval 46"/>
          <p:cNvSpPr/>
          <p:nvPr/>
        </p:nvSpPr>
        <p:spPr>
          <a:xfrm>
            <a:off x="1626417" y="4670670"/>
            <a:ext cx="123578" cy="139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2041240" y="3037841"/>
            <a:ext cx="123578" cy="139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Connector 50"/>
          <p:cNvCxnSpPr>
            <a:stCxn id="17" idx="5"/>
            <a:endCxn id="48" idx="1"/>
          </p:cNvCxnSpPr>
          <p:nvPr/>
        </p:nvCxnSpPr>
        <p:spPr>
          <a:xfrm>
            <a:off x="1165359" y="2035373"/>
            <a:ext cx="893979" cy="1022927"/>
          </a:xfrm>
          <a:prstGeom prst="line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47" idx="5"/>
            <a:endCxn id="24" idx="0"/>
          </p:cNvCxnSpPr>
          <p:nvPr/>
        </p:nvCxnSpPr>
        <p:spPr>
          <a:xfrm>
            <a:off x="1731897" y="4789911"/>
            <a:ext cx="1350781" cy="515311"/>
          </a:xfrm>
          <a:prstGeom prst="line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47" idx="7"/>
            <a:endCxn id="48" idx="4"/>
          </p:cNvCxnSpPr>
          <p:nvPr/>
        </p:nvCxnSpPr>
        <p:spPr>
          <a:xfrm flipV="1">
            <a:off x="1731897" y="3177541"/>
            <a:ext cx="371132" cy="1513588"/>
          </a:xfrm>
          <a:prstGeom prst="line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endCxn id="48" idx="6"/>
          </p:cNvCxnSpPr>
          <p:nvPr/>
        </p:nvCxnSpPr>
        <p:spPr>
          <a:xfrm flipH="1">
            <a:off x="2164818" y="2736380"/>
            <a:ext cx="3731823" cy="371311"/>
          </a:xfrm>
          <a:prstGeom prst="line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stCxn id="26" idx="6"/>
          </p:cNvCxnSpPr>
          <p:nvPr/>
        </p:nvCxnSpPr>
        <p:spPr>
          <a:xfrm flipV="1">
            <a:off x="1873573" y="4415031"/>
            <a:ext cx="2352837" cy="1260391"/>
          </a:xfrm>
          <a:prstGeom prst="line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>
            <a:stCxn id="24" idx="7"/>
            <a:endCxn id="27" idx="6"/>
          </p:cNvCxnSpPr>
          <p:nvPr/>
        </p:nvCxnSpPr>
        <p:spPr>
          <a:xfrm flipV="1">
            <a:off x="3126369" y="4365640"/>
            <a:ext cx="1223619" cy="960041"/>
          </a:xfrm>
          <a:prstGeom prst="line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>
            <a:endCxn id="47" idx="5"/>
          </p:cNvCxnSpPr>
          <p:nvPr/>
        </p:nvCxnSpPr>
        <p:spPr>
          <a:xfrm flipH="1">
            <a:off x="1731897" y="4365640"/>
            <a:ext cx="2494513" cy="424271"/>
          </a:xfrm>
          <a:prstGeom prst="line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>
            <a:stCxn id="47" idx="7"/>
            <a:endCxn id="26" idx="7"/>
          </p:cNvCxnSpPr>
          <p:nvPr/>
        </p:nvCxnSpPr>
        <p:spPr>
          <a:xfrm>
            <a:off x="1731897" y="4691129"/>
            <a:ext cx="123578" cy="934902"/>
          </a:xfrm>
          <a:prstGeom prst="line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>
            <a:stCxn id="25" idx="7"/>
            <a:endCxn id="18" idx="3"/>
          </p:cNvCxnSpPr>
          <p:nvPr/>
        </p:nvCxnSpPr>
        <p:spPr>
          <a:xfrm flipV="1">
            <a:off x="941847" y="2230579"/>
            <a:ext cx="1650529" cy="770448"/>
          </a:xfrm>
          <a:prstGeom prst="line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>
            <a:stCxn id="20" idx="6"/>
            <a:endCxn id="21" idx="4"/>
          </p:cNvCxnSpPr>
          <p:nvPr/>
        </p:nvCxnSpPr>
        <p:spPr>
          <a:xfrm>
            <a:off x="6482255" y="2211311"/>
            <a:ext cx="787954" cy="69850"/>
          </a:xfrm>
          <a:prstGeom prst="line">
            <a:avLst/>
          </a:prstGeom>
          <a:ln w="25400"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>
            <a:stCxn id="18" idx="4"/>
            <a:endCxn id="48" idx="7"/>
          </p:cNvCxnSpPr>
          <p:nvPr/>
        </p:nvCxnSpPr>
        <p:spPr>
          <a:xfrm flipH="1">
            <a:off x="2146720" y="2251038"/>
            <a:ext cx="489347" cy="807262"/>
          </a:xfrm>
          <a:prstGeom prst="line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>
            <a:stCxn id="48" idx="3"/>
            <a:endCxn id="25" idx="6"/>
          </p:cNvCxnSpPr>
          <p:nvPr/>
        </p:nvCxnSpPr>
        <p:spPr>
          <a:xfrm flipH="1" flipV="1">
            <a:off x="959945" y="3050418"/>
            <a:ext cx="1099393" cy="106664"/>
          </a:xfrm>
          <a:prstGeom prst="line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>
            <a:stCxn id="23" idx="7"/>
            <a:endCxn id="22" idx="3"/>
          </p:cNvCxnSpPr>
          <p:nvPr/>
        </p:nvCxnSpPr>
        <p:spPr>
          <a:xfrm flipV="1">
            <a:off x="6464157" y="3598640"/>
            <a:ext cx="1067839" cy="246030"/>
          </a:xfrm>
          <a:prstGeom prst="line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>
            <a:endCxn id="21" idx="4"/>
          </p:cNvCxnSpPr>
          <p:nvPr/>
        </p:nvCxnSpPr>
        <p:spPr>
          <a:xfrm flipH="1" flipV="1">
            <a:off x="7270209" y="2281161"/>
            <a:ext cx="362033" cy="1228054"/>
          </a:xfrm>
          <a:prstGeom prst="line">
            <a:avLst/>
          </a:prstGeom>
          <a:ln w="28575"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821223" y="3001027"/>
            <a:ext cx="1435723" cy="112378"/>
          </a:xfrm>
          <a:prstGeom prst="line">
            <a:avLst/>
          </a:prstGeom>
          <a:ln w="127000">
            <a:solidFill>
              <a:srgbClr val="FF0000">
                <a:alpha val="3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endCxn id="17" idx="3"/>
          </p:cNvCxnSpPr>
          <p:nvPr/>
        </p:nvCxnSpPr>
        <p:spPr>
          <a:xfrm flipV="1">
            <a:off x="836367" y="2035373"/>
            <a:ext cx="241610" cy="1017313"/>
          </a:xfrm>
          <a:prstGeom prst="line">
            <a:avLst/>
          </a:prstGeom>
          <a:ln w="127000">
            <a:solidFill>
              <a:srgbClr val="FF0000">
                <a:alpha val="3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endCxn id="48" idx="6"/>
          </p:cNvCxnSpPr>
          <p:nvPr/>
        </p:nvCxnSpPr>
        <p:spPr>
          <a:xfrm flipH="1">
            <a:off x="2164818" y="2204818"/>
            <a:ext cx="510844" cy="902873"/>
          </a:xfrm>
          <a:prstGeom prst="line">
            <a:avLst/>
          </a:prstGeom>
          <a:ln w="127000">
            <a:solidFill>
              <a:srgbClr val="FF0000">
                <a:alpha val="3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>
          <a:xfrm>
            <a:off x="2273910" y="1340766"/>
            <a:ext cx="920621" cy="845835"/>
          </a:xfrm>
          <a:prstGeom prst="ellipse">
            <a:avLst/>
          </a:prstGeom>
          <a:solidFill>
            <a:srgbClr val="FF0000">
              <a:alpha val="1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1359660" y="2920547"/>
            <a:ext cx="920621" cy="845835"/>
          </a:xfrm>
          <a:prstGeom prst="ellipse">
            <a:avLst/>
          </a:prstGeom>
          <a:solidFill>
            <a:srgbClr val="FF0000">
              <a:alpha val="1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290766" y="2703057"/>
            <a:ext cx="920621" cy="845835"/>
          </a:xfrm>
          <a:prstGeom prst="ellipse">
            <a:avLst/>
          </a:prstGeom>
          <a:solidFill>
            <a:srgbClr val="FF0000">
              <a:alpha val="1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723146" y="1196752"/>
            <a:ext cx="920621" cy="845835"/>
          </a:xfrm>
          <a:prstGeom prst="ellipse">
            <a:avLst/>
          </a:prstGeom>
          <a:solidFill>
            <a:srgbClr val="FF0000">
              <a:alpha val="1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3" name="Picture 9" descr="C:\Users\edithcohen\Documents\Dropbox\mytalks\MSR 201310\lego_starwars_yoda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4129" y="0"/>
            <a:ext cx="944562" cy="971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4" name="Straight Connector 63"/>
          <p:cNvCxnSpPr>
            <a:stCxn id="47" idx="6"/>
          </p:cNvCxnSpPr>
          <p:nvPr/>
        </p:nvCxnSpPr>
        <p:spPr>
          <a:xfrm flipV="1">
            <a:off x="1749995" y="4415032"/>
            <a:ext cx="2538204" cy="325488"/>
          </a:xfrm>
          <a:prstGeom prst="line">
            <a:avLst/>
          </a:prstGeom>
          <a:ln w="127000">
            <a:solidFill>
              <a:srgbClr val="FF0000">
                <a:alpha val="3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endCxn id="18" idx="5"/>
          </p:cNvCxnSpPr>
          <p:nvPr/>
        </p:nvCxnSpPr>
        <p:spPr>
          <a:xfrm flipH="1" flipV="1">
            <a:off x="2679758" y="2230579"/>
            <a:ext cx="1608441" cy="2158177"/>
          </a:xfrm>
          <a:prstGeom prst="line">
            <a:avLst/>
          </a:prstGeom>
          <a:ln w="127000">
            <a:solidFill>
              <a:srgbClr val="FF0000">
                <a:alpha val="3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stCxn id="26" idx="6"/>
          </p:cNvCxnSpPr>
          <p:nvPr/>
        </p:nvCxnSpPr>
        <p:spPr>
          <a:xfrm flipH="1" flipV="1">
            <a:off x="1688206" y="4649924"/>
            <a:ext cx="185367" cy="1025498"/>
          </a:xfrm>
          <a:prstGeom prst="line">
            <a:avLst/>
          </a:prstGeom>
          <a:ln w="127000">
            <a:solidFill>
              <a:srgbClr val="FF0000">
                <a:alpha val="3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cxnSpLocks/>
          </p:cNvCxnSpPr>
          <p:nvPr/>
        </p:nvCxnSpPr>
        <p:spPr>
          <a:xfrm>
            <a:off x="1691680" y="4740960"/>
            <a:ext cx="1362174" cy="632256"/>
          </a:xfrm>
          <a:prstGeom prst="line">
            <a:avLst/>
          </a:prstGeom>
          <a:ln w="127000">
            <a:solidFill>
              <a:srgbClr val="FF0000">
                <a:alpha val="3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endCxn id="23" idx="2"/>
          </p:cNvCxnSpPr>
          <p:nvPr/>
        </p:nvCxnSpPr>
        <p:spPr>
          <a:xfrm flipV="1">
            <a:off x="4328011" y="3894061"/>
            <a:ext cx="2030666" cy="466717"/>
          </a:xfrm>
          <a:prstGeom prst="line">
            <a:avLst/>
          </a:prstGeom>
          <a:ln w="127000">
            <a:solidFill>
              <a:srgbClr val="FF0000">
                <a:alpha val="3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endCxn id="22" idx="1"/>
          </p:cNvCxnSpPr>
          <p:nvPr/>
        </p:nvCxnSpPr>
        <p:spPr>
          <a:xfrm flipV="1">
            <a:off x="6419279" y="3499858"/>
            <a:ext cx="1112717" cy="403690"/>
          </a:xfrm>
          <a:prstGeom prst="line">
            <a:avLst/>
          </a:prstGeom>
          <a:ln w="127000">
            <a:solidFill>
              <a:srgbClr val="FF0000">
                <a:alpha val="3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H="1" flipV="1">
            <a:off x="7331998" y="2230579"/>
            <a:ext cx="219289" cy="1270385"/>
          </a:xfrm>
          <a:prstGeom prst="line">
            <a:avLst/>
          </a:prstGeom>
          <a:ln w="127000">
            <a:solidFill>
              <a:srgbClr val="FF0000">
                <a:alpha val="3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>
            <a:endCxn id="19" idx="4"/>
          </p:cNvCxnSpPr>
          <p:nvPr/>
        </p:nvCxnSpPr>
        <p:spPr>
          <a:xfrm flipH="1" flipV="1">
            <a:off x="5909722" y="2807717"/>
            <a:ext cx="503286" cy="1056646"/>
          </a:xfrm>
          <a:prstGeom prst="line">
            <a:avLst/>
          </a:prstGeom>
          <a:ln w="127000">
            <a:solidFill>
              <a:srgbClr val="FF0000">
                <a:alpha val="3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>
            <a:endCxn id="20" idx="6"/>
          </p:cNvCxnSpPr>
          <p:nvPr/>
        </p:nvCxnSpPr>
        <p:spPr>
          <a:xfrm flipV="1">
            <a:off x="6376775" y="2211311"/>
            <a:ext cx="105480" cy="1633360"/>
          </a:xfrm>
          <a:prstGeom prst="line">
            <a:avLst/>
          </a:prstGeom>
          <a:ln w="127000">
            <a:solidFill>
              <a:srgbClr val="FF0000">
                <a:alpha val="3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Oval 81"/>
          <p:cNvSpPr/>
          <p:nvPr/>
        </p:nvSpPr>
        <p:spPr>
          <a:xfrm>
            <a:off x="1049330" y="5549942"/>
            <a:ext cx="920621" cy="845835"/>
          </a:xfrm>
          <a:prstGeom prst="ellipse">
            <a:avLst/>
          </a:prstGeom>
          <a:solidFill>
            <a:srgbClr val="FF0000">
              <a:alpha val="1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2574278" y="5203113"/>
            <a:ext cx="920621" cy="845835"/>
          </a:xfrm>
          <a:prstGeom prst="ellipse">
            <a:avLst/>
          </a:prstGeom>
          <a:solidFill>
            <a:srgbClr val="FF0000">
              <a:alpha val="1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3901648" y="4402211"/>
            <a:ext cx="920621" cy="845835"/>
          </a:xfrm>
          <a:prstGeom prst="ellipse">
            <a:avLst/>
          </a:prstGeom>
          <a:solidFill>
            <a:srgbClr val="FF0000">
              <a:alpha val="1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723145" y="4199391"/>
            <a:ext cx="920621" cy="845835"/>
          </a:xfrm>
          <a:prstGeom prst="ellipse">
            <a:avLst/>
          </a:prstGeom>
          <a:solidFill>
            <a:srgbClr val="FF0000">
              <a:alpha val="1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5210132" y="1928460"/>
            <a:ext cx="920621" cy="845835"/>
          </a:xfrm>
          <a:prstGeom prst="ellipse">
            <a:avLst/>
          </a:prstGeom>
          <a:solidFill>
            <a:srgbClr val="FF0000">
              <a:alpha val="1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5960522" y="3896684"/>
            <a:ext cx="920621" cy="845835"/>
          </a:xfrm>
          <a:prstGeom prst="ellipse">
            <a:avLst/>
          </a:prstGeom>
          <a:solidFill>
            <a:srgbClr val="FF0000">
              <a:alpha val="1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7441642" y="3159291"/>
            <a:ext cx="920621" cy="845835"/>
          </a:xfrm>
          <a:prstGeom prst="ellipse">
            <a:avLst/>
          </a:prstGeom>
          <a:solidFill>
            <a:srgbClr val="FF0000">
              <a:alpha val="1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/>
          <p:cNvSpPr/>
          <p:nvPr/>
        </p:nvSpPr>
        <p:spPr>
          <a:xfrm>
            <a:off x="6943264" y="1335353"/>
            <a:ext cx="920621" cy="845835"/>
          </a:xfrm>
          <a:prstGeom prst="ellipse">
            <a:avLst/>
          </a:prstGeom>
          <a:solidFill>
            <a:srgbClr val="FF0000">
              <a:alpha val="1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/>
          <p:cNvSpPr/>
          <p:nvPr/>
        </p:nvSpPr>
        <p:spPr>
          <a:xfrm>
            <a:off x="5924716" y="1312790"/>
            <a:ext cx="920621" cy="845835"/>
          </a:xfrm>
          <a:prstGeom prst="ellipse">
            <a:avLst/>
          </a:prstGeom>
          <a:solidFill>
            <a:srgbClr val="FF0000">
              <a:alpha val="1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TextBox 92"/>
          <p:cNvSpPr txBox="1"/>
          <p:nvPr/>
        </p:nvSpPr>
        <p:spPr>
          <a:xfrm>
            <a:off x="5909722" y="5197148"/>
            <a:ext cx="18579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Size 13</a:t>
            </a:r>
          </a:p>
        </p:txBody>
      </p:sp>
      <p:sp>
        <p:nvSpPr>
          <p:cNvPr id="94" name="Slide Number Placeholder 3">
            <a:extLst>
              <a:ext uri="{FF2B5EF4-FFF2-40B4-BE49-F238E27FC236}">
                <a16:creationId xmlns:a16="http://schemas.microsoft.com/office/drawing/2014/main" id="{898B4199-C535-8948-859F-6D52C4C2B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D2D3989D-B837-964B-B9A0-B7A6BCA7E021}"/>
              </a:ext>
            </a:extLst>
          </p:cNvPr>
          <p:cNvSpPr txBox="1"/>
          <p:nvPr/>
        </p:nvSpPr>
        <p:spPr>
          <a:xfrm>
            <a:off x="3923928" y="6626828"/>
            <a:ext cx="102784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>
                <a:solidFill>
                  <a:schemeClr val="bg1"/>
                </a:solidFill>
              </a:rPr>
              <a:t>© Edith Cohen</a:t>
            </a:r>
            <a:endParaRPr 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395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67" grpId="0" animBg="1"/>
      <p:bldP spid="69" grpId="0" animBg="1"/>
      <p:bldP spid="70" grpId="0" animBg="1"/>
      <p:bldP spid="82" grpId="0" animBg="1"/>
      <p:bldP spid="83" grpId="0" animBg="1"/>
      <p:bldP spid="85" grpId="0" animBg="1"/>
      <p:bldP spid="86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5446" y="183134"/>
            <a:ext cx="8229600" cy="503238"/>
          </a:xfrm>
        </p:spPr>
        <p:txBody>
          <a:bodyPr/>
          <a:lstStyle/>
          <a:p>
            <a:r>
              <a:rPr lang="en-US" sz="3400" dirty="0"/>
              <a:t>Why sketch reachability sets 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0161"/>
            <a:ext cx="8229600" cy="48169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From reachability sketch(</a:t>
            </a:r>
            <a:r>
              <a:rPr lang="en-US" sz="2800" dirty="0" err="1"/>
              <a:t>es</a:t>
            </a:r>
            <a:r>
              <a:rPr lang="en-US" sz="2800" dirty="0"/>
              <a:t>) we can: 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2"/>
                </a:solidFill>
              </a:rPr>
              <a:t>Estimate cardinality  of reachability set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2"/>
                </a:solidFill>
              </a:rPr>
              <a:t>Get a sample of the reachable nodes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2"/>
                </a:solidFill>
              </a:rPr>
              <a:t>Estimate relations between reachability sets </a:t>
            </a:r>
            <a:br>
              <a:rPr lang="en-US" sz="2800" dirty="0">
                <a:solidFill>
                  <a:schemeClr val="tx2"/>
                </a:solidFill>
              </a:rPr>
            </a:br>
            <a:r>
              <a:rPr lang="en-US" sz="2800" dirty="0">
                <a:solidFill>
                  <a:schemeClr val="tx2"/>
                </a:solidFill>
              </a:rPr>
              <a:t>(e.g., Jaccard similarity)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800" dirty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2800" dirty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2800" dirty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2"/>
                </a:solidFill>
              </a:rPr>
              <a:t>Min-Hashing comes to the rescue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457247" y="3861048"/>
                <a:ext cx="8229600" cy="1440160"/>
              </a:xfrm>
              <a:prstGeom prst="rect">
                <a:avLst/>
              </a:prstGeom>
              <a:ln w="25400">
                <a:solidFill>
                  <a:schemeClr val="accent1"/>
                </a:solidFill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sz="2800" dirty="0"/>
                  <a:t>Exact </a:t>
                </a:r>
                <a:r>
                  <a:rPr lang="en-US" sz="2800" b="1" dirty="0">
                    <a:solidFill>
                      <a:schemeClr val="tx2"/>
                    </a:solidFill>
                  </a:rPr>
                  <a:t>computation</a:t>
                </a:r>
                <a:r>
                  <a:rPr lang="en-US" sz="2800" dirty="0"/>
                  <a:t> is </a:t>
                </a:r>
                <a:r>
                  <a:rPr lang="en-US" sz="2800" i="1" dirty="0"/>
                  <a:t>costl</a:t>
                </a:r>
                <a:r>
                  <a:rPr lang="en-US" sz="2800" dirty="0"/>
                  <a:t>y: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𝑂</m:t>
                    </m:r>
                    <m:r>
                      <a:rPr lang="en-US" sz="2800" i="1" dirty="0" smtClean="0">
                        <a:latin typeface="Cambria Math"/>
                      </a:rPr>
                      <m:t>(</m:t>
                    </m:r>
                    <m:r>
                      <a:rPr lang="en-US" sz="2800" i="1" dirty="0" err="1" smtClean="0">
                        <a:latin typeface="Cambria Math"/>
                      </a:rPr>
                      <m:t>𝑚𝑛</m:t>
                    </m:r>
                    <m:r>
                      <a:rPr lang="en-US" sz="280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/>
                  <a:t>  with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sz="2800" dirty="0"/>
                  <a:t> nodes and 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𝑚</m:t>
                    </m:r>
                  </m:oMath>
                </a14:m>
                <a:r>
                  <a:rPr lang="en-US" sz="2800" dirty="0"/>
                  <a:t> edges, </a:t>
                </a:r>
                <a:r>
                  <a:rPr lang="en-US" sz="2800" b="1" dirty="0">
                    <a:solidFill>
                      <a:schemeClr val="tx2"/>
                    </a:solidFill>
                  </a:rPr>
                  <a:t>representation size </a:t>
                </a:r>
                <a:r>
                  <a:rPr lang="en-US" sz="2800" dirty="0"/>
                  <a:t>is massive: does not  scale to large networks! </a:t>
                </a:r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47" y="3861048"/>
                <a:ext cx="8229600" cy="1440160"/>
              </a:xfrm>
              <a:prstGeom prst="rect">
                <a:avLst/>
              </a:prstGeom>
              <a:blipFill>
                <a:blip r:embed="rId2"/>
                <a:stretch>
                  <a:fillRect l="-1075" t="-2586" b="-5172"/>
                </a:stretch>
              </a:blipFill>
              <a:ln w="254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31515F2C-4A37-4945-9B91-F490671EE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842FFEF-BBB3-2140-BD8F-135946D06A5A}"/>
              </a:ext>
            </a:extLst>
          </p:cNvPr>
          <p:cNvSpPr/>
          <p:nvPr/>
        </p:nvSpPr>
        <p:spPr>
          <a:xfrm>
            <a:off x="2312876" y="6057112"/>
            <a:ext cx="451824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100" dirty="0">
                <a:solidFill>
                  <a:srgbClr val="0428FF"/>
                </a:solidFill>
              </a:rPr>
              <a:t>Edith Cohen </a:t>
            </a:r>
            <a:r>
              <a:rPr lang="de-DE" sz="1100" dirty="0" err="1">
                <a:solidFill>
                  <a:srgbClr val="0428FF"/>
                </a:solidFill>
              </a:rPr>
              <a:t>and</a:t>
            </a:r>
            <a:r>
              <a:rPr lang="de-DE" sz="1100" dirty="0">
                <a:solidFill>
                  <a:srgbClr val="0428FF"/>
                </a:solidFill>
              </a:rPr>
              <a:t> Haim Kaplan. </a:t>
            </a:r>
            <a:r>
              <a:rPr lang="de-DE" sz="1100" dirty="0" err="1">
                <a:solidFill>
                  <a:srgbClr val="0428FF"/>
                </a:solidFill>
              </a:rPr>
              <a:t>Summarizing</a:t>
            </a:r>
            <a:r>
              <a:rPr lang="de-DE" sz="1100" dirty="0">
                <a:solidFill>
                  <a:srgbClr val="0428FF"/>
                </a:solidFill>
              </a:rPr>
              <a:t> </a:t>
            </a:r>
            <a:r>
              <a:rPr lang="de-DE" sz="1100" dirty="0" err="1">
                <a:solidFill>
                  <a:srgbClr val="0428FF"/>
                </a:solidFill>
              </a:rPr>
              <a:t>data</a:t>
            </a:r>
            <a:r>
              <a:rPr lang="de-DE" sz="1100" dirty="0">
                <a:solidFill>
                  <a:srgbClr val="0428FF"/>
                </a:solidFill>
              </a:rPr>
              <a:t> </a:t>
            </a:r>
            <a:r>
              <a:rPr lang="de-DE" sz="1100" dirty="0" err="1">
                <a:solidFill>
                  <a:srgbClr val="0428FF"/>
                </a:solidFill>
              </a:rPr>
              <a:t>using</a:t>
            </a:r>
            <a:r>
              <a:rPr lang="de-DE" sz="1100" dirty="0">
                <a:solidFill>
                  <a:srgbClr val="0428FF"/>
                </a:solidFill>
              </a:rPr>
              <a:t> </a:t>
            </a:r>
            <a:r>
              <a:rPr lang="de-DE" sz="1100" dirty="0" err="1">
                <a:solidFill>
                  <a:srgbClr val="0428FF"/>
                </a:solidFill>
              </a:rPr>
              <a:t>bottom-k</a:t>
            </a:r>
            <a:r>
              <a:rPr lang="de-DE" sz="1100" dirty="0">
                <a:solidFill>
                  <a:srgbClr val="0428FF"/>
                </a:solidFill>
              </a:rPr>
              <a:t> </a:t>
            </a:r>
            <a:r>
              <a:rPr lang="de-DE" sz="1100" dirty="0" err="1">
                <a:solidFill>
                  <a:srgbClr val="0428FF"/>
                </a:solidFill>
              </a:rPr>
              <a:t>sketches</a:t>
            </a:r>
            <a:r>
              <a:rPr lang="de-DE" sz="1100" dirty="0">
                <a:solidFill>
                  <a:srgbClr val="0428FF"/>
                </a:solidFill>
              </a:rPr>
              <a:t>. In </a:t>
            </a:r>
            <a:r>
              <a:rPr lang="de-DE" sz="1100" dirty="0" err="1">
                <a:solidFill>
                  <a:srgbClr val="0428FF"/>
                </a:solidFill>
              </a:rPr>
              <a:t>Proc</a:t>
            </a:r>
            <a:r>
              <a:rPr lang="de-DE" sz="1100" dirty="0">
                <a:solidFill>
                  <a:srgbClr val="0428FF"/>
                </a:solidFill>
              </a:rPr>
              <a:t>. Symposium on </a:t>
            </a:r>
            <a:r>
              <a:rPr lang="de-DE" sz="1100" dirty="0" err="1">
                <a:solidFill>
                  <a:srgbClr val="0428FF"/>
                </a:solidFill>
              </a:rPr>
              <a:t>Principles</a:t>
            </a:r>
            <a:r>
              <a:rPr lang="de-DE" sz="1100" dirty="0">
                <a:solidFill>
                  <a:srgbClr val="0428FF"/>
                </a:solidFill>
              </a:rPr>
              <a:t> </a:t>
            </a:r>
            <a:r>
              <a:rPr lang="de-DE" sz="1100" dirty="0" err="1">
                <a:solidFill>
                  <a:srgbClr val="0428FF"/>
                </a:solidFill>
              </a:rPr>
              <a:t>of</a:t>
            </a:r>
            <a:r>
              <a:rPr lang="de-DE" sz="1100" dirty="0">
                <a:solidFill>
                  <a:srgbClr val="0428FF"/>
                </a:solidFill>
              </a:rPr>
              <a:t> </a:t>
            </a:r>
            <a:r>
              <a:rPr lang="de-DE" sz="1100" dirty="0" err="1">
                <a:solidFill>
                  <a:srgbClr val="0428FF"/>
                </a:solidFill>
              </a:rPr>
              <a:t>distributed</a:t>
            </a:r>
            <a:r>
              <a:rPr lang="de-DE" sz="1100" dirty="0">
                <a:solidFill>
                  <a:srgbClr val="0428FF"/>
                </a:solidFill>
              </a:rPr>
              <a:t> </a:t>
            </a:r>
            <a:r>
              <a:rPr lang="de-DE" sz="1100" dirty="0" err="1">
                <a:solidFill>
                  <a:srgbClr val="0428FF"/>
                </a:solidFill>
              </a:rPr>
              <a:t>computing</a:t>
            </a:r>
            <a:r>
              <a:rPr lang="de-DE" sz="1100" dirty="0">
                <a:solidFill>
                  <a:srgbClr val="0428FF"/>
                </a:solidFill>
              </a:rPr>
              <a:t> (PODC '07). ACM, pp. 225-234, </a:t>
            </a:r>
            <a:r>
              <a:rPr lang="de-DE" sz="1100" b="1" dirty="0">
                <a:solidFill>
                  <a:srgbClr val="FF0000"/>
                </a:solidFill>
              </a:rPr>
              <a:t>2007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44FFEF-A6CE-B743-ACD3-3BF448A00FC3}"/>
              </a:ext>
            </a:extLst>
          </p:cNvPr>
          <p:cNvSpPr txBox="1"/>
          <p:nvPr/>
        </p:nvSpPr>
        <p:spPr>
          <a:xfrm>
            <a:off x="3923928" y="6626828"/>
            <a:ext cx="102784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>
                <a:solidFill>
                  <a:schemeClr val="bg1"/>
                </a:solidFill>
              </a:rPr>
              <a:t>© Edith Cohen</a:t>
            </a:r>
            <a:endParaRPr 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455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Recap: Min-Hashing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21269"/>
            <a:ext cx="8229600" cy="458399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  <p:sp>
        <p:nvSpPr>
          <p:cNvPr id="6" name="Rectangle 5"/>
          <p:cNvSpPr/>
          <p:nvPr/>
        </p:nvSpPr>
        <p:spPr>
          <a:xfrm>
            <a:off x="2422873" y="5949280"/>
            <a:ext cx="43204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F05FF"/>
                </a:solidFill>
              </a:rPr>
              <a:t>Andrei Broder, On the resemblance and containment of documents. In SEQUENCES '97 Proceedings of the Compression and Complexity of Sequences, </a:t>
            </a:r>
            <a:r>
              <a:rPr lang="en-US" sz="1200" b="1" dirty="0">
                <a:solidFill>
                  <a:srgbClr val="FF0000"/>
                </a:solidFill>
              </a:rPr>
              <a:t>1997</a:t>
            </a:r>
          </a:p>
        </p:txBody>
      </p:sp>
      <p:sp>
        <p:nvSpPr>
          <p:cNvPr id="3" name="Rectangle 2"/>
          <p:cNvSpPr/>
          <p:nvPr/>
        </p:nvSpPr>
        <p:spPr>
          <a:xfrm>
            <a:off x="1259632" y="4581128"/>
            <a:ext cx="7128792" cy="216024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9D1622-B936-B440-B5F4-C540BF6DEED9}"/>
              </a:ext>
            </a:extLst>
          </p:cNvPr>
          <p:cNvSpPr txBox="1"/>
          <p:nvPr/>
        </p:nvSpPr>
        <p:spPr>
          <a:xfrm>
            <a:off x="6660618" y="2564904"/>
            <a:ext cx="23758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i="1" dirty="0"/>
              <a:t>Siehe Teil Information </a:t>
            </a:r>
            <a:r>
              <a:rPr lang="de-DE" sz="1200" i="1" dirty="0" err="1"/>
              <a:t>Retrieval</a:t>
            </a:r>
            <a:endParaRPr lang="de-DE" sz="1200" i="1" dirty="0"/>
          </a:p>
          <a:p>
            <a:r>
              <a:rPr lang="de-DE" sz="1200" i="1" dirty="0"/>
              <a:t>in dieser Vorlesung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8B61BA-65B0-8F4E-AE80-2795C108043E}"/>
              </a:ext>
            </a:extLst>
          </p:cNvPr>
          <p:cNvSpPr txBox="1"/>
          <p:nvPr/>
        </p:nvSpPr>
        <p:spPr>
          <a:xfrm>
            <a:off x="6326744" y="4335487"/>
            <a:ext cx="2864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i="1" dirty="0"/>
              <a:t>Siehe </a:t>
            </a:r>
          </a:p>
          <a:p>
            <a:r>
              <a:rPr lang="de-DE" sz="1200" i="1" dirty="0" err="1"/>
              <a:t>Wörterbucher</a:t>
            </a:r>
            <a:r>
              <a:rPr lang="de-DE" sz="1200" i="1" dirty="0"/>
              <a:t> in </a:t>
            </a:r>
            <a:r>
              <a:rPr lang="de-DE" sz="1200" i="1" dirty="0" err="1"/>
              <a:t>AuD</a:t>
            </a:r>
            <a:endParaRPr lang="de-DE" sz="1200" i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97A33F5-C6C0-E349-A23B-5094906A0047}"/>
              </a:ext>
            </a:extLst>
          </p:cNvPr>
          <p:cNvSpPr txBox="1"/>
          <p:nvPr/>
        </p:nvSpPr>
        <p:spPr>
          <a:xfrm>
            <a:off x="3622187" y="6626828"/>
            <a:ext cx="192713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>
                <a:solidFill>
                  <a:schemeClr val="bg1"/>
                </a:solidFill>
              </a:rPr>
              <a:t>© S. Michel, TU Kaiserslautern</a:t>
            </a:r>
            <a:endParaRPr 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7584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Recap: Min-Hashing (2)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19470"/>
            <a:ext cx="8229600" cy="432388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3D2B6B-50AB-B447-BF05-97EEF7F02F99}"/>
              </a:ext>
            </a:extLst>
          </p:cNvPr>
          <p:cNvSpPr txBox="1"/>
          <p:nvPr/>
        </p:nvSpPr>
        <p:spPr>
          <a:xfrm>
            <a:off x="3622187" y="6626828"/>
            <a:ext cx="192713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>
                <a:solidFill>
                  <a:schemeClr val="bg1"/>
                </a:solidFill>
              </a:rPr>
              <a:t>© S. Michel, TU Kaiserslautern</a:t>
            </a:r>
            <a:endParaRPr 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0896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Recap: Min-Hashing - </a:t>
            </a:r>
            <a:r>
              <a:rPr lang="en-US" sz="2400" dirty="0" err="1"/>
              <a:t>Mehrere</a:t>
            </a:r>
            <a:r>
              <a:rPr lang="en-US" sz="2400" dirty="0"/>
              <a:t> min-</a:t>
            </a:r>
            <a:r>
              <a:rPr lang="en-US" sz="2400" dirty="0" err="1"/>
              <a:t>Werte</a:t>
            </a:r>
            <a:r>
              <a:rPr lang="en-US" sz="2400" dirty="0"/>
              <a:t> </a:t>
            </a:r>
            <a:r>
              <a:rPr lang="en-US" sz="2400" dirty="0" err="1"/>
              <a:t>bzw</a:t>
            </a:r>
            <a:r>
              <a:rPr lang="en-US" sz="2400" dirty="0"/>
              <a:t>. </a:t>
            </a:r>
            <a:r>
              <a:rPr lang="en-US" sz="2400" dirty="0" err="1"/>
              <a:t>Hashfunktionen</a:t>
            </a:r>
            <a:r>
              <a:rPr lang="en-US" sz="2400" dirty="0"/>
              <a:t> </a:t>
            </a:r>
            <a:br>
              <a:rPr lang="en-US" sz="2400" dirty="0"/>
            </a:br>
            <a:endParaRPr lang="en-US" sz="2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21037"/>
            <a:ext cx="8229600" cy="432075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  <p:sp>
        <p:nvSpPr>
          <p:cNvPr id="3" name="TextBox 2"/>
          <p:cNvSpPr txBox="1"/>
          <p:nvPr/>
        </p:nvSpPr>
        <p:spPr>
          <a:xfrm>
            <a:off x="6118034" y="5367012"/>
            <a:ext cx="15744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Ohne</a:t>
            </a:r>
            <a:r>
              <a:rPr lang="en-US" sz="2000" dirty="0"/>
              <a:t> </a:t>
            </a:r>
            <a:r>
              <a:rPr lang="en-US" sz="2000" dirty="0" err="1"/>
              <a:t>Beweis</a:t>
            </a:r>
            <a:endParaRPr lang="en-US" sz="20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C5980BF-DB9B-344C-B530-E57424B11464}"/>
              </a:ext>
            </a:extLst>
          </p:cNvPr>
          <p:cNvSpPr/>
          <p:nvPr/>
        </p:nvSpPr>
        <p:spPr>
          <a:xfrm>
            <a:off x="6494951" y="3933056"/>
            <a:ext cx="422032" cy="43204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Cloud Callout 7">
            <a:extLst>
              <a:ext uri="{FF2B5EF4-FFF2-40B4-BE49-F238E27FC236}">
                <a16:creationId xmlns:a16="http://schemas.microsoft.com/office/drawing/2014/main" id="{296D8CAE-F87E-154F-970A-65D71D44410A}"/>
              </a:ext>
            </a:extLst>
          </p:cNvPr>
          <p:cNvSpPr/>
          <p:nvPr/>
        </p:nvSpPr>
        <p:spPr>
          <a:xfrm>
            <a:off x="3050451" y="4956772"/>
            <a:ext cx="5626968" cy="1424555"/>
          </a:xfrm>
          <a:prstGeom prst="cloudCallout">
            <a:avLst>
              <a:gd name="adj1" fmla="val -51203"/>
              <a:gd name="adj2" fmla="val -4117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>
                <a:solidFill>
                  <a:schemeClr val="tx1"/>
                </a:solidFill>
              </a:rPr>
              <a:t>Nicht Top-</a:t>
            </a:r>
            <a:r>
              <a:rPr lang="de-DE" sz="2400" dirty="0" err="1">
                <a:solidFill>
                  <a:schemeClr val="tx1"/>
                </a:solidFill>
              </a:rPr>
              <a:t>k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br>
              <a:rPr lang="de-DE" sz="2400" dirty="0">
                <a:solidFill>
                  <a:schemeClr val="tx1"/>
                </a:solidFill>
              </a:rPr>
            </a:br>
            <a:r>
              <a:rPr lang="de-DE" sz="2400" dirty="0">
                <a:solidFill>
                  <a:schemeClr val="tx1"/>
                </a:solidFill>
              </a:rPr>
              <a:t>sondern </a:t>
            </a:r>
            <a:r>
              <a:rPr lang="de-DE" sz="2400" dirty="0" err="1">
                <a:solidFill>
                  <a:schemeClr val="tx1"/>
                </a:solidFill>
              </a:rPr>
              <a:t>Bottom-k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18A505-0F24-6C45-84E4-D74BBC7A356E}"/>
              </a:ext>
            </a:extLst>
          </p:cNvPr>
          <p:cNvSpPr txBox="1"/>
          <p:nvPr/>
        </p:nvSpPr>
        <p:spPr>
          <a:xfrm>
            <a:off x="3622187" y="6626828"/>
            <a:ext cx="192713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>
                <a:solidFill>
                  <a:schemeClr val="bg1"/>
                </a:solidFill>
              </a:rPr>
              <a:t>© S. Michel, TU Kaiserslautern</a:t>
            </a:r>
            <a:endParaRPr 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712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47519"/>
            <a:ext cx="7763903" cy="580670"/>
          </a:xfrm>
        </p:spPr>
        <p:txBody>
          <a:bodyPr>
            <a:normAutofit/>
          </a:bodyPr>
          <a:lstStyle/>
          <a:p>
            <a:r>
              <a:rPr lang="en-US" dirty="0"/>
              <a:t>Min-hash sketches of all reachability sets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753882" y="6100315"/>
                <a:ext cx="5096619" cy="644051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b="1" dirty="0">
                    <a:solidFill>
                      <a:srgbClr val="00B050"/>
                    </a:solidFill>
                  </a:rPr>
                  <a:t>hash values 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rgbClr val="00B050"/>
                        </a:solidFill>
                        <a:latin typeface="Cambria Math"/>
                      </a:rPr>
                      <m:t>𝐡</m:t>
                    </m:r>
                    <m:r>
                      <a:rPr lang="en-US" b="1" i="0" smtClean="0">
                        <a:solidFill>
                          <a:srgbClr val="00B050"/>
                        </a:solidFill>
                        <a:latin typeface="Cambria Math"/>
                      </a:rPr>
                      <m:t>(</m:t>
                    </m:r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/>
                      </a:rPr>
                      <m:t>𝒗</m:t>
                    </m:r>
                    <m:r>
                      <a:rPr lang="en-US" b="1" i="0" smtClean="0">
                        <a:solidFill>
                          <a:srgbClr val="00B050"/>
                        </a:solidFill>
                        <a:latin typeface="Cambria Math"/>
                      </a:rPr>
                      <m:t>)</m:t>
                    </m:r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/>
                      </a:rPr>
                      <m:t>∼</m:t>
                    </m:r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/>
                      </a:rPr>
                      <m:t>𝑼</m:t>
                    </m:r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/>
                      </a:rPr>
                      <m:t>[</m:t>
                    </m:r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/>
                      </a:rPr>
                      <m:t>𝟎</m:t>
                    </m:r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/>
                      </a:rPr>
                      <m:t>,</m:t>
                    </m:r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/>
                      </a:rPr>
                      <m:t>𝟏</m:t>
                    </m:r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/>
                      </a:rPr>
                      <m:t>]</m:t>
                    </m:r>
                  </m:oMath>
                </a14:m>
                <a:endParaRPr lang="en-US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753882" y="6100315"/>
                <a:ext cx="5096619" cy="644051"/>
              </a:xfrm>
              <a:blipFill rotWithShape="1">
                <a:blip r:embed="rId2"/>
                <a:stretch>
                  <a:fillRect l="-3110" t="-11429" b="-2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6" name="Group 55"/>
          <p:cNvGrpSpPr/>
          <p:nvPr/>
        </p:nvGrpSpPr>
        <p:grpSpPr>
          <a:xfrm>
            <a:off x="415704" y="1455435"/>
            <a:ext cx="7763903" cy="5009618"/>
            <a:chOff x="415704" y="1455435"/>
            <a:chExt cx="7763903" cy="5009618"/>
          </a:xfrm>
        </p:grpSpPr>
        <p:pic>
          <p:nvPicPr>
            <p:cNvPr id="4" name="Picture 14" descr="C:\Users\edithcohen\Documents\Dropbox\mytalks\MSR 201310\lego_starwars_luke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1387" y="5654591"/>
              <a:ext cx="608584" cy="8104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" descr="C:\Users\edithcohen\Documents\Dropbox\mytalks\MSR 201310\lego_chima_cragger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1223" y="1499498"/>
              <a:ext cx="592923" cy="592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3" descr="C:\Users\edithcohen\Documents\Dropbox\mytalks\MSR 201310\lego_chima_laval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7431" y="1630992"/>
              <a:ext cx="460849" cy="5806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4" descr="C:\Users\edithcohen\Documents\Dropbox\mytalks\MSR 201310\lego_chima_razcal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1847" y="3353830"/>
              <a:ext cx="400492" cy="4892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5" descr="C:\Users\edithcohen\Documents\Dropbox\mytalks\MSR 201310\lego_ninja_Kai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5107" y="1545542"/>
              <a:ext cx="750718" cy="7276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6" descr="C:\Users\edithcohen\Documents\Dropbox\mytalks\MSR 201310\lego_ninja_nya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53896" y="1455435"/>
              <a:ext cx="920003" cy="8605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7" descr="C:\Users\edithcohen\Documents\Dropbox\mytalks\MSR 201310\lego_ninja_Lloyd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476" y="3558263"/>
              <a:ext cx="542131" cy="5421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8" descr="C:\Users\edithcohen\Documents\Dropbox\mytalks\MSR 201310\lego_ninja_sensei.jp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0522" y="4129881"/>
              <a:ext cx="1309687" cy="8715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9" descr="C:\Users\edithcohen\Documents\Dropbox\mytalks\MSR 201310\lego_starwars_yoda.jp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7707" y="4438048"/>
              <a:ext cx="944562" cy="971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0" descr="C:\Users\edithcohen\Documents\Dropbox\mytalks\MSR 201310\lego_starwars_r2d2.jp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4221" y="5516099"/>
              <a:ext cx="696913" cy="8720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1" descr="C:\Users\edithcohen\Documents\Dropbox\mytalks\MSR 201310\lego_starwars_DV.jp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1450" y="4472079"/>
              <a:ext cx="742617" cy="7497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2" descr="C:\Users\edithcohen\Documents\Dropbox\mytalks\MSR 201310\lego_snake_accidus.jp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0102" y="2195531"/>
              <a:ext cx="685005" cy="6464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Oval 15"/>
            <p:cNvSpPr/>
            <p:nvPr/>
          </p:nvSpPr>
          <p:spPr>
            <a:xfrm>
              <a:off x="1059879" y="2092421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2574278" y="2287627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5847933" y="2844306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6358677" y="2317750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7208420" y="2317750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7513898" y="3655688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6358677" y="4000500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3020889" y="5481511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836367" y="3156857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1749995" y="5781861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4226410" y="4472079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" name="Straight Connector 26"/>
            <p:cNvCxnSpPr>
              <a:stCxn id="16" idx="6"/>
              <a:endCxn id="17" idx="2"/>
            </p:cNvCxnSpPr>
            <p:nvPr/>
          </p:nvCxnSpPr>
          <p:spPr>
            <a:xfrm>
              <a:off x="1183457" y="2162271"/>
              <a:ext cx="1390821" cy="195206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24" idx="0"/>
              <a:endCxn id="16" idx="4"/>
            </p:cNvCxnSpPr>
            <p:nvPr/>
          </p:nvCxnSpPr>
          <p:spPr>
            <a:xfrm flipV="1">
              <a:off x="898156" y="2232121"/>
              <a:ext cx="223512" cy="924736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25" idx="5"/>
              <a:endCxn id="23" idx="2"/>
            </p:cNvCxnSpPr>
            <p:nvPr/>
          </p:nvCxnSpPr>
          <p:spPr>
            <a:xfrm flipV="1">
              <a:off x="1855475" y="5551361"/>
              <a:ext cx="1165414" cy="349741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20" idx="3"/>
              <a:endCxn id="22" idx="7"/>
            </p:cNvCxnSpPr>
            <p:nvPr/>
          </p:nvCxnSpPr>
          <p:spPr>
            <a:xfrm flipH="1">
              <a:off x="6464157" y="2436991"/>
              <a:ext cx="762361" cy="158396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19" idx="3"/>
              <a:endCxn id="18" idx="7"/>
            </p:cNvCxnSpPr>
            <p:nvPr/>
          </p:nvCxnSpPr>
          <p:spPr>
            <a:xfrm flipH="1">
              <a:off x="5953413" y="2436991"/>
              <a:ext cx="423362" cy="427774"/>
            </a:xfrm>
            <a:prstGeom prst="line">
              <a:avLst/>
            </a:prstGeom>
            <a:ln w="28575"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stCxn id="18" idx="4"/>
              <a:endCxn id="22" idx="1"/>
            </p:cNvCxnSpPr>
            <p:nvPr/>
          </p:nvCxnSpPr>
          <p:spPr>
            <a:xfrm>
              <a:off x="5909722" y="2984006"/>
              <a:ext cx="467053" cy="1036953"/>
            </a:xfrm>
            <a:prstGeom prst="line">
              <a:avLst/>
            </a:prstGeom>
            <a:ln w="28575"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19" idx="4"/>
              <a:endCxn id="22" idx="0"/>
            </p:cNvCxnSpPr>
            <p:nvPr/>
          </p:nvCxnSpPr>
          <p:spPr>
            <a:xfrm>
              <a:off x="6420466" y="2457450"/>
              <a:ext cx="0" cy="1543050"/>
            </a:xfrm>
            <a:prstGeom prst="line">
              <a:avLst/>
            </a:prstGeom>
            <a:ln w="28575"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21" idx="1"/>
              <a:endCxn id="18" idx="5"/>
            </p:cNvCxnSpPr>
            <p:nvPr/>
          </p:nvCxnSpPr>
          <p:spPr>
            <a:xfrm flipH="1" flipV="1">
              <a:off x="5953413" y="2963547"/>
              <a:ext cx="1578583" cy="712600"/>
            </a:xfrm>
            <a:prstGeom prst="line">
              <a:avLst/>
            </a:prstGeom>
            <a:ln w="28575"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26" idx="5"/>
              <a:endCxn id="22" idx="2"/>
            </p:cNvCxnSpPr>
            <p:nvPr/>
          </p:nvCxnSpPr>
          <p:spPr>
            <a:xfrm flipV="1">
              <a:off x="4331890" y="4070350"/>
              <a:ext cx="2026787" cy="520970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19" idx="5"/>
              <a:endCxn id="21" idx="0"/>
            </p:cNvCxnSpPr>
            <p:nvPr/>
          </p:nvCxnSpPr>
          <p:spPr>
            <a:xfrm>
              <a:off x="6464157" y="2436991"/>
              <a:ext cx="1111530" cy="1218697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26" idx="0"/>
              <a:endCxn id="17" idx="5"/>
            </p:cNvCxnSpPr>
            <p:nvPr/>
          </p:nvCxnSpPr>
          <p:spPr>
            <a:xfrm flipH="1" flipV="1">
              <a:off x="2679758" y="2406868"/>
              <a:ext cx="1608441" cy="2065211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22" idx="1"/>
              <a:endCxn id="17" idx="6"/>
            </p:cNvCxnSpPr>
            <p:nvPr/>
          </p:nvCxnSpPr>
          <p:spPr>
            <a:xfrm flipH="1" flipV="1">
              <a:off x="2697856" y="2357477"/>
              <a:ext cx="3678919" cy="1663482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9" name="Picture 13" descr="C:\Users\edithcohen\Documents\Dropbox\mytalks\MSR 201310\leg_chima_eagle.jpg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704" y="3023338"/>
              <a:ext cx="405519" cy="5930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Oval 39"/>
            <p:cNvSpPr/>
            <p:nvPr/>
          </p:nvSpPr>
          <p:spPr>
            <a:xfrm>
              <a:off x="1626417" y="4846959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2041240" y="3214130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2" name="Straight Connector 41"/>
            <p:cNvCxnSpPr>
              <a:stCxn id="16" idx="5"/>
              <a:endCxn id="41" idx="1"/>
            </p:cNvCxnSpPr>
            <p:nvPr/>
          </p:nvCxnSpPr>
          <p:spPr>
            <a:xfrm>
              <a:off x="1165359" y="2211662"/>
              <a:ext cx="893979" cy="1022927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40" idx="5"/>
              <a:endCxn id="23" idx="0"/>
            </p:cNvCxnSpPr>
            <p:nvPr/>
          </p:nvCxnSpPr>
          <p:spPr>
            <a:xfrm>
              <a:off x="1731897" y="4966200"/>
              <a:ext cx="1350781" cy="515311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40" idx="7"/>
              <a:endCxn id="41" idx="4"/>
            </p:cNvCxnSpPr>
            <p:nvPr/>
          </p:nvCxnSpPr>
          <p:spPr>
            <a:xfrm flipV="1">
              <a:off x="1731897" y="3353830"/>
              <a:ext cx="371132" cy="1513588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>
              <a:endCxn id="41" idx="6"/>
            </p:cNvCxnSpPr>
            <p:nvPr/>
          </p:nvCxnSpPr>
          <p:spPr>
            <a:xfrm flipH="1">
              <a:off x="2164818" y="2912669"/>
              <a:ext cx="3731823" cy="371311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stCxn id="25" idx="6"/>
            </p:cNvCxnSpPr>
            <p:nvPr/>
          </p:nvCxnSpPr>
          <p:spPr>
            <a:xfrm flipV="1">
              <a:off x="1873573" y="4591320"/>
              <a:ext cx="2352837" cy="1260391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>
              <a:stCxn id="23" idx="7"/>
              <a:endCxn id="26" idx="6"/>
            </p:cNvCxnSpPr>
            <p:nvPr/>
          </p:nvCxnSpPr>
          <p:spPr>
            <a:xfrm flipV="1">
              <a:off x="3126369" y="4541929"/>
              <a:ext cx="1223619" cy="960041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>
              <a:endCxn id="40" idx="5"/>
            </p:cNvCxnSpPr>
            <p:nvPr/>
          </p:nvCxnSpPr>
          <p:spPr>
            <a:xfrm flipH="1">
              <a:off x="1731897" y="4541929"/>
              <a:ext cx="2494513" cy="424271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>
              <a:stCxn id="40" idx="7"/>
              <a:endCxn id="25" idx="7"/>
            </p:cNvCxnSpPr>
            <p:nvPr/>
          </p:nvCxnSpPr>
          <p:spPr>
            <a:xfrm>
              <a:off x="1731897" y="4867418"/>
              <a:ext cx="123578" cy="934902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24" idx="7"/>
              <a:endCxn id="17" idx="3"/>
            </p:cNvCxnSpPr>
            <p:nvPr/>
          </p:nvCxnSpPr>
          <p:spPr>
            <a:xfrm flipV="1">
              <a:off x="941847" y="2406868"/>
              <a:ext cx="1650529" cy="770448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19" idx="6"/>
              <a:endCxn id="20" idx="4"/>
            </p:cNvCxnSpPr>
            <p:nvPr/>
          </p:nvCxnSpPr>
          <p:spPr>
            <a:xfrm>
              <a:off x="6482255" y="2387600"/>
              <a:ext cx="787954" cy="69850"/>
            </a:xfrm>
            <a:prstGeom prst="line">
              <a:avLst/>
            </a:prstGeom>
            <a:ln w="28575"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stCxn id="17" idx="4"/>
              <a:endCxn id="41" idx="7"/>
            </p:cNvCxnSpPr>
            <p:nvPr/>
          </p:nvCxnSpPr>
          <p:spPr>
            <a:xfrm flipH="1">
              <a:off x="2146720" y="2427327"/>
              <a:ext cx="489347" cy="807262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41" idx="3"/>
              <a:endCxn id="24" idx="6"/>
            </p:cNvCxnSpPr>
            <p:nvPr/>
          </p:nvCxnSpPr>
          <p:spPr>
            <a:xfrm flipH="1" flipV="1">
              <a:off x="959945" y="3226707"/>
              <a:ext cx="1099393" cy="106664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22" idx="7"/>
              <a:endCxn id="21" idx="3"/>
            </p:cNvCxnSpPr>
            <p:nvPr/>
          </p:nvCxnSpPr>
          <p:spPr>
            <a:xfrm flipV="1">
              <a:off x="6464157" y="3774929"/>
              <a:ext cx="1067839" cy="246030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endCxn id="20" idx="4"/>
            </p:cNvCxnSpPr>
            <p:nvPr/>
          </p:nvCxnSpPr>
          <p:spPr>
            <a:xfrm flipH="1" flipV="1">
              <a:off x="7270209" y="2457450"/>
              <a:ext cx="362033" cy="1228054"/>
            </a:xfrm>
            <a:prstGeom prst="line">
              <a:avLst/>
            </a:prstGeom>
            <a:ln w="28575"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4" name="Group 83"/>
          <p:cNvGrpSpPr/>
          <p:nvPr/>
        </p:nvGrpSpPr>
        <p:grpSpPr>
          <a:xfrm>
            <a:off x="66660" y="1545542"/>
            <a:ext cx="8489657" cy="5312458"/>
            <a:chOff x="66660" y="1545542"/>
            <a:chExt cx="8489657" cy="5312458"/>
          </a:xfrm>
        </p:grpSpPr>
        <p:sp>
          <p:nvSpPr>
            <p:cNvPr id="71" name="TextBox 70"/>
            <p:cNvSpPr txBox="1"/>
            <p:nvPr/>
          </p:nvSpPr>
          <p:spPr>
            <a:xfrm>
              <a:off x="66660" y="1545542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B050"/>
                  </a:solidFill>
                </a:rPr>
                <a:t>0.37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141038" y="3482541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B050"/>
                  </a:solidFill>
                </a:rPr>
                <a:t>0.23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1312758" y="3708112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B050"/>
                  </a:solidFill>
                </a:rPr>
                <a:t>0.85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2835041" y="1764578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B050"/>
                  </a:solidFill>
                </a:rPr>
                <a:t>0.45</a:t>
              </a: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837093" y="5029370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B050"/>
                  </a:solidFill>
                </a:rPr>
                <a:t>0.06</a:t>
              </a: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1184188" y="6273225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B050"/>
                  </a:solidFill>
                </a:rPr>
                <a:t>0.95</a:t>
              </a: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6143248" y="4826403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B050"/>
                  </a:solidFill>
                </a:rPr>
                <a:t>0.77</a:t>
              </a: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4030729" y="5258973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B050"/>
                  </a:solidFill>
                </a:rPr>
                <a:t>0.69</a:t>
              </a: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7449119" y="3958204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B050"/>
                  </a:solidFill>
                </a:rPr>
                <a:t>0.93</a:t>
              </a: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2636067" y="6172665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B050"/>
                  </a:solidFill>
                </a:rPr>
                <a:t>0.32</a:t>
              </a: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7637476" y="1648606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B050"/>
                  </a:solidFill>
                </a:rPr>
                <a:t>0.28</a:t>
              </a: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4885862" y="2671159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B050"/>
                  </a:solidFill>
                </a:rPr>
                <a:t>0.34</a:t>
              </a: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5345283" y="1591838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B050"/>
                  </a:solidFill>
                </a:rPr>
                <a:t>0.12</a:t>
              </a:r>
            </a:p>
          </p:txBody>
        </p:sp>
      </p:grpSp>
      <p:sp>
        <p:nvSpPr>
          <p:cNvPr id="85" name="Slide Number Placeholder 3">
            <a:extLst>
              <a:ext uri="{FF2B5EF4-FFF2-40B4-BE49-F238E27FC236}">
                <a16:creationId xmlns:a16="http://schemas.microsoft.com/office/drawing/2014/main" id="{5F2B9D77-2ABC-CC4F-8B91-6AEA7A743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A63B80E5-9244-8046-93B2-4BE124FF5331}"/>
              </a:ext>
            </a:extLst>
          </p:cNvPr>
          <p:cNvSpPr txBox="1"/>
          <p:nvPr/>
        </p:nvSpPr>
        <p:spPr>
          <a:xfrm>
            <a:off x="3923928" y="6626828"/>
            <a:ext cx="102784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>
                <a:solidFill>
                  <a:schemeClr val="bg1"/>
                </a:solidFill>
              </a:rPr>
              <a:t>© Edith Cohen</a:t>
            </a:r>
            <a:endParaRPr 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009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1"/>
              <p:cNvSpPr txBox="1">
                <a:spLocks/>
              </p:cNvSpPr>
              <p:nvPr/>
            </p:nvSpPr>
            <p:spPr>
              <a:xfrm>
                <a:off x="-180528" y="-27384"/>
                <a:ext cx="9324528" cy="11430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97500"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3200" dirty="0"/>
                  <a:t>Min-Hash sketches of all Reachability Sets: 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3200" i="1" dirty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3200" dirty="0"/>
                  <a:t> </a:t>
                </a:r>
              </a:p>
            </p:txBody>
          </p:sp>
        </mc:Choice>
        <mc:Fallback xmlns="">
          <p:sp>
            <p:nvSpPr>
              <p:cNvPr id="4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80528" y="-27384"/>
                <a:ext cx="9324528" cy="11430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611560" y="1340768"/>
                <a:ext cx="6830088" cy="309634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800" dirty="0"/>
                  <a:t>Sort nodes </a:t>
                </a:r>
                <a14:m>
                  <m:oMath xmlns:m="http://schemas.openxmlformats.org/officeDocument/2006/math">
                    <m:r>
                      <a:rPr lang="en-US" sz="2800" b="1" i="1" dirty="0">
                        <a:solidFill>
                          <a:srgbClr val="7030A0"/>
                        </a:solidFill>
                        <a:latin typeface="Cambria Math"/>
                      </a:rPr>
                      <m:t>𝒖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w.r.t.</a:t>
                </a:r>
                <a:r>
                  <a:rPr lang="en-US" sz="2800" dirty="0"/>
                  <a:t> h(</a:t>
                </a:r>
                <a14:m>
                  <m:oMath xmlns:m="http://schemas.openxmlformats.org/officeDocument/2006/math">
                    <m:r>
                      <a:rPr lang="en-US" sz="2800" b="1" i="1" dirty="0">
                        <a:solidFill>
                          <a:srgbClr val="7030A0"/>
                        </a:solidFill>
                        <a:latin typeface="Cambria Math"/>
                      </a:rPr>
                      <m:t>𝒖</m:t>
                    </m:r>
                  </m:oMath>
                </a14:m>
                <a:r>
                  <a:rPr lang="en-US" sz="2800" dirty="0"/>
                  <a:t>) in ascending order</a:t>
                </a:r>
              </a:p>
              <a:p>
                <a:pPr marL="0" indent="0">
                  <a:buNone/>
                </a:pPr>
                <a:endParaRPr lang="en-US" sz="2800" dirty="0"/>
              </a:p>
              <a:p>
                <a:pPr marL="0" indent="0">
                  <a:buNone/>
                </a:pPr>
                <a:r>
                  <a:rPr lang="en-US" sz="2800" dirty="0"/>
                  <a:t>For each node </a:t>
                </a:r>
                <a14:m>
                  <m:oMath xmlns:m="http://schemas.openxmlformats.org/officeDocument/2006/math">
                    <m:r>
                      <a:rPr lang="en-US" sz="2800" b="1" i="1" dirty="0">
                        <a:solidFill>
                          <a:srgbClr val="7030A0"/>
                        </a:solidFill>
                        <a:latin typeface="Cambria Math"/>
                      </a:rPr>
                      <m:t>𝒖</m:t>
                    </m:r>
                  </m:oMath>
                </a14:m>
                <a:endParaRPr lang="en-US" sz="2800" dirty="0"/>
              </a:p>
              <a:p>
                <a:pPr marL="0" indent="0">
                  <a:buNone/>
                </a:pPr>
                <a:endParaRPr lang="en-US" sz="2800" dirty="0"/>
              </a:p>
              <a:p>
                <a:pPr marL="0" indent="0">
                  <a:buNone/>
                </a:pPr>
                <a:r>
                  <a:rPr lang="en-US" sz="2800" dirty="0"/>
                  <a:t>For each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𝑣</m:t>
                    </m:r>
                  </m:oMath>
                </a14:m>
                <a:r>
                  <a:rPr lang="en-US" sz="2800" dirty="0"/>
                  <a:t>:   </a:t>
                </a:r>
                <a14:m>
                  <m:oMath xmlns:m="http://schemas.openxmlformats.org/officeDocument/2006/math">
                    <m:r>
                      <a:rPr lang="en-US" sz="2800" b="1" i="0" dirty="0" smtClean="0">
                        <a:solidFill>
                          <a:srgbClr val="7030A0"/>
                        </a:solidFill>
                        <a:latin typeface="Cambria Math"/>
                      </a:rPr>
                      <m:t>𝐬</m:t>
                    </m:r>
                    <m:d>
                      <m:dPr>
                        <m:ctrlPr>
                          <a:rPr lang="en-US" sz="2800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 dirty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𝒗</m:t>
                        </m:r>
                      </m:e>
                    </m:d>
                    <m:r>
                      <a:rPr lang="en-US" sz="2800" b="1" i="1" dirty="0" smtClean="0">
                        <a:solidFill>
                          <a:srgbClr val="7030A0"/>
                        </a:solidFill>
                        <a:latin typeface="Cambria Math"/>
                      </a:rPr>
                      <m:t>←</m:t>
                    </m:r>
                    <m:limLow>
                      <m:limLowPr>
                        <m:ctrlPr>
                          <a:rPr lang="en-US" sz="2800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2800" b="1" i="0" dirty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𝐦𝐢𝐧</m:t>
                        </m:r>
                      </m:e>
                      <m:lim>
                        <m:r>
                          <a:rPr lang="en-US" sz="2800" b="1" i="1" dirty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𝒗</m:t>
                        </m:r>
                        <m:r>
                          <a:rPr lang="en-US" sz="2800" b="1" i="1" dirty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 ↝ </m:t>
                        </m:r>
                        <m:r>
                          <a:rPr lang="en-US" sz="2800" b="1" i="1" dirty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𝒖</m:t>
                        </m:r>
                      </m:lim>
                    </m:limLow>
                  </m:oMath>
                </a14:m>
                <a:r>
                  <a:rPr lang="en-US" sz="2800" b="1" dirty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rgbClr val="7030A0"/>
                        </a:solidFill>
                        <a:latin typeface="Cambria Math"/>
                      </a:rPr>
                      <m:t>𝒉</m:t>
                    </m:r>
                    <m:r>
                      <a:rPr lang="en-US" sz="2800" b="1" i="1" dirty="0" smtClean="0">
                        <a:solidFill>
                          <a:srgbClr val="7030A0"/>
                        </a:solidFill>
                        <a:latin typeface="Cambria Math"/>
                      </a:rPr>
                      <m:t>(</m:t>
                    </m:r>
                    <m:r>
                      <a:rPr lang="en-US" sz="2800" b="1" i="1" dirty="0" smtClean="0">
                        <a:solidFill>
                          <a:srgbClr val="7030A0"/>
                        </a:solidFill>
                        <a:latin typeface="Cambria Math"/>
                      </a:rPr>
                      <m:t>𝒖</m:t>
                    </m:r>
                    <m:r>
                      <a:rPr lang="en-US" sz="2800" b="1" i="1" dirty="0" smtClean="0">
                        <a:solidFill>
                          <a:srgbClr val="7030A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800" b="1" dirty="0">
                    <a:solidFill>
                      <a:srgbClr val="7030A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1340768"/>
                <a:ext cx="6830088" cy="3096344"/>
              </a:xfrm>
              <a:prstGeom prst="rect">
                <a:avLst/>
              </a:prstGeom>
              <a:blipFill>
                <a:blip r:embed="rId3"/>
                <a:stretch>
                  <a:fillRect l="-2041" t="-2041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2D21E839-BB57-AC4E-8065-2417AA49C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19</a:t>
            </a:fld>
            <a:endParaRPr lang="de-DE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F46A92-E7E7-DE49-9F74-4BA685454B08}"/>
              </a:ext>
            </a:extLst>
          </p:cNvPr>
          <p:cNvSpPr txBox="1"/>
          <p:nvPr/>
        </p:nvSpPr>
        <p:spPr>
          <a:xfrm>
            <a:off x="3923928" y="6626828"/>
            <a:ext cx="102784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>
                <a:solidFill>
                  <a:schemeClr val="bg1"/>
                </a:solidFill>
              </a:rPr>
              <a:t>© Edith Cohen</a:t>
            </a:r>
            <a:endParaRPr 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107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42627C-B2F5-A541-ABDB-153835BDE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Acknowledgments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3F2FF7-B353-054F-AE01-A397D5B964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Quite a few slides (indicated) have been taken from a lecture on Leveraging Big Data (2013/14) by Edith Cohen at Tel-Aviv-University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Presentations are possibly adapted and extended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All faults are mine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872240-2D45-5541-AB08-E5904EFE2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67047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1"/>
              <p:cNvSpPr txBox="1">
                <a:spLocks/>
              </p:cNvSpPr>
              <p:nvPr/>
            </p:nvSpPr>
            <p:spPr>
              <a:xfrm>
                <a:off x="-36512" y="188640"/>
                <a:ext cx="9251354" cy="690499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3200" dirty="0"/>
                  <a:t>Min-Hash sketches of all Reachability Sets: 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/>
                      </a:rPr>
                      <m:t>𝑘</m:t>
                    </m:r>
                    <m:r>
                      <a:rPr lang="en-US" sz="3200" i="1" dirty="0">
                        <a:latin typeface="Cambria Math"/>
                      </a:rPr>
                      <m:t>=1</m:t>
                    </m:r>
                  </m:oMath>
                </a14:m>
                <a:r>
                  <a:rPr lang="en-US" sz="3200" dirty="0"/>
                  <a:t> </a:t>
                </a:r>
              </a:p>
            </p:txBody>
          </p:sp>
        </mc:Choice>
        <mc:Fallback xmlns="">
          <p:sp>
            <p:nvSpPr>
              <p:cNvPr id="4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6512" y="188640"/>
                <a:ext cx="9251354" cy="690499"/>
              </a:xfrm>
              <a:prstGeom prst="rect">
                <a:avLst/>
              </a:prstGeom>
              <a:blipFill>
                <a:blip r:embed="rId2"/>
                <a:stretch>
                  <a:fillRect t="-3571" b="-19643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5549165" y="5172665"/>
                <a:ext cx="3450379" cy="82578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1" i="0" dirty="0" smtClean="0">
                        <a:solidFill>
                          <a:srgbClr val="7030A0"/>
                        </a:solidFill>
                        <a:latin typeface="Cambria Math"/>
                      </a:rPr>
                      <m:t>𝐬</m:t>
                    </m:r>
                    <m:d>
                      <m:dPr>
                        <m:ctrlPr>
                          <a:rPr lang="en-US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dirty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𝒗</m:t>
                        </m:r>
                      </m:e>
                    </m:d>
                    <m:r>
                      <a:rPr lang="en-US" b="1" i="1" dirty="0" smtClean="0">
                        <a:solidFill>
                          <a:srgbClr val="7030A0"/>
                        </a:solidFill>
                        <a:latin typeface="Cambria Math"/>
                      </a:rPr>
                      <m:t>←</m:t>
                    </m:r>
                    <m:limLow>
                      <m:limLowPr>
                        <m:ctrlPr>
                          <a:rPr lang="en-US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b="1" i="0" dirty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𝐦𝐢𝐧</m:t>
                        </m:r>
                      </m:e>
                      <m:lim>
                        <m:r>
                          <a:rPr lang="en-US" b="1" i="1" dirty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𝒗</m:t>
                        </m:r>
                        <m:r>
                          <a:rPr lang="en-US" b="1" i="1" dirty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 ↝ </m:t>
                        </m:r>
                        <m:r>
                          <a:rPr lang="en-US" b="1" i="1" dirty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𝒖</m:t>
                        </m:r>
                      </m:lim>
                    </m:limLow>
                  </m:oMath>
                </a14:m>
                <a:r>
                  <a:rPr lang="en-US" b="1" dirty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7030A0"/>
                        </a:solidFill>
                        <a:latin typeface="Cambria Math"/>
                      </a:rPr>
                      <m:t>𝒉</m:t>
                    </m:r>
                    <m:r>
                      <a:rPr lang="en-US" b="1" i="1" dirty="0" smtClean="0">
                        <a:solidFill>
                          <a:srgbClr val="7030A0"/>
                        </a:solidFill>
                        <a:latin typeface="Cambria Math"/>
                      </a:rPr>
                      <m:t>(</m:t>
                    </m:r>
                    <m:r>
                      <a:rPr lang="en-US" b="1" i="1" dirty="0" smtClean="0">
                        <a:solidFill>
                          <a:srgbClr val="7030A0"/>
                        </a:solidFill>
                        <a:latin typeface="Cambria Math"/>
                      </a:rPr>
                      <m:t>𝒖</m:t>
                    </m:r>
                    <m:r>
                      <a:rPr lang="en-US" b="1" i="1" dirty="0" smtClean="0">
                        <a:solidFill>
                          <a:srgbClr val="7030A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b="1" dirty="0">
                    <a:solidFill>
                      <a:srgbClr val="7030A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9165" y="5172665"/>
                <a:ext cx="3450379" cy="825787"/>
              </a:xfrm>
              <a:prstGeom prst="rect">
                <a:avLst/>
              </a:prstGeom>
              <a:blipFill>
                <a:blip r:embed="rId3"/>
                <a:stretch>
                  <a:fillRect l="-366" b="-9091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415704" y="1122779"/>
            <a:ext cx="7763903" cy="5009618"/>
            <a:chOff x="415704" y="1455435"/>
            <a:chExt cx="7763903" cy="5009618"/>
          </a:xfrm>
        </p:grpSpPr>
        <p:pic>
          <p:nvPicPr>
            <p:cNvPr id="9" name="Picture 14" descr="C:\Users\edithcohen\Documents\Dropbox\mytalks\MSR 201310\lego_starwars_luke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1387" y="5654591"/>
              <a:ext cx="608584" cy="8104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C:\Users\edithcohen\Documents\Dropbox\mytalks\MSR 201310\lego_chima_cragger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1223" y="1499498"/>
              <a:ext cx="592923" cy="592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3" descr="C:\Users\edithcohen\Documents\Dropbox\mytalks\MSR 201310\lego_chima_laval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7431" y="1630992"/>
              <a:ext cx="460849" cy="5806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4" descr="C:\Users\edithcohen\Documents\Dropbox\mytalks\MSR 201310\lego_chima_razcal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1847" y="3353830"/>
              <a:ext cx="400492" cy="4892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5" descr="C:\Users\edithcohen\Documents\Dropbox\mytalks\MSR 201310\lego_ninja_Kai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5107" y="1545542"/>
              <a:ext cx="750718" cy="7276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6" descr="C:\Users\edithcohen\Documents\Dropbox\mytalks\MSR 201310\lego_ninja_nya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53896" y="1455435"/>
              <a:ext cx="920003" cy="8605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7" descr="C:\Users\edithcohen\Documents\Dropbox\mytalks\MSR 201310\lego_ninja_Lloyd.jp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476" y="3558263"/>
              <a:ext cx="542131" cy="5421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8" descr="C:\Users\edithcohen\Documents\Dropbox\mytalks\MSR 201310\lego_ninja_sensei.jp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0522" y="4129881"/>
              <a:ext cx="1309687" cy="8715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9" descr="C:\Users\edithcohen\Documents\Dropbox\mytalks\MSR 201310\lego_starwars_yoda.jp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7707" y="4438048"/>
              <a:ext cx="944562" cy="971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0" descr="C:\Users\edithcohen\Documents\Dropbox\mytalks\MSR 201310\lego_starwars_r2d2.jp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4221" y="5516099"/>
              <a:ext cx="696913" cy="8720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11" descr="C:\Users\edithcohen\Documents\Dropbox\mytalks\MSR 201310\lego_starwars_DV.jp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1450" y="4472079"/>
              <a:ext cx="742617" cy="7497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12" descr="C:\Users\edithcohen\Documents\Dropbox\mytalks\MSR 201310\lego_snake_accidus.jpg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0102" y="2195531"/>
              <a:ext cx="685005" cy="6464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Oval 20"/>
            <p:cNvSpPr/>
            <p:nvPr/>
          </p:nvSpPr>
          <p:spPr>
            <a:xfrm>
              <a:off x="1059879" y="2092421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2574278" y="2287627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5847933" y="2844306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6358677" y="2317750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7208420" y="2317750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7513898" y="3655688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6358677" y="4000500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3020889" y="5481511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836367" y="3156857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1749995" y="5781861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4226410" y="4472079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" name="Straight Connector 31"/>
            <p:cNvCxnSpPr>
              <a:stCxn id="21" idx="6"/>
              <a:endCxn id="22" idx="2"/>
            </p:cNvCxnSpPr>
            <p:nvPr/>
          </p:nvCxnSpPr>
          <p:spPr>
            <a:xfrm>
              <a:off x="1183457" y="2162271"/>
              <a:ext cx="1390821" cy="195206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29" idx="0"/>
              <a:endCxn id="21" idx="4"/>
            </p:cNvCxnSpPr>
            <p:nvPr/>
          </p:nvCxnSpPr>
          <p:spPr>
            <a:xfrm flipV="1">
              <a:off x="898156" y="2232121"/>
              <a:ext cx="223512" cy="924736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30" idx="5"/>
              <a:endCxn id="28" idx="2"/>
            </p:cNvCxnSpPr>
            <p:nvPr/>
          </p:nvCxnSpPr>
          <p:spPr>
            <a:xfrm flipV="1">
              <a:off x="1855475" y="5551361"/>
              <a:ext cx="1165414" cy="349741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25" idx="3"/>
              <a:endCxn id="27" idx="7"/>
            </p:cNvCxnSpPr>
            <p:nvPr/>
          </p:nvCxnSpPr>
          <p:spPr>
            <a:xfrm flipH="1">
              <a:off x="6464157" y="2436991"/>
              <a:ext cx="762361" cy="158396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24" idx="3"/>
              <a:endCxn id="23" idx="7"/>
            </p:cNvCxnSpPr>
            <p:nvPr/>
          </p:nvCxnSpPr>
          <p:spPr>
            <a:xfrm flipH="1">
              <a:off x="5953413" y="2436991"/>
              <a:ext cx="423362" cy="427774"/>
            </a:xfrm>
            <a:prstGeom prst="line">
              <a:avLst/>
            </a:prstGeom>
            <a:ln w="28575"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23" idx="4"/>
              <a:endCxn id="27" idx="1"/>
            </p:cNvCxnSpPr>
            <p:nvPr/>
          </p:nvCxnSpPr>
          <p:spPr>
            <a:xfrm>
              <a:off x="5909722" y="2984006"/>
              <a:ext cx="467053" cy="1036953"/>
            </a:xfrm>
            <a:prstGeom prst="line">
              <a:avLst/>
            </a:prstGeom>
            <a:ln w="28575"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24" idx="4"/>
              <a:endCxn id="27" idx="0"/>
            </p:cNvCxnSpPr>
            <p:nvPr/>
          </p:nvCxnSpPr>
          <p:spPr>
            <a:xfrm>
              <a:off x="6420466" y="2457450"/>
              <a:ext cx="0" cy="1543050"/>
            </a:xfrm>
            <a:prstGeom prst="line">
              <a:avLst/>
            </a:prstGeom>
            <a:ln w="28575"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26" idx="1"/>
              <a:endCxn id="23" idx="5"/>
            </p:cNvCxnSpPr>
            <p:nvPr/>
          </p:nvCxnSpPr>
          <p:spPr>
            <a:xfrm flipH="1" flipV="1">
              <a:off x="5953413" y="2963547"/>
              <a:ext cx="1578583" cy="712600"/>
            </a:xfrm>
            <a:prstGeom prst="line">
              <a:avLst/>
            </a:prstGeom>
            <a:ln w="28575"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31" idx="5"/>
              <a:endCxn id="27" idx="2"/>
            </p:cNvCxnSpPr>
            <p:nvPr/>
          </p:nvCxnSpPr>
          <p:spPr>
            <a:xfrm flipV="1">
              <a:off x="4331890" y="4070350"/>
              <a:ext cx="2026787" cy="520970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24" idx="5"/>
              <a:endCxn id="26" idx="0"/>
            </p:cNvCxnSpPr>
            <p:nvPr/>
          </p:nvCxnSpPr>
          <p:spPr>
            <a:xfrm>
              <a:off x="6464157" y="2436991"/>
              <a:ext cx="1111530" cy="1218697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stCxn id="31" idx="0"/>
              <a:endCxn id="22" idx="5"/>
            </p:cNvCxnSpPr>
            <p:nvPr/>
          </p:nvCxnSpPr>
          <p:spPr>
            <a:xfrm flipH="1" flipV="1">
              <a:off x="2679758" y="2406868"/>
              <a:ext cx="1608441" cy="2065211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27" idx="1"/>
              <a:endCxn id="22" idx="6"/>
            </p:cNvCxnSpPr>
            <p:nvPr/>
          </p:nvCxnSpPr>
          <p:spPr>
            <a:xfrm flipH="1" flipV="1">
              <a:off x="2697856" y="2357477"/>
              <a:ext cx="3678919" cy="1663482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4" name="Picture 13" descr="C:\Users\edithcohen\Documents\Dropbox\mytalks\MSR 201310\leg_chima_eagle.jpg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704" y="3023338"/>
              <a:ext cx="405519" cy="5930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" name="Oval 44"/>
            <p:cNvSpPr/>
            <p:nvPr/>
          </p:nvSpPr>
          <p:spPr>
            <a:xfrm>
              <a:off x="1626417" y="4846959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2041240" y="3214130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7" name="Straight Connector 46"/>
            <p:cNvCxnSpPr>
              <a:stCxn id="21" idx="5"/>
              <a:endCxn id="46" idx="1"/>
            </p:cNvCxnSpPr>
            <p:nvPr/>
          </p:nvCxnSpPr>
          <p:spPr>
            <a:xfrm>
              <a:off x="1165359" y="2211662"/>
              <a:ext cx="893979" cy="1022927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>
              <a:stCxn id="45" idx="5"/>
              <a:endCxn id="28" idx="0"/>
            </p:cNvCxnSpPr>
            <p:nvPr/>
          </p:nvCxnSpPr>
          <p:spPr>
            <a:xfrm>
              <a:off x="1731897" y="4966200"/>
              <a:ext cx="1350781" cy="515311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>
              <a:stCxn id="45" idx="7"/>
              <a:endCxn id="46" idx="4"/>
            </p:cNvCxnSpPr>
            <p:nvPr/>
          </p:nvCxnSpPr>
          <p:spPr>
            <a:xfrm flipV="1">
              <a:off x="1731897" y="3353830"/>
              <a:ext cx="371132" cy="1513588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endCxn id="46" idx="6"/>
            </p:cNvCxnSpPr>
            <p:nvPr/>
          </p:nvCxnSpPr>
          <p:spPr>
            <a:xfrm flipH="1">
              <a:off x="2164818" y="2912669"/>
              <a:ext cx="3731823" cy="371311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30" idx="6"/>
            </p:cNvCxnSpPr>
            <p:nvPr/>
          </p:nvCxnSpPr>
          <p:spPr>
            <a:xfrm flipV="1">
              <a:off x="1873573" y="4591320"/>
              <a:ext cx="2352837" cy="1260391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stCxn id="28" idx="7"/>
              <a:endCxn id="31" idx="6"/>
            </p:cNvCxnSpPr>
            <p:nvPr/>
          </p:nvCxnSpPr>
          <p:spPr>
            <a:xfrm flipV="1">
              <a:off x="3126369" y="4541929"/>
              <a:ext cx="1223619" cy="960041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endCxn id="45" idx="5"/>
            </p:cNvCxnSpPr>
            <p:nvPr/>
          </p:nvCxnSpPr>
          <p:spPr>
            <a:xfrm flipH="1">
              <a:off x="1731897" y="4541929"/>
              <a:ext cx="2494513" cy="424271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45" idx="7"/>
              <a:endCxn id="30" idx="7"/>
            </p:cNvCxnSpPr>
            <p:nvPr/>
          </p:nvCxnSpPr>
          <p:spPr>
            <a:xfrm>
              <a:off x="1731897" y="4867418"/>
              <a:ext cx="123578" cy="934902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29" idx="7"/>
              <a:endCxn id="22" idx="3"/>
            </p:cNvCxnSpPr>
            <p:nvPr/>
          </p:nvCxnSpPr>
          <p:spPr>
            <a:xfrm flipV="1">
              <a:off x="941847" y="2406868"/>
              <a:ext cx="1650529" cy="770448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24" idx="6"/>
              <a:endCxn id="25" idx="4"/>
            </p:cNvCxnSpPr>
            <p:nvPr/>
          </p:nvCxnSpPr>
          <p:spPr>
            <a:xfrm>
              <a:off x="6482255" y="2387600"/>
              <a:ext cx="787954" cy="69850"/>
            </a:xfrm>
            <a:prstGeom prst="line">
              <a:avLst/>
            </a:prstGeom>
            <a:ln w="28575"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22" idx="4"/>
              <a:endCxn id="46" idx="7"/>
            </p:cNvCxnSpPr>
            <p:nvPr/>
          </p:nvCxnSpPr>
          <p:spPr>
            <a:xfrm flipH="1">
              <a:off x="2146720" y="2427327"/>
              <a:ext cx="489347" cy="807262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46" idx="3"/>
              <a:endCxn id="29" idx="6"/>
            </p:cNvCxnSpPr>
            <p:nvPr/>
          </p:nvCxnSpPr>
          <p:spPr>
            <a:xfrm flipH="1" flipV="1">
              <a:off x="959945" y="3226707"/>
              <a:ext cx="1099393" cy="106664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27" idx="7"/>
              <a:endCxn id="26" idx="3"/>
            </p:cNvCxnSpPr>
            <p:nvPr/>
          </p:nvCxnSpPr>
          <p:spPr>
            <a:xfrm flipV="1">
              <a:off x="6464157" y="3774929"/>
              <a:ext cx="1067839" cy="246030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>
              <a:endCxn id="25" idx="4"/>
            </p:cNvCxnSpPr>
            <p:nvPr/>
          </p:nvCxnSpPr>
          <p:spPr>
            <a:xfrm flipH="1" flipV="1">
              <a:off x="7270209" y="2457450"/>
              <a:ext cx="362033" cy="1228054"/>
            </a:xfrm>
            <a:prstGeom prst="line">
              <a:avLst/>
            </a:prstGeom>
            <a:ln w="28575"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 60"/>
          <p:cNvGrpSpPr/>
          <p:nvPr/>
        </p:nvGrpSpPr>
        <p:grpSpPr>
          <a:xfrm>
            <a:off x="66660" y="1212886"/>
            <a:ext cx="8489657" cy="5312458"/>
            <a:chOff x="66660" y="1545542"/>
            <a:chExt cx="8489657" cy="5312458"/>
          </a:xfrm>
        </p:grpSpPr>
        <p:sp>
          <p:nvSpPr>
            <p:cNvPr id="62" name="TextBox 61"/>
            <p:cNvSpPr txBox="1"/>
            <p:nvPr/>
          </p:nvSpPr>
          <p:spPr>
            <a:xfrm>
              <a:off x="66660" y="1545542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B050"/>
                  </a:solidFill>
                </a:rPr>
                <a:t>0.37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141038" y="3482541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B050"/>
                  </a:solidFill>
                </a:rPr>
                <a:t>0.23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1312758" y="3708112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B050"/>
                  </a:solidFill>
                </a:rPr>
                <a:t>0.85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2835041" y="1764578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B050"/>
                  </a:solidFill>
                </a:rPr>
                <a:t>0.45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837093" y="5029370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B050"/>
                  </a:solidFill>
                </a:rPr>
                <a:t>0.06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1184188" y="6273225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B050"/>
                  </a:solidFill>
                </a:rPr>
                <a:t>0.95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6143248" y="4826403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B050"/>
                  </a:solidFill>
                </a:rPr>
                <a:t>0.77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4030729" y="5258973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B050"/>
                  </a:solidFill>
                </a:rPr>
                <a:t>0.69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7449119" y="3958204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B050"/>
                  </a:solidFill>
                </a:rPr>
                <a:t>0.93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2636067" y="6172665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B050"/>
                  </a:solidFill>
                </a:rPr>
                <a:t>0.32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7637476" y="1648606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B050"/>
                  </a:solidFill>
                </a:rPr>
                <a:t>0.28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4885862" y="2671159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B050"/>
                  </a:solidFill>
                </a:rPr>
                <a:t>0.34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5345283" y="1591838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B050"/>
                  </a:solidFill>
                </a:rPr>
                <a:t>0.12</a:t>
              </a:r>
            </a:p>
          </p:txBody>
        </p:sp>
      </p:grpSp>
      <p:sp>
        <p:nvSpPr>
          <p:cNvPr id="75" name="TextBox 74"/>
          <p:cNvSpPr txBox="1"/>
          <p:nvPr/>
        </p:nvSpPr>
        <p:spPr>
          <a:xfrm>
            <a:off x="3257549" y="1822736"/>
            <a:ext cx="1200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{0.23}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1564333" y="5449204"/>
            <a:ext cx="1200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{0.06}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3153397" y="5449205"/>
            <a:ext cx="1200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{0.06}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3082677" y="4478961"/>
            <a:ext cx="1200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{0.06}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14106" y="4139423"/>
            <a:ext cx="1200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{0.06}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7466000" y="1974996"/>
            <a:ext cx="1200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{0.12}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7897335" y="3283699"/>
            <a:ext cx="1200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{0.12}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5339069" y="4028033"/>
            <a:ext cx="1200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{0.12}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4934445" y="2756725"/>
            <a:ext cx="1200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{0.12}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6286427" y="1431922"/>
            <a:ext cx="1200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{0.12}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1149510" y="1237997"/>
            <a:ext cx="1200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{0.23}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1778183" y="2951324"/>
            <a:ext cx="1200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{0.23}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17978" y="2379126"/>
            <a:ext cx="1200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{0.23}</a:t>
            </a:r>
          </a:p>
        </p:txBody>
      </p:sp>
      <p:sp>
        <p:nvSpPr>
          <p:cNvPr id="88" name="Slide Number Placeholder 3">
            <a:extLst>
              <a:ext uri="{FF2B5EF4-FFF2-40B4-BE49-F238E27FC236}">
                <a16:creationId xmlns:a16="http://schemas.microsoft.com/office/drawing/2014/main" id="{4C01A16A-52D1-514F-A06D-FE5D862C2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20</a:t>
            </a:fld>
            <a:endParaRPr lang="de-DE"/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A21EF186-81E6-D14C-84F3-7254A8FAB91D}"/>
              </a:ext>
            </a:extLst>
          </p:cNvPr>
          <p:cNvSpPr txBox="1"/>
          <p:nvPr/>
        </p:nvSpPr>
        <p:spPr>
          <a:xfrm>
            <a:off x="3923928" y="6626828"/>
            <a:ext cx="102784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>
                <a:solidFill>
                  <a:schemeClr val="bg1"/>
                </a:solidFill>
              </a:rPr>
              <a:t>© Edith Cohen</a:t>
            </a:r>
            <a:endParaRPr 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850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  <p:bldP spid="86" grpId="0"/>
      <p:bldP spid="8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7967D-875B-364A-87C3-4FD2539B1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Communities and Reachability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AC510F-ADDA-B54B-B001-D415035E6F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975"/>
            <a:ext cx="8435280" cy="4968875"/>
          </a:xfrm>
        </p:spPr>
        <p:txBody>
          <a:bodyPr/>
          <a:lstStyle/>
          <a:p>
            <a:r>
              <a:rPr lang="en-US" sz="2400" dirty="0"/>
              <a:t>For a </a:t>
            </a:r>
            <a:r>
              <a:rPr lang="en-US" sz="2400" dirty="0">
                <a:solidFill>
                  <a:srgbClr val="0428FF"/>
                </a:solidFill>
              </a:rPr>
              <a:t>group of nodes with the same min-hash value </a:t>
            </a:r>
            <a:r>
              <a:rPr lang="en-US" sz="2400" dirty="0"/>
              <a:t>there seems to be one node (the one associated with the min-hash initially) that can be reached by all other group nodes</a:t>
            </a:r>
          </a:p>
          <a:p>
            <a:r>
              <a:rPr lang="en-US" sz="2400" dirty="0"/>
              <a:t>It may happen, however, that </a:t>
            </a:r>
            <a:r>
              <a:rPr lang="en-US" sz="2400" dirty="0">
                <a:solidFill>
                  <a:srgbClr val="0428FF"/>
                </a:solidFill>
              </a:rPr>
              <a:t>two non-connected nodes have the same min-hash value </a:t>
            </a:r>
            <a:r>
              <a:rPr lang="en-US" sz="2400" dirty="0"/>
              <a:t>due to initial </a:t>
            </a:r>
            <a:r>
              <a:rPr lang="en-US" sz="2400" dirty="0">
                <a:solidFill>
                  <a:srgbClr val="0428FF"/>
                </a:solidFill>
              </a:rPr>
              <a:t>hash collisions </a:t>
            </a:r>
            <a:br>
              <a:rPr lang="en-US" sz="2400" dirty="0"/>
            </a:br>
            <a:r>
              <a:rPr lang="en-US" sz="2400" dirty="0"/>
              <a:t>(false positives </a:t>
            </a:r>
            <a:r>
              <a:rPr lang="en-US" sz="2400" dirty="0" err="1"/>
              <a:t>w.r.t.</a:t>
            </a:r>
            <a:r>
              <a:rPr lang="en-US" sz="2400" dirty="0"/>
              <a:t> reachability are indeed possible)</a:t>
            </a:r>
          </a:p>
          <a:p>
            <a:r>
              <a:rPr lang="en-US" sz="2400" dirty="0"/>
              <a:t>Min-hash values allow us to </a:t>
            </a:r>
            <a:r>
              <a:rPr lang="en-US" sz="2400" dirty="0">
                <a:solidFill>
                  <a:srgbClr val="0428FF"/>
                </a:solidFill>
              </a:rPr>
              <a:t>identify groups with important locally central nodes (group hubs)</a:t>
            </a:r>
          </a:p>
          <a:p>
            <a:pPr lvl="1"/>
            <a:r>
              <a:rPr lang="en-US" sz="2000" dirty="0">
                <a:solidFill>
                  <a:schemeClr val="tx2"/>
                </a:solidFill>
              </a:rPr>
              <a:t>Identify 3 groups (with 0.06, 0.12, and 0.23 nodes as hubs)</a:t>
            </a:r>
            <a:endParaRPr lang="en-US" sz="2000" dirty="0"/>
          </a:p>
          <a:p>
            <a:r>
              <a:rPr lang="en-US" sz="2400" dirty="0"/>
              <a:t>With k=1, one </a:t>
            </a:r>
            <a:r>
              <a:rPr lang="en-US" sz="2400" dirty="0">
                <a:solidFill>
                  <a:srgbClr val="FF0000"/>
                </a:solidFill>
              </a:rPr>
              <a:t>cannot</a:t>
            </a:r>
            <a:r>
              <a:rPr lang="en-US" sz="2400" dirty="0"/>
              <a:t> (easily) see which group can reach </a:t>
            </a:r>
            <a:br>
              <a:rPr lang="en-US" sz="2400" dirty="0"/>
            </a:br>
            <a:r>
              <a:rPr lang="en-US" sz="2400" dirty="0"/>
              <a:t>which other group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F0550E-C5BF-BA47-BEE1-54BC232B8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3180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1"/>
              <p:cNvSpPr txBox="1">
                <a:spLocks/>
              </p:cNvSpPr>
              <p:nvPr/>
            </p:nvSpPr>
            <p:spPr>
              <a:xfrm>
                <a:off x="0" y="116632"/>
                <a:ext cx="9144000" cy="70788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3400" dirty="0"/>
                  <a:t>Min-Hash sketches of all Reachability Sets: </a:t>
                </a:r>
                <a14:m>
                  <m:oMath xmlns:m="http://schemas.openxmlformats.org/officeDocument/2006/math">
                    <m:r>
                      <a:rPr lang="en-US" sz="3400" i="1" dirty="0">
                        <a:latin typeface="Cambria Math"/>
                      </a:rPr>
                      <m:t>𝑘</m:t>
                    </m:r>
                    <m:r>
                      <a:rPr lang="en-US" sz="3400" i="1" dirty="0">
                        <a:latin typeface="Cambria Math"/>
                      </a:rPr>
                      <m:t>=2</m:t>
                    </m:r>
                  </m:oMath>
                </a14:m>
                <a:r>
                  <a:rPr lang="en-US" sz="3400" dirty="0"/>
                  <a:t> </a:t>
                </a:r>
              </a:p>
            </p:txBody>
          </p:sp>
        </mc:Choice>
        <mc:Fallback xmlns="">
          <p:sp>
            <p:nvSpPr>
              <p:cNvPr id="4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16632"/>
                <a:ext cx="9144000" cy="707886"/>
              </a:xfrm>
              <a:prstGeom prst="rect">
                <a:avLst/>
              </a:prstGeom>
              <a:blipFill>
                <a:blip r:embed="rId2"/>
                <a:stretch>
                  <a:fillRect t="-3509" b="-2280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571499" y="1484784"/>
                <a:ext cx="8001000" cy="10668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800" dirty="0"/>
                  <a:t>For each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𝑣</m:t>
                    </m:r>
                  </m:oMath>
                </a14:m>
                <a:r>
                  <a:rPr lang="en-US" sz="2800" dirty="0"/>
                  <a:t>:   </a:t>
                </a:r>
                <a14:m>
                  <m:oMath xmlns:m="http://schemas.openxmlformats.org/officeDocument/2006/math">
                    <m:r>
                      <a:rPr lang="en-US" sz="2800" b="1" i="0" dirty="0" smtClean="0">
                        <a:solidFill>
                          <a:srgbClr val="7030A0"/>
                        </a:solidFill>
                        <a:latin typeface="Cambria Math"/>
                      </a:rPr>
                      <m:t>𝐬</m:t>
                    </m:r>
                    <m:d>
                      <m:dPr>
                        <m:ctrlPr>
                          <a:rPr lang="en-US" sz="2800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 dirty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𝒗</m:t>
                        </m:r>
                      </m:e>
                    </m:d>
                    <m:r>
                      <a:rPr lang="en-US" sz="2800" b="1" i="1" dirty="0" smtClean="0">
                        <a:solidFill>
                          <a:srgbClr val="7030A0"/>
                        </a:solidFill>
                        <a:latin typeface="Cambria Math"/>
                      </a:rPr>
                      <m:t>←</m:t>
                    </m:r>
                    <m:limLow>
                      <m:limLowPr>
                        <m:ctrlPr>
                          <a:rPr lang="en-US" sz="2800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2800" b="1" i="0" dirty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𝐛𝐨𝐭𝐭𝐨𝐦</m:t>
                        </m:r>
                        <m:r>
                          <m:rPr>
                            <m:nor/>
                          </m:rPr>
                          <a:rPr lang="en-US" sz="2800" dirty="0" smtClean="0"/>
                          <m:t>−</m:t>
                        </m:r>
                        <m:r>
                          <a:rPr lang="en-US" sz="2800" b="1" i="0" dirty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𝟐</m:t>
                        </m:r>
                      </m:e>
                      <m:lim>
                        <m:r>
                          <a:rPr lang="en-US" sz="2800" b="1" i="1" dirty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𝒗</m:t>
                        </m:r>
                        <m:r>
                          <a:rPr lang="en-US" sz="2800" b="1" i="1" dirty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 ↝ </m:t>
                        </m:r>
                        <m:r>
                          <a:rPr lang="en-US" sz="2800" b="1" i="1" dirty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𝒖</m:t>
                        </m:r>
                      </m:lim>
                    </m:limLow>
                  </m:oMath>
                </a14:m>
                <a:r>
                  <a:rPr lang="en-US" sz="2800" b="1" dirty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rgbClr val="7030A0"/>
                        </a:solidFill>
                        <a:latin typeface="Cambria Math"/>
                      </a:rPr>
                      <m:t>𝒉</m:t>
                    </m:r>
                    <m:r>
                      <a:rPr lang="en-US" sz="2800" b="1" i="1" dirty="0" smtClean="0">
                        <a:solidFill>
                          <a:srgbClr val="7030A0"/>
                        </a:solidFill>
                        <a:latin typeface="Cambria Math"/>
                      </a:rPr>
                      <m:t>(</m:t>
                    </m:r>
                    <m:r>
                      <a:rPr lang="en-US" sz="2800" b="1" i="1" dirty="0" smtClean="0">
                        <a:solidFill>
                          <a:srgbClr val="7030A0"/>
                        </a:solidFill>
                        <a:latin typeface="Cambria Math"/>
                      </a:rPr>
                      <m:t>𝒖</m:t>
                    </m:r>
                    <m:r>
                      <a:rPr lang="en-US" sz="2800" b="1" i="1" dirty="0" smtClean="0">
                        <a:solidFill>
                          <a:srgbClr val="7030A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800" b="1" dirty="0">
                    <a:solidFill>
                      <a:srgbClr val="7030A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499" y="1484784"/>
                <a:ext cx="8001000" cy="1066800"/>
              </a:xfrm>
              <a:prstGeom prst="rect">
                <a:avLst/>
              </a:prstGeom>
              <a:blipFill>
                <a:blip r:embed="rId3"/>
                <a:stretch>
                  <a:fillRect l="-1426" t="-470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F4BE4E6B-E457-1649-91D6-EABCCF567D87}"/>
                  </a:ext>
                </a:extLst>
              </p:cNvPr>
              <p:cNvSpPr/>
              <p:nvPr/>
            </p:nvSpPr>
            <p:spPr>
              <a:xfrm>
                <a:off x="3576550" y="6237312"/>
                <a:ext cx="193155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bottom-2 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/>
                      </a:rPr>
                      <m:t>(</m:t>
                    </m:r>
                    <m:r>
                      <a:rPr lang="en-US" i="1" dirty="0">
                        <a:latin typeface="Cambria Math"/>
                      </a:rPr>
                      <m:t>𝑘</m:t>
                    </m:r>
                    <m:r>
                      <a:rPr lang="en-US" i="1" dirty="0">
                        <a:latin typeface="Cambria Math"/>
                      </a:rPr>
                      <m:t>=2)</m:t>
                    </m:r>
                  </m:oMath>
                </a14:m>
                <a:r>
                  <a:rPr lang="en-US" dirty="0"/>
                  <a:t> </a:t>
                </a:r>
                <a:endParaRPr lang="de-DE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F4BE4E6B-E457-1649-91D6-EABCCF567D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6550" y="6237312"/>
                <a:ext cx="1931554" cy="369332"/>
              </a:xfrm>
              <a:prstGeom prst="rect">
                <a:avLst/>
              </a:prstGeom>
              <a:blipFill>
                <a:blip r:embed="rId4"/>
                <a:stretch>
                  <a:fillRect l="-2614" t="-3333" b="-2666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12A70BBE-8385-5146-BB7A-BD59FB74E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22</a:t>
            </a:fld>
            <a:endParaRPr lang="de-DE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F36DBC-ED2A-F842-B31A-BBD8995D49DC}"/>
              </a:ext>
            </a:extLst>
          </p:cNvPr>
          <p:cNvSpPr txBox="1"/>
          <p:nvPr/>
        </p:nvSpPr>
        <p:spPr>
          <a:xfrm>
            <a:off x="3923928" y="6626828"/>
            <a:ext cx="102784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>
                <a:solidFill>
                  <a:schemeClr val="bg1"/>
                </a:solidFill>
              </a:rPr>
              <a:t>© Edith Cohen</a:t>
            </a:r>
            <a:endParaRPr 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0583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1"/>
              <p:cNvSpPr txBox="1">
                <a:spLocks/>
              </p:cNvSpPr>
              <p:nvPr/>
            </p:nvSpPr>
            <p:spPr>
              <a:xfrm>
                <a:off x="0" y="121761"/>
                <a:ext cx="9144000" cy="748775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97500"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3400" dirty="0"/>
                  <a:t>Min-Hash sketches of all Reachability Sets: </a:t>
                </a:r>
                <a14:m>
                  <m:oMath xmlns:m="http://schemas.openxmlformats.org/officeDocument/2006/math">
                    <m:r>
                      <a:rPr lang="en-US" sz="3400" i="1" dirty="0">
                        <a:latin typeface="Cambria Math"/>
                      </a:rPr>
                      <m:t>𝑘</m:t>
                    </m:r>
                    <m:r>
                      <a:rPr lang="en-US" sz="3400" i="1" dirty="0">
                        <a:latin typeface="Cambria Math"/>
                      </a:rPr>
                      <m:t>=2</m:t>
                    </m:r>
                  </m:oMath>
                </a14:m>
                <a:r>
                  <a:rPr lang="en-US" sz="3400" dirty="0"/>
                  <a:t> </a:t>
                </a:r>
              </a:p>
            </p:txBody>
          </p:sp>
        </mc:Choice>
        <mc:Fallback xmlns="">
          <p:sp>
            <p:nvSpPr>
              <p:cNvPr id="4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21761"/>
                <a:ext cx="9144000" cy="748775"/>
              </a:xfrm>
              <a:prstGeom prst="rect">
                <a:avLst/>
              </a:prstGeom>
              <a:blipFill>
                <a:blip r:embed="rId2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415704" y="1124744"/>
            <a:ext cx="7763903" cy="5009618"/>
            <a:chOff x="415704" y="1455435"/>
            <a:chExt cx="7763903" cy="5009618"/>
          </a:xfrm>
        </p:grpSpPr>
        <p:pic>
          <p:nvPicPr>
            <p:cNvPr id="9" name="Picture 14" descr="C:\Users\edithcohen\Documents\Dropbox\mytalks\MSR 201310\lego_starwars_luke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1387" y="5654591"/>
              <a:ext cx="608584" cy="8104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C:\Users\edithcohen\Documents\Dropbox\mytalks\MSR 201310\lego_chima_cragger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1223" y="1499498"/>
              <a:ext cx="592923" cy="592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3" descr="C:\Users\edithcohen\Documents\Dropbox\mytalks\MSR 201310\lego_chima_laval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7431" y="1630992"/>
              <a:ext cx="460849" cy="5806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4" descr="C:\Users\edithcohen\Documents\Dropbox\mytalks\MSR 201310\lego_chima_razcal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1847" y="3353830"/>
              <a:ext cx="400492" cy="4892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5" descr="C:\Users\edithcohen\Documents\Dropbox\mytalks\MSR 201310\lego_ninja_Kai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5107" y="1545542"/>
              <a:ext cx="750718" cy="7276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6" descr="C:\Users\edithcohen\Documents\Dropbox\mytalks\MSR 201310\lego_ninja_nya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53896" y="1455435"/>
              <a:ext cx="920003" cy="8605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7" descr="C:\Users\edithcohen\Documents\Dropbox\mytalks\MSR 201310\lego_ninja_Lloyd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476" y="3558263"/>
              <a:ext cx="542131" cy="5421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8" descr="C:\Users\edithcohen\Documents\Dropbox\mytalks\MSR 201310\lego_ninja_sensei.jp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0522" y="4129881"/>
              <a:ext cx="1309687" cy="8715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9" descr="C:\Users\edithcohen\Documents\Dropbox\mytalks\MSR 201310\lego_starwars_yoda.jp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7707" y="4438048"/>
              <a:ext cx="944562" cy="971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0" descr="C:\Users\edithcohen\Documents\Dropbox\mytalks\MSR 201310\lego_starwars_r2d2.jp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4221" y="5516099"/>
              <a:ext cx="696913" cy="8720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11" descr="C:\Users\edithcohen\Documents\Dropbox\mytalks\MSR 201310\lego_starwars_DV.jp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1450" y="4472079"/>
              <a:ext cx="742617" cy="7497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12" descr="C:\Users\edithcohen\Documents\Dropbox\mytalks\MSR 201310\lego_snake_accidus.jp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0102" y="2195531"/>
              <a:ext cx="685005" cy="6464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Oval 20"/>
            <p:cNvSpPr/>
            <p:nvPr/>
          </p:nvSpPr>
          <p:spPr>
            <a:xfrm>
              <a:off x="1059879" y="2092421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2574278" y="2287627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5847933" y="2844306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6358677" y="2317750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7208420" y="2317750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7513898" y="3655688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6358677" y="4000500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3020889" y="5481511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836367" y="3156857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1749995" y="5781861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4226410" y="4472079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" name="Straight Connector 31"/>
            <p:cNvCxnSpPr>
              <a:stCxn id="21" idx="6"/>
              <a:endCxn id="22" idx="2"/>
            </p:cNvCxnSpPr>
            <p:nvPr/>
          </p:nvCxnSpPr>
          <p:spPr>
            <a:xfrm>
              <a:off x="1183457" y="2162271"/>
              <a:ext cx="1390821" cy="195206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29" idx="0"/>
              <a:endCxn id="21" idx="4"/>
            </p:cNvCxnSpPr>
            <p:nvPr/>
          </p:nvCxnSpPr>
          <p:spPr>
            <a:xfrm flipV="1">
              <a:off x="898156" y="2232121"/>
              <a:ext cx="223512" cy="924736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30" idx="5"/>
              <a:endCxn id="28" idx="2"/>
            </p:cNvCxnSpPr>
            <p:nvPr/>
          </p:nvCxnSpPr>
          <p:spPr>
            <a:xfrm flipV="1">
              <a:off x="1855475" y="5551361"/>
              <a:ext cx="1165414" cy="349741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25" idx="3"/>
              <a:endCxn id="27" idx="7"/>
            </p:cNvCxnSpPr>
            <p:nvPr/>
          </p:nvCxnSpPr>
          <p:spPr>
            <a:xfrm flipH="1">
              <a:off x="6464157" y="2436991"/>
              <a:ext cx="762361" cy="158396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24" idx="3"/>
              <a:endCxn id="23" idx="7"/>
            </p:cNvCxnSpPr>
            <p:nvPr/>
          </p:nvCxnSpPr>
          <p:spPr>
            <a:xfrm flipH="1">
              <a:off x="5953413" y="2436991"/>
              <a:ext cx="423362" cy="427774"/>
            </a:xfrm>
            <a:prstGeom prst="line">
              <a:avLst/>
            </a:prstGeom>
            <a:ln w="28575"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23" idx="4"/>
              <a:endCxn id="27" idx="1"/>
            </p:cNvCxnSpPr>
            <p:nvPr/>
          </p:nvCxnSpPr>
          <p:spPr>
            <a:xfrm>
              <a:off x="5909722" y="2984006"/>
              <a:ext cx="467053" cy="1036953"/>
            </a:xfrm>
            <a:prstGeom prst="line">
              <a:avLst/>
            </a:prstGeom>
            <a:ln w="28575"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24" idx="4"/>
              <a:endCxn id="27" idx="0"/>
            </p:cNvCxnSpPr>
            <p:nvPr/>
          </p:nvCxnSpPr>
          <p:spPr>
            <a:xfrm>
              <a:off x="6420466" y="2457450"/>
              <a:ext cx="0" cy="1543050"/>
            </a:xfrm>
            <a:prstGeom prst="line">
              <a:avLst/>
            </a:prstGeom>
            <a:ln w="28575"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26" idx="1"/>
              <a:endCxn id="23" idx="5"/>
            </p:cNvCxnSpPr>
            <p:nvPr/>
          </p:nvCxnSpPr>
          <p:spPr>
            <a:xfrm flipH="1" flipV="1">
              <a:off x="5953413" y="2963547"/>
              <a:ext cx="1578583" cy="712600"/>
            </a:xfrm>
            <a:prstGeom prst="line">
              <a:avLst/>
            </a:prstGeom>
            <a:ln w="28575"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31" idx="5"/>
              <a:endCxn id="27" idx="2"/>
            </p:cNvCxnSpPr>
            <p:nvPr/>
          </p:nvCxnSpPr>
          <p:spPr>
            <a:xfrm flipV="1">
              <a:off x="4331890" y="4070350"/>
              <a:ext cx="2026787" cy="520970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24" idx="5"/>
              <a:endCxn id="26" idx="0"/>
            </p:cNvCxnSpPr>
            <p:nvPr/>
          </p:nvCxnSpPr>
          <p:spPr>
            <a:xfrm>
              <a:off x="6464157" y="2436991"/>
              <a:ext cx="1111530" cy="1218697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stCxn id="31" idx="0"/>
              <a:endCxn id="22" idx="5"/>
            </p:cNvCxnSpPr>
            <p:nvPr/>
          </p:nvCxnSpPr>
          <p:spPr>
            <a:xfrm flipH="1" flipV="1">
              <a:off x="2679758" y="2406868"/>
              <a:ext cx="1608441" cy="2065211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27" idx="1"/>
              <a:endCxn id="22" idx="6"/>
            </p:cNvCxnSpPr>
            <p:nvPr/>
          </p:nvCxnSpPr>
          <p:spPr>
            <a:xfrm flipH="1" flipV="1">
              <a:off x="2697856" y="2357477"/>
              <a:ext cx="3678919" cy="1663482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4" name="Picture 13" descr="C:\Users\edithcohen\Documents\Dropbox\mytalks\MSR 201310\leg_chima_eagle.jpg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704" y="3023338"/>
              <a:ext cx="405519" cy="5930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" name="Oval 44"/>
            <p:cNvSpPr/>
            <p:nvPr/>
          </p:nvSpPr>
          <p:spPr>
            <a:xfrm>
              <a:off x="1626417" y="4846959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2041240" y="3214130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7" name="Straight Connector 46"/>
            <p:cNvCxnSpPr>
              <a:stCxn id="21" idx="5"/>
              <a:endCxn id="46" idx="1"/>
            </p:cNvCxnSpPr>
            <p:nvPr/>
          </p:nvCxnSpPr>
          <p:spPr>
            <a:xfrm>
              <a:off x="1165359" y="2211662"/>
              <a:ext cx="893979" cy="1022927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>
              <a:stCxn id="45" idx="5"/>
              <a:endCxn id="28" idx="0"/>
            </p:cNvCxnSpPr>
            <p:nvPr/>
          </p:nvCxnSpPr>
          <p:spPr>
            <a:xfrm>
              <a:off x="1731897" y="4966200"/>
              <a:ext cx="1350781" cy="515311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>
              <a:stCxn id="45" idx="7"/>
              <a:endCxn id="46" idx="4"/>
            </p:cNvCxnSpPr>
            <p:nvPr/>
          </p:nvCxnSpPr>
          <p:spPr>
            <a:xfrm flipV="1">
              <a:off x="1731897" y="3353830"/>
              <a:ext cx="371132" cy="1513588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endCxn id="46" idx="6"/>
            </p:cNvCxnSpPr>
            <p:nvPr/>
          </p:nvCxnSpPr>
          <p:spPr>
            <a:xfrm flipH="1">
              <a:off x="2164818" y="2912669"/>
              <a:ext cx="3731823" cy="371311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30" idx="6"/>
            </p:cNvCxnSpPr>
            <p:nvPr/>
          </p:nvCxnSpPr>
          <p:spPr>
            <a:xfrm flipV="1">
              <a:off x="1873573" y="4591320"/>
              <a:ext cx="2352837" cy="1260391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stCxn id="28" idx="7"/>
              <a:endCxn id="31" idx="6"/>
            </p:cNvCxnSpPr>
            <p:nvPr/>
          </p:nvCxnSpPr>
          <p:spPr>
            <a:xfrm flipV="1">
              <a:off x="3126369" y="4541929"/>
              <a:ext cx="1223619" cy="960041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endCxn id="45" idx="5"/>
            </p:cNvCxnSpPr>
            <p:nvPr/>
          </p:nvCxnSpPr>
          <p:spPr>
            <a:xfrm flipH="1">
              <a:off x="1731897" y="4541929"/>
              <a:ext cx="2494513" cy="424271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45" idx="7"/>
              <a:endCxn id="30" idx="7"/>
            </p:cNvCxnSpPr>
            <p:nvPr/>
          </p:nvCxnSpPr>
          <p:spPr>
            <a:xfrm>
              <a:off x="1731897" y="4867418"/>
              <a:ext cx="123578" cy="934902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29" idx="7"/>
              <a:endCxn id="22" idx="3"/>
            </p:cNvCxnSpPr>
            <p:nvPr/>
          </p:nvCxnSpPr>
          <p:spPr>
            <a:xfrm flipV="1">
              <a:off x="941847" y="2406868"/>
              <a:ext cx="1650529" cy="770448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24" idx="6"/>
              <a:endCxn id="25" idx="4"/>
            </p:cNvCxnSpPr>
            <p:nvPr/>
          </p:nvCxnSpPr>
          <p:spPr>
            <a:xfrm>
              <a:off x="6482255" y="2387600"/>
              <a:ext cx="787954" cy="69850"/>
            </a:xfrm>
            <a:prstGeom prst="line">
              <a:avLst/>
            </a:prstGeom>
            <a:ln w="28575"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22" idx="4"/>
              <a:endCxn id="46" idx="7"/>
            </p:cNvCxnSpPr>
            <p:nvPr/>
          </p:nvCxnSpPr>
          <p:spPr>
            <a:xfrm flipH="1">
              <a:off x="2146720" y="2427327"/>
              <a:ext cx="489347" cy="807262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46" idx="3"/>
              <a:endCxn id="29" idx="6"/>
            </p:cNvCxnSpPr>
            <p:nvPr/>
          </p:nvCxnSpPr>
          <p:spPr>
            <a:xfrm flipH="1" flipV="1">
              <a:off x="959945" y="3226707"/>
              <a:ext cx="1099393" cy="106664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27" idx="7"/>
              <a:endCxn id="26" idx="3"/>
            </p:cNvCxnSpPr>
            <p:nvPr/>
          </p:nvCxnSpPr>
          <p:spPr>
            <a:xfrm flipV="1">
              <a:off x="6464157" y="3774929"/>
              <a:ext cx="1067839" cy="246030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>
              <a:endCxn id="25" idx="4"/>
            </p:cNvCxnSpPr>
            <p:nvPr/>
          </p:nvCxnSpPr>
          <p:spPr>
            <a:xfrm flipH="1" flipV="1">
              <a:off x="7270209" y="2457450"/>
              <a:ext cx="362033" cy="1228054"/>
            </a:xfrm>
            <a:prstGeom prst="line">
              <a:avLst/>
            </a:prstGeom>
            <a:ln w="28575"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 60"/>
          <p:cNvGrpSpPr/>
          <p:nvPr/>
        </p:nvGrpSpPr>
        <p:grpSpPr>
          <a:xfrm>
            <a:off x="66660" y="1214851"/>
            <a:ext cx="8489657" cy="5312458"/>
            <a:chOff x="66660" y="1545542"/>
            <a:chExt cx="8489657" cy="5312458"/>
          </a:xfrm>
        </p:grpSpPr>
        <p:sp>
          <p:nvSpPr>
            <p:cNvPr id="62" name="TextBox 61"/>
            <p:cNvSpPr txBox="1"/>
            <p:nvPr/>
          </p:nvSpPr>
          <p:spPr>
            <a:xfrm>
              <a:off x="66660" y="1545542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B050"/>
                  </a:solidFill>
                </a:rPr>
                <a:t>0.37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141038" y="3482541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B050"/>
                  </a:solidFill>
                </a:rPr>
                <a:t>0.23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1312758" y="3708112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B050"/>
                  </a:solidFill>
                </a:rPr>
                <a:t>0.85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2835041" y="1764578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B050"/>
                  </a:solidFill>
                </a:rPr>
                <a:t>0.45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837093" y="5029370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B050"/>
                  </a:solidFill>
                </a:rPr>
                <a:t>0.06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1184188" y="6273225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B050"/>
                  </a:solidFill>
                </a:rPr>
                <a:t>0.95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6143248" y="4826403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B050"/>
                  </a:solidFill>
                </a:rPr>
                <a:t>0.77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4030729" y="5258973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B050"/>
                  </a:solidFill>
                </a:rPr>
                <a:t>0.69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7449119" y="3958204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B050"/>
                  </a:solidFill>
                </a:rPr>
                <a:t>0.93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2636067" y="6172665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B050"/>
                  </a:solidFill>
                </a:rPr>
                <a:t>0.32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7637476" y="1648606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B050"/>
                  </a:solidFill>
                </a:rPr>
                <a:t>0.28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4885862" y="2671159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B050"/>
                  </a:solidFill>
                </a:rPr>
                <a:t>0.34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5345283" y="1591838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B050"/>
                  </a:solidFill>
                </a:rPr>
                <a:t>0.12</a:t>
              </a:r>
            </a:p>
          </p:txBody>
        </p:sp>
      </p:grpSp>
      <p:sp>
        <p:nvSpPr>
          <p:cNvPr id="79" name="TextBox 78"/>
          <p:cNvSpPr txBox="1"/>
          <p:nvPr/>
        </p:nvSpPr>
        <p:spPr>
          <a:xfrm>
            <a:off x="1936267" y="4575303"/>
            <a:ext cx="2040943" cy="584775"/>
          </a:xfrm>
          <a:prstGeom prst="rect">
            <a:avLst/>
          </a:prstGeom>
          <a:solidFill>
            <a:schemeClr val="bg2">
              <a:alpha val="82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{0.06,0.12}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6206046" y="2570163"/>
            <a:ext cx="2040943" cy="584775"/>
          </a:xfrm>
          <a:prstGeom prst="rect">
            <a:avLst/>
          </a:prstGeom>
          <a:solidFill>
            <a:schemeClr val="bg2">
              <a:alpha val="82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{0.12,0.23}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633872" y="2169013"/>
            <a:ext cx="2040943" cy="584775"/>
          </a:xfrm>
          <a:prstGeom prst="rect">
            <a:avLst/>
          </a:prstGeom>
          <a:solidFill>
            <a:schemeClr val="bg2">
              <a:alpha val="82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{0.23,0.37}</a:t>
            </a:r>
          </a:p>
        </p:txBody>
      </p:sp>
      <p:sp>
        <p:nvSpPr>
          <p:cNvPr id="75" name="Slide Number Placeholder 3">
            <a:extLst>
              <a:ext uri="{FF2B5EF4-FFF2-40B4-BE49-F238E27FC236}">
                <a16:creationId xmlns:a16="http://schemas.microsoft.com/office/drawing/2014/main" id="{9E358A65-6AD5-5049-AFB6-D77594372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23</a:t>
            </a:fld>
            <a:endParaRPr lang="de-DE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26B08179-264E-F34E-8FA1-53B78831B385}"/>
              </a:ext>
            </a:extLst>
          </p:cNvPr>
          <p:cNvSpPr txBox="1"/>
          <p:nvPr/>
        </p:nvSpPr>
        <p:spPr>
          <a:xfrm>
            <a:off x="3923928" y="6626828"/>
            <a:ext cx="102784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>
                <a:solidFill>
                  <a:schemeClr val="bg1"/>
                </a:solidFill>
              </a:rPr>
              <a:t>© Edith Cohen</a:t>
            </a:r>
            <a:endParaRPr 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566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88" grpId="0" animBg="1"/>
      <p:bldP spid="8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5446" y="183134"/>
            <a:ext cx="8229600" cy="503238"/>
          </a:xfrm>
        </p:spPr>
        <p:txBody>
          <a:bodyPr/>
          <a:lstStyle/>
          <a:p>
            <a:r>
              <a:rPr lang="en-US" sz="3400" dirty="0"/>
              <a:t>Determine Groups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0161"/>
            <a:ext cx="8229600" cy="4493095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2"/>
                </a:solidFill>
              </a:rPr>
              <a:t>K=2: </a:t>
            </a:r>
          </a:p>
          <a:p>
            <a:pPr lvl="1"/>
            <a:r>
              <a:rPr lang="en-US" sz="2600" dirty="0">
                <a:solidFill>
                  <a:schemeClr val="tx2"/>
                </a:solidFill>
              </a:rPr>
              <a:t>Identify 3 groups </a:t>
            </a:r>
          </a:p>
          <a:p>
            <a:pPr lvl="2"/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{0.06, 0.12}</a:t>
            </a:r>
            <a:r>
              <a:rPr lang="en-US" sz="2400" dirty="0">
                <a:solidFill>
                  <a:schemeClr val="tx2"/>
                </a:solidFill>
              </a:rPr>
              <a:t>,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{0.12, 0.23}</a:t>
            </a:r>
            <a:r>
              <a:rPr lang="en-US" sz="2400" dirty="0">
                <a:solidFill>
                  <a:schemeClr val="tx2"/>
                </a:solidFill>
              </a:rPr>
              <a:t>, and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{0.23, 0.37}</a:t>
            </a:r>
          </a:p>
          <a:p>
            <a:pPr lvl="1"/>
            <a:r>
              <a:rPr lang="en-US" sz="2600" dirty="0">
                <a:solidFill>
                  <a:schemeClr val="tx2"/>
                </a:solidFill>
              </a:rPr>
              <a:t>Group </a:t>
            </a:r>
            <a:r>
              <a:rPr lang="en-US" sz="2600" dirty="0">
                <a:solidFill>
                  <a:schemeClr val="accent1">
                    <a:lumMod val="50000"/>
                  </a:schemeClr>
                </a:solidFill>
              </a:rPr>
              <a:t>0.06</a:t>
            </a:r>
            <a:r>
              <a:rPr lang="en-US" sz="2600" dirty="0">
                <a:solidFill>
                  <a:schemeClr val="tx2"/>
                </a:solidFill>
              </a:rPr>
              <a:t> can reach group </a:t>
            </a:r>
            <a:r>
              <a:rPr lang="en-US" sz="2600" dirty="0">
                <a:solidFill>
                  <a:schemeClr val="accent1">
                    <a:lumMod val="50000"/>
                  </a:schemeClr>
                </a:solidFill>
              </a:rPr>
              <a:t>0.12</a:t>
            </a:r>
            <a:r>
              <a:rPr lang="en-US" sz="2600" dirty="0">
                <a:solidFill>
                  <a:schemeClr val="tx2"/>
                </a:solidFill>
              </a:rPr>
              <a:t> but not vice versa</a:t>
            </a:r>
          </a:p>
          <a:p>
            <a:pPr lvl="2"/>
            <a:r>
              <a:rPr lang="en-US" sz="2400" dirty="0">
                <a:solidFill>
                  <a:schemeClr val="tx2"/>
                </a:solidFill>
              </a:rPr>
              <a:t>Overlap 0.12 is min-hash-2 in 0.06</a:t>
            </a:r>
          </a:p>
          <a:p>
            <a:pPr lvl="1"/>
            <a:r>
              <a:rPr lang="en-US" sz="2600" dirty="0">
                <a:solidFill>
                  <a:schemeClr val="tx2"/>
                </a:solidFill>
              </a:rPr>
              <a:t>Group </a:t>
            </a:r>
            <a:r>
              <a:rPr lang="en-US" sz="2600" dirty="0">
                <a:solidFill>
                  <a:schemeClr val="accent1">
                    <a:lumMod val="50000"/>
                  </a:schemeClr>
                </a:solidFill>
              </a:rPr>
              <a:t>0.12</a:t>
            </a:r>
            <a:r>
              <a:rPr lang="en-US" sz="2600" dirty="0">
                <a:solidFill>
                  <a:schemeClr val="tx2"/>
                </a:solidFill>
              </a:rPr>
              <a:t> can reach group </a:t>
            </a:r>
            <a:r>
              <a:rPr lang="en-US" sz="2600" dirty="0">
                <a:solidFill>
                  <a:schemeClr val="accent1">
                    <a:lumMod val="50000"/>
                  </a:schemeClr>
                </a:solidFill>
              </a:rPr>
              <a:t>0.23</a:t>
            </a:r>
            <a:r>
              <a:rPr lang="en-US" sz="2600" dirty="0">
                <a:solidFill>
                  <a:schemeClr val="tx2"/>
                </a:solidFill>
              </a:rPr>
              <a:t> but not vice versa</a:t>
            </a:r>
          </a:p>
          <a:p>
            <a:pPr lvl="2"/>
            <a:r>
              <a:rPr lang="en-US" dirty="0">
                <a:solidFill>
                  <a:schemeClr val="tx2"/>
                </a:solidFill>
              </a:rPr>
              <a:t>Analogous argument</a:t>
            </a:r>
          </a:p>
          <a:p>
            <a:pPr lvl="1"/>
            <a:r>
              <a:rPr lang="en-US" sz="2600" dirty="0">
                <a:solidFill>
                  <a:schemeClr val="tx2"/>
                </a:solidFill>
              </a:rPr>
              <a:t>Group </a:t>
            </a:r>
            <a:r>
              <a:rPr lang="en-US" sz="2600" dirty="0">
                <a:solidFill>
                  <a:schemeClr val="accent1">
                    <a:lumMod val="50000"/>
                  </a:schemeClr>
                </a:solidFill>
              </a:rPr>
              <a:t>0.23</a:t>
            </a:r>
            <a:r>
              <a:rPr lang="en-US" sz="2600" dirty="0">
                <a:solidFill>
                  <a:schemeClr val="tx2"/>
                </a:solidFill>
              </a:rPr>
              <a:t> cannot reach another group </a:t>
            </a:r>
          </a:p>
          <a:p>
            <a:pPr lvl="2"/>
            <a:r>
              <a:rPr lang="en-US" sz="2400" dirty="0">
                <a:solidFill>
                  <a:schemeClr val="tx2"/>
                </a:solidFill>
              </a:rPr>
              <a:t>For min-hash-2 0.37 there is no overlap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31515F2C-4A37-4945-9B91-F490671EE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6853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5446" y="183134"/>
            <a:ext cx="8229600" cy="503238"/>
          </a:xfrm>
        </p:spPr>
        <p:txBody>
          <a:bodyPr/>
          <a:lstStyle/>
          <a:p>
            <a:r>
              <a:rPr lang="en-US" sz="3400" dirty="0"/>
              <a:t>Estimating Jaccard Similarity of Nodes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0161"/>
            <a:ext cx="8229600" cy="348498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800" dirty="0"/>
              <a:t>Assume that 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k&gt;&gt;2</a:t>
            </a:r>
          </a:p>
          <a:p>
            <a:pPr marL="0" indent="0">
              <a:buNone/>
            </a:pPr>
            <a:endParaRPr lang="en-US" sz="28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2800" dirty="0">
                <a:solidFill>
                  <a:schemeClr val="tx2"/>
                </a:solidFill>
              </a:rPr>
              <a:t>Min-hash overlap large for two nodes 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u</a:t>
            </a:r>
            <a:r>
              <a:rPr lang="en-US" sz="2800" dirty="0">
                <a:solidFill>
                  <a:schemeClr val="tx2"/>
                </a:solidFill>
              </a:rPr>
              <a:t> and 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v</a:t>
            </a:r>
            <a:br>
              <a:rPr lang="en-US" sz="2800" dirty="0">
                <a:solidFill>
                  <a:schemeClr val="tx2"/>
                </a:solidFill>
              </a:rPr>
            </a:br>
            <a:r>
              <a:rPr lang="en-US" sz="2800" dirty="0">
                <a:solidFill>
                  <a:schemeClr val="tx2"/>
                </a:solidFill>
                <a:sym typeface="Wingdings" pitchFamily="2" charset="2"/>
              </a:rPr>
              <a:t> similar influences from other nodes/groups</a:t>
            </a:r>
          </a:p>
          <a:p>
            <a:pPr marL="0" indent="0">
              <a:buNone/>
            </a:pPr>
            <a:endParaRPr lang="en-US" sz="2800" dirty="0">
              <a:solidFill>
                <a:schemeClr val="tx2"/>
              </a:solidFill>
              <a:sym typeface="Wingdings" pitchFamily="2" charset="2"/>
            </a:endParaRPr>
          </a:p>
          <a:p>
            <a:pPr marL="0" indent="0">
              <a:buNone/>
            </a:pPr>
            <a:r>
              <a:rPr lang="en-US" sz="2800" dirty="0">
                <a:solidFill>
                  <a:schemeClr val="tx2"/>
                </a:solidFill>
                <a:sym typeface="Wingdings" pitchFamily="2" charset="2"/>
              </a:rPr>
              <a:t>Nodes 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sym typeface="Wingdings" pitchFamily="2" charset="2"/>
              </a:rPr>
              <a:t>u</a:t>
            </a:r>
            <a:r>
              <a:rPr lang="en-US" sz="2800" dirty="0">
                <a:solidFill>
                  <a:schemeClr val="tx2"/>
                </a:solidFill>
                <a:sym typeface="Wingdings" pitchFamily="2" charset="2"/>
              </a:rPr>
              <a:t> and 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sym typeface="Wingdings" pitchFamily="2" charset="2"/>
              </a:rPr>
              <a:t>v</a:t>
            </a:r>
            <a:r>
              <a:rPr lang="en-US" sz="2800" dirty="0">
                <a:solidFill>
                  <a:schemeClr val="tx2"/>
                </a:solidFill>
                <a:sym typeface="Wingdings" pitchFamily="2" charset="2"/>
              </a:rPr>
              <a:t> can be considered as similar</a:t>
            </a:r>
            <a:br>
              <a:rPr lang="en-US" sz="2800" dirty="0">
                <a:solidFill>
                  <a:schemeClr val="tx2"/>
                </a:solidFill>
                <a:sym typeface="Wingdings" pitchFamily="2" charset="2"/>
              </a:rPr>
            </a:br>
            <a:r>
              <a:rPr lang="en-US" sz="2800" dirty="0">
                <a:solidFill>
                  <a:schemeClr val="tx2"/>
                </a:solidFill>
                <a:sym typeface="Wingdings" pitchFamily="2" charset="2"/>
              </a:rPr>
              <a:t>(note: there are false positives)</a:t>
            </a:r>
          </a:p>
          <a:p>
            <a:pPr marL="0" indent="0">
              <a:buNone/>
            </a:pPr>
            <a:endParaRPr lang="en-US" sz="2800" dirty="0">
              <a:solidFill>
                <a:schemeClr val="tx2"/>
              </a:solidFill>
              <a:sym typeface="Wingdings" pitchFamily="2" charset="2"/>
            </a:endParaRPr>
          </a:p>
          <a:p>
            <a:pPr marL="0" indent="0">
              <a:buNone/>
            </a:pPr>
            <a:r>
              <a:rPr lang="en-US" sz="2800" dirty="0">
                <a:solidFill>
                  <a:schemeClr val="tx2"/>
                </a:solidFill>
                <a:sym typeface="Wingdings" pitchFamily="2" charset="2"/>
              </a:rPr>
              <a:t>Approximate Jaccard by fraction of identical min-hash values</a:t>
            </a:r>
            <a:endParaRPr lang="en-US" sz="2800" dirty="0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31515F2C-4A37-4945-9B91-F490671EE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40897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95536" y="47328"/>
            <a:ext cx="8229600" cy="789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400" dirty="0">
                <a:solidFill>
                  <a:schemeClr val="tx2"/>
                </a:solidFill>
              </a:rPr>
              <a:t>Goal</a:t>
            </a:r>
            <a:endParaRPr lang="en-US" sz="3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395536" y="2304003"/>
                <a:ext cx="8229600" cy="16764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800" dirty="0">
                    <a:solidFill>
                      <a:schemeClr val="tx2"/>
                    </a:solidFill>
                  </a:rPr>
                  <a:t>Sketch size </a:t>
                </a:r>
                <a:r>
                  <a:rPr lang="en-US" sz="2800" dirty="0"/>
                  <a:t>for a node: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endParaRPr lang="en-US" sz="2800" i="1" dirty="0"/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chemeClr val="tx2"/>
                    </a:solidFill>
                  </a:rPr>
                  <a:t>Total computation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i="1" dirty="0" err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  </a:t>
                </a:r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2304003"/>
                <a:ext cx="8229600" cy="1676400"/>
              </a:xfrm>
              <a:prstGeom prst="rect">
                <a:avLst/>
              </a:prstGeom>
              <a:blipFill>
                <a:blip r:embed="rId2"/>
                <a:stretch>
                  <a:fillRect l="-1387" t="-300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2"/>
          <p:cNvSpPr txBox="1">
            <a:spLocks/>
          </p:cNvSpPr>
          <p:nvPr/>
        </p:nvSpPr>
        <p:spPr>
          <a:xfrm>
            <a:off x="417387" y="3501008"/>
            <a:ext cx="8229600" cy="2667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>
                <a:solidFill>
                  <a:schemeClr val="tx2"/>
                </a:solidFill>
              </a:rPr>
              <a:t>Algorithms/methods</a:t>
            </a:r>
            <a:r>
              <a:rPr lang="en-US" sz="2800" dirty="0">
                <a:solidFill>
                  <a:schemeClr val="tx2"/>
                </a:solidFill>
              </a:rPr>
              <a:t>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Graphs searches (say BFS)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Dynamic programming / Distributed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6746F17-9772-E641-BE51-D450E68C1969}"/>
              </a:ext>
            </a:extLst>
          </p:cNvPr>
          <p:cNvSpPr/>
          <p:nvPr/>
        </p:nvSpPr>
        <p:spPr>
          <a:xfrm>
            <a:off x="368392" y="1196752"/>
            <a:ext cx="82295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+mn-lt"/>
              </a:rPr>
              <a:t>Computing Min-Hash sketches of all reachability sets </a:t>
            </a:r>
            <a:r>
              <a:rPr lang="en-US" sz="2800" u="sng" dirty="0">
                <a:latin typeface="+mn-lt"/>
              </a:rPr>
              <a:t>efficiently</a:t>
            </a:r>
            <a:endParaRPr lang="de-DE" sz="2800" dirty="0">
              <a:latin typeface="+mn-lt"/>
            </a:endParaRP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0E3DABD4-B83E-E743-88D3-8742C106C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26</a:t>
            </a:fld>
            <a:endParaRPr lang="de-DE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E096BB5-99DA-E44C-836A-503F800EEFFC}"/>
              </a:ext>
            </a:extLst>
          </p:cNvPr>
          <p:cNvSpPr txBox="1"/>
          <p:nvPr/>
        </p:nvSpPr>
        <p:spPr>
          <a:xfrm>
            <a:off x="3923928" y="6626828"/>
            <a:ext cx="102784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>
                <a:solidFill>
                  <a:schemeClr val="bg1"/>
                </a:solidFill>
              </a:rPr>
              <a:t>© Edith Cohen</a:t>
            </a:r>
            <a:endParaRPr 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2772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1"/>
              <p:cNvSpPr txBox="1">
                <a:spLocks/>
              </p:cNvSpPr>
              <p:nvPr/>
            </p:nvSpPr>
            <p:spPr>
              <a:xfrm>
                <a:off x="327629" y="188640"/>
                <a:ext cx="8229600" cy="72008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97500"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14:m>
                  <m:oMath xmlns:m="http://schemas.openxmlformats.org/officeDocument/2006/math">
                    <m:r>
                      <a:rPr lang="en-US" sz="3400" i="1" dirty="0">
                        <a:latin typeface="Cambria Math"/>
                      </a:rPr>
                      <m:t>𝑘</m:t>
                    </m:r>
                    <m:r>
                      <a:rPr lang="en-US" sz="3400" i="1" dirty="0">
                        <a:latin typeface="Cambria Math"/>
                      </a:rPr>
                      <m:t>=1</m:t>
                    </m:r>
                  </m:oMath>
                </a14:m>
                <a:r>
                  <a:rPr lang="en-US" sz="3400" dirty="0"/>
                  <a:t>  BFS method</a:t>
                </a:r>
              </a:p>
            </p:txBody>
          </p:sp>
        </mc:Choice>
        <mc:Fallback xmlns="">
          <p:sp>
            <p:nvSpPr>
              <p:cNvPr id="4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629" y="188640"/>
                <a:ext cx="8229600" cy="720080"/>
              </a:xfrm>
              <a:prstGeom prst="rect">
                <a:avLst/>
              </a:prstGeom>
              <a:blipFill>
                <a:blip r:embed="rId2"/>
                <a:stretch>
                  <a:fillRect l="-616" t="-3448" b="-1896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2884098" y="1352945"/>
                <a:ext cx="3581400" cy="88708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dirty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0" dirty="0" smtClean="0">
                        <a:solidFill>
                          <a:srgbClr val="7030A0"/>
                        </a:solidFill>
                        <a:latin typeface="Cambria Math"/>
                      </a:rPr>
                      <m:t>𝐬</m:t>
                    </m:r>
                    <m:d>
                      <m:dPr>
                        <m:ctrlPr>
                          <a:rPr lang="en-US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dirty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𝒗</m:t>
                        </m:r>
                      </m:e>
                    </m:d>
                    <m:r>
                      <a:rPr lang="en-US" b="1" i="1" dirty="0" smtClean="0">
                        <a:solidFill>
                          <a:srgbClr val="7030A0"/>
                        </a:solidFill>
                        <a:latin typeface="Cambria Math"/>
                      </a:rPr>
                      <m:t>←</m:t>
                    </m:r>
                    <m:limLow>
                      <m:limLowPr>
                        <m:ctrlPr>
                          <a:rPr lang="en-US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b="1" i="0" dirty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𝐦𝐢𝐧</m:t>
                        </m:r>
                      </m:e>
                      <m:lim>
                        <m:r>
                          <a:rPr lang="en-US" b="1" i="1" dirty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𝒗</m:t>
                        </m:r>
                        <m:r>
                          <a:rPr lang="en-US" b="1" i="1" dirty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 ↝ </m:t>
                        </m:r>
                        <m:r>
                          <a:rPr lang="en-US" b="1" i="1" dirty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𝒖</m:t>
                        </m:r>
                      </m:lim>
                    </m:limLow>
                  </m:oMath>
                </a14:m>
                <a:r>
                  <a:rPr lang="en-US" b="1" dirty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7030A0"/>
                        </a:solidFill>
                        <a:latin typeface="Cambria Math"/>
                      </a:rPr>
                      <m:t>𝒉</m:t>
                    </m:r>
                    <m:r>
                      <a:rPr lang="en-US" b="1" i="1" dirty="0" smtClean="0">
                        <a:solidFill>
                          <a:srgbClr val="7030A0"/>
                        </a:solidFill>
                        <a:latin typeface="Cambria Math"/>
                      </a:rPr>
                      <m:t>(</m:t>
                    </m:r>
                    <m:r>
                      <a:rPr lang="en-US" b="1" i="1" dirty="0" smtClean="0">
                        <a:solidFill>
                          <a:srgbClr val="7030A0"/>
                        </a:solidFill>
                        <a:latin typeface="Cambria Math"/>
                      </a:rPr>
                      <m:t>𝒖</m:t>
                    </m:r>
                    <m:r>
                      <a:rPr lang="en-US" b="1" i="1" dirty="0" smtClean="0">
                        <a:solidFill>
                          <a:srgbClr val="7030A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b="1" dirty="0">
                    <a:solidFill>
                      <a:srgbClr val="7030A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4098" y="1352945"/>
                <a:ext cx="3581400" cy="88708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827584" y="2492896"/>
                <a:ext cx="7344816" cy="3384376"/>
              </a:xfrm>
              <a:prstGeom prst="rect">
                <a:avLst/>
              </a:prstGeom>
              <a:solidFill>
                <a:schemeClr val="accent1">
                  <a:alpha val="13000"/>
                </a:schemeClr>
              </a:solidFill>
              <a:ln>
                <a:solidFill>
                  <a:schemeClr val="accent1">
                    <a:shade val="95000"/>
                    <a:satMod val="105000"/>
                  </a:schemeClr>
                </a:solidFill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800" dirty="0"/>
                  <a:t>Iterate over nodes</a:t>
                </a:r>
                <a:r>
                  <a:rPr lang="en-US" sz="2800" b="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chemeClr val="tx2"/>
                        </a:solidFill>
                        <a:latin typeface="Cambria Math"/>
                      </a:rPr>
                      <m:t>𝑢</m:t>
                    </m:r>
                  </m:oMath>
                </a14:m>
                <a:r>
                  <a:rPr lang="en-US" sz="2800" dirty="0"/>
                  <a:t>  by increasing 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tx2"/>
                        </a:solidFill>
                        <a:latin typeface="Cambria Math"/>
                      </a:rPr>
                      <m:t>h</m:t>
                    </m:r>
                    <m:r>
                      <a:rPr lang="en-US" sz="2800" b="0" i="1" dirty="0" smtClean="0">
                        <a:solidFill>
                          <a:schemeClr val="tx2"/>
                        </a:solidFill>
                        <a:latin typeface="Cambria Math"/>
                      </a:rPr>
                      <m:t>(</m:t>
                    </m:r>
                    <m:r>
                      <a:rPr lang="en-US" sz="2800" b="0" i="1" dirty="0" smtClean="0">
                        <a:solidFill>
                          <a:schemeClr val="tx2"/>
                        </a:solidFill>
                        <a:latin typeface="Cambria Math"/>
                      </a:rPr>
                      <m:t>𝑢</m:t>
                    </m:r>
                    <m:r>
                      <a:rPr lang="en-US" sz="2800" b="0" i="1" dirty="0" smtClean="0">
                        <a:solidFill>
                          <a:schemeClr val="tx2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tx2"/>
                    </a:solidFill>
                  </a:rPr>
                  <a:t>: </a:t>
                </a:r>
                <a:endParaRPr lang="en-US" sz="2800" dirty="0"/>
              </a:p>
              <a:p>
                <a:pPr marL="400050" lvl="1" indent="0">
                  <a:buNone/>
                </a:pPr>
                <a:r>
                  <a:rPr lang="en-US" dirty="0"/>
                  <a:t>Visit nodes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tx2"/>
                        </a:solidFill>
                        <a:latin typeface="Cambria Math"/>
                      </a:rPr>
                      <m:t>𝑣</m:t>
                    </m:r>
                  </m:oMath>
                </a14:m>
                <a:r>
                  <a:rPr lang="en-US" dirty="0"/>
                  <a:t> through a reverse search from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𝑢</m:t>
                    </m:r>
                  </m:oMath>
                </a14:m>
                <a:r>
                  <a:rPr lang="en-US" dirty="0"/>
                  <a:t>: </a:t>
                </a:r>
              </a:p>
              <a:p>
                <a:pPr marL="1257300" lvl="2" indent="-457200">
                  <a:buFont typeface="Wingdings" panose="05000000000000000000" pitchFamily="2" charset="2"/>
                  <a:buChar char="§"/>
                </a:pPr>
                <a:r>
                  <a:rPr lang="en-US" sz="2800" b="1" dirty="0"/>
                  <a:t>IF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i="1" dirty="0" smtClean="0">
                        <a:solidFill>
                          <a:schemeClr val="tx2"/>
                        </a:solidFill>
                        <a:latin typeface="Cambria Math"/>
                      </a:rPr>
                      <m:t>s</m:t>
                    </m:r>
                    <m:d>
                      <m:dPr>
                        <m:ctrlPr>
                          <a:rPr lang="en-US" sz="2800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 sz="2800" b="0" i="1" dirty="0" smtClean="0">
                        <a:solidFill>
                          <a:schemeClr val="tx2"/>
                        </a:solidFill>
                        <a:latin typeface="Cambria Math"/>
                      </a:rPr>
                      <m:t>=∅</m:t>
                    </m:r>
                    <m:r>
                      <a:rPr lang="en-US" sz="2800" b="0" i="1" dirty="0" smtClean="0">
                        <a:latin typeface="Cambria Math"/>
                      </a:rPr>
                      <m:t>,  </m:t>
                    </m:r>
                  </m:oMath>
                </a14:m>
                <a:endParaRPr lang="en-US" sz="2800" b="0" i="1" dirty="0">
                  <a:latin typeface="Cambria Math"/>
                </a:endParaRPr>
              </a:p>
              <a:p>
                <a:pPr marL="1714500" lvl="3" indent="-45720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chemeClr val="tx2"/>
                        </a:solidFill>
                        <a:latin typeface="Cambria Math"/>
                      </a:rPr>
                      <m:t>𝑠</m:t>
                    </m:r>
                    <m:d>
                      <m:dPr>
                        <m:ctrlPr>
                          <a:rPr lang="en-US" sz="2800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 sz="2800" b="0" i="1" dirty="0" smtClean="0">
                        <a:solidFill>
                          <a:schemeClr val="tx2"/>
                        </a:solidFill>
                        <a:latin typeface="Cambria Math"/>
                      </a:rPr>
                      <m:t>←</m:t>
                    </m:r>
                    <m:r>
                      <a:rPr lang="en-US" sz="2800" b="0" i="1" dirty="0" smtClean="0">
                        <a:solidFill>
                          <a:schemeClr val="tx2"/>
                        </a:solidFill>
                        <a:latin typeface="Cambria Math"/>
                      </a:rPr>
                      <m:t>h</m:t>
                    </m:r>
                    <m:r>
                      <a:rPr lang="en-US" sz="2800" b="0" i="1" dirty="0" smtClean="0">
                        <a:solidFill>
                          <a:schemeClr val="tx2"/>
                        </a:solidFill>
                        <a:latin typeface="Cambria Math"/>
                      </a:rPr>
                      <m:t>(</m:t>
                    </m:r>
                    <m:r>
                      <a:rPr lang="en-US" sz="2800" b="0" i="1" dirty="0" smtClean="0">
                        <a:solidFill>
                          <a:schemeClr val="tx2"/>
                        </a:solidFill>
                        <a:latin typeface="Cambria Math"/>
                      </a:rPr>
                      <m:t>𝑢</m:t>
                    </m:r>
                    <m:r>
                      <a:rPr lang="en-US" sz="2800" b="0" i="1" dirty="0" smtClean="0">
                        <a:solidFill>
                          <a:schemeClr val="tx2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sz="2800" dirty="0">
                  <a:solidFill>
                    <a:schemeClr val="tx2"/>
                  </a:solidFill>
                </a:endParaRPr>
              </a:p>
              <a:p>
                <a:pPr marL="1714500" lvl="3" indent="-457200">
                  <a:buFont typeface="Wingdings" panose="05000000000000000000" pitchFamily="2" charset="2"/>
                  <a:buChar char="§"/>
                </a:pPr>
                <a:r>
                  <a:rPr lang="en-US" sz="2800" dirty="0"/>
                  <a:t>Continue search 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dirty="0" smtClean="0">
                        <a:solidFill>
                          <a:schemeClr val="tx2"/>
                        </a:solidFill>
                        <a:latin typeface="Cambria Math"/>
                      </a:rPr>
                      <m:t>i</m:t>
                    </m:r>
                    <m:r>
                      <m:rPr>
                        <m:sty m:val="p"/>
                      </m:rPr>
                      <a:rPr lang="en-US" sz="2800" b="0" i="0" dirty="0" smtClean="0">
                        <a:solidFill>
                          <a:schemeClr val="tx2"/>
                        </a:solidFill>
                        <a:latin typeface="Cambria Math"/>
                      </a:rPr>
                      <m:t>nNeighbors</m:t>
                    </m:r>
                    <m:r>
                      <a:rPr lang="en-US" sz="2800" b="0" i="0" dirty="0" smtClean="0">
                        <a:solidFill>
                          <a:schemeClr val="tx2"/>
                        </a:solidFill>
                        <a:latin typeface="Cambria Math"/>
                      </a:rPr>
                      <m:t>(</m:t>
                    </m:r>
                    <m:r>
                      <a:rPr lang="en-US" sz="2800" b="0" i="1" dirty="0" smtClean="0">
                        <a:solidFill>
                          <a:schemeClr val="tx2"/>
                        </a:solidFill>
                        <a:latin typeface="Cambria Math"/>
                      </a:rPr>
                      <m:t>𝑣</m:t>
                    </m:r>
                    <m:r>
                      <a:rPr lang="en-US" sz="2800" b="0" i="1" dirty="0" smtClean="0">
                        <a:solidFill>
                          <a:schemeClr val="tx2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sz="2800" dirty="0">
                  <a:solidFill>
                    <a:schemeClr val="tx2"/>
                  </a:solidFill>
                </a:endParaRPr>
              </a:p>
              <a:p>
                <a:pPr marL="1257300" lvl="2" indent="-457200">
                  <a:buFont typeface="Wingdings" panose="05000000000000000000" pitchFamily="2" charset="2"/>
                  <a:buChar char="§"/>
                </a:pPr>
                <a:r>
                  <a:rPr lang="en-US" sz="2800" b="1" dirty="0"/>
                  <a:t>ELSE</a:t>
                </a:r>
                <a:r>
                  <a:rPr lang="en-US" sz="2800" dirty="0"/>
                  <a:t> truncate search at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chemeClr val="tx2"/>
                        </a:solidFill>
                        <a:latin typeface="Cambria Math"/>
                      </a:rPr>
                      <m:t>𝑣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2492896"/>
                <a:ext cx="7344816" cy="3384376"/>
              </a:xfrm>
              <a:prstGeom prst="rect">
                <a:avLst/>
              </a:prstGeom>
              <a:blipFill>
                <a:blip r:embed="rId4"/>
                <a:stretch>
                  <a:fillRect l="-1552" t="-1487" r="-1552"/>
                </a:stretch>
              </a:blipFill>
              <a:ln>
                <a:solidFill>
                  <a:schemeClr val="accent1">
                    <a:shade val="95000"/>
                    <a:satMod val="105000"/>
                  </a:schemeClr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BC4A8798-93F1-B14D-873E-B30BEED60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27</a:t>
            </a:fld>
            <a:endParaRPr lang="de-DE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3E1A0F2-61FE-6941-ABAC-43357F51421E}"/>
              </a:ext>
            </a:extLst>
          </p:cNvPr>
          <p:cNvSpPr txBox="1"/>
          <p:nvPr/>
        </p:nvSpPr>
        <p:spPr>
          <a:xfrm>
            <a:off x="3923928" y="6626828"/>
            <a:ext cx="102784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>
                <a:solidFill>
                  <a:schemeClr val="bg1"/>
                </a:solidFill>
              </a:rPr>
              <a:t>© Edith Cohen</a:t>
            </a:r>
            <a:endParaRPr 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7742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5426471" y="5206566"/>
                <a:ext cx="3450379" cy="82578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1" i="0" dirty="0" smtClean="0">
                        <a:solidFill>
                          <a:srgbClr val="7030A0"/>
                        </a:solidFill>
                        <a:latin typeface="Cambria Math"/>
                      </a:rPr>
                      <m:t>𝐬</m:t>
                    </m:r>
                    <m:d>
                      <m:dPr>
                        <m:ctrlPr>
                          <a:rPr lang="en-US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dirty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𝒗</m:t>
                        </m:r>
                      </m:e>
                    </m:d>
                    <m:r>
                      <a:rPr lang="en-US" b="1" i="1" dirty="0" smtClean="0">
                        <a:solidFill>
                          <a:srgbClr val="7030A0"/>
                        </a:solidFill>
                        <a:latin typeface="Cambria Math"/>
                      </a:rPr>
                      <m:t>←</m:t>
                    </m:r>
                    <m:limLow>
                      <m:limLowPr>
                        <m:ctrlPr>
                          <a:rPr lang="en-US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b="1" i="0" dirty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𝐦𝐢𝐧</m:t>
                        </m:r>
                      </m:e>
                      <m:lim>
                        <m:r>
                          <a:rPr lang="en-US" b="1" i="1" dirty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𝒗</m:t>
                        </m:r>
                        <m:r>
                          <a:rPr lang="en-US" b="1" i="1" dirty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 ↝ </m:t>
                        </m:r>
                        <m:r>
                          <a:rPr lang="en-US" b="1" i="1" dirty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𝒖</m:t>
                        </m:r>
                      </m:lim>
                    </m:limLow>
                  </m:oMath>
                </a14:m>
                <a:r>
                  <a:rPr lang="en-US" b="1" dirty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7030A0"/>
                        </a:solidFill>
                        <a:latin typeface="Cambria Math"/>
                      </a:rPr>
                      <m:t>𝒉</m:t>
                    </m:r>
                    <m:r>
                      <a:rPr lang="en-US" b="1" i="1" dirty="0" smtClean="0">
                        <a:solidFill>
                          <a:srgbClr val="7030A0"/>
                        </a:solidFill>
                        <a:latin typeface="Cambria Math"/>
                      </a:rPr>
                      <m:t>(</m:t>
                    </m:r>
                    <m:r>
                      <a:rPr lang="en-US" b="1" i="1" dirty="0" smtClean="0">
                        <a:solidFill>
                          <a:srgbClr val="7030A0"/>
                        </a:solidFill>
                        <a:latin typeface="Cambria Math"/>
                      </a:rPr>
                      <m:t>𝒖</m:t>
                    </m:r>
                    <m:r>
                      <a:rPr lang="en-US" b="1" i="1" dirty="0" smtClean="0">
                        <a:solidFill>
                          <a:srgbClr val="7030A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b="1" dirty="0">
                    <a:solidFill>
                      <a:srgbClr val="7030A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6471" y="5206566"/>
                <a:ext cx="3450379" cy="825787"/>
              </a:xfrm>
              <a:prstGeom prst="rect">
                <a:avLst/>
              </a:prstGeom>
              <a:blipFill>
                <a:blip r:embed="rId2"/>
                <a:stretch>
                  <a:fillRect l="-368" b="-7463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415704" y="1122779"/>
            <a:ext cx="7763903" cy="5009618"/>
            <a:chOff x="415704" y="1455435"/>
            <a:chExt cx="7763903" cy="5009618"/>
          </a:xfrm>
        </p:grpSpPr>
        <p:pic>
          <p:nvPicPr>
            <p:cNvPr id="9" name="Picture 14" descr="C:\Users\edithcohen\Documents\Dropbox\mytalks\MSR 201310\lego_starwars_luke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1387" y="5654591"/>
              <a:ext cx="608584" cy="8104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C:\Users\edithcohen\Documents\Dropbox\mytalks\MSR 201310\lego_chima_cragger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1223" y="1499498"/>
              <a:ext cx="592923" cy="592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3" descr="C:\Users\edithcohen\Documents\Dropbox\mytalks\MSR 201310\lego_chima_laval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7431" y="1630992"/>
              <a:ext cx="460849" cy="5806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4" descr="C:\Users\edithcohen\Documents\Dropbox\mytalks\MSR 201310\lego_chima_razcal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1847" y="3353830"/>
              <a:ext cx="400492" cy="4892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5" descr="C:\Users\edithcohen\Documents\Dropbox\mytalks\MSR 201310\lego_ninja_Kai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5107" y="1545542"/>
              <a:ext cx="750718" cy="7276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6" descr="C:\Users\edithcohen\Documents\Dropbox\mytalks\MSR 201310\lego_ninja_nya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53896" y="1455435"/>
              <a:ext cx="920003" cy="8605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7" descr="C:\Users\edithcohen\Documents\Dropbox\mytalks\MSR 201310\lego_ninja_Lloyd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476" y="3558263"/>
              <a:ext cx="542131" cy="5421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8" descr="C:\Users\edithcohen\Documents\Dropbox\mytalks\MSR 201310\lego_ninja_sensei.jp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0522" y="4129881"/>
              <a:ext cx="1309687" cy="8715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9" descr="C:\Users\edithcohen\Documents\Dropbox\mytalks\MSR 201310\lego_starwars_yoda.jp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7707" y="4438048"/>
              <a:ext cx="944562" cy="971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0" descr="C:\Users\edithcohen\Documents\Dropbox\mytalks\MSR 201310\lego_starwars_r2d2.jp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4221" y="5516099"/>
              <a:ext cx="696913" cy="8720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11" descr="C:\Users\edithcohen\Documents\Dropbox\mytalks\MSR 201310\lego_starwars_DV.jp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1450" y="4472079"/>
              <a:ext cx="742617" cy="7497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12" descr="C:\Users\edithcohen\Documents\Dropbox\mytalks\MSR 201310\lego_snake_accidus.jp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0102" y="2195531"/>
              <a:ext cx="685005" cy="6464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Oval 20"/>
            <p:cNvSpPr/>
            <p:nvPr/>
          </p:nvSpPr>
          <p:spPr>
            <a:xfrm>
              <a:off x="1059879" y="2092421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2574278" y="2287627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5847933" y="2844306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6358677" y="2317750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7208420" y="2317750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7513898" y="3655688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6358677" y="4000500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3020889" y="5481511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836367" y="3156857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1749995" y="5781861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4226410" y="4472079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" name="Straight Connector 31"/>
            <p:cNvCxnSpPr>
              <a:stCxn id="21" idx="6"/>
              <a:endCxn id="22" idx="2"/>
            </p:cNvCxnSpPr>
            <p:nvPr/>
          </p:nvCxnSpPr>
          <p:spPr>
            <a:xfrm>
              <a:off x="1183457" y="2162271"/>
              <a:ext cx="1390821" cy="195206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29" idx="0"/>
              <a:endCxn id="21" idx="4"/>
            </p:cNvCxnSpPr>
            <p:nvPr/>
          </p:nvCxnSpPr>
          <p:spPr>
            <a:xfrm flipV="1">
              <a:off x="898156" y="2232121"/>
              <a:ext cx="223512" cy="924736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30" idx="5"/>
              <a:endCxn id="28" idx="2"/>
            </p:cNvCxnSpPr>
            <p:nvPr/>
          </p:nvCxnSpPr>
          <p:spPr>
            <a:xfrm flipV="1">
              <a:off x="1855475" y="5551361"/>
              <a:ext cx="1165414" cy="349741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25" idx="3"/>
              <a:endCxn id="27" idx="7"/>
            </p:cNvCxnSpPr>
            <p:nvPr/>
          </p:nvCxnSpPr>
          <p:spPr>
            <a:xfrm flipH="1">
              <a:off x="6464157" y="2436991"/>
              <a:ext cx="762361" cy="158396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24" idx="3"/>
              <a:endCxn id="23" idx="7"/>
            </p:cNvCxnSpPr>
            <p:nvPr/>
          </p:nvCxnSpPr>
          <p:spPr>
            <a:xfrm flipH="1">
              <a:off x="5953413" y="2436991"/>
              <a:ext cx="423362" cy="427774"/>
            </a:xfrm>
            <a:prstGeom prst="line">
              <a:avLst/>
            </a:prstGeom>
            <a:ln w="28575"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23" idx="4"/>
              <a:endCxn id="27" idx="1"/>
            </p:cNvCxnSpPr>
            <p:nvPr/>
          </p:nvCxnSpPr>
          <p:spPr>
            <a:xfrm>
              <a:off x="5909722" y="2984006"/>
              <a:ext cx="467053" cy="1036953"/>
            </a:xfrm>
            <a:prstGeom prst="line">
              <a:avLst/>
            </a:prstGeom>
            <a:ln w="28575"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24" idx="4"/>
              <a:endCxn id="27" idx="0"/>
            </p:cNvCxnSpPr>
            <p:nvPr/>
          </p:nvCxnSpPr>
          <p:spPr>
            <a:xfrm>
              <a:off x="6420466" y="2457450"/>
              <a:ext cx="0" cy="1543050"/>
            </a:xfrm>
            <a:prstGeom prst="line">
              <a:avLst/>
            </a:prstGeom>
            <a:ln w="28575"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26" idx="1"/>
              <a:endCxn id="23" idx="5"/>
            </p:cNvCxnSpPr>
            <p:nvPr/>
          </p:nvCxnSpPr>
          <p:spPr>
            <a:xfrm flipH="1" flipV="1">
              <a:off x="5953413" y="2963547"/>
              <a:ext cx="1578583" cy="712600"/>
            </a:xfrm>
            <a:prstGeom prst="line">
              <a:avLst/>
            </a:prstGeom>
            <a:ln w="28575"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31" idx="5"/>
              <a:endCxn id="27" idx="2"/>
            </p:cNvCxnSpPr>
            <p:nvPr/>
          </p:nvCxnSpPr>
          <p:spPr>
            <a:xfrm flipV="1">
              <a:off x="4331890" y="4070350"/>
              <a:ext cx="2026787" cy="520970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24" idx="5"/>
              <a:endCxn id="26" idx="0"/>
            </p:cNvCxnSpPr>
            <p:nvPr/>
          </p:nvCxnSpPr>
          <p:spPr>
            <a:xfrm>
              <a:off x="6464157" y="2436991"/>
              <a:ext cx="1111530" cy="1218697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stCxn id="31" idx="0"/>
              <a:endCxn id="22" idx="5"/>
            </p:cNvCxnSpPr>
            <p:nvPr/>
          </p:nvCxnSpPr>
          <p:spPr>
            <a:xfrm flipH="1" flipV="1">
              <a:off x="2679758" y="2406868"/>
              <a:ext cx="1608441" cy="2065211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27" idx="1"/>
              <a:endCxn id="22" idx="6"/>
            </p:cNvCxnSpPr>
            <p:nvPr/>
          </p:nvCxnSpPr>
          <p:spPr>
            <a:xfrm flipH="1" flipV="1">
              <a:off x="2697856" y="2357477"/>
              <a:ext cx="3678919" cy="1663482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4" name="Picture 13" descr="C:\Users\edithcohen\Documents\Dropbox\mytalks\MSR 201310\leg_chima_eagle.jpg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704" y="3023338"/>
              <a:ext cx="405519" cy="5930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" name="Oval 44"/>
            <p:cNvSpPr/>
            <p:nvPr/>
          </p:nvSpPr>
          <p:spPr>
            <a:xfrm>
              <a:off x="1626417" y="4846959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2041240" y="3214130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7" name="Straight Connector 46"/>
            <p:cNvCxnSpPr>
              <a:stCxn id="21" idx="5"/>
              <a:endCxn id="46" idx="1"/>
            </p:cNvCxnSpPr>
            <p:nvPr/>
          </p:nvCxnSpPr>
          <p:spPr>
            <a:xfrm>
              <a:off x="1165359" y="2211662"/>
              <a:ext cx="893979" cy="1022927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>
              <a:stCxn id="45" idx="5"/>
              <a:endCxn id="28" idx="0"/>
            </p:cNvCxnSpPr>
            <p:nvPr/>
          </p:nvCxnSpPr>
          <p:spPr>
            <a:xfrm>
              <a:off x="1731897" y="4966200"/>
              <a:ext cx="1350781" cy="515311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>
              <a:stCxn id="45" idx="7"/>
              <a:endCxn id="46" idx="4"/>
            </p:cNvCxnSpPr>
            <p:nvPr/>
          </p:nvCxnSpPr>
          <p:spPr>
            <a:xfrm flipV="1">
              <a:off x="1731897" y="3353830"/>
              <a:ext cx="371132" cy="1513588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endCxn id="46" idx="6"/>
            </p:cNvCxnSpPr>
            <p:nvPr/>
          </p:nvCxnSpPr>
          <p:spPr>
            <a:xfrm flipH="1">
              <a:off x="2164818" y="2912669"/>
              <a:ext cx="3731823" cy="371311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30" idx="6"/>
            </p:cNvCxnSpPr>
            <p:nvPr/>
          </p:nvCxnSpPr>
          <p:spPr>
            <a:xfrm flipV="1">
              <a:off x="1873573" y="4591320"/>
              <a:ext cx="2352837" cy="1260391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stCxn id="28" idx="7"/>
              <a:endCxn id="31" idx="6"/>
            </p:cNvCxnSpPr>
            <p:nvPr/>
          </p:nvCxnSpPr>
          <p:spPr>
            <a:xfrm flipV="1">
              <a:off x="3126369" y="4541929"/>
              <a:ext cx="1223619" cy="960041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endCxn id="45" idx="5"/>
            </p:cNvCxnSpPr>
            <p:nvPr/>
          </p:nvCxnSpPr>
          <p:spPr>
            <a:xfrm flipH="1">
              <a:off x="1731897" y="4541929"/>
              <a:ext cx="2494513" cy="424271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45" idx="7"/>
              <a:endCxn id="30" idx="7"/>
            </p:cNvCxnSpPr>
            <p:nvPr/>
          </p:nvCxnSpPr>
          <p:spPr>
            <a:xfrm>
              <a:off x="1731897" y="4867418"/>
              <a:ext cx="123578" cy="934902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29" idx="7"/>
              <a:endCxn id="22" idx="3"/>
            </p:cNvCxnSpPr>
            <p:nvPr/>
          </p:nvCxnSpPr>
          <p:spPr>
            <a:xfrm flipV="1">
              <a:off x="941847" y="2406868"/>
              <a:ext cx="1650529" cy="770448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24" idx="6"/>
              <a:endCxn id="25" idx="4"/>
            </p:cNvCxnSpPr>
            <p:nvPr/>
          </p:nvCxnSpPr>
          <p:spPr>
            <a:xfrm>
              <a:off x="6482255" y="2387600"/>
              <a:ext cx="787954" cy="69850"/>
            </a:xfrm>
            <a:prstGeom prst="line">
              <a:avLst/>
            </a:prstGeom>
            <a:ln w="28575"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22" idx="4"/>
              <a:endCxn id="46" idx="7"/>
            </p:cNvCxnSpPr>
            <p:nvPr/>
          </p:nvCxnSpPr>
          <p:spPr>
            <a:xfrm flipH="1">
              <a:off x="2146720" y="2427327"/>
              <a:ext cx="489347" cy="807262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46" idx="3"/>
              <a:endCxn id="29" idx="6"/>
            </p:cNvCxnSpPr>
            <p:nvPr/>
          </p:nvCxnSpPr>
          <p:spPr>
            <a:xfrm flipH="1" flipV="1">
              <a:off x="959945" y="3226707"/>
              <a:ext cx="1099393" cy="106664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27" idx="7"/>
              <a:endCxn id="26" idx="3"/>
            </p:cNvCxnSpPr>
            <p:nvPr/>
          </p:nvCxnSpPr>
          <p:spPr>
            <a:xfrm flipV="1">
              <a:off x="6464157" y="3774929"/>
              <a:ext cx="1067839" cy="246030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>
              <a:endCxn id="25" idx="4"/>
            </p:cNvCxnSpPr>
            <p:nvPr/>
          </p:nvCxnSpPr>
          <p:spPr>
            <a:xfrm flipH="1" flipV="1">
              <a:off x="7270209" y="2457450"/>
              <a:ext cx="362033" cy="1228054"/>
            </a:xfrm>
            <a:prstGeom prst="line">
              <a:avLst/>
            </a:prstGeom>
            <a:ln w="28575"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 60"/>
          <p:cNvGrpSpPr/>
          <p:nvPr/>
        </p:nvGrpSpPr>
        <p:grpSpPr>
          <a:xfrm>
            <a:off x="66660" y="1212886"/>
            <a:ext cx="8489657" cy="5312458"/>
            <a:chOff x="66660" y="1545542"/>
            <a:chExt cx="8489657" cy="5312458"/>
          </a:xfrm>
        </p:grpSpPr>
        <p:sp>
          <p:nvSpPr>
            <p:cNvPr id="62" name="TextBox 61"/>
            <p:cNvSpPr txBox="1"/>
            <p:nvPr/>
          </p:nvSpPr>
          <p:spPr>
            <a:xfrm>
              <a:off x="66660" y="1545542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B050"/>
                  </a:solidFill>
                </a:rPr>
                <a:t>0.37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141038" y="3482541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B050"/>
                  </a:solidFill>
                </a:rPr>
                <a:t>0.23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1312758" y="3708112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B050"/>
                  </a:solidFill>
                </a:rPr>
                <a:t>0.85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2835041" y="1764578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B050"/>
                  </a:solidFill>
                </a:rPr>
                <a:t>0.45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837093" y="5029370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B050"/>
                  </a:solidFill>
                </a:rPr>
                <a:t>0.06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1184188" y="6273225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B050"/>
                  </a:solidFill>
                </a:rPr>
                <a:t>0.95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6143248" y="4826403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B050"/>
                  </a:solidFill>
                </a:rPr>
                <a:t>0.77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4030729" y="5258973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B050"/>
                  </a:solidFill>
                </a:rPr>
                <a:t>0.69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7449119" y="3958204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B050"/>
                  </a:solidFill>
                </a:rPr>
                <a:t>0.93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2636067" y="6172665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B050"/>
                  </a:solidFill>
                </a:rPr>
                <a:t>0.32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7637476" y="1648606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B050"/>
                  </a:solidFill>
                </a:rPr>
                <a:t>0.28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4885862" y="2671159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B050"/>
                  </a:solidFill>
                </a:rPr>
                <a:t>0.34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5345283" y="1591838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B050"/>
                  </a:solidFill>
                </a:rPr>
                <a:t>0.12</a:t>
              </a:r>
            </a:p>
          </p:txBody>
        </p:sp>
      </p:grpSp>
      <p:sp>
        <p:nvSpPr>
          <p:cNvPr id="75" name="TextBox 74"/>
          <p:cNvSpPr txBox="1"/>
          <p:nvPr/>
        </p:nvSpPr>
        <p:spPr>
          <a:xfrm>
            <a:off x="3257549" y="1822736"/>
            <a:ext cx="1200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{0.23}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1564333" y="5449204"/>
            <a:ext cx="1200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{0.06}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3153397" y="5449205"/>
            <a:ext cx="1200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{0.06}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3082677" y="4478961"/>
            <a:ext cx="1200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{0.06}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14106" y="4139423"/>
            <a:ext cx="1200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{0.06}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7466000" y="1974996"/>
            <a:ext cx="1200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{0.12}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7897335" y="3283699"/>
            <a:ext cx="1200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{0.12}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5339069" y="4028033"/>
            <a:ext cx="1200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{0.12}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4934445" y="2756725"/>
            <a:ext cx="1200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{0.12}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6286427" y="1431922"/>
            <a:ext cx="1200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{0.12}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1149510" y="1237997"/>
            <a:ext cx="1200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{0.23}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1778183" y="2951324"/>
            <a:ext cx="1200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{0.23}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17978" y="2379126"/>
            <a:ext cx="1200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{0.23}</a:t>
            </a:r>
          </a:p>
        </p:txBody>
      </p:sp>
      <p:sp>
        <p:nvSpPr>
          <p:cNvPr id="88" name="Oval 87"/>
          <p:cNvSpPr/>
          <p:nvPr/>
        </p:nvSpPr>
        <p:spPr>
          <a:xfrm>
            <a:off x="829374" y="4161235"/>
            <a:ext cx="920621" cy="845835"/>
          </a:xfrm>
          <a:prstGeom prst="ellipse">
            <a:avLst/>
          </a:prstGeom>
          <a:solidFill>
            <a:srgbClr val="FF0000">
              <a:alpha val="1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5953413" y="1227291"/>
            <a:ext cx="920621" cy="845835"/>
          </a:xfrm>
          <a:prstGeom prst="ellipse">
            <a:avLst/>
          </a:prstGeom>
          <a:solidFill>
            <a:srgbClr val="FF0000">
              <a:alpha val="1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2734221" y="5209643"/>
            <a:ext cx="920621" cy="845835"/>
          </a:xfrm>
          <a:prstGeom prst="ellipse">
            <a:avLst/>
          </a:prstGeom>
          <a:solidFill>
            <a:srgbClr val="FF0000">
              <a:alpha val="1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/>
          <p:cNvSpPr/>
          <p:nvPr/>
        </p:nvSpPr>
        <p:spPr>
          <a:xfrm>
            <a:off x="3914313" y="4292934"/>
            <a:ext cx="920621" cy="845835"/>
          </a:xfrm>
          <a:prstGeom prst="ellipse">
            <a:avLst/>
          </a:prstGeom>
          <a:solidFill>
            <a:srgbClr val="FF0000">
              <a:alpha val="1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1189798" y="5322569"/>
            <a:ext cx="920621" cy="845835"/>
          </a:xfrm>
          <a:prstGeom prst="ellipse">
            <a:avLst/>
          </a:prstGeom>
          <a:solidFill>
            <a:srgbClr val="FF0000">
              <a:alpha val="1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4" name="Straight Connector 93"/>
          <p:cNvCxnSpPr>
            <a:endCxn id="31" idx="7"/>
          </p:cNvCxnSpPr>
          <p:nvPr/>
        </p:nvCxnSpPr>
        <p:spPr>
          <a:xfrm flipV="1">
            <a:off x="1688206" y="4159882"/>
            <a:ext cx="2643684" cy="491520"/>
          </a:xfrm>
          <a:prstGeom prst="line">
            <a:avLst/>
          </a:prstGeom>
          <a:ln w="127000">
            <a:solidFill>
              <a:srgbClr val="FF0000">
                <a:alpha val="3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>
            <a:off x="2739004" y="2056131"/>
            <a:ext cx="3547423" cy="1646266"/>
          </a:xfrm>
          <a:prstGeom prst="line">
            <a:avLst/>
          </a:prstGeom>
          <a:ln w="127000">
            <a:solidFill>
              <a:srgbClr val="FF0000">
                <a:alpha val="3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flipV="1">
            <a:off x="2979153" y="4195989"/>
            <a:ext cx="1189577" cy="1125946"/>
          </a:xfrm>
          <a:prstGeom prst="line">
            <a:avLst/>
          </a:prstGeom>
          <a:ln w="127000">
            <a:solidFill>
              <a:srgbClr val="FF0000">
                <a:alpha val="3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flipV="1">
            <a:off x="1855475" y="4195988"/>
            <a:ext cx="2514627" cy="1273676"/>
          </a:xfrm>
          <a:prstGeom prst="line">
            <a:avLst/>
          </a:prstGeom>
          <a:ln w="127000">
            <a:solidFill>
              <a:srgbClr val="FF0000">
                <a:alpha val="3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 flipV="1">
            <a:off x="1878867" y="5260450"/>
            <a:ext cx="1195804" cy="286406"/>
          </a:xfrm>
          <a:prstGeom prst="line">
            <a:avLst/>
          </a:prstGeom>
          <a:ln w="127000">
            <a:solidFill>
              <a:srgbClr val="FF0000">
                <a:alpha val="3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>
            <a:off x="1992339" y="4696714"/>
            <a:ext cx="1152128" cy="496248"/>
          </a:xfrm>
          <a:prstGeom prst="line">
            <a:avLst/>
          </a:prstGeom>
          <a:ln w="127000">
            <a:solidFill>
              <a:srgbClr val="FF0000">
                <a:alpha val="3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>
            <a:stCxn id="45" idx="7"/>
          </p:cNvCxnSpPr>
          <p:nvPr/>
        </p:nvCxnSpPr>
        <p:spPr>
          <a:xfrm>
            <a:off x="1731897" y="4534762"/>
            <a:ext cx="123578" cy="976330"/>
          </a:xfrm>
          <a:prstGeom prst="line">
            <a:avLst/>
          </a:prstGeom>
          <a:ln w="127000">
            <a:solidFill>
              <a:srgbClr val="FF0000">
                <a:alpha val="3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>
            <a:endCxn id="26" idx="5"/>
          </p:cNvCxnSpPr>
          <p:nvPr/>
        </p:nvCxnSpPr>
        <p:spPr>
          <a:xfrm>
            <a:off x="5928764" y="2623828"/>
            <a:ext cx="1690614" cy="818445"/>
          </a:xfrm>
          <a:prstGeom prst="line">
            <a:avLst/>
          </a:prstGeom>
          <a:ln w="127000">
            <a:solidFill>
              <a:srgbClr val="FF0000">
                <a:alpha val="3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 flipV="1">
            <a:off x="6420466" y="2124529"/>
            <a:ext cx="35651" cy="1411570"/>
          </a:xfrm>
          <a:prstGeom prst="line">
            <a:avLst/>
          </a:prstGeom>
          <a:ln w="127000">
            <a:solidFill>
              <a:srgbClr val="FF0000">
                <a:alpha val="3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>
            <a:stCxn id="23" idx="0"/>
          </p:cNvCxnSpPr>
          <p:nvPr/>
        </p:nvCxnSpPr>
        <p:spPr>
          <a:xfrm flipV="1">
            <a:off x="5909722" y="2051082"/>
            <a:ext cx="475311" cy="460568"/>
          </a:xfrm>
          <a:prstGeom prst="line">
            <a:avLst/>
          </a:prstGeom>
          <a:ln w="127000">
            <a:solidFill>
              <a:srgbClr val="FF0000">
                <a:alpha val="3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>
            <a:endCxn id="25" idx="3"/>
          </p:cNvCxnSpPr>
          <p:nvPr/>
        </p:nvCxnSpPr>
        <p:spPr>
          <a:xfrm>
            <a:off x="6286427" y="2047781"/>
            <a:ext cx="940091" cy="56554"/>
          </a:xfrm>
          <a:prstGeom prst="line">
            <a:avLst/>
          </a:prstGeom>
          <a:ln w="127000">
            <a:solidFill>
              <a:srgbClr val="FF0000">
                <a:alpha val="3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Oval 109"/>
          <p:cNvSpPr/>
          <p:nvPr/>
        </p:nvSpPr>
        <p:spPr>
          <a:xfrm>
            <a:off x="6045107" y="3734660"/>
            <a:ext cx="920621" cy="845835"/>
          </a:xfrm>
          <a:prstGeom prst="ellipse">
            <a:avLst/>
          </a:prstGeom>
          <a:solidFill>
            <a:srgbClr val="FF0000">
              <a:alpha val="1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/>
          <p:nvPr/>
        </p:nvSpPr>
        <p:spPr>
          <a:xfrm>
            <a:off x="5124486" y="1867310"/>
            <a:ext cx="920621" cy="845835"/>
          </a:xfrm>
          <a:prstGeom prst="ellipse">
            <a:avLst/>
          </a:prstGeom>
          <a:solidFill>
            <a:srgbClr val="FF0000">
              <a:alpha val="1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/>
          <p:nvPr/>
        </p:nvSpPr>
        <p:spPr>
          <a:xfrm>
            <a:off x="7011838" y="1208192"/>
            <a:ext cx="920621" cy="845835"/>
          </a:xfrm>
          <a:prstGeom prst="ellipse">
            <a:avLst/>
          </a:prstGeom>
          <a:solidFill>
            <a:srgbClr val="FF0000">
              <a:alpha val="1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/>
          <p:nvPr/>
        </p:nvSpPr>
        <p:spPr>
          <a:xfrm>
            <a:off x="1359660" y="2856562"/>
            <a:ext cx="920621" cy="845835"/>
          </a:xfrm>
          <a:prstGeom prst="ellipse">
            <a:avLst/>
          </a:prstGeom>
          <a:solidFill>
            <a:srgbClr val="FF0000">
              <a:alpha val="1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/>
          <p:nvPr/>
        </p:nvSpPr>
        <p:spPr>
          <a:xfrm>
            <a:off x="158152" y="2664610"/>
            <a:ext cx="920621" cy="845835"/>
          </a:xfrm>
          <a:prstGeom prst="ellipse">
            <a:avLst/>
          </a:prstGeom>
          <a:solidFill>
            <a:srgbClr val="FF0000">
              <a:alpha val="1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/>
          <p:cNvSpPr/>
          <p:nvPr/>
        </p:nvSpPr>
        <p:spPr>
          <a:xfrm>
            <a:off x="7463624" y="3037652"/>
            <a:ext cx="920621" cy="845835"/>
          </a:xfrm>
          <a:prstGeom prst="ellipse">
            <a:avLst/>
          </a:prstGeom>
          <a:solidFill>
            <a:srgbClr val="FF0000">
              <a:alpha val="1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9" name="Straight Connector 118"/>
          <p:cNvCxnSpPr>
            <a:stCxn id="27" idx="1"/>
          </p:cNvCxnSpPr>
          <p:nvPr/>
        </p:nvCxnSpPr>
        <p:spPr>
          <a:xfrm flipH="1" flipV="1">
            <a:off x="5881789" y="2605846"/>
            <a:ext cx="494986" cy="1082457"/>
          </a:xfrm>
          <a:prstGeom prst="line">
            <a:avLst/>
          </a:prstGeom>
          <a:ln w="127000">
            <a:solidFill>
              <a:srgbClr val="FF0000">
                <a:alpha val="3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>
            <a:endCxn id="110" idx="0"/>
          </p:cNvCxnSpPr>
          <p:nvPr/>
        </p:nvCxnSpPr>
        <p:spPr>
          <a:xfrm flipV="1">
            <a:off x="4458519" y="3734660"/>
            <a:ext cx="2046899" cy="495653"/>
          </a:xfrm>
          <a:prstGeom prst="line">
            <a:avLst/>
          </a:prstGeom>
          <a:ln w="127000">
            <a:solidFill>
              <a:srgbClr val="FF0000">
                <a:alpha val="3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 flipH="1" flipV="1">
            <a:off x="6362556" y="2065393"/>
            <a:ext cx="1213131" cy="1218306"/>
          </a:xfrm>
          <a:prstGeom prst="line">
            <a:avLst/>
          </a:prstGeom>
          <a:ln w="127000">
            <a:solidFill>
              <a:srgbClr val="FF0000">
                <a:alpha val="3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>
            <a:stCxn id="27" idx="7"/>
            <a:endCxn id="26" idx="3"/>
          </p:cNvCxnSpPr>
          <p:nvPr/>
        </p:nvCxnSpPr>
        <p:spPr>
          <a:xfrm flipV="1">
            <a:off x="6464157" y="3442273"/>
            <a:ext cx="1067839" cy="246030"/>
          </a:xfrm>
          <a:prstGeom prst="line">
            <a:avLst/>
          </a:prstGeom>
          <a:ln w="127000">
            <a:solidFill>
              <a:srgbClr val="FF0000">
                <a:alpha val="3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>
            <a:stCxn id="27" idx="7"/>
          </p:cNvCxnSpPr>
          <p:nvPr/>
        </p:nvCxnSpPr>
        <p:spPr>
          <a:xfrm flipV="1">
            <a:off x="6464157" y="2186103"/>
            <a:ext cx="749891" cy="1502200"/>
          </a:xfrm>
          <a:prstGeom prst="line">
            <a:avLst/>
          </a:prstGeom>
          <a:ln w="127000">
            <a:solidFill>
              <a:srgbClr val="FF0000">
                <a:alpha val="3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>
            <a:stCxn id="118" idx="1"/>
          </p:cNvCxnSpPr>
          <p:nvPr/>
        </p:nvCxnSpPr>
        <p:spPr>
          <a:xfrm flipH="1" flipV="1">
            <a:off x="7279457" y="2220908"/>
            <a:ext cx="318989" cy="940614"/>
          </a:xfrm>
          <a:prstGeom prst="line">
            <a:avLst/>
          </a:prstGeom>
          <a:ln w="127000">
            <a:solidFill>
              <a:srgbClr val="FF0000">
                <a:alpha val="3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>
            <a:stCxn id="21" idx="5"/>
            <a:endCxn id="46" idx="0"/>
          </p:cNvCxnSpPr>
          <p:nvPr/>
        </p:nvCxnSpPr>
        <p:spPr>
          <a:xfrm>
            <a:off x="1165359" y="1879006"/>
            <a:ext cx="937670" cy="1002468"/>
          </a:xfrm>
          <a:prstGeom prst="line">
            <a:avLst/>
          </a:prstGeom>
          <a:ln w="127000">
            <a:solidFill>
              <a:srgbClr val="FF0000">
                <a:alpha val="3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>
            <a:endCxn id="22" idx="1"/>
          </p:cNvCxnSpPr>
          <p:nvPr/>
        </p:nvCxnSpPr>
        <p:spPr>
          <a:xfrm flipV="1">
            <a:off x="2059931" y="1975430"/>
            <a:ext cx="532445" cy="906045"/>
          </a:xfrm>
          <a:prstGeom prst="line">
            <a:avLst/>
          </a:prstGeom>
          <a:ln w="127000">
            <a:solidFill>
              <a:srgbClr val="FF0000">
                <a:alpha val="3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>
            <a:off x="881104" y="2857410"/>
            <a:ext cx="1221925" cy="129780"/>
          </a:xfrm>
          <a:prstGeom prst="line">
            <a:avLst/>
          </a:prstGeom>
          <a:ln w="127000">
            <a:solidFill>
              <a:srgbClr val="FF0000">
                <a:alpha val="3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Oval 139"/>
          <p:cNvSpPr/>
          <p:nvPr/>
        </p:nvSpPr>
        <p:spPr>
          <a:xfrm>
            <a:off x="549601" y="1075153"/>
            <a:ext cx="920621" cy="845835"/>
          </a:xfrm>
          <a:prstGeom prst="ellipse">
            <a:avLst/>
          </a:prstGeom>
          <a:solidFill>
            <a:srgbClr val="FF0000">
              <a:alpha val="1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Oval 140"/>
          <p:cNvSpPr/>
          <p:nvPr/>
        </p:nvSpPr>
        <p:spPr>
          <a:xfrm>
            <a:off x="2237544" y="1209831"/>
            <a:ext cx="920621" cy="845835"/>
          </a:xfrm>
          <a:prstGeom prst="ellipse">
            <a:avLst/>
          </a:prstGeom>
          <a:solidFill>
            <a:srgbClr val="FF0000">
              <a:alpha val="1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5" name="Straight Connector 144"/>
          <p:cNvCxnSpPr>
            <a:endCxn id="141" idx="4"/>
          </p:cNvCxnSpPr>
          <p:nvPr/>
        </p:nvCxnSpPr>
        <p:spPr>
          <a:xfrm>
            <a:off x="1165359" y="1782713"/>
            <a:ext cx="1532496" cy="272953"/>
          </a:xfrm>
          <a:prstGeom prst="line">
            <a:avLst/>
          </a:prstGeom>
          <a:ln w="127000">
            <a:solidFill>
              <a:srgbClr val="FF0000">
                <a:alpha val="3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>
            <a:stCxn id="22" idx="4"/>
          </p:cNvCxnSpPr>
          <p:nvPr/>
        </p:nvCxnSpPr>
        <p:spPr>
          <a:xfrm>
            <a:off x="2636067" y="2094671"/>
            <a:ext cx="1711922" cy="2101318"/>
          </a:xfrm>
          <a:prstGeom prst="line">
            <a:avLst/>
          </a:prstGeom>
          <a:ln w="127000">
            <a:solidFill>
              <a:srgbClr val="FF0000">
                <a:alpha val="3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/>
          <p:nvPr/>
        </p:nvCxnSpPr>
        <p:spPr>
          <a:xfrm flipV="1">
            <a:off x="2164818" y="2581500"/>
            <a:ext cx="3547423" cy="369824"/>
          </a:xfrm>
          <a:prstGeom prst="line">
            <a:avLst/>
          </a:prstGeom>
          <a:ln w="127000">
            <a:solidFill>
              <a:srgbClr val="FF0000">
                <a:alpha val="3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1"/>
              <p:cNvSpPr txBox="1">
                <a:spLocks/>
              </p:cNvSpPr>
              <p:nvPr/>
            </p:nvSpPr>
            <p:spPr>
              <a:xfrm>
                <a:off x="415704" y="199784"/>
                <a:ext cx="7287288" cy="649555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97500"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3400" dirty="0"/>
                  <a:t>Min-Hash sketches: </a:t>
                </a:r>
                <a14:m>
                  <m:oMath xmlns:m="http://schemas.openxmlformats.org/officeDocument/2006/math">
                    <m:r>
                      <a:rPr lang="en-US" sz="3400" i="1" dirty="0">
                        <a:latin typeface="Cambria Math"/>
                      </a:rPr>
                      <m:t>𝑘</m:t>
                    </m:r>
                    <m:r>
                      <a:rPr lang="en-US" sz="3400" i="1" dirty="0">
                        <a:latin typeface="Cambria Math"/>
                      </a:rPr>
                      <m:t>=1</m:t>
                    </m:r>
                  </m:oMath>
                </a14:m>
                <a:r>
                  <a:rPr lang="en-US" sz="3400" dirty="0"/>
                  <a:t>, BFS </a:t>
                </a:r>
              </a:p>
            </p:txBody>
          </p:sp>
        </mc:Choice>
        <mc:Fallback xmlns="">
          <p:sp>
            <p:nvSpPr>
              <p:cNvPr id="4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704" y="199784"/>
                <a:ext cx="7287288" cy="649555"/>
              </a:xfrm>
              <a:prstGeom prst="rect">
                <a:avLst/>
              </a:prstGeom>
              <a:blipFill>
                <a:blip r:embed="rId16"/>
                <a:stretch>
                  <a:fillRect l="-2261" t="-7692" b="-2692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3" name="Slide Number Placeholder 3">
            <a:extLst>
              <a:ext uri="{FF2B5EF4-FFF2-40B4-BE49-F238E27FC236}">
                <a16:creationId xmlns:a16="http://schemas.microsoft.com/office/drawing/2014/main" id="{0EABD613-21DB-C643-8708-A55FB5A2F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28</a:t>
            </a:fld>
            <a:endParaRPr lang="de-DE"/>
          </a:p>
        </p:txBody>
      </p: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CDF79503-2E6E-9B4D-B46A-6561F0527BC3}"/>
              </a:ext>
            </a:extLst>
          </p:cNvPr>
          <p:cNvCxnSpPr>
            <a:cxnSpLocks/>
          </p:cNvCxnSpPr>
          <p:nvPr/>
        </p:nvCxnSpPr>
        <p:spPr>
          <a:xfrm flipV="1">
            <a:off x="882638" y="1798909"/>
            <a:ext cx="273143" cy="1102660"/>
          </a:xfrm>
          <a:prstGeom prst="line">
            <a:avLst/>
          </a:prstGeom>
          <a:ln w="127000">
            <a:solidFill>
              <a:srgbClr val="FF0000">
                <a:alpha val="3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588DFC8D-30AC-3242-AAA4-31B00E693726}"/>
              </a:ext>
            </a:extLst>
          </p:cNvPr>
          <p:cNvCxnSpPr>
            <a:cxnSpLocks/>
          </p:cNvCxnSpPr>
          <p:nvPr/>
        </p:nvCxnSpPr>
        <p:spPr>
          <a:xfrm flipV="1">
            <a:off x="851499" y="2094206"/>
            <a:ext cx="1677247" cy="766117"/>
          </a:xfrm>
          <a:prstGeom prst="line">
            <a:avLst/>
          </a:prstGeom>
          <a:ln w="127000">
            <a:solidFill>
              <a:srgbClr val="FF0000">
                <a:alpha val="3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TextBox 125">
            <a:extLst>
              <a:ext uri="{FF2B5EF4-FFF2-40B4-BE49-F238E27FC236}">
                <a16:creationId xmlns:a16="http://schemas.microsoft.com/office/drawing/2014/main" id="{996A9C98-4AE2-4743-808E-4E4C6493099F}"/>
              </a:ext>
            </a:extLst>
          </p:cNvPr>
          <p:cNvSpPr txBox="1"/>
          <p:nvPr/>
        </p:nvSpPr>
        <p:spPr>
          <a:xfrm>
            <a:off x="3923928" y="6626828"/>
            <a:ext cx="102784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>
                <a:solidFill>
                  <a:schemeClr val="bg1"/>
                </a:solidFill>
              </a:rPr>
              <a:t>© Edith Cohen</a:t>
            </a:r>
            <a:endParaRPr 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433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6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  <p:bldP spid="86" grpId="0"/>
      <p:bldP spid="87" grpId="0"/>
      <p:bldP spid="88" grpId="0" animBg="1"/>
      <p:bldP spid="89" grpId="0" animBg="1"/>
      <p:bldP spid="90" grpId="0" animBg="1"/>
      <p:bldP spid="91" grpId="0" animBg="1"/>
      <p:bldP spid="93" grpId="0" animBg="1"/>
      <p:bldP spid="110" grpId="0" animBg="1"/>
      <p:bldP spid="111" grpId="0" animBg="1"/>
      <p:bldP spid="112" grpId="0" animBg="1"/>
      <p:bldP spid="116" grpId="0" animBg="1"/>
      <p:bldP spid="117" grpId="0" animBg="1"/>
      <p:bldP spid="118" grpId="0" animBg="1"/>
      <p:bldP spid="140" grpId="0" animBg="1"/>
      <p:bldP spid="14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F40A2-49A6-FF48-B0AF-49CF5B127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Min-Hash-BFS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A5CB2BB-50C6-6848-A40A-3CCE716BF85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800" dirty="0"/>
                  <a:t>Each arc is used exactly once: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</a:rPr>
                      <m:t>𝑂</m:t>
                    </m:r>
                    <m:r>
                      <a:rPr lang="en-US" sz="2800" i="1" dirty="0">
                        <a:latin typeface="Cambria Math"/>
                      </a:rPr>
                      <m:t>(</m:t>
                    </m:r>
                    <m:r>
                      <a:rPr lang="en-US" sz="2800" i="1" dirty="0">
                        <a:latin typeface="Cambria Math"/>
                      </a:rPr>
                      <m:t>𝑚</m:t>
                    </m:r>
                    <m:r>
                      <a:rPr lang="en-US" sz="2800" i="1" dirty="0">
                        <a:latin typeface="Cambria Math"/>
                      </a:rPr>
                      <m:t>)</m:t>
                    </m:r>
                  </m:oMath>
                </a14:m>
                <a:endParaRPr lang="en-US" sz="2800" dirty="0"/>
              </a:p>
              <a:p>
                <a:endParaRPr lang="en-US" sz="2800" dirty="0"/>
              </a:p>
              <a:p>
                <a:r>
                  <a:rPr lang="en-US" sz="2800" dirty="0"/>
                  <a:t>Each graph search depends on all previous ones: seems like we need to perform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𝑛</m:t>
                    </m:r>
                  </m:oMath>
                </a14:m>
                <a:r>
                  <a:rPr lang="en-US" sz="2800" dirty="0"/>
                  <a:t> searches sequentially</a:t>
                </a:r>
              </a:p>
              <a:p>
                <a:endParaRPr lang="en-US" sz="2800" dirty="0"/>
              </a:p>
              <a:p>
                <a:r>
                  <a:rPr lang="en-US" sz="2800" dirty="0">
                    <a:solidFill>
                      <a:srgbClr val="FF0000"/>
                    </a:solidFill>
                  </a:rPr>
                  <a:t>How can we reduce dependencies ?</a:t>
                </a:r>
                <a:endParaRPr lang="en-US" sz="2800" dirty="0"/>
              </a:p>
              <a:p>
                <a:endParaRPr lang="en-US" sz="280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A5CB2BB-50C6-6848-A40A-3CCE716BF85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98" t="-127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3FD02E-EFAF-7141-B5C9-9298D6466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29</a:t>
            </a:fld>
            <a:endParaRPr lang="de-DE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E9FD48-51F7-C642-B15C-466A5CE115F3}"/>
              </a:ext>
            </a:extLst>
          </p:cNvPr>
          <p:cNvSpPr txBox="1"/>
          <p:nvPr/>
        </p:nvSpPr>
        <p:spPr>
          <a:xfrm>
            <a:off x="3923928" y="6626828"/>
            <a:ext cx="102784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>
                <a:solidFill>
                  <a:schemeClr val="bg1"/>
                </a:solidFill>
              </a:rPr>
              <a:t>© Edith Cohen</a:t>
            </a:r>
            <a:endParaRPr 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079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400" dirty="0"/>
              <a:t>Graph Datasets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196975"/>
            <a:ext cx="8507413" cy="4968875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Hyperlinks (the Web)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Social graphs (Facebook, Twitter, LinkedIn,…)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Communication networks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Protein interaction networks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…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400" dirty="0"/>
          </a:p>
          <a:p>
            <a:pPr>
              <a:buFont typeface="Wingdings" panose="05000000000000000000" pitchFamily="2" charset="2"/>
              <a:buChar char="§"/>
            </a:pPr>
            <a:endParaRPr lang="en-US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We deal with very large graphs</a:t>
            </a:r>
          </a:p>
          <a:p>
            <a:pPr marL="0" indent="0">
              <a:buNone/>
            </a:pPr>
            <a:endParaRPr lang="en-US" sz="2400" dirty="0">
              <a:solidFill>
                <a:srgbClr val="0428FF"/>
              </a:solidFill>
            </a:endParaRP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0F83E592-E2DE-6E48-9F68-312BA250D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20967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23528" y="260648"/>
            <a:ext cx="8668072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400" dirty="0"/>
              <a:t>Parallel BFS-based Min-Hash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152400" y="1096144"/>
                <a:ext cx="8839200" cy="48768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800" u="sng" dirty="0">
                    <a:solidFill>
                      <a:srgbClr val="7030A0"/>
                    </a:solidFill>
                  </a:rPr>
                  <a:t>Idea (</a:t>
                </a:r>
                <a14:m>
                  <m:oMath xmlns:m="http://schemas.openxmlformats.org/officeDocument/2006/math">
                    <m:r>
                      <a:rPr lang="en-US" sz="2800" i="1" u="sng" dirty="0">
                        <a:solidFill>
                          <a:srgbClr val="7030A0"/>
                        </a:solidFill>
                        <a:latin typeface="Cambria Math"/>
                      </a:rPr>
                      <m:t>𝑘</m:t>
                    </m:r>
                    <m:r>
                      <a:rPr lang="en-US" sz="2800" i="1" u="sng" dirty="0">
                        <a:solidFill>
                          <a:srgbClr val="7030A0"/>
                        </a:solidFill>
                        <a:latin typeface="Cambria Math"/>
                      </a:rPr>
                      <m:t>=1</m:t>
                    </m:r>
                    <m:r>
                      <a:rPr lang="en-US" sz="2800" b="0" i="0" u="sng" dirty="0" smtClean="0">
                        <a:solidFill>
                          <a:srgbClr val="7030A0"/>
                        </a:solidFill>
                        <a:latin typeface="Cambria Math"/>
                      </a:rPr>
                      <m:t>):</m:t>
                    </m:r>
                  </m:oMath>
                </a14:m>
                <a:endParaRPr lang="en-US" sz="2800" u="sng" dirty="0">
                  <a:solidFill>
                    <a:srgbClr val="7030A0"/>
                  </a:solidFill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sz="2800" dirty="0"/>
                  <a:t>Create a </a:t>
                </a:r>
                <a:r>
                  <a:rPr lang="en-US" sz="2800" dirty="0">
                    <a:solidFill>
                      <a:srgbClr val="00B050"/>
                    </a:solidFill>
                  </a:rPr>
                  <a:t>super-node</a:t>
                </a:r>
                <a:r>
                  <a:rPr lang="en-US" sz="2800" dirty="0"/>
                  <a:t> of  the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𝑛</m:t>
                    </m:r>
                    <m:r>
                      <a:rPr lang="en-US" sz="2800" b="0" i="1" smtClean="0">
                        <a:latin typeface="Cambria Math"/>
                      </a:rPr>
                      <m:t>/2</m:t>
                    </m:r>
                  </m:oMath>
                </a14:m>
                <a:r>
                  <a:rPr lang="en-US" sz="2800" dirty="0"/>
                  <a:t> lowest hash nodes.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sz="2800" dirty="0"/>
                  <a:t>Perform a (reverse) search from </a:t>
                </a:r>
                <a:r>
                  <a:rPr lang="en-US" sz="2800" dirty="0">
                    <a:solidFill>
                      <a:srgbClr val="00B050"/>
                    </a:solidFill>
                  </a:rPr>
                  <a:t>super-node</a:t>
                </a:r>
                <a:r>
                  <a:rPr lang="en-US" sz="2800" dirty="0"/>
                  <a:t> and </a:t>
                </a:r>
                <a:r>
                  <a:rPr lang="en-US" sz="2800" dirty="0">
                    <a:solidFill>
                      <a:srgbClr val="FF0000"/>
                    </a:solidFill>
                  </a:rPr>
                  <a:t>mark</a:t>
                </a:r>
                <a:r>
                  <a:rPr lang="en-US" sz="2800" dirty="0"/>
                  <a:t> all nodes that are accessed. 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sz="2800" dirty="0">
                    <a:solidFill>
                      <a:srgbClr val="7030A0"/>
                    </a:solidFill>
                  </a:rPr>
                  <a:t>Concurrently</a:t>
                </a:r>
                <a:r>
                  <a:rPr lang="en-US" sz="2800" dirty="0"/>
                  <a:t> perform searches: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US" dirty="0"/>
                  <a:t>From the </a:t>
                </a:r>
                <a:r>
                  <a:rPr lang="en-US" dirty="0">
                    <a:solidFill>
                      <a:srgbClr val="7030A0"/>
                    </a:solidFill>
                  </a:rPr>
                  <a:t>lowest</a:t>
                </a:r>
                <a:r>
                  <a:rPr lang="en-US" dirty="0"/>
                  <a:t>-hash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𝑛</m:t>
                    </m:r>
                    <m:r>
                      <a:rPr lang="en-US" i="1" dirty="0" smtClean="0">
                        <a:latin typeface="Cambria Math"/>
                      </a:rPr>
                      <m:t>/2</m:t>
                    </m:r>
                  </m:oMath>
                </a14:m>
                <a:r>
                  <a:rPr lang="en-US" dirty="0"/>
                  <a:t> nodes (sequentially)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US" dirty="0"/>
                  <a:t>From the </a:t>
                </a:r>
                <a:r>
                  <a:rPr lang="en-US" dirty="0">
                    <a:solidFill>
                      <a:srgbClr val="7030A0"/>
                    </a:solidFill>
                  </a:rPr>
                  <a:t>highest</a:t>
                </a:r>
                <a:r>
                  <a:rPr lang="en-US" dirty="0"/>
                  <a:t>-hash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𝑛</m:t>
                    </m:r>
                    <m:r>
                      <a:rPr lang="en-US" i="1">
                        <a:latin typeface="Cambria Math"/>
                      </a:rPr>
                      <m:t>/2</m:t>
                    </m:r>
                  </m:oMath>
                </a14:m>
                <a:r>
                  <a:rPr lang="en-US" dirty="0"/>
                  <a:t> (sequentially). Prune searches </a:t>
                </a:r>
                <a:r>
                  <a:rPr lang="en-US" b="1" dirty="0"/>
                  <a:t>also</a:t>
                </a:r>
                <a:r>
                  <a:rPr lang="en-US" dirty="0"/>
                  <a:t> at </a:t>
                </a:r>
                <a:r>
                  <a:rPr lang="en-US" dirty="0">
                    <a:solidFill>
                      <a:srgbClr val="FF0000"/>
                    </a:solidFill>
                  </a:rPr>
                  <a:t>marked nodes</a:t>
                </a:r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096144"/>
                <a:ext cx="8839200" cy="4876800"/>
              </a:xfrm>
              <a:prstGeom prst="rect">
                <a:avLst/>
              </a:prstGeom>
              <a:blipFill>
                <a:blip r:embed="rId2"/>
                <a:stretch>
                  <a:fillRect l="-1580" t="-1039" r="-71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B2EC7966-0AB1-8C40-9205-1919C549E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30</a:t>
            </a:fld>
            <a:endParaRPr lang="de-DE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C70BF8-DB0D-E945-B55F-BA1ECB37867C}"/>
              </a:ext>
            </a:extLst>
          </p:cNvPr>
          <p:cNvSpPr txBox="1"/>
          <p:nvPr/>
        </p:nvSpPr>
        <p:spPr>
          <a:xfrm>
            <a:off x="3923928" y="6626828"/>
            <a:ext cx="102784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>
                <a:solidFill>
                  <a:schemeClr val="bg1"/>
                </a:solidFill>
              </a:rPr>
              <a:t>© Edith Cohen</a:t>
            </a:r>
            <a:endParaRPr 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212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04800" y="228600"/>
            <a:ext cx="8686800" cy="595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400" dirty="0"/>
              <a:t>Parallel BFS-based Min-Hash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304800" y="1196752"/>
                <a:ext cx="8686800" cy="48768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800" u="sng" dirty="0">
                    <a:solidFill>
                      <a:srgbClr val="7030A0"/>
                    </a:solidFill>
                  </a:rPr>
                  <a:t>Correctness:</a:t>
                </a:r>
                <a:r>
                  <a:rPr lang="en-US" sz="2800" dirty="0">
                    <a:solidFill>
                      <a:srgbClr val="FF0000"/>
                    </a:solidFill>
                  </a:rPr>
                  <a:t> </a:t>
                </a:r>
                <a:r>
                  <a:rPr lang="en-US" sz="2800" dirty="0"/>
                  <a:t>  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sz="2800" b="1" dirty="0">
                    <a:solidFill>
                      <a:schemeClr val="tx2"/>
                    </a:solidFill>
                  </a:rPr>
                  <a:t>For the lower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2800" b="1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800" b="1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2800" b="1" dirty="0">
                    <a:solidFill>
                      <a:schemeClr val="tx2"/>
                    </a:solidFill>
                  </a:rPr>
                  <a:t> hash values</a:t>
                </a:r>
                <a:r>
                  <a:rPr lang="en-US" sz="2800" dirty="0"/>
                  <a:t>: computation is the same.  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sz="2800" b="1" dirty="0">
                    <a:solidFill>
                      <a:schemeClr val="tx2"/>
                    </a:solidFill>
                  </a:rPr>
                  <a:t>For the higher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2800" b="1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800" b="1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2800" b="1" dirty="0">
                    <a:solidFill>
                      <a:schemeClr val="tx2"/>
                    </a:solidFill>
                  </a:rPr>
                  <a:t>:</a:t>
                </a:r>
              </a:p>
              <a:p>
                <a:pPr marL="400050" lvl="1" indent="0">
                  <a:buNone/>
                </a:pPr>
                <a:r>
                  <a:rPr lang="en-US" dirty="0"/>
                  <a:t>We do not know the minimum reachable hash from higher-hash nodes, but we do know it is one of the lower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en-US" dirty="0"/>
                  <a:t> hash values.  This is all we need to know for correct pruning.</a:t>
                </a:r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196752"/>
                <a:ext cx="8686800" cy="4876800"/>
              </a:xfrm>
              <a:prstGeom prst="rect">
                <a:avLst/>
              </a:prstGeom>
              <a:blipFill>
                <a:blip r:embed="rId2"/>
                <a:stretch>
                  <a:fillRect l="-1608" t="-103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ABA8A4CE-FCB1-834C-BB90-733356A98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31</a:t>
            </a:fld>
            <a:endParaRPr lang="de-DE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740102-E90B-5A4A-8963-6885890689E5}"/>
              </a:ext>
            </a:extLst>
          </p:cNvPr>
          <p:cNvSpPr txBox="1"/>
          <p:nvPr/>
        </p:nvSpPr>
        <p:spPr>
          <a:xfrm>
            <a:off x="3923928" y="6626828"/>
            <a:ext cx="102784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>
                <a:solidFill>
                  <a:schemeClr val="bg1"/>
                </a:solidFill>
              </a:rPr>
              <a:t>© Edith Cohen</a:t>
            </a:r>
            <a:endParaRPr 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545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95536" y="159727"/>
            <a:ext cx="8513394" cy="7489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400" dirty="0"/>
              <a:t>Parallel BFS-based Min-Hash: Analysis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65030" y="4183092"/>
            <a:ext cx="7848600" cy="144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We </a:t>
            </a:r>
            <a:r>
              <a:rPr lang="en-US" sz="2800" b="1" dirty="0">
                <a:solidFill>
                  <a:srgbClr val="7030A0"/>
                </a:solidFill>
              </a:rPr>
              <a:t>recursively</a:t>
            </a:r>
            <a:r>
              <a:rPr lang="en-US" sz="2800" dirty="0"/>
              <a:t> apply this to each of the lower/higher sets: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565030" y="1828800"/>
                <a:ext cx="7848600" cy="18288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sz="2800" dirty="0"/>
                  <a:t>This only gives us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chemeClr val="tx2"/>
                        </a:solidFill>
                        <a:latin typeface="Cambria Math"/>
                      </a:rPr>
                      <m:t>𝒏</m:t>
                    </m:r>
                    <m:r>
                      <a:rPr lang="en-US" sz="2800" b="1" i="1" dirty="0" smtClean="0">
                        <a:solidFill>
                          <a:schemeClr val="tx2"/>
                        </a:solidFill>
                        <a:latin typeface="Cambria Math"/>
                      </a:rPr>
                      <m:t>/</m:t>
                    </m:r>
                    <m:r>
                      <a:rPr lang="en-US" sz="2800" b="1" i="1" dirty="0" smtClean="0">
                        <a:solidFill>
                          <a:schemeClr val="tx2"/>
                        </a:solidFill>
                        <a:latin typeface="Cambria Math"/>
                      </a:rPr>
                      <m:t>𝟐</m:t>
                    </m:r>
                  </m:oMath>
                </a14:m>
                <a:r>
                  <a:rPr lang="en-US" sz="2800" dirty="0"/>
                  <a:t> instead of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chemeClr val="tx2"/>
                        </a:solidFill>
                        <a:latin typeface="Cambria Math"/>
                      </a:rPr>
                      <m:t>𝒏</m:t>
                    </m:r>
                  </m:oMath>
                </a14:m>
                <a:r>
                  <a:rPr lang="en-US" sz="2800" dirty="0"/>
                  <a:t> sequential searches.</a:t>
                </a:r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rgbClr val="FF0000"/>
                    </a:solidFill>
                  </a:rPr>
                  <a:t>How can we obtain more parallelism ?</a:t>
                </a:r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030" y="1828800"/>
                <a:ext cx="7848600" cy="1828800"/>
              </a:xfrm>
              <a:prstGeom prst="rect">
                <a:avLst/>
              </a:prstGeom>
              <a:blipFill>
                <a:blip r:embed="rId2"/>
                <a:stretch>
                  <a:fillRect l="-1454" t="-416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782E445C-0E8F-4A47-B985-C88C75377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32</a:t>
            </a:fld>
            <a:endParaRPr lang="de-DE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05856D-8124-3342-98AC-AE91B366C012}"/>
              </a:ext>
            </a:extLst>
          </p:cNvPr>
          <p:cNvSpPr txBox="1"/>
          <p:nvPr/>
        </p:nvSpPr>
        <p:spPr>
          <a:xfrm>
            <a:off x="3923928" y="6626828"/>
            <a:ext cx="102784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>
                <a:solidFill>
                  <a:schemeClr val="bg1"/>
                </a:solidFill>
              </a:rPr>
              <a:t>© Edith Cohen</a:t>
            </a:r>
            <a:endParaRPr 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789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40070" y="260648"/>
            <a:ext cx="8651529" cy="5013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400" dirty="0"/>
              <a:t>Parallel BFS-based Min-Hash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33810" y="4061604"/>
            <a:ext cx="6083639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>
                <a:solidFill>
                  <a:srgbClr val="FF0000"/>
                </a:solidFill>
              </a:rPr>
              <a:t>Super-nodes created in recursion</a:t>
            </a:r>
          </a:p>
          <a:p>
            <a:pPr marL="0" indent="0">
              <a:buNone/>
            </a:pPr>
            <a:endParaRPr lang="en-US" sz="2800" dirty="0"/>
          </a:p>
        </p:txBody>
      </p:sp>
      <p:grpSp>
        <p:nvGrpSpPr>
          <p:cNvPr id="33" name="Group 32"/>
          <p:cNvGrpSpPr/>
          <p:nvPr/>
        </p:nvGrpSpPr>
        <p:grpSpPr>
          <a:xfrm>
            <a:off x="435633" y="1600200"/>
            <a:ext cx="8084390" cy="304800"/>
            <a:chOff x="435633" y="1600200"/>
            <a:chExt cx="8084390" cy="304800"/>
          </a:xfrm>
        </p:grpSpPr>
        <p:sp>
          <p:nvSpPr>
            <p:cNvPr id="2" name="Oval 1"/>
            <p:cNvSpPr/>
            <p:nvPr/>
          </p:nvSpPr>
          <p:spPr>
            <a:xfrm>
              <a:off x="435633" y="1600200"/>
              <a:ext cx="366623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950151" y="1600200"/>
              <a:ext cx="366623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1464669" y="1600200"/>
              <a:ext cx="366623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1979187" y="1600200"/>
              <a:ext cx="366623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2493705" y="1600200"/>
              <a:ext cx="366623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3008223" y="1600200"/>
              <a:ext cx="366623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3522741" y="1600200"/>
              <a:ext cx="366623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4037259" y="1600200"/>
              <a:ext cx="366623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4551777" y="1600200"/>
              <a:ext cx="366623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5066295" y="1600200"/>
              <a:ext cx="366623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5580813" y="1600200"/>
              <a:ext cx="366623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6095331" y="1600200"/>
              <a:ext cx="366623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6609849" y="1600200"/>
              <a:ext cx="366623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7124367" y="1600200"/>
              <a:ext cx="366623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7638885" y="1600200"/>
              <a:ext cx="366623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8153400" y="1600200"/>
              <a:ext cx="366623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ontent Placeholder 2"/>
              <p:cNvSpPr txBox="1">
                <a:spLocks/>
              </p:cNvSpPr>
              <p:nvPr/>
            </p:nvSpPr>
            <p:spPr>
              <a:xfrm>
                <a:off x="340071" y="3581400"/>
                <a:ext cx="4231929" cy="9144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800" dirty="0">
                    <a:solidFill>
                      <a:schemeClr val="accent1">
                        <a:lumMod val="50000"/>
                      </a:schemeClr>
                    </a:solidFill>
                  </a:rPr>
                  <a:t>Nodes ordered by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h</m:t>
                    </m:r>
                    <m:r>
                      <a:rPr lang="en-US" sz="2800" i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(</m:t>
                    </m:r>
                    <m:r>
                      <a:rPr lang="en-US" sz="2800" i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𝑢</m:t>
                    </m:r>
                    <m:r>
                      <a:rPr lang="en-US" sz="2800" i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sz="2800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1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071" y="3581400"/>
                <a:ext cx="4231929" cy="914400"/>
              </a:xfrm>
              <a:prstGeom prst="rect">
                <a:avLst/>
              </a:prstGeom>
              <a:blipFill>
                <a:blip r:embed="rId2"/>
                <a:stretch>
                  <a:fillRect l="-2994" t="-684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Connector 21"/>
          <p:cNvCxnSpPr/>
          <p:nvPr/>
        </p:nvCxnSpPr>
        <p:spPr>
          <a:xfrm>
            <a:off x="435632" y="2133600"/>
            <a:ext cx="3968250" cy="0"/>
          </a:xfrm>
          <a:prstGeom prst="line">
            <a:avLst/>
          </a:prstGeom>
          <a:ln w="127000">
            <a:solidFill>
              <a:srgbClr val="FF0000">
                <a:alpha val="26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35632" y="2514600"/>
            <a:ext cx="1910178" cy="0"/>
          </a:xfrm>
          <a:prstGeom prst="line">
            <a:avLst/>
          </a:prstGeom>
          <a:ln w="127000">
            <a:solidFill>
              <a:srgbClr val="FF0000">
                <a:alpha val="26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430623" y="2514600"/>
            <a:ext cx="1910178" cy="0"/>
          </a:xfrm>
          <a:prstGeom prst="line">
            <a:avLst/>
          </a:prstGeom>
          <a:ln w="127000">
            <a:solidFill>
              <a:srgbClr val="FF0000">
                <a:alpha val="26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35633" y="2971800"/>
            <a:ext cx="881141" cy="0"/>
          </a:xfrm>
          <a:prstGeom prst="line">
            <a:avLst/>
          </a:prstGeom>
          <a:ln w="127000">
            <a:solidFill>
              <a:srgbClr val="FF0000">
                <a:alpha val="26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6609849" y="2996242"/>
            <a:ext cx="881141" cy="0"/>
          </a:xfrm>
          <a:prstGeom prst="line">
            <a:avLst/>
          </a:prstGeom>
          <a:ln w="127000">
            <a:solidFill>
              <a:srgbClr val="FF0000">
                <a:alpha val="26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504571" y="2971800"/>
            <a:ext cx="881141" cy="0"/>
          </a:xfrm>
          <a:prstGeom prst="line">
            <a:avLst/>
          </a:prstGeom>
          <a:ln w="127000">
            <a:solidFill>
              <a:srgbClr val="FF0000">
                <a:alpha val="26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2493705" y="2971800"/>
            <a:ext cx="881141" cy="0"/>
          </a:xfrm>
          <a:prstGeom prst="line">
            <a:avLst/>
          </a:prstGeom>
          <a:ln w="127000">
            <a:solidFill>
              <a:srgbClr val="FF0000">
                <a:alpha val="26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ontent Placeholder 2"/>
              <p:cNvSpPr txBox="1">
                <a:spLocks/>
              </p:cNvSpPr>
              <p:nvPr/>
            </p:nvSpPr>
            <p:spPr>
              <a:xfrm>
                <a:off x="340071" y="4800600"/>
                <a:ext cx="8156229" cy="169545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sz="2800" dirty="0"/>
                  <a:t>The depth of dependencies is at most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log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𝑛</m:t>
                    </m:r>
                  </m:oMath>
                </a14:m>
                <a:endParaRPr lang="en-US" sz="2800" dirty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sz="2800" dirty="0"/>
                  <a:t> The total number of edge traversals can increase by a factor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log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𝑛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071" y="4800600"/>
                <a:ext cx="8156229" cy="1695450"/>
              </a:xfrm>
              <a:prstGeom prst="rect">
                <a:avLst/>
              </a:prstGeom>
              <a:blipFill>
                <a:blip r:embed="rId3"/>
                <a:stretch>
                  <a:fillRect l="-1244" t="-3704" r="-93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Slide Number Placeholder 3">
            <a:extLst>
              <a:ext uri="{FF2B5EF4-FFF2-40B4-BE49-F238E27FC236}">
                <a16:creationId xmlns:a16="http://schemas.microsoft.com/office/drawing/2014/main" id="{3894F76D-3619-BD41-AD49-70E0613CD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33</a:t>
            </a:fld>
            <a:endParaRPr lang="de-DE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3EB8607-65A2-4D4E-ABA4-FF58B62883CF}"/>
              </a:ext>
            </a:extLst>
          </p:cNvPr>
          <p:cNvSpPr txBox="1"/>
          <p:nvPr/>
        </p:nvSpPr>
        <p:spPr>
          <a:xfrm>
            <a:off x="3923928" y="6626828"/>
            <a:ext cx="102784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>
                <a:solidFill>
                  <a:schemeClr val="bg1"/>
                </a:solidFill>
              </a:rPr>
              <a:t>© Edith Cohen</a:t>
            </a:r>
            <a:endParaRPr 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074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-18256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Computing Min-Hash Sketches of all Reachability Sets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1600200" y="4463627"/>
                <a:ext cx="5142273" cy="10668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1" i="0" dirty="0" smtClean="0">
                        <a:solidFill>
                          <a:srgbClr val="7030A0"/>
                        </a:solidFill>
                        <a:latin typeface="Cambria Math"/>
                      </a:rPr>
                      <m:t>𝐬</m:t>
                    </m:r>
                    <m:d>
                      <m:dPr>
                        <m:ctrlPr>
                          <a:rPr lang="en-US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dirty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𝒗</m:t>
                        </m:r>
                      </m:e>
                    </m:d>
                    <m:r>
                      <a:rPr lang="en-US" b="1" i="1" dirty="0" smtClean="0">
                        <a:solidFill>
                          <a:srgbClr val="7030A0"/>
                        </a:solidFill>
                        <a:latin typeface="Cambria Math"/>
                      </a:rPr>
                      <m:t>←</m:t>
                    </m:r>
                    <m:limLow>
                      <m:limLowPr>
                        <m:ctrlPr>
                          <a:rPr lang="en-US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b="1" i="0" dirty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𝐛𝐨𝐭𝐭𝐨𝐦</m:t>
                        </m:r>
                        <m:r>
                          <m:rPr>
                            <m:nor/>
                          </m:rPr>
                          <a:rPr lang="en-US" b="1" dirty="0" smtClean="0">
                            <a:solidFill>
                              <a:srgbClr val="7030A0"/>
                            </a:solidFill>
                          </a:rPr>
                          <m:t>−</m:t>
                        </m:r>
                        <m:r>
                          <a:rPr lang="en-US" b="1" i="1" dirty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𝒌</m:t>
                        </m:r>
                        <m:r>
                          <a:rPr lang="en-US" b="1" i="0" dirty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 </m:t>
                        </m:r>
                      </m:e>
                      <m:lim>
                        <m:r>
                          <a:rPr lang="en-US" b="1" i="1" dirty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𝒗</m:t>
                        </m:r>
                        <m:r>
                          <a:rPr lang="en-US" b="1" i="1" dirty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 ↝ </m:t>
                        </m:r>
                        <m:r>
                          <a:rPr lang="en-US" b="1" i="1" dirty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𝒖</m:t>
                        </m:r>
                      </m:lim>
                    </m:limLow>
                  </m:oMath>
                </a14:m>
                <a:r>
                  <a:rPr lang="en-US" b="1" dirty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7030A0"/>
                        </a:solidFill>
                        <a:latin typeface="Cambria Math"/>
                      </a:rPr>
                      <m:t>𝒉</m:t>
                    </m:r>
                    <m:r>
                      <a:rPr lang="en-US" b="1" i="1" dirty="0" smtClean="0">
                        <a:solidFill>
                          <a:srgbClr val="7030A0"/>
                        </a:solidFill>
                        <a:latin typeface="Cambria Math"/>
                      </a:rPr>
                      <m:t>(</m:t>
                    </m:r>
                    <m:r>
                      <a:rPr lang="en-US" b="1" i="1" dirty="0" smtClean="0">
                        <a:solidFill>
                          <a:srgbClr val="7030A0"/>
                        </a:solidFill>
                        <a:latin typeface="Cambria Math"/>
                      </a:rPr>
                      <m:t>𝒖</m:t>
                    </m:r>
                    <m:r>
                      <a:rPr lang="en-US" b="1" i="1" dirty="0" smtClean="0">
                        <a:solidFill>
                          <a:srgbClr val="7030A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b="1" dirty="0">
                    <a:solidFill>
                      <a:srgbClr val="7030A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4463627"/>
                <a:ext cx="5142273" cy="106680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381000" y="2514600"/>
            <a:ext cx="838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</a:rPr>
              <a:t>Next</a:t>
            </a:r>
            <a:r>
              <a:rPr lang="en-US" sz="3200" dirty="0">
                <a:solidFill>
                  <a:schemeClr val="tx2"/>
                </a:solidFill>
              </a:rPr>
              <a:t>: Computing sketches using the BFS method for k&gt;1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57B85BA0-7227-7B45-A154-196AF49AF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34</a:t>
            </a:fld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EAF2BF49-2A4D-9949-89DB-E6A9588E0297}"/>
                  </a:ext>
                </a:extLst>
              </p:cNvPr>
              <p:cNvSpPr/>
              <p:nvPr/>
            </p:nvSpPr>
            <p:spPr>
              <a:xfrm>
                <a:off x="388624" y="1257482"/>
                <a:ext cx="408534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dirty="0"/>
                  <a:t>bottom-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/>
                      </a:rPr>
                      <m:t>𝑘</m:t>
                    </m:r>
                  </m:oMath>
                </a14:m>
                <a:r>
                  <a:rPr lang="en-US" sz="3200" dirty="0"/>
                  <a:t>,  BFS method</a:t>
                </a:r>
                <a:endParaRPr lang="de-DE" sz="32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EAF2BF49-2A4D-9949-89DB-E6A9588E02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4" y="1257482"/>
                <a:ext cx="4085349" cy="584775"/>
              </a:xfrm>
              <a:prstGeom prst="rect">
                <a:avLst/>
              </a:prstGeom>
              <a:blipFill>
                <a:blip r:embed="rId4"/>
                <a:stretch>
                  <a:fillRect l="-3727" t="-12766" r="-2795" b="-2978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C9C399D0-662F-2D46-A3D5-2C3220E04140}"/>
              </a:ext>
            </a:extLst>
          </p:cNvPr>
          <p:cNvSpPr txBox="1"/>
          <p:nvPr/>
        </p:nvSpPr>
        <p:spPr>
          <a:xfrm>
            <a:off x="3923928" y="6626828"/>
            <a:ext cx="102784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>
                <a:solidFill>
                  <a:schemeClr val="bg1"/>
                </a:solidFill>
              </a:rPr>
              <a:t>© Edith Cohen</a:t>
            </a:r>
            <a:endParaRPr 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341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-131553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Computing Min-Hash Sketches of all Reachability Sets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2407278" y="1752600"/>
                <a:ext cx="4329444" cy="10668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1" i="0" dirty="0" smtClean="0">
                        <a:solidFill>
                          <a:srgbClr val="7030A0"/>
                        </a:solidFill>
                        <a:latin typeface="Cambria Math"/>
                      </a:rPr>
                      <m:t>𝐬</m:t>
                    </m:r>
                    <m:d>
                      <m:dPr>
                        <m:ctrlPr>
                          <a:rPr lang="en-US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dirty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𝒗</m:t>
                        </m:r>
                      </m:e>
                    </m:d>
                    <m:r>
                      <a:rPr lang="en-US" b="1" i="1" dirty="0" smtClean="0">
                        <a:solidFill>
                          <a:srgbClr val="7030A0"/>
                        </a:solidFill>
                        <a:latin typeface="Cambria Math"/>
                      </a:rPr>
                      <m:t>←</m:t>
                    </m:r>
                    <m:limLow>
                      <m:limLowPr>
                        <m:ctrlPr>
                          <a:rPr lang="en-US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b="1" i="0" dirty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𝐛𝐨𝐭𝐭𝐨𝐦</m:t>
                        </m:r>
                        <m:r>
                          <m:rPr>
                            <m:nor/>
                          </m:rPr>
                          <a:rPr lang="en-US" b="1" dirty="0" smtClean="0">
                            <a:solidFill>
                              <a:srgbClr val="7030A0"/>
                            </a:solidFill>
                          </a:rPr>
                          <m:t>−</m:t>
                        </m:r>
                        <m:r>
                          <a:rPr lang="en-US" b="1" i="1" dirty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𝒌</m:t>
                        </m:r>
                        <m:r>
                          <a:rPr lang="en-US" b="1" i="0" dirty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 </m:t>
                        </m:r>
                      </m:e>
                      <m:lim>
                        <m:r>
                          <a:rPr lang="en-US" b="1" i="1" dirty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𝒗</m:t>
                        </m:r>
                        <m:r>
                          <a:rPr lang="en-US" b="1" i="1" dirty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 ↝ </m:t>
                        </m:r>
                        <m:r>
                          <a:rPr lang="en-US" b="1" i="1" dirty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𝒖</m:t>
                        </m:r>
                      </m:lim>
                    </m:limLow>
                  </m:oMath>
                </a14:m>
                <a:r>
                  <a:rPr lang="en-US" b="1" dirty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7030A0"/>
                        </a:solidFill>
                        <a:latin typeface="Cambria Math"/>
                      </a:rPr>
                      <m:t>𝒉</m:t>
                    </m:r>
                    <m:r>
                      <a:rPr lang="en-US" b="1" i="1" dirty="0" smtClean="0">
                        <a:solidFill>
                          <a:srgbClr val="7030A0"/>
                        </a:solidFill>
                        <a:latin typeface="Cambria Math"/>
                      </a:rPr>
                      <m:t>(</m:t>
                    </m:r>
                    <m:r>
                      <a:rPr lang="en-US" b="1" i="1" dirty="0" smtClean="0">
                        <a:solidFill>
                          <a:srgbClr val="7030A0"/>
                        </a:solidFill>
                        <a:latin typeface="Cambria Math"/>
                      </a:rPr>
                      <m:t>𝒖</m:t>
                    </m:r>
                    <m:r>
                      <a:rPr lang="en-US" b="1" i="1" dirty="0" smtClean="0">
                        <a:solidFill>
                          <a:srgbClr val="7030A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b="1" dirty="0">
                    <a:solidFill>
                      <a:srgbClr val="7030A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7278" y="1752600"/>
                <a:ext cx="4329444" cy="106680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 txBox="1">
                <a:spLocks/>
              </p:cNvSpPr>
              <p:nvPr/>
            </p:nvSpPr>
            <p:spPr>
              <a:xfrm>
                <a:off x="494581" y="2684253"/>
                <a:ext cx="8360434" cy="3193019"/>
              </a:xfrm>
              <a:prstGeom prst="rect">
                <a:avLst/>
              </a:prstGeom>
              <a:solidFill>
                <a:schemeClr val="accent1">
                  <a:lumMod val="50000"/>
                  <a:alpha val="13000"/>
                </a:schemeClr>
              </a:solidFill>
              <a:ln>
                <a:solidFill>
                  <a:schemeClr val="accent1">
                    <a:shade val="95000"/>
                    <a:satMod val="105000"/>
                  </a:schemeClr>
                </a:solidFill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800" dirty="0"/>
                  <a:t>Iterate over nodes</a:t>
                </a:r>
                <a:r>
                  <a:rPr lang="en-US" sz="2800" b="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chemeClr val="tx2"/>
                        </a:solidFill>
                        <a:latin typeface="Cambria Math"/>
                      </a:rPr>
                      <m:t>𝑢</m:t>
                    </m:r>
                  </m:oMath>
                </a14:m>
                <a:r>
                  <a:rPr lang="en-US" sz="2800" dirty="0"/>
                  <a:t>  by increasing 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tx2"/>
                        </a:solidFill>
                        <a:latin typeface="Cambria Math"/>
                      </a:rPr>
                      <m:t>h</m:t>
                    </m:r>
                    <m:r>
                      <a:rPr lang="en-US" sz="2800" b="0" i="1" dirty="0" smtClean="0">
                        <a:solidFill>
                          <a:schemeClr val="tx2"/>
                        </a:solidFill>
                        <a:latin typeface="Cambria Math"/>
                      </a:rPr>
                      <m:t>(</m:t>
                    </m:r>
                    <m:r>
                      <a:rPr lang="en-US" sz="2800" b="0" i="1" dirty="0" smtClean="0">
                        <a:solidFill>
                          <a:schemeClr val="tx2"/>
                        </a:solidFill>
                        <a:latin typeface="Cambria Math"/>
                      </a:rPr>
                      <m:t>𝑢</m:t>
                    </m:r>
                    <m:r>
                      <a:rPr lang="en-US" sz="2800" b="0" i="1" dirty="0" smtClean="0">
                        <a:solidFill>
                          <a:schemeClr val="tx2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tx2"/>
                    </a:solidFill>
                  </a:rPr>
                  <a:t>: </a:t>
                </a:r>
                <a:endParaRPr lang="en-US" sz="2800" dirty="0"/>
              </a:p>
              <a:p>
                <a:pPr marL="400050" lvl="1" indent="0">
                  <a:buNone/>
                </a:pPr>
                <a:r>
                  <a:rPr lang="en-US" dirty="0"/>
                  <a:t>Visit nodes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tx2"/>
                        </a:solidFill>
                        <a:latin typeface="Cambria Math"/>
                      </a:rPr>
                      <m:t>𝑣</m:t>
                    </m:r>
                  </m:oMath>
                </a14:m>
                <a:r>
                  <a:rPr lang="en-US" dirty="0"/>
                  <a:t> through a reverse search from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𝑢</m:t>
                    </m:r>
                  </m:oMath>
                </a14:m>
                <a:r>
                  <a:rPr lang="en-US" dirty="0"/>
                  <a:t>: </a:t>
                </a:r>
              </a:p>
              <a:p>
                <a:pPr marL="1257300" lvl="2" indent="-457200">
                  <a:buFont typeface="Wingdings" panose="05000000000000000000" pitchFamily="2" charset="2"/>
                  <a:buChar char="§"/>
                </a:pPr>
                <a:r>
                  <a:rPr lang="en-US" sz="2800" b="1" dirty="0"/>
                  <a:t>IF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 i="1" dirty="0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s</m:t>
                        </m:r>
                        <m:d>
                          <m:dPr>
                            <m:ctrlPr>
                              <a:rPr lang="en-US" sz="2800" b="0" i="1" dirty="0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dirty="0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𝑣</m:t>
                            </m:r>
                          </m:e>
                        </m:d>
                      </m:e>
                    </m:d>
                    <m:r>
                      <a:rPr lang="en-US" sz="2800" b="0" i="1" dirty="0" smtClean="0">
                        <a:solidFill>
                          <a:schemeClr val="tx2"/>
                        </a:solidFill>
                        <a:latin typeface="Cambria Math"/>
                      </a:rPr>
                      <m:t>&lt;</m:t>
                    </m:r>
                    <m:r>
                      <a:rPr lang="en-US" sz="2800" b="0" i="1" dirty="0" smtClean="0">
                        <a:solidFill>
                          <a:schemeClr val="tx2"/>
                        </a:solidFill>
                        <a:latin typeface="Cambria Math"/>
                      </a:rPr>
                      <m:t>𝑘</m:t>
                    </m:r>
                    <m:r>
                      <a:rPr lang="en-US" sz="2800" b="0" i="1" dirty="0" smtClean="0">
                        <a:latin typeface="Cambria Math"/>
                      </a:rPr>
                      <m:t>,  </m:t>
                    </m:r>
                  </m:oMath>
                </a14:m>
                <a:endParaRPr lang="en-US" sz="2800" b="0" i="1" dirty="0">
                  <a:latin typeface="Cambria Math"/>
                </a:endParaRPr>
              </a:p>
              <a:p>
                <a:pPr marL="1714500" lvl="3" indent="-45720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chemeClr val="tx2"/>
                        </a:solidFill>
                        <a:latin typeface="Cambria Math"/>
                      </a:rPr>
                      <m:t>𝑠</m:t>
                    </m:r>
                    <m:d>
                      <m:dPr>
                        <m:ctrlPr>
                          <a:rPr lang="en-US" sz="2800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 sz="2800" b="0" i="1" dirty="0" smtClean="0">
                        <a:solidFill>
                          <a:schemeClr val="tx2"/>
                        </a:solidFill>
                        <a:latin typeface="Cambria Math"/>
                      </a:rPr>
                      <m:t>←</m:t>
                    </m:r>
                    <m:r>
                      <a:rPr lang="en-US" sz="2800" b="0" i="1" dirty="0" smtClean="0">
                        <a:solidFill>
                          <a:schemeClr val="tx2"/>
                        </a:solidFill>
                        <a:latin typeface="Cambria Math"/>
                      </a:rPr>
                      <m:t>𝑠</m:t>
                    </m:r>
                    <m:d>
                      <m:dPr>
                        <m:ctrlPr>
                          <a:rPr lang="en-US" sz="2800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 sz="2800" b="0" i="1" dirty="0" smtClean="0">
                        <a:solidFill>
                          <a:schemeClr val="tx2"/>
                        </a:solidFill>
                        <a:latin typeface="Cambria Math"/>
                      </a:rPr>
                      <m:t>∪</m:t>
                    </m:r>
                    <m:r>
                      <m:rPr>
                        <m:lit/>
                      </m:rPr>
                      <a:rPr lang="en-US" sz="2800" b="0" i="1" dirty="0" smtClean="0">
                        <a:solidFill>
                          <a:schemeClr val="tx2"/>
                        </a:solidFill>
                        <a:latin typeface="Cambria Math"/>
                      </a:rPr>
                      <m:t>{</m:t>
                    </m:r>
                    <m:r>
                      <a:rPr lang="en-US" sz="2800" b="0" i="1" dirty="0" smtClean="0">
                        <a:solidFill>
                          <a:schemeClr val="tx2"/>
                        </a:solidFill>
                        <a:latin typeface="Cambria Math"/>
                      </a:rPr>
                      <m:t>h</m:t>
                    </m:r>
                    <m:d>
                      <m:dPr>
                        <m:ctrlPr>
                          <a:rPr lang="en-US" sz="2800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𝑢</m:t>
                        </m:r>
                      </m:e>
                    </m:d>
                    <m:r>
                      <m:rPr>
                        <m:lit/>
                      </m:rPr>
                      <a:rPr lang="en-US" sz="2800" b="0" i="1" dirty="0" smtClean="0">
                        <a:solidFill>
                          <a:schemeClr val="tx2"/>
                        </a:solidFill>
                        <a:latin typeface="Cambria Math"/>
                      </a:rPr>
                      <m:t>}</m:t>
                    </m:r>
                  </m:oMath>
                </a14:m>
                <a:endParaRPr lang="en-US" sz="2800" dirty="0">
                  <a:solidFill>
                    <a:schemeClr val="tx2"/>
                  </a:solidFill>
                </a:endParaRPr>
              </a:p>
              <a:p>
                <a:pPr marL="1714500" lvl="3" indent="-457200">
                  <a:buFont typeface="Wingdings" panose="05000000000000000000" pitchFamily="2" charset="2"/>
                  <a:buChar char="§"/>
                </a:pPr>
                <a:r>
                  <a:rPr lang="en-US" sz="2800" dirty="0"/>
                  <a:t>Continue search 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dirty="0" smtClean="0">
                        <a:solidFill>
                          <a:schemeClr val="tx2"/>
                        </a:solidFill>
                        <a:latin typeface="Cambria Math"/>
                      </a:rPr>
                      <m:t>i</m:t>
                    </m:r>
                    <m:r>
                      <m:rPr>
                        <m:sty m:val="p"/>
                      </m:rPr>
                      <a:rPr lang="en-US" sz="2800" b="0" i="0" dirty="0" smtClean="0">
                        <a:solidFill>
                          <a:schemeClr val="tx2"/>
                        </a:solidFill>
                        <a:latin typeface="Cambria Math"/>
                      </a:rPr>
                      <m:t>nNeighbors</m:t>
                    </m:r>
                    <m:r>
                      <a:rPr lang="en-US" sz="2800" b="0" i="0" dirty="0" smtClean="0">
                        <a:solidFill>
                          <a:schemeClr val="tx2"/>
                        </a:solidFill>
                        <a:latin typeface="Cambria Math"/>
                      </a:rPr>
                      <m:t>(</m:t>
                    </m:r>
                    <m:r>
                      <a:rPr lang="en-US" sz="2800" b="0" i="1" dirty="0" smtClean="0">
                        <a:solidFill>
                          <a:schemeClr val="tx2"/>
                        </a:solidFill>
                        <a:latin typeface="Cambria Math"/>
                      </a:rPr>
                      <m:t>𝑣</m:t>
                    </m:r>
                    <m:r>
                      <a:rPr lang="en-US" sz="2800" b="0" i="1" dirty="0" smtClean="0">
                        <a:solidFill>
                          <a:schemeClr val="tx2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sz="2800" dirty="0">
                  <a:solidFill>
                    <a:schemeClr val="tx2"/>
                  </a:solidFill>
                </a:endParaRPr>
              </a:p>
              <a:p>
                <a:pPr marL="1257300" lvl="2" indent="-457200">
                  <a:buFont typeface="Wingdings" panose="05000000000000000000" pitchFamily="2" charset="2"/>
                  <a:buChar char="§"/>
                </a:pPr>
                <a:r>
                  <a:rPr lang="en-US" sz="2800" b="1" dirty="0"/>
                  <a:t>ELSE</a:t>
                </a:r>
                <a:r>
                  <a:rPr lang="en-US" sz="2800" dirty="0"/>
                  <a:t> truncate search at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chemeClr val="tx2"/>
                        </a:solidFill>
                        <a:latin typeface="Cambria Math"/>
                      </a:rPr>
                      <m:t>𝑣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581" y="2684253"/>
                <a:ext cx="8360434" cy="3193019"/>
              </a:xfrm>
              <a:prstGeom prst="rect">
                <a:avLst/>
              </a:prstGeom>
              <a:blipFill>
                <a:blip r:embed="rId4"/>
                <a:stretch>
                  <a:fillRect l="-1515" t="-1575" b="-1181"/>
                </a:stretch>
              </a:blipFill>
              <a:ln>
                <a:solidFill>
                  <a:schemeClr val="accent1">
                    <a:shade val="95000"/>
                    <a:satMod val="105000"/>
                  </a:schemeClr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5A90B2F7-7859-F247-839E-97DAE06CD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35</a:t>
            </a:fld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3E1B1D6A-79E8-6E40-8360-CEB26EBFDA14}"/>
                  </a:ext>
                </a:extLst>
              </p:cNvPr>
              <p:cNvSpPr/>
              <p:nvPr/>
            </p:nvSpPr>
            <p:spPr>
              <a:xfrm>
                <a:off x="395536" y="1106269"/>
                <a:ext cx="408534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dirty="0"/>
                  <a:t>bottom-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/>
                      </a:rPr>
                      <m:t>𝑘</m:t>
                    </m:r>
                  </m:oMath>
                </a14:m>
                <a:r>
                  <a:rPr lang="en-US" sz="3200" dirty="0"/>
                  <a:t>,  BFS method</a:t>
                </a:r>
                <a:endParaRPr lang="de-DE" sz="32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3E1B1D6A-79E8-6E40-8360-CEB26EBFDA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106269"/>
                <a:ext cx="4085349" cy="584775"/>
              </a:xfrm>
              <a:prstGeom prst="rect">
                <a:avLst/>
              </a:prstGeom>
              <a:blipFill>
                <a:blip r:embed="rId5"/>
                <a:stretch>
                  <a:fillRect l="-3406" t="-10638" r="-2477" b="-2978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7DECA935-4341-2744-A69F-B2395ACB7B5B}"/>
              </a:ext>
            </a:extLst>
          </p:cNvPr>
          <p:cNvSpPr txBox="1"/>
          <p:nvPr/>
        </p:nvSpPr>
        <p:spPr>
          <a:xfrm>
            <a:off x="3923928" y="6626828"/>
            <a:ext cx="102784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>
                <a:solidFill>
                  <a:schemeClr val="bg1"/>
                </a:solidFill>
              </a:rPr>
              <a:t>© Edith Cohen</a:t>
            </a:r>
            <a:endParaRPr 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48095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15704" y="1162892"/>
            <a:ext cx="7763903" cy="5009618"/>
            <a:chOff x="415704" y="1455435"/>
            <a:chExt cx="7763903" cy="5009618"/>
          </a:xfrm>
        </p:grpSpPr>
        <p:pic>
          <p:nvPicPr>
            <p:cNvPr id="9" name="Picture 14" descr="C:\Users\edithcohen\Documents\Dropbox\mytalks\MSR 201310\lego_starwars_luke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1387" y="5654591"/>
              <a:ext cx="608584" cy="8104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C:\Users\edithcohen\Documents\Dropbox\mytalks\MSR 201310\lego_chima_cragger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1223" y="1499498"/>
              <a:ext cx="592923" cy="592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3" descr="C:\Users\edithcohen\Documents\Dropbox\mytalks\MSR 201310\lego_chima_laval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7431" y="1630992"/>
              <a:ext cx="460849" cy="5806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4" descr="C:\Users\edithcohen\Documents\Dropbox\mytalks\MSR 201310\lego_chima_razcal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1847" y="3353830"/>
              <a:ext cx="400492" cy="4892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5" descr="C:\Users\edithcohen\Documents\Dropbox\mytalks\MSR 201310\lego_ninja_Kai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5107" y="1545542"/>
              <a:ext cx="750718" cy="7276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6" descr="C:\Users\edithcohen\Documents\Dropbox\mytalks\MSR 201310\lego_ninja_nya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53896" y="1455435"/>
              <a:ext cx="920003" cy="8605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7" descr="C:\Users\edithcohen\Documents\Dropbox\mytalks\MSR 201310\lego_ninja_Lloyd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476" y="3558263"/>
              <a:ext cx="542131" cy="5421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8" descr="C:\Users\edithcohen\Documents\Dropbox\mytalks\MSR 201310\lego_ninja_sensei.jp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0522" y="4129881"/>
              <a:ext cx="1309687" cy="8715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9" descr="C:\Users\edithcohen\Documents\Dropbox\mytalks\MSR 201310\lego_starwars_yoda.jp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7707" y="4438048"/>
              <a:ext cx="944562" cy="971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0" descr="C:\Users\edithcohen\Documents\Dropbox\mytalks\MSR 201310\lego_starwars_r2d2.jp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4221" y="5516099"/>
              <a:ext cx="696913" cy="8720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11" descr="C:\Users\edithcohen\Documents\Dropbox\mytalks\MSR 201310\lego_starwars_DV.jp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1450" y="4472079"/>
              <a:ext cx="742617" cy="7497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12" descr="C:\Users\edithcohen\Documents\Dropbox\mytalks\MSR 201310\lego_snake_accidus.jp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0102" y="2195531"/>
              <a:ext cx="685005" cy="6464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Oval 20"/>
            <p:cNvSpPr/>
            <p:nvPr/>
          </p:nvSpPr>
          <p:spPr>
            <a:xfrm>
              <a:off x="1059879" y="2092421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2574278" y="2287627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5847933" y="2844306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6358677" y="2317750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7208420" y="2317750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7513898" y="3655688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6358677" y="4000500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3020889" y="5481511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836367" y="3156857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1749995" y="5781861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4226410" y="4472079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" name="Straight Connector 31"/>
            <p:cNvCxnSpPr>
              <a:stCxn id="21" idx="6"/>
              <a:endCxn id="22" idx="2"/>
            </p:cNvCxnSpPr>
            <p:nvPr/>
          </p:nvCxnSpPr>
          <p:spPr>
            <a:xfrm>
              <a:off x="1183457" y="2162271"/>
              <a:ext cx="1390821" cy="195206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29" idx="0"/>
              <a:endCxn id="21" idx="4"/>
            </p:cNvCxnSpPr>
            <p:nvPr/>
          </p:nvCxnSpPr>
          <p:spPr>
            <a:xfrm flipV="1">
              <a:off x="898156" y="2232121"/>
              <a:ext cx="223512" cy="924736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30" idx="5"/>
              <a:endCxn id="28" idx="2"/>
            </p:cNvCxnSpPr>
            <p:nvPr/>
          </p:nvCxnSpPr>
          <p:spPr>
            <a:xfrm flipV="1">
              <a:off x="1855475" y="5551361"/>
              <a:ext cx="1165414" cy="349741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25" idx="3"/>
              <a:endCxn id="27" idx="7"/>
            </p:cNvCxnSpPr>
            <p:nvPr/>
          </p:nvCxnSpPr>
          <p:spPr>
            <a:xfrm flipH="1">
              <a:off x="6464157" y="2436991"/>
              <a:ext cx="762361" cy="158396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24" idx="3"/>
              <a:endCxn id="23" idx="7"/>
            </p:cNvCxnSpPr>
            <p:nvPr/>
          </p:nvCxnSpPr>
          <p:spPr>
            <a:xfrm flipH="1">
              <a:off x="5953413" y="2436991"/>
              <a:ext cx="423362" cy="427774"/>
            </a:xfrm>
            <a:prstGeom prst="line">
              <a:avLst/>
            </a:prstGeom>
            <a:ln w="28575"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23" idx="4"/>
              <a:endCxn id="27" idx="1"/>
            </p:cNvCxnSpPr>
            <p:nvPr/>
          </p:nvCxnSpPr>
          <p:spPr>
            <a:xfrm>
              <a:off x="5909722" y="2984006"/>
              <a:ext cx="467053" cy="1036953"/>
            </a:xfrm>
            <a:prstGeom prst="line">
              <a:avLst/>
            </a:prstGeom>
            <a:ln w="28575"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24" idx="4"/>
              <a:endCxn id="27" idx="0"/>
            </p:cNvCxnSpPr>
            <p:nvPr/>
          </p:nvCxnSpPr>
          <p:spPr>
            <a:xfrm>
              <a:off x="6420466" y="2457450"/>
              <a:ext cx="0" cy="1543050"/>
            </a:xfrm>
            <a:prstGeom prst="line">
              <a:avLst/>
            </a:prstGeom>
            <a:ln w="28575"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26" idx="1"/>
              <a:endCxn id="23" idx="5"/>
            </p:cNvCxnSpPr>
            <p:nvPr/>
          </p:nvCxnSpPr>
          <p:spPr>
            <a:xfrm flipH="1" flipV="1">
              <a:off x="5953413" y="2963547"/>
              <a:ext cx="1578583" cy="712600"/>
            </a:xfrm>
            <a:prstGeom prst="line">
              <a:avLst/>
            </a:prstGeom>
            <a:ln w="28575"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31" idx="5"/>
              <a:endCxn id="27" idx="2"/>
            </p:cNvCxnSpPr>
            <p:nvPr/>
          </p:nvCxnSpPr>
          <p:spPr>
            <a:xfrm flipV="1">
              <a:off x="4331890" y="4070350"/>
              <a:ext cx="2026787" cy="520970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24" idx="5"/>
              <a:endCxn id="26" idx="0"/>
            </p:cNvCxnSpPr>
            <p:nvPr/>
          </p:nvCxnSpPr>
          <p:spPr>
            <a:xfrm>
              <a:off x="6464157" y="2436991"/>
              <a:ext cx="1111530" cy="1218697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stCxn id="31" idx="0"/>
              <a:endCxn id="22" idx="5"/>
            </p:cNvCxnSpPr>
            <p:nvPr/>
          </p:nvCxnSpPr>
          <p:spPr>
            <a:xfrm flipH="1" flipV="1">
              <a:off x="2679758" y="2406868"/>
              <a:ext cx="1608441" cy="2065211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27" idx="1"/>
              <a:endCxn id="22" idx="6"/>
            </p:cNvCxnSpPr>
            <p:nvPr/>
          </p:nvCxnSpPr>
          <p:spPr>
            <a:xfrm flipH="1" flipV="1">
              <a:off x="2697856" y="2357477"/>
              <a:ext cx="3678919" cy="1663482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4" name="Picture 13" descr="C:\Users\edithcohen\Documents\Dropbox\mytalks\MSR 201310\leg_chima_eagle.jp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704" y="3023338"/>
              <a:ext cx="405519" cy="5930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" name="Oval 44"/>
            <p:cNvSpPr/>
            <p:nvPr/>
          </p:nvSpPr>
          <p:spPr>
            <a:xfrm>
              <a:off x="1626417" y="4846959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2041240" y="3214130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7" name="Straight Connector 46"/>
            <p:cNvCxnSpPr>
              <a:stCxn id="21" idx="5"/>
              <a:endCxn id="46" idx="1"/>
            </p:cNvCxnSpPr>
            <p:nvPr/>
          </p:nvCxnSpPr>
          <p:spPr>
            <a:xfrm>
              <a:off x="1165359" y="2211662"/>
              <a:ext cx="893979" cy="1022927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>
              <a:stCxn id="45" idx="5"/>
              <a:endCxn id="28" idx="0"/>
            </p:cNvCxnSpPr>
            <p:nvPr/>
          </p:nvCxnSpPr>
          <p:spPr>
            <a:xfrm>
              <a:off x="1731897" y="4966200"/>
              <a:ext cx="1350781" cy="515311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>
              <a:stCxn id="45" idx="7"/>
              <a:endCxn id="46" idx="4"/>
            </p:cNvCxnSpPr>
            <p:nvPr/>
          </p:nvCxnSpPr>
          <p:spPr>
            <a:xfrm flipV="1">
              <a:off x="1731897" y="3353830"/>
              <a:ext cx="371132" cy="1513588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endCxn id="46" idx="6"/>
            </p:cNvCxnSpPr>
            <p:nvPr/>
          </p:nvCxnSpPr>
          <p:spPr>
            <a:xfrm flipH="1">
              <a:off x="2164818" y="2912669"/>
              <a:ext cx="3731823" cy="371311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30" idx="6"/>
            </p:cNvCxnSpPr>
            <p:nvPr/>
          </p:nvCxnSpPr>
          <p:spPr>
            <a:xfrm flipV="1">
              <a:off x="1873573" y="4591320"/>
              <a:ext cx="2352837" cy="1260391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stCxn id="28" idx="7"/>
              <a:endCxn id="31" idx="6"/>
            </p:cNvCxnSpPr>
            <p:nvPr/>
          </p:nvCxnSpPr>
          <p:spPr>
            <a:xfrm flipV="1">
              <a:off x="3126369" y="4541929"/>
              <a:ext cx="1223619" cy="960041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endCxn id="45" idx="5"/>
            </p:cNvCxnSpPr>
            <p:nvPr/>
          </p:nvCxnSpPr>
          <p:spPr>
            <a:xfrm flipH="1">
              <a:off x="1731897" y="4541929"/>
              <a:ext cx="2494513" cy="424271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45" idx="7"/>
              <a:endCxn id="30" idx="7"/>
            </p:cNvCxnSpPr>
            <p:nvPr/>
          </p:nvCxnSpPr>
          <p:spPr>
            <a:xfrm>
              <a:off x="1731897" y="4867418"/>
              <a:ext cx="123578" cy="934902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29" idx="7"/>
              <a:endCxn id="22" idx="3"/>
            </p:cNvCxnSpPr>
            <p:nvPr/>
          </p:nvCxnSpPr>
          <p:spPr>
            <a:xfrm flipV="1">
              <a:off x="941847" y="2406868"/>
              <a:ext cx="1650529" cy="770448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24" idx="6"/>
              <a:endCxn id="25" idx="4"/>
            </p:cNvCxnSpPr>
            <p:nvPr/>
          </p:nvCxnSpPr>
          <p:spPr>
            <a:xfrm>
              <a:off x="6482255" y="2387600"/>
              <a:ext cx="787954" cy="69850"/>
            </a:xfrm>
            <a:prstGeom prst="line">
              <a:avLst/>
            </a:prstGeom>
            <a:ln w="28575"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22" idx="4"/>
              <a:endCxn id="46" idx="7"/>
            </p:cNvCxnSpPr>
            <p:nvPr/>
          </p:nvCxnSpPr>
          <p:spPr>
            <a:xfrm flipH="1">
              <a:off x="2146720" y="2427327"/>
              <a:ext cx="489347" cy="807262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46" idx="3"/>
              <a:endCxn id="29" idx="6"/>
            </p:cNvCxnSpPr>
            <p:nvPr/>
          </p:nvCxnSpPr>
          <p:spPr>
            <a:xfrm flipH="1" flipV="1">
              <a:off x="959945" y="3226707"/>
              <a:ext cx="1099393" cy="106664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27" idx="7"/>
              <a:endCxn id="26" idx="3"/>
            </p:cNvCxnSpPr>
            <p:nvPr/>
          </p:nvCxnSpPr>
          <p:spPr>
            <a:xfrm flipV="1">
              <a:off x="6464157" y="3774929"/>
              <a:ext cx="1067839" cy="246030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>
              <a:endCxn id="25" idx="4"/>
            </p:cNvCxnSpPr>
            <p:nvPr/>
          </p:nvCxnSpPr>
          <p:spPr>
            <a:xfrm flipH="1" flipV="1">
              <a:off x="7270209" y="2457450"/>
              <a:ext cx="362033" cy="1228054"/>
            </a:xfrm>
            <a:prstGeom prst="line">
              <a:avLst/>
            </a:prstGeom>
            <a:ln w="28575"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 60"/>
          <p:cNvGrpSpPr/>
          <p:nvPr/>
        </p:nvGrpSpPr>
        <p:grpSpPr>
          <a:xfrm>
            <a:off x="66660" y="1252999"/>
            <a:ext cx="8489657" cy="5312458"/>
            <a:chOff x="66660" y="1545542"/>
            <a:chExt cx="8489657" cy="5312458"/>
          </a:xfrm>
        </p:grpSpPr>
        <p:sp>
          <p:nvSpPr>
            <p:cNvPr id="62" name="TextBox 61"/>
            <p:cNvSpPr txBox="1"/>
            <p:nvPr/>
          </p:nvSpPr>
          <p:spPr>
            <a:xfrm>
              <a:off x="66660" y="1545542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B050"/>
                  </a:solidFill>
                </a:rPr>
                <a:t>0.37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141038" y="3482541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B050"/>
                  </a:solidFill>
                </a:rPr>
                <a:t>0.23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1312758" y="3708112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B050"/>
                  </a:solidFill>
                </a:rPr>
                <a:t>0.85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2835041" y="1764578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B050"/>
                  </a:solidFill>
                </a:rPr>
                <a:t>0.45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837093" y="5029370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B050"/>
                  </a:solidFill>
                </a:rPr>
                <a:t>0.06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1184188" y="6273225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B050"/>
                  </a:solidFill>
                </a:rPr>
                <a:t>0.95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6143248" y="4826403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B050"/>
                  </a:solidFill>
                </a:rPr>
                <a:t>0.77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4030729" y="5258973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B050"/>
                  </a:solidFill>
                </a:rPr>
                <a:t>0.69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7449119" y="3958204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B050"/>
                  </a:solidFill>
                </a:rPr>
                <a:t>0.93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2636067" y="6172665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B050"/>
                  </a:solidFill>
                </a:rPr>
                <a:t>0.32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7637476" y="1648606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B050"/>
                  </a:solidFill>
                </a:rPr>
                <a:t>0.28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4885862" y="2671159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B050"/>
                  </a:solidFill>
                </a:rPr>
                <a:t>0.34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5345283" y="1591838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B050"/>
                  </a:solidFill>
                </a:rPr>
                <a:t>0.12</a:t>
              </a:r>
            </a:p>
          </p:txBody>
        </p:sp>
      </p:grpSp>
      <p:sp>
        <p:nvSpPr>
          <p:cNvPr id="79" name="TextBox 78"/>
          <p:cNvSpPr txBox="1"/>
          <p:nvPr/>
        </p:nvSpPr>
        <p:spPr>
          <a:xfrm>
            <a:off x="1855475" y="4531740"/>
            <a:ext cx="2236510" cy="584775"/>
          </a:xfrm>
          <a:prstGeom prst="rect">
            <a:avLst/>
          </a:prstGeom>
          <a:solidFill>
            <a:schemeClr val="bg2">
              <a:alpha val="82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{0.06,          }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6206046" y="2608311"/>
            <a:ext cx="2236510" cy="584775"/>
          </a:xfrm>
          <a:prstGeom prst="rect">
            <a:avLst/>
          </a:prstGeom>
          <a:solidFill>
            <a:schemeClr val="bg2">
              <a:alpha val="82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{0.12,          }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633872" y="2207161"/>
            <a:ext cx="2236510" cy="584775"/>
          </a:xfrm>
          <a:prstGeom prst="rect">
            <a:avLst/>
          </a:prstGeom>
          <a:solidFill>
            <a:schemeClr val="bg2">
              <a:alpha val="82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{0.23,          }</a:t>
            </a:r>
          </a:p>
        </p:txBody>
      </p:sp>
      <p:sp>
        <p:nvSpPr>
          <p:cNvPr id="75" name="Oval 74"/>
          <p:cNvSpPr/>
          <p:nvPr/>
        </p:nvSpPr>
        <p:spPr>
          <a:xfrm>
            <a:off x="821223" y="4175758"/>
            <a:ext cx="920621" cy="845835"/>
          </a:xfrm>
          <a:prstGeom prst="ellipse">
            <a:avLst/>
          </a:prstGeom>
          <a:solidFill>
            <a:srgbClr val="FF0000">
              <a:alpha val="1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616854" y="1073284"/>
            <a:ext cx="920621" cy="845835"/>
          </a:xfrm>
          <a:prstGeom prst="ellipse">
            <a:avLst/>
          </a:prstGeom>
          <a:solidFill>
            <a:srgbClr val="FF0000">
              <a:alpha val="1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TextBox 76"/>
          <p:cNvSpPr txBox="1"/>
          <p:nvPr/>
        </p:nvSpPr>
        <p:spPr>
          <a:xfrm>
            <a:off x="2928883" y="4533860"/>
            <a:ext cx="918841" cy="584775"/>
          </a:xfrm>
          <a:prstGeom prst="rect">
            <a:avLst/>
          </a:prstGeom>
          <a:solidFill>
            <a:schemeClr val="bg2">
              <a:alpha val="82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0.12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7313793" y="2641776"/>
            <a:ext cx="918841" cy="584775"/>
          </a:xfrm>
          <a:prstGeom prst="rect">
            <a:avLst/>
          </a:prstGeom>
          <a:solidFill>
            <a:schemeClr val="bg2">
              <a:alpha val="82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0.23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1697809" y="2221006"/>
            <a:ext cx="918841" cy="584775"/>
          </a:xfrm>
          <a:prstGeom prst="rect">
            <a:avLst/>
          </a:prstGeom>
          <a:solidFill>
            <a:schemeClr val="bg2">
              <a:alpha val="82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0.37</a:t>
            </a:r>
          </a:p>
        </p:txBody>
      </p:sp>
      <p:sp>
        <p:nvSpPr>
          <p:cNvPr id="81" name="Oval 80"/>
          <p:cNvSpPr/>
          <p:nvPr/>
        </p:nvSpPr>
        <p:spPr>
          <a:xfrm>
            <a:off x="116724" y="2572222"/>
            <a:ext cx="920621" cy="845835"/>
          </a:xfrm>
          <a:prstGeom prst="ellipse">
            <a:avLst/>
          </a:prstGeom>
          <a:solidFill>
            <a:srgbClr val="FF0000">
              <a:alpha val="1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6045107" y="1174711"/>
            <a:ext cx="920621" cy="845835"/>
          </a:xfrm>
          <a:prstGeom prst="ellipse">
            <a:avLst/>
          </a:prstGeom>
          <a:solidFill>
            <a:srgbClr val="FF0000">
              <a:alpha val="1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5222627" y="1741989"/>
            <a:ext cx="920621" cy="845835"/>
          </a:xfrm>
          <a:prstGeom prst="ellipse">
            <a:avLst/>
          </a:prstGeom>
          <a:solidFill>
            <a:srgbClr val="FF0000">
              <a:alpha val="1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2592376" y="5258818"/>
            <a:ext cx="920621" cy="845835"/>
          </a:xfrm>
          <a:prstGeom prst="ellipse">
            <a:avLst/>
          </a:prstGeom>
          <a:solidFill>
            <a:srgbClr val="FF0000">
              <a:alpha val="1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5496" y="159689"/>
            <a:ext cx="9135796" cy="6578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400" dirty="0"/>
              <a:t>Min-Hash sketches of all Reachability Sets: bottom-2</a:t>
            </a:r>
          </a:p>
        </p:txBody>
      </p:sp>
      <p:sp>
        <p:nvSpPr>
          <p:cNvPr id="85" name="Slide Number Placeholder 3">
            <a:extLst>
              <a:ext uri="{FF2B5EF4-FFF2-40B4-BE49-F238E27FC236}">
                <a16:creationId xmlns:a16="http://schemas.microsoft.com/office/drawing/2014/main" id="{7E9AF081-BA91-744B-B6AE-B406A3D4D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36</a:t>
            </a:fld>
            <a:endParaRPr lang="de-DE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9A7C87CE-AD20-BF47-8B38-86B2B867D552}"/>
              </a:ext>
            </a:extLst>
          </p:cNvPr>
          <p:cNvSpPr txBox="1"/>
          <p:nvPr/>
        </p:nvSpPr>
        <p:spPr>
          <a:xfrm>
            <a:off x="3923928" y="6626828"/>
            <a:ext cx="102784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>
                <a:solidFill>
                  <a:schemeClr val="bg1"/>
                </a:solidFill>
              </a:rPr>
              <a:t>© Edith Cohen</a:t>
            </a:r>
            <a:endParaRPr 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90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88" grpId="0" animBg="1"/>
      <p:bldP spid="89" grpId="0" animBg="1"/>
      <p:bldP spid="75" grpId="0" animBg="1"/>
      <p:bldP spid="76" grpId="0" animBg="1"/>
      <p:bldP spid="77" grpId="0" build="allAtOnce" animBg="1"/>
      <p:bldP spid="78" grpId="0" animBg="1"/>
      <p:bldP spid="80" grpId="0" animBg="1"/>
      <p:bldP spid="81" grpId="0" animBg="1"/>
      <p:bldP spid="82" grpId="0" animBg="1"/>
      <p:bldP spid="83" grpId="0" animBg="1"/>
      <p:bldP spid="8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1"/>
              <p:cNvSpPr txBox="1">
                <a:spLocks/>
              </p:cNvSpPr>
              <p:nvPr/>
            </p:nvSpPr>
            <p:spPr>
              <a:xfrm>
                <a:off x="323528" y="237530"/>
                <a:ext cx="8530530" cy="153528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90000"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3200" dirty="0"/>
                  <a:t>Computing Min-Hash Sketches of all Reachability Sets</a:t>
                </a:r>
              </a:p>
              <a:p>
                <a:endParaRPr lang="en-US" sz="3200" dirty="0"/>
              </a:p>
              <a:p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/>
                      </a:rPr>
                      <m:t>𝑘</m:t>
                    </m:r>
                    <m:r>
                      <a:rPr lang="en-US" sz="3200" i="1" dirty="0">
                        <a:latin typeface="Cambria Math"/>
                      </a:rPr>
                      <m:t>=1</m:t>
                    </m:r>
                  </m:oMath>
                </a14:m>
                <a:r>
                  <a:rPr lang="en-US" sz="3200" dirty="0"/>
                  <a:t>  Distributed (DP)</a:t>
                </a:r>
              </a:p>
            </p:txBody>
          </p:sp>
        </mc:Choice>
        <mc:Fallback xmlns="">
          <p:sp>
            <p:nvSpPr>
              <p:cNvPr id="4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237530"/>
                <a:ext cx="8530530" cy="1535286"/>
              </a:xfrm>
              <a:prstGeom prst="rect">
                <a:avLst/>
              </a:prstGeom>
              <a:blipFill>
                <a:blip r:embed="rId2"/>
                <a:stretch>
                  <a:fillRect l="-744" t="-820" r="-893" b="-7377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85750" y="1981200"/>
                <a:ext cx="8382000" cy="32932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b="1" dirty="0">
                    <a:solidFill>
                      <a:schemeClr val="tx2"/>
                    </a:solidFill>
                  </a:rPr>
                  <a:t>Next</a:t>
                </a:r>
                <a:r>
                  <a:rPr lang="en-US" sz="2600" dirty="0">
                    <a:solidFill>
                      <a:schemeClr val="tx2"/>
                    </a:solidFill>
                  </a:rPr>
                  <a:t>: back to </a:t>
                </a:r>
                <a14:m>
                  <m:oMath xmlns:m="http://schemas.openxmlformats.org/officeDocument/2006/math">
                    <m:r>
                      <a:rPr lang="en-US" sz="2600" i="1" dirty="0">
                        <a:latin typeface="Cambria Math"/>
                      </a:rPr>
                      <m:t>𝑘</m:t>
                    </m:r>
                    <m:r>
                      <a:rPr lang="en-US" sz="2600" i="1" dirty="0">
                        <a:latin typeface="Cambria Math"/>
                      </a:rPr>
                      <m:t>=1.</m:t>
                    </m:r>
                  </m:oMath>
                </a14:m>
                <a:r>
                  <a:rPr lang="en-US" sz="2600" dirty="0">
                    <a:solidFill>
                      <a:schemeClr val="tx2"/>
                    </a:solidFill>
                  </a:rPr>
                  <a:t>   </a:t>
                </a:r>
              </a:p>
              <a:p>
                <a:r>
                  <a:rPr lang="en-US" sz="2600" dirty="0">
                    <a:solidFill>
                      <a:schemeClr val="tx2"/>
                    </a:solidFill>
                  </a:rPr>
                  <a:t>We present </a:t>
                </a:r>
                <a:r>
                  <a:rPr lang="en-US" sz="2600" b="1" dirty="0">
                    <a:solidFill>
                      <a:schemeClr val="tx2"/>
                    </a:solidFill>
                  </a:rPr>
                  <a:t>another method</a:t>
                </a:r>
                <a:r>
                  <a:rPr lang="en-US" sz="2600" dirty="0">
                    <a:solidFill>
                      <a:schemeClr val="tx2"/>
                    </a:solidFill>
                  </a:rPr>
                  <a:t> to compute the sketches.  The algorithm has fewer dependencies. It is specified for each node.  It is suitable for computation that is:</a:t>
                </a:r>
              </a:p>
              <a:p>
                <a:endParaRPr lang="en-US" sz="2600" dirty="0">
                  <a:solidFill>
                    <a:schemeClr val="tx2"/>
                  </a:solidFill>
                </a:endParaRP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600" dirty="0">
                    <a:solidFill>
                      <a:schemeClr val="tx2"/>
                    </a:solidFill>
                  </a:rPr>
                  <a:t>Distributed, Asynchronous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600" dirty="0">
                    <a:solidFill>
                      <a:schemeClr val="tx2"/>
                    </a:solidFill>
                  </a:rPr>
                  <a:t>Dynamic Programming (DP)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600" dirty="0">
                    <a:solidFill>
                      <a:schemeClr val="tx2"/>
                    </a:solidFill>
                  </a:rPr>
                  <a:t>Multiple passes on the set of arcs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750" y="1981200"/>
                <a:ext cx="8382000" cy="3293209"/>
              </a:xfrm>
              <a:prstGeom prst="rect">
                <a:avLst/>
              </a:prstGeom>
              <a:blipFill>
                <a:blip r:embed="rId3"/>
                <a:stretch>
                  <a:fillRect l="-1362" t="-1931" b="-386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7DAD0A08-BB03-1741-A4A8-255627DFB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37</a:t>
            </a:fld>
            <a:endParaRPr lang="de-D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8597CF-E189-3A4D-A470-E6242D12F0A4}"/>
              </a:ext>
            </a:extLst>
          </p:cNvPr>
          <p:cNvSpPr txBox="1"/>
          <p:nvPr/>
        </p:nvSpPr>
        <p:spPr>
          <a:xfrm>
            <a:off x="3923928" y="6626828"/>
            <a:ext cx="102784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>
                <a:solidFill>
                  <a:schemeClr val="bg1"/>
                </a:solidFill>
              </a:rPr>
              <a:t>© Edith Cohen</a:t>
            </a:r>
            <a:endParaRPr 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7702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1"/>
              <p:cNvSpPr txBox="1">
                <a:spLocks/>
              </p:cNvSpPr>
              <p:nvPr/>
            </p:nvSpPr>
            <p:spPr>
              <a:xfrm>
                <a:off x="179513" y="329242"/>
                <a:ext cx="8785100" cy="11430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dirty="0"/>
                  <a:t>Computing Min-Hash Sketches of all Reachability Sets: </a:t>
                </a:r>
                <a:endParaRPr lang="de-DE" sz="2800" i="1" dirty="0">
                  <a:latin typeface="Cambria Math"/>
                </a:endParaRPr>
              </a:p>
              <a:p>
                <a:pPr algn="l"/>
                <a:endParaRPr lang="de-DE" sz="2800" i="1" dirty="0">
                  <a:latin typeface="Cambria Math"/>
                </a:endParaRPr>
              </a:p>
              <a:p>
                <a:pPr algn="l"/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</a:rPr>
                      <m:t>𝑘</m:t>
                    </m:r>
                    <m:r>
                      <a:rPr lang="en-US" sz="2800" i="1" dirty="0">
                        <a:latin typeface="Cambria Math"/>
                      </a:rPr>
                      <m:t>=1</m:t>
                    </m:r>
                  </m:oMath>
                </a14:m>
                <a:r>
                  <a:rPr lang="en-US" sz="2800" dirty="0"/>
                  <a:t>  Distributed (DP)</a:t>
                </a:r>
              </a:p>
            </p:txBody>
          </p:sp>
        </mc:Choice>
        <mc:Fallback xmlns="">
          <p:sp>
            <p:nvSpPr>
              <p:cNvPr id="4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3" y="329242"/>
                <a:ext cx="8785100" cy="1143000"/>
              </a:xfrm>
              <a:prstGeom prst="rect">
                <a:avLst/>
              </a:prstGeom>
              <a:blipFill>
                <a:blip r:embed="rId2"/>
                <a:stretch>
                  <a:fillRect l="-1299" t="-14286" b="-2307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2781300" y="1752600"/>
                <a:ext cx="3581400" cy="88708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dirty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0" dirty="0" smtClean="0">
                        <a:solidFill>
                          <a:srgbClr val="7030A0"/>
                        </a:solidFill>
                        <a:latin typeface="Cambria Math"/>
                      </a:rPr>
                      <m:t>𝐬</m:t>
                    </m:r>
                    <m:d>
                      <m:dPr>
                        <m:ctrlPr>
                          <a:rPr lang="en-US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dirty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𝒗</m:t>
                        </m:r>
                      </m:e>
                    </m:d>
                    <m:r>
                      <a:rPr lang="en-US" b="1" i="1" dirty="0" smtClean="0">
                        <a:solidFill>
                          <a:srgbClr val="7030A0"/>
                        </a:solidFill>
                        <a:latin typeface="Cambria Math"/>
                      </a:rPr>
                      <m:t>←</m:t>
                    </m:r>
                    <m:limLow>
                      <m:limLowPr>
                        <m:ctrlPr>
                          <a:rPr lang="en-US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b="1" i="0" dirty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𝐦𝐢𝐧</m:t>
                        </m:r>
                      </m:e>
                      <m:lim>
                        <m:r>
                          <a:rPr lang="en-US" b="1" i="1" dirty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𝒗</m:t>
                        </m:r>
                        <m:r>
                          <a:rPr lang="en-US" b="1" i="1" dirty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 ↝ </m:t>
                        </m:r>
                        <m:r>
                          <a:rPr lang="en-US" b="1" i="1" dirty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𝒖</m:t>
                        </m:r>
                      </m:lim>
                    </m:limLow>
                  </m:oMath>
                </a14:m>
                <a:r>
                  <a:rPr lang="en-US" b="1" dirty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7030A0"/>
                        </a:solidFill>
                        <a:latin typeface="Cambria Math"/>
                      </a:rPr>
                      <m:t>𝒉</m:t>
                    </m:r>
                    <m:r>
                      <a:rPr lang="en-US" b="1" i="1" dirty="0" smtClean="0">
                        <a:solidFill>
                          <a:srgbClr val="7030A0"/>
                        </a:solidFill>
                        <a:latin typeface="Cambria Math"/>
                      </a:rPr>
                      <m:t>(</m:t>
                    </m:r>
                    <m:r>
                      <a:rPr lang="en-US" b="1" i="1" dirty="0" smtClean="0">
                        <a:solidFill>
                          <a:srgbClr val="7030A0"/>
                        </a:solidFill>
                        <a:latin typeface="Cambria Math"/>
                      </a:rPr>
                      <m:t>𝒖</m:t>
                    </m:r>
                    <m:r>
                      <a:rPr lang="en-US" b="1" i="1" dirty="0" smtClean="0">
                        <a:solidFill>
                          <a:srgbClr val="7030A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b="1" dirty="0">
                    <a:solidFill>
                      <a:srgbClr val="7030A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1300" y="1752600"/>
                <a:ext cx="3581400" cy="88708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373092" y="2920041"/>
                <a:ext cx="8397815" cy="2669199"/>
              </a:xfrm>
              <a:prstGeom prst="rect">
                <a:avLst/>
              </a:prstGeom>
              <a:solidFill>
                <a:schemeClr val="accent1">
                  <a:alpha val="13000"/>
                </a:schemeClr>
              </a:solidFill>
              <a:ln>
                <a:solidFill>
                  <a:schemeClr val="accent1">
                    <a:shade val="95000"/>
                    <a:satMod val="105000"/>
                  </a:schemeClr>
                </a:solidFill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800" dirty="0"/>
                  <a:t>Initialize </a:t>
                </a:r>
                <a14:m>
                  <m:oMath xmlns:m="http://schemas.openxmlformats.org/officeDocument/2006/math">
                    <m:r>
                      <a:rPr lang="en-US" sz="2800" b="1" i="0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𝐬</m:t>
                    </m:r>
                    <m:d>
                      <m:dPr>
                        <m:ctrlPr>
                          <a:rPr lang="en-US" sz="2800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d>
                    <m:r>
                      <a:rPr lang="en-US" sz="2800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2800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𝒉</m:t>
                    </m:r>
                    <m:r>
                      <a:rPr lang="en-US" sz="2800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sz="2800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b="1" i="1" dirty="0"/>
                  <a:t> </a:t>
                </a:r>
              </a:p>
              <a:p>
                <a:pPr marL="1257300" lvl="2" indent="-457200">
                  <a:buFont typeface="Wingdings" panose="05000000000000000000" pitchFamily="2" charset="2"/>
                  <a:buChar char="§"/>
                </a:pPr>
                <a:r>
                  <a:rPr lang="en-US" sz="2800" b="1" dirty="0"/>
                  <a:t>IF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s</m:t>
                    </m:r>
                    <m:d>
                      <m:dPr>
                        <m:ctrlPr>
                          <a:rPr lang="en-US" sz="2800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800" b="0" i="1" dirty="0"/>
                  <a:t> </a:t>
                </a:r>
                <a:r>
                  <a:rPr lang="en-US" sz="2800" b="0" dirty="0"/>
                  <a:t>is initialized/updated, send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b="0" dirty="0"/>
                  <a:t> 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i</m:t>
                    </m:r>
                    <m:r>
                      <m:rPr>
                        <m:sty m:val="p"/>
                      </m:rPr>
                      <a:rPr lang="en-US" sz="2800" b="0" i="0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nNeighbors</m:t>
                    </m:r>
                    <m:r>
                      <a:rPr lang="en-US" sz="2800" b="0" i="0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800" b="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>
                  <a:solidFill>
                    <a:schemeClr val="tx2"/>
                  </a:solidFill>
                </a:endParaRPr>
              </a:p>
              <a:p>
                <a:pPr marL="1257300" lvl="2" indent="-457200">
                  <a:buFont typeface="Wingdings" panose="05000000000000000000" pitchFamily="2" charset="2"/>
                  <a:buChar char="§"/>
                </a:pPr>
                <a:r>
                  <a:rPr lang="en-US" sz="2800" b="1" dirty="0"/>
                  <a:t>IF</a:t>
                </a:r>
                <a:r>
                  <a:rPr lang="en-US" sz="2800" b="0" dirty="0"/>
                  <a:t> value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b="0" dirty="0"/>
                  <a:t> is received from neighbor:</a:t>
                </a:r>
              </a:p>
              <a:p>
                <a:pPr marL="1714500" lvl="3" indent="-45720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en-US" sz="2800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b="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←</m:t>
                    </m:r>
                    <m:func>
                      <m:funcPr>
                        <m:ctrlPr>
                          <a:rPr lang="en-US" sz="2800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r>
                          <m:rPr>
                            <m:lit/>
                          </m:rPr>
                          <a:rPr lang="en-US" sz="2800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en-US" sz="2800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d>
                          <m:dPr>
                            <m:ctrlPr>
                              <a:rPr lang="en-US" sz="2800" b="0" i="1" dirty="0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dirty="0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  <m:r>
                          <a:rPr lang="en-US" sz="2800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m:rPr>
                            <m:lit/>
                          </m:rPr>
                          <a:rPr lang="en-US" sz="2800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}</m:t>
                        </m:r>
                      </m:e>
                    </m:func>
                  </m:oMath>
                </a14:m>
                <a:endParaRPr lang="en-US" sz="28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092" y="2920041"/>
                <a:ext cx="8397815" cy="2669199"/>
              </a:xfrm>
              <a:prstGeom prst="rect">
                <a:avLst/>
              </a:prstGeom>
              <a:blipFill>
                <a:blip r:embed="rId4"/>
                <a:stretch>
                  <a:fillRect l="-1355" t="-2358"/>
                </a:stretch>
              </a:blipFill>
              <a:ln>
                <a:solidFill>
                  <a:schemeClr val="accent1">
                    <a:shade val="95000"/>
                    <a:satMod val="105000"/>
                  </a:schemeClr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B8478927-7183-0246-9A79-D76ED16E4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38</a:t>
            </a:fld>
            <a:endParaRPr lang="de-DE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ED84E3-C97C-134C-BF91-79F01B69A88E}"/>
              </a:ext>
            </a:extLst>
          </p:cNvPr>
          <p:cNvSpPr txBox="1"/>
          <p:nvPr/>
        </p:nvSpPr>
        <p:spPr>
          <a:xfrm>
            <a:off x="3923928" y="6626828"/>
            <a:ext cx="102784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>
                <a:solidFill>
                  <a:schemeClr val="bg1"/>
                </a:solidFill>
              </a:rPr>
              <a:t>© Edith Cohen</a:t>
            </a:r>
            <a:endParaRPr 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70936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1"/>
              <p:cNvSpPr txBox="1">
                <a:spLocks/>
              </p:cNvSpPr>
              <p:nvPr/>
            </p:nvSpPr>
            <p:spPr>
              <a:xfrm>
                <a:off x="-45695" y="251937"/>
                <a:ext cx="9144000" cy="584775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82500" lnSpcReduction="20000"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dirty="0"/>
                  <a:t>DP computation of Min-Hash sketches </a:t>
                </a:r>
                <a14:m>
                  <m:oMath xmlns:m="http://schemas.openxmlformats.org/officeDocument/2006/math">
                    <m:r>
                      <a:rPr lang="en-US" sz="3600" i="1" dirty="0">
                        <a:latin typeface="Cambria Math"/>
                      </a:rPr>
                      <m:t>𝑘</m:t>
                    </m:r>
                    <m:r>
                      <a:rPr lang="en-US" sz="3600" i="1" dirty="0">
                        <a:latin typeface="Cambria Math"/>
                      </a:rPr>
                      <m:t>=1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4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5695" y="251937"/>
                <a:ext cx="9144000" cy="584775"/>
              </a:xfrm>
              <a:prstGeom prst="rect">
                <a:avLst/>
              </a:prstGeom>
              <a:blipFill>
                <a:blip r:embed="rId2"/>
                <a:stretch>
                  <a:fillRect t="-27660" b="-3617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4822269" y="5476813"/>
                <a:ext cx="4173129" cy="82578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dirty="0">
                    <a:solidFill>
                      <a:srgbClr val="7030A0"/>
                    </a:solidFill>
                  </a:rPr>
                  <a:t>Initialize: </a:t>
                </a:r>
                <a14:m>
                  <m:oMath xmlns:m="http://schemas.openxmlformats.org/officeDocument/2006/math">
                    <m:r>
                      <a:rPr lang="en-US" b="1" i="0" dirty="0" smtClean="0">
                        <a:solidFill>
                          <a:srgbClr val="7030A0"/>
                        </a:solidFill>
                        <a:latin typeface="Cambria Math"/>
                      </a:rPr>
                      <m:t>𝐬</m:t>
                    </m:r>
                    <m:d>
                      <m:dPr>
                        <m:ctrlPr>
                          <a:rPr lang="en-US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dirty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𝒗</m:t>
                        </m:r>
                      </m:e>
                    </m:d>
                    <m:r>
                      <a:rPr lang="en-US" b="1" i="1" dirty="0" smtClean="0">
                        <a:solidFill>
                          <a:srgbClr val="7030A0"/>
                        </a:solidFill>
                        <a:latin typeface="Cambria Math"/>
                      </a:rPr>
                      <m:t>←</m:t>
                    </m:r>
                    <m:r>
                      <a:rPr lang="en-US" b="1" i="1" dirty="0" smtClean="0">
                        <a:solidFill>
                          <a:srgbClr val="7030A0"/>
                        </a:solidFill>
                        <a:latin typeface="Cambria Math"/>
                      </a:rPr>
                      <m:t>𝒉</m:t>
                    </m:r>
                    <m:r>
                      <a:rPr lang="en-US" b="1" i="1" dirty="0" smtClean="0">
                        <a:solidFill>
                          <a:srgbClr val="7030A0"/>
                        </a:solidFill>
                        <a:latin typeface="Cambria Math"/>
                      </a:rPr>
                      <m:t>(</m:t>
                    </m:r>
                    <m:r>
                      <a:rPr lang="en-US" b="1" i="1" dirty="0" smtClean="0">
                        <a:solidFill>
                          <a:srgbClr val="7030A0"/>
                        </a:solidFill>
                        <a:latin typeface="Cambria Math"/>
                      </a:rPr>
                      <m:t>𝒗</m:t>
                    </m:r>
                    <m:r>
                      <a:rPr lang="en-US" b="1" i="1" dirty="0" smtClean="0">
                        <a:solidFill>
                          <a:srgbClr val="7030A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b="1" dirty="0">
                    <a:solidFill>
                      <a:srgbClr val="7030A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2269" y="5476813"/>
                <a:ext cx="4173129" cy="825787"/>
              </a:xfrm>
              <a:prstGeom prst="rect">
                <a:avLst/>
              </a:prstGeom>
              <a:blipFill>
                <a:blip r:embed="rId3"/>
                <a:stretch>
                  <a:fillRect l="-3636" t="-9091" r="-909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415704" y="1052736"/>
            <a:ext cx="7763903" cy="5009618"/>
            <a:chOff x="415704" y="1455435"/>
            <a:chExt cx="7763903" cy="5009618"/>
          </a:xfrm>
        </p:grpSpPr>
        <p:pic>
          <p:nvPicPr>
            <p:cNvPr id="9" name="Picture 14" descr="C:\Users\edithcohen\Documents\Dropbox\mytalks\MSR 201310\lego_starwars_luke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1387" y="5654591"/>
              <a:ext cx="608584" cy="8104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C:\Users\edithcohen\Documents\Dropbox\mytalks\MSR 201310\lego_chima_cragger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1223" y="1499498"/>
              <a:ext cx="592923" cy="592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3" descr="C:\Users\edithcohen\Documents\Dropbox\mytalks\MSR 201310\lego_chima_laval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7431" y="1630992"/>
              <a:ext cx="460849" cy="5806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4" descr="C:\Users\edithcohen\Documents\Dropbox\mytalks\MSR 201310\lego_chima_razcal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1847" y="3353830"/>
              <a:ext cx="400492" cy="4892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5" descr="C:\Users\edithcohen\Documents\Dropbox\mytalks\MSR 201310\lego_ninja_Kai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5107" y="1545542"/>
              <a:ext cx="750718" cy="7276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6" descr="C:\Users\edithcohen\Documents\Dropbox\mytalks\MSR 201310\lego_ninja_nya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53896" y="1455435"/>
              <a:ext cx="920003" cy="8605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7" descr="C:\Users\edithcohen\Documents\Dropbox\mytalks\MSR 201310\lego_ninja_Lloyd.jp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476" y="3558263"/>
              <a:ext cx="542131" cy="5421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8" descr="C:\Users\edithcohen\Documents\Dropbox\mytalks\MSR 201310\lego_ninja_sensei.jp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0522" y="4129881"/>
              <a:ext cx="1309687" cy="8715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9" descr="C:\Users\edithcohen\Documents\Dropbox\mytalks\MSR 201310\lego_starwars_yoda.jp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7707" y="4438048"/>
              <a:ext cx="944562" cy="971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0" descr="C:\Users\edithcohen\Documents\Dropbox\mytalks\MSR 201310\lego_starwars_r2d2.jp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4221" y="5516099"/>
              <a:ext cx="696913" cy="8720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11" descr="C:\Users\edithcohen\Documents\Dropbox\mytalks\MSR 201310\lego_starwars_DV.jp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1450" y="4472079"/>
              <a:ext cx="742617" cy="7497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12" descr="C:\Users\edithcohen\Documents\Dropbox\mytalks\MSR 201310\lego_snake_accidus.jpg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0102" y="2195531"/>
              <a:ext cx="685005" cy="6464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Oval 20"/>
            <p:cNvSpPr/>
            <p:nvPr/>
          </p:nvSpPr>
          <p:spPr>
            <a:xfrm>
              <a:off x="1059879" y="2092421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2574278" y="2287627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5847933" y="2844306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6358677" y="2317750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7208420" y="2317750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7513898" y="3655688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6358677" y="4000500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3020889" y="5481511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836367" y="3156857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1749995" y="5781861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4226410" y="4472079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" name="Straight Connector 31"/>
            <p:cNvCxnSpPr>
              <a:stCxn id="21" idx="6"/>
              <a:endCxn id="22" idx="2"/>
            </p:cNvCxnSpPr>
            <p:nvPr/>
          </p:nvCxnSpPr>
          <p:spPr>
            <a:xfrm>
              <a:off x="1183457" y="2162271"/>
              <a:ext cx="1390821" cy="195206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29" idx="0"/>
              <a:endCxn id="21" idx="4"/>
            </p:cNvCxnSpPr>
            <p:nvPr/>
          </p:nvCxnSpPr>
          <p:spPr>
            <a:xfrm flipV="1">
              <a:off x="898156" y="2232121"/>
              <a:ext cx="223512" cy="924736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30" idx="5"/>
              <a:endCxn id="28" idx="2"/>
            </p:cNvCxnSpPr>
            <p:nvPr/>
          </p:nvCxnSpPr>
          <p:spPr>
            <a:xfrm flipV="1">
              <a:off x="1855475" y="5551361"/>
              <a:ext cx="1165414" cy="349741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25" idx="3"/>
              <a:endCxn id="27" idx="7"/>
            </p:cNvCxnSpPr>
            <p:nvPr/>
          </p:nvCxnSpPr>
          <p:spPr>
            <a:xfrm flipH="1">
              <a:off x="6464157" y="2436991"/>
              <a:ext cx="762361" cy="158396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24" idx="3"/>
              <a:endCxn id="23" idx="7"/>
            </p:cNvCxnSpPr>
            <p:nvPr/>
          </p:nvCxnSpPr>
          <p:spPr>
            <a:xfrm flipH="1">
              <a:off x="5953413" y="2436991"/>
              <a:ext cx="423362" cy="427774"/>
            </a:xfrm>
            <a:prstGeom prst="line">
              <a:avLst/>
            </a:prstGeom>
            <a:ln w="28575"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23" idx="4"/>
              <a:endCxn id="27" idx="1"/>
            </p:cNvCxnSpPr>
            <p:nvPr/>
          </p:nvCxnSpPr>
          <p:spPr>
            <a:xfrm>
              <a:off x="5909722" y="2984006"/>
              <a:ext cx="467053" cy="1036953"/>
            </a:xfrm>
            <a:prstGeom prst="line">
              <a:avLst/>
            </a:prstGeom>
            <a:ln w="28575"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24" idx="4"/>
              <a:endCxn id="27" idx="0"/>
            </p:cNvCxnSpPr>
            <p:nvPr/>
          </p:nvCxnSpPr>
          <p:spPr>
            <a:xfrm>
              <a:off x="6420466" y="2457450"/>
              <a:ext cx="0" cy="1543050"/>
            </a:xfrm>
            <a:prstGeom prst="line">
              <a:avLst/>
            </a:prstGeom>
            <a:ln w="28575"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26" idx="1"/>
              <a:endCxn id="23" idx="5"/>
            </p:cNvCxnSpPr>
            <p:nvPr/>
          </p:nvCxnSpPr>
          <p:spPr>
            <a:xfrm flipH="1" flipV="1">
              <a:off x="5953413" y="2963547"/>
              <a:ext cx="1578583" cy="712600"/>
            </a:xfrm>
            <a:prstGeom prst="line">
              <a:avLst/>
            </a:prstGeom>
            <a:ln w="28575"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31" idx="5"/>
              <a:endCxn id="27" idx="2"/>
            </p:cNvCxnSpPr>
            <p:nvPr/>
          </p:nvCxnSpPr>
          <p:spPr>
            <a:xfrm flipV="1">
              <a:off x="4331890" y="4070350"/>
              <a:ext cx="2026787" cy="520970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24" idx="5"/>
              <a:endCxn id="26" idx="0"/>
            </p:cNvCxnSpPr>
            <p:nvPr/>
          </p:nvCxnSpPr>
          <p:spPr>
            <a:xfrm>
              <a:off x="6464157" y="2436991"/>
              <a:ext cx="1111530" cy="1218697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stCxn id="31" idx="0"/>
              <a:endCxn id="22" idx="5"/>
            </p:cNvCxnSpPr>
            <p:nvPr/>
          </p:nvCxnSpPr>
          <p:spPr>
            <a:xfrm flipH="1" flipV="1">
              <a:off x="2679758" y="2406868"/>
              <a:ext cx="1608441" cy="2065211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27" idx="1"/>
              <a:endCxn id="22" idx="6"/>
            </p:cNvCxnSpPr>
            <p:nvPr/>
          </p:nvCxnSpPr>
          <p:spPr>
            <a:xfrm flipH="1" flipV="1">
              <a:off x="2697856" y="2357477"/>
              <a:ext cx="3678919" cy="1663482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4" name="Picture 13" descr="C:\Users\edithcohen\Documents\Dropbox\mytalks\MSR 201310\leg_chima_eagle.jpg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704" y="3023338"/>
              <a:ext cx="405519" cy="5930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" name="Oval 44"/>
            <p:cNvSpPr/>
            <p:nvPr/>
          </p:nvSpPr>
          <p:spPr>
            <a:xfrm>
              <a:off x="1626417" y="4846959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2041240" y="3214130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7" name="Straight Connector 46"/>
            <p:cNvCxnSpPr>
              <a:stCxn id="21" idx="5"/>
              <a:endCxn id="46" idx="1"/>
            </p:cNvCxnSpPr>
            <p:nvPr/>
          </p:nvCxnSpPr>
          <p:spPr>
            <a:xfrm>
              <a:off x="1165359" y="2211662"/>
              <a:ext cx="893979" cy="1022927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>
              <a:stCxn id="45" idx="5"/>
              <a:endCxn id="28" idx="0"/>
            </p:cNvCxnSpPr>
            <p:nvPr/>
          </p:nvCxnSpPr>
          <p:spPr>
            <a:xfrm>
              <a:off x="1731897" y="4966200"/>
              <a:ext cx="1350781" cy="515311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>
              <a:stCxn id="45" idx="7"/>
              <a:endCxn id="46" idx="4"/>
            </p:cNvCxnSpPr>
            <p:nvPr/>
          </p:nvCxnSpPr>
          <p:spPr>
            <a:xfrm flipV="1">
              <a:off x="1731897" y="3353830"/>
              <a:ext cx="371132" cy="1513588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endCxn id="46" idx="6"/>
            </p:cNvCxnSpPr>
            <p:nvPr/>
          </p:nvCxnSpPr>
          <p:spPr>
            <a:xfrm flipH="1">
              <a:off x="2164818" y="2912669"/>
              <a:ext cx="3731823" cy="371311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30" idx="6"/>
            </p:cNvCxnSpPr>
            <p:nvPr/>
          </p:nvCxnSpPr>
          <p:spPr>
            <a:xfrm flipV="1">
              <a:off x="1873573" y="4591320"/>
              <a:ext cx="2352837" cy="1260391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stCxn id="28" idx="7"/>
              <a:endCxn id="31" idx="6"/>
            </p:cNvCxnSpPr>
            <p:nvPr/>
          </p:nvCxnSpPr>
          <p:spPr>
            <a:xfrm flipV="1">
              <a:off x="3126369" y="4541929"/>
              <a:ext cx="1223619" cy="960041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endCxn id="45" idx="5"/>
            </p:cNvCxnSpPr>
            <p:nvPr/>
          </p:nvCxnSpPr>
          <p:spPr>
            <a:xfrm flipH="1">
              <a:off x="1731897" y="4541929"/>
              <a:ext cx="2494513" cy="424271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45" idx="7"/>
              <a:endCxn id="30" idx="7"/>
            </p:cNvCxnSpPr>
            <p:nvPr/>
          </p:nvCxnSpPr>
          <p:spPr>
            <a:xfrm>
              <a:off x="1731897" y="4867418"/>
              <a:ext cx="123578" cy="934902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29" idx="7"/>
              <a:endCxn id="22" idx="3"/>
            </p:cNvCxnSpPr>
            <p:nvPr/>
          </p:nvCxnSpPr>
          <p:spPr>
            <a:xfrm flipV="1">
              <a:off x="941847" y="2406868"/>
              <a:ext cx="1650529" cy="770448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24" idx="6"/>
              <a:endCxn id="25" idx="4"/>
            </p:cNvCxnSpPr>
            <p:nvPr/>
          </p:nvCxnSpPr>
          <p:spPr>
            <a:xfrm>
              <a:off x="6482255" y="2387600"/>
              <a:ext cx="787954" cy="69850"/>
            </a:xfrm>
            <a:prstGeom prst="line">
              <a:avLst/>
            </a:prstGeom>
            <a:ln w="28575"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22" idx="4"/>
              <a:endCxn id="46" idx="7"/>
            </p:cNvCxnSpPr>
            <p:nvPr/>
          </p:nvCxnSpPr>
          <p:spPr>
            <a:xfrm flipH="1">
              <a:off x="2146720" y="2427327"/>
              <a:ext cx="489347" cy="807262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46" idx="3"/>
              <a:endCxn id="29" idx="6"/>
            </p:cNvCxnSpPr>
            <p:nvPr/>
          </p:nvCxnSpPr>
          <p:spPr>
            <a:xfrm flipH="1" flipV="1">
              <a:off x="959945" y="3226707"/>
              <a:ext cx="1099393" cy="106664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27" idx="7"/>
              <a:endCxn id="26" idx="3"/>
            </p:cNvCxnSpPr>
            <p:nvPr/>
          </p:nvCxnSpPr>
          <p:spPr>
            <a:xfrm flipV="1">
              <a:off x="6464157" y="3774929"/>
              <a:ext cx="1067839" cy="246030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>
              <a:endCxn id="25" idx="4"/>
            </p:cNvCxnSpPr>
            <p:nvPr/>
          </p:nvCxnSpPr>
          <p:spPr>
            <a:xfrm flipH="1" flipV="1">
              <a:off x="7270209" y="2457450"/>
              <a:ext cx="362033" cy="1228054"/>
            </a:xfrm>
            <a:prstGeom prst="line">
              <a:avLst/>
            </a:prstGeom>
            <a:ln w="28575"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 60"/>
          <p:cNvGrpSpPr/>
          <p:nvPr/>
        </p:nvGrpSpPr>
        <p:grpSpPr>
          <a:xfrm>
            <a:off x="66660" y="1142843"/>
            <a:ext cx="8489657" cy="5312458"/>
            <a:chOff x="66660" y="1545542"/>
            <a:chExt cx="8489657" cy="5312458"/>
          </a:xfrm>
        </p:grpSpPr>
        <p:sp>
          <p:nvSpPr>
            <p:cNvPr id="62" name="TextBox 61"/>
            <p:cNvSpPr txBox="1"/>
            <p:nvPr/>
          </p:nvSpPr>
          <p:spPr>
            <a:xfrm>
              <a:off x="66660" y="1545542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B050"/>
                  </a:solidFill>
                </a:rPr>
                <a:t>0.37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141038" y="3482541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B050"/>
                  </a:solidFill>
                </a:rPr>
                <a:t>0.23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1312758" y="3708112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B050"/>
                  </a:solidFill>
                </a:rPr>
                <a:t>0.85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2835041" y="1764578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B050"/>
                  </a:solidFill>
                </a:rPr>
                <a:t>0.45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837093" y="5029370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B050"/>
                  </a:solidFill>
                </a:rPr>
                <a:t>0.06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1184188" y="6273225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B050"/>
                  </a:solidFill>
                </a:rPr>
                <a:t>0.95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6143248" y="4826403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B050"/>
                  </a:solidFill>
                </a:rPr>
                <a:t>0.77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4030729" y="5258973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B050"/>
                  </a:solidFill>
                </a:rPr>
                <a:t>0.69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7449119" y="3958204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B050"/>
                  </a:solidFill>
                </a:rPr>
                <a:t>0.93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2636067" y="6172665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B050"/>
                  </a:solidFill>
                </a:rPr>
                <a:t>0.32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7637476" y="1648606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B050"/>
                  </a:solidFill>
                </a:rPr>
                <a:t>0.28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4885862" y="2671159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B050"/>
                  </a:solidFill>
                </a:rPr>
                <a:t>0.34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5345283" y="1591838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B050"/>
                  </a:solidFill>
                </a:rPr>
                <a:t>0.12</a:t>
              </a:r>
            </a:p>
          </p:txBody>
        </p:sp>
      </p:grpSp>
      <p:sp>
        <p:nvSpPr>
          <p:cNvPr id="75" name="TextBox 74"/>
          <p:cNvSpPr txBox="1"/>
          <p:nvPr/>
        </p:nvSpPr>
        <p:spPr>
          <a:xfrm>
            <a:off x="3257549" y="1752693"/>
            <a:ext cx="1200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{0.45}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1564333" y="5379161"/>
            <a:ext cx="1200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{0.95}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3153397" y="5379162"/>
            <a:ext cx="1200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{0.32}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3082677" y="4408918"/>
            <a:ext cx="1200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{0.69}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14106" y="4069380"/>
            <a:ext cx="1200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{0.06}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7466000" y="1904953"/>
            <a:ext cx="1200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{0.28}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7897335" y="3213656"/>
            <a:ext cx="1200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{0.93}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5339069" y="3957990"/>
            <a:ext cx="1200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{0.77}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4934445" y="2686682"/>
            <a:ext cx="1200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{0.34}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6286427" y="1361879"/>
            <a:ext cx="1200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{0.12}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1149510" y="1167954"/>
            <a:ext cx="1200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{0.37}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1778183" y="2881281"/>
            <a:ext cx="1200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{0.85}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17978" y="2309083"/>
            <a:ext cx="1200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{0.23}</a:t>
            </a:r>
          </a:p>
        </p:txBody>
      </p:sp>
      <p:sp>
        <p:nvSpPr>
          <p:cNvPr id="88" name="Slide Number Placeholder 3">
            <a:extLst>
              <a:ext uri="{FF2B5EF4-FFF2-40B4-BE49-F238E27FC236}">
                <a16:creationId xmlns:a16="http://schemas.microsoft.com/office/drawing/2014/main" id="{E38FDB4D-FF6B-C345-94A3-B6F664A8C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39</a:t>
            </a:fld>
            <a:endParaRPr lang="de-DE"/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60AF2732-9B71-734D-936F-38CC7074790B}"/>
              </a:ext>
            </a:extLst>
          </p:cNvPr>
          <p:cNvSpPr txBox="1"/>
          <p:nvPr/>
        </p:nvSpPr>
        <p:spPr>
          <a:xfrm>
            <a:off x="3923928" y="6626828"/>
            <a:ext cx="102784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>
                <a:solidFill>
                  <a:schemeClr val="bg1"/>
                </a:solidFill>
              </a:rPr>
              <a:t>© Edith Cohen</a:t>
            </a:r>
            <a:endParaRPr 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514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  <p:bldP spid="86" grpId="0"/>
      <p:bldP spid="8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576362"/>
          </a:xfrm>
        </p:spPr>
        <p:txBody>
          <a:bodyPr>
            <a:normAutofit fontScale="90000"/>
          </a:bodyPr>
          <a:lstStyle/>
          <a:p>
            <a:r>
              <a:rPr lang="en-US" sz="3800" dirty="0"/>
              <a:t>Recap: Mining the link structure</a:t>
            </a:r>
            <a:br>
              <a:rPr lang="en-US" dirty="0"/>
            </a:br>
            <a:br>
              <a:rPr lang="en-US" dirty="0"/>
            </a:br>
            <a:r>
              <a:rPr lang="en-US" sz="3100" dirty="0"/>
              <a:t>Network- and node-level properties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916832"/>
            <a:ext cx="8507413" cy="4483968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0428FF"/>
                </a:solidFill>
              </a:rPr>
              <a:t>Similarity</a:t>
            </a:r>
            <a:r>
              <a:rPr lang="en-US" sz="2400" dirty="0">
                <a:solidFill>
                  <a:schemeClr val="tx2"/>
                </a:solidFill>
              </a:rPr>
              <a:t> of nodes (e.g., distance distribution, reachability size)</a:t>
            </a:r>
          </a:p>
          <a:p>
            <a:pPr lvl="1"/>
            <a:r>
              <a:rPr lang="en-US" sz="2000" dirty="0"/>
              <a:t>Link prediction, targeted ads, friend/product recommendations, …)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428FF"/>
                </a:solidFill>
              </a:rPr>
              <a:t>Centrality</a:t>
            </a:r>
            <a:r>
              <a:rPr lang="en-US" sz="2400" dirty="0"/>
              <a:t> (e.g., betweenness </a:t>
            </a:r>
            <a:r>
              <a:rPr lang="en-US" sz="2400" dirty="0" err="1"/>
              <a:t>w.r.t</a:t>
            </a:r>
            <a:r>
              <a:rPr lang="en-US" sz="2400" dirty="0"/>
              <a:t>. all-pairs shortest paths)</a:t>
            </a:r>
          </a:p>
          <a:p>
            <a:pPr lvl="1">
              <a:buFont typeface="Symbol" pitchFamily="2" charset="2"/>
              <a:buChar char="-"/>
            </a:pPr>
            <a:r>
              <a:rPr lang="en-US" sz="2000" dirty="0"/>
              <a:t>Importance of nodes</a:t>
            </a:r>
          </a:p>
          <a:p>
            <a:pPr lvl="1">
              <a:buFont typeface="Symbol" pitchFamily="2" charset="2"/>
              <a:buChar char="-"/>
            </a:pPr>
            <a:endParaRPr lang="en-US" sz="2000" dirty="0"/>
          </a:p>
          <a:p>
            <a:pPr lvl="1">
              <a:buFont typeface="Symbol" pitchFamily="2" charset="2"/>
              <a:buChar char="-"/>
            </a:pPr>
            <a:endParaRPr lang="en-US" sz="2000" dirty="0"/>
          </a:p>
          <a:p>
            <a:pPr lvl="1">
              <a:buFont typeface="Symbol" pitchFamily="2" charset="2"/>
              <a:buChar char="-"/>
            </a:pPr>
            <a:endParaRPr lang="en-US" sz="2000" dirty="0"/>
          </a:p>
          <a:p>
            <a:pPr lvl="1">
              <a:buFont typeface="Symbol" pitchFamily="2" charset="2"/>
              <a:buChar char="-"/>
            </a:pP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428FF"/>
                </a:solidFill>
              </a:rPr>
              <a:t>Diameter</a:t>
            </a:r>
            <a:r>
              <a:rPr lang="en-US" sz="2400" dirty="0"/>
              <a:t> (longest shortest s-t path)</a:t>
            </a:r>
          </a:p>
          <a:p>
            <a:pPr lvl="1">
              <a:buFont typeface="Symbol" pitchFamily="2" charset="2"/>
              <a:buChar char="-"/>
            </a:pPr>
            <a:r>
              <a:rPr lang="en-US" sz="2000" dirty="0"/>
              <a:t>Connectedness of the network overall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309188-8381-A345-9AB0-BD9CDE484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9A7443BA-2C46-FF46-9F03-3BC1E76E996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7492148"/>
              </p:ext>
            </p:extLst>
          </p:nvPr>
        </p:nvGraphicFramePr>
        <p:xfrm>
          <a:off x="1259632" y="3717032"/>
          <a:ext cx="2590800" cy="598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0" name="Formel" r:id="rId3" imgW="1524000" imgH="355600" progId="Equation.3">
                  <p:embed/>
                </p:oleObj>
              </mc:Choice>
              <mc:Fallback>
                <p:oleObj name="Formel" r:id="rId3" imgW="1524000" imgH="355600" progId="Equation.3">
                  <p:embed/>
                  <p:pic>
                    <p:nvPicPr>
                      <p:cNvPr id="2867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3717032"/>
                        <a:ext cx="2590800" cy="598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8A374913-F14C-014B-962D-3624CBD08907}"/>
              </a:ext>
            </a:extLst>
          </p:cNvPr>
          <p:cNvSpPr/>
          <p:nvPr/>
        </p:nvSpPr>
        <p:spPr>
          <a:xfrm>
            <a:off x="1187773" y="4275938"/>
            <a:ext cx="7272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x-none" dirty="0" err="1">
                <a:solidFill>
                  <a:schemeClr val="accent1">
                    <a:lumMod val="50000"/>
                  </a:schemeClr>
                </a:solidFill>
              </a:rPr>
              <a:t>g</a:t>
            </a:r>
            <a:r>
              <a:rPr lang="en-US" altLang="x-none" baseline="-25000" dirty="0" err="1">
                <a:solidFill>
                  <a:schemeClr val="accent1">
                    <a:lumMod val="50000"/>
                  </a:schemeClr>
                </a:solidFill>
              </a:rPr>
              <a:t>jk</a:t>
            </a:r>
            <a:r>
              <a:rPr lang="en-US" altLang="x-none" dirty="0"/>
              <a:t> = number of minimal paths between nodes </a:t>
            </a:r>
            <a:r>
              <a:rPr lang="en-US" altLang="x-none" dirty="0">
                <a:solidFill>
                  <a:schemeClr val="accent1">
                    <a:lumMod val="50000"/>
                  </a:schemeClr>
                </a:solidFill>
              </a:rPr>
              <a:t>j</a:t>
            </a:r>
            <a:r>
              <a:rPr lang="en-US" altLang="x-none" dirty="0"/>
              <a:t> and </a:t>
            </a:r>
            <a:r>
              <a:rPr lang="en-US" altLang="x-none" dirty="0">
                <a:solidFill>
                  <a:schemeClr val="accent1">
                    <a:lumMod val="50000"/>
                  </a:schemeClr>
                </a:solidFill>
              </a:rPr>
              <a:t>k</a:t>
            </a:r>
          </a:p>
          <a:p>
            <a:r>
              <a:rPr lang="en-US" altLang="x-none" dirty="0" err="1">
                <a:solidFill>
                  <a:schemeClr val="accent1">
                    <a:lumMod val="50000"/>
                  </a:schemeClr>
                </a:solidFill>
              </a:rPr>
              <a:t>g</a:t>
            </a:r>
            <a:r>
              <a:rPr lang="en-US" altLang="x-none" baseline="-25000" dirty="0" err="1">
                <a:solidFill>
                  <a:schemeClr val="accent1">
                    <a:lumMod val="50000"/>
                  </a:schemeClr>
                </a:solidFill>
              </a:rPr>
              <a:t>jk</a:t>
            </a:r>
            <a:r>
              <a:rPr lang="en-US" altLang="x-none" dirty="0">
                <a:solidFill>
                  <a:schemeClr val="accent1">
                    <a:lumMod val="50000"/>
                  </a:schemeClr>
                </a:solidFill>
              </a:rPr>
              <a:t>(n)</a:t>
            </a:r>
            <a:r>
              <a:rPr lang="en-US" altLang="x-none" dirty="0"/>
              <a:t> = number of minimal paths between nodes </a:t>
            </a:r>
            <a:r>
              <a:rPr lang="en-US" altLang="x-none" dirty="0">
                <a:solidFill>
                  <a:schemeClr val="accent1">
                    <a:lumMod val="50000"/>
                  </a:schemeClr>
                </a:solidFill>
              </a:rPr>
              <a:t>j</a:t>
            </a:r>
            <a:r>
              <a:rPr lang="en-US" altLang="x-none" dirty="0"/>
              <a:t> and </a:t>
            </a:r>
            <a:r>
              <a:rPr lang="en-US" altLang="x-none" dirty="0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en-US" altLang="x-none" dirty="0"/>
              <a:t> that contain </a:t>
            </a:r>
            <a:r>
              <a:rPr lang="en-US" altLang="x-none" dirty="0">
                <a:solidFill>
                  <a:schemeClr val="accent1">
                    <a:lumMod val="50000"/>
                  </a:schemeClr>
                </a:solidFill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411633630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1"/>
              <p:cNvSpPr txBox="1">
                <a:spLocks/>
              </p:cNvSpPr>
              <p:nvPr/>
            </p:nvSpPr>
            <p:spPr>
              <a:xfrm>
                <a:off x="-45695" y="260648"/>
                <a:ext cx="9144000" cy="561535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82500" lnSpcReduction="20000"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dirty="0"/>
                  <a:t>DP computation of Min-Hash sketches </a:t>
                </a:r>
                <a14:m>
                  <m:oMath xmlns:m="http://schemas.openxmlformats.org/officeDocument/2006/math">
                    <m:r>
                      <a:rPr lang="en-US" sz="3600" i="1" dirty="0">
                        <a:latin typeface="Cambria Math"/>
                      </a:rPr>
                      <m:t>𝑘</m:t>
                    </m:r>
                    <m:r>
                      <a:rPr lang="en-US" sz="3600" i="1" dirty="0">
                        <a:latin typeface="Cambria Math"/>
                      </a:rPr>
                      <m:t>=1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4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5695" y="260648"/>
                <a:ext cx="9144000" cy="561535"/>
              </a:xfrm>
              <a:prstGeom prst="rect">
                <a:avLst/>
              </a:prstGeom>
              <a:blipFill>
                <a:blip r:embed="rId2"/>
                <a:stretch>
                  <a:fillRect t="-33333" b="-3777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2"/>
          <p:cNvSpPr txBox="1">
            <a:spLocks/>
          </p:cNvSpPr>
          <p:nvPr/>
        </p:nvSpPr>
        <p:spPr>
          <a:xfrm>
            <a:off x="4925176" y="5335795"/>
            <a:ext cx="4173129" cy="8257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rgbClr val="7030A0"/>
                </a:solidFill>
              </a:rPr>
              <a:t>Send to </a:t>
            </a:r>
            <a:r>
              <a:rPr lang="en-US" b="1" dirty="0" err="1">
                <a:solidFill>
                  <a:srgbClr val="7030A0"/>
                </a:solidFill>
              </a:rPr>
              <a:t>inNeighbors</a:t>
            </a:r>
            <a:endParaRPr lang="en-US" b="1" dirty="0">
              <a:solidFill>
                <a:srgbClr val="7030A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15704" y="1050771"/>
            <a:ext cx="7763903" cy="5009618"/>
            <a:chOff x="415704" y="1455435"/>
            <a:chExt cx="7763903" cy="5009618"/>
          </a:xfrm>
        </p:grpSpPr>
        <p:pic>
          <p:nvPicPr>
            <p:cNvPr id="9" name="Picture 14" descr="C:\Users\edithcohen\Documents\Dropbox\mytalks\MSR 201310\lego_starwars_luke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1387" y="5654591"/>
              <a:ext cx="608584" cy="8104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C:\Users\edithcohen\Documents\Dropbox\mytalks\MSR 201310\lego_chima_cragger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1223" y="1499498"/>
              <a:ext cx="592923" cy="592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3" descr="C:\Users\edithcohen\Documents\Dropbox\mytalks\MSR 201310\lego_chima_laval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7431" y="1630992"/>
              <a:ext cx="460849" cy="5806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4" descr="C:\Users\edithcohen\Documents\Dropbox\mytalks\MSR 201310\lego_chima_razcal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1847" y="3353830"/>
              <a:ext cx="400492" cy="4892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5" descr="C:\Users\edithcohen\Documents\Dropbox\mytalks\MSR 201310\lego_ninja_Kai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5107" y="1545542"/>
              <a:ext cx="750718" cy="7276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6" descr="C:\Users\edithcohen\Documents\Dropbox\mytalks\MSR 201310\lego_ninja_nya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53896" y="1455435"/>
              <a:ext cx="920003" cy="8605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7" descr="C:\Users\edithcohen\Documents\Dropbox\mytalks\MSR 201310\lego_ninja_Lloyd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476" y="3558263"/>
              <a:ext cx="542131" cy="5421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8" descr="C:\Users\edithcohen\Documents\Dropbox\mytalks\MSR 201310\lego_ninja_sensei.jp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0522" y="4129881"/>
              <a:ext cx="1309687" cy="8715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9" descr="C:\Users\edithcohen\Documents\Dropbox\mytalks\MSR 201310\lego_starwars_yoda.jp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7707" y="4438048"/>
              <a:ext cx="944562" cy="971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0" descr="C:\Users\edithcohen\Documents\Dropbox\mytalks\MSR 201310\lego_starwars_r2d2.jp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4221" y="5516099"/>
              <a:ext cx="696913" cy="8720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11" descr="C:\Users\edithcohen\Documents\Dropbox\mytalks\MSR 201310\lego_starwars_DV.jp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1450" y="4472079"/>
              <a:ext cx="742617" cy="7497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12" descr="C:\Users\edithcohen\Documents\Dropbox\mytalks\MSR 201310\lego_snake_accidus.jp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0102" y="2195531"/>
              <a:ext cx="685005" cy="6464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Oval 20"/>
            <p:cNvSpPr/>
            <p:nvPr/>
          </p:nvSpPr>
          <p:spPr>
            <a:xfrm>
              <a:off x="1059879" y="2092421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2574278" y="2287627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5847933" y="2844306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6358677" y="2317750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7208420" y="2317750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7513898" y="3655688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6358677" y="4000500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3020889" y="5481511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836367" y="3156857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1749995" y="5781861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4226410" y="4472079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" name="Straight Connector 31"/>
            <p:cNvCxnSpPr>
              <a:stCxn id="21" idx="6"/>
              <a:endCxn id="22" idx="2"/>
            </p:cNvCxnSpPr>
            <p:nvPr/>
          </p:nvCxnSpPr>
          <p:spPr>
            <a:xfrm>
              <a:off x="1183457" y="2162271"/>
              <a:ext cx="1390821" cy="195206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29" idx="0"/>
              <a:endCxn id="21" idx="4"/>
            </p:cNvCxnSpPr>
            <p:nvPr/>
          </p:nvCxnSpPr>
          <p:spPr>
            <a:xfrm flipV="1">
              <a:off x="898156" y="2232121"/>
              <a:ext cx="223512" cy="924736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30" idx="5"/>
              <a:endCxn id="28" idx="2"/>
            </p:cNvCxnSpPr>
            <p:nvPr/>
          </p:nvCxnSpPr>
          <p:spPr>
            <a:xfrm flipV="1">
              <a:off x="1855475" y="5551361"/>
              <a:ext cx="1165414" cy="349741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25" idx="3"/>
              <a:endCxn id="27" idx="7"/>
            </p:cNvCxnSpPr>
            <p:nvPr/>
          </p:nvCxnSpPr>
          <p:spPr>
            <a:xfrm flipH="1">
              <a:off x="6464157" y="2436991"/>
              <a:ext cx="762361" cy="158396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24" idx="3"/>
              <a:endCxn id="23" idx="7"/>
            </p:cNvCxnSpPr>
            <p:nvPr/>
          </p:nvCxnSpPr>
          <p:spPr>
            <a:xfrm flipH="1">
              <a:off x="5953413" y="2436991"/>
              <a:ext cx="423362" cy="427774"/>
            </a:xfrm>
            <a:prstGeom prst="line">
              <a:avLst/>
            </a:prstGeom>
            <a:ln w="28575"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23" idx="4"/>
              <a:endCxn id="27" idx="1"/>
            </p:cNvCxnSpPr>
            <p:nvPr/>
          </p:nvCxnSpPr>
          <p:spPr>
            <a:xfrm>
              <a:off x="5909722" y="2984006"/>
              <a:ext cx="467053" cy="1036953"/>
            </a:xfrm>
            <a:prstGeom prst="line">
              <a:avLst/>
            </a:prstGeom>
            <a:ln w="28575"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24" idx="4"/>
              <a:endCxn id="27" idx="0"/>
            </p:cNvCxnSpPr>
            <p:nvPr/>
          </p:nvCxnSpPr>
          <p:spPr>
            <a:xfrm>
              <a:off x="6420466" y="2457450"/>
              <a:ext cx="0" cy="1543050"/>
            </a:xfrm>
            <a:prstGeom prst="line">
              <a:avLst/>
            </a:prstGeom>
            <a:ln w="28575"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26" idx="1"/>
              <a:endCxn id="23" idx="5"/>
            </p:cNvCxnSpPr>
            <p:nvPr/>
          </p:nvCxnSpPr>
          <p:spPr>
            <a:xfrm flipH="1" flipV="1">
              <a:off x="5953413" y="2963547"/>
              <a:ext cx="1578583" cy="712600"/>
            </a:xfrm>
            <a:prstGeom prst="line">
              <a:avLst/>
            </a:prstGeom>
            <a:ln w="28575"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31" idx="5"/>
              <a:endCxn id="27" idx="2"/>
            </p:cNvCxnSpPr>
            <p:nvPr/>
          </p:nvCxnSpPr>
          <p:spPr>
            <a:xfrm flipV="1">
              <a:off x="4331890" y="4070350"/>
              <a:ext cx="2026787" cy="520970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24" idx="5"/>
              <a:endCxn id="26" idx="0"/>
            </p:cNvCxnSpPr>
            <p:nvPr/>
          </p:nvCxnSpPr>
          <p:spPr>
            <a:xfrm>
              <a:off x="6464157" y="2436991"/>
              <a:ext cx="1111530" cy="1218697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stCxn id="31" idx="0"/>
              <a:endCxn id="22" idx="5"/>
            </p:cNvCxnSpPr>
            <p:nvPr/>
          </p:nvCxnSpPr>
          <p:spPr>
            <a:xfrm flipH="1" flipV="1">
              <a:off x="2679758" y="2406868"/>
              <a:ext cx="1608441" cy="2065211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27" idx="1"/>
              <a:endCxn id="22" idx="6"/>
            </p:cNvCxnSpPr>
            <p:nvPr/>
          </p:nvCxnSpPr>
          <p:spPr>
            <a:xfrm flipH="1" flipV="1">
              <a:off x="2697856" y="2357477"/>
              <a:ext cx="3678919" cy="1663482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4" name="Picture 13" descr="C:\Users\edithcohen\Documents\Dropbox\mytalks\MSR 201310\leg_chima_eagle.jpg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704" y="3023338"/>
              <a:ext cx="405519" cy="5930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" name="Oval 44"/>
            <p:cNvSpPr/>
            <p:nvPr/>
          </p:nvSpPr>
          <p:spPr>
            <a:xfrm>
              <a:off x="1626417" y="4846959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2041240" y="3214130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7" name="Straight Connector 46"/>
            <p:cNvCxnSpPr>
              <a:stCxn id="21" idx="5"/>
              <a:endCxn id="46" idx="1"/>
            </p:cNvCxnSpPr>
            <p:nvPr/>
          </p:nvCxnSpPr>
          <p:spPr>
            <a:xfrm>
              <a:off x="1165359" y="2211662"/>
              <a:ext cx="893979" cy="1022927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>
              <a:stCxn id="45" idx="5"/>
              <a:endCxn id="28" idx="0"/>
            </p:cNvCxnSpPr>
            <p:nvPr/>
          </p:nvCxnSpPr>
          <p:spPr>
            <a:xfrm>
              <a:off x="1731897" y="4966200"/>
              <a:ext cx="1350781" cy="515311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>
              <a:stCxn id="45" idx="7"/>
              <a:endCxn id="46" idx="4"/>
            </p:cNvCxnSpPr>
            <p:nvPr/>
          </p:nvCxnSpPr>
          <p:spPr>
            <a:xfrm flipV="1">
              <a:off x="1731897" y="3353830"/>
              <a:ext cx="371132" cy="1513588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endCxn id="46" idx="6"/>
            </p:cNvCxnSpPr>
            <p:nvPr/>
          </p:nvCxnSpPr>
          <p:spPr>
            <a:xfrm flipH="1">
              <a:off x="2164818" y="2912669"/>
              <a:ext cx="3731823" cy="371311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30" idx="6"/>
            </p:cNvCxnSpPr>
            <p:nvPr/>
          </p:nvCxnSpPr>
          <p:spPr>
            <a:xfrm flipV="1">
              <a:off x="1873573" y="4591320"/>
              <a:ext cx="2352837" cy="1260391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stCxn id="28" idx="7"/>
              <a:endCxn id="31" idx="6"/>
            </p:cNvCxnSpPr>
            <p:nvPr/>
          </p:nvCxnSpPr>
          <p:spPr>
            <a:xfrm flipV="1">
              <a:off x="3126369" y="4541929"/>
              <a:ext cx="1223619" cy="960041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endCxn id="45" idx="5"/>
            </p:cNvCxnSpPr>
            <p:nvPr/>
          </p:nvCxnSpPr>
          <p:spPr>
            <a:xfrm flipH="1">
              <a:off x="1731897" y="4541929"/>
              <a:ext cx="2494513" cy="424271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45" idx="7"/>
              <a:endCxn id="30" idx="7"/>
            </p:cNvCxnSpPr>
            <p:nvPr/>
          </p:nvCxnSpPr>
          <p:spPr>
            <a:xfrm>
              <a:off x="1731897" y="4867418"/>
              <a:ext cx="123578" cy="934902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29" idx="7"/>
              <a:endCxn id="22" idx="3"/>
            </p:cNvCxnSpPr>
            <p:nvPr/>
          </p:nvCxnSpPr>
          <p:spPr>
            <a:xfrm flipV="1">
              <a:off x="941847" y="2406868"/>
              <a:ext cx="1650529" cy="770448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24" idx="6"/>
              <a:endCxn id="25" idx="4"/>
            </p:cNvCxnSpPr>
            <p:nvPr/>
          </p:nvCxnSpPr>
          <p:spPr>
            <a:xfrm>
              <a:off x="6482255" y="2387600"/>
              <a:ext cx="787954" cy="69850"/>
            </a:xfrm>
            <a:prstGeom prst="line">
              <a:avLst/>
            </a:prstGeom>
            <a:ln w="28575"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22" idx="4"/>
              <a:endCxn id="46" idx="7"/>
            </p:cNvCxnSpPr>
            <p:nvPr/>
          </p:nvCxnSpPr>
          <p:spPr>
            <a:xfrm flipH="1">
              <a:off x="2146720" y="2427327"/>
              <a:ext cx="489347" cy="807262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46" idx="3"/>
              <a:endCxn id="29" idx="6"/>
            </p:cNvCxnSpPr>
            <p:nvPr/>
          </p:nvCxnSpPr>
          <p:spPr>
            <a:xfrm flipH="1" flipV="1">
              <a:off x="959945" y="3226707"/>
              <a:ext cx="1099393" cy="106664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27" idx="7"/>
              <a:endCxn id="26" idx="3"/>
            </p:cNvCxnSpPr>
            <p:nvPr/>
          </p:nvCxnSpPr>
          <p:spPr>
            <a:xfrm flipV="1">
              <a:off x="6464157" y="3774929"/>
              <a:ext cx="1067839" cy="246030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>
              <a:endCxn id="25" idx="4"/>
            </p:cNvCxnSpPr>
            <p:nvPr/>
          </p:nvCxnSpPr>
          <p:spPr>
            <a:xfrm flipH="1" flipV="1">
              <a:off x="7270209" y="2457450"/>
              <a:ext cx="362033" cy="1228054"/>
            </a:xfrm>
            <a:prstGeom prst="line">
              <a:avLst/>
            </a:prstGeom>
            <a:ln w="28575"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 60"/>
          <p:cNvGrpSpPr/>
          <p:nvPr/>
        </p:nvGrpSpPr>
        <p:grpSpPr>
          <a:xfrm>
            <a:off x="66660" y="1140878"/>
            <a:ext cx="8489657" cy="5312458"/>
            <a:chOff x="66660" y="1545542"/>
            <a:chExt cx="8489657" cy="5312458"/>
          </a:xfrm>
        </p:grpSpPr>
        <p:sp>
          <p:nvSpPr>
            <p:cNvPr id="62" name="TextBox 61"/>
            <p:cNvSpPr txBox="1"/>
            <p:nvPr/>
          </p:nvSpPr>
          <p:spPr>
            <a:xfrm>
              <a:off x="66660" y="1545542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B050"/>
                  </a:solidFill>
                </a:rPr>
                <a:t>0.37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141038" y="3482541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B050"/>
                  </a:solidFill>
                </a:rPr>
                <a:t>0.23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1312758" y="3708112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B050"/>
                  </a:solidFill>
                </a:rPr>
                <a:t>0.85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2835041" y="1764578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B050"/>
                  </a:solidFill>
                </a:rPr>
                <a:t>0.45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837093" y="5029370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B050"/>
                  </a:solidFill>
                </a:rPr>
                <a:t>0.06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1184188" y="6273225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B050"/>
                  </a:solidFill>
                </a:rPr>
                <a:t>0.95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6143248" y="4826403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B050"/>
                  </a:solidFill>
                </a:rPr>
                <a:t>0.77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4030729" y="5258973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B050"/>
                  </a:solidFill>
                </a:rPr>
                <a:t>0.69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7449119" y="3958204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B050"/>
                  </a:solidFill>
                </a:rPr>
                <a:t>0.93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2636067" y="6172665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B050"/>
                  </a:solidFill>
                </a:rPr>
                <a:t>0.32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7637476" y="1648606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B050"/>
                  </a:solidFill>
                </a:rPr>
                <a:t>0.28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4885862" y="2671159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B050"/>
                  </a:solidFill>
                </a:rPr>
                <a:t>0.34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5345283" y="1591838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B050"/>
                  </a:solidFill>
                </a:rPr>
                <a:t>0.12</a:t>
              </a:r>
            </a:p>
          </p:txBody>
        </p:sp>
      </p:grpSp>
      <p:sp>
        <p:nvSpPr>
          <p:cNvPr id="75" name="TextBox 74"/>
          <p:cNvSpPr txBox="1"/>
          <p:nvPr/>
        </p:nvSpPr>
        <p:spPr>
          <a:xfrm>
            <a:off x="3257549" y="1750728"/>
            <a:ext cx="1200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{0.45}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1564333" y="5377196"/>
            <a:ext cx="1200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{0.95}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3153397" y="5377197"/>
            <a:ext cx="1200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{0.32}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3082677" y="4406953"/>
            <a:ext cx="1200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{0.69}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14106" y="4067415"/>
            <a:ext cx="1200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{0.06}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7466000" y="1902988"/>
            <a:ext cx="1200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{0.28}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7897335" y="3211691"/>
            <a:ext cx="1200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{0.93}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5339069" y="3956025"/>
            <a:ext cx="1200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{0.77}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4934445" y="2684717"/>
            <a:ext cx="1200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{0.34}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6286427" y="1359914"/>
            <a:ext cx="1200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{0.12}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1149510" y="1165989"/>
            <a:ext cx="1200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{0.37}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1778183" y="2879316"/>
            <a:ext cx="1200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{0.85}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17978" y="2307118"/>
            <a:ext cx="1200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{0.23}</a:t>
            </a:r>
          </a:p>
        </p:txBody>
      </p:sp>
      <p:cxnSp>
        <p:nvCxnSpPr>
          <p:cNvPr id="89" name="Straight Connector 88"/>
          <p:cNvCxnSpPr>
            <a:stCxn id="23" idx="1"/>
          </p:cNvCxnSpPr>
          <p:nvPr/>
        </p:nvCxnSpPr>
        <p:spPr>
          <a:xfrm flipV="1">
            <a:off x="5866031" y="1951144"/>
            <a:ext cx="554435" cy="508957"/>
          </a:xfrm>
          <a:prstGeom prst="line">
            <a:avLst/>
          </a:prstGeom>
          <a:ln w="127000">
            <a:solidFill>
              <a:srgbClr val="FF0000">
                <a:alpha val="3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919842" y="2764690"/>
            <a:ext cx="1226878" cy="110685"/>
          </a:xfrm>
          <a:prstGeom prst="line">
            <a:avLst/>
          </a:prstGeom>
          <a:ln w="127000">
            <a:solidFill>
              <a:srgbClr val="FF0000">
                <a:alpha val="3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flipV="1">
            <a:off x="1830042" y="5151626"/>
            <a:ext cx="1067839" cy="246030"/>
          </a:xfrm>
          <a:prstGeom prst="line">
            <a:avLst/>
          </a:prstGeom>
          <a:ln w="127000">
            <a:solidFill>
              <a:srgbClr val="FF0000">
                <a:alpha val="3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flipV="1">
            <a:off x="1702744" y="4160985"/>
            <a:ext cx="2523666" cy="340765"/>
          </a:xfrm>
          <a:prstGeom prst="line">
            <a:avLst/>
          </a:prstGeom>
          <a:ln w="127000">
            <a:solidFill>
              <a:srgbClr val="FF0000">
                <a:alpha val="3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>
            <a:endCxn id="27" idx="0"/>
          </p:cNvCxnSpPr>
          <p:nvPr/>
        </p:nvCxnSpPr>
        <p:spPr>
          <a:xfrm flipH="1">
            <a:off x="6420466" y="1882963"/>
            <a:ext cx="71008" cy="1712873"/>
          </a:xfrm>
          <a:prstGeom prst="line">
            <a:avLst/>
          </a:prstGeom>
          <a:ln w="127000">
            <a:solidFill>
              <a:srgbClr val="FF0000">
                <a:alpha val="3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>
            <a:endCxn id="25" idx="6"/>
          </p:cNvCxnSpPr>
          <p:nvPr/>
        </p:nvCxnSpPr>
        <p:spPr>
          <a:xfrm>
            <a:off x="6462359" y="1968615"/>
            <a:ext cx="869639" cy="14321"/>
          </a:xfrm>
          <a:prstGeom prst="line">
            <a:avLst/>
          </a:prstGeom>
          <a:ln w="127000">
            <a:solidFill>
              <a:srgbClr val="FF0000">
                <a:alpha val="3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>
            <a:endCxn id="26" idx="7"/>
          </p:cNvCxnSpPr>
          <p:nvPr/>
        </p:nvCxnSpPr>
        <p:spPr>
          <a:xfrm>
            <a:off x="7331998" y="2021264"/>
            <a:ext cx="287380" cy="1250219"/>
          </a:xfrm>
          <a:prstGeom prst="line">
            <a:avLst/>
          </a:prstGeom>
          <a:ln w="127000">
            <a:solidFill>
              <a:srgbClr val="FF0000">
                <a:alpha val="3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Oval 98"/>
          <p:cNvSpPr/>
          <p:nvPr/>
        </p:nvSpPr>
        <p:spPr>
          <a:xfrm>
            <a:off x="6913677" y="1093745"/>
            <a:ext cx="920621" cy="845835"/>
          </a:xfrm>
          <a:prstGeom prst="ellipse">
            <a:avLst/>
          </a:prstGeom>
          <a:solidFill>
            <a:srgbClr val="FF0000">
              <a:alpha val="1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/>
          <p:nvPr/>
        </p:nvSpPr>
        <p:spPr>
          <a:xfrm>
            <a:off x="1098062" y="5214554"/>
            <a:ext cx="920621" cy="845835"/>
          </a:xfrm>
          <a:prstGeom prst="ellipse">
            <a:avLst/>
          </a:prstGeom>
          <a:solidFill>
            <a:srgbClr val="FF0000">
              <a:alpha val="1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/>
          <p:nvPr/>
        </p:nvSpPr>
        <p:spPr>
          <a:xfrm>
            <a:off x="3965241" y="4132458"/>
            <a:ext cx="920621" cy="845835"/>
          </a:xfrm>
          <a:prstGeom prst="ellipse">
            <a:avLst/>
          </a:prstGeom>
          <a:solidFill>
            <a:srgbClr val="FF0000">
              <a:alpha val="1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/>
          <p:nvPr/>
        </p:nvSpPr>
        <p:spPr>
          <a:xfrm>
            <a:off x="1331782" y="2764690"/>
            <a:ext cx="920621" cy="845835"/>
          </a:xfrm>
          <a:prstGeom prst="ellipse">
            <a:avLst/>
          </a:prstGeom>
          <a:solidFill>
            <a:srgbClr val="FF0000">
              <a:alpha val="1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/>
          <p:nvPr/>
        </p:nvSpPr>
        <p:spPr>
          <a:xfrm>
            <a:off x="5222627" y="1673432"/>
            <a:ext cx="920621" cy="845835"/>
          </a:xfrm>
          <a:prstGeom prst="ellipse">
            <a:avLst/>
          </a:prstGeom>
          <a:solidFill>
            <a:srgbClr val="FF0000">
              <a:alpha val="1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/>
          <p:nvPr/>
        </p:nvSpPr>
        <p:spPr>
          <a:xfrm>
            <a:off x="6086117" y="3655915"/>
            <a:ext cx="920621" cy="845835"/>
          </a:xfrm>
          <a:prstGeom prst="ellipse">
            <a:avLst/>
          </a:prstGeom>
          <a:solidFill>
            <a:srgbClr val="FF0000">
              <a:alpha val="1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/>
          <p:nvPr/>
        </p:nvSpPr>
        <p:spPr>
          <a:xfrm>
            <a:off x="7424854" y="2977104"/>
            <a:ext cx="920621" cy="845835"/>
          </a:xfrm>
          <a:prstGeom prst="ellipse">
            <a:avLst/>
          </a:prstGeom>
          <a:solidFill>
            <a:srgbClr val="FF0000">
              <a:alpha val="1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Slide Number Placeholder 3">
            <a:extLst>
              <a:ext uri="{FF2B5EF4-FFF2-40B4-BE49-F238E27FC236}">
                <a16:creationId xmlns:a16="http://schemas.microsoft.com/office/drawing/2014/main" id="{0F3F6DEE-BC59-B047-8C9A-DAC16A95C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40</a:t>
            </a:fld>
            <a:endParaRPr lang="de-DE"/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6953B53B-9CDB-6746-B3E6-6AFF57CB14FB}"/>
              </a:ext>
            </a:extLst>
          </p:cNvPr>
          <p:cNvSpPr txBox="1"/>
          <p:nvPr/>
        </p:nvSpPr>
        <p:spPr>
          <a:xfrm>
            <a:off x="3923928" y="6626828"/>
            <a:ext cx="102784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>
                <a:solidFill>
                  <a:schemeClr val="bg1"/>
                </a:solidFill>
              </a:rPr>
              <a:t>© Edith Cohen</a:t>
            </a:r>
            <a:endParaRPr 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427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1"/>
              <p:cNvSpPr txBox="1">
                <a:spLocks/>
              </p:cNvSpPr>
              <p:nvPr/>
            </p:nvSpPr>
            <p:spPr>
              <a:xfrm>
                <a:off x="-45695" y="248363"/>
                <a:ext cx="9144000" cy="588349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82500" lnSpcReduction="10000"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dirty="0"/>
                  <a:t>DP computation of Min-Hash sketches </a:t>
                </a:r>
                <a14:m>
                  <m:oMath xmlns:m="http://schemas.openxmlformats.org/officeDocument/2006/math">
                    <m:r>
                      <a:rPr lang="en-US" sz="3600" i="1" dirty="0">
                        <a:latin typeface="Cambria Math"/>
                      </a:rPr>
                      <m:t>𝑘</m:t>
                    </m:r>
                    <m:r>
                      <a:rPr lang="en-US" sz="3600" i="1" dirty="0">
                        <a:latin typeface="Cambria Math"/>
                      </a:rPr>
                      <m:t>=1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4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5695" y="248363"/>
                <a:ext cx="9144000" cy="588349"/>
              </a:xfrm>
              <a:prstGeom prst="rect">
                <a:avLst/>
              </a:prstGeom>
              <a:blipFill>
                <a:blip r:embed="rId2"/>
                <a:stretch>
                  <a:fillRect t="-25532" b="-3829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2"/>
          <p:cNvSpPr txBox="1">
            <a:spLocks/>
          </p:cNvSpPr>
          <p:nvPr/>
        </p:nvSpPr>
        <p:spPr>
          <a:xfrm>
            <a:off x="6530057" y="5394888"/>
            <a:ext cx="2136913" cy="8257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rgbClr val="7030A0"/>
                </a:solidFill>
              </a:rPr>
              <a:t>Update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415704" y="1052736"/>
            <a:ext cx="7763903" cy="5009618"/>
            <a:chOff x="415704" y="1455435"/>
            <a:chExt cx="7763903" cy="5009618"/>
          </a:xfrm>
        </p:grpSpPr>
        <p:pic>
          <p:nvPicPr>
            <p:cNvPr id="9" name="Picture 14" descr="C:\Users\edithcohen\Documents\Dropbox\mytalks\MSR 201310\lego_starwars_luke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1387" y="5654591"/>
              <a:ext cx="608584" cy="8104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C:\Users\edithcohen\Documents\Dropbox\mytalks\MSR 201310\lego_chima_cragger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1223" y="1499498"/>
              <a:ext cx="592923" cy="592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3" descr="C:\Users\edithcohen\Documents\Dropbox\mytalks\MSR 201310\lego_chima_laval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7431" y="1630992"/>
              <a:ext cx="460849" cy="5806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4" descr="C:\Users\edithcohen\Documents\Dropbox\mytalks\MSR 201310\lego_chima_razcal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1847" y="3353830"/>
              <a:ext cx="400492" cy="4892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5" descr="C:\Users\edithcohen\Documents\Dropbox\mytalks\MSR 201310\lego_ninja_Kai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5107" y="1545542"/>
              <a:ext cx="750718" cy="7276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6" descr="C:\Users\edithcohen\Documents\Dropbox\mytalks\MSR 201310\lego_ninja_nya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53896" y="1455435"/>
              <a:ext cx="920003" cy="8605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7" descr="C:\Users\edithcohen\Documents\Dropbox\mytalks\MSR 201310\lego_ninja_Lloyd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476" y="3558263"/>
              <a:ext cx="542131" cy="5421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8" descr="C:\Users\edithcohen\Documents\Dropbox\mytalks\MSR 201310\lego_ninja_sensei.jp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0522" y="4129881"/>
              <a:ext cx="1309687" cy="8715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9" descr="C:\Users\edithcohen\Documents\Dropbox\mytalks\MSR 201310\lego_starwars_yoda.jp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7707" y="4438048"/>
              <a:ext cx="944562" cy="971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0" descr="C:\Users\edithcohen\Documents\Dropbox\mytalks\MSR 201310\lego_starwars_r2d2.jp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4221" y="5516099"/>
              <a:ext cx="696913" cy="8720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11" descr="C:\Users\edithcohen\Documents\Dropbox\mytalks\MSR 201310\lego_starwars_DV.jp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1450" y="4472079"/>
              <a:ext cx="742617" cy="7497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12" descr="C:\Users\edithcohen\Documents\Dropbox\mytalks\MSR 201310\lego_snake_accidus.jp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0102" y="2195531"/>
              <a:ext cx="685005" cy="6464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Oval 20"/>
            <p:cNvSpPr/>
            <p:nvPr/>
          </p:nvSpPr>
          <p:spPr>
            <a:xfrm>
              <a:off x="1059879" y="2092421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2574278" y="2287627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5847933" y="2844306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6358677" y="2317750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7208420" y="2317750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7513898" y="3655688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6358677" y="4000500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3020889" y="5481511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836367" y="3156857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1749995" y="5781861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4226410" y="4472079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" name="Straight Connector 31"/>
            <p:cNvCxnSpPr>
              <a:stCxn id="21" idx="6"/>
              <a:endCxn id="22" idx="2"/>
            </p:cNvCxnSpPr>
            <p:nvPr/>
          </p:nvCxnSpPr>
          <p:spPr>
            <a:xfrm>
              <a:off x="1183457" y="2162271"/>
              <a:ext cx="1390821" cy="195206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29" idx="0"/>
              <a:endCxn id="21" idx="4"/>
            </p:cNvCxnSpPr>
            <p:nvPr/>
          </p:nvCxnSpPr>
          <p:spPr>
            <a:xfrm flipV="1">
              <a:off x="898156" y="2232121"/>
              <a:ext cx="223512" cy="924736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30" idx="5"/>
              <a:endCxn id="28" idx="2"/>
            </p:cNvCxnSpPr>
            <p:nvPr/>
          </p:nvCxnSpPr>
          <p:spPr>
            <a:xfrm flipV="1">
              <a:off x="1855475" y="5551361"/>
              <a:ext cx="1165414" cy="349741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25" idx="3"/>
              <a:endCxn id="27" idx="7"/>
            </p:cNvCxnSpPr>
            <p:nvPr/>
          </p:nvCxnSpPr>
          <p:spPr>
            <a:xfrm flipH="1">
              <a:off x="6464157" y="2436991"/>
              <a:ext cx="762361" cy="158396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24" idx="3"/>
              <a:endCxn id="23" idx="7"/>
            </p:cNvCxnSpPr>
            <p:nvPr/>
          </p:nvCxnSpPr>
          <p:spPr>
            <a:xfrm flipH="1">
              <a:off x="5953413" y="2436991"/>
              <a:ext cx="423362" cy="427774"/>
            </a:xfrm>
            <a:prstGeom prst="line">
              <a:avLst/>
            </a:prstGeom>
            <a:ln w="28575"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23" idx="4"/>
              <a:endCxn id="27" idx="1"/>
            </p:cNvCxnSpPr>
            <p:nvPr/>
          </p:nvCxnSpPr>
          <p:spPr>
            <a:xfrm>
              <a:off x="5909722" y="2984006"/>
              <a:ext cx="467053" cy="1036953"/>
            </a:xfrm>
            <a:prstGeom prst="line">
              <a:avLst/>
            </a:prstGeom>
            <a:ln w="28575"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24" idx="4"/>
              <a:endCxn id="27" idx="0"/>
            </p:cNvCxnSpPr>
            <p:nvPr/>
          </p:nvCxnSpPr>
          <p:spPr>
            <a:xfrm>
              <a:off x="6420466" y="2457450"/>
              <a:ext cx="0" cy="1543050"/>
            </a:xfrm>
            <a:prstGeom prst="line">
              <a:avLst/>
            </a:prstGeom>
            <a:ln w="28575"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26" idx="1"/>
              <a:endCxn id="23" idx="5"/>
            </p:cNvCxnSpPr>
            <p:nvPr/>
          </p:nvCxnSpPr>
          <p:spPr>
            <a:xfrm flipH="1" flipV="1">
              <a:off x="5953413" y="2963547"/>
              <a:ext cx="1578583" cy="712600"/>
            </a:xfrm>
            <a:prstGeom prst="line">
              <a:avLst/>
            </a:prstGeom>
            <a:ln w="28575"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31" idx="5"/>
              <a:endCxn id="27" idx="2"/>
            </p:cNvCxnSpPr>
            <p:nvPr/>
          </p:nvCxnSpPr>
          <p:spPr>
            <a:xfrm flipV="1">
              <a:off x="4331890" y="4070350"/>
              <a:ext cx="2026787" cy="520970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24" idx="5"/>
              <a:endCxn id="26" idx="0"/>
            </p:cNvCxnSpPr>
            <p:nvPr/>
          </p:nvCxnSpPr>
          <p:spPr>
            <a:xfrm>
              <a:off x="6464157" y="2436991"/>
              <a:ext cx="1111530" cy="1218697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stCxn id="31" idx="0"/>
              <a:endCxn id="22" idx="5"/>
            </p:cNvCxnSpPr>
            <p:nvPr/>
          </p:nvCxnSpPr>
          <p:spPr>
            <a:xfrm flipH="1" flipV="1">
              <a:off x="2679758" y="2406868"/>
              <a:ext cx="1608441" cy="2065211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27" idx="1"/>
              <a:endCxn id="22" idx="6"/>
            </p:cNvCxnSpPr>
            <p:nvPr/>
          </p:nvCxnSpPr>
          <p:spPr>
            <a:xfrm flipH="1" flipV="1">
              <a:off x="2697856" y="2357477"/>
              <a:ext cx="3678919" cy="1663482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4" name="Picture 13" descr="C:\Users\edithcohen\Documents\Dropbox\mytalks\MSR 201310\leg_chima_eagle.jpg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704" y="3023338"/>
              <a:ext cx="405519" cy="5930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" name="Oval 44"/>
            <p:cNvSpPr/>
            <p:nvPr/>
          </p:nvSpPr>
          <p:spPr>
            <a:xfrm>
              <a:off x="1626417" y="4846959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2041240" y="3214130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7" name="Straight Connector 46"/>
            <p:cNvCxnSpPr>
              <a:stCxn id="21" idx="5"/>
              <a:endCxn id="46" idx="1"/>
            </p:cNvCxnSpPr>
            <p:nvPr/>
          </p:nvCxnSpPr>
          <p:spPr>
            <a:xfrm>
              <a:off x="1165359" y="2211662"/>
              <a:ext cx="893979" cy="1022927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>
              <a:stCxn id="45" idx="5"/>
              <a:endCxn id="28" idx="0"/>
            </p:cNvCxnSpPr>
            <p:nvPr/>
          </p:nvCxnSpPr>
          <p:spPr>
            <a:xfrm>
              <a:off x="1731897" y="4966200"/>
              <a:ext cx="1350781" cy="515311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>
              <a:stCxn id="45" idx="7"/>
              <a:endCxn id="46" idx="4"/>
            </p:cNvCxnSpPr>
            <p:nvPr/>
          </p:nvCxnSpPr>
          <p:spPr>
            <a:xfrm flipV="1">
              <a:off x="1731897" y="3353830"/>
              <a:ext cx="371132" cy="1513588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endCxn id="46" idx="6"/>
            </p:cNvCxnSpPr>
            <p:nvPr/>
          </p:nvCxnSpPr>
          <p:spPr>
            <a:xfrm flipH="1">
              <a:off x="2164818" y="2912669"/>
              <a:ext cx="3731823" cy="371311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30" idx="6"/>
            </p:cNvCxnSpPr>
            <p:nvPr/>
          </p:nvCxnSpPr>
          <p:spPr>
            <a:xfrm flipV="1">
              <a:off x="1873573" y="4591320"/>
              <a:ext cx="2352837" cy="1260391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stCxn id="28" idx="7"/>
              <a:endCxn id="31" idx="6"/>
            </p:cNvCxnSpPr>
            <p:nvPr/>
          </p:nvCxnSpPr>
          <p:spPr>
            <a:xfrm flipV="1">
              <a:off x="3126369" y="4541929"/>
              <a:ext cx="1223619" cy="960041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endCxn id="45" idx="5"/>
            </p:cNvCxnSpPr>
            <p:nvPr/>
          </p:nvCxnSpPr>
          <p:spPr>
            <a:xfrm flipH="1">
              <a:off x="1731897" y="4541929"/>
              <a:ext cx="2494513" cy="424271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45" idx="7"/>
              <a:endCxn id="30" idx="7"/>
            </p:cNvCxnSpPr>
            <p:nvPr/>
          </p:nvCxnSpPr>
          <p:spPr>
            <a:xfrm>
              <a:off x="1731897" y="4867418"/>
              <a:ext cx="123578" cy="934902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29" idx="7"/>
              <a:endCxn id="22" idx="3"/>
            </p:cNvCxnSpPr>
            <p:nvPr/>
          </p:nvCxnSpPr>
          <p:spPr>
            <a:xfrm flipV="1">
              <a:off x="941847" y="2406868"/>
              <a:ext cx="1650529" cy="770448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24" idx="6"/>
              <a:endCxn id="25" idx="4"/>
            </p:cNvCxnSpPr>
            <p:nvPr/>
          </p:nvCxnSpPr>
          <p:spPr>
            <a:xfrm>
              <a:off x="6482255" y="2387600"/>
              <a:ext cx="787954" cy="69850"/>
            </a:xfrm>
            <a:prstGeom prst="line">
              <a:avLst/>
            </a:prstGeom>
            <a:ln w="28575"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22" idx="4"/>
              <a:endCxn id="46" idx="7"/>
            </p:cNvCxnSpPr>
            <p:nvPr/>
          </p:nvCxnSpPr>
          <p:spPr>
            <a:xfrm flipH="1">
              <a:off x="2146720" y="2427327"/>
              <a:ext cx="489347" cy="807262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46" idx="3"/>
              <a:endCxn id="29" idx="6"/>
            </p:cNvCxnSpPr>
            <p:nvPr/>
          </p:nvCxnSpPr>
          <p:spPr>
            <a:xfrm flipH="1" flipV="1">
              <a:off x="959945" y="3226707"/>
              <a:ext cx="1099393" cy="106664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27" idx="7"/>
              <a:endCxn id="26" idx="3"/>
            </p:cNvCxnSpPr>
            <p:nvPr/>
          </p:nvCxnSpPr>
          <p:spPr>
            <a:xfrm flipV="1">
              <a:off x="6464157" y="3774929"/>
              <a:ext cx="1067839" cy="246030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>
              <a:endCxn id="25" idx="4"/>
            </p:cNvCxnSpPr>
            <p:nvPr/>
          </p:nvCxnSpPr>
          <p:spPr>
            <a:xfrm flipH="1" flipV="1">
              <a:off x="7270209" y="2457450"/>
              <a:ext cx="362033" cy="1228054"/>
            </a:xfrm>
            <a:prstGeom prst="line">
              <a:avLst/>
            </a:prstGeom>
            <a:ln w="28575"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 60"/>
          <p:cNvGrpSpPr/>
          <p:nvPr/>
        </p:nvGrpSpPr>
        <p:grpSpPr>
          <a:xfrm>
            <a:off x="66660" y="1142843"/>
            <a:ext cx="8489657" cy="5312458"/>
            <a:chOff x="66660" y="1545542"/>
            <a:chExt cx="8489657" cy="5312458"/>
          </a:xfrm>
        </p:grpSpPr>
        <p:sp>
          <p:nvSpPr>
            <p:cNvPr id="62" name="TextBox 61"/>
            <p:cNvSpPr txBox="1"/>
            <p:nvPr/>
          </p:nvSpPr>
          <p:spPr>
            <a:xfrm>
              <a:off x="66660" y="1545542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B050"/>
                  </a:solidFill>
                </a:rPr>
                <a:t>0.37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141038" y="3482541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B050"/>
                  </a:solidFill>
                </a:rPr>
                <a:t>0.23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1312758" y="3708112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B050"/>
                  </a:solidFill>
                </a:rPr>
                <a:t>0.85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2835041" y="1764578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B050"/>
                  </a:solidFill>
                </a:rPr>
                <a:t>0.45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837093" y="5029370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B050"/>
                  </a:solidFill>
                </a:rPr>
                <a:t>0.06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1184188" y="6273225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B050"/>
                  </a:solidFill>
                </a:rPr>
                <a:t>0.95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6143248" y="4826403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B050"/>
                  </a:solidFill>
                </a:rPr>
                <a:t>0.77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4030729" y="5258973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B050"/>
                  </a:solidFill>
                </a:rPr>
                <a:t>0.69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7449119" y="3958204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B050"/>
                  </a:solidFill>
                </a:rPr>
                <a:t>0.93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2636067" y="6172665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B050"/>
                  </a:solidFill>
                </a:rPr>
                <a:t>0.32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7637476" y="1648606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B050"/>
                  </a:solidFill>
                </a:rPr>
                <a:t>0.28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4885862" y="2671159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B050"/>
                  </a:solidFill>
                </a:rPr>
                <a:t>0.34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5345283" y="1591838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B050"/>
                  </a:solidFill>
                </a:rPr>
                <a:t>0.12</a:t>
              </a:r>
            </a:p>
          </p:txBody>
        </p:sp>
      </p:grpSp>
      <p:sp>
        <p:nvSpPr>
          <p:cNvPr id="75" name="TextBox 74"/>
          <p:cNvSpPr txBox="1"/>
          <p:nvPr/>
        </p:nvSpPr>
        <p:spPr>
          <a:xfrm>
            <a:off x="3257549" y="1752693"/>
            <a:ext cx="1200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{0.45}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1564333" y="5379161"/>
            <a:ext cx="1200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{0.32}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3153397" y="5379162"/>
            <a:ext cx="1200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{0.32}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3082677" y="4408918"/>
            <a:ext cx="1200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{0.06}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14106" y="4069380"/>
            <a:ext cx="1200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{0.06}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7466000" y="1904953"/>
            <a:ext cx="1200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{0.12}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7897335" y="3213656"/>
            <a:ext cx="1200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{0.28}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5339069" y="3957990"/>
            <a:ext cx="1200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{0.12}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4934445" y="2686682"/>
            <a:ext cx="1200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{0.12}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6286427" y="1361879"/>
            <a:ext cx="1200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{0.12}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1149510" y="1167954"/>
            <a:ext cx="1200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{0.37}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1778183" y="2881281"/>
            <a:ext cx="1200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{0.23}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17978" y="2309083"/>
            <a:ext cx="1200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{0.23}</a:t>
            </a:r>
          </a:p>
        </p:txBody>
      </p:sp>
      <p:cxnSp>
        <p:nvCxnSpPr>
          <p:cNvPr id="89" name="Straight Connector 88"/>
          <p:cNvCxnSpPr>
            <a:stCxn id="23" idx="1"/>
          </p:cNvCxnSpPr>
          <p:nvPr/>
        </p:nvCxnSpPr>
        <p:spPr>
          <a:xfrm flipV="1">
            <a:off x="5866031" y="1953109"/>
            <a:ext cx="554435" cy="508957"/>
          </a:xfrm>
          <a:prstGeom prst="line">
            <a:avLst/>
          </a:prstGeom>
          <a:ln w="127000">
            <a:solidFill>
              <a:srgbClr val="FF0000">
                <a:alpha val="3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919842" y="2766655"/>
            <a:ext cx="1226878" cy="110685"/>
          </a:xfrm>
          <a:prstGeom prst="line">
            <a:avLst/>
          </a:prstGeom>
          <a:ln w="127000">
            <a:solidFill>
              <a:srgbClr val="FF0000">
                <a:alpha val="3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flipV="1">
            <a:off x="1830042" y="5153591"/>
            <a:ext cx="1067839" cy="246030"/>
          </a:xfrm>
          <a:prstGeom prst="line">
            <a:avLst/>
          </a:prstGeom>
          <a:ln w="127000">
            <a:solidFill>
              <a:srgbClr val="FF0000">
                <a:alpha val="3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flipV="1">
            <a:off x="1702744" y="4162950"/>
            <a:ext cx="2523666" cy="340765"/>
          </a:xfrm>
          <a:prstGeom prst="line">
            <a:avLst/>
          </a:prstGeom>
          <a:ln w="127000">
            <a:solidFill>
              <a:srgbClr val="FF0000">
                <a:alpha val="3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>
            <a:endCxn id="27" idx="0"/>
          </p:cNvCxnSpPr>
          <p:nvPr/>
        </p:nvCxnSpPr>
        <p:spPr>
          <a:xfrm flipH="1">
            <a:off x="6420466" y="1884928"/>
            <a:ext cx="71008" cy="1712873"/>
          </a:xfrm>
          <a:prstGeom prst="line">
            <a:avLst/>
          </a:prstGeom>
          <a:ln w="127000">
            <a:solidFill>
              <a:srgbClr val="FF0000">
                <a:alpha val="3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>
            <a:endCxn id="25" idx="6"/>
          </p:cNvCxnSpPr>
          <p:nvPr/>
        </p:nvCxnSpPr>
        <p:spPr>
          <a:xfrm>
            <a:off x="6462359" y="1970580"/>
            <a:ext cx="869639" cy="14321"/>
          </a:xfrm>
          <a:prstGeom prst="line">
            <a:avLst/>
          </a:prstGeom>
          <a:ln w="127000">
            <a:solidFill>
              <a:srgbClr val="FF0000">
                <a:alpha val="3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>
            <a:endCxn id="26" idx="7"/>
          </p:cNvCxnSpPr>
          <p:nvPr/>
        </p:nvCxnSpPr>
        <p:spPr>
          <a:xfrm>
            <a:off x="7331998" y="2023229"/>
            <a:ext cx="287380" cy="1250219"/>
          </a:xfrm>
          <a:prstGeom prst="line">
            <a:avLst/>
          </a:prstGeom>
          <a:ln w="127000">
            <a:solidFill>
              <a:srgbClr val="FF0000">
                <a:alpha val="3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Oval 98"/>
          <p:cNvSpPr/>
          <p:nvPr/>
        </p:nvSpPr>
        <p:spPr>
          <a:xfrm>
            <a:off x="6913677" y="1095710"/>
            <a:ext cx="920621" cy="845835"/>
          </a:xfrm>
          <a:prstGeom prst="ellipse">
            <a:avLst/>
          </a:prstGeom>
          <a:solidFill>
            <a:srgbClr val="FF0000">
              <a:alpha val="1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/>
          <p:nvPr/>
        </p:nvSpPr>
        <p:spPr>
          <a:xfrm>
            <a:off x="1098062" y="5216519"/>
            <a:ext cx="920621" cy="845835"/>
          </a:xfrm>
          <a:prstGeom prst="ellipse">
            <a:avLst/>
          </a:prstGeom>
          <a:solidFill>
            <a:srgbClr val="FF0000">
              <a:alpha val="1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/>
          <p:nvPr/>
        </p:nvSpPr>
        <p:spPr>
          <a:xfrm>
            <a:off x="3965241" y="4134423"/>
            <a:ext cx="920621" cy="845835"/>
          </a:xfrm>
          <a:prstGeom prst="ellipse">
            <a:avLst/>
          </a:prstGeom>
          <a:solidFill>
            <a:srgbClr val="FF0000">
              <a:alpha val="1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/>
          <p:nvPr/>
        </p:nvSpPr>
        <p:spPr>
          <a:xfrm>
            <a:off x="1331782" y="2766655"/>
            <a:ext cx="920621" cy="845835"/>
          </a:xfrm>
          <a:prstGeom prst="ellipse">
            <a:avLst/>
          </a:prstGeom>
          <a:solidFill>
            <a:srgbClr val="FF0000">
              <a:alpha val="1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/>
          <p:nvPr/>
        </p:nvSpPr>
        <p:spPr>
          <a:xfrm>
            <a:off x="5222627" y="1675397"/>
            <a:ext cx="920621" cy="845835"/>
          </a:xfrm>
          <a:prstGeom prst="ellipse">
            <a:avLst/>
          </a:prstGeom>
          <a:solidFill>
            <a:srgbClr val="FF0000">
              <a:alpha val="1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/>
          <p:nvPr/>
        </p:nvSpPr>
        <p:spPr>
          <a:xfrm>
            <a:off x="6086117" y="3657880"/>
            <a:ext cx="920621" cy="845835"/>
          </a:xfrm>
          <a:prstGeom prst="ellipse">
            <a:avLst/>
          </a:prstGeom>
          <a:solidFill>
            <a:srgbClr val="FF0000">
              <a:alpha val="1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/>
          <p:nvPr/>
        </p:nvSpPr>
        <p:spPr>
          <a:xfrm>
            <a:off x="7424854" y="2979069"/>
            <a:ext cx="920621" cy="845835"/>
          </a:xfrm>
          <a:prstGeom prst="ellipse">
            <a:avLst/>
          </a:prstGeom>
          <a:solidFill>
            <a:srgbClr val="FF0000">
              <a:alpha val="1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Slide Number Placeholder 3">
            <a:extLst>
              <a:ext uri="{FF2B5EF4-FFF2-40B4-BE49-F238E27FC236}">
                <a16:creationId xmlns:a16="http://schemas.microsoft.com/office/drawing/2014/main" id="{6D230B30-AD7F-4343-BB8C-B30C2706C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41</a:t>
            </a:fld>
            <a:endParaRPr lang="de-DE"/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E650D312-A088-064D-9B77-F59DE64B42BB}"/>
              </a:ext>
            </a:extLst>
          </p:cNvPr>
          <p:cNvSpPr txBox="1"/>
          <p:nvPr/>
        </p:nvSpPr>
        <p:spPr>
          <a:xfrm>
            <a:off x="3923928" y="6626828"/>
            <a:ext cx="102784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>
                <a:solidFill>
                  <a:schemeClr val="bg1"/>
                </a:solidFill>
              </a:rPr>
              <a:t>© Edith Cohen</a:t>
            </a:r>
            <a:endParaRPr 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557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78" grpId="0"/>
      <p:bldP spid="80" grpId="0"/>
      <p:bldP spid="81" grpId="0"/>
      <p:bldP spid="82" grpId="0"/>
      <p:bldP spid="83" grpId="0"/>
      <p:bldP spid="8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1"/>
              <p:cNvSpPr txBox="1">
                <a:spLocks/>
              </p:cNvSpPr>
              <p:nvPr/>
            </p:nvSpPr>
            <p:spPr>
              <a:xfrm>
                <a:off x="-45695" y="260616"/>
                <a:ext cx="9144000" cy="57609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82500" lnSpcReduction="20000"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dirty="0"/>
                  <a:t>DP computation of Min-Hash sketches </a:t>
                </a:r>
                <a14:m>
                  <m:oMath xmlns:m="http://schemas.openxmlformats.org/officeDocument/2006/math">
                    <m:r>
                      <a:rPr lang="en-US" sz="3600" i="1" dirty="0">
                        <a:latin typeface="Cambria Math"/>
                      </a:rPr>
                      <m:t>𝑘</m:t>
                    </m:r>
                    <m:r>
                      <a:rPr lang="en-US" sz="3600" i="1" dirty="0">
                        <a:latin typeface="Cambria Math"/>
                      </a:rPr>
                      <m:t>=1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4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5695" y="260616"/>
                <a:ext cx="9144000" cy="576096"/>
              </a:xfrm>
              <a:prstGeom prst="rect">
                <a:avLst/>
              </a:prstGeom>
              <a:blipFill>
                <a:blip r:embed="rId2"/>
                <a:stretch>
                  <a:fillRect t="-30435" b="-3695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2"/>
          <p:cNvSpPr txBox="1">
            <a:spLocks/>
          </p:cNvSpPr>
          <p:nvPr/>
        </p:nvSpPr>
        <p:spPr>
          <a:xfrm>
            <a:off x="5534931" y="5256689"/>
            <a:ext cx="3132040" cy="8257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rgbClr val="7030A0"/>
                </a:solidFill>
              </a:rPr>
              <a:t>If updated, send to </a:t>
            </a:r>
            <a:r>
              <a:rPr lang="en-US" b="1" dirty="0" err="1">
                <a:solidFill>
                  <a:srgbClr val="7030A0"/>
                </a:solidFill>
              </a:rPr>
              <a:t>inNeighbors</a:t>
            </a:r>
            <a:endParaRPr lang="en-US" b="1" dirty="0">
              <a:solidFill>
                <a:srgbClr val="7030A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15704" y="1050771"/>
            <a:ext cx="7763903" cy="5009618"/>
            <a:chOff x="415704" y="1455435"/>
            <a:chExt cx="7763903" cy="5009618"/>
          </a:xfrm>
        </p:grpSpPr>
        <p:pic>
          <p:nvPicPr>
            <p:cNvPr id="9" name="Picture 14" descr="C:\Users\edithcohen\Documents\Dropbox\mytalks\MSR 201310\lego_starwars_luke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1387" y="5654591"/>
              <a:ext cx="608584" cy="8104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C:\Users\edithcohen\Documents\Dropbox\mytalks\MSR 201310\lego_chima_cragger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1223" y="1499498"/>
              <a:ext cx="592923" cy="592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3" descr="C:\Users\edithcohen\Documents\Dropbox\mytalks\MSR 201310\lego_chima_laval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7431" y="1630992"/>
              <a:ext cx="460849" cy="5806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4" descr="C:\Users\edithcohen\Documents\Dropbox\mytalks\MSR 201310\lego_chima_razcal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1847" y="3353830"/>
              <a:ext cx="400492" cy="4892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5" descr="C:\Users\edithcohen\Documents\Dropbox\mytalks\MSR 201310\lego_ninja_Kai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5107" y="1545542"/>
              <a:ext cx="750718" cy="7276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6" descr="C:\Users\edithcohen\Documents\Dropbox\mytalks\MSR 201310\lego_ninja_nya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53896" y="1455435"/>
              <a:ext cx="920003" cy="8605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7" descr="C:\Users\edithcohen\Documents\Dropbox\mytalks\MSR 201310\lego_ninja_Lloyd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476" y="3558263"/>
              <a:ext cx="542131" cy="5421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8" descr="C:\Users\edithcohen\Documents\Dropbox\mytalks\MSR 201310\lego_ninja_sensei.jp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0522" y="4129881"/>
              <a:ext cx="1309687" cy="8715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9" descr="C:\Users\edithcohen\Documents\Dropbox\mytalks\MSR 201310\lego_starwars_yoda.jp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7707" y="4438048"/>
              <a:ext cx="944562" cy="971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0" descr="C:\Users\edithcohen\Documents\Dropbox\mytalks\MSR 201310\lego_starwars_r2d2.jp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4221" y="5516099"/>
              <a:ext cx="696913" cy="8720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11" descr="C:\Users\edithcohen\Documents\Dropbox\mytalks\MSR 201310\lego_starwars_DV.jp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1450" y="4472079"/>
              <a:ext cx="742617" cy="7497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12" descr="C:\Users\edithcohen\Documents\Dropbox\mytalks\MSR 201310\lego_snake_accidus.jp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0102" y="2195531"/>
              <a:ext cx="685005" cy="6464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Oval 20"/>
            <p:cNvSpPr/>
            <p:nvPr/>
          </p:nvSpPr>
          <p:spPr>
            <a:xfrm>
              <a:off x="1059879" y="2092421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2574278" y="2287627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5847933" y="2844306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6358677" y="2317750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7208420" y="2317750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7513898" y="3655688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6358677" y="4000500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3020889" y="5481511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836367" y="3156857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1749995" y="5781861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4226410" y="4472079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" name="Straight Connector 31"/>
            <p:cNvCxnSpPr>
              <a:stCxn id="21" idx="6"/>
              <a:endCxn id="22" idx="2"/>
            </p:cNvCxnSpPr>
            <p:nvPr/>
          </p:nvCxnSpPr>
          <p:spPr>
            <a:xfrm>
              <a:off x="1183457" y="2162271"/>
              <a:ext cx="1390821" cy="195206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29" idx="0"/>
              <a:endCxn id="21" idx="4"/>
            </p:cNvCxnSpPr>
            <p:nvPr/>
          </p:nvCxnSpPr>
          <p:spPr>
            <a:xfrm flipV="1">
              <a:off x="898156" y="2232121"/>
              <a:ext cx="223512" cy="924736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30" idx="5"/>
              <a:endCxn id="28" idx="2"/>
            </p:cNvCxnSpPr>
            <p:nvPr/>
          </p:nvCxnSpPr>
          <p:spPr>
            <a:xfrm flipV="1">
              <a:off x="1855475" y="5551361"/>
              <a:ext cx="1165414" cy="349741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25" idx="3"/>
              <a:endCxn id="27" idx="7"/>
            </p:cNvCxnSpPr>
            <p:nvPr/>
          </p:nvCxnSpPr>
          <p:spPr>
            <a:xfrm flipH="1">
              <a:off x="6464157" y="2436991"/>
              <a:ext cx="762361" cy="158396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24" idx="3"/>
              <a:endCxn id="23" idx="7"/>
            </p:cNvCxnSpPr>
            <p:nvPr/>
          </p:nvCxnSpPr>
          <p:spPr>
            <a:xfrm flipH="1">
              <a:off x="5953413" y="2436991"/>
              <a:ext cx="423362" cy="427774"/>
            </a:xfrm>
            <a:prstGeom prst="line">
              <a:avLst/>
            </a:prstGeom>
            <a:ln w="28575"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23" idx="4"/>
              <a:endCxn id="27" idx="1"/>
            </p:cNvCxnSpPr>
            <p:nvPr/>
          </p:nvCxnSpPr>
          <p:spPr>
            <a:xfrm>
              <a:off x="5909722" y="2984006"/>
              <a:ext cx="467053" cy="1036953"/>
            </a:xfrm>
            <a:prstGeom prst="line">
              <a:avLst/>
            </a:prstGeom>
            <a:ln w="28575"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24" idx="4"/>
              <a:endCxn id="27" idx="0"/>
            </p:cNvCxnSpPr>
            <p:nvPr/>
          </p:nvCxnSpPr>
          <p:spPr>
            <a:xfrm>
              <a:off x="6420466" y="2457450"/>
              <a:ext cx="0" cy="1543050"/>
            </a:xfrm>
            <a:prstGeom prst="line">
              <a:avLst/>
            </a:prstGeom>
            <a:ln w="28575"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26" idx="1"/>
              <a:endCxn id="23" idx="5"/>
            </p:cNvCxnSpPr>
            <p:nvPr/>
          </p:nvCxnSpPr>
          <p:spPr>
            <a:xfrm flipH="1" flipV="1">
              <a:off x="5953413" y="2963547"/>
              <a:ext cx="1578583" cy="712600"/>
            </a:xfrm>
            <a:prstGeom prst="line">
              <a:avLst/>
            </a:prstGeom>
            <a:ln w="28575"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31" idx="5"/>
              <a:endCxn id="27" idx="2"/>
            </p:cNvCxnSpPr>
            <p:nvPr/>
          </p:nvCxnSpPr>
          <p:spPr>
            <a:xfrm flipV="1">
              <a:off x="4331890" y="4070350"/>
              <a:ext cx="2026787" cy="520970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24" idx="5"/>
              <a:endCxn id="26" idx="0"/>
            </p:cNvCxnSpPr>
            <p:nvPr/>
          </p:nvCxnSpPr>
          <p:spPr>
            <a:xfrm>
              <a:off x="6464157" y="2436991"/>
              <a:ext cx="1111530" cy="1218697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stCxn id="31" idx="0"/>
              <a:endCxn id="22" idx="5"/>
            </p:cNvCxnSpPr>
            <p:nvPr/>
          </p:nvCxnSpPr>
          <p:spPr>
            <a:xfrm flipH="1" flipV="1">
              <a:off x="2679758" y="2406868"/>
              <a:ext cx="1608441" cy="2065211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27" idx="1"/>
              <a:endCxn id="22" idx="6"/>
            </p:cNvCxnSpPr>
            <p:nvPr/>
          </p:nvCxnSpPr>
          <p:spPr>
            <a:xfrm flipH="1" flipV="1">
              <a:off x="2697856" y="2357477"/>
              <a:ext cx="3678919" cy="1663482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4" name="Picture 13" descr="C:\Users\edithcohen\Documents\Dropbox\mytalks\MSR 201310\leg_chima_eagle.jpg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704" y="3023338"/>
              <a:ext cx="405519" cy="5930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" name="Oval 44"/>
            <p:cNvSpPr/>
            <p:nvPr/>
          </p:nvSpPr>
          <p:spPr>
            <a:xfrm>
              <a:off x="1626417" y="4846959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2041240" y="3214130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7" name="Straight Connector 46"/>
            <p:cNvCxnSpPr>
              <a:stCxn id="21" idx="5"/>
              <a:endCxn id="46" idx="1"/>
            </p:cNvCxnSpPr>
            <p:nvPr/>
          </p:nvCxnSpPr>
          <p:spPr>
            <a:xfrm>
              <a:off x="1165359" y="2211662"/>
              <a:ext cx="893979" cy="1022927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>
              <a:stCxn id="45" idx="5"/>
              <a:endCxn id="28" idx="0"/>
            </p:cNvCxnSpPr>
            <p:nvPr/>
          </p:nvCxnSpPr>
          <p:spPr>
            <a:xfrm>
              <a:off x="1731897" y="4966200"/>
              <a:ext cx="1350781" cy="515311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>
              <a:stCxn id="45" idx="7"/>
              <a:endCxn id="46" idx="4"/>
            </p:cNvCxnSpPr>
            <p:nvPr/>
          </p:nvCxnSpPr>
          <p:spPr>
            <a:xfrm flipV="1">
              <a:off x="1731897" y="3353830"/>
              <a:ext cx="371132" cy="1513588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endCxn id="46" idx="6"/>
            </p:cNvCxnSpPr>
            <p:nvPr/>
          </p:nvCxnSpPr>
          <p:spPr>
            <a:xfrm flipH="1">
              <a:off x="2164818" y="2912669"/>
              <a:ext cx="3731823" cy="371311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30" idx="6"/>
            </p:cNvCxnSpPr>
            <p:nvPr/>
          </p:nvCxnSpPr>
          <p:spPr>
            <a:xfrm flipV="1">
              <a:off x="1873573" y="4591320"/>
              <a:ext cx="2352837" cy="1260391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stCxn id="28" idx="7"/>
              <a:endCxn id="31" idx="6"/>
            </p:cNvCxnSpPr>
            <p:nvPr/>
          </p:nvCxnSpPr>
          <p:spPr>
            <a:xfrm flipV="1">
              <a:off x="3126369" y="4541929"/>
              <a:ext cx="1223619" cy="960041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endCxn id="45" idx="5"/>
            </p:cNvCxnSpPr>
            <p:nvPr/>
          </p:nvCxnSpPr>
          <p:spPr>
            <a:xfrm flipH="1">
              <a:off x="1731897" y="4541929"/>
              <a:ext cx="2494513" cy="424271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45" idx="7"/>
              <a:endCxn id="30" idx="7"/>
            </p:cNvCxnSpPr>
            <p:nvPr/>
          </p:nvCxnSpPr>
          <p:spPr>
            <a:xfrm>
              <a:off x="1731897" y="4867418"/>
              <a:ext cx="123578" cy="934902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29" idx="7"/>
              <a:endCxn id="22" idx="3"/>
            </p:cNvCxnSpPr>
            <p:nvPr/>
          </p:nvCxnSpPr>
          <p:spPr>
            <a:xfrm flipV="1">
              <a:off x="941847" y="2406868"/>
              <a:ext cx="1650529" cy="770448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24" idx="6"/>
              <a:endCxn id="25" idx="4"/>
            </p:cNvCxnSpPr>
            <p:nvPr/>
          </p:nvCxnSpPr>
          <p:spPr>
            <a:xfrm>
              <a:off x="6482255" y="2387600"/>
              <a:ext cx="787954" cy="69850"/>
            </a:xfrm>
            <a:prstGeom prst="line">
              <a:avLst/>
            </a:prstGeom>
            <a:ln w="28575"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22" idx="4"/>
              <a:endCxn id="46" idx="7"/>
            </p:cNvCxnSpPr>
            <p:nvPr/>
          </p:nvCxnSpPr>
          <p:spPr>
            <a:xfrm flipH="1">
              <a:off x="2146720" y="2427327"/>
              <a:ext cx="489347" cy="807262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46" idx="3"/>
              <a:endCxn id="29" idx="6"/>
            </p:cNvCxnSpPr>
            <p:nvPr/>
          </p:nvCxnSpPr>
          <p:spPr>
            <a:xfrm flipH="1" flipV="1">
              <a:off x="959945" y="3226707"/>
              <a:ext cx="1099393" cy="106664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27" idx="7"/>
              <a:endCxn id="26" idx="3"/>
            </p:cNvCxnSpPr>
            <p:nvPr/>
          </p:nvCxnSpPr>
          <p:spPr>
            <a:xfrm flipV="1">
              <a:off x="6464157" y="3774929"/>
              <a:ext cx="1067839" cy="246030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>
              <a:endCxn id="25" idx="4"/>
            </p:cNvCxnSpPr>
            <p:nvPr/>
          </p:nvCxnSpPr>
          <p:spPr>
            <a:xfrm flipH="1" flipV="1">
              <a:off x="7270209" y="2457450"/>
              <a:ext cx="362033" cy="1228054"/>
            </a:xfrm>
            <a:prstGeom prst="line">
              <a:avLst/>
            </a:prstGeom>
            <a:ln w="28575"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 60"/>
          <p:cNvGrpSpPr/>
          <p:nvPr/>
        </p:nvGrpSpPr>
        <p:grpSpPr>
          <a:xfrm>
            <a:off x="66660" y="1140878"/>
            <a:ext cx="8489657" cy="5312458"/>
            <a:chOff x="66660" y="1545542"/>
            <a:chExt cx="8489657" cy="5312458"/>
          </a:xfrm>
        </p:grpSpPr>
        <p:sp>
          <p:nvSpPr>
            <p:cNvPr id="62" name="TextBox 61"/>
            <p:cNvSpPr txBox="1"/>
            <p:nvPr/>
          </p:nvSpPr>
          <p:spPr>
            <a:xfrm>
              <a:off x="66660" y="1545542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B050"/>
                  </a:solidFill>
                </a:rPr>
                <a:t>0.37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141038" y="3482541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B050"/>
                  </a:solidFill>
                </a:rPr>
                <a:t>0.23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1312758" y="3708112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B050"/>
                  </a:solidFill>
                </a:rPr>
                <a:t>0.85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2835041" y="1764578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B050"/>
                  </a:solidFill>
                </a:rPr>
                <a:t>0.45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837093" y="5029370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B050"/>
                  </a:solidFill>
                </a:rPr>
                <a:t>0.06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1184188" y="6273225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B050"/>
                  </a:solidFill>
                </a:rPr>
                <a:t>0.95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6143248" y="4826403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B050"/>
                  </a:solidFill>
                </a:rPr>
                <a:t>0.77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4030729" y="5258973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B050"/>
                  </a:solidFill>
                </a:rPr>
                <a:t>0.69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7449119" y="3958204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B050"/>
                  </a:solidFill>
                </a:rPr>
                <a:t>0.93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2636067" y="6172665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B050"/>
                  </a:solidFill>
                </a:rPr>
                <a:t>0.32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7637476" y="1648606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B050"/>
                  </a:solidFill>
                </a:rPr>
                <a:t>0.28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4885862" y="2671159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B050"/>
                  </a:solidFill>
                </a:rPr>
                <a:t>0.34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5345283" y="1591838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B050"/>
                  </a:solidFill>
                </a:rPr>
                <a:t>0.12</a:t>
              </a:r>
            </a:p>
          </p:txBody>
        </p:sp>
      </p:grpSp>
      <p:sp>
        <p:nvSpPr>
          <p:cNvPr id="75" name="TextBox 74"/>
          <p:cNvSpPr txBox="1"/>
          <p:nvPr/>
        </p:nvSpPr>
        <p:spPr>
          <a:xfrm>
            <a:off x="3257549" y="1750728"/>
            <a:ext cx="1200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{0.45}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1564333" y="5377196"/>
            <a:ext cx="1200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{0.32}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3153397" y="5377197"/>
            <a:ext cx="1200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{0.32}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3082677" y="4406953"/>
            <a:ext cx="1200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{0.06}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14106" y="4067415"/>
            <a:ext cx="1200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{0.06}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7466000" y="1902988"/>
            <a:ext cx="1200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{0.12}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7897335" y="3211691"/>
            <a:ext cx="1200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{0.28}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5339069" y="3956025"/>
            <a:ext cx="1200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{0.12}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4934445" y="2684717"/>
            <a:ext cx="1200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{0.12}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6286427" y="1359914"/>
            <a:ext cx="1200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{0.12}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1149510" y="1165989"/>
            <a:ext cx="1200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{0.37}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1778183" y="2879316"/>
            <a:ext cx="1200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{0.23}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17978" y="2307118"/>
            <a:ext cx="1200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{0.23}</a:t>
            </a:r>
          </a:p>
        </p:txBody>
      </p:sp>
      <p:sp>
        <p:nvSpPr>
          <p:cNvPr id="99" name="Oval 98"/>
          <p:cNvSpPr/>
          <p:nvPr/>
        </p:nvSpPr>
        <p:spPr>
          <a:xfrm>
            <a:off x="6913677" y="1093745"/>
            <a:ext cx="920621" cy="845835"/>
          </a:xfrm>
          <a:prstGeom prst="ellipse">
            <a:avLst/>
          </a:prstGeom>
          <a:solidFill>
            <a:srgbClr val="FF0000">
              <a:alpha val="1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/>
          <p:nvPr/>
        </p:nvSpPr>
        <p:spPr>
          <a:xfrm>
            <a:off x="1098062" y="5214554"/>
            <a:ext cx="920621" cy="845835"/>
          </a:xfrm>
          <a:prstGeom prst="ellipse">
            <a:avLst/>
          </a:prstGeom>
          <a:solidFill>
            <a:srgbClr val="FF0000">
              <a:alpha val="1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/>
          <p:nvPr/>
        </p:nvSpPr>
        <p:spPr>
          <a:xfrm>
            <a:off x="3965241" y="4132458"/>
            <a:ext cx="920621" cy="845835"/>
          </a:xfrm>
          <a:prstGeom prst="ellipse">
            <a:avLst/>
          </a:prstGeom>
          <a:solidFill>
            <a:srgbClr val="FF0000">
              <a:alpha val="1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/>
          <p:nvPr/>
        </p:nvSpPr>
        <p:spPr>
          <a:xfrm>
            <a:off x="1331782" y="2764690"/>
            <a:ext cx="920621" cy="845835"/>
          </a:xfrm>
          <a:prstGeom prst="ellipse">
            <a:avLst/>
          </a:prstGeom>
          <a:solidFill>
            <a:srgbClr val="FF0000">
              <a:alpha val="1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/>
          <p:nvPr/>
        </p:nvSpPr>
        <p:spPr>
          <a:xfrm>
            <a:off x="5222627" y="1673432"/>
            <a:ext cx="920621" cy="845835"/>
          </a:xfrm>
          <a:prstGeom prst="ellipse">
            <a:avLst/>
          </a:prstGeom>
          <a:solidFill>
            <a:srgbClr val="FF0000">
              <a:alpha val="1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/>
          <p:nvPr/>
        </p:nvSpPr>
        <p:spPr>
          <a:xfrm>
            <a:off x="6086117" y="3655915"/>
            <a:ext cx="920621" cy="845835"/>
          </a:xfrm>
          <a:prstGeom prst="ellipse">
            <a:avLst/>
          </a:prstGeom>
          <a:solidFill>
            <a:srgbClr val="FF0000">
              <a:alpha val="1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/>
          <p:nvPr/>
        </p:nvSpPr>
        <p:spPr>
          <a:xfrm>
            <a:off x="7424854" y="2977104"/>
            <a:ext cx="920621" cy="845835"/>
          </a:xfrm>
          <a:prstGeom prst="ellipse">
            <a:avLst/>
          </a:prstGeom>
          <a:solidFill>
            <a:srgbClr val="FF0000">
              <a:alpha val="1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Slide Number Placeholder 3">
            <a:extLst>
              <a:ext uri="{FF2B5EF4-FFF2-40B4-BE49-F238E27FC236}">
                <a16:creationId xmlns:a16="http://schemas.microsoft.com/office/drawing/2014/main" id="{BC256A76-855D-1445-913A-BCD5D42C6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42</a:t>
            </a:fld>
            <a:endParaRPr lang="de-DE"/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94C1B5F6-C4F4-5840-A36D-4D5C395E8369}"/>
              </a:ext>
            </a:extLst>
          </p:cNvPr>
          <p:cNvSpPr txBox="1"/>
          <p:nvPr/>
        </p:nvSpPr>
        <p:spPr>
          <a:xfrm>
            <a:off x="3923928" y="6626828"/>
            <a:ext cx="102784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>
                <a:solidFill>
                  <a:schemeClr val="bg1"/>
                </a:solidFill>
              </a:rPr>
              <a:t>© Edith Cohen</a:t>
            </a:r>
            <a:endParaRPr 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71285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1"/>
              <p:cNvSpPr txBox="1">
                <a:spLocks/>
              </p:cNvSpPr>
              <p:nvPr/>
            </p:nvSpPr>
            <p:spPr>
              <a:xfrm>
                <a:off x="323527" y="260648"/>
                <a:ext cx="8774777" cy="53878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3400" dirty="0"/>
                  <a:t>DP computation of Min-Hash sketches </a:t>
                </a:r>
                <a14:m>
                  <m:oMath xmlns:m="http://schemas.openxmlformats.org/officeDocument/2006/math">
                    <m:r>
                      <a:rPr lang="en-US" sz="3400" i="1" dirty="0">
                        <a:latin typeface="Cambria Math"/>
                      </a:rPr>
                      <m:t>𝑘</m:t>
                    </m:r>
                    <m:r>
                      <a:rPr lang="en-US" sz="3400" i="1" dirty="0">
                        <a:latin typeface="Cambria Math"/>
                      </a:rPr>
                      <m:t>=1</m:t>
                    </m:r>
                  </m:oMath>
                </a14:m>
                <a:r>
                  <a:rPr lang="en-US" sz="3400" dirty="0"/>
                  <a:t> </a:t>
                </a:r>
              </a:p>
            </p:txBody>
          </p:sp>
        </mc:Choice>
        <mc:Fallback xmlns="">
          <p:sp>
            <p:nvSpPr>
              <p:cNvPr id="4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7" y="260648"/>
                <a:ext cx="8774777" cy="538780"/>
              </a:xfrm>
              <a:prstGeom prst="rect">
                <a:avLst/>
              </a:prstGeom>
              <a:blipFill>
                <a:blip r:embed="rId2"/>
                <a:stretch>
                  <a:fillRect l="-1734" t="-20930" b="-4651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2"/>
          <p:cNvSpPr txBox="1">
            <a:spLocks/>
          </p:cNvSpPr>
          <p:nvPr/>
        </p:nvSpPr>
        <p:spPr>
          <a:xfrm>
            <a:off x="6530057" y="5394888"/>
            <a:ext cx="2136913" cy="8257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rgbClr val="7030A0"/>
                </a:solidFill>
              </a:rPr>
              <a:t>Update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415704" y="1052736"/>
            <a:ext cx="7763903" cy="5009618"/>
            <a:chOff x="415704" y="1455435"/>
            <a:chExt cx="7763903" cy="5009618"/>
          </a:xfrm>
        </p:grpSpPr>
        <p:pic>
          <p:nvPicPr>
            <p:cNvPr id="9" name="Picture 14" descr="C:\Users\edithcohen\Documents\Dropbox\mytalks\MSR 201310\lego_starwars_luke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1387" y="5654591"/>
              <a:ext cx="608584" cy="8104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C:\Users\edithcohen\Documents\Dropbox\mytalks\MSR 201310\lego_chima_cragger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1223" y="1499498"/>
              <a:ext cx="592923" cy="592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3" descr="C:\Users\edithcohen\Documents\Dropbox\mytalks\MSR 201310\lego_chima_laval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7431" y="1630992"/>
              <a:ext cx="460849" cy="5806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4" descr="C:\Users\edithcohen\Documents\Dropbox\mytalks\MSR 201310\lego_chima_razcal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1847" y="3353830"/>
              <a:ext cx="400492" cy="4892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5" descr="C:\Users\edithcohen\Documents\Dropbox\mytalks\MSR 201310\lego_ninja_Kai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5107" y="1545542"/>
              <a:ext cx="750718" cy="7276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6" descr="C:\Users\edithcohen\Documents\Dropbox\mytalks\MSR 201310\lego_ninja_nya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53896" y="1455435"/>
              <a:ext cx="920003" cy="8605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7" descr="C:\Users\edithcohen\Documents\Dropbox\mytalks\MSR 201310\lego_ninja_Lloyd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476" y="3558263"/>
              <a:ext cx="542131" cy="5421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8" descr="C:\Users\edithcohen\Documents\Dropbox\mytalks\MSR 201310\lego_ninja_sensei.jp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0522" y="4129881"/>
              <a:ext cx="1309687" cy="8715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9" descr="C:\Users\edithcohen\Documents\Dropbox\mytalks\MSR 201310\lego_starwars_yoda.jp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7707" y="4438048"/>
              <a:ext cx="944562" cy="971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0" descr="C:\Users\edithcohen\Documents\Dropbox\mytalks\MSR 201310\lego_starwars_r2d2.jp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4221" y="5516099"/>
              <a:ext cx="696913" cy="8720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11" descr="C:\Users\edithcohen\Documents\Dropbox\mytalks\MSR 201310\lego_starwars_DV.jp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1450" y="4472079"/>
              <a:ext cx="742617" cy="7497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12" descr="C:\Users\edithcohen\Documents\Dropbox\mytalks\MSR 201310\lego_snake_accidus.jp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0102" y="2195531"/>
              <a:ext cx="685005" cy="6464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Oval 20"/>
            <p:cNvSpPr/>
            <p:nvPr/>
          </p:nvSpPr>
          <p:spPr>
            <a:xfrm>
              <a:off x="1059879" y="2092421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2574278" y="2287627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5847933" y="2844306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6358677" y="2317750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7208420" y="2317750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7513898" y="3655688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6358677" y="4000500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3020889" y="5481511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836367" y="3156857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1749995" y="5781861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4226410" y="4472079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" name="Straight Connector 31"/>
            <p:cNvCxnSpPr>
              <a:stCxn id="21" idx="6"/>
              <a:endCxn id="22" idx="2"/>
            </p:cNvCxnSpPr>
            <p:nvPr/>
          </p:nvCxnSpPr>
          <p:spPr>
            <a:xfrm>
              <a:off x="1183457" y="2162271"/>
              <a:ext cx="1390821" cy="195206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29" idx="0"/>
              <a:endCxn id="21" idx="4"/>
            </p:cNvCxnSpPr>
            <p:nvPr/>
          </p:nvCxnSpPr>
          <p:spPr>
            <a:xfrm flipV="1">
              <a:off x="898156" y="2232121"/>
              <a:ext cx="223512" cy="924736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30" idx="5"/>
              <a:endCxn id="28" idx="2"/>
            </p:cNvCxnSpPr>
            <p:nvPr/>
          </p:nvCxnSpPr>
          <p:spPr>
            <a:xfrm flipV="1">
              <a:off x="1855475" y="5551361"/>
              <a:ext cx="1165414" cy="349741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25" idx="3"/>
              <a:endCxn id="27" idx="7"/>
            </p:cNvCxnSpPr>
            <p:nvPr/>
          </p:nvCxnSpPr>
          <p:spPr>
            <a:xfrm flipH="1">
              <a:off x="6464157" y="2436991"/>
              <a:ext cx="762361" cy="158396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24" idx="3"/>
              <a:endCxn id="23" idx="7"/>
            </p:cNvCxnSpPr>
            <p:nvPr/>
          </p:nvCxnSpPr>
          <p:spPr>
            <a:xfrm flipH="1">
              <a:off x="5953413" y="2436991"/>
              <a:ext cx="423362" cy="427774"/>
            </a:xfrm>
            <a:prstGeom prst="line">
              <a:avLst/>
            </a:prstGeom>
            <a:ln w="28575"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23" idx="4"/>
              <a:endCxn id="27" idx="1"/>
            </p:cNvCxnSpPr>
            <p:nvPr/>
          </p:nvCxnSpPr>
          <p:spPr>
            <a:xfrm>
              <a:off x="5909722" y="2984006"/>
              <a:ext cx="467053" cy="1036953"/>
            </a:xfrm>
            <a:prstGeom prst="line">
              <a:avLst/>
            </a:prstGeom>
            <a:ln w="28575"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24" idx="4"/>
              <a:endCxn id="27" idx="0"/>
            </p:cNvCxnSpPr>
            <p:nvPr/>
          </p:nvCxnSpPr>
          <p:spPr>
            <a:xfrm>
              <a:off x="6420466" y="2457450"/>
              <a:ext cx="0" cy="1543050"/>
            </a:xfrm>
            <a:prstGeom prst="line">
              <a:avLst/>
            </a:prstGeom>
            <a:ln w="28575"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26" idx="1"/>
              <a:endCxn id="23" idx="5"/>
            </p:cNvCxnSpPr>
            <p:nvPr/>
          </p:nvCxnSpPr>
          <p:spPr>
            <a:xfrm flipH="1" flipV="1">
              <a:off x="5953413" y="2963547"/>
              <a:ext cx="1578583" cy="712600"/>
            </a:xfrm>
            <a:prstGeom prst="line">
              <a:avLst/>
            </a:prstGeom>
            <a:ln w="28575"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31" idx="5"/>
              <a:endCxn id="27" idx="2"/>
            </p:cNvCxnSpPr>
            <p:nvPr/>
          </p:nvCxnSpPr>
          <p:spPr>
            <a:xfrm flipV="1">
              <a:off x="4331890" y="4070350"/>
              <a:ext cx="2026787" cy="520970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24" idx="5"/>
              <a:endCxn id="26" idx="0"/>
            </p:cNvCxnSpPr>
            <p:nvPr/>
          </p:nvCxnSpPr>
          <p:spPr>
            <a:xfrm>
              <a:off x="6464157" y="2436991"/>
              <a:ext cx="1111530" cy="1218697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stCxn id="31" idx="0"/>
              <a:endCxn id="22" idx="5"/>
            </p:cNvCxnSpPr>
            <p:nvPr/>
          </p:nvCxnSpPr>
          <p:spPr>
            <a:xfrm flipH="1" flipV="1">
              <a:off x="2679758" y="2406868"/>
              <a:ext cx="1608441" cy="2065211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27" idx="1"/>
              <a:endCxn id="22" idx="6"/>
            </p:cNvCxnSpPr>
            <p:nvPr/>
          </p:nvCxnSpPr>
          <p:spPr>
            <a:xfrm flipH="1" flipV="1">
              <a:off x="2697856" y="2357477"/>
              <a:ext cx="3678919" cy="1663482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4" name="Picture 13" descr="C:\Users\edithcohen\Documents\Dropbox\mytalks\MSR 201310\leg_chima_eagle.jpg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704" y="3023338"/>
              <a:ext cx="405519" cy="5930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" name="Oval 44"/>
            <p:cNvSpPr/>
            <p:nvPr/>
          </p:nvSpPr>
          <p:spPr>
            <a:xfrm>
              <a:off x="1626417" y="4846959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2041240" y="3214130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7" name="Straight Connector 46"/>
            <p:cNvCxnSpPr>
              <a:stCxn id="21" idx="5"/>
              <a:endCxn id="46" idx="1"/>
            </p:cNvCxnSpPr>
            <p:nvPr/>
          </p:nvCxnSpPr>
          <p:spPr>
            <a:xfrm>
              <a:off x="1165359" y="2211662"/>
              <a:ext cx="893979" cy="1022927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>
              <a:stCxn id="45" idx="5"/>
              <a:endCxn id="28" idx="0"/>
            </p:cNvCxnSpPr>
            <p:nvPr/>
          </p:nvCxnSpPr>
          <p:spPr>
            <a:xfrm>
              <a:off x="1731897" y="4966200"/>
              <a:ext cx="1350781" cy="515311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>
              <a:stCxn id="45" idx="7"/>
              <a:endCxn id="46" idx="4"/>
            </p:cNvCxnSpPr>
            <p:nvPr/>
          </p:nvCxnSpPr>
          <p:spPr>
            <a:xfrm flipV="1">
              <a:off x="1731897" y="3353830"/>
              <a:ext cx="371132" cy="1513588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endCxn id="46" idx="6"/>
            </p:cNvCxnSpPr>
            <p:nvPr/>
          </p:nvCxnSpPr>
          <p:spPr>
            <a:xfrm flipH="1">
              <a:off x="2164818" y="2912669"/>
              <a:ext cx="3731823" cy="371311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30" idx="6"/>
            </p:cNvCxnSpPr>
            <p:nvPr/>
          </p:nvCxnSpPr>
          <p:spPr>
            <a:xfrm flipV="1">
              <a:off x="1873573" y="4591320"/>
              <a:ext cx="2352837" cy="1260391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stCxn id="28" idx="7"/>
              <a:endCxn id="31" idx="6"/>
            </p:cNvCxnSpPr>
            <p:nvPr/>
          </p:nvCxnSpPr>
          <p:spPr>
            <a:xfrm flipV="1">
              <a:off x="3126369" y="4541929"/>
              <a:ext cx="1223619" cy="960041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endCxn id="45" idx="5"/>
            </p:cNvCxnSpPr>
            <p:nvPr/>
          </p:nvCxnSpPr>
          <p:spPr>
            <a:xfrm flipH="1">
              <a:off x="1731897" y="4541929"/>
              <a:ext cx="2494513" cy="424271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45" idx="7"/>
              <a:endCxn id="30" idx="7"/>
            </p:cNvCxnSpPr>
            <p:nvPr/>
          </p:nvCxnSpPr>
          <p:spPr>
            <a:xfrm>
              <a:off x="1731897" y="4867418"/>
              <a:ext cx="123578" cy="934902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29" idx="7"/>
              <a:endCxn id="22" idx="3"/>
            </p:cNvCxnSpPr>
            <p:nvPr/>
          </p:nvCxnSpPr>
          <p:spPr>
            <a:xfrm flipV="1">
              <a:off x="941847" y="2406868"/>
              <a:ext cx="1650529" cy="770448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24" idx="6"/>
              <a:endCxn id="25" idx="4"/>
            </p:cNvCxnSpPr>
            <p:nvPr/>
          </p:nvCxnSpPr>
          <p:spPr>
            <a:xfrm>
              <a:off x="6482255" y="2387600"/>
              <a:ext cx="787954" cy="69850"/>
            </a:xfrm>
            <a:prstGeom prst="line">
              <a:avLst/>
            </a:prstGeom>
            <a:ln w="28575"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22" idx="4"/>
              <a:endCxn id="46" idx="7"/>
            </p:cNvCxnSpPr>
            <p:nvPr/>
          </p:nvCxnSpPr>
          <p:spPr>
            <a:xfrm flipH="1">
              <a:off x="2146720" y="2427327"/>
              <a:ext cx="489347" cy="807262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46" idx="3"/>
              <a:endCxn id="29" idx="6"/>
            </p:cNvCxnSpPr>
            <p:nvPr/>
          </p:nvCxnSpPr>
          <p:spPr>
            <a:xfrm flipH="1" flipV="1">
              <a:off x="959945" y="3226707"/>
              <a:ext cx="1099393" cy="106664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27" idx="7"/>
              <a:endCxn id="26" idx="3"/>
            </p:cNvCxnSpPr>
            <p:nvPr/>
          </p:nvCxnSpPr>
          <p:spPr>
            <a:xfrm flipV="1">
              <a:off x="6464157" y="3774929"/>
              <a:ext cx="1067839" cy="246030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>
              <a:endCxn id="25" idx="4"/>
            </p:cNvCxnSpPr>
            <p:nvPr/>
          </p:nvCxnSpPr>
          <p:spPr>
            <a:xfrm flipH="1" flipV="1">
              <a:off x="7270209" y="2457450"/>
              <a:ext cx="362033" cy="1228054"/>
            </a:xfrm>
            <a:prstGeom prst="line">
              <a:avLst/>
            </a:prstGeom>
            <a:ln w="28575"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 60"/>
          <p:cNvGrpSpPr/>
          <p:nvPr/>
        </p:nvGrpSpPr>
        <p:grpSpPr>
          <a:xfrm>
            <a:off x="66660" y="1142843"/>
            <a:ext cx="8489657" cy="5312458"/>
            <a:chOff x="66660" y="1545542"/>
            <a:chExt cx="8489657" cy="5312458"/>
          </a:xfrm>
        </p:grpSpPr>
        <p:sp>
          <p:nvSpPr>
            <p:cNvPr id="62" name="TextBox 61"/>
            <p:cNvSpPr txBox="1"/>
            <p:nvPr/>
          </p:nvSpPr>
          <p:spPr>
            <a:xfrm>
              <a:off x="66660" y="1545542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B050"/>
                  </a:solidFill>
                </a:rPr>
                <a:t>0.37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141038" y="3482541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B050"/>
                  </a:solidFill>
                </a:rPr>
                <a:t>0.23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1312758" y="3708112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B050"/>
                  </a:solidFill>
                </a:rPr>
                <a:t>0.85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2835041" y="1764578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B050"/>
                  </a:solidFill>
                </a:rPr>
                <a:t>0.45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837093" y="5029370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B050"/>
                  </a:solidFill>
                </a:rPr>
                <a:t>0.06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1184188" y="6273225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B050"/>
                  </a:solidFill>
                </a:rPr>
                <a:t>0.95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6143248" y="4826403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B050"/>
                  </a:solidFill>
                </a:rPr>
                <a:t>0.77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4030729" y="5258973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B050"/>
                  </a:solidFill>
                </a:rPr>
                <a:t>0.69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7449119" y="3958204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B050"/>
                  </a:solidFill>
                </a:rPr>
                <a:t>0.93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2636067" y="6172665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B050"/>
                  </a:solidFill>
                </a:rPr>
                <a:t>0.32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7637476" y="1648606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B050"/>
                  </a:solidFill>
                </a:rPr>
                <a:t>0.28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4885862" y="2671159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B050"/>
                  </a:solidFill>
                </a:rPr>
                <a:t>0.34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5345283" y="1591838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B050"/>
                  </a:solidFill>
                </a:rPr>
                <a:t>0.12</a:t>
              </a:r>
            </a:p>
          </p:txBody>
        </p:sp>
      </p:grpSp>
      <p:sp>
        <p:nvSpPr>
          <p:cNvPr id="75" name="TextBox 74"/>
          <p:cNvSpPr txBox="1"/>
          <p:nvPr/>
        </p:nvSpPr>
        <p:spPr>
          <a:xfrm>
            <a:off x="3257549" y="1752693"/>
            <a:ext cx="1200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{0.45}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1564333" y="5379161"/>
            <a:ext cx="1200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{0.32}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3153397" y="5379162"/>
            <a:ext cx="1200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{0.32}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3082677" y="4408918"/>
            <a:ext cx="1200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{0.06}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14106" y="4069380"/>
            <a:ext cx="1200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{0.06}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7466000" y="1904953"/>
            <a:ext cx="1200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{0.12}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7897335" y="3213656"/>
            <a:ext cx="1200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{0.28}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5339069" y="3957990"/>
            <a:ext cx="1200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{0.12}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4934445" y="2686682"/>
            <a:ext cx="1200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{0.12}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6286427" y="1361879"/>
            <a:ext cx="1200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{0.12}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1149510" y="1167954"/>
            <a:ext cx="1200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{0.37}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1778183" y="2881281"/>
            <a:ext cx="1200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{0.23}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17978" y="2309083"/>
            <a:ext cx="1200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{0.23}</a:t>
            </a:r>
          </a:p>
        </p:txBody>
      </p:sp>
      <p:cxnSp>
        <p:nvCxnSpPr>
          <p:cNvPr id="90" name="Straight Connector 89"/>
          <p:cNvCxnSpPr/>
          <p:nvPr/>
        </p:nvCxnSpPr>
        <p:spPr>
          <a:xfrm>
            <a:off x="7329439" y="2019826"/>
            <a:ext cx="246248" cy="1303013"/>
          </a:xfrm>
          <a:prstGeom prst="line">
            <a:avLst/>
          </a:prstGeom>
          <a:ln w="127000">
            <a:solidFill>
              <a:srgbClr val="FF0000">
                <a:alpha val="3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>
            <a:stCxn id="18" idx="0"/>
          </p:cNvCxnSpPr>
          <p:nvPr/>
        </p:nvCxnSpPr>
        <p:spPr>
          <a:xfrm flipV="1">
            <a:off x="3082678" y="4115737"/>
            <a:ext cx="1242710" cy="997663"/>
          </a:xfrm>
          <a:prstGeom prst="line">
            <a:avLst/>
          </a:prstGeom>
          <a:ln w="127000">
            <a:solidFill>
              <a:srgbClr val="FF0000">
                <a:alpha val="3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stCxn id="100" idx="7"/>
          </p:cNvCxnSpPr>
          <p:nvPr/>
        </p:nvCxnSpPr>
        <p:spPr>
          <a:xfrm flipV="1">
            <a:off x="1883861" y="4101402"/>
            <a:ext cx="2451589" cy="1238987"/>
          </a:xfrm>
          <a:prstGeom prst="line">
            <a:avLst/>
          </a:prstGeom>
          <a:ln w="127000">
            <a:solidFill>
              <a:srgbClr val="FF0000">
                <a:alpha val="3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>
            <a:stCxn id="21" idx="4"/>
          </p:cNvCxnSpPr>
          <p:nvPr/>
        </p:nvCxnSpPr>
        <p:spPr>
          <a:xfrm>
            <a:off x="1121668" y="1829422"/>
            <a:ext cx="945857" cy="968559"/>
          </a:xfrm>
          <a:prstGeom prst="line">
            <a:avLst/>
          </a:prstGeom>
          <a:ln w="127000">
            <a:solidFill>
              <a:srgbClr val="FF0000">
                <a:alpha val="3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>
            <a:stCxn id="22" idx="6"/>
          </p:cNvCxnSpPr>
          <p:nvPr/>
        </p:nvCxnSpPr>
        <p:spPr>
          <a:xfrm flipH="1">
            <a:off x="2103029" y="1954778"/>
            <a:ext cx="594827" cy="898457"/>
          </a:xfrm>
          <a:prstGeom prst="line">
            <a:avLst/>
          </a:prstGeom>
          <a:ln w="127000">
            <a:solidFill>
              <a:srgbClr val="FF0000">
                <a:alpha val="3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Oval 98"/>
          <p:cNvSpPr/>
          <p:nvPr/>
        </p:nvSpPr>
        <p:spPr>
          <a:xfrm>
            <a:off x="6913677" y="1095710"/>
            <a:ext cx="920621" cy="845835"/>
          </a:xfrm>
          <a:prstGeom prst="ellipse">
            <a:avLst/>
          </a:prstGeom>
          <a:solidFill>
            <a:srgbClr val="FF0000">
              <a:alpha val="1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/>
          <p:nvPr/>
        </p:nvSpPr>
        <p:spPr>
          <a:xfrm>
            <a:off x="1098062" y="5216519"/>
            <a:ext cx="920621" cy="845835"/>
          </a:xfrm>
          <a:prstGeom prst="ellipse">
            <a:avLst/>
          </a:prstGeom>
          <a:solidFill>
            <a:srgbClr val="FF0000">
              <a:alpha val="1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/>
          <p:nvPr/>
        </p:nvSpPr>
        <p:spPr>
          <a:xfrm>
            <a:off x="3965241" y="4134423"/>
            <a:ext cx="920621" cy="845835"/>
          </a:xfrm>
          <a:prstGeom prst="ellipse">
            <a:avLst/>
          </a:prstGeom>
          <a:solidFill>
            <a:srgbClr val="FF0000">
              <a:alpha val="1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/>
          <p:nvPr/>
        </p:nvSpPr>
        <p:spPr>
          <a:xfrm>
            <a:off x="1331782" y="2766655"/>
            <a:ext cx="920621" cy="845835"/>
          </a:xfrm>
          <a:prstGeom prst="ellipse">
            <a:avLst/>
          </a:prstGeom>
          <a:solidFill>
            <a:srgbClr val="FF0000">
              <a:alpha val="1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/>
          <p:nvPr/>
        </p:nvSpPr>
        <p:spPr>
          <a:xfrm>
            <a:off x="5222627" y="1675397"/>
            <a:ext cx="920621" cy="845835"/>
          </a:xfrm>
          <a:prstGeom prst="ellipse">
            <a:avLst/>
          </a:prstGeom>
          <a:solidFill>
            <a:srgbClr val="FF0000">
              <a:alpha val="1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/>
          <p:nvPr/>
        </p:nvSpPr>
        <p:spPr>
          <a:xfrm>
            <a:off x="6086117" y="3657880"/>
            <a:ext cx="920621" cy="845835"/>
          </a:xfrm>
          <a:prstGeom prst="ellipse">
            <a:avLst/>
          </a:prstGeom>
          <a:solidFill>
            <a:srgbClr val="FF0000">
              <a:alpha val="1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/>
          <p:nvPr/>
        </p:nvSpPr>
        <p:spPr>
          <a:xfrm>
            <a:off x="7424854" y="2979069"/>
            <a:ext cx="920621" cy="845835"/>
          </a:xfrm>
          <a:prstGeom prst="ellipse">
            <a:avLst/>
          </a:prstGeom>
          <a:solidFill>
            <a:srgbClr val="FF0000">
              <a:alpha val="1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Slide Number Placeholder 3">
            <a:extLst>
              <a:ext uri="{FF2B5EF4-FFF2-40B4-BE49-F238E27FC236}">
                <a16:creationId xmlns:a16="http://schemas.microsoft.com/office/drawing/2014/main" id="{3251830E-B9B8-5741-8B5E-FA329C669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43</a:t>
            </a:fld>
            <a:endParaRPr lang="de-DE"/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54228F0E-A83E-EE43-8DB1-94C4F00DC960}"/>
              </a:ext>
            </a:extLst>
          </p:cNvPr>
          <p:cNvSpPr txBox="1"/>
          <p:nvPr/>
        </p:nvSpPr>
        <p:spPr>
          <a:xfrm>
            <a:off x="3923928" y="6626828"/>
            <a:ext cx="102784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>
                <a:solidFill>
                  <a:schemeClr val="bg1"/>
                </a:solidFill>
              </a:rPr>
              <a:t>© Edith Cohen</a:t>
            </a:r>
            <a:endParaRPr 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395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1"/>
              <p:cNvSpPr txBox="1">
                <a:spLocks/>
              </p:cNvSpPr>
              <p:nvPr/>
            </p:nvSpPr>
            <p:spPr>
              <a:xfrm>
                <a:off x="-45695" y="216800"/>
                <a:ext cx="9144000" cy="619912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82500" lnSpcReduction="10000"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dirty="0"/>
                  <a:t>DP computation of Min-Hash sketches </a:t>
                </a:r>
                <a14:m>
                  <m:oMath xmlns:m="http://schemas.openxmlformats.org/officeDocument/2006/math">
                    <m:r>
                      <a:rPr lang="en-US" sz="3600" i="1" dirty="0">
                        <a:latin typeface="Cambria Math"/>
                      </a:rPr>
                      <m:t>𝑘</m:t>
                    </m:r>
                    <m:r>
                      <a:rPr lang="en-US" sz="3600" i="1" dirty="0">
                        <a:latin typeface="Cambria Math"/>
                      </a:rPr>
                      <m:t>=1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4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5695" y="216800"/>
                <a:ext cx="9144000" cy="619912"/>
              </a:xfrm>
              <a:prstGeom prst="rect">
                <a:avLst/>
              </a:prstGeom>
              <a:blipFill>
                <a:blip r:embed="rId2"/>
                <a:stretch>
                  <a:fillRect t="-20000" b="-32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2"/>
          <p:cNvSpPr txBox="1">
            <a:spLocks/>
          </p:cNvSpPr>
          <p:nvPr/>
        </p:nvSpPr>
        <p:spPr>
          <a:xfrm>
            <a:off x="4949570" y="5357072"/>
            <a:ext cx="3888162" cy="8257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rgbClr val="7030A0"/>
                </a:solidFill>
              </a:rPr>
              <a:t>If updated, send to </a:t>
            </a:r>
            <a:r>
              <a:rPr lang="en-US" b="1" dirty="0" err="1">
                <a:solidFill>
                  <a:srgbClr val="7030A0"/>
                </a:solidFill>
              </a:rPr>
              <a:t>inNeighbors</a:t>
            </a:r>
            <a:r>
              <a:rPr lang="en-US" b="1" dirty="0">
                <a:solidFill>
                  <a:srgbClr val="7030A0"/>
                </a:solidFill>
              </a:rPr>
              <a:t>.  Done.</a:t>
            </a:r>
            <a:r>
              <a:rPr lang="en-US" b="1" i="0" dirty="0">
                <a:solidFill>
                  <a:srgbClr val="7030A0"/>
                </a:solidFill>
                <a:latin typeface="+mj-lt"/>
              </a:rPr>
              <a:t> </a:t>
            </a:r>
            <a:endParaRPr lang="en-US" b="1" dirty="0">
              <a:solidFill>
                <a:srgbClr val="7030A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15704" y="1052736"/>
            <a:ext cx="7763903" cy="5009618"/>
            <a:chOff x="415704" y="1455435"/>
            <a:chExt cx="7763903" cy="5009618"/>
          </a:xfrm>
        </p:grpSpPr>
        <p:pic>
          <p:nvPicPr>
            <p:cNvPr id="9" name="Picture 14" descr="C:\Users\edithcohen\Documents\Dropbox\mytalks\MSR 201310\lego_starwars_luke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1387" y="5654591"/>
              <a:ext cx="608584" cy="8104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C:\Users\edithcohen\Documents\Dropbox\mytalks\MSR 201310\lego_chima_cragger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1223" y="1499498"/>
              <a:ext cx="592923" cy="592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3" descr="C:\Users\edithcohen\Documents\Dropbox\mytalks\MSR 201310\lego_chima_laval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7431" y="1630992"/>
              <a:ext cx="460849" cy="5806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4" descr="C:\Users\edithcohen\Documents\Dropbox\mytalks\MSR 201310\lego_chima_razcal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1847" y="3353830"/>
              <a:ext cx="400492" cy="4892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5" descr="C:\Users\edithcohen\Documents\Dropbox\mytalks\MSR 201310\lego_ninja_Kai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5107" y="1545542"/>
              <a:ext cx="750718" cy="7276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6" descr="C:\Users\edithcohen\Documents\Dropbox\mytalks\MSR 201310\lego_ninja_nya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53896" y="1455435"/>
              <a:ext cx="920003" cy="8605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7" descr="C:\Users\edithcohen\Documents\Dropbox\mytalks\MSR 201310\lego_ninja_Lloyd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476" y="3558263"/>
              <a:ext cx="542131" cy="5421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8" descr="C:\Users\edithcohen\Documents\Dropbox\mytalks\MSR 201310\lego_ninja_sensei.jp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0522" y="4129881"/>
              <a:ext cx="1309687" cy="8715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9" descr="C:\Users\edithcohen\Documents\Dropbox\mytalks\MSR 201310\lego_starwars_yoda.jp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7707" y="4438048"/>
              <a:ext cx="944562" cy="971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0" descr="C:\Users\edithcohen\Documents\Dropbox\mytalks\MSR 201310\lego_starwars_r2d2.jp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4221" y="5516099"/>
              <a:ext cx="696913" cy="8720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11" descr="C:\Users\edithcohen\Documents\Dropbox\mytalks\MSR 201310\lego_starwars_DV.jp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1450" y="4472079"/>
              <a:ext cx="742617" cy="7497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12" descr="C:\Users\edithcohen\Documents\Dropbox\mytalks\MSR 201310\lego_snake_accidus.jp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0102" y="2195531"/>
              <a:ext cx="685005" cy="6464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Oval 20"/>
            <p:cNvSpPr/>
            <p:nvPr/>
          </p:nvSpPr>
          <p:spPr>
            <a:xfrm>
              <a:off x="1059879" y="2092421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2574278" y="2287627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5847933" y="2844306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6358677" y="2317750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7208420" y="2317750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7513898" y="3655688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6358677" y="4000500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3020889" y="5481511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836367" y="3156857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1749995" y="5781861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4226410" y="4472079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" name="Straight Connector 31"/>
            <p:cNvCxnSpPr>
              <a:stCxn id="21" idx="6"/>
              <a:endCxn id="22" idx="2"/>
            </p:cNvCxnSpPr>
            <p:nvPr/>
          </p:nvCxnSpPr>
          <p:spPr>
            <a:xfrm>
              <a:off x="1183457" y="2162271"/>
              <a:ext cx="1390821" cy="195206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29" idx="0"/>
              <a:endCxn id="21" idx="4"/>
            </p:cNvCxnSpPr>
            <p:nvPr/>
          </p:nvCxnSpPr>
          <p:spPr>
            <a:xfrm flipV="1">
              <a:off x="898156" y="2232121"/>
              <a:ext cx="223512" cy="924736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30" idx="5"/>
              <a:endCxn id="28" idx="2"/>
            </p:cNvCxnSpPr>
            <p:nvPr/>
          </p:nvCxnSpPr>
          <p:spPr>
            <a:xfrm flipV="1">
              <a:off x="1855475" y="5551361"/>
              <a:ext cx="1165414" cy="349741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25" idx="3"/>
              <a:endCxn id="27" idx="7"/>
            </p:cNvCxnSpPr>
            <p:nvPr/>
          </p:nvCxnSpPr>
          <p:spPr>
            <a:xfrm flipH="1">
              <a:off x="6464157" y="2436991"/>
              <a:ext cx="762361" cy="158396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24" idx="3"/>
              <a:endCxn id="23" idx="7"/>
            </p:cNvCxnSpPr>
            <p:nvPr/>
          </p:nvCxnSpPr>
          <p:spPr>
            <a:xfrm flipH="1">
              <a:off x="5953413" y="2436991"/>
              <a:ext cx="423362" cy="427774"/>
            </a:xfrm>
            <a:prstGeom prst="line">
              <a:avLst/>
            </a:prstGeom>
            <a:ln w="28575"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23" idx="4"/>
              <a:endCxn id="27" idx="1"/>
            </p:cNvCxnSpPr>
            <p:nvPr/>
          </p:nvCxnSpPr>
          <p:spPr>
            <a:xfrm>
              <a:off x="5909722" y="2984006"/>
              <a:ext cx="467053" cy="1036953"/>
            </a:xfrm>
            <a:prstGeom prst="line">
              <a:avLst/>
            </a:prstGeom>
            <a:ln w="28575"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24" idx="4"/>
              <a:endCxn id="27" idx="0"/>
            </p:cNvCxnSpPr>
            <p:nvPr/>
          </p:nvCxnSpPr>
          <p:spPr>
            <a:xfrm>
              <a:off x="6420466" y="2457450"/>
              <a:ext cx="0" cy="1543050"/>
            </a:xfrm>
            <a:prstGeom prst="line">
              <a:avLst/>
            </a:prstGeom>
            <a:ln w="28575"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26" idx="1"/>
              <a:endCxn id="23" idx="5"/>
            </p:cNvCxnSpPr>
            <p:nvPr/>
          </p:nvCxnSpPr>
          <p:spPr>
            <a:xfrm flipH="1" flipV="1">
              <a:off x="5953413" y="2963547"/>
              <a:ext cx="1578583" cy="712600"/>
            </a:xfrm>
            <a:prstGeom prst="line">
              <a:avLst/>
            </a:prstGeom>
            <a:ln w="28575"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31" idx="5"/>
              <a:endCxn id="27" idx="2"/>
            </p:cNvCxnSpPr>
            <p:nvPr/>
          </p:nvCxnSpPr>
          <p:spPr>
            <a:xfrm flipV="1">
              <a:off x="4331890" y="4070350"/>
              <a:ext cx="2026787" cy="520970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24" idx="5"/>
              <a:endCxn id="26" idx="0"/>
            </p:cNvCxnSpPr>
            <p:nvPr/>
          </p:nvCxnSpPr>
          <p:spPr>
            <a:xfrm>
              <a:off x="6464157" y="2436991"/>
              <a:ext cx="1111530" cy="1218697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stCxn id="31" idx="0"/>
              <a:endCxn id="22" idx="5"/>
            </p:cNvCxnSpPr>
            <p:nvPr/>
          </p:nvCxnSpPr>
          <p:spPr>
            <a:xfrm flipH="1" flipV="1">
              <a:off x="2679758" y="2406868"/>
              <a:ext cx="1608441" cy="2065211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27" idx="1"/>
              <a:endCxn id="22" idx="6"/>
            </p:cNvCxnSpPr>
            <p:nvPr/>
          </p:nvCxnSpPr>
          <p:spPr>
            <a:xfrm flipH="1" flipV="1">
              <a:off x="2697856" y="2357477"/>
              <a:ext cx="3678919" cy="1663482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4" name="Picture 13" descr="C:\Users\edithcohen\Documents\Dropbox\mytalks\MSR 201310\leg_chima_eagle.jpg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704" y="3023338"/>
              <a:ext cx="405519" cy="5930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" name="Oval 44"/>
            <p:cNvSpPr/>
            <p:nvPr/>
          </p:nvSpPr>
          <p:spPr>
            <a:xfrm>
              <a:off x="1626417" y="4846959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2041240" y="3214130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7" name="Straight Connector 46"/>
            <p:cNvCxnSpPr>
              <a:stCxn id="21" idx="5"/>
              <a:endCxn id="46" idx="1"/>
            </p:cNvCxnSpPr>
            <p:nvPr/>
          </p:nvCxnSpPr>
          <p:spPr>
            <a:xfrm>
              <a:off x="1165359" y="2211662"/>
              <a:ext cx="893979" cy="1022927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>
              <a:stCxn id="45" idx="5"/>
              <a:endCxn id="28" idx="0"/>
            </p:cNvCxnSpPr>
            <p:nvPr/>
          </p:nvCxnSpPr>
          <p:spPr>
            <a:xfrm>
              <a:off x="1731897" y="4966200"/>
              <a:ext cx="1350781" cy="515311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>
              <a:stCxn id="45" idx="7"/>
              <a:endCxn id="46" idx="4"/>
            </p:cNvCxnSpPr>
            <p:nvPr/>
          </p:nvCxnSpPr>
          <p:spPr>
            <a:xfrm flipV="1">
              <a:off x="1731897" y="3353830"/>
              <a:ext cx="371132" cy="1513588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endCxn id="46" idx="6"/>
            </p:cNvCxnSpPr>
            <p:nvPr/>
          </p:nvCxnSpPr>
          <p:spPr>
            <a:xfrm flipH="1">
              <a:off x="2164818" y="2912669"/>
              <a:ext cx="3731823" cy="371311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30" idx="6"/>
            </p:cNvCxnSpPr>
            <p:nvPr/>
          </p:nvCxnSpPr>
          <p:spPr>
            <a:xfrm flipV="1">
              <a:off x="1873573" y="4591320"/>
              <a:ext cx="2352837" cy="1260391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stCxn id="28" idx="7"/>
              <a:endCxn id="31" idx="6"/>
            </p:cNvCxnSpPr>
            <p:nvPr/>
          </p:nvCxnSpPr>
          <p:spPr>
            <a:xfrm flipV="1">
              <a:off x="3126369" y="4541929"/>
              <a:ext cx="1223619" cy="960041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endCxn id="45" idx="5"/>
            </p:cNvCxnSpPr>
            <p:nvPr/>
          </p:nvCxnSpPr>
          <p:spPr>
            <a:xfrm flipH="1">
              <a:off x="1731897" y="4541929"/>
              <a:ext cx="2494513" cy="424271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45" idx="7"/>
              <a:endCxn id="30" idx="7"/>
            </p:cNvCxnSpPr>
            <p:nvPr/>
          </p:nvCxnSpPr>
          <p:spPr>
            <a:xfrm>
              <a:off x="1731897" y="4867418"/>
              <a:ext cx="123578" cy="934902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29" idx="7"/>
              <a:endCxn id="22" idx="3"/>
            </p:cNvCxnSpPr>
            <p:nvPr/>
          </p:nvCxnSpPr>
          <p:spPr>
            <a:xfrm flipV="1">
              <a:off x="941847" y="2406868"/>
              <a:ext cx="1650529" cy="770448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24" idx="6"/>
              <a:endCxn id="25" idx="4"/>
            </p:cNvCxnSpPr>
            <p:nvPr/>
          </p:nvCxnSpPr>
          <p:spPr>
            <a:xfrm>
              <a:off x="6482255" y="2387600"/>
              <a:ext cx="787954" cy="69850"/>
            </a:xfrm>
            <a:prstGeom prst="line">
              <a:avLst/>
            </a:prstGeom>
            <a:ln w="28575"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22" idx="4"/>
              <a:endCxn id="46" idx="7"/>
            </p:cNvCxnSpPr>
            <p:nvPr/>
          </p:nvCxnSpPr>
          <p:spPr>
            <a:xfrm flipH="1">
              <a:off x="2146720" y="2427327"/>
              <a:ext cx="489347" cy="807262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46" idx="3"/>
              <a:endCxn id="29" idx="6"/>
            </p:cNvCxnSpPr>
            <p:nvPr/>
          </p:nvCxnSpPr>
          <p:spPr>
            <a:xfrm flipH="1" flipV="1">
              <a:off x="959945" y="3226707"/>
              <a:ext cx="1099393" cy="106664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27" idx="7"/>
              <a:endCxn id="26" idx="3"/>
            </p:cNvCxnSpPr>
            <p:nvPr/>
          </p:nvCxnSpPr>
          <p:spPr>
            <a:xfrm flipV="1">
              <a:off x="6464157" y="3774929"/>
              <a:ext cx="1067839" cy="246030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>
              <a:endCxn id="25" idx="4"/>
            </p:cNvCxnSpPr>
            <p:nvPr/>
          </p:nvCxnSpPr>
          <p:spPr>
            <a:xfrm flipH="1" flipV="1">
              <a:off x="7270209" y="2457450"/>
              <a:ext cx="362033" cy="1228054"/>
            </a:xfrm>
            <a:prstGeom prst="line">
              <a:avLst/>
            </a:prstGeom>
            <a:ln w="28575"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 60"/>
          <p:cNvGrpSpPr/>
          <p:nvPr/>
        </p:nvGrpSpPr>
        <p:grpSpPr>
          <a:xfrm>
            <a:off x="66660" y="1142843"/>
            <a:ext cx="8489657" cy="5312458"/>
            <a:chOff x="66660" y="1545542"/>
            <a:chExt cx="8489657" cy="5312458"/>
          </a:xfrm>
        </p:grpSpPr>
        <p:sp>
          <p:nvSpPr>
            <p:cNvPr id="62" name="TextBox 61"/>
            <p:cNvSpPr txBox="1"/>
            <p:nvPr/>
          </p:nvSpPr>
          <p:spPr>
            <a:xfrm>
              <a:off x="66660" y="1545542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B050"/>
                  </a:solidFill>
                </a:rPr>
                <a:t>0.37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141038" y="3482541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B050"/>
                  </a:solidFill>
                </a:rPr>
                <a:t>0.23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1312758" y="3708112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B050"/>
                  </a:solidFill>
                </a:rPr>
                <a:t>0.85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2835041" y="1764578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B050"/>
                  </a:solidFill>
                </a:rPr>
                <a:t>0.45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837093" y="5029370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B050"/>
                  </a:solidFill>
                </a:rPr>
                <a:t>0.06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1184188" y="6273225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B050"/>
                  </a:solidFill>
                </a:rPr>
                <a:t>0.95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6143248" y="4826403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B050"/>
                  </a:solidFill>
                </a:rPr>
                <a:t>0.77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4030729" y="5258973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B050"/>
                  </a:solidFill>
                </a:rPr>
                <a:t>0.69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7449119" y="3958204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B050"/>
                  </a:solidFill>
                </a:rPr>
                <a:t>0.93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2636067" y="6172665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B050"/>
                  </a:solidFill>
                </a:rPr>
                <a:t>0.32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7637476" y="1648606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B050"/>
                  </a:solidFill>
                </a:rPr>
                <a:t>0.28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4885862" y="2671159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B050"/>
                  </a:solidFill>
                </a:rPr>
                <a:t>0.34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5345283" y="1591838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B050"/>
                  </a:solidFill>
                </a:rPr>
                <a:t>0.12</a:t>
              </a:r>
            </a:p>
          </p:txBody>
        </p:sp>
      </p:grpSp>
      <p:sp>
        <p:nvSpPr>
          <p:cNvPr id="75" name="TextBox 74"/>
          <p:cNvSpPr txBox="1"/>
          <p:nvPr/>
        </p:nvSpPr>
        <p:spPr>
          <a:xfrm>
            <a:off x="3257549" y="1752693"/>
            <a:ext cx="1200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{0.23}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1564333" y="5379161"/>
            <a:ext cx="1200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{0.06}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3153397" y="5379162"/>
            <a:ext cx="1200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{0.06}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3082677" y="4408918"/>
            <a:ext cx="1200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{0.06}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14106" y="4069380"/>
            <a:ext cx="1200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{0.06}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7466000" y="1904953"/>
            <a:ext cx="1200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{0.12}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7897335" y="3213656"/>
            <a:ext cx="1200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{0.12}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5339069" y="3957990"/>
            <a:ext cx="1200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{0.12}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4934445" y="2686682"/>
            <a:ext cx="1200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{0.12}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6286427" y="1361879"/>
            <a:ext cx="1200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{0.12}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1149510" y="1167954"/>
            <a:ext cx="1200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{0.23}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1778183" y="2881281"/>
            <a:ext cx="1200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{0.23}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17978" y="2309083"/>
            <a:ext cx="1200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{0.23}</a:t>
            </a:r>
          </a:p>
        </p:txBody>
      </p:sp>
      <p:sp>
        <p:nvSpPr>
          <p:cNvPr id="88" name="Slide Number Placeholder 3">
            <a:extLst>
              <a:ext uri="{FF2B5EF4-FFF2-40B4-BE49-F238E27FC236}">
                <a16:creationId xmlns:a16="http://schemas.microsoft.com/office/drawing/2014/main" id="{8947D338-9735-BF4E-85CE-8301BD8E3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44</a:t>
            </a:fld>
            <a:endParaRPr lang="de-DE"/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9D20C7F9-9A18-E14A-B2B7-613D635C43B7}"/>
              </a:ext>
            </a:extLst>
          </p:cNvPr>
          <p:cNvSpPr txBox="1"/>
          <p:nvPr/>
        </p:nvSpPr>
        <p:spPr>
          <a:xfrm>
            <a:off x="3923928" y="6626828"/>
            <a:ext cx="102784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>
                <a:solidFill>
                  <a:schemeClr val="bg1"/>
                </a:solidFill>
              </a:rPr>
              <a:t>© Edith Cohen</a:t>
            </a:r>
            <a:endParaRPr 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66046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 of DP: Edge traversals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80528" y="1295400"/>
                <a:ext cx="9144000" cy="652732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800" dirty="0">
                    <a:solidFill>
                      <a:srgbClr val="0428FF"/>
                    </a:solidFill>
                  </a:rPr>
                  <a:t>Lemma: </a:t>
                </a:r>
                <a:r>
                  <a:rPr lang="en-US" sz="2800" dirty="0"/>
                  <a:t> Each arc is used in expectation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2"/>
                        </a:solidFill>
                        <a:latin typeface="Cambria Math"/>
                      </a:rPr>
                      <m:t>&lt;</m:t>
                    </m:r>
                    <m:r>
                      <a:rPr lang="de-DE" sz="2800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r>
                      <a:rPr lang="de-DE" sz="2800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8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ln</m:t>
                    </m:r>
                    <m:r>
                      <a:rPr lang="en-US" sz="28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 </m:t>
                    </m:r>
                    <m:r>
                      <a:rPr lang="en-US" sz="28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𝒏</m:t>
                    </m:r>
                    <m:r>
                      <a:rPr lang="de-DE" sz="2800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b="1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en-US" sz="2800" dirty="0"/>
                  <a:t>times.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0528" y="1295400"/>
                <a:ext cx="9144000" cy="652732"/>
              </a:xfrm>
              <a:blipFill>
                <a:blip r:embed="rId3"/>
                <a:stretch>
                  <a:fillRect l="-1387" t="-11538" b="-5769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216024" y="1903562"/>
                <a:ext cx="9108504" cy="11430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800" dirty="0">
                    <a:solidFill>
                      <a:srgbClr val="0428FF"/>
                    </a:solidFill>
                  </a:rPr>
                  <a:t>Proof:  </a:t>
                </a:r>
                <a:r>
                  <a:rPr lang="en-US" sz="2800" dirty="0"/>
                  <a:t>We bound the expected number of updates of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chemeClr val="tx2"/>
                        </a:solidFill>
                        <a:latin typeface="Cambria Math"/>
                      </a:rPr>
                      <m:t>𝒔</m:t>
                    </m:r>
                    <m:r>
                      <a:rPr lang="en-US" sz="2800" b="1" i="1" dirty="0" smtClean="0">
                        <a:solidFill>
                          <a:schemeClr val="tx2"/>
                        </a:solidFill>
                        <a:latin typeface="Cambria Math"/>
                      </a:rPr>
                      <m:t>(</m:t>
                    </m:r>
                    <m:r>
                      <a:rPr lang="en-US" sz="2800" b="1" i="1" dirty="0" smtClean="0">
                        <a:solidFill>
                          <a:schemeClr val="tx2"/>
                        </a:solidFill>
                        <a:latin typeface="Cambria Math"/>
                      </a:rPr>
                      <m:t>𝒗</m:t>
                    </m:r>
                    <m:r>
                      <a:rPr lang="en-US" sz="2800" b="1" i="1" dirty="0" smtClean="0">
                        <a:solidFill>
                          <a:schemeClr val="tx2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024" y="1903562"/>
                <a:ext cx="9108504" cy="1143000"/>
              </a:xfrm>
              <a:prstGeom prst="rect">
                <a:avLst/>
              </a:prstGeom>
              <a:blipFill>
                <a:blip r:embed="rId4"/>
                <a:stretch>
                  <a:fillRect l="-1252" t="-5435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450822" y="2564904"/>
                <a:ext cx="8568906" cy="36576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sz="2800" dirty="0"/>
                  <a:t>Consider nodes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𝑣</m:t>
                    </m:r>
                    <m:r>
                      <a:rPr lang="en-US" sz="2800" b="0" i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800" b="0" i="1" dirty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800" b="0" i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800" b="0" i="1" dirty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800" b="0" i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,…</m:t>
                    </m:r>
                  </m:oMath>
                </a14:m>
                <a:r>
                  <a:rPr lang="en-US" sz="2800" i="1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en-US" sz="2800" dirty="0"/>
                  <a:t>in order 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h</m:t>
                        </m:r>
                        <m:r>
                          <a:rPr lang="en-US" sz="2800" b="0" i="1" dirty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800" i="1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800" b="0" i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800" i="1" dirty="0">
                    <a:solidFill>
                      <a:schemeClr val="accent1">
                        <a:lumMod val="50000"/>
                      </a:schemeClr>
                    </a:solidFill>
                  </a:rPr>
                  <a:t>  </a:t>
                </a:r>
                <a:r>
                  <a:rPr lang="en-US" sz="2800" dirty="0"/>
                  <a:t>is propagated to (can reach)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𝑣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sz="2800" dirty="0"/>
                  <a:t>The probability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h</m:t>
                    </m:r>
                    <m:r>
                      <a:rPr lang="en-US" sz="2800" b="0" i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800" b="0" i="1" dirty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800" b="0" i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en-US" sz="2800" dirty="0"/>
                  <a:t>updates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s</m:t>
                    </m:r>
                    <m:r>
                      <a:rPr lang="en-US" sz="2800" b="0" i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(</m:t>
                    </m:r>
                    <m:r>
                      <a:rPr lang="en-US" sz="2800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𝑣</m:t>
                    </m:r>
                    <m:r>
                      <a:rPr lang="en-US" sz="2800" b="0" i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)</m:t>
                    </m:r>
                    <m:r>
                      <a:rPr lang="en-US" sz="2800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/>
                  <a:t>: </a:t>
                </a:r>
                <a:br>
                  <a:rPr lang="de-DE" sz="2800" b="1" i="0" dirty="0">
                    <a:solidFill>
                      <a:schemeClr val="tx2"/>
                    </a:solidFill>
                    <a:latin typeface="Cambria Math"/>
                  </a:rPr>
                </a:br>
                <a14:m>
                  <m:oMath xmlns:m="http://schemas.openxmlformats.org/officeDocument/2006/math">
                    <m:r>
                      <a:rPr lang="en-US" sz="2800" b="1" i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𝐏𝐫</m:t>
                    </m:r>
                    <m:r>
                      <a:rPr lang="en-US" sz="2800" b="1" i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⁡[</m:t>
                    </m:r>
                    <m:r>
                      <a:rPr lang="en-US" sz="2800" b="1" i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𝒉</m:t>
                    </m:r>
                    <m:d>
                      <m:dPr>
                        <m:ctrlPr>
                          <a:rPr lang="en-US" sz="2800" b="1" i="1" dirty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1" i="1" dirty="0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 dirty="0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𝒖</m:t>
                            </m:r>
                          </m:e>
                          <m:sub>
                            <m:r>
                              <a:rPr lang="en-US" sz="2800" b="1" i="1" dirty="0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𝒊</m:t>
                            </m:r>
                          </m:sub>
                        </m:sSub>
                      </m:e>
                    </m:d>
                    <m:r>
                      <a:rPr lang="en-US" sz="2800" b="1" i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&lt;</m:t>
                    </m:r>
                    <m:limLow>
                      <m:limLowPr>
                        <m:ctrlPr>
                          <a:rPr lang="en-US" sz="2800" b="1" i="1" dirty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func>
                          <m:funcPr>
                            <m:ctrlPr>
                              <a:rPr lang="en-US" sz="2800" b="1" i="1" dirty="0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800" b="1" i="0" dirty="0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𝐦𝐢𝐧</m:t>
                            </m:r>
                          </m:fName>
                          <m:e>
                            <m:r>
                              <a:rPr lang="en-US" sz="2800" b="1" i="1" dirty="0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𝒉</m:t>
                            </m:r>
                            <m:d>
                              <m:dPr>
                                <m:ctrlPr>
                                  <a:rPr lang="en-US" sz="2800" b="1" i="1" dirty="0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800" b="1" i="1" dirty="0" smtClean="0"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1" i="1" dirty="0" smtClean="0"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𝒖</m:t>
                                    </m:r>
                                  </m:e>
                                  <m:sub>
                                    <m:r>
                                      <a:rPr lang="en-US" sz="2800" b="1" i="1" dirty="0" smtClean="0"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𝒋</m:t>
                                    </m:r>
                                  </m:sub>
                                </m:sSub>
                              </m:e>
                            </m:d>
                          </m:e>
                        </m:func>
                      </m:e>
                      <m:lim>
                        <m:r>
                          <a:rPr lang="en-US" sz="2800" b="1" i="1" dirty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𝒋</m:t>
                        </m:r>
                        <m:r>
                          <a:rPr lang="en-US" sz="2800" b="1" i="1" dirty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&lt;</m:t>
                        </m:r>
                        <m:r>
                          <a:rPr lang="en-US" sz="2800" b="1" i="1" dirty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𝒊</m:t>
                        </m:r>
                      </m:lim>
                    </m:limLow>
                    <m:r>
                      <a:rPr lang="en-US" sz="2800" b="1" i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]=</m:t>
                    </m:r>
                    <m:box>
                      <m:boxPr>
                        <m:ctrlPr>
                          <a:rPr lang="en-US" sz="2800" b="1" i="1" dirty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800" b="1" i="1" dirty="0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1" i="1" dirty="0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800" b="1" i="1" dirty="0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𝒊</m:t>
                            </m:r>
                          </m:den>
                        </m:f>
                      </m:e>
                    </m:box>
                  </m:oMath>
                </a14:m>
                <a:endParaRPr lang="en-US" sz="2800" b="1" dirty="0"/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sz="2800" dirty="0"/>
                  <a:t>Summing over nodes (linearity of expectation):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8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𝒊</m:t>
                        </m:r>
                        <m:r>
                          <a:rPr lang="en-US" sz="28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sz="28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𝟏</m:t>
                        </m:r>
                      </m:sub>
                      <m:sup>
                        <m:r>
                          <a:rPr lang="en-US" sz="28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𝒏</m:t>
                        </m:r>
                      </m:sup>
                      <m:e>
                        <m:box>
                          <m:boxPr>
                            <m:ctrlPr>
                              <a:rPr lang="en-US" sz="2800" b="1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800" b="1" i="1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b="1" i="1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2800" b="1" i="1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  <m:t>𝒊</m:t>
                                </m:r>
                              </m:den>
                            </m:f>
                          </m:e>
                        </m:box>
                        <m:r>
                          <a:rPr lang="en-US" sz="28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𝑯</m:t>
                            </m:r>
                          </m:e>
                          <m:sub>
                            <m:r>
                              <a:rPr lang="en-US" sz="2800" b="1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𝒏</m:t>
                            </m:r>
                          </m:sub>
                        </m:sSub>
                        <m:r>
                          <a:rPr lang="en-US" sz="28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&lt;</m:t>
                        </m:r>
                        <m:r>
                          <a:rPr lang="de-DE" sz="28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28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ln</m:t>
                        </m:r>
                        <m:r>
                          <a:rPr lang="en-US" sz="28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8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𝒏</m:t>
                        </m:r>
                      </m:e>
                    </m:nary>
                    <m:r>
                      <a:rPr lang="de-DE" sz="28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)+1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822" y="2564904"/>
                <a:ext cx="8568906" cy="3657600"/>
              </a:xfrm>
              <a:prstGeom prst="rect">
                <a:avLst/>
              </a:prstGeom>
              <a:blipFill>
                <a:blip r:embed="rId5"/>
                <a:stretch>
                  <a:fillRect l="-2367" t="-2076" b="-15225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CB34CC5B-3917-5A4F-A474-ABD1601E5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45</a:t>
            </a:fld>
            <a:endParaRPr lang="de-DE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329C73-1BE3-0542-BAB0-D305ADFC004B}"/>
              </a:ext>
            </a:extLst>
          </p:cNvPr>
          <p:cNvSpPr txBox="1"/>
          <p:nvPr/>
        </p:nvSpPr>
        <p:spPr>
          <a:xfrm>
            <a:off x="1224136" y="5853172"/>
            <a:ext cx="2004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Harmonische Reihe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591E953-893D-124C-A8FA-D00EE1E39998}"/>
              </a:ext>
            </a:extLst>
          </p:cNvPr>
          <p:cNvSpPr txBox="1"/>
          <p:nvPr/>
        </p:nvSpPr>
        <p:spPr>
          <a:xfrm>
            <a:off x="3923928" y="6626828"/>
            <a:ext cx="102784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>
                <a:solidFill>
                  <a:schemeClr val="bg1"/>
                </a:solidFill>
              </a:rPr>
              <a:t>© Edith Cohen</a:t>
            </a:r>
            <a:endParaRPr 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846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 of DP: dependencies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296194"/>
            <a:ext cx="8229600" cy="1524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The </a:t>
            </a:r>
            <a:r>
              <a:rPr lang="en-US" sz="2800" dirty="0">
                <a:solidFill>
                  <a:srgbClr val="0428FF"/>
                </a:solidFill>
              </a:rPr>
              <a:t>longest chain of dependencies </a:t>
            </a:r>
            <a:r>
              <a:rPr lang="en-US" sz="2800" dirty="0"/>
              <a:t>is at most the longest shortest path (the </a:t>
            </a:r>
            <a:r>
              <a:rPr lang="en-US" sz="2800" dirty="0">
                <a:solidFill>
                  <a:srgbClr val="0428FF"/>
                </a:solidFill>
              </a:rPr>
              <a:t>diameter</a:t>
            </a:r>
            <a:r>
              <a:rPr lang="en-US" sz="2800" dirty="0"/>
              <a:t> of the graph)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A6C8AD-F0B3-B74C-8379-8CBC01932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46</a:t>
            </a:fld>
            <a:endParaRPr lang="de-DE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795D03-7BD6-4D44-B39E-7900556F4B52}"/>
              </a:ext>
            </a:extLst>
          </p:cNvPr>
          <p:cNvSpPr txBox="1"/>
          <p:nvPr/>
        </p:nvSpPr>
        <p:spPr>
          <a:xfrm>
            <a:off x="3923928" y="6626828"/>
            <a:ext cx="102784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>
                <a:solidFill>
                  <a:schemeClr val="bg1"/>
                </a:solidFill>
              </a:rPr>
              <a:t>© Edith Cohen</a:t>
            </a:r>
            <a:endParaRPr 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98012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All-Distances Sketches (ADS)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262813"/>
            <a:ext cx="8723313" cy="454245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Often, we care about </a:t>
            </a:r>
            <a:r>
              <a:rPr lang="en-US" dirty="0">
                <a:solidFill>
                  <a:srgbClr val="00B050"/>
                </a:solidFill>
              </a:rPr>
              <a:t>distance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</a:rPr>
              <a:t>not only reachability</a:t>
            </a:r>
            <a:r>
              <a:rPr lang="en-US" dirty="0"/>
              <a:t>: 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Nodes that are closer to a particular node, </a:t>
            </a:r>
            <a:br>
              <a:rPr lang="en-US" dirty="0"/>
            </a:br>
            <a:r>
              <a:rPr lang="en-US" dirty="0"/>
              <a:t>in distance or in Dijkstra (Nearest-Neighbor) rank, </a:t>
            </a:r>
            <a:br>
              <a:rPr lang="en-US" dirty="0"/>
            </a:br>
            <a:r>
              <a:rPr lang="en-US" dirty="0"/>
              <a:t>are more meaningful for the node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Want a sketch that supports distance-based queries (node hops)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" dirty="0"/>
              <a:t>ADS-Sketch: Inclusion probability of the min-hash of a node u decreases with its distance from v (more precisely, inversely proportional to the number of nodes closer to v than u)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" dirty="0"/>
              <a:t>Estimating similarity between neighborhoods of two nodes, distances, closeness similarities, </a:t>
            </a:r>
            <a:r>
              <a:rPr lang="de-DE" dirty="0"/>
              <a:t>etc.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A95C25-F90F-3B44-8F92-98EB1D11B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47</a:t>
            </a:fld>
            <a:endParaRPr lang="de-DE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C4932EA-1AED-7448-9B3A-701EB8280F1F}"/>
              </a:ext>
            </a:extLst>
          </p:cNvPr>
          <p:cNvSpPr/>
          <p:nvPr/>
        </p:nvSpPr>
        <p:spPr>
          <a:xfrm>
            <a:off x="2339752" y="6100718"/>
            <a:ext cx="446449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100" dirty="0">
                <a:solidFill>
                  <a:srgbClr val="0428FF"/>
                </a:solidFill>
              </a:rPr>
              <a:t>Edith Cohen. All-</a:t>
            </a:r>
            <a:r>
              <a:rPr lang="de-DE" sz="1100" dirty="0" err="1">
                <a:solidFill>
                  <a:srgbClr val="0428FF"/>
                </a:solidFill>
              </a:rPr>
              <a:t>distances</a:t>
            </a:r>
            <a:r>
              <a:rPr lang="de-DE" sz="1100" dirty="0">
                <a:solidFill>
                  <a:srgbClr val="0428FF"/>
                </a:solidFill>
              </a:rPr>
              <a:t> </a:t>
            </a:r>
            <a:r>
              <a:rPr lang="de-DE" sz="1100" dirty="0" err="1">
                <a:solidFill>
                  <a:srgbClr val="0428FF"/>
                </a:solidFill>
              </a:rPr>
              <a:t>sketches</a:t>
            </a:r>
            <a:r>
              <a:rPr lang="de-DE" sz="1100" dirty="0">
                <a:solidFill>
                  <a:srgbClr val="0428FF"/>
                </a:solidFill>
              </a:rPr>
              <a:t>, </a:t>
            </a:r>
            <a:r>
              <a:rPr lang="de-DE" sz="1100" dirty="0" err="1">
                <a:solidFill>
                  <a:srgbClr val="0428FF"/>
                </a:solidFill>
              </a:rPr>
              <a:t>revisited</a:t>
            </a:r>
            <a:r>
              <a:rPr lang="de-DE" sz="1100" dirty="0">
                <a:solidFill>
                  <a:srgbClr val="0428FF"/>
                </a:solidFill>
              </a:rPr>
              <a:t>: HIP </a:t>
            </a:r>
            <a:r>
              <a:rPr lang="de-DE" sz="1100" dirty="0" err="1">
                <a:solidFill>
                  <a:srgbClr val="0428FF"/>
                </a:solidFill>
              </a:rPr>
              <a:t>estimators</a:t>
            </a:r>
            <a:r>
              <a:rPr lang="de-DE" sz="1100" dirty="0">
                <a:solidFill>
                  <a:srgbClr val="0428FF"/>
                </a:solidFill>
              </a:rPr>
              <a:t> </a:t>
            </a:r>
            <a:r>
              <a:rPr lang="de-DE" sz="1100" dirty="0" err="1">
                <a:solidFill>
                  <a:srgbClr val="0428FF"/>
                </a:solidFill>
              </a:rPr>
              <a:t>for</a:t>
            </a:r>
            <a:r>
              <a:rPr lang="de-DE" sz="1100" dirty="0">
                <a:solidFill>
                  <a:srgbClr val="0428FF"/>
                </a:solidFill>
              </a:rPr>
              <a:t> massive </a:t>
            </a:r>
            <a:r>
              <a:rPr lang="de-DE" sz="1100" dirty="0" err="1">
                <a:solidFill>
                  <a:srgbClr val="0428FF"/>
                </a:solidFill>
              </a:rPr>
              <a:t>graphs</a:t>
            </a:r>
            <a:r>
              <a:rPr lang="de-DE" sz="1100" dirty="0">
                <a:solidFill>
                  <a:srgbClr val="0428FF"/>
                </a:solidFill>
              </a:rPr>
              <a:t> </a:t>
            </a:r>
            <a:r>
              <a:rPr lang="de-DE" sz="1100" dirty="0" err="1">
                <a:solidFill>
                  <a:srgbClr val="0428FF"/>
                </a:solidFill>
              </a:rPr>
              <a:t>analysis</a:t>
            </a:r>
            <a:r>
              <a:rPr lang="de-DE" sz="1100" dirty="0">
                <a:solidFill>
                  <a:srgbClr val="0428FF"/>
                </a:solidFill>
              </a:rPr>
              <a:t>. In </a:t>
            </a:r>
            <a:r>
              <a:rPr lang="de-DE" sz="1100" dirty="0" err="1">
                <a:solidFill>
                  <a:srgbClr val="0428FF"/>
                </a:solidFill>
              </a:rPr>
              <a:t>Proc</a:t>
            </a:r>
            <a:r>
              <a:rPr lang="de-DE" sz="1100" dirty="0">
                <a:solidFill>
                  <a:srgbClr val="0428FF"/>
                </a:solidFill>
              </a:rPr>
              <a:t>. Symposium on </a:t>
            </a:r>
            <a:r>
              <a:rPr lang="de-DE" sz="1100" dirty="0" err="1">
                <a:solidFill>
                  <a:srgbClr val="0428FF"/>
                </a:solidFill>
              </a:rPr>
              <a:t>Principles</a:t>
            </a:r>
            <a:r>
              <a:rPr lang="de-DE" sz="1100" dirty="0">
                <a:solidFill>
                  <a:srgbClr val="0428FF"/>
                </a:solidFill>
              </a:rPr>
              <a:t> </a:t>
            </a:r>
            <a:r>
              <a:rPr lang="de-DE" sz="1100" dirty="0" err="1">
                <a:solidFill>
                  <a:srgbClr val="0428FF"/>
                </a:solidFill>
              </a:rPr>
              <a:t>of</a:t>
            </a:r>
            <a:r>
              <a:rPr lang="de-DE" sz="1100" dirty="0">
                <a:solidFill>
                  <a:srgbClr val="0428FF"/>
                </a:solidFill>
              </a:rPr>
              <a:t> </a:t>
            </a:r>
            <a:r>
              <a:rPr lang="de-DE" sz="1100" dirty="0" err="1">
                <a:solidFill>
                  <a:srgbClr val="0428FF"/>
                </a:solidFill>
              </a:rPr>
              <a:t>database</a:t>
            </a:r>
            <a:r>
              <a:rPr lang="de-DE" sz="1100" dirty="0">
                <a:solidFill>
                  <a:srgbClr val="0428FF"/>
                </a:solidFill>
              </a:rPr>
              <a:t> </a:t>
            </a:r>
            <a:r>
              <a:rPr lang="de-DE" sz="1100" dirty="0" err="1">
                <a:solidFill>
                  <a:srgbClr val="0428FF"/>
                </a:solidFill>
              </a:rPr>
              <a:t>systems</a:t>
            </a:r>
            <a:r>
              <a:rPr lang="de-DE" sz="1100" dirty="0">
                <a:solidFill>
                  <a:srgbClr val="0428FF"/>
                </a:solidFill>
              </a:rPr>
              <a:t> (PODS '14). ACM, New York, NY, USA, 88-99, </a:t>
            </a:r>
            <a:r>
              <a:rPr lang="de-DE" sz="1100" b="1" dirty="0">
                <a:solidFill>
                  <a:srgbClr val="FF0000"/>
                </a:solidFill>
              </a:rPr>
              <a:t>2014</a:t>
            </a:r>
          </a:p>
        </p:txBody>
      </p:sp>
    </p:spTree>
    <p:extLst>
      <p:ext uri="{BB962C8B-B14F-4D97-AF65-F5344CB8AC3E}">
        <p14:creationId xmlns:p14="http://schemas.microsoft.com/office/powerpoint/2010/main" val="55224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496300" cy="503238"/>
          </a:xfrm>
        </p:spPr>
        <p:txBody>
          <a:bodyPr>
            <a:normAutofit fontScale="90000"/>
          </a:bodyPr>
          <a:lstStyle/>
          <a:p>
            <a:r>
              <a:rPr lang="en-US" dirty="0"/>
              <a:t>Diameter (longest shortest path between two nodes)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33400" y="1196752"/>
            <a:ext cx="7620000" cy="5181600"/>
            <a:chOff x="415704" y="1455435"/>
            <a:chExt cx="7763903" cy="5009618"/>
          </a:xfrm>
        </p:grpSpPr>
        <p:pic>
          <p:nvPicPr>
            <p:cNvPr id="5" name="Picture 14" descr="C:\Users\edithcohen\Documents\Dropbox\mytalks\MSR 201310\lego_starwars_luke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1387" y="5654591"/>
              <a:ext cx="608584" cy="8104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C:\Users\edithcohen\Documents\Dropbox\mytalks\MSR 201310\lego_chima_cragger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1223" y="1499498"/>
              <a:ext cx="592923" cy="592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3" descr="C:\Users\edithcohen\Documents\Dropbox\mytalks\MSR 201310\lego_chima_laval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7431" y="1630992"/>
              <a:ext cx="460849" cy="5806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 descr="C:\Users\edithcohen\Documents\Dropbox\mytalks\MSR 201310\lego_chima_razcal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1847" y="3353830"/>
              <a:ext cx="400492" cy="4892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5" descr="C:\Users\edithcohen\Documents\Dropbox\mytalks\MSR 201310\lego_ninja_Kai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5107" y="1545542"/>
              <a:ext cx="750718" cy="7276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6" descr="C:\Users\edithcohen\Documents\Dropbox\mytalks\MSR 201310\lego_ninja_nya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53896" y="1455435"/>
              <a:ext cx="920003" cy="8605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7" descr="C:\Users\edithcohen\Documents\Dropbox\mytalks\MSR 201310\lego_ninja_Lloyd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476" y="3558263"/>
              <a:ext cx="542131" cy="5421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8" descr="C:\Users\edithcohen\Documents\Dropbox\mytalks\MSR 201310\lego_ninja_sensei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0522" y="4129881"/>
              <a:ext cx="1309687" cy="8715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9" descr="C:\Users\edithcohen\Documents\Dropbox\mytalks\MSR 201310\lego_starwars_yoda.jp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7707" y="4438048"/>
              <a:ext cx="944562" cy="971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0" descr="C:\Users\edithcohen\Documents\Dropbox\mytalks\MSR 201310\lego_starwars_r2d2.jp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4221" y="5516099"/>
              <a:ext cx="696913" cy="8720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1" descr="C:\Users\edithcohen\Documents\Dropbox\mytalks\MSR 201310\lego_starwars_DV.jp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1450" y="4472079"/>
              <a:ext cx="742617" cy="7497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2" descr="C:\Users\edithcohen\Documents\Dropbox\mytalks\MSR 201310\lego_snake_accidus.jp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0102" y="2195531"/>
              <a:ext cx="685005" cy="6464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Oval 16"/>
            <p:cNvSpPr/>
            <p:nvPr/>
          </p:nvSpPr>
          <p:spPr>
            <a:xfrm>
              <a:off x="1059879" y="2092421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2574278" y="2287627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5847933" y="2844306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6358677" y="2317750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7208420" y="2317750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7513898" y="3655688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6358677" y="4000500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3020889" y="5481511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836367" y="3156857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1749995" y="5781861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4226410" y="4472079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Connector 27"/>
            <p:cNvCxnSpPr>
              <a:stCxn id="17" idx="6"/>
              <a:endCxn id="18" idx="2"/>
            </p:cNvCxnSpPr>
            <p:nvPr/>
          </p:nvCxnSpPr>
          <p:spPr>
            <a:xfrm>
              <a:off x="1183457" y="2162271"/>
              <a:ext cx="1390821" cy="19520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17" idx="4"/>
              <a:endCxn id="25" idx="0"/>
            </p:cNvCxnSpPr>
            <p:nvPr/>
          </p:nvCxnSpPr>
          <p:spPr>
            <a:xfrm flipH="1">
              <a:off x="898156" y="2232121"/>
              <a:ext cx="223512" cy="92473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25" idx="7"/>
              <a:endCxn id="18" idx="3"/>
            </p:cNvCxnSpPr>
            <p:nvPr/>
          </p:nvCxnSpPr>
          <p:spPr>
            <a:xfrm flipV="1">
              <a:off x="941847" y="2406868"/>
              <a:ext cx="1650529" cy="770448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24" idx="7"/>
              <a:endCxn id="27" idx="3"/>
            </p:cNvCxnSpPr>
            <p:nvPr/>
          </p:nvCxnSpPr>
          <p:spPr>
            <a:xfrm flipV="1">
              <a:off x="3126369" y="4591320"/>
              <a:ext cx="1118139" cy="91065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stCxn id="26" idx="6"/>
              <a:endCxn id="27" idx="2"/>
            </p:cNvCxnSpPr>
            <p:nvPr/>
          </p:nvCxnSpPr>
          <p:spPr>
            <a:xfrm flipV="1">
              <a:off x="1873573" y="4541929"/>
              <a:ext cx="2352837" cy="1309782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26" idx="5"/>
              <a:endCxn id="24" idx="2"/>
            </p:cNvCxnSpPr>
            <p:nvPr/>
          </p:nvCxnSpPr>
          <p:spPr>
            <a:xfrm flipV="1">
              <a:off x="1855475" y="5551361"/>
              <a:ext cx="1165414" cy="34974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22" idx="0"/>
              <a:endCxn id="21" idx="4"/>
            </p:cNvCxnSpPr>
            <p:nvPr/>
          </p:nvCxnSpPr>
          <p:spPr>
            <a:xfrm flipH="1" flipV="1">
              <a:off x="7270209" y="2457450"/>
              <a:ext cx="305478" cy="119823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21" idx="2"/>
              <a:endCxn id="20" idx="6"/>
            </p:cNvCxnSpPr>
            <p:nvPr/>
          </p:nvCxnSpPr>
          <p:spPr>
            <a:xfrm flipH="1">
              <a:off x="6482255" y="2387600"/>
              <a:ext cx="726165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21" idx="3"/>
              <a:endCxn id="23" idx="7"/>
            </p:cNvCxnSpPr>
            <p:nvPr/>
          </p:nvCxnSpPr>
          <p:spPr>
            <a:xfrm flipH="1">
              <a:off x="6464157" y="2436991"/>
              <a:ext cx="762361" cy="158396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20" idx="3"/>
              <a:endCxn id="19" idx="7"/>
            </p:cNvCxnSpPr>
            <p:nvPr/>
          </p:nvCxnSpPr>
          <p:spPr>
            <a:xfrm flipH="1">
              <a:off x="5953413" y="2436991"/>
              <a:ext cx="423362" cy="42777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19" idx="4"/>
              <a:endCxn id="23" idx="1"/>
            </p:cNvCxnSpPr>
            <p:nvPr/>
          </p:nvCxnSpPr>
          <p:spPr>
            <a:xfrm>
              <a:off x="5909722" y="2984006"/>
              <a:ext cx="467053" cy="103695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22" idx="3"/>
              <a:endCxn id="23" idx="6"/>
            </p:cNvCxnSpPr>
            <p:nvPr/>
          </p:nvCxnSpPr>
          <p:spPr>
            <a:xfrm flipH="1">
              <a:off x="6482255" y="3774929"/>
              <a:ext cx="1049741" cy="29542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20" idx="4"/>
              <a:endCxn id="23" idx="0"/>
            </p:cNvCxnSpPr>
            <p:nvPr/>
          </p:nvCxnSpPr>
          <p:spPr>
            <a:xfrm>
              <a:off x="6420466" y="2457450"/>
              <a:ext cx="0" cy="154305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22" idx="1"/>
              <a:endCxn id="19" idx="5"/>
            </p:cNvCxnSpPr>
            <p:nvPr/>
          </p:nvCxnSpPr>
          <p:spPr>
            <a:xfrm flipH="1" flipV="1">
              <a:off x="5953413" y="2963547"/>
              <a:ext cx="1578583" cy="7126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stCxn id="23" idx="2"/>
              <a:endCxn id="27" idx="6"/>
            </p:cNvCxnSpPr>
            <p:nvPr/>
          </p:nvCxnSpPr>
          <p:spPr>
            <a:xfrm flipH="1">
              <a:off x="4349988" y="4070350"/>
              <a:ext cx="2008689" cy="47157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20" idx="5"/>
              <a:endCxn id="22" idx="0"/>
            </p:cNvCxnSpPr>
            <p:nvPr/>
          </p:nvCxnSpPr>
          <p:spPr>
            <a:xfrm>
              <a:off x="6464157" y="2436991"/>
              <a:ext cx="1111530" cy="121869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18" idx="5"/>
              <a:endCxn id="27" idx="0"/>
            </p:cNvCxnSpPr>
            <p:nvPr/>
          </p:nvCxnSpPr>
          <p:spPr>
            <a:xfrm>
              <a:off x="2679758" y="2406868"/>
              <a:ext cx="1608441" cy="2065211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>
              <a:stCxn id="23" idx="1"/>
              <a:endCxn id="18" idx="6"/>
            </p:cNvCxnSpPr>
            <p:nvPr/>
          </p:nvCxnSpPr>
          <p:spPr>
            <a:xfrm flipH="1" flipV="1">
              <a:off x="2697856" y="2357477"/>
              <a:ext cx="3678919" cy="1663482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6" name="Picture 13" descr="C:\Users\edithcohen\Documents\Dropbox\mytalks\MSR 201310\leg_chima_eagle.jp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704" y="3023338"/>
              <a:ext cx="405519" cy="5930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7" name="Oval 46"/>
            <p:cNvSpPr/>
            <p:nvPr/>
          </p:nvSpPr>
          <p:spPr>
            <a:xfrm>
              <a:off x="1626417" y="4846959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2041240" y="3214130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9" name="Straight Connector 48"/>
            <p:cNvCxnSpPr>
              <a:stCxn id="48" idx="7"/>
              <a:endCxn id="18" idx="4"/>
            </p:cNvCxnSpPr>
            <p:nvPr/>
          </p:nvCxnSpPr>
          <p:spPr>
            <a:xfrm flipV="1">
              <a:off x="2146720" y="2427327"/>
              <a:ext cx="489347" cy="80726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25" idx="6"/>
              <a:endCxn id="48" idx="2"/>
            </p:cNvCxnSpPr>
            <p:nvPr/>
          </p:nvCxnSpPr>
          <p:spPr>
            <a:xfrm>
              <a:off x="959945" y="3226707"/>
              <a:ext cx="1081295" cy="5727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17" idx="5"/>
              <a:endCxn id="48" idx="1"/>
            </p:cNvCxnSpPr>
            <p:nvPr/>
          </p:nvCxnSpPr>
          <p:spPr>
            <a:xfrm>
              <a:off x="1165359" y="2211662"/>
              <a:ext cx="893979" cy="102292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stCxn id="47" idx="6"/>
              <a:endCxn id="27" idx="1"/>
            </p:cNvCxnSpPr>
            <p:nvPr/>
          </p:nvCxnSpPr>
          <p:spPr>
            <a:xfrm flipV="1">
              <a:off x="1749995" y="4492538"/>
              <a:ext cx="2494513" cy="42427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47" idx="4"/>
              <a:endCxn id="26" idx="0"/>
            </p:cNvCxnSpPr>
            <p:nvPr/>
          </p:nvCxnSpPr>
          <p:spPr>
            <a:xfrm>
              <a:off x="1688206" y="4986659"/>
              <a:ext cx="123578" cy="79520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47" idx="5"/>
              <a:endCxn id="24" idx="0"/>
            </p:cNvCxnSpPr>
            <p:nvPr/>
          </p:nvCxnSpPr>
          <p:spPr>
            <a:xfrm>
              <a:off x="1731897" y="4966200"/>
              <a:ext cx="1350781" cy="51531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48" idx="4"/>
              <a:endCxn id="47" idx="0"/>
            </p:cNvCxnSpPr>
            <p:nvPr/>
          </p:nvCxnSpPr>
          <p:spPr>
            <a:xfrm flipH="1">
              <a:off x="1688206" y="3353830"/>
              <a:ext cx="414823" cy="149312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48" idx="6"/>
              <a:endCxn id="19" idx="2"/>
            </p:cNvCxnSpPr>
            <p:nvPr/>
          </p:nvCxnSpPr>
          <p:spPr>
            <a:xfrm flipV="1">
              <a:off x="2164818" y="2914156"/>
              <a:ext cx="3683115" cy="36982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47" idx="7"/>
              <a:endCxn id="19" idx="3"/>
            </p:cNvCxnSpPr>
            <p:nvPr/>
          </p:nvCxnSpPr>
          <p:spPr>
            <a:xfrm flipV="1">
              <a:off x="1731897" y="2963547"/>
              <a:ext cx="4134134" cy="1903871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4" name="Straight Connector 63"/>
          <p:cNvCxnSpPr/>
          <p:nvPr/>
        </p:nvCxnSpPr>
        <p:spPr>
          <a:xfrm flipH="1">
            <a:off x="2164818" y="2579297"/>
            <a:ext cx="3893645" cy="529835"/>
          </a:xfrm>
          <a:prstGeom prst="line">
            <a:avLst/>
          </a:prstGeom>
          <a:ln w="127000">
            <a:solidFill>
              <a:srgbClr val="FF0000">
                <a:alpha val="3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endCxn id="17" idx="3"/>
          </p:cNvCxnSpPr>
          <p:nvPr/>
        </p:nvCxnSpPr>
        <p:spPr>
          <a:xfrm flipH="1" flipV="1">
            <a:off x="1183397" y="1978941"/>
            <a:ext cx="983664" cy="1146228"/>
          </a:xfrm>
          <a:prstGeom prst="line">
            <a:avLst/>
          </a:prstGeom>
          <a:ln w="127000">
            <a:solidFill>
              <a:srgbClr val="FF0000">
                <a:alpha val="3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6205600" y="4977132"/>
            <a:ext cx="2110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Diameter is 3</a:t>
            </a:r>
          </a:p>
        </p:txBody>
      </p:sp>
      <p:cxnSp>
        <p:nvCxnSpPr>
          <p:cNvPr id="63" name="Straight Connector 62"/>
          <p:cNvCxnSpPr>
            <a:endCxn id="22" idx="2"/>
          </p:cNvCxnSpPr>
          <p:nvPr/>
        </p:nvCxnSpPr>
        <p:spPr>
          <a:xfrm>
            <a:off x="5841954" y="2655421"/>
            <a:ext cx="1658076" cy="889367"/>
          </a:xfrm>
          <a:prstGeom prst="line">
            <a:avLst/>
          </a:prstGeom>
          <a:ln w="127000">
            <a:solidFill>
              <a:srgbClr val="FF0000">
                <a:alpha val="3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Slide Number Placeholder 3">
            <a:extLst>
              <a:ext uri="{FF2B5EF4-FFF2-40B4-BE49-F238E27FC236}">
                <a16:creationId xmlns:a16="http://schemas.microsoft.com/office/drawing/2014/main" id="{98C5BF13-1E07-E34C-B7E7-EAD4D9419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447648D8-C062-A147-9A9B-4C8852DF7DED}"/>
              </a:ext>
            </a:extLst>
          </p:cNvPr>
          <p:cNvSpPr txBox="1"/>
          <p:nvPr/>
        </p:nvSpPr>
        <p:spPr>
          <a:xfrm>
            <a:off x="3995936" y="6626828"/>
            <a:ext cx="102784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>
                <a:solidFill>
                  <a:schemeClr val="bg1"/>
                </a:solidFill>
              </a:rPr>
              <a:t>© Edith Cohen</a:t>
            </a:r>
            <a:endParaRPr 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6751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0E131-6B16-3549-9AB4-D5805968D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Computing Diameter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CB923D-E7F4-684E-9DFF-3360C72A2C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we run all pairs shortest path algorithms on </a:t>
            </a:r>
            <a:r>
              <a:rPr lang="en-US" dirty="0">
                <a:solidFill>
                  <a:srgbClr val="0428FF"/>
                </a:solidFill>
              </a:rPr>
              <a:t>large graphs </a:t>
            </a:r>
            <a:r>
              <a:rPr lang="en-US" dirty="0"/>
              <a:t>(with non-negative edge labels)?</a:t>
            </a:r>
          </a:p>
          <a:p>
            <a:pPr lvl="1"/>
            <a:r>
              <a:rPr lang="en-US" dirty="0">
                <a:solidFill>
                  <a:schemeClr val="hlink"/>
                </a:solidFill>
              </a:rPr>
              <a:t>O(</a:t>
            </a:r>
            <a:r>
              <a:rPr lang="en-US" dirty="0" err="1">
                <a:solidFill>
                  <a:schemeClr val="hlink"/>
                </a:solidFill>
              </a:rPr>
              <a:t>n</a:t>
            </a:r>
            <a:r>
              <a:rPr lang="en-US" dirty="0" err="1">
                <a:solidFill>
                  <a:schemeClr val="hlink"/>
                </a:solidFill>
                <a:latin typeface="cmsy10" charset="0"/>
              </a:rPr>
              <a:t>∙</a:t>
            </a:r>
            <a:r>
              <a:rPr lang="en-US" dirty="0" err="1">
                <a:solidFill>
                  <a:schemeClr val="hlink"/>
                </a:solidFill>
              </a:rPr>
              <a:t>T</a:t>
            </a:r>
            <a:r>
              <a:rPr lang="en-US" baseline="-25000" dirty="0" err="1">
                <a:solidFill>
                  <a:schemeClr val="hlink"/>
                </a:solidFill>
              </a:rPr>
              <a:t>Dijkstra</a:t>
            </a:r>
            <a:r>
              <a:rPr lang="en-US" dirty="0">
                <a:solidFill>
                  <a:schemeClr val="hlink"/>
                </a:solidFill>
              </a:rPr>
              <a:t>(</a:t>
            </a:r>
            <a:r>
              <a:rPr lang="en-US" dirty="0" err="1">
                <a:solidFill>
                  <a:schemeClr val="hlink"/>
                </a:solidFill>
              </a:rPr>
              <a:t>n,m</a:t>
            </a:r>
            <a:r>
              <a:rPr lang="en-US" dirty="0">
                <a:solidFill>
                  <a:schemeClr val="hlink"/>
                </a:solidFill>
              </a:rPr>
              <a:t>)) = O(n(n log n + m)) </a:t>
            </a:r>
            <a:br>
              <a:rPr lang="en-US" dirty="0">
                <a:solidFill>
                  <a:schemeClr val="hlink"/>
                </a:solidFill>
              </a:rPr>
            </a:br>
            <a:r>
              <a:rPr lang="en-US" dirty="0"/>
              <a:t>with Fibonacci heaps</a:t>
            </a:r>
          </a:p>
          <a:p>
            <a:r>
              <a:rPr lang="en-US" dirty="0"/>
              <a:t>Hardly!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0405C0-277C-AC42-9379-01C408421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9934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528" y="198131"/>
            <a:ext cx="8229600" cy="503238"/>
          </a:xfrm>
        </p:spPr>
        <p:txBody>
          <a:bodyPr>
            <a:noAutofit/>
          </a:bodyPr>
          <a:lstStyle/>
          <a:p>
            <a:r>
              <a:rPr lang="en-US" sz="3400" dirty="0"/>
              <a:t>Cover (undirected)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33400" y="1371600"/>
            <a:ext cx="7620000" cy="5181600"/>
            <a:chOff x="415704" y="1455435"/>
            <a:chExt cx="7763903" cy="5009618"/>
          </a:xfrm>
        </p:grpSpPr>
        <p:pic>
          <p:nvPicPr>
            <p:cNvPr id="5" name="Picture 14" descr="C:\Users\edithcohen\Documents\Dropbox\mytalks\MSR 201310\lego_starwars_luke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1387" y="5654591"/>
              <a:ext cx="608584" cy="8104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C:\Users\edithcohen\Documents\Dropbox\mytalks\MSR 201310\lego_chima_cragger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1223" y="1499498"/>
              <a:ext cx="592923" cy="592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3" descr="C:\Users\edithcohen\Documents\Dropbox\mytalks\MSR 201310\lego_chima_laval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7431" y="1630992"/>
              <a:ext cx="460849" cy="5806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 descr="C:\Users\edithcohen\Documents\Dropbox\mytalks\MSR 201310\lego_chima_razcal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1847" y="3353830"/>
              <a:ext cx="400492" cy="4892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5" descr="C:\Users\edithcohen\Documents\Dropbox\mytalks\MSR 201310\lego_ninja_Kai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5107" y="1545542"/>
              <a:ext cx="750718" cy="7276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6" descr="C:\Users\edithcohen\Documents\Dropbox\mytalks\MSR 201310\lego_ninja_nya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53896" y="1455435"/>
              <a:ext cx="920003" cy="8605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7" descr="C:\Users\edithcohen\Documents\Dropbox\mytalks\MSR 201310\lego_ninja_Lloyd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476" y="3558263"/>
              <a:ext cx="542131" cy="5421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8" descr="C:\Users\edithcohen\Documents\Dropbox\mytalks\MSR 201310\lego_ninja_sensei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0522" y="4129881"/>
              <a:ext cx="1309687" cy="8715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9" descr="C:\Users\edithcohen\Documents\Dropbox\mytalks\MSR 201310\lego_starwars_yoda.jp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7707" y="4438048"/>
              <a:ext cx="944562" cy="971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0" descr="C:\Users\edithcohen\Documents\Dropbox\mytalks\MSR 201310\lego_starwars_r2d2.jp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4221" y="5516099"/>
              <a:ext cx="696913" cy="8720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1" descr="C:\Users\edithcohen\Documents\Dropbox\mytalks\MSR 201310\lego_starwars_DV.jp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1450" y="4472079"/>
              <a:ext cx="742617" cy="7497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2" descr="C:\Users\edithcohen\Documents\Dropbox\mytalks\MSR 201310\lego_snake_accidus.jp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0102" y="2195531"/>
              <a:ext cx="685005" cy="6464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Oval 16"/>
            <p:cNvSpPr/>
            <p:nvPr/>
          </p:nvSpPr>
          <p:spPr>
            <a:xfrm>
              <a:off x="1059879" y="2092421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2574278" y="2287627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5847933" y="2844306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6358677" y="2317750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7208420" y="2317750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7513898" y="3655688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6358677" y="4000500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3020889" y="5481511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836367" y="3156857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1749995" y="5781861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4226410" y="4472079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Connector 27"/>
            <p:cNvCxnSpPr>
              <a:stCxn id="17" idx="6"/>
              <a:endCxn id="18" idx="2"/>
            </p:cNvCxnSpPr>
            <p:nvPr/>
          </p:nvCxnSpPr>
          <p:spPr>
            <a:xfrm>
              <a:off x="1183457" y="2162271"/>
              <a:ext cx="1390821" cy="19520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17" idx="4"/>
              <a:endCxn id="25" idx="0"/>
            </p:cNvCxnSpPr>
            <p:nvPr/>
          </p:nvCxnSpPr>
          <p:spPr>
            <a:xfrm flipH="1">
              <a:off x="898156" y="2232121"/>
              <a:ext cx="223512" cy="92473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25" idx="7"/>
              <a:endCxn id="18" idx="3"/>
            </p:cNvCxnSpPr>
            <p:nvPr/>
          </p:nvCxnSpPr>
          <p:spPr>
            <a:xfrm flipV="1">
              <a:off x="941847" y="2406868"/>
              <a:ext cx="1650529" cy="770448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24" idx="7"/>
              <a:endCxn id="27" idx="3"/>
            </p:cNvCxnSpPr>
            <p:nvPr/>
          </p:nvCxnSpPr>
          <p:spPr>
            <a:xfrm flipV="1">
              <a:off x="3126369" y="4591320"/>
              <a:ext cx="1118139" cy="91065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stCxn id="26" idx="6"/>
              <a:endCxn id="27" idx="2"/>
            </p:cNvCxnSpPr>
            <p:nvPr/>
          </p:nvCxnSpPr>
          <p:spPr>
            <a:xfrm flipV="1">
              <a:off x="1873573" y="4541929"/>
              <a:ext cx="2352837" cy="1309782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26" idx="5"/>
              <a:endCxn id="24" idx="2"/>
            </p:cNvCxnSpPr>
            <p:nvPr/>
          </p:nvCxnSpPr>
          <p:spPr>
            <a:xfrm flipV="1">
              <a:off x="1855475" y="5551361"/>
              <a:ext cx="1165414" cy="34974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22" idx="0"/>
              <a:endCxn id="21" idx="4"/>
            </p:cNvCxnSpPr>
            <p:nvPr/>
          </p:nvCxnSpPr>
          <p:spPr>
            <a:xfrm flipH="1" flipV="1">
              <a:off x="7270209" y="2457450"/>
              <a:ext cx="305478" cy="119823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21" idx="2"/>
              <a:endCxn id="20" idx="6"/>
            </p:cNvCxnSpPr>
            <p:nvPr/>
          </p:nvCxnSpPr>
          <p:spPr>
            <a:xfrm flipH="1">
              <a:off x="6482255" y="2387600"/>
              <a:ext cx="726165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21" idx="3"/>
              <a:endCxn id="23" idx="7"/>
            </p:cNvCxnSpPr>
            <p:nvPr/>
          </p:nvCxnSpPr>
          <p:spPr>
            <a:xfrm flipH="1">
              <a:off x="6464157" y="2436991"/>
              <a:ext cx="762361" cy="158396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20" idx="3"/>
              <a:endCxn id="19" idx="7"/>
            </p:cNvCxnSpPr>
            <p:nvPr/>
          </p:nvCxnSpPr>
          <p:spPr>
            <a:xfrm flipH="1">
              <a:off x="5953413" y="2436991"/>
              <a:ext cx="423362" cy="42777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19" idx="4"/>
              <a:endCxn id="23" idx="1"/>
            </p:cNvCxnSpPr>
            <p:nvPr/>
          </p:nvCxnSpPr>
          <p:spPr>
            <a:xfrm>
              <a:off x="5909722" y="2984006"/>
              <a:ext cx="467053" cy="103695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22" idx="3"/>
              <a:endCxn id="23" idx="6"/>
            </p:cNvCxnSpPr>
            <p:nvPr/>
          </p:nvCxnSpPr>
          <p:spPr>
            <a:xfrm flipH="1">
              <a:off x="6482255" y="3774929"/>
              <a:ext cx="1049741" cy="29542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20" idx="4"/>
              <a:endCxn id="23" idx="0"/>
            </p:cNvCxnSpPr>
            <p:nvPr/>
          </p:nvCxnSpPr>
          <p:spPr>
            <a:xfrm>
              <a:off x="6420466" y="2457450"/>
              <a:ext cx="0" cy="154305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22" idx="1"/>
              <a:endCxn id="19" idx="5"/>
            </p:cNvCxnSpPr>
            <p:nvPr/>
          </p:nvCxnSpPr>
          <p:spPr>
            <a:xfrm flipH="1" flipV="1">
              <a:off x="5953413" y="2963547"/>
              <a:ext cx="1578583" cy="7126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stCxn id="23" idx="2"/>
              <a:endCxn id="27" idx="6"/>
            </p:cNvCxnSpPr>
            <p:nvPr/>
          </p:nvCxnSpPr>
          <p:spPr>
            <a:xfrm flipH="1">
              <a:off x="4349988" y="4070350"/>
              <a:ext cx="2008689" cy="47157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20" idx="5"/>
              <a:endCxn id="22" idx="0"/>
            </p:cNvCxnSpPr>
            <p:nvPr/>
          </p:nvCxnSpPr>
          <p:spPr>
            <a:xfrm>
              <a:off x="6464157" y="2436991"/>
              <a:ext cx="1111530" cy="121869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18" idx="5"/>
              <a:endCxn id="27" idx="0"/>
            </p:cNvCxnSpPr>
            <p:nvPr/>
          </p:nvCxnSpPr>
          <p:spPr>
            <a:xfrm>
              <a:off x="2679758" y="2406868"/>
              <a:ext cx="1608441" cy="2065211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>
              <a:stCxn id="23" idx="1"/>
              <a:endCxn id="18" idx="6"/>
            </p:cNvCxnSpPr>
            <p:nvPr/>
          </p:nvCxnSpPr>
          <p:spPr>
            <a:xfrm flipH="1" flipV="1">
              <a:off x="2697856" y="2357477"/>
              <a:ext cx="3678919" cy="1663482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6" name="Picture 13" descr="C:\Users\edithcohen\Documents\Dropbox\mytalks\MSR 201310\leg_chima_eagle.jp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704" y="3023338"/>
              <a:ext cx="405519" cy="5930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7" name="Oval 46"/>
            <p:cNvSpPr/>
            <p:nvPr/>
          </p:nvSpPr>
          <p:spPr>
            <a:xfrm>
              <a:off x="1626417" y="4846959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2041240" y="3214130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9" name="Straight Connector 48"/>
            <p:cNvCxnSpPr>
              <a:stCxn id="48" idx="7"/>
              <a:endCxn id="18" idx="4"/>
            </p:cNvCxnSpPr>
            <p:nvPr/>
          </p:nvCxnSpPr>
          <p:spPr>
            <a:xfrm flipV="1">
              <a:off x="2146720" y="2427327"/>
              <a:ext cx="489347" cy="80726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25" idx="6"/>
              <a:endCxn id="48" idx="2"/>
            </p:cNvCxnSpPr>
            <p:nvPr/>
          </p:nvCxnSpPr>
          <p:spPr>
            <a:xfrm>
              <a:off x="959945" y="3226707"/>
              <a:ext cx="1081295" cy="5727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17" idx="5"/>
              <a:endCxn id="48" idx="1"/>
            </p:cNvCxnSpPr>
            <p:nvPr/>
          </p:nvCxnSpPr>
          <p:spPr>
            <a:xfrm>
              <a:off x="1165359" y="2211662"/>
              <a:ext cx="893979" cy="102292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stCxn id="47" idx="6"/>
              <a:endCxn id="27" idx="1"/>
            </p:cNvCxnSpPr>
            <p:nvPr/>
          </p:nvCxnSpPr>
          <p:spPr>
            <a:xfrm flipV="1">
              <a:off x="1749995" y="4492538"/>
              <a:ext cx="2494513" cy="42427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47" idx="4"/>
              <a:endCxn id="26" idx="0"/>
            </p:cNvCxnSpPr>
            <p:nvPr/>
          </p:nvCxnSpPr>
          <p:spPr>
            <a:xfrm>
              <a:off x="1688206" y="4986659"/>
              <a:ext cx="123578" cy="79520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47" idx="5"/>
              <a:endCxn id="24" idx="0"/>
            </p:cNvCxnSpPr>
            <p:nvPr/>
          </p:nvCxnSpPr>
          <p:spPr>
            <a:xfrm>
              <a:off x="1731897" y="4966200"/>
              <a:ext cx="1350781" cy="51531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48" idx="4"/>
              <a:endCxn id="47" idx="0"/>
            </p:cNvCxnSpPr>
            <p:nvPr/>
          </p:nvCxnSpPr>
          <p:spPr>
            <a:xfrm flipH="1">
              <a:off x="1688206" y="3353830"/>
              <a:ext cx="414823" cy="149312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48" idx="6"/>
              <a:endCxn id="19" idx="2"/>
            </p:cNvCxnSpPr>
            <p:nvPr/>
          </p:nvCxnSpPr>
          <p:spPr>
            <a:xfrm flipV="1">
              <a:off x="2164818" y="2914156"/>
              <a:ext cx="3683115" cy="36982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47" idx="7"/>
              <a:endCxn id="19" idx="3"/>
            </p:cNvCxnSpPr>
            <p:nvPr/>
          </p:nvCxnSpPr>
          <p:spPr>
            <a:xfrm flipV="1">
              <a:off x="1731897" y="2963547"/>
              <a:ext cx="4134134" cy="1903871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Oval 60"/>
          <p:cNvSpPr/>
          <p:nvPr/>
        </p:nvSpPr>
        <p:spPr>
          <a:xfrm>
            <a:off x="2023494" y="1156375"/>
            <a:ext cx="1463992" cy="1394222"/>
          </a:xfrm>
          <a:prstGeom prst="ellipse">
            <a:avLst/>
          </a:prstGeom>
          <a:solidFill>
            <a:srgbClr val="92D050">
              <a:alpha val="1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5746147" y="3706985"/>
            <a:ext cx="1463992" cy="1394222"/>
          </a:xfrm>
          <a:prstGeom prst="ellipse">
            <a:avLst/>
          </a:prstGeom>
          <a:solidFill>
            <a:srgbClr val="92D050">
              <a:alpha val="1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3653238" y="4182446"/>
            <a:ext cx="1463992" cy="1394222"/>
          </a:xfrm>
          <a:prstGeom prst="ellipse">
            <a:avLst/>
          </a:prstGeom>
          <a:solidFill>
            <a:srgbClr val="92D050">
              <a:alpha val="1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4" name="Straight Connector 63"/>
          <p:cNvCxnSpPr>
            <a:endCxn id="48" idx="7"/>
          </p:cNvCxnSpPr>
          <p:nvPr/>
        </p:nvCxnSpPr>
        <p:spPr>
          <a:xfrm flipH="1">
            <a:off x="2232332" y="2421681"/>
            <a:ext cx="469551" cy="790152"/>
          </a:xfrm>
          <a:prstGeom prst="line">
            <a:avLst/>
          </a:prstGeom>
          <a:ln w="127000">
            <a:solidFill>
              <a:srgbClr val="FF0000">
                <a:alpha val="3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endCxn id="25" idx="7"/>
          </p:cNvCxnSpPr>
          <p:nvPr/>
        </p:nvCxnSpPr>
        <p:spPr>
          <a:xfrm flipH="1">
            <a:off x="1049791" y="2263519"/>
            <a:ext cx="1723460" cy="889074"/>
          </a:xfrm>
          <a:prstGeom prst="line">
            <a:avLst/>
          </a:prstGeom>
          <a:ln w="127000">
            <a:solidFill>
              <a:srgbClr val="FF0000">
                <a:alpha val="3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endCxn id="6" idx="2"/>
          </p:cNvCxnSpPr>
          <p:nvPr/>
        </p:nvCxnSpPr>
        <p:spPr>
          <a:xfrm flipH="1" flipV="1">
            <a:off x="1222370" y="2030454"/>
            <a:ext cx="1547288" cy="391227"/>
          </a:xfrm>
          <a:prstGeom prst="line">
            <a:avLst/>
          </a:prstGeom>
          <a:ln w="127000">
            <a:solidFill>
              <a:srgbClr val="FF0000">
                <a:alpha val="3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endCxn id="22" idx="4"/>
          </p:cNvCxnSpPr>
          <p:nvPr/>
        </p:nvCxnSpPr>
        <p:spPr>
          <a:xfrm flipV="1">
            <a:off x="6380937" y="3791884"/>
            <a:ext cx="1179737" cy="284402"/>
          </a:xfrm>
          <a:prstGeom prst="line">
            <a:avLst/>
          </a:prstGeom>
          <a:ln w="127000">
            <a:solidFill>
              <a:srgbClr val="FF0000">
                <a:alpha val="3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>
            <a:stCxn id="21" idx="3"/>
          </p:cNvCxnSpPr>
          <p:nvPr/>
        </p:nvCxnSpPr>
        <p:spPr>
          <a:xfrm flipH="1">
            <a:off x="6362674" y="2386854"/>
            <a:ext cx="855302" cy="1756384"/>
          </a:xfrm>
          <a:prstGeom prst="line">
            <a:avLst/>
          </a:prstGeom>
          <a:ln w="127000">
            <a:solidFill>
              <a:srgbClr val="FF0000">
                <a:alpha val="3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stCxn id="20" idx="3"/>
          </p:cNvCxnSpPr>
          <p:nvPr/>
        </p:nvCxnSpPr>
        <p:spPr>
          <a:xfrm flipH="1">
            <a:off x="6380937" y="2386854"/>
            <a:ext cx="3046" cy="1646795"/>
          </a:xfrm>
          <a:prstGeom prst="line">
            <a:avLst/>
          </a:prstGeom>
          <a:ln w="127000">
            <a:solidFill>
              <a:srgbClr val="FF0000">
                <a:alpha val="3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5896874" y="2953087"/>
            <a:ext cx="487110" cy="1190151"/>
          </a:xfrm>
          <a:prstGeom prst="line">
            <a:avLst/>
          </a:prstGeom>
          <a:ln w="127000">
            <a:solidFill>
              <a:srgbClr val="FF0000">
                <a:alpha val="3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H="1">
            <a:off x="3211585" y="4615141"/>
            <a:ext cx="1122534" cy="1000805"/>
          </a:xfrm>
          <a:prstGeom prst="line">
            <a:avLst/>
          </a:prstGeom>
          <a:ln w="127000">
            <a:solidFill>
              <a:srgbClr val="FF0000">
                <a:alpha val="3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H="1">
            <a:off x="1782316" y="4636302"/>
            <a:ext cx="2489015" cy="1354748"/>
          </a:xfrm>
          <a:prstGeom prst="line">
            <a:avLst/>
          </a:prstGeom>
          <a:ln w="127000">
            <a:solidFill>
              <a:srgbClr val="FF0000">
                <a:alpha val="3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>
            <a:endCxn id="47" idx="7"/>
          </p:cNvCxnSpPr>
          <p:nvPr/>
        </p:nvCxnSpPr>
        <p:spPr>
          <a:xfrm flipH="1">
            <a:off x="1825198" y="4588299"/>
            <a:ext cx="2533663" cy="312418"/>
          </a:xfrm>
          <a:prstGeom prst="line">
            <a:avLst/>
          </a:prstGeom>
          <a:ln w="127000">
            <a:solidFill>
              <a:srgbClr val="FF0000">
                <a:alpha val="3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Slide Number Placeholder 3">
            <a:extLst>
              <a:ext uri="{FF2B5EF4-FFF2-40B4-BE49-F238E27FC236}">
                <a16:creationId xmlns:a16="http://schemas.microsoft.com/office/drawing/2014/main" id="{A9574594-89F2-5745-BE81-634E2B1F1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43174ECB-A21C-1D4A-A845-8BCEC51C7332}"/>
              </a:ext>
            </a:extLst>
          </p:cNvPr>
          <p:cNvSpPr txBox="1"/>
          <p:nvPr/>
        </p:nvSpPr>
        <p:spPr>
          <a:xfrm>
            <a:off x="3995936" y="6626828"/>
            <a:ext cx="102784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>
                <a:solidFill>
                  <a:schemeClr val="bg1"/>
                </a:solidFill>
              </a:rPr>
              <a:t>© Edith Cohen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15182344-DB7C-5D45-9FB2-970FE4A7FF98}"/>
              </a:ext>
            </a:extLst>
          </p:cNvPr>
          <p:cNvSpPr/>
          <p:nvPr/>
        </p:nvSpPr>
        <p:spPr>
          <a:xfrm>
            <a:off x="3420126" y="1053410"/>
            <a:ext cx="56189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or group hubs (in case directed links point to cover nodes)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71390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Distance distribution of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33400" y="1371600"/>
            <a:ext cx="7620000" cy="5181600"/>
            <a:chOff x="415704" y="1455435"/>
            <a:chExt cx="7763903" cy="5009618"/>
          </a:xfrm>
        </p:grpSpPr>
        <p:pic>
          <p:nvPicPr>
            <p:cNvPr id="5" name="Picture 14" descr="C:\Users\edithcohen\Documents\Dropbox\mytalks\MSR 201310\lego_starwars_luke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1387" y="5654591"/>
              <a:ext cx="608584" cy="8104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C:\Users\edithcohen\Documents\Dropbox\mytalks\MSR 201310\lego_chima_cragger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1223" y="1499498"/>
              <a:ext cx="592923" cy="592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3" descr="C:\Users\edithcohen\Documents\Dropbox\mytalks\MSR 201310\lego_chima_laval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7431" y="1630992"/>
              <a:ext cx="460849" cy="5806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 descr="C:\Users\edithcohen\Documents\Dropbox\mytalks\MSR 201310\lego_chima_razcal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1847" y="3353830"/>
              <a:ext cx="400492" cy="4892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5" descr="C:\Users\edithcohen\Documents\Dropbox\mytalks\MSR 201310\lego_ninja_Kai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5107" y="1545542"/>
              <a:ext cx="750718" cy="7276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6" descr="C:\Users\edithcohen\Documents\Dropbox\mytalks\MSR 201310\lego_ninja_nya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53896" y="1455435"/>
              <a:ext cx="920003" cy="8605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7" descr="C:\Users\edithcohen\Documents\Dropbox\mytalks\MSR 201310\lego_ninja_Lloyd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476" y="3558263"/>
              <a:ext cx="542131" cy="5421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8" descr="C:\Users\edithcohen\Documents\Dropbox\mytalks\MSR 201310\lego_ninja_sensei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0522" y="4129881"/>
              <a:ext cx="1309687" cy="8715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9" descr="C:\Users\edithcohen\Documents\Dropbox\mytalks\MSR 201310\lego_starwars_yoda.jp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7707" y="4438048"/>
              <a:ext cx="944562" cy="971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0" descr="C:\Users\edithcohen\Documents\Dropbox\mytalks\MSR 201310\lego_starwars_r2d2.jp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4221" y="5516099"/>
              <a:ext cx="696913" cy="8720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1" descr="C:\Users\edithcohen\Documents\Dropbox\mytalks\MSR 201310\lego_starwars_DV.jp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1450" y="4472079"/>
              <a:ext cx="742617" cy="7497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2" descr="C:\Users\edithcohen\Documents\Dropbox\mytalks\MSR 201310\lego_snake_accidus.jp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0102" y="2195531"/>
              <a:ext cx="685005" cy="6464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Oval 16"/>
            <p:cNvSpPr/>
            <p:nvPr/>
          </p:nvSpPr>
          <p:spPr>
            <a:xfrm>
              <a:off x="1059879" y="2092421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2574278" y="2287627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5847933" y="2844306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6358677" y="2317750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7208420" y="2317750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7513898" y="3655688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6358677" y="4000500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3020889" y="5481511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836367" y="3156857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1749995" y="5781861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4226410" y="4472079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Connector 27"/>
            <p:cNvCxnSpPr>
              <a:stCxn id="17" idx="6"/>
              <a:endCxn id="18" idx="2"/>
            </p:cNvCxnSpPr>
            <p:nvPr/>
          </p:nvCxnSpPr>
          <p:spPr>
            <a:xfrm>
              <a:off x="1183457" y="2162271"/>
              <a:ext cx="1390821" cy="19520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17" idx="4"/>
              <a:endCxn id="25" idx="0"/>
            </p:cNvCxnSpPr>
            <p:nvPr/>
          </p:nvCxnSpPr>
          <p:spPr>
            <a:xfrm flipH="1">
              <a:off x="898156" y="2232121"/>
              <a:ext cx="223512" cy="92473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25" idx="7"/>
              <a:endCxn id="18" idx="3"/>
            </p:cNvCxnSpPr>
            <p:nvPr/>
          </p:nvCxnSpPr>
          <p:spPr>
            <a:xfrm flipV="1">
              <a:off x="941847" y="2406868"/>
              <a:ext cx="1650529" cy="770448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24" idx="7"/>
              <a:endCxn id="27" idx="3"/>
            </p:cNvCxnSpPr>
            <p:nvPr/>
          </p:nvCxnSpPr>
          <p:spPr>
            <a:xfrm flipV="1">
              <a:off x="3126369" y="4591320"/>
              <a:ext cx="1118139" cy="91065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stCxn id="26" idx="6"/>
              <a:endCxn id="27" idx="2"/>
            </p:cNvCxnSpPr>
            <p:nvPr/>
          </p:nvCxnSpPr>
          <p:spPr>
            <a:xfrm flipV="1">
              <a:off x="1873573" y="4541929"/>
              <a:ext cx="2352837" cy="1309782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26" idx="5"/>
              <a:endCxn id="24" idx="2"/>
            </p:cNvCxnSpPr>
            <p:nvPr/>
          </p:nvCxnSpPr>
          <p:spPr>
            <a:xfrm flipV="1">
              <a:off x="1855475" y="5551361"/>
              <a:ext cx="1165414" cy="34974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22" idx="0"/>
              <a:endCxn id="21" idx="4"/>
            </p:cNvCxnSpPr>
            <p:nvPr/>
          </p:nvCxnSpPr>
          <p:spPr>
            <a:xfrm flipH="1" flipV="1">
              <a:off x="7270209" y="2457450"/>
              <a:ext cx="305478" cy="119823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21" idx="2"/>
              <a:endCxn id="20" idx="6"/>
            </p:cNvCxnSpPr>
            <p:nvPr/>
          </p:nvCxnSpPr>
          <p:spPr>
            <a:xfrm flipH="1">
              <a:off x="6482255" y="2387600"/>
              <a:ext cx="726165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21" idx="3"/>
              <a:endCxn id="23" idx="7"/>
            </p:cNvCxnSpPr>
            <p:nvPr/>
          </p:nvCxnSpPr>
          <p:spPr>
            <a:xfrm flipH="1">
              <a:off x="6464157" y="2436991"/>
              <a:ext cx="762361" cy="158396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20" idx="3"/>
              <a:endCxn id="19" idx="7"/>
            </p:cNvCxnSpPr>
            <p:nvPr/>
          </p:nvCxnSpPr>
          <p:spPr>
            <a:xfrm flipH="1">
              <a:off x="5953413" y="2436991"/>
              <a:ext cx="423362" cy="42777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19" idx="4"/>
              <a:endCxn id="23" idx="1"/>
            </p:cNvCxnSpPr>
            <p:nvPr/>
          </p:nvCxnSpPr>
          <p:spPr>
            <a:xfrm>
              <a:off x="5909722" y="2984006"/>
              <a:ext cx="467053" cy="103695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22" idx="3"/>
              <a:endCxn id="23" idx="6"/>
            </p:cNvCxnSpPr>
            <p:nvPr/>
          </p:nvCxnSpPr>
          <p:spPr>
            <a:xfrm flipH="1">
              <a:off x="6482255" y="3774929"/>
              <a:ext cx="1049741" cy="29542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20" idx="4"/>
              <a:endCxn id="23" idx="0"/>
            </p:cNvCxnSpPr>
            <p:nvPr/>
          </p:nvCxnSpPr>
          <p:spPr>
            <a:xfrm>
              <a:off x="6420466" y="2457450"/>
              <a:ext cx="0" cy="154305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22" idx="1"/>
              <a:endCxn id="19" idx="5"/>
            </p:cNvCxnSpPr>
            <p:nvPr/>
          </p:nvCxnSpPr>
          <p:spPr>
            <a:xfrm flipH="1" flipV="1">
              <a:off x="5953413" y="2963547"/>
              <a:ext cx="1578583" cy="7126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stCxn id="23" idx="2"/>
              <a:endCxn id="27" idx="6"/>
            </p:cNvCxnSpPr>
            <p:nvPr/>
          </p:nvCxnSpPr>
          <p:spPr>
            <a:xfrm flipH="1">
              <a:off x="4349988" y="4070350"/>
              <a:ext cx="2008689" cy="47157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20" idx="5"/>
              <a:endCxn id="22" idx="0"/>
            </p:cNvCxnSpPr>
            <p:nvPr/>
          </p:nvCxnSpPr>
          <p:spPr>
            <a:xfrm>
              <a:off x="6464157" y="2436991"/>
              <a:ext cx="1111530" cy="121869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18" idx="5"/>
              <a:endCxn id="27" idx="0"/>
            </p:cNvCxnSpPr>
            <p:nvPr/>
          </p:nvCxnSpPr>
          <p:spPr>
            <a:xfrm>
              <a:off x="2679758" y="2406868"/>
              <a:ext cx="1608441" cy="2065211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>
              <a:stCxn id="23" idx="1"/>
              <a:endCxn id="18" idx="6"/>
            </p:cNvCxnSpPr>
            <p:nvPr/>
          </p:nvCxnSpPr>
          <p:spPr>
            <a:xfrm flipH="1" flipV="1">
              <a:off x="2697856" y="2357477"/>
              <a:ext cx="3678919" cy="1663482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6" name="Picture 13" descr="C:\Users\edithcohen\Documents\Dropbox\mytalks\MSR 201310\leg_chima_eagle.jp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704" y="3023338"/>
              <a:ext cx="405519" cy="5930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7" name="Oval 46"/>
            <p:cNvSpPr/>
            <p:nvPr/>
          </p:nvSpPr>
          <p:spPr>
            <a:xfrm>
              <a:off x="1626417" y="4846959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2041240" y="3214130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9" name="Straight Connector 48"/>
            <p:cNvCxnSpPr>
              <a:stCxn id="48" idx="7"/>
              <a:endCxn id="18" idx="4"/>
            </p:cNvCxnSpPr>
            <p:nvPr/>
          </p:nvCxnSpPr>
          <p:spPr>
            <a:xfrm flipV="1">
              <a:off x="2146720" y="2427327"/>
              <a:ext cx="489347" cy="80726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25" idx="6"/>
              <a:endCxn id="48" idx="2"/>
            </p:cNvCxnSpPr>
            <p:nvPr/>
          </p:nvCxnSpPr>
          <p:spPr>
            <a:xfrm>
              <a:off x="959945" y="3226707"/>
              <a:ext cx="1081295" cy="5727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17" idx="5"/>
              <a:endCxn id="48" idx="1"/>
            </p:cNvCxnSpPr>
            <p:nvPr/>
          </p:nvCxnSpPr>
          <p:spPr>
            <a:xfrm>
              <a:off x="1165359" y="2211662"/>
              <a:ext cx="893979" cy="102292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stCxn id="47" idx="6"/>
              <a:endCxn id="27" idx="1"/>
            </p:cNvCxnSpPr>
            <p:nvPr/>
          </p:nvCxnSpPr>
          <p:spPr>
            <a:xfrm flipV="1">
              <a:off x="1749995" y="4492538"/>
              <a:ext cx="2494513" cy="42427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47" idx="4"/>
              <a:endCxn id="26" idx="0"/>
            </p:cNvCxnSpPr>
            <p:nvPr/>
          </p:nvCxnSpPr>
          <p:spPr>
            <a:xfrm>
              <a:off x="1688206" y="4986659"/>
              <a:ext cx="123578" cy="79520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47" idx="5"/>
              <a:endCxn id="24" idx="0"/>
            </p:cNvCxnSpPr>
            <p:nvPr/>
          </p:nvCxnSpPr>
          <p:spPr>
            <a:xfrm>
              <a:off x="1731897" y="4966200"/>
              <a:ext cx="1350781" cy="51531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48" idx="4"/>
              <a:endCxn id="47" idx="0"/>
            </p:cNvCxnSpPr>
            <p:nvPr/>
          </p:nvCxnSpPr>
          <p:spPr>
            <a:xfrm flipH="1">
              <a:off x="1688206" y="3353830"/>
              <a:ext cx="414823" cy="149312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48" idx="6"/>
              <a:endCxn id="19" idx="2"/>
            </p:cNvCxnSpPr>
            <p:nvPr/>
          </p:nvCxnSpPr>
          <p:spPr>
            <a:xfrm flipV="1">
              <a:off x="2164818" y="2914156"/>
              <a:ext cx="3683115" cy="36982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47" idx="7"/>
              <a:endCxn id="19" idx="3"/>
            </p:cNvCxnSpPr>
            <p:nvPr/>
          </p:nvCxnSpPr>
          <p:spPr>
            <a:xfrm flipV="1">
              <a:off x="1731897" y="2963547"/>
              <a:ext cx="4134134" cy="1903871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4" name="Straight Connector 63"/>
          <p:cNvCxnSpPr>
            <a:endCxn id="15" idx="3"/>
          </p:cNvCxnSpPr>
          <p:nvPr/>
        </p:nvCxnSpPr>
        <p:spPr>
          <a:xfrm flipH="1">
            <a:off x="1778254" y="2830269"/>
            <a:ext cx="4207976" cy="2049285"/>
          </a:xfrm>
          <a:prstGeom prst="line">
            <a:avLst/>
          </a:prstGeom>
          <a:ln w="127000">
            <a:solidFill>
              <a:srgbClr val="FF0000">
                <a:alpha val="3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47" idx="7"/>
            <a:endCxn id="48" idx="3"/>
          </p:cNvCxnSpPr>
          <p:nvPr/>
        </p:nvCxnSpPr>
        <p:spPr>
          <a:xfrm flipV="1">
            <a:off x="1825198" y="3314007"/>
            <a:ext cx="321371" cy="1586710"/>
          </a:xfrm>
          <a:prstGeom prst="line">
            <a:avLst/>
          </a:prstGeom>
          <a:ln w="127000">
            <a:solidFill>
              <a:srgbClr val="FF0000">
                <a:alpha val="3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5746026" y="5068341"/>
            <a:ext cx="213834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Distance 1</a:t>
            </a:r>
            <a:r>
              <a:rPr lang="en-US" sz="2800" dirty="0"/>
              <a:t>:  5</a:t>
            </a:r>
          </a:p>
          <a:p>
            <a:r>
              <a:rPr lang="en-US" sz="2800" dirty="0">
                <a:solidFill>
                  <a:srgbClr val="00B050"/>
                </a:solidFill>
              </a:rPr>
              <a:t>Distance 2</a:t>
            </a:r>
            <a:r>
              <a:rPr lang="en-US" sz="2800" dirty="0"/>
              <a:t>: 6</a:t>
            </a:r>
          </a:p>
          <a:p>
            <a:r>
              <a:rPr lang="en-US" sz="2800" dirty="0">
                <a:solidFill>
                  <a:srgbClr val="7030A0"/>
                </a:solidFill>
              </a:rPr>
              <a:t>Distance 3</a:t>
            </a:r>
            <a:r>
              <a:rPr lang="en-US" sz="2800" dirty="0"/>
              <a:t>: 1</a:t>
            </a:r>
          </a:p>
        </p:txBody>
      </p:sp>
      <p:cxnSp>
        <p:nvCxnSpPr>
          <p:cNvPr id="63" name="Straight Connector 62"/>
          <p:cNvCxnSpPr/>
          <p:nvPr/>
        </p:nvCxnSpPr>
        <p:spPr>
          <a:xfrm flipV="1">
            <a:off x="1857864" y="4588589"/>
            <a:ext cx="2415611" cy="363215"/>
          </a:xfrm>
          <a:prstGeom prst="line">
            <a:avLst/>
          </a:prstGeom>
          <a:ln w="127000">
            <a:solidFill>
              <a:srgbClr val="FF0000">
                <a:alpha val="3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" name="Picture 11" descr="C:\Users\edithcohen\Documents\Dropbox\mytalks\MSR 201310\lego_starwars_DV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191" y="124221"/>
            <a:ext cx="728853" cy="77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9" name="Straight Connector 68"/>
          <p:cNvCxnSpPr>
            <a:stCxn id="47" idx="6"/>
            <a:endCxn id="24" idx="1"/>
          </p:cNvCxnSpPr>
          <p:nvPr/>
        </p:nvCxnSpPr>
        <p:spPr>
          <a:xfrm>
            <a:off x="1842960" y="4951804"/>
            <a:ext cx="1265100" cy="605250"/>
          </a:xfrm>
          <a:prstGeom prst="line">
            <a:avLst/>
          </a:prstGeom>
          <a:ln w="127000">
            <a:solidFill>
              <a:srgbClr val="FF0000">
                <a:alpha val="3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endCxn id="26" idx="1"/>
          </p:cNvCxnSpPr>
          <p:nvPr/>
        </p:nvCxnSpPr>
        <p:spPr>
          <a:xfrm>
            <a:off x="1778254" y="5039319"/>
            <a:ext cx="82468" cy="828396"/>
          </a:xfrm>
          <a:prstGeom prst="line">
            <a:avLst/>
          </a:prstGeom>
          <a:ln w="127000">
            <a:solidFill>
              <a:srgbClr val="FF0000">
                <a:alpha val="3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>
            <a:stCxn id="18" idx="5"/>
          </p:cNvCxnSpPr>
          <p:nvPr/>
        </p:nvCxnSpPr>
        <p:spPr>
          <a:xfrm flipH="1">
            <a:off x="2080814" y="2355696"/>
            <a:ext cx="674676" cy="907223"/>
          </a:xfrm>
          <a:prstGeom prst="line">
            <a:avLst/>
          </a:prstGeom>
          <a:ln w="127000">
            <a:solidFill>
              <a:srgbClr val="00B050">
                <a:alpha val="3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>
            <a:stCxn id="17" idx="3"/>
            <a:endCxn id="48" idx="6"/>
          </p:cNvCxnSpPr>
          <p:nvPr/>
        </p:nvCxnSpPr>
        <p:spPr>
          <a:xfrm>
            <a:off x="1183397" y="2153789"/>
            <a:ext cx="1066697" cy="1109131"/>
          </a:xfrm>
          <a:prstGeom prst="line">
            <a:avLst/>
          </a:prstGeom>
          <a:ln w="127000">
            <a:solidFill>
              <a:srgbClr val="00B050">
                <a:alpha val="3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endCxn id="25" idx="6"/>
          </p:cNvCxnSpPr>
          <p:nvPr/>
        </p:nvCxnSpPr>
        <p:spPr>
          <a:xfrm flipH="1" flipV="1">
            <a:off x="1067553" y="3203680"/>
            <a:ext cx="1061254" cy="26958"/>
          </a:xfrm>
          <a:prstGeom prst="line">
            <a:avLst/>
          </a:prstGeom>
          <a:ln w="127000">
            <a:solidFill>
              <a:srgbClr val="00B050">
                <a:alpha val="3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>
            <a:endCxn id="23" idx="7"/>
          </p:cNvCxnSpPr>
          <p:nvPr/>
        </p:nvCxnSpPr>
        <p:spPr>
          <a:xfrm>
            <a:off x="5975445" y="2916068"/>
            <a:ext cx="494301" cy="1109131"/>
          </a:xfrm>
          <a:prstGeom prst="line">
            <a:avLst/>
          </a:prstGeom>
          <a:ln w="127000">
            <a:solidFill>
              <a:srgbClr val="00B050">
                <a:alpha val="3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>
            <a:endCxn id="22" idx="5"/>
          </p:cNvCxnSpPr>
          <p:nvPr/>
        </p:nvCxnSpPr>
        <p:spPr>
          <a:xfrm>
            <a:off x="5881054" y="2892797"/>
            <a:ext cx="1722501" cy="877926"/>
          </a:xfrm>
          <a:prstGeom prst="line">
            <a:avLst/>
          </a:prstGeom>
          <a:ln w="127000">
            <a:solidFill>
              <a:srgbClr val="00B050">
                <a:alpha val="3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>
            <a:endCxn id="20" idx="5"/>
          </p:cNvCxnSpPr>
          <p:nvPr/>
        </p:nvCxnSpPr>
        <p:spPr>
          <a:xfrm flipV="1">
            <a:off x="5986230" y="2386854"/>
            <a:ext cx="483516" cy="442459"/>
          </a:xfrm>
          <a:prstGeom prst="line">
            <a:avLst/>
          </a:prstGeom>
          <a:ln w="127000">
            <a:solidFill>
              <a:srgbClr val="00B050">
                <a:alpha val="3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>
            <a:stCxn id="20" idx="6"/>
            <a:endCxn id="21" idx="2"/>
          </p:cNvCxnSpPr>
          <p:nvPr/>
        </p:nvCxnSpPr>
        <p:spPr>
          <a:xfrm>
            <a:off x="6487508" y="2335767"/>
            <a:ext cx="712706" cy="0"/>
          </a:xfrm>
          <a:prstGeom prst="line">
            <a:avLst/>
          </a:prstGeom>
          <a:ln w="127000">
            <a:solidFill>
              <a:srgbClr val="7030A0">
                <a:alpha val="3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Slide Number Placeholder 3">
            <a:extLst>
              <a:ext uri="{FF2B5EF4-FFF2-40B4-BE49-F238E27FC236}">
                <a16:creationId xmlns:a16="http://schemas.microsoft.com/office/drawing/2014/main" id="{B3D9FAB6-B716-9D44-BCAF-2B08C7106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FC2CAB0B-E65C-0E49-8140-FA43DB0B94EE}"/>
              </a:ext>
            </a:extLst>
          </p:cNvPr>
          <p:cNvSpPr txBox="1"/>
          <p:nvPr/>
        </p:nvSpPr>
        <p:spPr>
          <a:xfrm>
            <a:off x="3995936" y="6626828"/>
            <a:ext cx="102784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>
                <a:solidFill>
                  <a:schemeClr val="bg1"/>
                </a:solidFill>
              </a:rPr>
              <a:t>© Edith Cohen</a:t>
            </a:r>
            <a:endParaRPr 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952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749" y="198004"/>
            <a:ext cx="8229600" cy="503238"/>
          </a:xfrm>
        </p:spPr>
        <p:txBody>
          <a:bodyPr>
            <a:noAutofit/>
          </a:bodyPr>
          <a:lstStyle/>
          <a:p>
            <a:r>
              <a:rPr lang="en-US" dirty="0"/>
              <a:t>Algorithm Design Principles for Big Data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04800" y="3581400"/>
            <a:ext cx="8534400" cy="304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endParaRPr lang="en-US" sz="33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8194F87-8ED0-4A48-81D8-0D31BDB1B7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Settle for approximations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Keep memory polylog in data size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Keep total computation/communication</a:t>
            </a:r>
            <a:br>
              <a:rPr lang="en-US" sz="2800" dirty="0"/>
            </a:br>
            <a:r>
              <a:rPr lang="en-US" sz="2800" dirty="0"/>
              <a:t>“linear” in the size of the data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Parallelize (minimize chains of dependencies)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681BD392-0C13-8841-8FA0-15FDF3863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703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7_Standarddesign">
  <a:themeElements>
    <a:clrScheme name="7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Standarddesign">
      <a:majorFont>
        <a:latin typeface="Myriad Pro"/>
        <a:ea typeface="ＭＳ Ｐゴシック"/>
        <a:cs typeface=""/>
      </a:majorFont>
      <a:minorFont>
        <a:latin typeface="Myriad Pro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7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3857</TotalTime>
  <Words>2495</Words>
  <Application>Microsoft Macintosh PowerPoint</Application>
  <PresentationFormat>On-screen Show (4:3)</PresentationFormat>
  <Paragraphs>566</Paragraphs>
  <Slides>47</Slides>
  <Notes>1</Notes>
  <HiddenSlides>1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6" baseType="lpstr">
      <vt:lpstr>Arial</vt:lpstr>
      <vt:lpstr>Calibri</vt:lpstr>
      <vt:lpstr>Cambria Math</vt:lpstr>
      <vt:lpstr>cmsy10</vt:lpstr>
      <vt:lpstr>Myriad Pro</vt:lpstr>
      <vt:lpstr>Symbol</vt:lpstr>
      <vt:lpstr>Wingdings</vt:lpstr>
      <vt:lpstr>7_Standarddesign</vt:lpstr>
      <vt:lpstr>Formel</vt:lpstr>
      <vt:lpstr>Non-Standard-Datenbanken  und Data Mining  Approximate Analysis of Large Graph Structures</vt:lpstr>
      <vt:lpstr>Acknowledgments</vt:lpstr>
      <vt:lpstr>Graph Datasets</vt:lpstr>
      <vt:lpstr>Recap: Mining the link structure  Network- and node-level properties</vt:lpstr>
      <vt:lpstr>Diameter (longest shortest path between two nodes)</vt:lpstr>
      <vt:lpstr>Computing Diameter</vt:lpstr>
      <vt:lpstr>Cover (undirected)</vt:lpstr>
      <vt:lpstr>Distance distribution of </vt:lpstr>
      <vt:lpstr>Algorithm Design Principles for Big Data</vt:lpstr>
      <vt:lpstr>Node Sketches</vt:lpstr>
      <vt:lpstr>Sketching Reachability Sets</vt:lpstr>
      <vt:lpstr>Reachability Set of</vt:lpstr>
      <vt:lpstr>Reachability Set of</vt:lpstr>
      <vt:lpstr>Why sketch reachability sets ?</vt:lpstr>
      <vt:lpstr>Recap: Min-Hashing</vt:lpstr>
      <vt:lpstr>Recap: Min-Hashing (2)</vt:lpstr>
      <vt:lpstr>Recap: Min-Hashing - Mehrere min-Werte bzw. Hashfunktionen  </vt:lpstr>
      <vt:lpstr>Min-hash sketches of all reachability sets</vt:lpstr>
      <vt:lpstr>PowerPoint Presentation</vt:lpstr>
      <vt:lpstr>PowerPoint Presentation</vt:lpstr>
      <vt:lpstr>Communities and Reachability</vt:lpstr>
      <vt:lpstr>PowerPoint Presentation</vt:lpstr>
      <vt:lpstr>PowerPoint Presentation</vt:lpstr>
      <vt:lpstr>Determine Groups</vt:lpstr>
      <vt:lpstr>Estimating Jaccard Similarity of Nodes</vt:lpstr>
      <vt:lpstr>PowerPoint Presentation</vt:lpstr>
      <vt:lpstr>PowerPoint Presentation</vt:lpstr>
      <vt:lpstr>PowerPoint Presentation</vt:lpstr>
      <vt:lpstr>Min-Hash-BFS Analysis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Analysis of DP: Edge traversals </vt:lpstr>
      <vt:lpstr>Analysis of DP: dependencies</vt:lpstr>
      <vt:lpstr>All-Distances Sketches (ADS)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Uli</dc:creator>
  <cp:lastModifiedBy>Ralf Möller</cp:lastModifiedBy>
  <cp:revision>628</cp:revision>
  <cp:lastPrinted>2014-10-18T14:57:02Z</cp:lastPrinted>
  <dcterms:created xsi:type="dcterms:W3CDTF">2010-04-27T12:26:40Z</dcterms:created>
  <dcterms:modified xsi:type="dcterms:W3CDTF">2021-01-22T12:37:06Z</dcterms:modified>
</cp:coreProperties>
</file>