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4"/>
  </p:notesMasterIdLst>
  <p:handoutMasterIdLst>
    <p:handoutMasterId r:id="rId55"/>
  </p:handoutMasterIdLst>
  <p:sldIdLst>
    <p:sldId id="273" r:id="rId2"/>
    <p:sldId id="389" r:id="rId3"/>
    <p:sldId id="274" r:id="rId4"/>
    <p:sldId id="283" r:id="rId5"/>
    <p:sldId id="327" r:id="rId6"/>
    <p:sldId id="326" r:id="rId7"/>
    <p:sldId id="330" r:id="rId8"/>
    <p:sldId id="331" r:id="rId9"/>
    <p:sldId id="333" r:id="rId10"/>
    <p:sldId id="336" r:id="rId11"/>
    <p:sldId id="397" r:id="rId12"/>
    <p:sldId id="335" r:id="rId13"/>
    <p:sldId id="406" r:id="rId14"/>
    <p:sldId id="337" r:id="rId15"/>
    <p:sldId id="338" r:id="rId16"/>
    <p:sldId id="276" r:id="rId17"/>
    <p:sldId id="340" r:id="rId18"/>
    <p:sldId id="341" r:id="rId19"/>
    <p:sldId id="295" r:id="rId20"/>
    <p:sldId id="343" r:id="rId21"/>
    <p:sldId id="344" r:id="rId22"/>
    <p:sldId id="346" r:id="rId23"/>
    <p:sldId id="390" r:id="rId24"/>
    <p:sldId id="349" r:id="rId25"/>
    <p:sldId id="350" r:id="rId26"/>
    <p:sldId id="353" r:id="rId27"/>
    <p:sldId id="395" r:id="rId28"/>
    <p:sldId id="354" r:id="rId29"/>
    <p:sldId id="361" r:id="rId30"/>
    <p:sldId id="355" r:id="rId31"/>
    <p:sldId id="356" r:id="rId32"/>
    <p:sldId id="391" r:id="rId33"/>
    <p:sldId id="392" r:id="rId34"/>
    <p:sldId id="359" r:id="rId35"/>
    <p:sldId id="360" r:id="rId36"/>
    <p:sldId id="362" r:id="rId37"/>
    <p:sldId id="393" r:id="rId38"/>
    <p:sldId id="366" r:id="rId39"/>
    <p:sldId id="365" r:id="rId40"/>
    <p:sldId id="367" r:id="rId41"/>
    <p:sldId id="398" r:id="rId42"/>
    <p:sldId id="399" r:id="rId43"/>
    <p:sldId id="368" r:id="rId44"/>
    <p:sldId id="329" r:id="rId45"/>
    <p:sldId id="369" r:id="rId46"/>
    <p:sldId id="370" r:id="rId47"/>
    <p:sldId id="401" r:id="rId48"/>
    <p:sldId id="400" r:id="rId49"/>
    <p:sldId id="402" r:id="rId50"/>
    <p:sldId id="403" r:id="rId51"/>
    <p:sldId id="404" r:id="rId52"/>
    <p:sldId id="405" r:id="rId5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FFFF99"/>
    <a:srgbClr val="FF8000"/>
    <a:srgbClr val="00FFFF"/>
    <a:srgbClr val="6D7CFF"/>
    <a:srgbClr val="807CFF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22" autoAdjust="0"/>
    <p:restoredTop sz="96327" autoAdjust="0"/>
  </p:normalViewPr>
  <p:slideViewPr>
    <p:cSldViewPr>
      <p:cViewPr varScale="1">
        <p:scale>
          <a:sx n="102" d="100"/>
          <a:sy n="102" d="100"/>
        </p:scale>
        <p:origin x="200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02.02.21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02.02.21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99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7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0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65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1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Non-Standard Databases</a:t>
            </a:r>
            <a:br>
              <a:rPr lang="en-US" sz="3600" b="1" dirty="0"/>
            </a:br>
            <a:r>
              <a:rPr lang="en-US" sz="3600" b="1" dirty="0"/>
              <a:t>and Data Mining</a:t>
            </a:r>
            <a:br>
              <a:rPr lang="en-US" sz="3600" b="1" dirty="0">
                <a:cs typeface="+mj-cs"/>
              </a:rPr>
            </a:br>
            <a:endParaRPr lang="en-US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2376116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Dr. Özgür </a:t>
            </a:r>
            <a:r>
              <a:rPr lang="de-DE" dirty="0" err="1"/>
              <a:t>Özçep</a:t>
            </a:r>
            <a:endParaRPr lang="de-DE" dirty="0"/>
          </a:p>
          <a:p>
            <a:pPr eaLnBrk="1" hangingPunct="1">
              <a:defRPr/>
            </a:pPr>
            <a:r>
              <a:rPr lang="de-DE" b="1" dirty="0"/>
              <a:t>Universität zu Lübeck</a:t>
            </a:r>
          </a:p>
          <a:p>
            <a:pPr eaLnBrk="1" hangingPunct="1">
              <a:defRPr/>
            </a:pPr>
            <a:r>
              <a:rPr lang="de-DE" b="1" dirty="0"/>
              <a:t>Institut für Informationssysteme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en-US" dirty="0"/>
              <a:t>Presented by</a:t>
            </a:r>
            <a:r>
              <a:rPr lang="de-DE" dirty="0"/>
              <a:t>: Prof. Dr. Ralf Möller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DC13B-AA42-2249-89E9-0501737F442D}"/>
              </a:ext>
            </a:extLst>
          </p:cNvPr>
          <p:cNvSpPr/>
          <p:nvPr/>
        </p:nvSpPr>
        <p:spPr>
          <a:xfrm>
            <a:off x="3684577" y="2801590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12529"/>
                </a:solidFill>
                <a:latin typeface="+mn-lt"/>
              </a:rPr>
              <a:t>Intervention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Causal Effect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6321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(drug-recovery effect)</a:t>
            </a:r>
          </a:p>
          <a:p>
            <a:pPr>
              <a:defRPr/>
            </a:pPr>
            <a:r>
              <a:rPr lang="en-US" dirty="0"/>
              <a:t>How effective is drug usage for recovery?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ACE =  P(Y = 1 | do(X = 1)) – P(Y = 1 | do(X = 0))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4344000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434400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5454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572623" y="54545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204471" y="4221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503668" y="40770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60255" y="5589240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84591" y="5661248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557742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11960" y="36543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771800" y="47344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5580112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>
            <a:stCxn id="16" idx="4"/>
            <a:endCxn id="11" idx="0"/>
          </p:cNvCxnSpPr>
          <p:nvPr/>
        </p:nvCxnSpPr>
        <p:spPr>
          <a:xfrm flipH="1">
            <a:off x="2836319" y="4878452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5" idx="4"/>
            <a:endCxn id="13" idx="0"/>
          </p:cNvCxnSpPr>
          <p:nvPr/>
        </p:nvCxnSpPr>
        <p:spPr>
          <a:xfrm flipH="1">
            <a:off x="4276479" y="3798316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 flipH="1">
            <a:off x="5644631" y="4878436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355976" y="33569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542457" y="422108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782817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348503" y="2535805"/>
            <a:ext cx="29056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= </a:t>
            </a:r>
            <a:r>
              <a:rPr lang="de-DE" sz="2600" dirty="0" err="1">
                <a:solidFill>
                  <a:srgbClr val="FF0000"/>
                </a:solidFill>
              </a:rPr>
              <a:t>P</a:t>
            </a:r>
            <a:r>
              <a:rPr lang="de-DE" sz="2600" baseline="-25000" dirty="0" err="1">
                <a:solidFill>
                  <a:srgbClr val="FF0000"/>
                </a:solidFill>
              </a:rPr>
              <a:t>m</a:t>
            </a:r>
            <a:r>
              <a:rPr lang="de-DE" sz="2600" dirty="0">
                <a:solidFill>
                  <a:srgbClr val="FF0000"/>
                </a:solidFill>
              </a:rPr>
              <a:t>(Y = </a:t>
            </a:r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dirty="0">
                <a:solidFill>
                  <a:srgbClr val="FF0000"/>
                </a:solidFill>
              </a:rPr>
              <a:t> | X = x)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835696" y="5157192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 = x</a:t>
            </a:r>
          </a:p>
        </p:txBody>
      </p:sp>
    </p:spTree>
    <p:extLst>
      <p:ext uri="{BB962C8B-B14F-4D97-AF65-F5344CB8AC3E}">
        <p14:creationId xmlns:p14="http://schemas.microsoft.com/office/powerpoint/2010/main" val="407040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Intervention (alternatively)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different ways to define intervention </a:t>
            </a:r>
            <a:br>
              <a:rPr lang="en-US"/>
            </a:br>
            <a:r>
              <a:rPr lang="en-US"/>
              <a:t>(other than by manipulated graph)</a:t>
            </a:r>
          </a:p>
          <a:p>
            <a:endParaRPr lang="en-US"/>
          </a:p>
          <a:p>
            <a:r>
              <a:rPr lang="en-US"/>
              <a:t>Model intervention </a:t>
            </a:r>
            <a:r>
              <a:rPr lang="en-US">
                <a:solidFill>
                  <a:srgbClr val="008380"/>
                </a:solidFill>
              </a:rPr>
              <a:t>do(X=x) </a:t>
            </a:r>
            <a:r>
              <a:rPr lang="en-US"/>
              <a:t>with force variable </a:t>
            </a:r>
            <a:r>
              <a:rPr lang="en-US">
                <a:solidFill>
                  <a:srgbClr val="008380"/>
                </a:solidFill>
              </a:rPr>
              <a:t>F</a:t>
            </a:r>
          </a:p>
          <a:p>
            <a:pPr lvl="1"/>
            <a:r>
              <a:rPr lang="en-US">
                <a:solidFill>
                  <a:srgbClr val="008380"/>
                </a:solidFill>
              </a:rPr>
              <a:t>F </a:t>
            </a:r>
            <a:r>
              <a:rPr lang="en-US"/>
              <a:t>is parent of </a:t>
            </a:r>
            <a:r>
              <a:rPr lang="en-US">
                <a:solidFill>
                  <a:srgbClr val="008380"/>
                </a:solidFill>
              </a:rPr>
              <a:t>X, </a:t>
            </a:r>
          </a:p>
          <a:p>
            <a:pPr lvl="1"/>
            <a:r>
              <a:rPr lang="en-US">
                <a:solidFill>
                  <a:srgbClr val="008380"/>
                </a:solidFill>
              </a:rPr>
              <a:t>Dom(F) = {do(X=x‘) | x in dom(X)} ⋃ {idle}</a:t>
            </a:r>
          </a:p>
          <a:p>
            <a:pPr lvl="1"/>
            <a:r>
              <a:rPr lang="en-US">
                <a:solidFill>
                  <a:srgbClr val="008380"/>
                </a:solidFill>
              </a:rPr>
              <a:t>pa‘(X) = pa(X) ⋃ {F}</a:t>
            </a:r>
          </a:p>
          <a:p>
            <a:pPr lvl="1"/>
            <a:r>
              <a:rPr lang="en-US"/>
              <a:t>New</a:t>
            </a:r>
            <a:r>
              <a:rPr lang="en-US">
                <a:solidFill>
                  <a:srgbClr val="008380"/>
                </a:solidFill>
              </a:rPr>
              <a:t> ``CPT‘‘ </a:t>
            </a:r>
            <a:r>
              <a:rPr lang="en-US"/>
              <a:t>for </a:t>
            </a:r>
            <a:r>
              <a:rPr lang="en-US">
                <a:solidFill>
                  <a:srgbClr val="008380"/>
                </a:solidFill>
              </a:rPr>
              <a:t>X</a:t>
            </a:r>
          </a:p>
          <a:p>
            <a:pPr marL="457200" lvl="1" indent="0">
              <a:buNone/>
            </a:pPr>
            <a:r>
              <a:rPr lang="en-US">
                <a:solidFill>
                  <a:srgbClr val="008380"/>
                </a:solidFill>
              </a:rPr>
              <a:t>			   P(X=x | pa(X))     </a:t>
            </a:r>
            <a:r>
              <a:rPr lang="en-US"/>
              <a:t>if</a:t>
            </a:r>
            <a:r>
              <a:rPr lang="en-US">
                <a:solidFill>
                  <a:srgbClr val="008380"/>
                </a:solidFill>
              </a:rPr>
              <a:t> F = idle</a:t>
            </a:r>
          </a:p>
          <a:p>
            <a:pPr marL="457200" lvl="1" indent="0">
              <a:buNone/>
            </a:pPr>
            <a:r>
              <a:rPr lang="en-US">
                <a:solidFill>
                  <a:srgbClr val="008380"/>
                </a:solidFill>
              </a:rPr>
              <a:t>			   0		      </a:t>
            </a:r>
            <a:r>
              <a:rPr lang="en-US"/>
              <a:t>if </a:t>
            </a:r>
            <a:r>
              <a:rPr lang="en-US">
                <a:solidFill>
                  <a:srgbClr val="008380"/>
                </a:solidFill>
              </a:rPr>
              <a:t>F = do(X=x‘) </a:t>
            </a:r>
            <a:r>
              <a:rPr lang="en-US"/>
              <a:t>and </a:t>
            </a:r>
            <a:r>
              <a:rPr lang="en-US">
                <a:solidFill>
                  <a:srgbClr val="008380"/>
                </a:solidFill>
              </a:rPr>
              <a:t>x ≠x‘</a:t>
            </a:r>
          </a:p>
          <a:p>
            <a:pPr marL="457200" lvl="1" indent="0">
              <a:buNone/>
            </a:pPr>
            <a:r>
              <a:rPr lang="en-US">
                <a:solidFill>
                  <a:srgbClr val="008380"/>
                </a:solidFill>
              </a:rPr>
              <a:t>	                        	   1   		      </a:t>
            </a:r>
            <a:r>
              <a:rPr lang="en-US"/>
              <a:t>if</a:t>
            </a:r>
            <a:r>
              <a:rPr lang="en-US">
                <a:solidFill>
                  <a:srgbClr val="008380"/>
                </a:solidFill>
              </a:rPr>
              <a:t> F = do(X=x‘) </a:t>
            </a:r>
            <a:r>
              <a:rPr lang="en-US"/>
              <a:t>and </a:t>
            </a:r>
            <a:r>
              <a:rPr lang="en-US">
                <a:solidFill>
                  <a:srgbClr val="008380"/>
                </a:solidFill>
              </a:rPr>
              <a:t>x = x‘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Geschweifte Klammer links 4"/>
          <p:cNvSpPr/>
          <p:nvPr/>
        </p:nvSpPr>
        <p:spPr>
          <a:xfrm>
            <a:off x="3049748" y="4924964"/>
            <a:ext cx="288032" cy="1080120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83568" y="5157192"/>
            <a:ext cx="255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008380"/>
                </a:solidFill>
              </a:rPr>
              <a:t>P(X =x | </a:t>
            </a:r>
            <a:r>
              <a:rPr lang="de-DE" sz="2400" dirty="0" err="1">
                <a:solidFill>
                  <a:srgbClr val="008380"/>
                </a:solidFill>
              </a:rPr>
              <a:t>pa</a:t>
            </a:r>
            <a:r>
              <a:rPr lang="de-DE" sz="2400" dirty="0">
                <a:solidFill>
                  <a:srgbClr val="008380"/>
                </a:solidFill>
              </a:rPr>
              <a:t>‘(X)) = </a:t>
            </a:r>
          </a:p>
        </p:txBody>
      </p:sp>
    </p:spTree>
    <p:extLst>
      <p:ext uri="{BB962C8B-B14F-4D97-AF65-F5344CB8AC3E}">
        <p14:creationId xmlns:p14="http://schemas.microsoft.com/office/powerpoint/2010/main" val="96980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(drug-recovery effect)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x) = ? 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Need to reduce to probabilities </a:t>
            </a:r>
            <a:r>
              <a:rPr lang="en-US" dirty="0" err="1">
                <a:solidFill>
                  <a:srgbClr val="000000"/>
                </a:solidFill>
              </a:rPr>
              <a:t>w.r.t.</a:t>
            </a:r>
            <a:r>
              <a:rPr lang="en-US" dirty="0">
                <a:solidFill>
                  <a:srgbClr val="000000"/>
                </a:solidFill>
              </a:rPr>
              <a:t> original graph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(Z = z) = P(Z = z)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Z = z, X = x) = P(Y = y | Z = z, X = x)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Summing out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=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x, Z = z)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(Z = z |X = x)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x, Z = z)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(Z = z)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P(Y = y | X = x, Z = z) P(Z = z)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1009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7586943" y="4848056"/>
            <a:ext cx="945497" cy="1101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23858" y="5958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8460432" y="5949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7464018" y="4725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6372200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148064" y="6021288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4288" y="6021288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6146783" y="6072192"/>
            <a:ext cx="2334740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471507" y="41583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846043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5" idx="4"/>
            <a:endCxn id="13" idx="0"/>
          </p:cNvCxnSpPr>
          <p:nvPr/>
        </p:nvCxnSpPr>
        <p:spPr>
          <a:xfrm flipH="1">
            <a:off x="7536026" y="4302372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>
            <a:off x="8532440" y="5373200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7615523" y="38610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028384" y="5085184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076056" y="5589240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 = x</a:t>
            </a:r>
          </a:p>
        </p:txBody>
      </p:sp>
      <p:grpSp>
        <p:nvGrpSpPr>
          <p:cNvPr id="38" name="Gruppierung 37"/>
          <p:cNvGrpSpPr/>
          <p:nvPr/>
        </p:nvGrpSpPr>
        <p:grpSpPr>
          <a:xfrm>
            <a:off x="4427984" y="188640"/>
            <a:ext cx="4608512" cy="2664297"/>
            <a:chOff x="4568492" y="1917548"/>
            <a:chExt cx="4608512" cy="1851486"/>
          </a:xfrm>
        </p:grpSpPr>
        <p:sp>
          <p:nvSpPr>
            <p:cNvPr id="4" name="Textfeld 3"/>
            <p:cNvSpPr txBox="1"/>
            <p:nvPr/>
          </p:nvSpPr>
          <p:spPr>
            <a:xfrm>
              <a:off x="5216564" y="1917548"/>
              <a:ext cx="3960440" cy="491928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8380"/>
                  </a:solidFill>
                </a:rPr>
                <a:t>Z </a:t>
              </a:r>
              <a:r>
                <a:rPr lang="en-US" sz="2000">
                  <a:solidFill>
                    <a:srgbClr val="000000"/>
                  </a:solidFill>
                </a:rPr>
                <a:t>value not effected by intervention on </a:t>
              </a:r>
              <a:r>
                <a:rPr lang="en-US" sz="2000">
                  <a:solidFill>
                    <a:srgbClr val="008380"/>
                  </a:solidFill>
                </a:rPr>
                <a:t>x:  f</a:t>
              </a:r>
              <a:r>
                <a:rPr lang="en-US" sz="2000" baseline="-25000">
                  <a:solidFill>
                    <a:srgbClr val="008380"/>
                  </a:solidFill>
                </a:rPr>
                <a:t>Z</a:t>
              </a:r>
              <a:r>
                <a:rPr lang="en-US" sz="2000">
                  <a:solidFill>
                    <a:srgbClr val="008380"/>
                  </a:solidFill>
                </a:rPr>
                <a:t>: Z = f(U</a:t>
              </a:r>
              <a:r>
                <a:rPr lang="en-US" sz="2000" baseline="-25000">
                  <a:solidFill>
                    <a:srgbClr val="008380"/>
                  </a:solidFill>
                </a:rPr>
                <a:t>Z</a:t>
              </a:r>
              <a:r>
                <a:rPr lang="en-US" sz="2000">
                  <a:solidFill>
                    <a:srgbClr val="008380"/>
                  </a:solidFill>
                </a:rPr>
                <a:t>) </a:t>
              </a:r>
            </a:p>
          </p:txBody>
        </p:sp>
        <p:cxnSp>
          <p:nvCxnSpPr>
            <p:cNvPr id="7" name="Gewinkelte Verbindung 6"/>
            <p:cNvCxnSpPr/>
            <p:nvPr/>
          </p:nvCxnSpPr>
          <p:spPr>
            <a:xfrm rot="10800000" flipV="1">
              <a:off x="4568492" y="2417949"/>
              <a:ext cx="4464496" cy="1351085"/>
            </a:xfrm>
            <a:prstGeom prst="bentConnector3">
              <a:avLst>
                <a:gd name="adj1" fmla="val 497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ung 39"/>
          <p:cNvGrpSpPr/>
          <p:nvPr/>
        </p:nvGrpSpPr>
        <p:grpSpPr>
          <a:xfrm>
            <a:off x="611560" y="3284984"/>
            <a:ext cx="4176464" cy="3096344"/>
            <a:chOff x="747192" y="3300408"/>
            <a:chExt cx="4176464" cy="3096344"/>
          </a:xfrm>
        </p:grpSpPr>
        <p:sp>
          <p:nvSpPr>
            <p:cNvPr id="41" name="Textfeld 40"/>
            <p:cNvSpPr txBox="1"/>
            <p:nvPr/>
          </p:nvSpPr>
          <p:spPr>
            <a:xfrm>
              <a:off x="747192" y="5688866"/>
              <a:ext cx="4176464" cy="707886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8380"/>
                  </a:solidFill>
                </a:rPr>
                <a:t>Y</a:t>
              </a:r>
              <a:r>
                <a:rPr lang="en-US" sz="2000">
                  <a:solidFill>
                    <a:srgbClr val="000000"/>
                  </a:solidFill>
                </a:rPr>
                <a:t> value not effected by intervention on</a:t>
              </a:r>
              <a:r>
                <a:rPr lang="en-US" sz="2000">
                  <a:solidFill>
                    <a:srgbClr val="008380"/>
                  </a:solidFill>
                </a:rPr>
                <a:t> x, f</a:t>
              </a:r>
              <a:r>
                <a:rPr lang="en-US" sz="2000" baseline="-25000">
                  <a:solidFill>
                    <a:srgbClr val="008380"/>
                  </a:solidFill>
                </a:rPr>
                <a:t>Y</a:t>
              </a:r>
              <a:r>
                <a:rPr lang="en-US" sz="2000">
                  <a:solidFill>
                    <a:srgbClr val="008380"/>
                  </a:solidFill>
                </a:rPr>
                <a:t>: Y = f(x,z,u</a:t>
              </a:r>
              <a:r>
                <a:rPr lang="en-US" sz="2000" baseline="-25000">
                  <a:solidFill>
                    <a:srgbClr val="008380"/>
                  </a:solidFill>
                </a:rPr>
                <a:t>y</a:t>
              </a:r>
              <a:r>
                <a:rPr lang="en-US" sz="2000">
                  <a:solidFill>
                    <a:srgbClr val="008380"/>
                  </a:solidFill>
                </a:rPr>
                <a:t>) </a:t>
              </a:r>
            </a:p>
          </p:txBody>
        </p:sp>
        <p:cxnSp>
          <p:nvCxnSpPr>
            <p:cNvPr id="42" name="Gewinkelte Verbindung 41"/>
            <p:cNvCxnSpPr/>
            <p:nvPr/>
          </p:nvCxnSpPr>
          <p:spPr>
            <a:xfrm rot="5400000" flipH="1" flipV="1">
              <a:off x="-332928" y="4380528"/>
              <a:ext cx="2376264" cy="216024"/>
            </a:xfrm>
            <a:prstGeom prst="bentConnector3">
              <a:avLst>
                <a:gd name="adj1" fmla="val 100924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09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4672-8595-5C45-8466-C3A3FD030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Digression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9EA3A-A7E2-5B45-881B-96D3495A9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AB7C2A-7CAE-DD48-B253-6CC8590DC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62560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sz="2800" dirty="0"/>
              <a:t>Conditioning</a:t>
            </a:r>
            <a:endParaRPr lang="de-DE" sz="2800" dirty="0"/>
          </a:p>
          <a:p>
            <a:pPr lvl="1" eaLnBrk="1" hangingPunct="1"/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el-GR" b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)P(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endParaRPr lang="de-DE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1" eaLnBrk="1" hangingPunct="1"/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Y|X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	=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Y,X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Y,X,z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X,z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,X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            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z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|X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/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	=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Σ</a:t>
            </a:r>
            <a:r>
              <a:rPr lang="el-GR" b="1" baseline="-25000" dirty="0" err="1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z</a:t>
            </a:r>
            <a:r>
              <a:rPr lang="de-DE" b="1" baseline="-25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 ∈</a:t>
            </a:r>
            <a:r>
              <a:rPr lang="el-GR" b="1" baseline="-25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 Z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|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,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z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P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(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z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|X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cs typeface="Arial" charset="0"/>
              </a:rPr>
              <a:t>)</a:t>
            </a:r>
            <a:endParaRPr lang="de-DE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  <a:cs typeface="Arial" charset="0"/>
            </a:endParaRPr>
          </a:p>
          <a:p>
            <a:pPr lvl="1" eaLnBrk="1" hangingPunct="1"/>
            <a:endParaRPr lang="de-DE" sz="200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C72EC4D3-5BF7-5F48-B467-D9CB66B3927C}"/>
              </a:ext>
            </a:extLst>
          </p:cNvPr>
          <p:cNvSpPr/>
          <p:nvPr/>
        </p:nvSpPr>
        <p:spPr>
          <a:xfrm>
            <a:off x="6094387" y="2348880"/>
            <a:ext cx="2592413" cy="1368152"/>
          </a:xfrm>
          <a:prstGeom prst="cloudCallout">
            <a:avLst>
              <a:gd name="adj1" fmla="val -71569"/>
              <a:gd name="adj2" fmla="val -3729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Bayes rule is your friend</a:t>
            </a:r>
          </a:p>
        </p:txBody>
      </p:sp>
    </p:spTree>
    <p:extLst>
      <p:ext uri="{BB962C8B-B14F-4D97-AF65-F5344CB8AC3E}">
        <p14:creationId xmlns:p14="http://schemas.microsoft.com/office/powerpoint/2010/main" val="189890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Adjustment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395536" y="2277095"/>
            <a:ext cx="8496944" cy="2016001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</a:p>
          <a:p>
            <a:pPr marL="0" indent="0">
              <a:buNone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adjustment formula (for single parent Z of X)</a:t>
            </a:r>
            <a:r>
              <a:rPr lang="en-US" dirty="0"/>
              <a:t> for the calculation of the GCE is given by  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P(Y = y | do(X = x))  = </a:t>
            </a:r>
            <a:r>
              <a:rPr lang="de-DE" dirty="0">
                <a:solidFill>
                  <a:srgbClr val="008380"/>
                </a:solidFill>
              </a:rPr>
              <a:t>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X = x, Z=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P(Z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>
                <a:solidFill>
                  <a:srgbClr val="000000"/>
                </a:solidFill>
              </a:rPr>
              <a:t> 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4437112"/>
            <a:ext cx="6768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/>
              <a:t>Wording</a:t>
            </a:r>
            <a:r>
              <a:rPr lang="de-DE" sz="2600" dirty="0"/>
              <a:t>:  „</a:t>
            </a:r>
            <a:r>
              <a:rPr lang="de-DE" sz="2600" dirty="0" err="1"/>
              <a:t>Adjusting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“ </a:t>
            </a:r>
            <a:r>
              <a:rPr lang="de-DE" sz="2600" dirty="0" err="1"/>
              <a:t>or</a:t>
            </a:r>
            <a:r>
              <a:rPr lang="de-DE" sz="2600" dirty="0"/>
              <a:t> „</a:t>
            </a:r>
            <a:r>
              <a:rPr lang="de-DE" sz="2600" dirty="0" err="1"/>
              <a:t>controlling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1570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Simpson’s Paradox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727969"/>
          </a:xfrm>
        </p:spPr>
        <p:txBody>
          <a:bodyPr/>
          <a:lstStyle/>
          <a:p>
            <a:pPr>
              <a:defRPr/>
            </a:pPr>
            <a:r>
              <a:rPr lang="en-US" dirty="0"/>
              <a:t>How effective is drug usage for recovery?</a:t>
            </a:r>
            <a:br>
              <a:rPr lang="en-US" dirty="0"/>
            </a:br>
            <a:r>
              <a:rPr lang="en-US" dirty="0"/>
              <a:t>ACE = </a:t>
            </a:r>
            <a:r>
              <a:rPr lang="en-US" dirty="0">
                <a:solidFill>
                  <a:srgbClr val="008380"/>
                </a:solidFill>
              </a:rPr>
              <a:t> P(Y = 1 | do(X = 1)) – P(Y = 1 | do(X = 0))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4838764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4838764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59492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572623" y="5949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204471" y="47158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503668" y="457183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60255" y="6084004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84591" y="6156012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6072192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11960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771800" y="52292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558011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>
            <a:stCxn id="16" idx="4"/>
            <a:endCxn id="11" idx="0"/>
          </p:cNvCxnSpPr>
          <p:nvPr/>
        </p:nvCxnSpPr>
        <p:spPr>
          <a:xfrm flipH="1">
            <a:off x="2836319" y="5373216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5" idx="4"/>
            <a:endCxn id="13" idx="0"/>
          </p:cNvCxnSpPr>
          <p:nvPr/>
        </p:nvCxnSpPr>
        <p:spPr>
          <a:xfrm flipH="1">
            <a:off x="4276479" y="4293080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 flipH="1">
            <a:off x="5644631" y="5373200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355976" y="3851756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542457" y="47158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782817" y="50758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348503" y="2062053"/>
            <a:ext cx="29056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= </a:t>
            </a:r>
            <a:r>
              <a:rPr lang="de-DE" sz="2600" dirty="0" err="1">
                <a:solidFill>
                  <a:srgbClr val="FF0000"/>
                </a:solidFill>
              </a:rPr>
              <a:t>P</a:t>
            </a:r>
            <a:r>
              <a:rPr lang="de-DE" sz="2600" baseline="-25000" dirty="0" err="1">
                <a:solidFill>
                  <a:srgbClr val="FF0000"/>
                </a:solidFill>
              </a:rPr>
              <a:t>m</a:t>
            </a:r>
            <a:r>
              <a:rPr lang="de-DE" sz="2600" dirty="0">
                <a:solidFill>
                  <a:srgbClr val="FF0000"/>
                </a:solidFill>
              </a:rPr>
              <a:t>(Y = </a:t>
            </a:r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dirty="0">
                <a:solidFill>
                  <a:srgbClr val="FF0000"/>
                </a:solidFill>
              </a:rPr>
              <a:t> | X = x)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763688" y="5661248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 = x</a:t>
            </a:r>
          </a:p>
        </p:txBody>
      </p:sp>
    </p:spTree>
    <p:extLst>
      <p:ext uri="{BB962C8B-B14F-4D97-AF65-F5344CB8AC3E}">
        <p14:creationId xmlns:p14="http://schemas.microsoft.com/office/powerpoint/2010/main" val="240831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Recap: Simpson’s Paradox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7688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given access to a drug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277688" y="4293096"/>
            <a:ext cx="8604448" cy="18196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Paradox: </a:t>
            </a:r>
          </a:p>
          <a:p>
            <a:pPr lvl="1">
              <a:defRPr/>
            </a:pPr>
            <a:r>
              <a:rPr lang="en-US" dirty="0"/>
              <a:t>For men, taking the drug has benefit</a:t>
            </a:r>
          </a:p>
          <a:p>
            <a:pPr lvl="1">
              <a:defRPr/>
            </a:pPr>
            <a:r>
              <a:rPr lang="en-US" dirty="0"/>
              <a:t>For women, taking the drug has benefit, too.</a:t>
            </a:r>
          </a:p>
          <a:p>
            <a:pPr lvl="1">
              <a:defRPr/>
            </a:pPr>
            <a:r>
              <a:rPr lang="en-US" dirty="0"/>
              <a:t>But: for all persons taking the drug seems to have no benefit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55576" y="2204864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Recovery</a:t>
                      </a:r>
                      <a:r>
                        <a:rPr lang="en-US" baseline="0" noProof="0"/>
                        <a:t> rate </a:t>
                      </a:r>
                    </a:p>
                    <a:p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/>
                        <a:t>d</a:t>
                      </a:r>
                      <a:r>
                        <a:rPr lang="en-US" noProof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 Recovery</a:t>
                      </a:r>
                      <a:r>
                        <a:rPr lang="en-US" baseline="0" noProof="0"/>
                        <a:t> rate</a:t>
                      </a:r>
                    </a:p>
                    <a:p>
                      <a:r>
                        <a:rPr lang="en-US" baseline="0" noProof="0"/>
                        <a:t> </a:t>
                      </a:r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noProof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234/270</a:t>
                      </a:r>
                      <a:r>
                        <a:rPr lang="en-US" baseline="0" noProof="0"/>
                        <a:t> (87%)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55/80</a:t>
                      </a:r>
                      <a:r>
                        <a:rPr lang="en-US" baseline="0" noProof="0"/>
                        <a:t> (69%)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313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08089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</a:t>
            </a:r>
            <a:r>
              <a:rPr lang="en-US" dirty="0"/>
              <a:t> that lead to the data in order to resolve the paradox</a:t>
            </a:r>
          </a:p>
          <a:p>
            <a:pPr>
              <a:defRPr/>
            </a:pPr>
            <a:r>
              <a:rPr lang="en-US" dirty="0"/>
              <a:t>Formally: What is the general causal effect of drug usage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recovery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=</a:t>
            </a:r>
            <a:r>
              <a:rPr lang="en-US" dirty="0"/>
              <a:t> ?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ACE=  P(Y =1 | do(X =1)) – P(Y=1 |do(X=0)) </a:t>
            </a:r>
            <a:r>
              <a:rPr lang="en-US" dirty="0"/>
              <a:t>= ?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cxnSp>
        <p:nvCxnSpPr>
          <p:cNvPr id="43" name="Gerade Verbindung mit Pfeil 42"/>
          <p:cNvCxnSpPr>
            <a:stCxn id="47" idx="3"/>
            <a:endCxn id="45" idx="6"/>
          </p:cNvCxnSpPr>
          <p:nvPr/>
        </p:nvCxnSpPr>
        <p:spPr>
          <a:xfrm flipH="1">
            <a:off x="2908327" y="5054788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7" idx="5"/>
            <a:endCxn id="46" idx="0"/>
          </p:cNvCxnSpPr>
          <p:nvPr/>
        </p:nvCxnSpPr>
        <p:spPr>
          <a:xfrm>
            <a:off x="4327396" y="5054788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764311" y="6165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5572623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204471" y="49318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4503668" y="478786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Gender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260255" y="6300028"/>
            <a:ext cx="179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 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5284591" y="6372036"/>
            <a:ext cx="157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51" name="Gerade Verbindung mit Pfeil 50"/>
          <p:cNvCxnSpPr>
            <a:stCxn id="45" idx="5"/>
            <a:endCxn id="46" idx="3"/>
          </p:cNvCxnSpPr>
          <p:nvPr/>
        </p:nvCxnSpPr>
        <p:spPr>
          <a:xfrm flipV="1">
            <a:off x="2887236" y="6288216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211960" y="4365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2771800" y="5445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5580112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5" name="Gerade Verbindung mit Pfeil 54"/>
          <p:cNvCxnSpPr>
            <a:stCxn id="53" idx="4"/>
            <a:endCxn id="45" idx="0"/>
          </p:cNvCxnSpPr>
          <p:nvPr/>
        </p:nvCxnSpPr>
        <p:spPr>
          <a:xfrm flipH="1">
            <a:off x="2836319" y="5589240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4"/>
            <a:endCxn id="47" idx="0"/>
          </p:cNvCxnSpPr>
          <p:nvPr/>
        </p:nvCxnSpPr>
        <p:spPr>
          <a:xfrm flipH="1">
            <a:off x="4276479" y="4509104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4"/>
            <a:endCxn id="46" idx="0"/>
          </p:cNvCxnSpPr>
          <p:nvPr/>
        </p:nvCxnSpPr>
        <p:spPr>
          <a:xfrm flipH="1">
            <a:off x="5644631" y="5589224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4355976" y="406778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542457" y="49318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5782817" y="52919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428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/>
              <a:t>Resolving the Paradox (Formally)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2880097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P(Y =1 | do(X =1)) =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= P(Y=1 | X=1, Z=1)P(Z=1) + P(Y=1 | X=1, Z=0)P(Z=0)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008380"/>
                </a:solidFill>
              </a:rPr>
              <a:t>  = 0.93(87 +270)/700 + 0.73(263 + 80)/700 = 0.832</a:t>
            </a:r>
          </a:p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P(Y =1 | do(X =0)) = 0.7818</a:t>
            </a:r>
          </a:p>
          <a:p>
            <a:pPr>
              <a:defRPr/>
            </a:pPr>
            <a:r>
              <a:rPr lang="en-US" sz="2400" dirty="0">
                <a:solidFill>
                  <a:srgbClr val="008380"/>
                </a:solidFill>
              </a:rPr>
              <a:t>ACE = 0.832 – 0.7818 = 0.0502 &gt; 0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One has to segregate the data </a:t>
            </a:r>
            <a:r>
              <a:rPr lang="en-US" sz="2400" dirty="0" err="1">
                <a:solidFill>
                  <a:srgbClr val="FF0000"/>
                </a:solidFill>
              </a:rPr>
              <a:t>w.r.t.</a:t>
            </a:r>
            <a:r>
              <a:rPr lang="en-US" sz="2400" dirty="0">
                <a:solidFill>
                  <a:srgbClr val="FF0000"/>
                </a:solidFill>
              </a:rPr>
              <a:t> Z  (adjust for Z)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43" name="Gerade Verbindung mit Pfeil 42"/>
          <p:cNvCxnSpPr>
            <a:stCxn id="47" idx="3"/>
            <a:endCxn id="45" idx="6"/>
          </p:cNvCxnSpPr>
          <p:nvPr/>
        </p:nvCxnSpPr>
        <p:spPr>
          <a:xfrm flipH="1">
            <a:off x="6017277" y="4766756"/>
            <a:ext cx="944589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7" idx="5"/>
            <a:endCxn id="46" idx="0"/>
          </p:cNvCxnSpPr>
          <p:nvPr/>
        </p:nvCxnSpPr>
        <p:spPr>
          <a:xfrm>
            <a:off x="7063700" y="4766756"/>
            <a:ext cx="892676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873261" y="5877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84368" y="58772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40775" y="46438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feld 47"/>
          <p:cNvSpPr txBox="1"/>
          <p:nvPr/>
        </p:nvSpPr>
        <p:spPr>
          <a:xfrm>
            <a:off x="7239972" y="449982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 = Gender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657237" y="601199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 = Drug usage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7596336" y="6021288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 = Recovery</a:t>
            </a:r>
          </a:p>
        </p:txBody>
      </p:sp>
      <p:cxnSp>
        <p:nvCxnSpPr>
          <p:cNvPr id="51" name="Gerade Verbindung mit Pfeil 50"/>
          <p:cNvCxnSpPr>
            <a:stCxn id="45" idx="5"/>
            <a:endCxn id="46" idx="3"/>
          </p:cNvCxnSpPr>
          <p:nvPr/>
        </p:nvCxnSpPr>
        <p:spPr>
          <a:xfrm flipV="1">
            <a:off x="5996186" y="6000184"/>
            <a:ext cx="1909273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948264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88075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891857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Gerade Verbindung mit Pfeil 54"/>
          <p:cNvCxnSpPr>
            <a:stCxn id="53" idx="4"/>
            <a:endCxn id="45" idx="0"/>
          </p:cNvCxnSpPr>
          <p:nvPr/>
        </p:nvCxnSpPr>
        <p:spPr>
          <a:xfrm flipH="1">
            <a:off x="5945269" y="5301208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4"/>
            <a:endCxn id="47" idx="0"/>
          </p:cNvCxnSpPr>
          <p:nvPr/>
        </p:nvCxnSpPr>
        <p:spPr>
          <a:xfrm flipH="1">
            <a:off x="7012783" y="4221072"/>
            <a:ext cx="7489" cy="422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4"/>
            <a:endCxn id="46" idx="0"/>
          </p:cNvCxnSpPr>
          <p:nvPr/>
        </p:nvCxnSpPr>
        <p:spPr>
          <a:xfrm flipH="1">
            <a:off x="7956376" y="5301192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7092280" y="37797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Z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5651407" y="46438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8094562" y="500388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Y</a:t>
            </a: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45191"/>
              </p:ext>
            </p:extLst>
          </p:nvPr>
        </p:nvGraphicFramePr>
        <p:xfrm>
          <a:off x="179512" y="4293096"/>
          <a:ext cx="5364088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21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 </a:t>
                      </a:r>
                    </a:p>
                    <a:p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d</a:t>
                      </a:r>
                      <a:r>
                        <a:rPr lang="de-DE" dirty="0" err="1"/>
                        <a:t>rug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</a:t>
                      </a:r>
                    </a:p>
                    <a:p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drug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00">
                <a:tc>
                  <a:txBody>
                    <a:bodyPr/>
                    <a:lstStyle/>
                    <a:p>
                      <a:r>
                        <a:rPr lang="de-DE" dirty="0" err="1"/>
                        <a:t>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234/270</a:t>
                      </a:r>
                      <a:r>
                        <a:rPr lang="de-DE" baseline="0" dirty="0"/>
                        <a:t> (87%)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00">
                <a:tc>
                  <a:txBody>
                    <a:bodyPr/>
                    <a:lstStyle/>
                    <a:p>
                      <a:r>
                        <a:rPr lang="de-DE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55/80</a:t>
                      </a:r>
                      <a:r>
                        <a:rPr lang="de-DE" baseline="0" dirty="0"/>
                        <a:t> (69%)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00">
                <a:tc>
                  <a:txBody>
                    <a:bodyPr/>
                    <a:lstStyle/>
                    <a:p>
                      <a:r>
                        <a:rPr lang="de-DE" dirty="0" err="1"/>
                        <a:t>Combined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44008" y="1208365"/>
            <a:ext cx="3964547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rgbClr val="000000"/>
                </a:solidFill>
              </a:rPr>
              <a:t>(using adjustment formula)</a:t>
            </a:r>
          </a:p>
        </p:txBody>
      </p:sp>
    </p:spTree>
    <p:extLst>
      <p:ext uri="{BB962C8B-B14F-4D97-AF65-F5344CB8AC3E}">
        <p14:creationId xmlns:p14="http://schemas.microsoft.com/office/powerpoint/2010/main" val="38171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Simpson Paradox (Again)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/>
              <a:t>Record recovery rates of 700 patients given access to a drug w.r.t. blood pressure (BP) segregation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BP recorded at end of experiment</a:t>
            </a:r>
          </a:p>
          <a:p>
            <a:pPr>
              <a:defRPr/>
            </a:pPr>
            <a:r>
              <a:rPr lang="en-US" dirty="0"/>
              <a:t>This time segregated data recommends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using drug whereas aggregated does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55576" y="2492896"/>
          <a:ext cx="7417551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2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Recovery</a:t>
                      </a:r>
                      <a:r>
                        <a:rPr lang="en-US" baseline="0" noProof="0" dirty="0"/>
                        <a:t> rate </a:t>
                      </a:r>
                    </a:p>
                    <a:p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 dirty="0"/>
                        <a:t>d</a:t>
                      </a:r>
                      <a:r>
                        <a:rPr lang="en-US" noProof="0" dirty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 Recovery</a:t>
                      </a:r>
                      <a:r>
                        <a:rPr lang="en-US" baseline="0" noProof="0" dirty="0"/>
                        <a:t> rate</a:t>
                      </a:r>
                    </a:p>
                    <a:p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without </a:t>
                      </a:r>
                      <a:r>
                        <a:rPr lang="en-US" noProof="0" dirty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Low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234/270</a:t>
                      </a:r>
                      <a:r>
                        <a:rPr lang="en-US" baseline="0" noProof="0" dirty="0"/>
                        <a:t> (87%)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81/87 (93%)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High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55/80</a:t>
                      </a:r>
                      <a:r>
                        <a:rPr lang="en-US" baseline="0" noProof="0" dirty="0"/>
                        <a:t> (69%)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192/263 (73%)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273/350 (78%)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62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err="1">
                <a:cs typeface="+mj-cs"/>
              </a:rPr>
              <a:t>Structural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Causal</a:t>
            </a:r>
            <a:r>
              <a:rPr lang="de-DE" sz="3600" b="1" dirty="0">
                <a:cs typeface="+mj-cs"/>
              </a:rPr>
              <a:t> Models</a:t>
            </a:r>
            <a:br>
              <a:rPr lang="de-DE" sz="3600" b="1" dirty="0">
                <a:cs typeface="+mj-cs"/>
              </a:rPr>
            </a:br>
            <a:br>
              <a:rPr lang="de-DE" sz="3600" b="1" dirty="0">
                <a:cs typeface="+mj-cs"/>
              </a:rPr>
            </a:br>
            <a:br>
              <a:rPr lang="de-DE" sz="3600" b="1" dirty="0">
                <a:cs typeface="+mj-cs"/>
              </a:rPr>
            </a:br>
            <a:endParaRPr lang="de-DE" sz="2600" b="1" dirty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</p:spPr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endParaRPr lang="de-DE" dirty="0"/>
          </a:p>
          <a:p>
            <a:endParaRPr lang="de-DE" b="1" dirty="0"/>
          </a:p>
          <a:p>
            <a:r>
              <a:rPr lang="de-DE" b="1" dirty="0"/>
              <a:t>Part II: Intervention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148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08089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>
              <a:defRPr/>
            </a:pPr>
            <a:r>
              <a:rPr lang="en-US" dirty="0"/>
              <a:t>Formally: What is the general causal effect of drug usage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recovery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= y | do(X = x)) = 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43" name="Gerade Verbindung mit Pfeil 42"/>
          <p:cNvCxnSpPr>
            <a:stCxn id="45" idx="7"/>
            <a:endCxn id="47" idx="2"/>
          </p:cNvCxnSpPr>
          <p:nvPr/>
        </p:nvCxnSpPr>
        <p:spPr>
          <a:xfrm flipV="1">
            <a:off x="2887236" y="5003876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7" idx="5"/>
            <a:endCxn id="46" idx="0"/>
          </p:cNvCxnSpPr>
          <p:nvPr/>
        </p:nvCxnSpPr>
        <p:spPr>
          <a:xfrm>
            <a:off x="4327396" y="5054788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764311" y="6165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572623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204471" y="49318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feld 47"/>
          <p:cNvSpPr txBox="1"/>
          <p:nvPr/>
        </p:nvSpPr>
        <p:spPr>
          <a:xfrm>
            <a:off x="4503668" y="478786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Blood pressure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260255" y="630002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Drug usage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284591" y="6372036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= Recovery</a:t>
            </a:r>
          </a:p>
        </p:txBody>
      </p:sp>
      <p:cxnSp>
        <p:nvCxnSpPr>
          <p:cNvPr id="51" name="Gerade Verbindung mit Pfeil 50"/>
          <p:cNvCxnSpPr>
            <a:stCxn id="45" idx="5"/>
            <a:endCxn id="46" idx="3"/>
          </p:cNvCxnSpPr>
          <p:nvPr/>
        </p:nvCxnSpPr>
        <p:spPr>
          <a:xfrm flipV="1">
            <a:off x="2887236" y="6288216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211960" y="4509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771800" y="5445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580112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Gerade Verbindung mit Pfeil 54"/>
          <p:cNvCxnSpPr>
            <a:stCxn id="53" idx="4"/>
            <a:endCxn id="45" idx="0"/>
          </p:cNvCxnSpPr>
          <p:nvPr/>
        </p:nvCxnSpPr>
        <p:spPr>
          <a:xfrm flipH="1">
            <a:off x="2836319" y="5589240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52" idx="4"/>
            <a:endCxn id="47" idx="0"/>
          </p:cNvCxnSpPr>
          <p:nvPr/>
        </p:nvCxnSpPr>
        <p:spPr>
          <a:xfrm flipH="1">
            <a:off x="4276479" y="4653136"/>
            <a:ext cx="7489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4"/>
            <a:endCxn id="46" idx="0"/>
          </p:cNvCxnSpPr>
          <p:nvPr/>
        </p:nvCxnSpPr>
        <p:spPr>
          <a:xfrm flipH="1">
            <a:off x="5644631" y="5589224"/>
            <a:ext cx="7489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4355976" y="42838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542457" y="493187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5782817" y="529191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Y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619672" y="5949280"/>
            <a:ext cx="7280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X=x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5616" y="3429000"/>
            <a:ext cx="56886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= P</a:t>
            </a:r>
            <a:r>
              <a:rPr lang="en-US" sz="2400" baseline="-25000" dirty="0">
                <a:solidFill>
                  <a:srgbClr val="008380"/>
                </a:solidFill>
              </a:rPr>
              <a:t>m</a:t>
            </a:r>
            <a:r>
              <a:rPr lang="en-US" sz="2400" dirty="0">
                <a:solidFill>
                  <a:srgbClr val="008380"/>
                </a:solidFill>
              </a:rPr>
              <a:t>(Y = y | X = x) = P(Y = y | X = x) </a:t>
            </a:r>
          </a:p>
          <a:p>
            <a:endParaRPr lang="en-US" sz="2600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903439"/>
            <a:ext cx="7128792" cy="461665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So: Do not  adjust for/segregate </a:t>
            </a:r>
            <a:r>
              <a:rPr lang="en-US" sz="2400" dirty="0" err="1"/>
              <a:t>w.r.t.</a:t>
            </a:r>
            <a:r>
              <a:rPr lang="en-US" sz="2400" dirty="0"/>
              <a:t> any variable</a:t>
            </a:r>
          </a:p>
        </p:txBody>
      </p:sp>
    </p:spTree>
    <p:extLst>
      <p:ext uri="{BB962C8B-B14F-4D97-AF65-F5344CB8AC3E}">
        <p14:creationId xmlns:p14="http://schemas.microsoft.com/office/powerpoint/2010/main" val="3819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/>
      <p:bldP spid="8" grpId="0"/>
      <p:bldP spid="9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Causal Effect for Multiple Adjusted Variables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395536" y="1268760"/>
            <a:ext cx="8496944" cy="1727969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</a:t>
            </a:r>
            <a:r>
              <a:rPr lang="en-US" dirty="0"/>
              <a:t>(Calculation of causal effect)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P(Y = y | do(X = x))  = 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                  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 Y = y | X = x, Pa(X) =z ) P( Pa(X) = z ) 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395536" y="3284984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008380"/>
                </a:solidFill>
              </a:rPr>
              <a:t>Pa(X)</a:t>
            </a:r>
            <a:r>
              <a:rPr lang="en-US" sz="2600" dirty="0"/>
              <a:t> =  parents of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= instantiation of all parent variables of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7544" y="4509343"/>
            <a:ext cx="8496944" cy="1727969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</a:t>
            </a:r>
            <a:r>
              <a:rPr lang="en-US" dirty="0"/>
              <a:t>(Calculation of causal effect (alternative))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P(Y = y | do(X = x))  = 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   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 Y = y ,  X = x, Pa(X) = z ) / P( X = x | Pa(X) = z ) 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Truncated Product Formula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439937"/>
          </a:xfrm>
        </p:spPr>
        <p:txBody>
          <a:bodyPr/>
          <a:lstStyle/>
          <a:p>
            <a:pPr>
              <a:defRPr/>
            </a:pPr>
            <a:r>
              <a:rPr lang="en-US" dirty="0"/>
              <a:t>Handling of multiple interventions straightforward</a:t>
            </a:r>
          </a:p>
          <a:p>
            <a:pPr>
              <a:defRPr/>
            </a:pPr>
            <a:r>
              <a:rPr lang="en-US" dirty="0"/>
              <a:t>Joint prob. distribution on all other variables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/>
              <a:t> after intervention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,…,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m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endParaRPr lang="en-US" dirty="0">
              <a:solidFill>
                <a:srgbClr val="008380"/>
              </a:solidFill>
            </a:endParaRP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9" name="Gerade Verbindung mit Pfeil 8"/>
          <p:cNvCxnSpPr>
            <a:stCxn id="13" idx="4"/>
            <a:endCxn id="11" idx="6"/>
          </p:cNvCxnSpPr>
          <p:nvPr/>
        </p:nvCxnSpPr>
        <p:spPr>
          <a:xfrm flipH="1">
            <a:off x="5724128" y="5219892"/>
            <a:ext cx="576064" cy="7505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80112" y="58983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16416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228184" y="50758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feld 20"/>
          <p:cNvSpPr txBox="1"/>
          <p:nvPr/>
        </p:nvSpPr>
        <p:spPr>
          <a:xfrm>
            <a:off x="5220072" y="579597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23" name="Gerade Verbindung mit Pfeil 22"/>
          <p:cNvCxnSpPr>
            <a:stCxn id="11" idx="6"/>
            <a:endCxn id="37" idx="2"/>
          </p:cNvCxnSpPr>
          <p:nvPr/>
        </p:nvCxnSpPr>
        <p:spPr>
          <a:xfrm flipV="1">
            <a:off x="5724128" y="5939988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100392" y="50759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>
            <a:off x="8172400" y="5219908"/>
            <a:ext cx="216024" cy="648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8316416" y="49225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323528" y="3068960"/>
            <a:ext cx="8496944" cy="1080120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>
                <a:solidFill>
                  <a:srgbClr val="0000FF"/>
                </a:solidFill>
              </a:rPr>
              <a:t>Definition </a:t>
            </a:r>
            <a:r>
              <a:rPr lang="en-US"/>
              <a:t>(</a:t>
            </a:r>
            <a:r>
              <a:rPr lang="en-US">
                <a:solidFill>
                  <a:srgbClr val="0000FF"/>
                </a:solidFill>
              </a:rPr>
              <a:t>Truncated product formula (g-formula)</a:t>
            </a:r>
            <a:r>
              <a:rPr lang="en-US"/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008380"/>
                </a:solidFill>
              </a:rPr>
              <a:t>P(x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, …, x</a:t>
            </a:r>
            <a:r>
              <a:rPr lang="en-US" baseline="-25000">
                <a:solidFill>
                  <a:srgbClr val="008380"/>
                </a:solidFill>
              </a:rPr>
              <a:t>n</a:t>
            </a:r>
            <a:r>
              <a:rPr lang="en-US">
                <a:solidFill>
                  <a:srgbClr val="008380"/>
                </a:solidFill>
              </a:rPr>
              <a:t> | do(Y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=y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, …, Y</a:t>
            </a:r>
            <a:r>
              <a:rPr lang="en-US" baseline="-25000">
                <a:solidFill>
                  <a:srgbClr val="008380"/>
                </a:solidFill>
              </a:rPr>
              <a:t>m</a:t>
            </a:r>
            <a:r>
              <a:rPr lang="en-US">
                <a:solidFill>
                  <a:srgbClr val="008380"/>
                </a:solidFill>
              </a:rPr>
              <a:t>=y</a:t>
            </a:r>
            <a:r>
              <a:rPr lang="en-US" baseline="-25000">
                <a:solidFill>
                  <a:srgbClr val="008380"/>
                </a:solidFill>
              </a:rPr>
              <a:t>m</a:t>
            </a:r>
            <a:r>
              <a:rPr lang="en-US">
                <a:solidFill>
                  <a:srgbClr val="008380"/>
                </a:solidFill>
              </a:rPr>
              <a:t>)) =∏</a:t>
            </a:r>
            <a:r>
              <a:rPr lang="en-US" baseline="-25000">
                <a:solidFill>
                  <a:srgbClr val="008380"/>
                </a:solidFill>
              </a:rPr>
              <a:t>1≤j≤n</a:t>
            </a:r>
            <a:r>
              <a:rPr lang="en-US">
                <a:solidFill>
                  <a:srgbClr val="008380"/>
                </a:solidFill>
              </a:rPr>
              <a:t> P( x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 | pa(X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) ) </a:t>
            </a:r>
            <a:endParaRPr lang="en-US"/>
          </a:p>
          <a:p>
            <a:pPr marL="0" indent="0">
              <a:buFontTx/>
              <a:buNone/>
              <a:defRPr/>
            </a:pPr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395536" y="4293096"/>
            <a:ext cx="7848872" cy="400110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380"/>
                </a:solidFill>
              </a:rPr>
              <a:t>pa(X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rgbClr val="000000"/>
                </a:solidFill>
              </a:rPr>
              <a:t> = sub-vector of </a:t>
            </a:r>
            <a:r>
              <a:rPr lang="en-US" sz="2000" dirty="0">
                <a:solidFill>
                  <a:srgbClr val="008380"/>
                </a:solidFill>
              </a:rPr>
              <a:t>(x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 ..</a:t>
            </a:r>
            <a:r>
              <a:rPr lang="en-US" sz="2000" dirty="0" err="1">
                <a:solidFill>
                  <a:srgbClr val="008380"/>
                </a:solidFill>
              </a:rPr>
              <a:t>x</a:t>
            </a:r>
            <a:r>
              <a:rPr lang="en-US" sz="2000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, y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 ...</a:t>
            </a:r>
            <a:r>
              <a:rPr lang="en-US" sz="2000" dirty="0" err="1">
                <a:solidFill>
                  <a:srgbClr val="008380"/>
                </a:solidFill>
              </a:rPr>
              <a:t>y</a:t>
            </a:r>
            <a:r>
              <a:rPr lang="en-US" sz="2000" baseline="-25000" dirty="0" err="1">
                <a:solidFill>
                  <a:srgbClr val="008380"/>
                </a:solidFill>
              </a:rPr>
              <a:t>m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rgbClr val="000000"/>
                </a:solidFill>
              </a:rPr>
              <a:t>  constrained to parents of </a:t>
            </a:r>
            <a:r>
              <a:rPr lang="en-US" sz="2000" dirty="0">
                <a:solidFill>
                  <a:srgbClr val="008380"/>
                </a:solidFill>
              </a:rPr>
              <a:t>X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</a:p>
        </p:txBody>
      </p:sp>
      <p:cxnSp>
        <p:nvCxnSpPr>
          <p:cNvPr id="7" name="Gerade Verbindung mit Pfeil 6"/>
          <p:cNvCxnSpPr>
            <a:stCxn id="4" idx="0"/>
          </p:cNvCxnSpPr>
          <p:nvPr/>
        </p:nvCxnSpPr>
        <p:spPr>
          <a:xfrm flipV="1">
            <a:off x="4319972" y="4005064"/>
            <a:ext cx="2988332" cy="2880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092280" y="5363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092280" y="58679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Gerade Verbindung mit Pfeil 40"/>
          <p:cNvCxnSpPr>
            <a:stCxn id="37" idx="6"/>
            <a:endCxn id="12" idx="2"/>
          </p:cNvCxnSpPr>
          <p:nvPr/>
        </p:nvCxnSpPr>
        <p:spPr>
          <a:xfrm flipV="1">
            <a:off x="7236296" y="5939980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13" idx="5"/>
            <a:endCxn id="35" idx="3"/>
          </p:cNvCxnSpPr>
          <p:nvPr/>
        </p:nvCxnSpPr>
        <p:spPr>
          <a:xfrm>
            <a:off x="6351109" y="5198804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5" idx="3"/>
            <a:endCxn id="11" idx="6"/>
          </p:cNvCxnSpPr>
          <p:nvPr/>
        </p:nvCxnSpPr>
        <p:spPr>
          <a:xfrm flipH="1">
            <a:off x="5724128" y="5486852"/>
            <a:ext cx="1389243" cy="4835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17" idx="3"/>
            <a:endCxn id="35" idx="6"/>
          </p:cNvCxnSpPr>
          <p:nvPr/>
        </p:nvCxnSpPr>
        <p:spPr>
          <a:xfrm flipH="1">
            <a:off x="7236296" y="5198820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35" idx="5"/>
            <a:endCxn id="12" idx="2"/>
          </p:cNvCxnSpPr>
          <p:nvPr/>
        </p:nvCxnSpPr>
        <p:spPr>
          <a:xfrm>
            <a:off x="7215205" y="5486852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5868144" y="48598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897051" y="493187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825659" y="557994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8481843" y="57959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323528" y="4760565"/>
            <a:ext cx="8712968" cy="153888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6600"/>
                </a:solidFill>
              </a:rPr>
              <a:t>Example 1 </a:t>
            </a:r>
          </a:p>
          <a:p>
            <a:r>
              <a:rPr lang="en-US" sz="2400" dirty="0">
                <a:solidFill>
                  <a:srgbClr val="008380"/>
                </a:solidFill>
              </a:rPr>
              <a:t>P(z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,z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,w,y | do(X=x, Z</a:t>
            </a:r>
            <a:r>
              <a:rPr lang="en-US" sz="2400" baseline="-25000" dirty="0">
                <a:solidFill>
                  <a:srgbClr val="008380"/>
                </a:solidFill>
              </a:rPr>
              <a:t>3</a:t>
            </a:r>
            <a:r>
              <a:rPr lang="en-US" sz="2400" dirty="0">
                <a:solidFill>
                  <a:srgbClr val="008380"/>
                </a:solidFill>
              </a:rPr>
              <a:t>=z</a:t>
            </a:r>
            <a:r>
              <a:rPr lang="en-US" sz="2400" baseline="-25000" dirty="0">
                <a:solidFill>
                  <a:srgbClr val="008380"/>
                </a:solidFill>
              </a:rPr>
              <a:t>3</a:t>
            </a:r>
            <a:r>
              <a:rPr lang="en-US" sz="2400" dirty="0">
                <a:solidFill>
                  <a:srgbClr val="008380"/>
                </a:solidFill>
              </a:rPr>
              <a:t> )) </a:t>
            </a:r>
          </a:p>
          <a:p>
            <a:r>
              <a:rPr lang="en-US" sz="2400" dirty="0">
                <a:solidFill>
                  <a:srgbClr val="008380"/>
                </a:solidFill>
              </a:rPr>
              <a:t>= P(z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)P(z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)P(</a:t>
            </a:r>
            <a:r>
              <a:rPr lang="en-US" sz="2400" dirty="0" err="1">
                <a:solidFill>
                  <a:srgbClr val="008380"/>
                </a:solidFill>
              </a:rPr>
              <a:t>w|x</a:t>
            </a:r>
            <a:r>
              <a:rPr lang="en-US" sz="2400" dirty="0">
                <a:solidFill>
                  <a:srgbClr val="008380"/>
                </a:solidFill>
              </a:rPr>
              <a:t>)P(y|w,z</a:t>
            </a:r>
            <a:r>
              <a:rPr lang="en-US" sz="2400" baseline="-25000" dirty="0">
                <a:solidFill>
                  <a:srgbClr val="008380"/>
                </a:solidFill>
              </a:rPr>
              <a:t>3</a:t>
            </a:r>
            <a:r>
              <a:rPr lang="en-US" sz="2400" dirty="0">
                <a:solidFill>
                  <a:srgbClr val="008380"/>
                </a:solidFill>
              </a:rPr>
              <a:t>,z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  <a:p>
            <a:endParaRPr lang="en-US" sz="2000" dirty="0">
              <a:solidFill>
                <a:srgbClr val="00838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91880" y="2596842"/>
            <a:ext cx="5328592" cy="400110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That is, all variables are partitioned in </a:t>
            </a:r>
            <a:r>
              <a:rPr lang="en-US" sz="2000" dirty="0" err="1">
                <a:solidFill>
                  <a:srgbClr val="008380"/>
                </a:solidFill>
              </a:rPr>
              <a:t>X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err="1">
                <a:solidFill>
                  <a:srgbClr val="000000"/>
                </a:solidFill>
              </a:rPr>
              <a:t>s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dirty="0" err="1">
                <a:solidFill>
                  <a:srgbClr val="008380"/>
                </a:solidFill>
              </a:rPr>
              <a:t>Y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21" grpId="0"/>
      <p:bldP spid="17" grpId="0" animBg="1"/>
      <p:bldP spid="32" grpId="0"/>
      <p:bldP spid="4" grpId="0" animBg="1"/>
      <p:bldP spid="35" grpId="0" animBg="1"/>
      <p:bldP spid="37" grpId="0" animBg="1"/>
      <p:bldP spid="66" grpId="0"/>
      <p:bldP spid="67" grpId="0"/>
      <p:bldP spid="69" grpId="0"/>
      <p:bldP spid="71" grpId="0"/>
      <p:bldP spid="73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Truncated Product Formula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439937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9" name="Gerade Verbindung mit Pfeil 8"/>
          <p:cNvCxnSpPr>
            <a:stCxn id="13" idx="4"/>
            <a:endCxn id="11" idx="6"/>
          </p:cNvCxnSpPr>
          <p:nvPr/>
        </p:nvCxnSpPr>
        <p:spPr>
          <a:xfrm flipH="1">
            <a:off x="5724128" y="5003868"/>
            <a:ext cx="576064" cy="7505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80112" y="56823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16416" y="5651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228184" y="48598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feld 20"/>
          <p:cNvSpPr txBox="1"/>
          <p:nvPr/>
        </p:nvSpPr>
        <p:spPr>
          <a:xfrm>
            <a:off x="5220072" y="557994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23" name="Gerade Verbindung mit Pfeil 22"/>
          <p:cNvCxnSpPr>
            <a:stCxn id="11" idx="6"/>
            <a:endCxn id="37" idx="2"/>
          </p:cNvCxnSpPr>
          <p:nvPr/>
        </p:nvCxnSpPr>
        <p:spPr>
          <a:xfrm flipV="1">
            <a:off x="5724128" y="5723964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100392" y="4859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Gerade Verbindung mit Pfeil 24"/>
          <p:cNvCxnSpPr>
            <a:stCxn id="17" idx="4"/>
            <a:endCxn id="12" idx="0"/>
          </p:cNvCxnSpPr>
          <p:nvPr/>
        </p:nvCxnSpPr>
        <p:spPr>
          <a:xfrm>
            <a:off x="8172400" y="5003884"/>
            <a:ext cx="216024" cy="648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8316416" y="470656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395536" y="1340768"/>
            <a:ext cx="8496944" cy="1080120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Truncated product formula (g-formula)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 | do(Y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=y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)) =∏</a:t>
            </a:r>
            <a:r>
              <a:rPr lang="en-US" baseline="-25000" dirty="0">
                <a:solidFill>
                  <a:srgbClr val="008380"/>
                </a:solidFill>
              </a:rPr>
              <a:t>1≤j≤n</a:t>
            </a:r>
            <a:r>
              <a:rPr lang="en-US" dirty="0">
                <a:solidFill>
                  <a:srgbClr val="008380"/>
                </a:solidFill>
              </a:rPr>
              <a:t> P( 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| pa(X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) ) 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092280" y="51479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092280" y="565195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Gerade Verbindung mit Pfeil 40"/>
          <p:cNvCxnSpPr>
            <a:stCxn id="37" idx="6"/>
            <a:endCxn id="12" idx="2"/>
          </p:cNvCxnSpPr>
          <p:nvPr/>
        </p:nvCxnSpPr>
        <p:spPr>
          <a:xfrm flipV="1">
            <a:off x="7236296" y="5723956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13" idx="5"/>
            <a:endCxn id="35" idx="3"/>
          </p:cNvCxnSpPr>
          <p:nvPr/>
        </p:nvCxnSpPr>
        <p:spPr>
          <a:xfrm>
            <a:off x="6351109" y="4982780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5" idx="3"/>
            <a:endCxn id="11" idx="6"/>
          </p:cNvCxnSpPr>
          <p:nvPr/>
        </p:nvCxnSpPr>
        <p:spPr>
          <a:xfrm flipH="1">
            <a:off x="5724128" y="5270828"/>
            <a:ext cx="1389243" cy="4835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17" idx="3"/>
            <a:endCxn id="35" idx="6"/>
          </p:cNvCxnSpPr>
          <p:nvPr/>
        </p:nvCxnSpPr>
        <p:spPr>
          <a:xfrm flipH="1">
            <a:off x="7236296" y="4982796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35" idx="5"/>
            <a:endCxn id="12" idx="2"/>
          </p:cNvCxnSpPr>
          <p:nvPr/>
        </p:nvCxnSpPr>
        <p:spPr>
          <a:xfrm>
            <a:off x="7215205" y="5270828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5868144" y="464384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897051" y="471585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3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825659" y="536392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8481843" y="55799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31032" y="2780928"/>
            <a:ext cx="8712968" cy="160043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6600"/>
                </a:solidFill>
              </a:rPr>
              <a:t>Example 2</a:t>
            </a:r>
            <a:r>
              <a:rPr lang="en-US" sz="2600" dirty="0">
                <a:solidFill>
                  <a:srgbClr val="FF6600"/>
                </a:solidFill>
              </a:rPr>
              <a:t> (summing out) </a:t>
            </a:r>
          </a:p>
          <a:p>
            <a:r>
              <a:rPr lang="en-US" sz="2400" dirty="0">
                <a:solidFill>
                  <a:srgbClr val="008380"/>
                </a:solidFill>
              </a:rPr>
              <a:t>P(</a:t>
            </a:r>
            <a:r>
              <a:rPr lang="en-US" sz="2400" dirty="0" err="1">
                <a:solidFill>
                  <a:srgbClr val="008380"/>
                </a:solidFill>
              </a:rPr>
              <a:t>w,y</a:t>
            </a:r>
            <a:r>
              <a:rPr lang="en-US" sz="2400" dirty="0">
                <a:solidFill>
                  <a:srgbClr val="008380"/>
                </a:solidFill>
              </a:rPr>
              <a:t> | do(X=x, Z</a:t>
            </a:r>
            <a:r>
              <a:rPr lang="en-US" sz="2400" baseline="-25000" dirty="0">
                <a:solidFill>
                  <a:srgbClr val="008380"/>
                </a:solidFill>
              </a:rPr>
              <a:t>3</a:t>
            </a:r>
            <a:r>
              <a:rPr lang="en-US" sz="2400" dirty="0">
                <a:solidFill>
                  <a:srgbClr val="008380"/>
                </a:solidFill>
              </a:rPr>
              <a:t>=z</a:t>
            </a:r>
            <a:r>
              <a:rPr lang="en-US" sz="2400" baseline="-25000" dirty="0">
                <a:solidFill>
                  <a:srgbClr val="008380"/>
                </a:solidFill>
              </a:rPr>
              <a:t>3</a:t>
            </a:r>
            <a:r>
              <a:rPr lang="en-US" sz="2400" dirty="0">
                <a:solidFill>
                  <a:srgbClr val="008380"/>
                </a:solidFill>
              </a:rPr>
              <a:t>)) </a:t>
            </a:r>
          </a:p>
          <a:p>
            <a:r>
              <a:rPr lang="en-US" sz="2400" dirty="0">
                <a:solidFill>
                  <a:srgbClr val="008380"/>
                </a:solidFill>
              </a:rPr>
              <a:t>= ∑</a:t>
            </a:r>
            <a:r>
              <a:rPr lang="en-US" sz="2400" baseline="-25000" dirty="0">
                <a:solidFill>
                  <a:srgbClr val="008380"/>
                </a:solidFill>
              </a:rPr>
              <a:t>z1,z2</a:t>
            </a:r>
            <a:r>
              <a:rPr lang="en-US" sz="2400" dirty="0">
                <a:solidFill>
                  <a:srgbClr val="008380"/>
                </a:solidFill>
              </a:rPr>
              <a:t>P(z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)P(z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)P(</a:t>
            </a:r>
            <a:r>
              <a:rPr lang="en-US" sz="2400" dirty="0" err="1">
                <a:solidFill>
                  <a:srgbClr val="008380"/>
                </a:solidFill>
              </a:rPr>
              <a:t>w|x</a:t>
            </a:r>
            <a:r>
              <a:rPr lang="en-US" sz="2400" dirty="0">
                <a:solidFill>
                  <a:srgbClr val="008380"/>
                </a:solidFill>
              </a:rPr>
              <a:t>)P(y|w,z</a:t>
            </a:r>
            <a:r>
              <a:rPr lang="en-US" sz="2400" baseline="-25000" dirty="0">
                <a:solidFill>
                  <a:srgbClr val="008380"/>
                </a:solidFill>
              </a:rPr>
              <a:t>3</a:t>
            </a:r>
            <a:r>
              <a:rPr lang="en-US" sz="2400" dirty="0">
                <a:solidFill>
                  <a:srgbClr val="008380"/>
                </a:solidFill>
              </a:rPr>
              <a:t>,z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  <a:p>
            <a:endParaRPr lang="en-US" sz="2400" dirty="0">
              <a:solidFill>
                <a:srgbClr val="00838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67544" y="4437112"/>
            <a:ext cx="4608512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Can check that this formula is compatible with the adjustment formula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2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21" grpId="0"/>
      <p:bldP spid="17" grpId="0" animBg="1"/>
      <p:bldP spid="32" grpId="0"/>
      <p:bldP spid="35" grpId="0" animBg="1"/>
      <p:bldP spid="37" grpId="0" animBg="1"/>
      <p:bldP spid="66" grpId="0"/>
      <p:bldP spid="67" grpId="0"/>
      <p:bldP spid="69" grpId="0"/>
      <p:bldP spid="71" grpId="0"/>
      <p:bldP spid="73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(Motivation)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392265"/>
          </a:xfrm>
        </p:spPr>
        <p:txBody>
          <a:bodyPr/>
          <a:lstStyle/>
          <a:p>
            <a:pPr>
              <a:defRPr/>
            </a:pPr>
            <a:r>
              <a:rPr lang="en-US" dirty="0"/>
              <a:t>Intervention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requires adjusting parents of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>
              <a:defRPr/>
            </a:pPr>
            <a:r>
              <a:rPr lang="en-US" dirty="0"/>
              <a:t>But sometimes those variables are not measurable (though perhaps represented in graph)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Need more general criterion </a:t>
            </a:r>
            <a:br>
              <a:rPr lang="en-US" dirty="0"/>
            </a:br>
            <a:r>
              <a:rPr lang="en-US" dirty="0"/>
              <a:t>to identify adjustment variables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Block all spurious paths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Leave all directed paths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unperturbed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Do not create new spurious paths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317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(Formulation)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33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a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517632" cy="1655961"/>
          </a:xfrm>
        </p:spPr>
        <p:txBody>
          <a:bodyPr/>
          <a:lstStyle/>
          <a:p>
            <a:pPr>
              <a:defRPr/>
            </a:pPr>
            <a:r>
              <a:rPr lang="en-US" dirty="0"/>
              <a:t>Can adjust for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satisfying backdoor criterion</a:t>
            </a:r>
          </a:p>
          <a:p>
            <a:pPr marL="0" indent="0"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008380"/>
                </a:solidFill>
              </a:rPr>
              <a:t>P(Y = y | do(X = x)) 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P(Y = y | X = x, Z = z)P(Z=z)</a:t>
            </a:r>
          </a:p>
          <a:p>
            <a:pPr marL="0" indent="0">
              <a:buNone/>
              <a:defRPr/>
            </a:pPr>
            <a:r>
              <a:rPr lang="en-US" dirty="0"/>
              <a:t>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04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(Intuition)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517632" cy="2088232"/>
          </a:xfrm>
        </p:spPr>
        <p:txBody>
          <a:bodyPr/>
          <a:lstStyle/>
          <a:p>
            <a:pPr>
              <a:defRPr/>
            </a:pPr>
            <a:r>
              <a:rPr lang="en-US" dirty="0"/>
              <a:t>Ad 1.: Descendants are effects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, should not be conditioned on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 2.: One is interested in effects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, not vice versa. Effects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should be blocked.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899592" y="5013176"/>
            <a:ext cx="7074373" cy="523220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 (compare drug usage </a:t>
            </a:r>
            <a:r>
              <a:rPr lang="en-US" sz="2800" dirty="0">
                <a:solidFill>
                  <a:srgbClr val="008380"/>
                </a:solidFill>
              </a:rPr>
              <a:t>X</a:t>
            </a:r>
            <a:r>
              <a:rPr lang="en-US" sz="2800" dirty="0">
                <a:solidFill>
                  <a:srgbClr val="000000"/>
                </a:solidFill>
              </a:rPr>
              <a:t> and blood pressure </a:t>
            </a:r>
            <a:r>
              <a:rPr lang="en-US" sz="2800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32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Generalizes Adjustment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517632" cy="208823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 = Pa(X)</a:t>
            </a:r>
          </a:p>
          <a:p>
            <a:pPr>
              <a:defRPr/>
            </a:pPr>
            <a:r>
              <a:rPr lang="en-US" dirty="0"/>
              <a:t>For any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both conditions fulfilled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is not a descendant (as D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G)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blocks every path as every path into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must go trough a parent of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</a:t>
            </a:r>
            <a:r>
              <a:rPr lang="en-US" dirty="0">
                <a:solidFill>
                  <a:srgbClr val="FF6600"/>
                </a:solidFill>
              </a:rPr>
              <a:t>Example 1</a:t>
            </a:r>
            <a:r>
              <a:rPr lang="en-US" dirty="0"/>
              <a:t>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445624" cy="2376264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Causal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S</a:t>
            </a:r>
            <a:r>
              <a:rPr lang="en-US" dirty="0"/>
              <a:t> is not recorded in the data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 for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fulfills backdoor criterion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not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/>
              <a:t>Blocks </a:t>
            </a:r>
            <a:r>
              <a:rPr lang="en-US" dirty="0">
                <a:solidFill>
                  <a:srgbClr val="FF0000"/>
                </a:solidFill>
              </a:rPr>
              <a:t>backdoor path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cxnSp>
        <p:nvCxnSpPr>
          <p:cNvPr id="6" name="Gerade Verbindung mit Pfeil 5"/>
          <p:cNvCxnSpPr>
            <a:stCxn id="9" idx="4"/>
            <a:endCxn id="26" idx="0"/>
          </p:cNvCxnSpPr>
          <p:nvPr/>
        </p:nvCxnSpPr>
        <p:spPr>
          <a:xfrm>
            <a:off x="6402500" y="486916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330492" y="47251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26" idx="6"/>
            <a:endCxn id="15" idx="2"/>
          </p:cNvCxnSpPr>
          <p:nvPr/>
        </p:nvCxnSpPr>
        <p:spPr>
          <a:xfrm>
            <a:off x="6474508" y="5517232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775650" y="4725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11" idx="4"/>
            <a:endCxn id="15" idx="0"/>
          </p:cNvCxnSpPr>
          <p:nvPr/>
        </p:nvCxnSpPr>
        <p:spPr>
          <a:xfrm flipH="1">
            <a:off x="7842660" y="4869144"/>
            <a:ext cx="4998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770652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9" idx="6"/>
            <a:endCxn id="11" idx="2"/>
          </p:cNvCxnSpPr>
          <p:nvPr/>
        </p:nvCxnSpPr>
        <p:spPr>
          <a:xfrm flipV="1">
            <a:off x="6474508" y="4797144"/>
            <a:ext cx="1301142" cy="1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687418" y="4149080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S= </a:t>
            </a:r>
            <a:r>
              <a:rPr lang="de-DE" dirty="0" err="1"/>
              <a:t>socioeconomic</a:t>
            </a:r>
            <a:r>
              <a:rPr lang="de-DE" baseline="-25000" dirty="0"/>
              <a:t> </a:t>
            </a:r>
          </a:p>
          <a:p>
            <a:r>
              <a:rPr lang="de-DE" baseline="-25000" dirty="0"/>
              <a:t> </a:t>
            </a:r>
            <a:r>
              <a:rPr lang="de-DE" dirty="0"/>
              <a:t>      </a:t>
            </a:r>
            <a:r>
              <a:rPr lang="de-DE" dirty="0" err="1"/>
              <a:t>status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199586" y="5589240"/>
            <a:ext cx="14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Y= </a:t>
            </a:r>
            <a:r>
              <a:rPr lang="de-DE" dirty="0" err="1"/>
              <a:t>recovery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5759426" y="5517232"/>
            <a:ext cx="144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 </a:t>
            </a:r>
            <a:r>
              <a:rPr lang="de-DE" dirty="0" err="1"/>
              <a:t>drug</a:t>
            </a:r>
            <a:r>
              <a:rPr lang="de-DE" dirty="0"/>
              <a:t> </a:t>
            </a:r>
          </a:p>
          <a:p>
            <a:r>
              <a:rPr lang="de-DE" dirty="0"/>
              <a:t>      </a:t>
            </a:r>
            <a:r>
              <a:rPr lang="de-DE" dirty="0" err="1"/>
              <a:t>usage</a:t>
            </a:r>
            <a:endParaRPr lang="de-DE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6330492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7487618" y="4437112"/>
            <a:ext cx="133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 = </a:t>
            </a:r>
            <a:r>
              <a:rPr lang="de-DE" dirty="0" err="1"/>
              <a:t>weight</a:t>
            </a:r>
            <a:endParaRPr lang="de-DE" baseline="-25000" dirty="0"/>
          </a:p>
        </p:txBody>
      </p:sp>
      <p:sp>
        <p:nvSpPr>
          <p:cNvPr id="18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Backdoor Criterion (</a:t>
            </a:r>
            <a:r>
              <a:rPr lang="en-US">
                <a:solidFill>
                  <a:srgbClr val="FF6600"/>
                </a:solidFill>
              </a:rPr>
              <a:t>Example 1 </a:t>
            </a:r>
            <a:r>
              <a:rPr lang="en-US"/>
              <a:t>(cont’d))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517632" cy="2232248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/>
              <a:t>Causal effect of X on Y?</a:t>
            </a:r>
          </a:p>
          <a:p>
            <a:pPr marL="0" indent="0">
              <a:buNone/>
              <a:defRPr/>
            </a:pPr>
            <a:r>
              <a:rPr lang="en-US" sz="2400">
                <a:solidFill>
                  <a:srgbClr val="008380"/>
                </a:solidFill>
              </a:rPr>
              <a:t>P(y | do(x)) = ∑</a:t>
            </a:r>
            <a:r>
              <a:rPr lang="en-US" sz="2400" baseline="-25000">
                <a:solidFill>
                  <a:srgbClr val="008380"/>
                </a:solidFill>
              </a:rPr>
              <a:t>w</a:t>
            </a:r>
            <a:r>
              <a:rPr lang="en-US" sz="2400">
                <a:solidFill>
                  <a:srgbClr val="008380"/>
                </a:solidFill>
              </a:rPr>
              <a:t>P(Y=y|X=x, W=w)P(W=w)</a:t>
            </a:r>
          </a:p>
          <a:p>
            <a:pPr marL="0" indent="0">
              <a:buNone/>
              <a:defRPr/>
            </a:pPr>
            <a:r>
              <a:rPr lang="en-US"/>
              <a:t>                   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 marL="0" indent="0">
              <a:buNone/>
              <a:defRPr/>
            </a:pPr>
            <a:endParaRPr lang="en-US"/>
          </a:p>
        </p:txBody>
      </p:sp>
      <p:cxnSp>
        <p:nvCxnSpPr>
          <p:cNvPr id="6" name="Gerade Verbindung mit Pfeil 5"/>
          <p:cNvCxnSpPr>
            <a:stCxn id="9" idx="4"/>
            <a:endCxn id="26" idx="0"/>
          </p:cNvCxnSpPr>
          <p:nvPr/>
        </p:nvCxnSpPr>
        <p:spPr>
          <a:xfrm>
            <a:off x="6762540" y="486916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690532" y="47251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Gerade Verbindung mit Pfeil 9"/>
          <p:cNvCxnSpPr>
            <a:stCxn id="26" idx="6"/>
            <a:endCxn id="15" idx="2"/>
          </p:cNvCxnSpPr>
          <p:nvPr/>
        </p:nvCxnSpPr>
        <p:spPr>
          <a:xfrm>
            <a:off x="6834548" y="5517232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100392" y="4725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>
            <a:endCxn id="15" idx="0"/>
          </p:cNvCxnSpPr>
          <p:nvPr/>
        </p:nvCxnSpPr>
        <p:spPr>
          <a:xfrm flipH="1">
            <a:off x="8202700" y="4869144"/>
            <a:ext cx="4998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130692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Gerade Verbindung mit Pfeil 16"/>
          <p:cNvCxnSpPr>
            <a:stCxn id="9" idx="6"/>
          </p:cNvCxnSpPr>
          <p:nvPr/>
        </p:nvCxnSpPr>
        <p:spPr>
          <a:xfrm flipV="1">
            <a:off x="6834548" y="4797144"/>
            <a:ext cx="1301142" cy="1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6047458" y="4149080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S= socioeconomic</a:t>
            </a:r>
            <a:r>
              <a:rPr lang="en-US" baseline="-25000"/>
              <a:t> </a:t>
            </a:r>
          </a:p>
          <a:p>
            <a:r>
              <a:rPr lang="en-US" baseline="-25000"/>
              <a:t> </a:t>
            </a:r>
            <a:r>
              <a:rPr lang="en-US"/>
              <a:t>      status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524328" y="5589240"/>
            <a:ext cx="14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Y= recovery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119466" y="5517232"/>
            <a:ext cx="144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X = drug </a:t>
            </a:r>
          </a:p>
          <a:p>
            <a:r>
              <a:rPr lang="en-US"/>
              <a:t>      usage</a:t>
            </a:r>
            <a:endParaRPr lang="en-US" baseline="-25000"/>
          </a:p>
        </p:txBody>
      </p:sp>
      <p:sp>
        <p:nvSpPr>
          <p:cNvPr id="26" name="Oval 25"/>
          <p:cNvSpPr/>
          <p:nvPr/>
        </p:nvSpPr>
        <p:spPr>
          <a:xfrm>
            <a:off x="6690532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feld 42"/>
          <p:cNvSpPr txBox="1"/>
          <p:nvPr/>
        </p:nvSpPr>
        <p:spPr>
          <a:xfrm>
            <a:off x="7631634" y="4437112"/>
            <a:ext cx="133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 = weight</a:t>
            </a:r>
            <a:endParaRPr lang="en-US" baseline="-25000"/>
          </a:p>
        </p:txBody>
      </p:sp>
      <p:sp>
        <p:nvSpPr>
          <p:cNvPr id="18" name="Inhaltsplatzhalter 2"/>
          <p:cNvSpPr txBox="1">
            <a:spLocks/>
          </p:cNvSpPr>
          <p:nvPr/>
        </p:nvSpPr>
        <p:spPr bwMode="auto">
          <a:xfrm>
            <a:off x="1619672" y="5157192"/>
            <a:ext cx="5328592" cy="7200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sz="2400"/>
              <a:t>      </a:t>
            </a:r>
            <a:r>
              <a:rPr lang="en-US" sz="2400">
                <a:solidFill>
                  <a:srgbClr val="008380"/>
                </a:solidFill>
              </a:rPr>
              <a:t>= ∑</a:t>
            </a:r>
            <a:r>
              <a:rPr lang="en-US" sz="2400" baseline="-25000">
                <a:solidFill>
                  <a:srgbClr val="008380"/>
                </a:solidFill>
              </a:rPr>
              <a:t>s</a:t>
            </a:r>
            <a:r>
              <a:rPr lang="en-US" sz="2400">
                <a:solidFill>
                  <a:srgbClr val="008380"/>
                </a:solidFill>
              </a:rPr>
              <a:t>P(Y=y|X=x, S=s)P(S=s</a:t>
            </a:r>
            <a:r>
              <a:rPr lang="en-US">
                <a:solidFill>
                  <a:srgbClr val="00838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r>
              <a:rPr lang="en-US"/>
              <a:t>                   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 marL="0" indent="0">
              <a:buFontTx/>
              <a:buNone/>
              <a:defRPr/>
            </a:pPr>
            <a:endParaRPr lang="en-US"/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395536" y="5733256"/>
            <a:ext cx="5832648" cy="86409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sz="2000">
                <a:solidFill>
                  <a:srgbClr val="000000"/>
                </a:solidFill>
              </a:rPr>
              <a:t> Conditioning on different variables </a:t>
            </a:r>
            <a:r>
              <a:rPr lang="en-US" sz="2000">
                <a:solidFill>
                  <a:srgbClr val="008380"/>
                </a:solidFill>
              </a:rPr>
              <a:t>S</a:t>
            </a:r>
            <a:r>
              <a:rPr lang="en-US" sz="2000">
                <a:solidFill>
                  <a:srgbClr val="000000"/>
                </a:solidFill>
              </a:rPr>
              <a:t> vs. </a:t>
            </a:r>
            <a:r>
              <a:rPr lang="en-US" sz="2000">
                <a:solidFill>
                  <a:srgbClr val="008380"/>
                </a:solidFill>
              </a:rPr>
              <a:t>W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sz="2000">
                <a:solidFill>
                  <a:srgbClr val="000000"/>
                </a:solidFill>
              </a:rPr>
              <a:t> with same effect calculation </a:t>
            </a:r>
          </a:p>
          <a:p>
            <a:pPr marL="0" indent="0">
              <a:buFontTx/>
              <a:buNone/>
              <a:defRPr/>
            </a:pPr>
            <a:r>
              <a:rPr lang="en-US" sz="2000"/>
              <a:t>                   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endParaRPr lang="en-US" sz="2000"/>
          </a:p>
          <a:p>
            <a:pPr marL="0" indent="0">
              <a:buFontTx/>
              <a:buNone/>
              <a:defRPr/>
            </a:pPr>
            <a:endParaRPr lang="en-US" sz="2000"/>
          </a:p>
        </p:txBody>
      </p:sp>
      <p:sp>
        <p:nvSpPr>
          <p:cNvPr id="20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/>
              <a:t>Set of variables </a:t>
            </a: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/>
              <a:t> satisfies </a:t>
            </a:r>
            <a:r>
              <a:rPr lang="en-US">
                <a:solidFill>
                  <a:srgbClr val="0000FF"/>
                </a:solidFill>
              </a:rPr>
              <a:t>backdoor criterion </a:t>
            </a:r>
            <a:r>
              <a:rPr lang="en-US"/>
              <a:t>relative to pair </a:t>
            </a:r>
            <a:r>
              <a:rPr lang="en-US">
                <a:solidFill>
                  <a:srgbClr val="008380"/>
                </a:solidFill>
              </a:rPr>
              <a:t>(X,Y)</a:t>
            </a:r>
            <a:r>
              <a:rPr lang="en-US"/>
              <a:t> of variables iff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/>
              <a:t>No node in </a:t>
            </a: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/>
              <a:t> is a descendant of </a:t>
            </a:r>
            <a:r>
              <a:rPr lang="en-US">
                <a:solidFill>
                  <a:srgbClr val="008380"/>
                </a:solidFill>
              </a:rPr>
              <a:t>X</a:t>
            </a:r>
            <a:r>
              <a:rPr lang="en-US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>
                <a:solidFill>
                  <a:srgbClr val="000000"/>
                </a:solidFill>
              </a:rPr>
              <a:t> b</a:t>
            </a:r>
            <a:r>
              <a:rPr lang="en-US"/>
              <a:t>locks every path between </a:t>
            </a:r>
            <a:r>
              <a:rPr lang="en-US">
                <a:solidFill>
                  <a:srgbClr val="008380"/>
                </a:solidFill>
              </a:rPr>
              <a:t>X</a:t>
            </a:r>
            <a:r>
              <a:rPr lang="en-US"/>
              <a:t> and </a:t>
            </a:r>
            <a:r>
              <a:rPr lang="en-US">
                <a:solidFill>
                  <a:srgbClr val="008380"/>
                </a:solidFill>
              </a:rPr>
              <a:t>Y</a:t>
            </a:r>
            <a:r>
              <a:rPr lang="en-US"/>
              <a:t> that contains an arrow into </a:t>
            </a:r>
            <a:r>
              <a:rPr lang="en-US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1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J.Pearl</a:t>
            </a:r>
            <a:r>
              <a:rPr lang="en-US" dirty="0"/>
              <a:t>, M. </a:t>
            </a:r>
            <a:r>
              <a:rPr lang="en-US" dirty="0" err="1"/>
              <a:t>Glymour</a:t>
            </a:r>
            <a:r>
              <a:rPr lang="en-US" dirty="0"/>
              <a:t>, N. P. Jewell: </a:t>
            </a:r>
            <a:br>
              <a:rPr lang="en-US" dirty="0"/>
            </a:br>
            <a:r>
              <a:rPr lang="en-US" dirty="0"/>
              <a:t>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/>
              <a:t>J. Pearl: Causality, CUP, 2000.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</a:t>
            </a:r>
            <a:r>
              <a:rPr lang="en-US" dirty="0">
                <a:solidFill>
                  <a:srgbClr val="FF6600"/>
                </a:solidFill>
              </a:rPr>
              <a:t>Example 2a</a:t>
            </a:r>
            <a:r>
              <a:rPr lang="en-US" dirty="0"/>
              <a:t>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812360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005064"/>
            <a:ext cx="8517632" cy="2448272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Causal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en-US" dirty="0"/>
              <a:t>No backdoor paths</a:t>
            </a:r>
          </a:p>
          <a:p>
            <a:pPr lvl="1">
              <a:defRPr/>
            </a:pPr>
            <a:r>
              <a:rPr lang="en-US" dirty="0"/>
              <a:t>Can use </a:t>
            </a:r>
            <a:r>
              <a:rPr lang="en-US" dirty="0">
                <a:solidFill>
                  <a:srgbClr val="008380"/>
                </a:solidFill>
              </a:rPr>
              <a:t>Z = {}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| do(x)) = P(y | x)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5147900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19" name="Oval 18"/>
          <p:cNvSpPr/>
          <p:nvPr/>
        </p:nvSpPr>
        <p:spPr>
          <a:xfrm>
            <a:off x="7070320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070320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350240" y="54173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9" idx="4"/>
          </p:cNvCxnSpPr>
          <p:nvPr/>
        </p:nvCxnSpPr>
        <p:spPr>
          <a:xfrm>
            <a:off x="7142328" y="565194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2" idx="5"/>
            <a:endCxn id="20" idx="2"/>
          </p:cNvCxnSpPr>
          <p:nvPr/>
        </p:nvCxnSpPr>
        <p:spPr>
          <a:xfrm>
            <a:off x="6473165" y="5540244"/>
            <a:ext cx="597155" cy="3997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790400" y="5426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7790400" y="49226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350240" y="49226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7862408" y="5066600"/>
            <a:ext cx="0" cy="3600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8" idx="3"/>
            <a:endCxn id="20" idx="7"/>
          </p:cNvCxnSpPr>
          <p:nvPr/>
        </p:nvCxnSpPr>
        <p:spPr>
          <a:xfrm flipH="1">
            <a:off x="7193245" y="5549520"/>
            <a:ext cx="618246" cy="339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0" idx="4"/>
            <a:endCxn id="22" idx="0"/>
          </p:cNvCxnSpPr>
          <p:nvPr/>
        </p:nvCxnSpPr>
        <p:spPr>
          <a:xfrm>
            <a:off x="6422248" y="5066600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336941" y="47692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206224" y="449982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164288" y="585868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7862408" y="55520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6012160" y="530120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8582488" y="54173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8582488" y="49226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>
            <a:stCxn id="41" idx="4"/>
            <a:endCxn id="40" idx="0"/>
          </p:cNvCxnSpPr>
          <p:nvPr/>
        </p:nvCxnSpPr>
        <p:spPr>
          <a:xfrm>
            <a:off x="8654496" y="5066600"/>
            <a:ext cx="0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070320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/>
          <p:cNvCxnSpPr>
            <a:stCxn id="20" idx="4"/>
            <a:endCxn id="44" idx="0"/>
          </p:cNvCxnSpPr>
          <p:nvPr/>
        </p:nvCxnSpPr>
        <p:spPr>
          <a:xfrm>
            <a:off x="7142328" y="6011980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350240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  <a:endCxn id="44" idx="2"/>
          </p:cNvCxnSpPr>
          <p:nvPr/>
        </p:nvCxnSpPr>
        <p:spPr>
          <a:xfrm>
            <a:off x="6473165" y="5990892"/>
            <a:ext cx="597155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940152" y="5723964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8489069" y="55613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28" idx="6"/>
            <a:endCxn id="40" idx="2"/>
          </p:cNvCxnSpPr>
          <p:nvPr/>
        </p:nvCxnSpPr>
        <p:spPr>
          <a:xfrm flipV="1">
            <a:off x="7934416" y="5489364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8532440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804248" y="62280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53" name="Oval 52"/>
          <p:cNvSpPr/>
          <p:nvPr/>
        </p:nvSpPr>
        <p:spPr>
          <a:xfrm>
            <a:off x="7624973" y="45811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3" idx="3"/>
            <a:endCxn id="22" idx="6"/>
          </p:cNvCxnSpPr>
          <p:nvPr/>
        </p:nvCxnSpPr>
        <p:spPr>
          <a:xfrm flipH="1">
            <a:off x="6494256" y="4704040"/>
            <a:ext cx="1151808" cy="7852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40" idx="1"/>
          </p:cNvCxnSpPr>
          <p:nvPr/>
        </p:nvCxnSpPr>
        <p:spPr>
          <a:xfrm>
            <a:off x="7747898" y="4704040"/>
            <a:ext cx="855681" cy="7344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7192925" y="41932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705606" y="40677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R</a:t>
            </a:r>
          </a:p>
        </p:txBody>
      </p:sp>
      <p:sp>
        <p:nvSpPr>
          <p:cNvPr id="58" name="Oval 57"/>
          <p:cNvSpPr/>
          <p:nvPr/>
        </p:nvSpPr>
        <p:spPr>
          <a:xfrm>
            <a:off x="7624973" y="40584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7696981" y="4202488"/>
            <a:ext cx="0" cy="3786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</a:t>
            </a:r>
            <a:r>
              <a:rPr lang="en-US" dirty="0">
                <a:solidFill>
                  <a:srgbClr val="FF6600"/>
                </a:solidFill>
              </a:rPr>
              <a:t>Example 2b</a:t>
            </a:r>
            <a:r>
              <a:rPr lang="en-US" dirty="0"/>
              <a:t>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812360" y="639991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517632" cy="2376264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Causal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en-US" dirty="0"/>
              <a:t>No backdoor paths</a:t>
            </a:r>
          </a:p>
          <a:p>
            <a:pPr>
              <a:defRPr/>
            </a:pPr>
            <a:r>
              <a:rPr lang="en-US" dirty="0"/>
              <a:t>Can one adjust for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No, then collider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not blocking </a:t>
            </a:r>
          </a:p>
          <a:p>
            <a:pPr marL="457200" lvl="1" indent="0"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spurious path 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5166484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19" name="Oval 18"/>
          <p:cNvSpPr/>
          <p:nvPr/>
        </p:nvSpPr>
        <p:spPr>
          <a:xfrm>
            <a:off x="7070320" y="55265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070320" y="5886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350240" y="54359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9" idx="4"/>
          </p:cNvCxnSpPr>
          <p:nvPr/>
        </p:nvCxnSpPr>
        <p:spPr>
          <a:xfrm>
            <a:off x="7142328" y="5670524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2" idx="5"/>
            <a:endCxn id="20" idx="2"/>
          </p:cNvCxnSpPr>
          <p:nvPr/>
        </p:nvCxnSpPr>
        <p:spPr>
          <a:xfrm>
            <a:off x="6473165" y="5558828"/>
            <a:ext cx="597155" cy="3997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790400" y="5445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7790400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350240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7862408" y="5085184"/>
            <a:ext cx="0" cy="3600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8" idx="3"/>
            <a:endCxn id="20" idx="7"/>
          </p:cNvCxnSpPr>
          <p:nvPr/>
        </p:nvCxnSpPr>
        <p:spPr>
          <a:xfrm flipH="1">
            <a:off x="7193245" y="5568104"/>
            <a:ext cx="618246" cy="339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0" idx="4"/>
            <a:endCxn id="22" idx="0"/>
          </p:cNvCxnSpPr>
          <p:nvPr/>
        </p:nvCxnSpPr>
        <p:spPr>
          <a:xfrm>
            <a:off x="6422248" y="5085184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336941" y="47878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206224" y="451841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164288" y="587727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7862408" y="55706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6012160" y="53197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8582488" y="5435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8582488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>
            <a:stCxn id="41" idx="4"/>
            <a:endCxn id="40" idx="0"/>
          </p:cNvCxnSpPr>
          <p:nvPr/>
        </p:nvCxnSpPr>
        <p:spPr>
          <a:xfrm>
            <a:off x="8654496" y="5085184"/>
            <a:ext cx="0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070320" y="62466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/>
          <p:cNvCxnSpPr>
            <a:stCxn id="20" idx="4"/>
            <a:endCxn id="44" idx="0"/>
          </p:cNvCxnSpPr>
          <p:nvPr/>
        </p:nvCxnSpPr>
        <p:spPr>
          <a:xfrm>
            <a:off x="7142328" y="6030564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350240" y="5886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  <a:endCxn id="44" idx="2"/>
          </p:cNvCxnSpPr>
          <p:nvPr/>
        </p:nvCxnSpPr>
        <p:spPr>
          <a:xfrm>
            <a:off x="6473165" y="6009476"/>
            <a:ext cx="597155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940152" y="5742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8489069" y="557994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28" idx="6"/>
            <a:endCxn id="40" idx="2"/>
          </p:cNvCxnSpPr>
          <p:nvPr/>
        </p:nvCxnSpPr>
        <p:spPr>
          <a:xfrm flipV="1">
            <a:off x="7934416" y="550794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8532440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804248" y="624660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53" name="Oval 52"/>
          <p:cNvSpPr/>
          <p:nvPr/>
        </p:nvSpPr>
        <p:spPr>
          <a:xfrm>
            <a:off x="7624973" y="4581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3" idx="3"/>
            <a:endCxn id="22" idx="7"/>
          </p:cNvCxnSpPr>
          <p:nvPr/>
        </p:nvCxnSpPr>
        <p:spPr>
          <a:xfrm flipH="1">
            <a:off x="6473165" y="4704056"/>
            <a:ext cx="1172899" cy="7529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40" idx="1"/>
          </p:cNvCxnSpPr>
          <p:nvPr/>
        </p:nvCxnSpPr>
        <p:spPr>
          <a:xfrm>
            <a:off x="7747898" y="4704056"/>
            <a:ext cx="855681" cy="7529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7192925" y="421179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696981" y="40677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R</a:t>
            </a:r>
          </a:p>
        </p:txBody>
      </p:sp>
      <p:sp>
        <p:nvSpPr>
          <p:cNvPr id="58" name="Oval 57"/>
          <p:cNvSpPr/>
          <p:nvPr/>
        </p:nvSpPr>
        <p:spPr>
          <a:xfrm>
            <a:off x="762497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7696981" y="4221072"/>
            <a:ext cx="0" cy="360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</a:t>
            </a:r>
            <a:r>
              <a:rPr lang="en-US" dirty="0">
                <a:solidFill>
                  <a:srgbClr val="FF6600"/>
                </a:solidFill>
              </a:rPr>
              <a:t>Example 2c</a:t>
            </a:r>
            <a:r>
              <a:rPr lang="en-US" dirty="0"/>
              <a:t>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812360" y="639991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4149080"/>
            <a:ext cx="8517632" cy="2376264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From 2b we know: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    not via conditioning on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But how  to calculate </a:t>
            </a:r>
          </a:p>
          <a:p>
            <a:pPr marL="0" indent="0">
              <a:buNone/>
              <a:defRPr/>
            </a:pPr>
            <a:r>
              <a:rPr lang="en-US" b="1" dirty="0"/>
              <a:t>  </a:t>
            </a:r>
            <a:r>
              <a:rPr lang="en-US" dirty="0">
                <a:solidFill>
                  <a:srgbClr val="0000FF"/>
                </a:solidFill>
              </a:rPr>
              <a:t>  w-specific causal effect: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P(Y = y | do(X =x), W = w ) = 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5166484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19" name="Oval 18"/>
          <p:cNvSpPr/>
          <p:nvPr/>
        </p:nvSpPr>
        <p:spPr>
          <a:xfrm>
            <a:off x="7070320" y="55265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070320" y="5886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350240" y="54359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9" idx="4"/>
          </p:cNvCxnSpPr>
          <p:nvPr/>
        </p:nvCxnSpPr>
        <p:spPr>
          <a:xfrm>
            <a:off x="7142328" y="5670524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2" idx="5"/>
            <a:endCxn id="20" idx="2"/>
          </p:cNvCxnSpPr>
          <p:nvPr/>
        </p:nvCxnSpPr>
        <p:spPr>
          <a:xfrm>
            <a:off x="6473165" y="5558828"/>
            <a:ext cx="597155" cy="3997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790400" y="5445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7790400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350240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7862408" y="5085184"/>
            <a:ext cx="0" cy="3600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8" idx="3"/>
            <a:endCxn id="20" idx="7"/>
          </p:cNvCxnSpPr>
          <p:nvPr/>
        </p:nvCxnSpPr>
        <p:spPr>
          <a:xfrm flipH="1">
            <a:off x="7193245" y="5568104"/>
            <a:ext cx="618246" cy="339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0" idx="4"/>
            <a:endCxn id="22" idx="0"/>
          </p:cNvCxnSpPr>
          <p:nvPr/>
        </p:nvCxnSpPr>
        <p:spPr>
          <a:xfrm>
            <a:off x="6422248" y="5085184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336941" y="47878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206224" y="451841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164288" y="587727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7862408" y="55706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6012160" y="53197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8582488" y="5435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8582488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mit Pfeil 41"/>
          <p:cNvCxnSpPr>
            <a:stCxn id="41" idx="4"/>
            <a:endCxn id="40" idx="0"/>
          </p:cNvCxnSpPr>
          <p:nvPr/>
        </p:nvCxnSpPr>
        <p:spPr>
          <a:xfrm>
            <a:off x="8654496" y="5085184"/>
            <a:ext cx="0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070320" y="62466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/>
          <p:cNvCxnSpPr>
            <a:stCxn id="20" idx="4"/>
            <a:endCxn id="44" idx="0"/>
          </p:cNvCxnSpPr>
          <p:nvPr/>
        </p:nvCxnSpPr>
        <p:spPr>
          <a:xfrm>
            <a:off x="7142328" y="6030564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350240" y="5886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  <a:endCxn id="44" idx="2"/>
          </p:cNvCxnSpPr>
          <p:nvPr/>
        </p:nvCxnSpPr>
        <p:spPr>
          <a:xfrm>
            <a:off x="6473165" y="6009476"/>
            <a:ext cx="597155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940152" y="5742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8489069" y="557994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28" idx="6"/>
            <a:endCxn id="40" idx="2"/>
          </p:cNvCxnSpPr>
          <p:nvPr/>
        </p:nvCxnSpPr>
        <p:spPr>
          <a:xfrm flipV="1">
            <a:off x="7934416" y="550794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8532440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804248" y="624660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53" name="Oval 52"/>
          <p:cNvSpPr/>
          <p:nvPr/>
        </p:nvSpPr>
        <p:spPr>
          <a:xfrm>
            <a:off x="7624973" y="4581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3" idx="3"/>
            <a:endCxn id="22" idx="6"/>
          </p:cNvCxnSpPr>
          <p:nvPr/>
        </p:nvCxnSpPr>
        <p:spPr>
          <a:xfrm flipH="1">
            <a:off x="6494256" y="4704056"/>
            <a:ext cx="1151808" cy="8038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40" idx="2"/>
          </p:cNvCxnSpPr>
          <p:nvPr/>
        </p:nvCxnSpPr>
        <p:spPr>
          <a:xfrm>
            <a:off x="7747898" y="4704056"/>
            <a:ext cx="834590" cy="803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7192925" y="421179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696981" y="40677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R</a:t>
            </a:r>
          </a:p>
        </p:txBody>
      </p:sp>
      <p:sp>
        <p:nvSpPr>
          <p:cNvPr id="58" name="Oval 57"/>
          <p:cNvSpPr/>
          <p:nvPr/>
        </p:nvSpPr>
        <p:spPr>
          <a:xfrm>
            <a:off x="762497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7696981" y="4221072"/>
            <a:ext cx="0" cy="360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Inhaltsplatzhalter 2"/>
          <p:cNvSpPr txBox="1">
            <a:spLocks/>
          </p:cNvSpPr>
          <p:nvPr/>
        </p:nvSpPr>
        <p:spPr bwMode="auto">
          <a:xfrm>
            <a:off x="467544" y="1196752"/>
            <a:ext cx="8496944" cy="2736304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satisfies </a:t>
            </a:r>
            <a:r>
              <a:rPr lang="en-US" dirty="0">
                <a:solidFill>
                  <a:srgbClr val="0000FF"/>
                </a:solidFill>
              </a:rPr>
              <a:t>backdoor criterion </a:t>
            </a:r>
            <a:r>
              <a:rPr lang="en-US" dirty="0"/>
              <a:t>relative to pair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of variables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 node in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descendant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b</a:t>
            </a:r>
            <a:r>
              <a:rPr lang="en-US" dirty="0"/>
              <a:t>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that contains an arrow into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33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Backdoor Criterion (</a:t>
            </a:r>
            <a:r>
              <a:rPr lang="en-US">
                <a:solidFill>
                  <a:srgbClr val="FF6600"/>
                </a:solidFill>
              </a:rPr>
              <a:t>Example 2c </a:t>
            </a:r>
            <a:r>
              <a:rPr lang="en-US"/>
              <a:t>(cont’d))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812360" y="639991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517632" cy="5328592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W-specific causal effect </a:t>
            </a:r>
            <a:r>
              <a:rPr lang="en-US" dirty="0">
                <a:solidFill>
                  <a:srgbClr val="008380"/>
                </a:solidFill>
              </a:rPr>
              <a:t> P(Y = y | do(X =x), W = w ) = ?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/>
              <a:t>Use fork </a:t>
            </a: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to condition on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P(Y = y | do(X = x), W = w ) =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                ∑</a:t>
            </a:r>
            <a:r>
              <a:rPr lang="en-US" baseline="-25000" dirty="0" err="1">
                <a:solidFill>
                  <a:srgbClr val="008380"/>
                </a:solidFill>
              </a:rPr>
              <a:t>r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8380"/>
                </a:solidFill>
              </a:rPr>
              <a:t>(Y=</a:t>
            </a:r>
            <a:r>
              <a:rPr lang="en-US" dirty="0" err="1">
                <a:solidFill>
                  <a:srgbClr val="008380"/>
                </a:solidFill>
              </a:rPr>
              <a:t>y|X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x,W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w,R</a:t>
            </a:r>
            <a:r>
              <a:rPr lang="en-US" dirty="0">
                <a:solidFill>
                  <a:srgbClr val="008380"/>
                </a:solidFill>
              </a:rPr>
              <a:t>=r)P(R=</a:t>
            </a:r>
            <a:r>
              <a:rPr lang="en-US" dirty="0" err="1">
                <a:solidFill>
                  <a:srgbClr val="008380"/>
                </a:solidFill>
              </a:rPr>
              <a:t>r|X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x,W</a:t>
            </a:r>
            <a:r>
              <a:rPr lang="en-US" dirty="0">
                <a:solidFill>
                  <a:srgbClr val="008380"/>
                </a:solidFill>
              </a:rPr>
              <a:t>=w)</a:t>
            </a:r>
            <a:endParaRPr lang="en-US" b="1" dirty="0">
              <a:solidFill>
                <a:srgbClr val="00838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Degree to which causal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is modified by values of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>
                <a:solidFill>
                  <a:srgbClr val="000000"/>
                </a:solidFill>
              </a:rPr>
              <a:t> is called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effect modification </a:t>
            </a:r>
            <a:r>
              <a:rPr lang="en-US" dirty="0"/>
              <a:t>or </a:t>
            </a:r>
            <a:r>
              <a:rPr lang="en-US" dirty="0">
                <a:solidFill>
                  <a:srgbClr val="0000FF"/>
                </a:solidFill>
              </a:rPr>
              <a:t>moderation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516648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</a:t>
            </a:r>
            <a:r>
              <a:rPr lang="en-US" baseline="-2500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19" name="Oval 18"/>
          <p:cNvSpPr/>
          <p:nvPr/>
        </p:nvSpPr>
        <p:spPr>
          <a:xfrm>
            <a:off x="7070320" y="55265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70320" y="5886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50240" y="54359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mit Pfeil 23"/>
          <p:cNvCxnSpPr>
            <a:stCxn id="19" idx="4"/>
          </p:cNvCxnSpPr>
          <p:nvPr/>
        </p:nvCxnSpPr>
        <p:spPr>
          <a:xfrm>
            <a:off x="7142328" y="5670524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2" idx="5"/>
            <a:endCxn id="20" idx="2"/>
          </p:cNvCxnSpPr>
          <p:nvPr/>
        </p:nvCxnSpPr>
        <p:spPr>
          <a:xfrm>
            <a:off x="6473165" y="5558828"/>
            <a:ext cx="597155" cy="3997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790400" y="5445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90400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50240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7862408" y="5085184"/>
            <a:ext cx="0" cy="3600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8" idx="3"/>
            <a:endCxn id="20" idx="7"/>
          </p:cNvCxnSpPr>
          <p:nvPr/>
        </p:nvCxnSpPr>
        <p:spPr>
          <a:xfrm flipH="1">
            <a:off x="7193245" y="5568104"/>
            <a:ext cx="618246" cy="339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30" idx="4"/>
            <a:endCxn id="22" idx="0"/>
          </p:cNvCxnSpPr>
          <p:nvPr/>
        </p:nvCxnSpPr>
        <p:spPr>
          <a:xfrm>
            <a:off x="6422248" y="5085184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336941" y="478786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</a:t>
            </a:r>
            <a:r>
              <a:rPr lang="en-US" baseline="-25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206224" y="45184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</a:t>
            </a:r>
            <a:r>
              <a:rPr lang="en-US" baseline="-250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164288" y="58772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endParaRPr lang="en-US" baseline="-25000"/>
          </a:p>
        </p:txBody>
      </p:sp>
      <p:sp>
        <p:nvSpPr>
          <p:cNvPr id="38" name="Textfeld 37"/>
          <p:cNvSpPr txBox="1"/>
          <p:nvPr/>
        </p:nvSpPr>
        <p:spPr>
          <a:xfrm>
            <a:off x="7862408" y="557065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</a:t>
            </a:r>
            <a:endParaRPr lang="en-US" baseline="-25000"/>
          </a:p>
        </p:txBody>
      </p:sp>
      <p:sp>
        <p:nvSpPr>
          <p:cNvPr id="39" name="Textfeld 38"/>
          <p:cNvSpPr txBox="1"/>
          <p:nvPr/>
        </p:nvSpPr>
        <p:spPr>
          <a:xfrm>
            <a:off x="6012160" y="5319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endParaRPr lang="en-US" baseline="-25000"/>
          </a:p>
        </p:txBody>
      </p:sp>
      <p:sp>
        <p:nvSpPr>
          <p:cNvPr id="40" name="Oval 39"/>
          <p:cNvSpPr/>
          <p:nvPr/>
        </p:nvSpPr>
        <p:spPr>
          <a:xfrm>
            <a:off x="8582488" y="5435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582488" y="4941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Gerade Verbindung mit Pfeil 41"/>
          <p:cNvCxnSpPr>
            <a:stCxn id="41" idx="4"/>
            <a:endCxn id="40" idx="0"/>
          </p:cNvCxnSpPr>
          <p:nvPr/>
        </p:nvCxnSpPr>
        <p:spPr>
          <a:xfrm>
            <a:off x="8654496" y="5085184"/>
            <a:ext cx="0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070320" y="62466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Gerade Verbindung mit Pfeil 44"/>
          <p:cNvCxnSpPr>
            <a:stCxn id="20" idx="4"/>
            <a:endCxn id="44" idx="0"/>
          </p:cNvCxnSpPr>
          <p:nvPr/>
        </p:nvCxnSpPr>
        <p:spPr>
          <a:xfrm>
            <a:off x="7142328" y="6030564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350240" y="5886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Gerade Verbindung mit Pfeil 46"/>
          <p:cNvCxnSpPr>
            <a:stCxn id="46" idx="5"/>
            <a:endCxn id="44" idx="2"/>
          </p:cNvCxnSpPr>
          <p:nvPr/>
        </p:nvCxnSpPr>
        <p:spPr>
          <a:xfrm>
            <a:off x="6473165" y="6009476"/>
            <a:ext cx="597155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940152" y="574254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8489069" y="55799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</a:t>
            </a:r>
            <a:endParaRPr lang="en-US" baseline="-25000"/>
          </a:p>
        </p:txBody>
      </p:sp>
      <p:cxnSp>
        <p:nvCxnSpPr>
          <p:cNvPr id="50" name="Gerade Verbindung mit Pfeil 49"/>
          <p:cNvCxnSpPr>
            <a:stCxn id="28" idx="6"/>
            <a:endCxn id="40" idx="2"/>
          </p:cNvCxnSpPr>
          <p:nvPr/>
        </p:nvCxnSpPr>
        <p:spPr>
          <a:xfrm flipV="1">
            <a:off x="7934416" y="550794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8532440" y="457183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</a:t>
            </a:r>
            <a:r>
              <a:rPr lang="en-US" baseline="-250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804248" y="62466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</a:t>
            </a:r>
            <a:endParaRPr lang="en-US" baseline="-25000"/>
          </a:p>
        </p:txBody>
      </p:sp>
      <p:sp>
        <p:nvSpPr>
          <p:cNvPr id="53" name="Oval 52"/>
          <p:cNvSpPr/>
          <p:nvPr/>
        </p:nvSpPr>
        <p:spPr>
          <a:xfrm>
            <a:off x="7624973" y="4581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Gerade Verbindung mit Pfeil 53"/>
          <p:cNvCxnSpPr>
            <a:stCxn id="53" idx="3"/>
            <a:endCxn id="22" idx="7"/>
          </p:cNvCxnSpPr>
          <p:nvPr/>
        </p:nvCxnSpPr>
        <p:spPr>
          <a:xfrm flipH="1">
            <a:off x="6473165" y="4704056"/>
            <a:ext cx="1172899" cy="7529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40" idx="0"/>
          </p:cNvCxnSpPr>
          <p:nvPr/>
        </p:nvCxnSpPr>
        <p:spPr>
          <a:xfrm>
            <a:off x="7747898" y="4704056"/>
            <a:ext cx="906598" cy="731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7192925" y="42117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696981" y="40677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R</a:t>
            </a:r>
          </a:p>
        </p:txBody>
      </p:sp>
      <p:sp>
        <p:nvSpPr>
          <p:cNvPr id="58" name="Oval 57"/>
          <p:cNvSpPr/>
          <p:nvPr/>
        </p:nvSpPr>
        <p:spPr>
          <a:xfrm>
            <a:off x="762497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7696981" y="4221072"/>
            <a:ext cx="0" cy="360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178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Backdoor Criterion (</a:t>
            </a:r>
            <a:r>
              <a:rPr lang="en-US">
                <a:solidFill>
                  <a:srgbClr val="FF6600"/>
                </a:solidFill>
              </a:rPr>
              <a:t>Example 3</a:t>
            </a:r>
            <a:r>
              <a:rPr lang="en-US"/>
              <a:t>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445624" cy="5256584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/>
              <a:t>What is effect modification for </a:t>
            </a:r>
            <a:r>
              <a:rPr lang="en-US">
                <a:solidFill>
                  <a:srgbClr val="008380"/>
                </a:solidFill>
              </a:rPr>
              <a:t>X</a:t>
            </a:r>
            <a:r>
              <a:rPr lang="en-US"/>
              <a:t> on </a:t>
            </a:r>
            <a:r>
              <a:rPr lang="en-US">
                <a:solidFill>
                  <a:srgbClr val="008380"/>
                </a:solidFill>
              </a:rPr>
              <a:t>Y</a:t>
            </a:r>
            <a:r>
              <a:rPr lang="en-US"/>
              <a:t> by </a:t>
            </a:r>
            <a:r>
              <a:rPr lang="en-US">
                <a:solidFill>
                  <a:srgbClr val="008380"/>
                </a:solidFill>
              </a:rPr>
              <a:t>W</a:t>
            </a:r>
            <a:r>
              <a:rPr lang="en-US"/>
              <a:t> in drug example?</a:t>
            </a:r>
          </a:p>
          <a:p>
            <a:pPr>
              <a:defRPr/>
            </a:pPr>
            <a:r>
              <a:rPr lang="en-US"/>
              <a:t>Compare	</a:t>
            </a:r>
            <a:r>
              <a:rPr lang="en-US">
                <a:solidFill>
                  <a:srgbClr val="008380"/>
                </a:solidFill>
              </a:rPr>
              <a:t>P(Y = y | do(X = x), W = w)</a:t>
            </a:r>
            <a:r>
              <a:rPr lang="en-US"/>
              <a:t>       and </a:t>
            </a:r>
          </a:p>
          <a:p>
            <a:pPr marL="0" indent="0">
              <a:buNone/>
              <a:defRPr/>
            </a:pPr>
            <a:r>
              <a:rPr lang="en-US"/>
              <a:t>                   	</a:t>
            </a:r>
            <a:r>
              <a:rPr lang="en-US">
                <a:solidFill>
                  <a:srgbClr val="008380"/>
                </a:solidFill>
              </a:rPr>
              <a:t>P(Y = y | do(X = x), W = w’)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Here: As </a:t>
            </a:r>
            <a:r>
              <a:rPr lang="en-US">
                <a:solidFill>
                  <a:srgbClr val="008380"/>
                </a:solidFill>
              </a:rPr>
              <a:t>W</a:t>
            </a:r>
            <a:r>
              <a:rPr lang="en-US"/>
              <a:t> blocks backdoor</a:t>
            </a:r>
          </a:p>
          <a:p>
            <a:pPr lvl="1">
              <a:defRPr/>
            </a:pPr>
            <a:r>
              <a:rPr lang="en-US">
                <a:solidFill>
                  <a:srgbClr val="008380"/>
                </a:solidFill>
              </a:rPr>
              <a:t>P(Y = y | do(X = x), W = w) = P(Y = y | X = x, W = w) </a:t>
            </a:r>
          </a:p>
          <a:p>
            <a:pPr lvl="1">
              <a:defRPr/>
            </a:pPr>
            <a:r>
              <a:rPr lang="en-US">
                <a:solidFill>
                  <a:srgbClr val="008380"/>
                </a:solidFill>
              </a:rPr>
              <a:t>P(Y = y | do(X = x), W = w’) = P(Y = y | X = x, W = w’) </a:t>
            </a:r>
          </a:p>
        </p:txBody>
      </p:sp>
      <p:cxnSp>
        <p:nvCxnSpPr>
          <p:cNvPr id="6" name="Gerade Verbindung mit Pfeil 5"/>
          <p:cNvCxnSpPr>
            <a:stCxn id="9" idx="4"/>
            <a:endCxn id="26" idx="0"/>
          </p:cNvCxnSpPr>
          <p:nvPr/>
        </p:nvCxnSpPr>
        <p:spPr>
          <a:xfrm>
            <a:off x="6511218" y="5176366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439210" y="503236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Gerade Verbindung mit Pfeil 9"/>
          <p:cNvCxnSpPr>
            <a:stCxn id="26" idx="6"/>
            <a:endCxn id="15" idx="2"/>
          </p:cNvCxnSpPr>
          <p:nvPr/>
        </p:nvCxnSpPr>
        <p:spPr>
          <a:xfrm>
            <a:off x="6583226" y="5824438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884368" y="503235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>
            <a:stCxn id="11" idx="4"/>
            <a:endCxn id="15" idx="0"/>
          </p:cNvCxnSpPr>
          <p:nvPr/>
        </p:nvCxnSpPr>
        <p:spPr>
          <a:xfrm flipH="1">
            <a:off x="7951378" y="5176350"/>
            <a:ext cx="4998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879370" y="575243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Gerade Verbindung mit Pfeil 16"/>
          <p:cNvCxnSpPr>
            <a:stCxn id="9" idx="6"/>
            <a:endCxn id="11" idx="2"/>
          </p:cNvCxnSpPr>
          <p:nvPr/>
        </p:nvCxnSpPr>
        <p:spPr>
          <a:xfrm flipV="1">
            <a:off x="6583226" y="5104350"/>
            <a:ext cx="1301142" cy="1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796136" y="4456286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S= socioeconomic</a:t>
            </a:r>
            <a:r>
              <a:rPr lang="en-US" baseline="-25000"/>
              <a:t> </a:t>
            </a:r>
          </a:p>
          <a:p>
            <a:r>
              <a:rPr lang="en-US" baseline="-25000"/>
              <a:t> </a:t>
            </a:r>
            <a:r>
              <a:rPr lang="en-US"/>
              <a:t>      status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308304" y="5896446"/>
            <a:ext cx="14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Y= recovery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868144" y="5824438"/>
            <a:ext cx="144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X = drug </a:t>
            </a:r>
          </a:p>
          <a:p>
            <a:r>
              <a:rPr lang="en-US"/>
              <a:t>      usage</a:t>
            </a:r>
            <a:endParaRPr lang="en-US" baseline="-25000"/>
          </a:p>
        </p:txBody>
      </p:sp>
      <p:sp>
        <p:nvSpPr>
          <p:cNvPr id="26" name="Oval 25"/>
          <p:cNvSpPr/>
          <p:nvPr/>
        </p:nvSpPr>
        <p:spPr>
          <a:xfrm>
            <a:off x="6439210" y="575243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feld 42"/>
          <p:cNvSpPr txBox="1"/>
          <p:nvPr/>
        </p:nvSpPr>
        <p:spPr>
          <a:xfrm>
            <a:off x="7524328" y="4744318"/>
            <a:ext cx="133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 = weight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5644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Backdoor Criterion (</a:t>
            </a:r>
            <a:r>
              <a:rPr lang="en-US" dirty="0">
                <a:solidFill>
                  <a:srgbClr val="FF6600"/>
                </a:solidFill>
              </a:rPr>
              <a:t>Example 4</a:t>
            </a:r>
            <a:r>
              <a:rPr lang="en-US" dirty="0"/>
              <a:t>)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157592" cy="5184576"/>
          </a:xfrm>
          <a:ln>
            <a:solidFill>
              <a:srgbClr val="FF6600"/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Sometimes also need to condition on colliders</a:t>
            </a:r>
          </a:p>
          <a:p>
            <a:pPr>
              <a:defRPr/>
            </a:pPr>
            <a:r>
              <a:rPr lang="en-US" dirty="0"/>
              <a:t>There are four backdoor paths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← </a:t>
            </a:r>
            <a:r>
              <a:rPr lang="en-US" dirty="0">
                <a:solidFill>
                  <a:srgbClr val="008380"/>
                </a:solidFill>
              </a:rPr>
              <a:t>E</a:t>
            </a:r>
            <a:r>
              <a:rPr lang="en-US" dirty="0"/>
              <a:t> → </a:t>
            </a: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→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← </a:t>
            </a:r>
            <a:r>
              <a:rPr lang="en-US" dirty="0">
                <a:solidFill>
                  <a:srgbClr val="008380"/>
                </a:solidFill>
              </a:rPr>
              <a:t>E</a:t>
            </a:r>
            <a:r>
              <a:rPr lang="en-US" dirty="0"/>
              <a:t> → </a:t>
            </a: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←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→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← </a:t>
            </a: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→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← </a:t>
            </a: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←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→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needed to block 3. path</a:t>
            </a:r>
          </a:p>
          <a:p>
            <a:pPr>
              <a:defRPr/>
            </a:pPr>
            <a:r>
              <a:rPr lang="en-US" dirty="0"/>
              <a:t>But </a:t>
            </a: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dirty="0"/>
              <a:t> collider on 2. path, hence need further blocking variable</a:t>
            </a:r>
          </a:p>
          <a:p>
            <a:pPr>
              <a:defRPr/>
            </a:pPr>
            <a:r>
              <a:rPr lang="en-US" dirty="0"/>
              <a:t>Can use as blocking set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{E,R}, {R,A}</a:t>
            </a:r>
            <a:r>
              <a:rPr lang="en-US" dirty="0"/>
              <a:t> or </a:t>
            </a:r>
            <a:r>
              <a:rPr lang="en-US" dirty="0">
                <a:solidFill>
                  <a:srgbClr val="008380"/>
                </a:solidFill>
              </a:rPr>
              <a:t>{E,R,A}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43" name="Gerade Verbindung mit Pfeil 42"/>
          <p:cNvCxnSpPr>
            <a:stCxn id="60" idx="4"/>
            <a:endCxn id="78" idx="1"/>
          </p:cNvCxnSpPr>
          <p:nvPr/>
        </p:nvCxnSpPr>
        <p:spPr>
          <a:xfrm flipH="1">
            <a:off x="5457187" y="5435916"/>
            <a:ext cx="626981" cy="741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8100392" y="60840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6012160" y="52919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5148064" y="60119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cxnSp>
        <p:nvCxnSpPr>
          <p:cNvPr id="63" name="Gerade Verbindung mit Pfeil 62"/>
          <p:cNvCxnSpPr>
            <a:stCxn id="78" idx="4"/>
            <a:endCxn id="59" idx="4"/>
          </p:cNvCxnSpPr>
          <p:nvPr/>
        </p:nvCxnSpPr>
        <p:spPr>
          <a:xfrm flipV="1">
            <a:off x="5508104" y="6228004"/>
            <a:ext cx="2664296" cy="720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884368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4" idx="4"/>
            <a:endCxn id="59" idx="0"/>
          </p:cNvCxnSpPr>
          <p:nvPr/>
        </p:nvCxnSpPr>
        <p:spPr>
          <a:xfrm>
            <a:off x="7956376" y="5435932"/>
            <a:ext cx="216024" cy="648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8036971" y="5138608"/>
            <a:ext cx="35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endParaRPr lang="de-DE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6876256" y="55799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0" idx="5"/>
            <a:endCxn id="67" idx="3"/>
          </p:cNvCxnSpPr>
          <p:nvPr/>
        </p:nvCxnSpPr>
        <p:spPr>
          <a:xfrm>
            <a:off x="6135085" y="5414828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67" idx="3"/>
            <a:endCxn id="78" idx="6"/>
          </p:cNvCxnSpPr>
          <p:nvPr/>
        </p:nvCxnSpPr>
        <p:spPr>
          <a:xfrm flipH="1">
            <a:off x="5580112" y="5702876"/>
            <a:ext cx="1317235" cy="5251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64" idx="3"/>
            <a:endCxn id="67" idx="6"/>
          </p:cNvCxnSpPr>
          <p:nvPr/>
        </p:nvCxnSpPr>
        <p:spPr>
          <a:xfrm flipH="1">
            <a:off x="7020272" y="5414844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>
            <a:stCxn id="67" idx="5"/>
            <a:endCxn id="59" idx="0"/>
          </p:cNvCxnSpPr>
          <p:nvPr/>
        </p:nvCxnSpPr>
        <p:spPr>
          <a:xfrm>
            <a:off x="6999181" y="5702876"/>
            <a:ext cx="1173219" cy="381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5652120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</a:t>
            </a:r>
            <a:endParaRPr lang="de-DE" baseline="-25000" dirty="0"/>
          </a:p>
        </p:txBody>
      </p:sp>
      <p:sp>
        <p:nvSpPr>
          <p:cNvPr id="75" name="Textfeld 74"/>
          <p:cNvSpPr txBox="1"/>
          <p:nvPr/>
        </p:nvSpPr>
        <p:spPr>
          <a:xfrm>
            <a:off x="6681027" y="51479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endParaRPr lang="de-DE" baseline="-25000" dirty="0"/>
          </a:p>
        </p:txBody>
      </p:sp>
      <p:sp>
        <p:nvSpPr>
          <p:cNvPr id="77" name="Textfeld 76"/>
          <p:cNvSpPr txBox="1"/>
          <p:nvPr/>
        </p:nvSpPr>
        <p:spPr>
          <a:xfrm>
            <a:off x="8265819" y="60119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78" name="Oval 77"/>
          <p:cNvSpPr/>
          <p:nvPr/>
        </p:nvSpPr>
        <p:spPr>
          <a:xfrm>
            <a:off x="5436096" y="61560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oliennummernplatzhalter 3"/>
          <p:cNvSpPr txBox="1">
            <a:spLocks/>
          </p:cNvSpPr>
          <p:nvPr/>
        </p:nvSpPr>
        <p:spPr bwMode="auto">
          <a:xfrm>
            <a:off x="7956376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329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Front-door Criterion (Motivating </a:t>
            </a:r>
            <a:r>
              <a:rPr lang="en-US" dirty="0">
                <a:solidFill>
                  <a:srgbClr val="FF66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157592" cy="5256584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/>
              <a:t>Sometimes backdoor criterion not applicable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| do(x)) = ?</a:t>
            </a:r>
          </a:p>
          <a:p>
            <a:pPr lvl="1">
              <a:defRPr/>
            </a:pPr>
            <a:r>
              <a:rPr lang="en-US" dirty="0"/>
              <a:t>Genotype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not observed in data</a:t>
            </a:r>
          </a:p>
          <a:p>
            <a:pPr lvl="1">
              <a:defRPr/>
            </a:pPr>
            <a:r>
              <a:rPr lang="en-US" dirty="0"/>
              <a:t>Hence conditioning on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does not help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cxnSp>
        <p:nvCxnSpPr>
          <p:cNvPr id="43" name="Gerade Verbindung mit Pfeil 42"/>
          <p:cNvCxnSpPr>
            <a:stCxn id="60" idx="2"/>
            <a:endCxn id="78" idx="1"/>
          </p:cNvCxnSpPr>
          <p:nvPr/>
        </p:nvCxnSpPr>
        <p:spPr>
          <a:xfrm flipH="1">
            <a:off x="3008915" y="4797144"/>
            <a:ext cx="1059029" cy="741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067944" y="4725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2411760" y="5371475"/>
            <a:ext cx="1082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</a:t>
            </a:r>
          </a:p>
          <a:p>
            <a:r>
              <a:rPr lang="de-DE" dirty="0"/>
              <a:t>Smoking</a:t>
            </a:r>
          </a:p>
        </p:txBody>
      </p:sp>
      <p:sp>
        <p:nvSpPr>
          <p:cNvPr id="67" name="Oval 66"/>
          <p:cNvSpPr/>
          <p:nvPr/>
        </p:nvSpPr>
        <p:spPr>
          <a:xfrm>
            <a:off x="5148064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0" idx="6"/>
            <a:endCxn id="67" idx="1"/>
          </p:cNvCxnSpPr>
          <p:nvPr/>
        </p:nvCxnSpPr>
        <p:spPr>
          <a:xfrm>
            <a:off x="4211960" y="4797144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78" idx="6"/>
            <a:endCxn id="67" idx="3"/>
          </p:cNvCxnSpPr>
          <p:nvPr/>
        </p:nvCxnSpPr>
        <p:spPr>
          <a:xfrm flipV="1">
            <a:off x="3131840" y="5568136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635896" y="4365104"/>
            <a:ext cx="1615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 = </a:t>
            </a:r>
            <a:r>
              <a:rPr lang="de-DE" dirty="0" err="1"/>
              <a:t>Genotype</a:t>
            </a:r>
            <a:endParaRPr lang="de-DE" baseline="-25000" dirty="0"/>
          </a:p>
        </p:txBody>
      </p:sp>
      <p:sp>
        <p:nvSpPr>
          <p:cNvPr id="75" name="Textfeld 74"/>
          <p:cNvSpPr txBox="1"/>
          <p:nvPr/>
        </p:nvSpPr>
        <p:spPr>
          <a:xfrm>
            <a:off x="5364088" y="5371475"/>
            <a:ext cx="1455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</a:p>
          <a:p>
            <a:r>
              <a:rPr lang="de-DE" dirty="0"/>
              <a:t>Lung </a:t>
            </a:r>
            <a:r>
              <a:rPr lang="de-DE" dirty="0" err="1"/>
              <a:t>cancer</a:t>
            </a:r>
            <a:endParaRPr lang="de-DE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2987824" y="5517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5234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Front-door Criterion (Motivating </a:t>
            </a:r>
            <a:r>
              <a:rPr lang="en-US" dirty="0">
                <a:solidFill>
                  <a:srgbClr val="FF66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157592" cy="5256584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/>
              <a:t>Sometimes backdoor criterion not applicable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| do(x)) = ?</a:t>
            </a:r>
          </a:p>
          <a:p>
            <a:pPr lvl="1">
              <a:defRPr/>
            </a:pPr>
            <a:r>
              <a:rPr lang="en-US" dirty="0"/>
              <a:t>Genotype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not observed in data</a:t>
            </a:r>
          </a:p>
          <a:p>
            <a:pPr lvl="1">
              <a:defRPr/>
            </a:pPr>
            <a:r>
              <a:rPr lang="en-US" dirty="0"/>
              <a:t>Hence conditioning on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does not help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But sometimes a mediating variable helps</a:t>
            </a:r>
          </a:p>
          <a:p>
            <a:pPr marL="457200" lvl="1" indent="0">
              <a:buNone/>
              <a:defRPr/>
            </a:pP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cxnSp>
        <p:nvCxnSpPr>
          <p:cNvPr id="43" name="Gerade Verbindung mit Pfeil 42"/>
          <p:cNvCxnSpPr>
            <a:stCxn id="60" idx="2"/>
            <a:endCxn id="78" idx="1"/>
          </p:cNvCxnSpPr>
          <p:nvPr/>
        </p:nvCxnSpPr>
        <p:spPr>
          <a:xfrm flipH="1">
            <a:off x="3008915" y="4797144"/>
            <a:ext cx="1059029" cy="741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067944" y="47251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2411760" y="5371475"/>
            <a:ext cx="1082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</a:t>
            </a:r>
          </a:p>
          <a:p>
            <a:r>
              <a:rPr lang="de-DE" dirty="0"/>
              <a:t>Smoking</a:t>
            </a:r>
          </a:p>
        </p:txBody>
      </p:sp>
      <p:sp>
        <p:nvSpPr>
          <p:cNvPr id="67" name="Oval 66"/>
          <p:cNvSpPr/>
          <p:nvPr/>
        </p:nvSpPr>
        <p:spPr>
          <a:xfrm>
            <a:off x="5148064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0" idx="6"/>
            <a:endCxn id="67" idx="1"/>
          </p:cNvCxnSpPr>
          <p:nvPr/>
        </p:nvCxnSpPr>
        <p:spPr>
          <a:xfrm>
            <a:off x="4211960" y="4797144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78" idx="6"/>
            <a:endCxn id="23" idx="2"/>
          </p:cNvCxnSpPr>
          <p:nvPr/>
        </p:nvCxnSpPr>
        <p:spPr>
          <a:xfrm>
            <a:off x="3131840" y="5589248"/>
            <a:ext cx="921118" cy="1725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635896" y="4365104"/>
            <a:ext cx="1615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 = </a:t>
            </a:r>
            <a:r>
              <a:rPr lang="de-DE" dirty="0" err="1"/>
              <a:t>Genotype</a:t>
            </a:r>
            <a:endParaRPr lang="de-DE" baseline="-25000" dirty="0"/>
          </a:p>
        </p:txBody>
      </p:sp>
      <p:sp>
        <p:nvSpPr>
          <p:cNvPr id="75" name="Textfeld 74"/>
          <p:cNvSpPr txBox="1"/>
          <p:nvPr/>
        </p:nvSpPr>
        <p:spPr>
          <a:xfrm>
            <a:off x="5364088" y="5371475"/>
            <a:ext cx="1455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</a:p>
          <a:p>
            <a:r>
              <a:rPr lang="de-DE" dirty="0"/>
              <a:t>Lung </a:t>
            </a:r>
            <a:r>
              <a:rPr lang="de-DE" dirty="0" err="1"/>
              <a:t>cancer</a:t>
            </a:r>
            <a:endParaRPr lang="de-DE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2987824" y="5517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4052958" y="551897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3491880" y="56629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Tar</a:t>
            </a:r>
            <a:r>
              <a:rPr lang="de-DE" dirty="0"/>
              <a:t> </a:t>
            </a:r>
            <a:r>
              <a:rPr lang="de-DE" dirty="0" err="1"/>
              <a:t>deposit</a:t>
            </a:r>
            <a:endParaRPr lang="de-DE" dirty="0"/>
          </a:p>
        </p:txBody>
      </p:sp>
      <p:cxnSp>
        <p:nvCxnSpPr>
          <p:cNvPr id="16" name="Gerade Verbindung mit Pfeil 15"/>
          <p:cNvCxnSpPr>
            <a:stCxn id="23" idx="6"/>
            <a:endCxn id="67" idx="4"/>
          </p:cNvCxnSpPr>
          <p:nvPr/>
        </p:nvCxnSpPr>
        <p:spPr>
          <a:xfrm flipV="1">
            <a:off x="4196974" y="5589224"/>
            <a:ext cx="1023098" cy="1749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2638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Front-door Criterion (Motivating </a:t>
            </a:r>
            <a:r>
              <a:rPr lang="en-US">
                <a:solidFill>
                  <a:srgbClr val="FF6600"/>
                </a:solidFill>
              </a:rPr>
              <a:t>Example</a:t>
            </a:r>
            <a:r>
              <a:rPr lang="en-US"/>
              <a:t>)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531258"/>
              </p:ext>
            </p:extLst>
          </p:nvPr>
        </p:nvGraphicFramePr>
        <p:xfrm>
          <a:off x="179513" y="1196752"/>
          <a:ext cx="8784979" cy="21082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08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Tar (400)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No tar</a:t>
                      </a:r>
                      <a:r>
                        <a:rPr lang="en-US" sz="1600" baseline="0" noProof="0"/>
                        <a:t> (</a:t>
                      </a:r>
                      <a:r>
                        <a:rPr lang="en-US" sz="1600" noProof="0"/>
                        <a:t>400)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All subjects (800)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Smokers</a:t>
                      </a:r>
                    </a:p>
                    <a:p>
                      <a:r>
                        <a:rPr lang="en-US" sz="1600" noProof="0"/>
                        <a:t>(380)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Nonsmokers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Smokers</a:t>
                      </a:r>
                    </a:p>
                    <a:p>
                      <a:r>
                        <a:rPr lang="en-US" sz="1600" noProof="0"/>
                        <a:t>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Nonsmokers (380)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Smokers</a:t>
                      </a:r>
                    </a:p>
                    <a:p>
                      <a:r>
                        <a:rPr lang="en-US" sz="1600" noProof="0"/>
                        <a:t>(400)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Nonsmokers (400)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No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323</a:t>
                      </a:r>
                      <a:r>
                        <a:rPr lang="en-US" sz="1600" baseline="0" noProof="0"/>
                        <a:t> </a:t>
                      </a:r>
                    </a:p>
                    <a:p>
                      <a:r>
                        <a:rPr lang="en-US" sz="1600" baseline="0" noProof="0"/>
                        <a:t>(</a:t>
                      </a:r>
                      <a:r>
                        <a:rPr lang="en-US" sz="1600" noProof="0"/>
                        <a:t>85%)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1 </a:t>
                      </a:r>
                    </a:p>
                    <a:p>
                      <a:r>
                        <a:rPr lang="en-US" sz="1600" noProof="0"/>
                        <a:t>(5%)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18</a:t>
                      </a:r>
                    </a:p>
                    <a:p>
                      <a:r>
                        <a:rPr lang="en-US" sz="1600" noProof="0"/>
                        <a:t>(90%)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38</a:t>
                      </a:r>
                    </a:p>
                    <a:p>
                      <a:r>
                        <a:rPr lang="en-US" sz="1600" noProof="0"/>
                        <a:t>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341</a:t>
                      </a:r>
                    </a:p>
                    <a:p>
                      <a:r>
                        <a:rPr lang="en-US" sz="1600" noProof="0"/>
                        <a:t>(85%)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39</a:t>
                      </a:r>
                      <a:endParaRPr lang="en-US" sz="1600" baseline="0" noProof="0"/>
                    </a:p>
                    <a:p>
                      <a:r>
                        <a:rPr lang="en-US" sz="1600" baseline="0" noProof="0"/>
                        <a:t>(9.75%)</a:t>
                      </a:r>
                      <a:endParaRPr lang="en-US" sz="16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57</a:t>
                      </a:r>
                    </a:p>
                    <a:p>
                      <a:r>
                        <a:rPr lang="en-US" sz="1600" noProof="0"/>
                        <a:t>(15%)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19</a:t>
                      </a:r>
                    </a:p>
                    <a:p>
                      <a:r>
                        <a:rPr lang="en-US" sz="1600" noProof="0"/>
                        <a:t>(95%)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2</a:t>
                      </a:r>
                    </a:p>
                    <a:p>
                      <a:r>
                        <a:rPr lang="en-US" sz="1600" noProof="0"/>
                        <a:t>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342</a:t>
                      </a:r>
                    </a:p>
                    <a:p>
                      <a:r>
                        <a:rPr lang="en-US" sz="1600" noProof="0"/>
                        <a:t>(90%)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59</a:t>
                      </a:r>
                    </a:p>
                    <a:p>
                      <a:r>
                        <a:rPr lang="en-US" sz="1600" noProof="0"/>
                        <a:t>(15%)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361</a:t>
                      </a:r>
                    </a:p>
                    <a:p>
                      <a:r>
                        <a:rPr lang="en-US" sz="1600" noProof="0" dirty="0"/>
                        <a:t>(92.25%)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100910" y="3722810"/>
            <a:ext cx="83856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Tobacco industry argues: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8380"/>
                </a:solidFill>
              </a:rPr>
              <a:t>15%</a:t>
            </a:r>
            <a:r>
              <a:rPr lang="en-US" sz="2400" dirty="0"/>
              <a:t> of smoker w/ cancer &lt; </a:t>
            </a:r>
            <a:r>
              <a:rPr lang="en-US" sz="2400" dirty="0">
                <a:solidFill>
                  <a:srgbClr val="008380"/>
                </a:solidFill>
              </a:rPr>
              <a:t>92.25% </a:t>
            </a:r>
            <a:r>
              <a:rPr lang="en-US" sz="2400" dirty="0"/>
              <a:t>nonsmoker w/ cancer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Tar: </a:t>
            </a:r>
            <a:r>
              <a:rPr lang="en-US" sz="2400" dirty="0">
                <a:solidFill>
                  <a:srgbClr val="008380"/>
                </a:solidFill>
              </a:rPr>
              <a:t>15%</a:t>
            </a:r>
            <a:r>
              <a:rPr lang="en-US" sz="2400" dirty="0"/>
              <a:t> smoker w/ cancer &lt; </a:t>
            </a:r>
            <a:r>
              <a:rPr lang="en-US" sz="2400" dirty="0">
                <a:solidFill>
                  <a:srgbClr val="008380"/>
                </a:solidFill>
              </a:rPr>
              <a:t>95% </a:t>
            </a:r>
            <a:r>
              <a:rPr lang="en-US" sz="2400" dirty="0"/>
              <a:t>nonsmoker w/ cancer  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Non tar: </a:t>
            </a:r>
            <a:r>
              <a:rPr lang="en-US" sz="2400" dirty="0">
                <a:solidFill>
                  <a:srgbClr val="008380"/>
                </a:solidFill>
              </a:rPr>
              <a:t>10%</a:t>
            </a:r>
            <a:r>
              <a:rPr lang="en-US" sz="2400" dirty="0"/>
              <a:t> smoker w/ cancer &lt; </a:t>
            </a:r>
            <a:r>
              <a:rPr lang="en-US" sz="2400" dirty="0">
                <a:solidFill>
                  <a:srgbClr val="008380"/>
                </a:solidFill>
              </a:rPr>
              <a:t>90%</a:t>
            </a:r>
            <a:r>
              <a:rPr lang="en-US" sz="2400" dirty="0"/>
              <a:t> nonsmoker w/ cancer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233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Front-door Criterion (Motivating </a:t>
            </a:r>
            <a:r>
              <a:rPr lang="en-US" dirty="0">
                <a:solidFill>
                  <a:srgbClr val="FF66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35028"/>
              </p:ext>
            </p:extLst>
          </p:nvPr>
        </p:nvGraphicFramePr>
        <p:xfrm>
          <a:off x="179513" y="1196752"/>
          <a:ext cx="8784979" cy="21082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08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Smokers (400)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Nonsmokers</a:t>
                      </a:r>
                      <a:r>
                        <a:rPr lang="en-US" sz="1600" baseline="0" noProof="0"/>
                        <a:t> (</a:t>
                      </a:r>
                      <a:r>
                        <a:rPr lang="en-US" sz="1600" noProof="0"/>
                        <a:t>400)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All subjects (800)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Tar</a:t>
                      </a:r>
                    </a:p>
                    <a:p>
                      <a:r>
                        <a:rPr lang="en-US" sz="1600" noProof="0"/>
                        <a:t>(380)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No tar </a:t>
                      </a:r>
                    </a:p>
                    <a:p>
                      <a:r>
                        <a:rPr lang="en-US" sz="1600" noProof="0"/>
                        <a:t>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Tar</a:t>
                      </a:r>
                    </a:p>
                    <a:p>
                      <a:r>
                        <a:rPr lang="en-US" sz="1600" noProof="0"/>
                        <a:t>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No tar</a:t>
                      </a:r>
                    </a:p>
                    <a:p>
                      <a:r>
                        <a:rPr lang="en-US" sz="1600" noProof="0"/>
                        <a:t>(380)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Tar </a:t>
                      </a:r>
                    </a:p>
                    <a:p>
                      <a:r>
                        <a:rPr lang="en-US" sz="1600" noProof="0"/>
                        <a:t>(400)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No tar</a:t>
                      </a:r>
                    </a:p>
                    <a:p>
                      <a:r>
                        <a:rPr lang="en-US" sz="1600" noProof="0"/>
                        <a:t>(400)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No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323</a:t>
                      </a:r>
                      <a:r>
                        <a:rPr lang="en-US" sz="1600" baseline="0" noProof="0"/>
                        <a:t> </a:t>
                      </a:r>
                    </a:p>
                    <a:p>
                      <a:r>
                        <a:rPr lang="en-US" sz="1600" baseline="0" noProof="0"/>
                        <a:t>(</a:t>
                      </a:r>
                      <a:r>
                        <a:rPr lang="en-US" sz="1600" noProof="0"/>
                        <a:t>85%)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18 </a:t>
                      </a:r>
                    </a:p>
                    <a:p>
                      <a:r>
                        <a:rPr lang="en-US" sz="1600" noProof="0"/>
                        <a:t>(90%)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1</a:t>
                      </a:r>
                    </a:p>
                    <a:p>
                      <a:r>
                        <a:rPr lang="en-US" sz="1600" noProof="0"/>
                        <a:t>(5%)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38</a:t>
                      </a:r>
                    </a:p>
                    <a:p>
                      <a:r>
                        <a:rPr lang="en-US" sz="1600" noProof="0"/>
                        <a:t>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324</a:t>
                      </a:r>
                    </a:p>
                    <a:p>
                      <a:r>
                        <a:rPr lang="en-US" sz="1600" noProof="0"/>
                        <a:t>(81%)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/>
                        <a:t>56</a:t>
                      </a:r>
                    </a:p>
                    <a:p>
                      <a:r>
                        <a:rPr lang="en-US" sz="1600" baseline="0" noProof="0"/>
                        <a:t>(19%)</a:t>
                      </a:r>
                      <a:endParaRPr lang="en-US" sz="16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57</a:t>
                      </a:r>
                    </a:p>
                    <a:p>
                      <a:r>
                        <a:rPr lang="en-US" sz="1600" noProof="0"/>
                        <a:t>(15%)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2</a:t>
                      </a:r>
                    </a:p>
                    <a:p>
                      <a:r>
                        <a:rPr lang="en-US" sz="1600" noProof="0"/>
                        <a:t>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19</a:t>
                      </a:r>
                    </a:p>
                    <a:p>
                      <a:r>
                        <a:rPr lang="en-US" sz="1600" noProof="0"/>
                        <a:t>(95%)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342</a:t>
                      </a:r>
                    </a:p>
                    <a:p>
                      <a:r>
                        <a:rPr lang="en-US" sz="1600" noProof="0"/>
                        <a:t>(90%)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76</a:t>
                      </a:r>
                    </a:p>
                    <a:p>
                      <a:r>
                        <a:rPr lang="en-US" sz="1600" noProof="0"/>
                        <a:t>(9%)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344</a:t>
                      </a:r>
                    </a:p>
                    <a:p>
                      <a:r>
                        <a:rPr lang="en-US" sz="1600" noProof="0" dirty="0"/>
                        <a:t>(81%)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100910" y="3722810"/>
            <a:ext cx="89056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Antismoking lobby argues: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Choosing to smoke increases chances of tar deposit (</a:t>
            </a:r>
            <a:r>
              <a:rPr lang="en-US" sz="2400" dirty="0">
                <a:solidFill>
                  <a:srgbClr val="008380"/>
                </a:solidFill>
              </a:rPr>
              <a:t>95% = </a:t>
            </a:r>
            <a:r>
              <a:rPr lang="en-US" sz="1200" dirty="0">
                <a:solidFill>
                  <a:srgbClr val="008380"/>
                </a:solidFill>
              </a:rPr>
              <a:t>380/400</a:t>
            </a:r>
            <a:r>
              <a:rPr lang="en-US" sz="2400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Effect of tar deposit: look separately at smokers vs. Non-smokers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Smokers: </a:t>
            </a:r>
            <a:r>
              <a:rPr lang="en-US" sz="2400" dirty="0">
                <a:solidFill>
                  <a:srgbClr val="008380"/>
                </a:solidFill>
              </a:rPr>
              <a:t>10 %</a:t>
            </a:r>
            <a:r>
              <a:rPr lang="en-US" sz="2400" dirty="0"/>
              <a:t> cancer                   </a:t>
            </a:r>
            <a:r>
              <a:rPr lang="en-US" sz="2400" dirty="0">
                <a:solidFill>
                  <a:srgbClr val="008380"/>
                </a:solidFill>
              </a:rPr>
              <a:t>15 %</a:t>
            </a:r>
            <a:r>
              <a:rPr lang="en-US" sz="2400" dirty="0"/>
              <a:t> cancer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Nonsmokers: </a:t>
            </a:r>
            <a:r>
              <a:rPr lang="en-US" sz="2400" dirty="0">
                <a:solidFill>
                  <a:srgbClr val="008380"/>
                </a:solidFill>
              </a:rPr>
              <a:t>90 %</a:t>
            </a:r>
            <a:r>
              <a:rPr lang="en-US" sz="2400" dirty="0"/>
              <a:t> cancer             </a:t>
            </a:r>
            <a:r>
              <a:rPr lang="en-US" sz="2400" dirty="0">
                <a:solidFill>
                  <a:srgbClr val="008380"/>
                </a:solidFill>
              </a:rPr>
              <a:t>95 %</a:t>
            </a:r>
            <a:r>
              <a:rPr lang="en-US" sz="2400" dirty="0"/>
              <a:t> cancer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3995936" y="5013176"/>
            <a:ext cx="903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+tar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4211960" y="551723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211960" y="5733256"/>
            <a:ext cx="72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+tar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323751" y="62373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876256" y="3501008"/>
            <a:ext cx="2130348" cy="49244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dirty="0"/>
              <a:t>Who is right? </a:t>
            </a:r>
          </a:p>
        </p:txBody>
      </p:sp>
    </p:spTree>
    <p:extLst>
      <p:ext uri="{BB962C8B-B14F-4D97-AF65-F5344CB8AC3E}">
        <p14:creationId xmlns:p14="http://schemas.microsoft.com/office/powerpoint/2010/main" val="309588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Important aim of SCMs for given data:  Where to intervene in order to achieve desired effects.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How to model “intervention” and associated effects within SCMs and their graphs?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827584" y="2492896"/>
            <a:ext cx="7704856" cy="2191369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>
              <a:spcBef>
                <a:spcPct val="30000"/>
              </a:spcBef>
              <a:defRPr/>
            </a:pPr>
            <a:r>
              <a:rPr lang="en-US" sz="2600" dirty="0">
                <a:solidFill>
                  <a:srgbClr val="FF6600"/>
                </a:solidFill>
              </a:rPr>
              <a:t>Examples</a:t>
            </a:r>
          </a:p>
          <a:p>
            <a:pPr marL="714375" lvl="1" indent="-257175" defTabSz="457200">
              <a:spcBef>
                <a:spcPct val="30000"/>
              </a:spcBef>
              <a:buFont typeface="Arial"/>
              <a:buChar char="•"/>
              <a:defRPr/>
            </a:pPr>
            <a:r>
              <a:rPr lang="en-US" sz="2400" dirty="0"/>
              <a:t>Data on wildfires: How to intervene in order to decrease wildfires? </a:t>
            </a:r>
          </a:p>
          <a:p>
            <a:pPr marL="714375" lvl="1" indent="-257175" defTabSz="457200">
              <a:spcBef>
                <a:spcPct val="30000"/>
              </a:spcBef>
              <a:buFont typeface="Arial"/>
              <a:buChar char="•"/>
              <a:defRPr/>
            </a:pPr>
            <a:r>
              <a:rPr lang="en-US" sz="2400" dirty="0"/>
              <a:t>Data on TV and aggression: How to intervene in order to lower aggression of children?</a:t>
            </a:r>
          </a:p>
        </p:txBody>
      </p:sp>
    </p:spTree>
    <p:extLst>
      <p:ext uri="{BB962C8B-B14F-4D97-AF65-F5344CB8AC3E}">
        <p14:creationId xmlns:p14="http://schemas.microsoft.com/office/powerpoint/2010/main" val="251107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Front-door Criterion (Intuition)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301608" cy="3456384"/>
          </a:xfrm>
        </p:spPr>
        <p:txBody>
          <a:bodyPr/>
          <a:lstStyle/>
          <a:p>
            <a:pPr>
              <a:defRPr/>
            </a:pPr>
            <a:r>
              <a:rPr lang="en-US" dirty="0"/>
              <a:t>Separate effect of 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:</a:t>
            </a:r>
          </a:p>
          <a:p>
            <a:pPr marL="0" indent="0">
              <a:buNone/>
              <a:defRPr/>
            </a:pPr>
            <a:r>
              <a:rPr lang="en-US" dirty="0"/>
              <a:t>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	=  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+ effect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baseline="-250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cxnSp>
        <p:nvCxnSpPr>
          <p:cNvPr id="43" name="Gerade Verbindung mit Pfeil 42"/>
          <p:cNvCxnSpPr>
            <a:stCxn id="60" idx="2"/>
            <a:endCxn id="78" idx="1"/>
          </p:cNvCxnSpPr>
          <p:nvPr/>
        </p:nvCxnSpPr>
        <p:spPr>
          <a:xfrm flipH="1">
            <a:off x="2993929" y="5365657"/>
            <a:ext cx="1059029" cy="741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052958" y="529365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2396774" y="5939988"/>
            <a:ext cx="1082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 =</a:t>
            </a:r>
          </a:p>
          <a:p>
            <a:r>
              <a:rPr lang="de-DE" dirty="0"/>
              <a:t>Smoking</a:t>
            </a:r>
          </a:p>
        </p:txBody>
      </p:sp>
      <p:sp>
        <p:nvSpPr>
          <p:cNvPr id="67" name="Oval 66"/>
          <p:cNvSpPr/>
          <p:nvPr/>
        </p:nvSpPr>
        <p:spPr>
          <a:xfrm>
            <a:off x="5133078" y="601373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0" idx="6"/>
            <a:endCxn id="67" idx="1"/>
          </p:cNvCxnSpPr>
          <p:nvPr/>
        </p:nvCxnSpPr>
        <p:spPr>
          <a:xfrm>
            <a:off x="4196974" y="5365657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78" idx="6"/>
            <a:endCxn id="13" idx="2"/>
          </p:cNvCxnSpPr>
          <p:nvPr/>
        </p:nvCxnSpPr>
        <p:spPr>
          <a:xfrm flipV="1">
            <a:off x="3116854" y="6156004"/>
            <a:ext cx="936104" cy="1757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620910" y="4933617"/>
            <a:ext cx="1615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 = </a:t>
            </a:r>
            <a:r>
              <a:rPr lang="de-DE" dirty="0" err="1"/>
              <a:t>Genotype</a:t>
            </a:r>
            <a:endParaRPr lang="de-DE" baseline="-25000" dirty="0"/>
          </a:p>
        </p:txBody>
      </p:sp>
      <p:sp>
        <p:nvSpPr>
          <p:cNvPr id="75" name="Textfeld 74"/>
          <p:cNvSpPr txBox="1"/>
          <p:nvPr/>
        </p:nvSpPr>
        <p:spPr>
          <a:xfrm>
            <a:off x="5349102" y="5941729"/>
            <a:ext cx="1455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= </a:t>
            </a:r>
          </a:p>
          <a:p>
            <a:r>
              <a:rPr lang="de-DE" dirty="0"/>
              <a:t>Lung </a:t>
            </a:r>
            <a:r>
              <a:rPr lang="de-DE" dirty="0" err="1"/>
              <a:t>cancer</a:t>
            </a:r>
            <a:endParaRPr lang="de-DE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2972838" y="608576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052958" y="60840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>
            <a:stCxn id="13" idx="6"/>
            <a:endCxn id="67" idx="3"/>
          </p:cNvCxnSpPr>
          <p:nvPr/>
        </p:nvCxnSpPr>
        <p:spPr>
          <a:xfrm flipV="1">
            <a:off x="4196974" y="6136649"/>
            <a:ext cx="957195" cy="19355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419872" y="6228020"/>
            <a:ext cx="180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Tar</a:t>
            </a:r>
            <a:r>
              <a:rPr lang="de-DE" dirty="0"/>
              <a:t> </a:t>
            </a:r>
            <a:r>
              <a:rPr lang="de-DE" dirty="0" err="1"/>
              <a:t>deposit</a:t>
            </a:r>
            <a:endParaRPr lang="de-DE" dirty="0"/>
          </a:p>
        </p:txBody>
      </p:sp>
      <p:sp>
        <p:nvSpPr>
          <p:cNvPr id="19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4067944" y="4293096"/>
            <a:ext cx="72008" cy="2448272"/>
          </a:xfrm>
          <a:prstGeom prst="line">
            <a:avLst/>
          </a:prstGeom>
          <a:ln>
            <a:solidFill>
              <a:srgbClr val="FF0000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985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Front-door Criterion (Intuition)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856" y="1196752"/>
            <a:ext cx="8301608" cy="3456384"/>
          </a:xfrm>
        </p:spPr>
        <p:txBody>
          <a:bodyPr/>
          <a:lstStyle/>
          <a:p>
            <a:pPr>
              <a:defRPr/>
            </a:pPr>
            <a:r>
              <a:rPr lang="en-US" dirty="0"/>
              <a:t>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: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P(Z = z | do(X = x)) = P(Z= z | X = x)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Effect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: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P(Y = y | do(Z = z )) = ∑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P(Y = y | Z = z, X = x)P(X=x)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P(Y = y | do(X=x))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8380"/>
                </a:solidFill>
              </a:rPr>
              <a:t>(Y=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(Z=z))P(Z=</a:t>
            </a:r>
            <a:r>
              <a:rPr lang="en-US" dirty="0" err="1">
                <a:solidFill>
                  <a:srgbClr val="008380"/>
                </a:solidFill>
              </a:rPr>
              <a:t>z|do</a:t>
            </a:r>
            <a:r>
              <a:rPr lang="en-US" dirty="0">
                <a:solidFill>
                  <a:srgbClr val="008380"/>
                </a:solidFill>
              </a:rPr>
              <a:t>(X=x))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= ∑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 err="1">
                <a:solidFill>
                  <a:srgbClr val="008380"/>
                </a:solidFill>
              </a:rPr>
              <a:t>∑</a:t>
            </a:r>
            <a:r>
              <a:rPr lang="en-US" baseline="-25000" dirty="0" err="1">
                <a:solidFill>
                  <a:srgbClr val="008380"/>
                </a:solidFill>
              </a:rPr>
              <a:t>x’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8380"/>
                </a:solidFill>
              </a:rPr>
              <a:t>(Y=</a:t>
            </a:r>
            <a:r>
              <a:rPr lang="en-US" dirty="0" err="1">
                <a:solidFill>
                  <a:srgbClr val="008380"/>
                </a:solidFill>
              </a:rPr>
              <a:t>y|Z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z,X</a:t>
            </a:r>
            <a:r>
              <a:rPr lang="en-US" dirty="0">
                <a:solidFill>
                  <a:srgbClr val="008380"/>
                </a:solidFill>
              </a:rPr>
              <a:t>=x’)P(X=x’)P(Z=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=x’)</a:t>
            </a:r>
          </a:p>
          <a:p>
            <a:pPr marL="457200" lvl="1" inden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baseline="-250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cxnSp>
        <p:nvCxnSpPr>
          <p:cNvPr id="43" name="Gerade Verbindung mit Pfeil 42"/>
          <p:cNvCxnSpPr>
            <a:stCxn id="60" idx="2"/>
            <a:endCxn id="78" idx="1"/>
          </p:cNvCxnSpPr>
          <p:nvPr/>
        </p:nvCxnSpPr>
        <p:spPr>
          <a:xfrm flipH="1">
            <a:off x="2993929" y="5365657"/>
            <a:ext cx="1059029" cy="741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052958" y="529365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2396774" y="5939988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</a:t>
            </a:r>
          </a:p>
          <a:p>
            <a:r>
              <a:rPr lang="en-US" dirty="0"/>
              <a:t>Smoking</a:t>
            </a:r>
          </a:p>
        </p:txBody>
      </p:sp>
      <p:sp>
        <p:nvSpPr>
          <p:cNvPr id="67" name="Oval 66"/>
          <p:cNvSpPr/>
          <p:nvPr/>
        </p:nvSpPr>
        <p:spPr>
          <a:xfrm>
            <a:off x="5133078" y="601373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Gerade Verbindung mit Pfeil 69"/>
          <p:cNvCxnSpPr>
            <a:stCxn id="60" idx="6"/>
            <a:endCxn id="67" idx="1"/>
          </p:cNvCxnSpPr>
          <p:nvPr/>
        </p:nvCxnSpPr>
        <p:spPr>
          <a:xfrm>
            <a:off x="4196974" y="5365657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78" idx="6"/>
            <a:endCxn id="13" idx="2"/>
          </p:cNvCxnSpPr>
          <p:nvPr/>
        </p:nvCxnSpPr>
        <p:spPr>
          <a:xfrm flipV="1">
            <a:off x="3116854" y="6156004"/>
            <a:ext cx="936104" cy="1757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620910" y="4933617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 = Genotype</a:t>
            </a:r>
            <a:endParaRPr lang="en-US" baseline="-25000" dirty="0"/>
          </a:p>
        </p:txBody>
      </p:sp>
      <p:sp>
        <p:nvSpPr>
          <p:cNvPr id="75" name="Textfeld 74"/>
          <p:cNvSpPr txBox="1"/>
          <p:nvPr/>
        </p:nvSpPr>
        <p:spPr>
          <a:xfrm>
            <a:off x="5349102" y="5941729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= </a:t>
            </a:r>
          </a:p>
          <a:p>
            <a:r>
              <a:rPr lang="en-US" dirty="0"/>
              <a:t>Lung cancer</a:t>
            </a:r>
            <a:endParaRPr lang="en-US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2972838" y="608576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052958" y="60840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Gerade Verbindung mit Pfeil 14"/>
          <p:cNvCxnSpPr>
            <a:stCxn id="13" idx="6"/>
            <a:endCxn id="67" idx="3"/>
          </p:cNvCxnSpPr>
          <p:nvPr/>
        </p:nvCxnSpPr>
        <p:spPr>
          <a:xfrm flipV="1">
            <a:off x="4196974" y="6136649"/>
            <a:ext cx="957195" cy="19355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419872" y="6228020"/>
            <a:ext cx="180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= Tar deposit</a:t>
            </a:r>
          </a:p>
        </p:txBody>
      </p:sp>
      <p:sp>
        <p:nvSpPr>
          <p:cNvPr id="19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6367916" y="1196752"/>
            <a:ext cx="2040943" cy="646331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(No unblocked </a:t>
            </a:r>
          </a:p>
          <a:p>
            <a:r>
              <a:rPr lang="en-US" dirty="0">
                <a:solidFill>
                  <a:srgbClr val="008380"/>
                </a:solidFill>
              </a:rPr>
              <a:t>X-Z </a:t>
            </a:r>
            <a:r>
              <a:rPr lang="en-US" dirty="0">
                <a:solidFill>
                  <a:srgbClr val="000000"/>
                </a:solidFill>
              </a:rPr>
              <a:t>backdoor path)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863196" y="2195572"/>
            <a:ext cx="2919389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blocks </a:t>
            </a:r>
            <a:r>
              <a:rPr lang="en-US" dirty="0">
                <a:solidFill>
                  <a:srgbClr val="008380"/>
                </a:solidFill>
              </a:rPr>
              <a:t>Z-Y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err="1">
                <a:solidFill>
                  <a:srgbClr val="000000"/>
                </a:solidFill>
              </a:rPr>
              <a:t>backdoorpath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796136" y="3068960"/>
            <a:ext cx="2945037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(Chaining and summing out)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12160" y="4892967"/>
            <a:ext cx="2887018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Note: </a:t>
            </a:r>
          </a:p>
          <a:p>
            <a:r>
              <a:rPr lang="en-US" dirty="0"/>
              <a:t>Argument in last step rather intuitive. See next slide for formal derivation</a:t>
            </a:r>
          </a:p>
        </p:txBody>
      </p:sp>
    </p:spTree>
    <p:extLst>
      <p:ext uri="{BB962C8B-B14F-4D97-AF65-F5344CB8AC3E}">
        <p14:creationId xmlns:p14="http://schemas.microsoft.com/office/powerpoint/2010/main" val="87411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0" grpId="0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More detailed derivation 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01608" cy="403244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>
                <a:solidFill>
                  <a:srgbClr val="008380"/>
                </a:solidFill>
              </a:rPr>
              <a:t>P(y|do(X=x)) 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  ∑</a:t>
            </a:r>
            <a:r>
              <a:rPr lang="en-US" sz="2000" baseline="-25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8380"/>
                </a:solidFill>
              </a:rPr>
              <a:t>P(Y=y|x,u)P(u)    			      </a:t>
            </a:r>
            <a:r>
              <a:rPr lang="en-US" sz="2000">
                <a:solidFill>
                  <a:srgbClr val="000000"/>
                </a:solidFill>
              </a:rPr>
              <a:t>              (adjustment  on </a:t>
            </a:r>
            <a:r>
              <a:rPr lang="en-US" sz="2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 ∑</a:t>
            </a:r>
            <a:r>
              <a:rPr lang="en-US" sz="2000" baseline="-25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P(Y=y|z,x,u)P(z|x,u)P(u) 		  </a:t>
            </a:r>
            <a:r>
              <a:rPr lang="en-US" sz="2000"/>
              <a:t>                      (conditioning on </a:t>
            </a:r>
            <a:r>
              <a:rPr lang="en-US" sz="2000">
                <a:solidFill>
                  <a:srgbClr val="008380"/>
                </a:solidFill>
              </a:rPr>
              <a:t>Z</a:t>
            </a:r>
            <a:r>
              <a:rPr lang="en-US" sz="2000"/>
              <a:t>)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 ∑</a:t>
            </a:r>
            <a:r>
              <a:rPr lang="en-US" sz="2000" baseline="-25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P(Y=y|z,x,u)P(z|x)P(u)                                                  </a:t>
            </a:r>
            <a:r>
              <a:rPr lang="en-US" sz="2000">
                <a:solidFill>
                  <a:srgbClr val="000000"/>
                </a:solidFill>
              </a:rPr>
              <a:t>(</a:t>
            </a:r>
            <a:r>
              <a:rPr lang="en-US" sz="2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0000"/>
                </a:solidFill>
              </a:rPr>
              <a:t> independent of </a:t>
            </a:r>
            <a:r>
              <a:rPr lang="en-US" sz="2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  <a:defRPr/>
            </a:pPr>
            <a:r>
              <a:rPr lang="en-US" sz="2000">
                <a:solidFill>
                  <a:srgbClr val="000000"/>
                </a:solidFill>
              </a:rPr>
              <a:t>					             given </a:t>
            </a:r>
            <a:r>
              <a:rPr lang="en-US" sz="2000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0000"/>
                </a:solidFill>
              </a:rPr>
              <a:t> by (d-separation)) 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P(z|x)∑</a:t>
            </a:r>
            <a:r>
              <a:rPr lang="en-US" sz="2000" baseline="-25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8380"/>
                </a:solidFill>
              </a:rPr>
              <a:t>P(Y=y|z,x,u) P(u) 		           	           </a:t>
            </a:r>
            <a:r>
              <a:rPr lang="en-US" sz="2000">
                <a:solidFill>
                  <a:srgbClr val="000000"/>
                </a:solidFill>
              </a:rPr>
              <a:t>(factoring out)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P(z|x)∑</a:t>
            </a:r>
            <a:r>
              <a:rPr lang="en-US" sz="2000" baseline="-25000">
                <a:solidFill>
                  <a:srgbClr val="008380"/>
                </a:solidFill>
              </a:rPr>
              <a:t>u</a:t>
            </a:r>
            <a:r>
              <a:rPr lang="en-US" sz="2000">
                <a:solidFill>
                  <a:srgbClr val="008380"/>
                </a:solidFill>
              </a:rPr>
              <a:t>P(Y=y|z,u) P(u) 	                      </a:t>
            </a:r>
            <a:r>
              <a:rPr lang="en-US" sz="2000">
                <a:solidFill>
                  <a:srgbClr val="000000"/>
                </a:solidFill>
              </a:rPr>
              <a:t>(</a:t>
            </a:r>
            <a:r>
              <a:rPr lang="en-US" sz="2000">
                <a:solidFill>
                  <a:srgbClr val="008380"/>
                </a:solidFill>
              </a:rPr>
              <a:t>Y</a:t>
            </a:r>
            <a:r>
              <a:rPr lang="en-US" sz="2000">
                <a:solidFill>
                  <a:srgbClr val="000000"/>
                </a:solidFill>
              </a:rPr>
              <a:t> independent of </a:t>
            </a:r>
            <a:r>
              <a:rPr lang="en-US" sz="2000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0000"/>
                </a:solidFill>
              </a:rPr>
              <a:t> given </a:t>
            </a:r>
            <a:r>
              <a:rPr lang="en-US" sz="2000">
                <a:solidFill>
                  <a:srgbClr val="008380"/>
                </a:solidFill>
              </a:rPr>
              <a:t>Z,U</a:t>
            </a:r>
            <a:r>
              <a:rPr lang="en-US" sz="2000">
                <a:solidFill>
                  <a:srgbClr val="000000"/>
                </a:solidFill>
              </a:rPr>
              <a:t>) 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P(z|x)P(Y|do(z)) 			                	            </a:t>
            </a:r>
            <a:r>
              <a:rPr lang="en-US" sz="2000">
                <a:solidFill>
                  <a:srgbClr val="000000"/>
                </a:solidFill>
              </a:rPr>
              <a:t>(definition of </a:t>
            </a:r>
            <a:r>
              <a:rPr lang="en-US" sz="2000">
                <a:solidFill>
                  <a:srgbClr val="008380"/>
                </a:solidFill>
              </a:rPr>
              <a:t>do()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P(z|x) ∑</a:t>
            </a:r>
            <a:r>
              <a:rPr lang="en-US" sz="2000" baseline="-25000">
                <a:solidFill>
                  <a:srgbClr val="008380"/>
                </a:solidFill>
              </a:rPr>
              <a:t>x’</a:t>
            </a:r>
            <a:r>
              <a:rPr lang="en-US" sz="2000">
                <a:solidFill>
                  <a:srgbClr val="008380"/>
                </a:solidFill>
              </a:rPr>
              <a:t>P(Y|x’,z) P(x’)   			            </a:t>
            </a:r>
            <a:r>
              <a:rPr lang="en-US" sz="2000">
                <a:solidFill>
                  <a:srgbClr val="000000"/>
                </a:solidFill>
              </a:rPr>
              <a:t>(adjustment via </a:t>
            </a:r>
            <a:r>
              <a:rPr lang="en-US" sz="2000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  <a:p>
            <a:pPr>
              <a:buFont typeface="Lucida Grande"/>
              <a:buChar char="="/>
              <a:defRPr/>
            </a:pP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z</a:t>
            </a:r>
            <a:r>
              <a:rPr lang="en-US" sz="2000">
                <a:solidFill>
                  <a:srgbClr val="008380"/>
                </a:solidFill>
              </a:rPr>
              <a:t>∑</a:t>
            </a:r>
            <a:r>
              <a:rPr lang="en-US" sz="2000" baseline="-25000">
                <a:solidFill>
                  <a:srgbClr val="008380"/>
                </a:solidFill>
              </a:rPr>
              <a:t>x’</a:t>
            </a:r>
            <a:r>
              <a:rPr lang="en-US" sz="2000">
                <a:solidFill>
                  <a:srgbClr val="008380"/>
                </a:solidFill>
              </a:rPr>
              <a:t>P(z|x) P(Y|x’,z) P(x’)    </a:t>
            </a:r>
          </a:p>
        </p:txBody>
      </p:sp>
      <p:cxnSp>
        <p:nvCxnSpPr>
          <p:cNvPr id="43" name="Gerade Verbindung mit Pfeil 42"/>
          <p:cNvCxnSpPr>
            <a:stCxn id="60" idx="2"/>
            <a:endCxn id="78" idx="1"/>
          </p:cNvCxnSpPr>
          <p:nvPr/>
        </p:nvCxnSpPr>
        <p:spPr>
          <a:xfrm flipH="1">
            <a:off x="2996389" y="5365657"/>
            <a:ext cx="1059029" cy="741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055418" y="529365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feld 61"/>
          <p:cNvSpPr txBox="1"/>
          <p:nvPr/>
        </p:nvSpPr>
        <p:spPr>
          <a:xfrm>
            <a:off x="2399234" y="5939988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 =</a:t>
            </a:r>
          </a:p>
          <a:p>
            <a:r>
              <a:rPr lang="en-US"/>
              <a:t>Smoking</a:t>
            </a:r>
          </a:p>
        </p:txBody>
      </p:sp>
      <p:sp>
        <p:nvSpPr>
          <p:cNvPr id="67" name="Oval 66"/>
          <p:cNvSpPr/>
          <p:nvPr/>
        </p:nvSpPr>
        <p:spPr>
          <a:xfrm>
            <a:off x="5135538" y="601373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Gerade Verbindung mit Pfeil 69"/>
          <p:cNvCxnSpPr>
            <a:stCxn id="60" idx="6"/>
            <a:endCxn id="67" idx="1"/>
          </p:cNvCxnSpPr>
          <p:nvPr/>
        </p:nvCxnSpPr>
        <p:spPr>
          <a:xfrm>
            <a:off x="4199434" y="5365657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78" idx="6"/>
            <a:endCxn id="13" idx="2"/>
          </p:cNvCxnSpPr>
          <p:nvPr/>
        </p:nvCxnSpPr>
        <p:spPr>
          <a:xfrm flipV="1">
            <a:off x="3119314" y="6156004"/>
            <a:ext cx="936104" cy="1757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623370" y="4933617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 = Genotype</a:t>
            </a:r>
            <a:endParaRPr lang="en-US" baseline="-25000"/>
          </a:p>
        </p:txBody>
      </p:sp>
      <p:sp>
        <p:nvSpPr>
          <p:cNvPr id="75" name="Textfeld 74"/>
          <p:cNvSpPr txBox="1"/>
          <p:nvPr/>
        </p:nvSpPr>
        <p:spPr>
          <a:xfrm>
            <a:off x="5364088" y="595102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 = </a:t>
            </a:r>
          </a:p>
          <a:p>
            <a:r>
              <a:rPr lang="en-US"/>
              <a:t>Lung cancer</a:t>
            </a:r>
            <a:endParaRPr lang="en-US" baseline="-25000"/>
          </a:p>
        </p:txBody>
      </p:sp>
      <p:sp>
        <p:nvSpPr>
          <p:cNvPr id="78" name="Oval 77"/>
          <p:cNvSpPr/>
          <p:nvPr/>
        </p:nvSpPr>
        <p:spPr>
          <a:xfrm>
            <a:off x="2975298" y="608576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55418" y="60840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Gerade Verbindung mit Pfeil 14"/>
          <p:cNvCxnSpPr>
            <a:stCxn id="13" idx="6"/>
            <a:endCxn id="67" idx="3"/>
          </p:cNvCxnSpPr>
          <p:nvPr/>
        </p:nvCxnSpPr>
        <p:spPr>
          <a:xfrm flipV="1">
            <a:off x="4199434" y="6136649"/>
            <a:ext cx="957195" cy="19355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422332" y="6228020"/>
            <a:ext cx="180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Z = Tar deposit</a:t>
            </a:r>
          </a:p>
        </p:txBody>
      </p:sp>
      <p:sp>
        <p:nvSpPr>
          <p:cNvPr id="19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675687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Front-door Criterion (Formulation &amp; Theorem)</a:t>
            </a:r>
          </a:p>
        </p:txBody>
      </p:sp>
      <p:sp>
        <p:nvSpPr>
          <p:cNvPr id="19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  <p:sp>
        <p:nvSpPr>
          <p:cNvPr id="21" name="Inhaltsplatzhalter 2"/>
          <p:cNvSpPr txBox="1">
            <a:spLocks/>
          </p:cNvSpPr>
          <p:nvPr/>
        </p:nvSpPr>
        <p:spPr bwMode="auto">
          <a:xfrm>
            <a:off x="395536" y="1196752"/>
            <a:ext cx="8496944" cy="3168352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Set of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satisfies front-door criterion</a:t>
            </a:r>
            <a:r>
              <a:rPr lang="en-US" b="1" dirty="0"/>
              <a:t> </a:t>
            </a:r>
            <a:r>
              <a:rPr lang="en-US" dirty="0" err="1"/>
              <a:t>w.r.t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pair of variables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intercepts all directed paths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Every backdoor path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0000"/>
                </a:solidFill>
              </a:rPr>
              <a:t>is blocked (by collider)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All</a:t>
            </a:r>
            <a:r>
              <a:rPr lang="en-US" dirty="0">
                <a:solidFill>
                  <a:srgbClr val="008380"/>
                </a:solidFill>
              </a:rPr>
              <a:t> Z-Y</a:t>
            </a:r>
            <a:r>
              <a:rPr lang="en-US" dirty="0"/>
              <a:t> backdoor paths are blocked by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2" name="Inhaltsplatzhalter 2"/>
          <p:cNvSpPr txBox="1">
            <a:spLocks/>
          </p:cNvSpPr>
          <p:nvPr/>
        </p:nvSpPr>
        <p:spPr bwMode="auto">
          <a:xfrm>
            <a:off x="395536" y="4581128"/>
            <a:ext cx="8496944" cy="151216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Theorem</a:t>
            </a:r>
            <a:r>
              <a:rPr lang="en-US" b="1" dirty="0"/>
              <a:t> </a:t>
            </a:r>
            <a:r>
              <a:rPr lang="en-US" dirty="0"/>
              <a:t>(Front-door adjustment</a:t>
            </a:r>
            <a:r>
              <a:rPr lang="en-US" b="1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If         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fulfills front-door criterion </a:t>
            </a:r>
            <a:r>
              <a:rPr lang="en-US" dirty="0" err="1"/>
              <a:t>w.r.t</a:t>
            </a:r>
            <a:r>
              <a:rPr lang="en-US" dirty="0"/>
              <a:t>. </a:t>
            </a:r>
            <a:r>
              <a:rPr lang="en-US" dirty="0">
                <a:solidFill>
                  <a:srgbClr val="008380"/>
                </a:solidFill>
              </a:rPr>
              <a:t>(X,Y)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x,z</a:t>
            </a:r>
            <a:r>
              <a:rPr lang="en-US" dirty="0">
                <a:solidFill>
                  <a:srgbClr val="008380"/>
                </a:solidFill>
              </a:rPr>
              <a:t>) &gt; 0</a:t>
            </a:r>
            <a:r>
              <a:rPr lang="en-US" dirty="0"/>
              <a:t>  </a:t>
            </a:r>
          </a:p>
          <a:p>
            <a:pPr marL="0" indent="0">
              <a:buNone/>
              <a:defRPr/>
            </a:pPr>
            <a:r>
              <a:rPr lang="en-US" dirty="0"/>
              <a:t>then  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(x)) 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) ∑</a:t>
            </a:r>
            <a:r>
              <a:rPr lang="en-US" baseline="-25000" dirty="0" err="1">
                <a:solidFill>
                  <a:srgbClr val="008380"/>
                </a:solidFill>
              </a:rPr>
              <a:t>x’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8380"/>
                </a:solidFill>
              </a:rPr>
              <a:t>(</a:t>
            </a:r>
            <a:r>
              <a:rPr lang="en-US" dirty="0" err="1">
                <a:solidFill>
                  <a:srgbClr val="008380"/>
                </a:solidFill>
              </a:rPr>
              <a:t>y|z</a:t>
            </a:r>
            <a:r>
              <a:rPr lang="en-US" dirty="0">
                <a:solidFill>
                  <a:srgbClr val="008380"/>
                </a:solidFill>
              </a:rPr>
              <a:t>, x’)P(x’)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05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Conditional Interventions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888432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/>
              <a:t>(conditioned drug administering)</a:t>
            </a:r>
          </a:p>
          <a:p>
            <a:pPr lvl="1">
              <a:defRPr/>
            </a:pPr>
            <a:r>
              <a:rPr lang="en-US" dirty="0"/>
              <a:t>Administer drug (</a:t>
            </a:r>
            <a:r>
              <a:rPr lang="en-US" dirty="0">
                <a:solidFill>
                  <a:srgbClr val="008380"/>
                </a:solidFill>
              </a:rPr>
              <a:t>X = 1</a:t>
            </a:r>
            <a:r>
              <a:rPr lang="en-US" dirty="0"/>
              <a:t>) if fever </a:t>
            </a:r>
            <a:r>
              <a:rPr lang="en-US" dirty="0">
                <a:solidFill>
                  <a:srgbClr val="008380"/>
                </a:solidFill>
              </a:rPr>
              <a:t>Z &gt; z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Formally: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P( Y = y | do(X = g(Z))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where   </a:t>
            </a:r>
            <a:r>
              <a:rPr lang="en-US" dirty="0">
                <a:solidFill>
                  <a:srgbClr val="008380"/>
                </a:solidFill>
              </a:rPr>
              <a:t>g(Z) = 1 </a:t>
            </a:r>
            <a:r>
              <a:rPr lang="en-US" dirty="0"/>
              <a:t>if  </a:t>
            </a:r>
            <a:r>
              <a:rPr lang="en-US" dirty="0">
                <a:solidFill>
                  <a:srgbClr val="008380"/>
                </a:solidFill>
              </a:rPr>
              <a:t>Z &gt; z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g(Z) = 0 </a:t>
            </a:r>
            <a:r>
              <a:rPr lang="en-US" dirty="0"/>
              <a:t>otherwise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be reduced to calculating </a:t>
            </a:r>
            <a:r>
              <a:rPr lang="en-US" dirty="0">
                <a:solidFill>
                  <a:srgbClr val="0000FF"/>
                </a:solidFill>
              </a:rPr>
              <a:t>z-specific effect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8380"/>
                </a:solidFill>
              </a:rPr>
              <a:t>P(Y = y | do(X = x), Z = z)</a:t>
            </a:r>
            <a:r>
              <a:rPr lang="en-US" dirty="0"/>
              <a:t> 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270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Conditional Interventions (Rule)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395536" y="1124744"/>
            <a:ext cx="8496944" cy="252028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</a:t>
            </a:r>
            <a:r>
              <a:rPr lang="en-US" b="1" dirty="0"/>
              <a:t> </a:t>
            </a:r>
            <a:r>
              <a:rPr lang="en-US" dirty="0"/>
              <a:t>(z-specific effect)</a:t>
            </a:r>
          </a:p>
          <a:p>
            <a:pPr marL="0" indent="0">
              <a:buNone/>
              <a:defRPr/>
            </a:pPr>
            <a:r>
              <a:rPr lang="en-US" dirty="0"/>
              <a:t>If          there is set </a:t>
            </a:r>
            <a:r>
              <a:rPr lang="en-US" dirty="0">
                <a:solidFill>
                  <a:srgbClr val="008380"/>
                </a:solidFill>
              </a:rPr>
              <a:t>S</a:t>
            </a:r>
            <a:r>
              <a:rPr lang="en-US" dirty="0"/>
              <a:t> of variables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S ∪ Z</a:t>
            </a:r>
            <a:r>
              <a:rPr lang="en-US" dirty="0"/>
              <a:t> satisfies</a:t>
            </a:r>
          </a:p>
          <a:p>
            <a:pPr marL="0" indent="0">
              <a:buNone/>
              <a:defRPr/>
            </a:pPr>
            <a:r>
              <a:rPr lang="en-US" dirty="0"/>
              <a:t>            backdoor criterion </a:t>
            </a:r>
          </a:p>
          <a:p>
            <a:pPr marL="0" indent="0">
              <a:buNone/>
              <a:defRPr/>
            </a:pPr>
            <a:r>
              <a:rPr lang="en-US" dirty="0"/>
              <a:t>then   the z-specific effect is given by </a:t>
            </a:r>
          </a:p>
          <a:p>
            <a:pPr marL="0" indent="0">
              <a:buNone/>
              <a:defRPr/>
            </a:pPr>
            <a:r>
              <a:rPr lang="en-US" dirty="0"/>
              <a:t>             </a:t>
            </a:r>
            <a:r>
              <a:rPr lang="en-US" dirty="0">
                <a:solidFill>
                  <a:srgbClr val="008380"/>
                </a:solidFill>
              </a:rPr>
              <a:t>P(y | do(x), z) = ∑</a:t>
            </a:r>
            <a:r>
              <a:rPr lang="en-US" baseline="-25000" dirty="0">
                <a:solidFill>
                  <a:srgbClr val="008380"/>
                </a:solidFill>
              </a:rPr>
              <a:t>s </a:t>
            </a:r>
            <a:r>
              <a:rPr lang="en-US" dirty="0">
                <a:solidFill>
                  <a:srgbClr val="008380"/>
                </a:solidFill>
              </a:rPr>
              <a:t>P(y | </a:t>
            </a:r>
            <a:r>
              <a:rPr lang="en-US" dirty="0" err="1">
                <a:solidFill>
                  <a:srgbClr val="008380"/>
                </a:solidFill>
              </a:rPr>
              <a:t>x,s,z</a:t>
            </a:r>
            <a:r>
              <a:rPr lang="en-US" dirty="0">
                <a:solidFill>
                  <a:srgbClr val="008380"/>
                </a:solidFill>
              </a:rPr>
              <a:t>) P(s | z)</a:t>
            </a:r>
            <a:endParaRPr lang="en-US" b="1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        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95536" y="3645024"/>
            <a:ext cx="8496944" cy="266429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sz="2400" dirty="0"/>
              <a:t>Reduction of conditional intervention to z-specific effect: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008380"/>
                </a:solidFill>
              </a:rPr>
              <a:t>P(Y = y | do(X = g(Z))) </a:t>
            </a:r>
            <a:r>
              <a:rPr lang="en-US" dirty="0">
                <a:solidFill>
                  <a:srgbClr val="008380"/>
                </a:solidFill>
              </a:rPr>
              <a:t>= 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P(Y= y | do(X = g(Z), Z=z) P(Z=z | do(X = g(Z)))        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008380"/>
                </a:solidFill>
              </a:rPr>
              <a:t>                                                                              </a:t>
            </a:r>
            <a:r>
              <a:rPr lang="en-US" sz="2400" dirty="0"/>
              <a:t>(conditioning on </a:t>
            </a:r>
            <a:r>
              <a:rPr lang="en-US" sz="2400" dirty="0">
                <a:solidFill>
                  <a:srgbClr val="008380"/>
                </a:solidFill>
              </a:rPr>
              <a:t>Z</a:t>
            </a:r>
            <a:r>
              <a:rPr lang="en-US" sz="2400" dirty="0"/>
              <a:t>)</a:t>
            </a:r>
            <a:endParaRPr lang="en-US" sz="24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P(Y= y | do(X = g(Z), Z=z) P(Z=z)                          </a:t>
            </a:r>
            <a:r>
              <a:rPr lang="en-US" dirty="0"/>
              <a:t>(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 before 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)</a:t>
            </a:r>
            <a:endParaRPr lang="en-US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P(Y= y | do(X = x), z)</a:t>
            </a:r>
            <a:r>
              <a:rPr lang="en-US" baseline="-25000" dirty="0">
                <a:solidFill>
                  <a:srgbClr val="008380"/>
                </a:solidFill>
              </a:rPr>
              <a:t>|x=g(z)</a:t>
            </a:r>
            <a:r>
              <a:rPr lang="en-US" dirty="0">
                <a:solidFill>
                  <a:srgbClr val="008380"/>
                </a:solidFill>
              </a:rPr>
              <a:t> P(Z=z)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        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Intervention Calculation in Practice?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 flipV="1">
            <a:off x="467544" y="5517232"/>
            <a:ext cx="8229600" cy="360040"/>
          </a:xfrm>
        </p:spPr>
        <p:txBody>
          <a:bodyPr/>
          <a:lstStyle/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96752"/>
            <a:ext cx="5688632" cy="5068246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211960" y="1628800"/>
            <a:ext cx="4572000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(GCE) calculation by intervention useful as long as (domains of) conditioned variable set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values small  (i.e., few summations)</a:t>
            </a:r>
          </a:p>
        </p:txBody>
      </p:sp>
    </p:spTree>
    <p:extLst>
      <p:ext uri="{BB962C8B-B14F-4D97-AF65-F5344CB8AC3E}">
        <p14:creationId xmlns:p14="http://schemas.microsoft.com/office/powerpoint/2010/main" val="154135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Inverse Probability Weighting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/>
          <a:lstStyle/>
          <a:p>
            <a:pPr>
              <a:defRPr/>
            </a:pPr>
            <a:r>
              <a:rPr lang="en-US" dirty="0"/>
              <a:t>Inverse probability weighting gives estimation of GCE on small sample size </a:t>
            </a:r>
            <a:r>
              <a:rPr lang="en-US" dirty="0">
                <a:solidFill>
                  <a:srgbClr val="008380"/>
                </a:solidFill>
              </a:rPr>
              <a:t>&lt;&lt; |z|</a:t>
            </a:r>
            <a:endParaRPr lang="en-US" dirty="0"/>
          </a:p>
          <a:p>
            <a:pPr>
              <a:defRPr/>
            </a:pPr>
            <a:r>
              <a:rPr lang="en-US" dirty="0"/>
              <a:t>Estimation with </a:t>
            </a:r>
            <a:r>
              <a:rPr lang="en-US" dirty="0">
                <a:solidFill>
                  <a:srgbClr val="0000FF"/>
                </a:solidFill>
              </a:rPr>
              <a:t>propensity score </a:t>
            </a:r>
            <a:r>
              <a:rPr lang="en-US" dirty="0">
                <a:solidFill>
                  <a:srgbClr val="008380"/>
                </a:solidFill>
              </a:rPr>
              <a:t>P(X=</a:t>
            </a:r>
            <a:r>
              <a:rPr lang="en-US" dirty="0" err="1">
                <a:solidFill>
                  <a:srgbClr val="008380"/>
                </a:solidFill>
              </a:rPr>
              <a:t>x|Z</a:t>
            </a:r>
            <a:r>
              <a:rPr lang="en-US" dirty="0">
                <a:solidFill>
                  <a:srgbClr val="008380"/>
                </a:solidFill>
              </a:rPr>
              <a:t>=z)</a:t>
            </a:r>
          </a:p>
          <a:p>
            <a:pPr lvl="1">
              <a:defRPr/>
            </a:pPr>
            <a:r>
              <a:rPr lang="en-US" dirty="0"/>
              <a:t>Propensity score can be estimated similarly </a:t>
            </a:r>
            <a:br>
              <a:rPr lang="en-US" dirty="0"/>
            </a:br>
            <a:r>
              <a:rPr lang="en-US" dirty="0"/>
              <a:t>as in linear regression</a:t>
            </a:r>
          </a:p>
          <a:p>
            <a:pPr lvl="1">
              <a:defRPr/>
            </a:pPr>
            <a:r>
              <a:rPr lang="en-US" dirty="0"/>
              <a:t>Weight </a:t>
            </a:r>
            <a:r>
              <a:rPr lang="en-US" dirty="0">
                <a:solidFill>
                  <a:srgbClr val="FF0000"/>
                </a:solidFill>
              </a:rPr>
              <a:t>small</a:t>
            </a:r>
            <a:r>
              <a:rPr lang="en-US" dirty="0"/>
              <a:t> sample set with propensity </a:t>
            </a:r>
          </a:p>
          <a:p>
            <a:pPr lvl="1">
              <a:defRPr/>
            </a:pPr>
            <a:r>
              <a:rPr lang="en-US" dirty="0"/>
              <a:t>Estimation of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(x))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by counting all events for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for each stratum </a:t>
            </a:r>
            <a:r>
              <a:rPr lang="en-US" dirty="0">
                <a:solidFill>
                  <a:srgbClr val="008380"/>
                </a:solidFill>
              </a:rPr>
              <a:t>X = x</a:t>
            </a:r>
            <a:br>
              <a:rPr lang="en-US" dirty="0"/>
            </a:br>
            <a:r>
              <a:rPr lang="en-US" dirty="0"/>
              <a:t>(No summation over all instances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required)</a:t>
            </a:r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76021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Inverse Probability Weighting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/>
          <a:lstStyle/>
          <a:p>
            <a:pPr>
              <a:defRPr/>
            </a:pPr>
            <a:r>
              <a:rPr lang="en-US" dirty="0"/>
              <a:t>Filtering-Case </a:t>
            </a:r>
            <a:r>
              <a:rPr lang="en-US" dirty="0">
                <a:solidFill>
                  <a:srgbClr val="008380"/>
                </a:solidFill>
              </a:rPr>
              <a:t>P(Y=</a:t>
            </a:r>
            <a:r>
              <a:rPr lang="en-US" dirty="0" err="1">
                <a:solidFill>
                  <a:srgbClr val="008380"/>
                </a:solidFill>
              </a:rPr>
              <a:t>y,Z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=x):  </a:t>
            </a:r>
            <a:r>
              <a:rPr lang="en-US" dirty="0"/>
              <a:t>Evidence leads to re-normalization of full joint probability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P(Y=</a:t>
            </a:r>
            <a:r>
              <a:rPr lang="en-US" dirty="0" err="1">
                <a:solidFill>
                  <a:srgbClr val="008380"/>
                </a:solidFill>
              </a:rPr>
              <a:t>y,Z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=x) = 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P(Y=y, Z=z, X=x)/P(X=x)</a:t>
            </a:r>
          </a:p>
          <a:p>
            <a:pPr lvl="1">
              <a:defRPr/>
            </a:pPr>
            <a:r>
              <a:rPr lang="en-US" dirty="0"/>
              <a:t>Have to weight </a:t>
            </a:r>
            <a:r>
              <a:rPr lang="en-US" dirty="0">
                <a:solidFill>
                  <a:srgbClr val="008380"/>
                </a:solidFill>
              </a:rPr>
              <a:t>(Y,Z,X) </a:t>
            </a:r>
            <a:r>
              <a:rPr lang="en-US" dirty="0"/>
              <a:t>samples by </a:t>
            </a:r>
            <a:r>
              <a:rPr lang="en-US" dirty="0">
                <a:solidFill>
                  <a:srgbClr val="008380"/>
                </a:solidFill>
              </a:rPr>
              <a:t>1/P(X=x)</a:t>
            </a:r>
          </a:p>
          <a:p>
            <a:pPr>
              <a:defRPr/>
            </a:pPr>
            <a:r>
              <a:rPr lang="en-US" dirty="0"/>
              <a:t>Intervention-Case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(x)): </a:t>
            </a:r>
            <a:r>
              <a:rPr lang="en-US" dirty="0"/>
              <a:t>Weighting by propensity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P(y |do(x))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P(Y= y | X=x, Z=z) P(Z=z)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P(Y= y | X=x, Z=z) P(Z=z) P(X=</a:t>
            </a:r>
            <a:r>
              <a:rPr lang="en-US" dirty="0" err="1">
                <a:solidFill>
                  <a:srgbClr val="008380"/>
                </a:solidFill>
              </a:rPr>
              <a:t>x|Z</a:t>
            </a:r>
            <a:r>
              <a:rPr lang="en-US" dirty="0">
                <a:solidFill>
                  <a:srgbClr val="008380"/>
                </a:solidFill>
              </a:rPr>
              <a:t>=z) / P(X=</a:t>
            </a:r>
            <a:r>
              <a:rPr lang="en-US" dirty="0" err="1">
                <a:solidFill>
                  <a:srgbClr val="008380"/>
                </a:solidFill>
              </a:rPr>
              <a:t>x|Z</a:t>
            </a:r>
            <a:r>
              <a:rPr lang="en-US" dirty="0">
                <a:solidFill>
                  <a:srgbClr val="008380"/>
                </a:solidFill>
              </a:rPr>
              <a:t>=z)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008380"/>
                </a:solidFill>
              </a:rPr>
              <a:t>= ∑</a:t>
            </a:r>
            <a:r>
              <a:rPr lang="en-US" baseline="-25000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8380"/>
                </a:solidFill>
              </a:rPr>
              <a:t>P(X=</a:t>
            </a:r>
            <a:r>
              <a:rPr lang="en-US" dirty="0" err="1">
                <a:solidFill>
                  <a:srgbClr val="008380"/>
                </a:solidFill>
              </a:rPr>
              <a:t>x,Y</a:t>
            </a:r>
            <a:r>
              <a:rPr lang="en-US" dirty="0">
                <a:solidFill>
                  <a:srgbClr val="008380"/>
                </a:solidFill>
              </a:rPr>
              <a:t>=y, Z=z) / P(X=</a:t>
            </a:r>
            <a:r>
              <a:rPr lang="en-US" dirty="0" err="1">
                <a:solidFill>
                  <a:srgbClr val="008380"/>
                </a:solidFill>
              </a:rPr>
              <a:t>x|Z</a:t>
            </a:r>
            <a:r>
              <a:rPr lang="en-US" dirty="0">
                <a:solidFill>
                  <a:srgbClr val="008380"/>
                </a:solidFill>
              </a:rPr>
              <a:t>=z)</a:t>
            </a:r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5589240"/>
            <a:ext cx="5597431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Weighting joint distribution by inverse propensity</a:t>
            </a:r>
          </a:p>
        </p:txBody>
      </p:sp>
      <p:cxnSp>
        <p:nvCxnSpPr>
          <p:cNvPr id="10" name="Gerade Verbindung mit Pfeil 9"/>
          <p:cNvCxnSpPr/>
          <p:nvPr/>
        </p:nvCxnSpPr>
        <p:spPr>
          <a:xfrm flipH="1" flipV="1">
            <a:off x="2483768" y="5013176"/>
            <a:ext cx="113184" cy="6845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4860032" y="5013176"/>
            <a:ext cx="205680" cy="620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1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Inverse Probability Weighting (Example)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978654"/>
              </p:ext>
            </p:extLst>
          </p:nvPr>
        </p:nvGraphicFramePr>
        <p:xfrm>
          <a:off x="827584" y="1268413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Recovery</a:t>
                      </a:r>
                      <a:r>
                        <a:rPr lang="en-US" baseline="0" noProof="0"/>
                        <a:t> rate </a:t>
                      </a:r>
                    </a:p>
                    <a:p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 </a:t>
                      </a:r>
                      <a:r>
                        <a:rPr lang="en-US" baseline="0" noProof="0"/>
                        <a:t>d</a:t>
                      </a:r>
                      <a:r>
                        <a:rPr lang="en-US" noProof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 Recovery</a:t>
                      </a:r>
                      <a:r>
                        <a:rPr lang="en-US" baseline="0" noProof="0"/>
                        <a:t> rate</a:t>
                      </a:r>
                    </a:p>
                    <a:p>
                      <a:r>
                        <a:rPr lang="en-US" baseline="0" noProof="0"/>
                        <a:t> </a:t>
                      </a:r>
                      <a:r>
                        <a:rPr lang="en-US" baseline="0" noProof="0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noProof="0"/>
                        <a:t>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234/270</a:t>
                      </a:r>
                      <a:r>
                        <a:rPr lang="en-US" baseline="0" noProof="0"/>
                        <a:t> (87%)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55/80</a:t>
                      </a:r>
                      <a:r>
                        <a:rPr lang="en-US" baseline="0" noProof="0"/>
                        <a:t> (69%)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Gerade Verbindung mit Pfeil 8"/>
          <p:cNvCxnSpPr/>
          <p:nvPr/>
        </p:nvCxnSpPr>
        <p:spPr>
          <a:xfrm flipH="1">
            <a:off x="5020420" y="4032952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6439489" y="4032952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876404" y="514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684716" y="51434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316564" y="39100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5884516" y="347799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Gender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372348" y="5278192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X= Drug usage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396684" y="5350200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Y= Recovery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4999329" y="5266380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67727" y="3395075"/>
            <a:ext cx="4120645" cy="147732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Rewrite table to get </a:t>
            </a:r>
            <a:br>
              <a:rPr lang="en-US" dirty="0"/>
            </a:br>
            <a:r>
              <a:rPr lang="en-US" dirty="0"/>
              <a:t>% of population for each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(X,Y,Z)</a:t>
            </a:r>
            <a:r>
              <a:rPr lang="en-US" dirty="0"/>
              <a:t> instance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Example:</a:t>
            </a:r>
            <a:r>
              <a:rPr lang="en-US" dirty="0">
                <a:solidFill>
                  <a:srgbClr val="008380"/>
                </a:solidFill>
              </a:rPr>
              <a:t>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008380"/>
                </a:solidFill>
              </a:rPr>
              <a:t>%(yes, yes, male) = 81/700 = 0.116</a:t>
            </a:r>
          </a:p>
        </p:txBody>
      </p:sp>
    </p:spTree>
    <p:extLst>
      <p:ext uri="{BB962C8B-B14F-4D97-AF65-F5344CB8AC3E}">
        <p14:creationId xmlns:p14="http://schemas.microsoft.com/office/powerpoint/2010/main" val="158900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Randomized Controlled Experiment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00FF"/>
                </a:solidFill>
              </a:rPr>
              <a:t>Randomized controlled experiment </a:t>
            </a:r>
            <a:r>
              <a:rPr lang="en-US" dirty="0"/>
              <a:t>gold standard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Aim: Answer question whether a change in RV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has indeed an effect on some target RV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If outcome of experiment is yes, 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RV to intervene upon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Test condition: all variables different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static (fixed) or vary fully randomly.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Problem</a:t>
            </a:r>
            <a:r>
              <a:rPr lang="en-US" dirty="0"/>
              <a:t>: Cannot always set up such an experiment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8000"/>
                </a:solidFill>
              </a:rPr>
              <a:t>Example:</a:t>
            </a:r>
            <a:r>
              <a:rPr lang="en-US" dirty="0"/>
              <a:t> cannot control weather in order to test variables influencing wildfire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Instead</a:t>
            </a:r>
            <a:r>
              <a:rPr lang="en-US" dirty="0"/>
              <a:t>: use observational data &amp; causal model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5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percentages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417316"/>
              </p:ext>
            </p:extLst>
          </p:nvPr>
        </p:nvGraphicFramePr>
        <p:xfrm>
          <a:off x="827584" y="3212976"/>
          <a:ext cx="7458872" cy="307760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6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455">
                <a:tc>
                  <a:txBody>
                    <a:bodyPr/>
                    <a:lstStyle/>
                    <a:p>
                      <a:r>
                        <a:rPr lang="en-US" sz="1700" noProof="0"/>
                        <a:t>X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Y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Z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% of population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0.116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female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0.274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 dirty="0"/>
                        <a:t>0.01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female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0.101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0.334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yes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female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0.079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0.051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10"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no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/>
                        <a:t>female</a:t>
                      </a:r>
                    </a:p>
                  </a:txBody>
                  <a:tcPr marL="82876" marR="82876" marT="41438" marB="41438"/>
                </a:tc>
                <a:tc>
                  <a:txBody>
                    <a:bodyPr/>
                    <a:lstStyle/>
                    <a:p>
                      <a:r>
                        <a:rPr lang="en-US" sz="1700" noProof="0" dirty="0"/>
                        <a:t>0.036</a:t>
                      </a:r>
                    </a:p>
                  </a:txBody>
                  <a:tcPr marL="82876" marR="82876" marT="41438" marB="4143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  <p:graphicFrame>
        <p:nvGraphicFramePr>
          <p:cNvPr id="6" name="Inhalts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851506"/>
              </p:ext>
            </p:extLst>
          </p:nvPr>
        </p:nvGraphicFramePr>
        <p:xfrm>
          <a:off x="755576" y="1196752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Recovery</a:t>
                      </a:r>
                      <a:r>
                        <a:rPr lang="en-US" baseline="0" noProof="0" dirty="0"/>
                        <a:t> rate </a:t>
                      </a:r>
                    </a:p>
                    <a:p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en-US" baseline="0" noProof="0" dirty="0"/>
                        <a:t> d</a:t>
                      </a:r>
                      <a:r>
                        <a:rPr lang="en-US" noProof="0" dirty="0"/>
                        <a:t>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 Recovery</a:t>
                      </a:r>
                      <a:r>
                        <a:rPr lang="en-US" baseline="0" noProof="0" dirty="0"/>
                        <a:t> rate</a:t>
                      </a:r>
                    </a:p>
                    <a:p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en-US" noProof="0" dirty="0"/>
                        <a:t> 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234/270</a:t>
                      </a:r>
                      <a:r>
                        <a:rPr lang="en-US" baseline="0" noProof="0"/>
                        <a:t> (87%)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55/80</a:t>
                      </a:r>
                      <a:r>
                        <a:rPr lang="en-US" baseline="0" noProof="0"/>
                        <a:t> (69%)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noProof="0"/>
                        <a:t>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387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Weighting when Filtering for X=yes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29730"/>
              </p:ext>
            </p:extLst>
          </p:nvPr>
        </p:nvGraphicFramePr>
        <p:xfrm>
          <a:off x="683568" y="1237901"/>
          <a:ext cx="7704856" cy="25751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X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Z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% of population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0.116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0.274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0.01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0.101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0.334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0.079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0.051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0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0.036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graphicFrame>
        <p:nvGraphicFramePr>
          <p:cNvPr id="7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871333"/>
              </p:ext>
            </p:extLst>
          </p:nvPr>
        </p:nvGraphicFramePr>
        <p:xfrm>
          <a:off x="683568" y="4509120"/>
          <a:ext cx="7704856" cy="154997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563">
                <a:tc>
                  <a:txBody>
                    <a:bodyPr/>
                    <a:lstStyle/>
                    <a:p>
                      <a:r>
                        <a:rPr lang="en-US" sz="1400" noProof="0"/>
                        <a:t>X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Y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Z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% of population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51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0.232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51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female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0.547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51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0.02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51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no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female</a:t>
                      </a:r>
                    </a:p>
                  </a:txBody>
                  <a:tcPr marL="88010" marR="88010" marT="44005" marB="44005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0.202</a:t>
                      </a:r>
                    </a:p>
                  </a:txBody>
                  <a:tcPr marL="88010" marR="88010" marT="44005" marB="440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Textfeld 36"/>
          <p:cNvSpPr txBox="1"/>
          <p:nvPr/>
        </p:nvSpPr>
        <p:spPr>
          <a:xfrm>
            <a:off x="1115616" y="4037019"/>
            <a:ext cx="7200800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Consider </a:t>
            </a:r>
            <a:r>
              <a:rPr lang="en-US" sz="1400" dirty="0">
                <a:solidFill>
                  <a:srgbClr val="008380"/>
                </a:solidFill>
              </a:rPr>
              <a:t>X = yes</a:t>
            </a:r>
            <a:r>
              <a:rPr lang="en-US" sz="1400" dirty="0"/>
              <a:t>  &amp; weight </a:t>
            </a:r>
            <a:r>
              <a:rPr lang="en-US" sz="1400" dirty="0">
                <a:solidFill>
                  <a:srgbClr val="008380"/>
                </a:solidFill>
              </a:rPr>
              <a:t>(X,Y,Z)</a:t>
            </a:r>
            <a:r>
              <a:rPr lang="en-US" sz="1400" dirty="0"/>
              <a:t> with </a:t>
            </a:r>
            <a:r>
              <a:rPr lang="en-US" sz="1400" dirty="0">
                <a:solidFill>
                  <a:srgbClr val="008380"/>
                </a:solidFill>
              </a:rPr>
              <a:t>1/P(X=yes)</a:t>
            </a:r>
            <a:r>
              <a:rPr lang="en-US" sz="1400" dirty="0"/>
              <a:t> =</a:t>
            </a:r>
            <a:r>
              <a:rPr lang="en-US" sz="1400" dirty="0">
                <a:solidFill>
                  <a:srgbClr val="008380"/>
                </a:solidFill>
              </a:rPr>
              <a:t>1/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8380"/>
                </a:solidFill>
              </a:rPr>
              <a:t> 0.116+0.274+0.01+0.101 )</a:t>
            </a:r>
          </a:p>
        </p:txBody>
      </p:sp>
    </p:spTree>
    <p:extLst>
      <p:ext uri="{BB962C8B-B14F-4D97-AF65-F5344CB8AC3E}">
        <p14:creationId xmlns:p14="http://schemas.microsoft.com/office/powerpoint/2010/main" val="38863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Weighting when Intervening do(X=yes)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285432"/>
              </p:ext>
            </p:extLst>
          </p:nvPr>
        </p:nvGraphicFramePr>
        <p:xfrm>
          <a:off x="755576" y="1124744"/>
          <a:ext cx="7560840" cy="25391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9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X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Z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% of population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0.116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0.274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0.01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0.101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0.334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yes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0.079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0.051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no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/>
                        <a:t>female</a:t>
                      </a:r>
                    </a:p>
                  </a:txBody>
                  <a:tcPr marL="84010" marR="84010" marT="42005" marB="42005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0.036</a:t>
                      </a:r>
                    </a:p>
                  </a:txBody>
                  <a:tcPr marL="84010" marR="84010" marT="42005" marB="4200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  <p:graphicFrame>
        <p:nvGraphicFramePr>
          <p:cNvPr id="7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915832"/>
              </p:ext>
            </p:extLst>
          </p:nvPr>
        </p:nvGraphicFramePr>
        <p:xfrm>
          <a:off x="755576" y="4581128"/>
          <a:ext cx="7560840" cy="16665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9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210">
                <a:tc>
                  <a:txBody>
                    <a:bodyPr/>
                    <a:lstStyle/>
                    <a:p>
                      <a:r>
                        <a:rPr lang="en-US" sz="1400" noProof="0"/>
                        <a:t>X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Y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Z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% of population</a:t>
                      </a:r>
                    </a:p>
                  </a:txBody>
                  <a:tcPr marL="87210" marR="87210" marT="43605" marB="436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94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male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0.476</a:t>
                      </a:r>
                    </a:p>
                  </a:txBody>
                  <a:tcPr marL="87210" marR="87210" marT="43605" marB="436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94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female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0.357</a:t>
                      </a:r>
                    </a:p>
                  </a:txBody>
                  <a:tcPr marL="87210" marR="87210" marT="43605" marB="436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4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no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male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0.042</a:t>
                      </a:r>
                    </a:p>
                  </a:txBody>
                  <a:tcPr marL="87210" marR="87210" marT="43605" marB="436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494">
                <a:tc>
                  <a:txBody>
                    <a:bodyPr/>
                    <a:lstStyle/>
                    <a:p>
                      <a:r>
                        <a:rPr lang="en-US" sz="1400" noProof="0"/>
                        <a:t>yes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no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female</a:t>
                      </a:r>
                    </a:p>
                  </a:txBody>
                  <a:tcPr marL="87210" marR="87210" marT="43605" marB="43605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0.132</a:t>
                      </a:r>
                    </a:p>
                  </a:txBody>
                  <a:tcPr marL="87210" marR="87210" marT="43605" marB="436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Textfeld 33"/>
          <p:cNvSpPr txBox="1"/>
          <p:nvPr/>
        </p:nvSpPr>
        <p:spPr>
          <a:xfrm>
            <a:off x="395536" y="3789040"/>
            <a:ext cx="5688632" cy="73866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Consider</a:t>
            </a:r>
            <a:r>
              <a:rPr lang="en-US" sz="1400" dirty="0">
                <a:solidFill>
                  <a:srgbClr val="008380"/>
                </a:solidFill>
              </a:rPr>
              <a:t> X = yes</a:t>
            </a:r>
            <a:r>
              <a:rPr lang="en-US" sz="1400" dirty="0"/>
              <a:t>  &amp; weight</a:t>
            </a:r>
            <a:r>
              <a:rPr lang="en-US" sz="1400" dirty="0">
                <a:solidFill>
                  <a:srgbClr val="008380"/>
                </a:solidFill>
              </a:rPr>
              <a:t> (X,Y,Z)</a:t>
            </a:r>
            <a:r>
              <a:rPr lang="en-US" sz="1400" dirty="0"/>
              <a:t> with </a:t>
            </a:r>
            <a:r>
              <a:rPr lang="en-US" sz="1400" dirty="0">
                <a:solidFill>
                  <a:srgbClr val="008380"/>
                </a:solidFill>
              </a:rPr>
              <a:t>1/P(X=</a:t>
            </a:r>
            <a:r>
              <a:rPr lang="en-US" sz="1400" dirty="0" err="1">
                <a:solidFill>
                  <a:srgbClr val="008380"/>
                </a:solidFill>
              </a:rPr>
              <a:t>yes|Z</a:t>
            </a:r>
            <a:r>
              <a:rPr lang="en-US" sz="1400" dirty="0">
                <a:solidFill>
                  <a:srgbClr val="008380"/>
                </a:solidFill>
              </a:rPr>
              <a:t>=z)</a:t>
            </a:r>
          </a:p>
          <a:p>
            <a:r>
              <a:rPr lang="en-US" sz="1400" dirty="0">
                <a:solidFill>
                  <a:srgbClr val="008380"/>
                </a:solidFill>
              </a:rPr>
              <a:t>P(X=</a:t>
            </a:r>
            <a:r>
              <a:rPr lang="en-US" sz="1400" dirty="0" err="1">
                <a:solidFill>
                  <a:srgbClr val="008380"/>
                </a:solidFill>
              </a:rPr>
              <a:t>yes|Z</a:t>
            </a:r>
            <a:r>
              <a:rPr lang="en-US" sz="1400" dirty="0">
                <a:solidFill>
                  <a:srgbClr val="008380"/>
                </a:solidFill>
              </a:rPr>
              <a:t>=male) = (0.116 + 0.01)/(0.116+0.01 + 0.334 + 0.051)</a:t>
            </a:r>
          </a:p>
          <a:p>
            <a:r>
              <a:rPr lang="en-US" sz="1400" dirty="0">
                <a:solidFill>
                  <a:srgbClr val="008380"/>
                </a:solidFill>
              </a:rPr>
              <a:t>P(X=</a:t>
            </a:r>
            <a:r>
              <a:rPr lang="en-US" sz="1400" dirty="0" err="1">
                <a:solidFill>
                  <a:srgbClr val="008380"/>
                </a:solidFill>
              </a:rPr>
              <a:t>yes|Z</a:t>
            </a:r>
            <a:r>
              <a:rPr lang="en-US" sz="1400" dirty="0">
                <a:solidFill>
                  <a:srgbClr val="008380"/>
                </a:solidFill>
              </a:rPr>
              <a:t>=female) = (0.274 + 0.101)/(0.274+0.101 + 0.079 + 0.036)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191672" y="3789040"/>
            <a:ext cx="2844824" cy="73866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In this example no real savings!</a:t>
            </a:r>
          </a:p>
          <a:p>
            <a:r>
              <a:rPr lang="en-US" sz="1400" dirty="0"/>
              <a:t>These come into play when </a:t>
            </a:r>
          </a:p>
          <a:p>
            <a:r>
              <a:rPr lang="en-US" sz="1400" dirty="0" err="1">
                <a:solidFill>
                  <a:srgbClr val="008380"/>
                </a:solidFill>
              </a:rPr>
              <a:t>dom</a:t>
            </a:r>
            <a:r>
              <a:rPr lang="en-US" sz="1400" dirty="0">
                <a:solidFill>
                  <a:srgbClr val="008380"/>
                </a:solidFill>
              </a:rPr>
              <a:t>(Z) &gt;&gt; sample size </a:t>
            </a:r>
          </a:p>
        </p:txBody>
      </p:sp>
    </p:spTree>
    <p:extLst>
      <p:ext uri="{BB962C8B-B14F-4D97-AF65-F5344CB8AC3E}">
        <p14:creationId xmlns:p14="http://schemas.microsoft.com/office/powerpoint/2010/main" val="144165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(</a:t>
            </a:r>
            <a:r>
              <a:rPr lang="en-US" dirty="0">
                <a:solidFill>
                  <a:srgbClr val="FF6600"/>
                </a:solidFill>
              </a:rPr>
              <a:t>SCM 5; Intervention)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Temperature,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Ice cream sale,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Crime)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intervention on ice cream sales (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lead to decrease of crime (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)? 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dirty="0"/>
              <a:t> What does it mean to intervene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Fix value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in the sense of </a:t>
            </a:r>
            <a:br>
              <a:rPr lang="en-US" dirty="0"/>
            </a:br>
            <a:r>
              <a:rPr lang="en-US" dirty="0"/>
              <a:t>inhibiting the natural influences on </a:t>
            </a:r>
            <a:r>
              <a:rPr lang="en-US">
                <a:solidFill>
                  <a:srgbClr val="008380"/>
                </a:solidFill>
              </a:rPr>
              <a:t>Y  </a:t>
            </a:r>
            <a:br>
              <a:rPr lang="en-US">
                <a:solidFill>
                  <a:srgbClr val="008380"/>
                </a:solidFill>
              </a:rPr>
            </a:br>
            <a:r>
              <a:rPr lang="en-US"/>
              <a:t>according </a:t>
            </a:r>
            <a:r>
              <a:rPr lang="en-US" dirty="0"/>
              <a:t>to SCM  (here of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Leads to change of the SCM</a:t>
            </a:r>
            <a:endParaRPr lang="en-US" sz="18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286344" y="413978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7452320" y="45718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452320" y="51479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732240" y="57239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524328" y="471583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3"/>
            <a:endCxn id="9" idx="7"/>
          </p:cNvCxnSpPr>
          <p:nvPr/>
        </p:nvCxnSpPr>
        <p:spPr>
          <a:xfrm flipH="1">
            <a:off x="6855165" y="5270812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172400" y="57239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8172400" y="50758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6732240" y="50759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4"/>
            <a:endCxn id="17" idx="0"/>
          </p:cNvCxnSpPr>
          <p:nvPr/>
        </p:nvCxnSpPr>
        <p:spPr>
          <a:xfrm>
            <a:off x="8244408" y="5219892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8" idx="5"/>
            <a:endCxn id="17" idx="1"/>
          </p:cNvCxnSpPr>
          <p:nvPr/>
        </p:nvCxnSpPr>
        <p:spPr>
          <a:xfrm>
            <a:off x="7575245" y="5270812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9" idx="4"/>
            <a:endCxn id="9" idx="0"/>
          </p:cNvCxnSpPr>
          <p:nvPr/>
        </p:nvCxnSpPr>
        <p:spPr>
          <a:xfrm>
            <a:off x="6804248" y="52199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8015065" y="464384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569044" y="471585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596336" y="500388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8278780" y="572396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72200" y="57959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6588224" y="579597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= </a:t>
            </a:r>
            <a:r>
              <a:rPr lang="de-DE" dirty="0" err="1"/>
              <a:t>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375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1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Intervention vs. Conditioning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Intervention denoted by </a:t>
            </a:r>
            <a:r>
              <a:rPr lang="en-US" dirty="0">
                <a:solidFill>
                  <a:srgbClr val="008380"/>
                </a:solidFill>
              </a:rPr>
              <a:t>do(Y = y)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P(Z = z | do(Y = y)) =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probability of event </a:t>
            </a:r>
            <a:r>
              <a:rPr lang="en-US" dirty="0">
                <a:solidFill>
                  <a:srgbClr val="008380"/>
                </a:solidFill>
              </a:rPr>
              <a:t>Z = z </a:t>
            </a:r>
            <a:r>
              <a:rPr lang="en-US" dirty="0"/>
              <a:t>on intervening </a:t>
            </a:r>
            <a:br>
              <a:rPr lang="en-US" dirty="0"/>
            </a:br>
            <a:r>
              <a:rPr lang="en-US" dirty="0"/>
              <a:t>       upon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	setting </a:t>
            </a:r>
            <a:r>
              <a:rPr lang="en-US" dirty="0">
                <a:solidFill>
                  <a:srgbClr val="008380"/>
                </a:solidFill>
              </a:rPr>
              <a:t>Y = y 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Intervention changes the data generation mechanism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In contrast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  P(Z = z | Y = y) = </a:t>
            </a:r>
          </a:p>
          <a:p>
            <a:pPr marL="455613" indent="-455613" defTabSz="457200">
              <a:spcBef>
                <a:spcPct val="30000"/>
              </a:spcBef>
              <a:buNone/>
              <a:defRPr/>
            </a:pPr>
            <a:r>
              <a:rPr lang="en-US" dirty="0"/>
              <a:t>	       </a:t>
            </a:r>
            <a:r>
              <a:rPr lang="en-US" sz="2400" dirty="0"/>
              <a:t>probability of event </a:t>
            </a:r>
            <a:r>
              <a:rPr lang="en-US" sz="2400" dirty="0">
                <a:solidFill>
                  <a:srgbClr val="008380"/>
                </a:solidFill>
              </a:rPr>
              <a:t>Z = z </a:t>
            </a:r>
            <a:r>
              <a:rPr lang="en-US" sz="2400" dirty="0"/>
              <a:t>when knowing that </a:t>
            </a:r>
            <a:r>
              <a:rPr lang="en-US" sz="2400" dirty="0">
                <a:solidFill>
                  <a:srgbClr val="008380"/>
                </a:solidFill>
              </a:rPr>
              <a:t>Y = y</a:t>
            </a:r>
            <a:br>
              <a:rPr lang="en-US" sz="2400" dirty="0">
                <a:solidFill>
                  <a:srgbClr val="00838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Conditioning only filters on the data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6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Causal Effect (ACE)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124967"/>
            <a:ext cx="8229600" cy="2376041"/>
          </a:xfrm>
        </p:spPr>
        <p:txBody>
          <a:bodyPr/>
          <a:lstStyle/>
          <a:p>
            <a:pPr>
              <a:defRPr/>
            </a:pPr>
            <a:r>
              <a:rPr lang="en-US" dirty="0"/>
              <a:t>Would an intervention on ice cream sales (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by increasing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lead to a decrease of crime (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)? </a:t>
            </a:r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Causal Effect Difference/Average Causal Effect (ACE)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8380"/>
                </a:solidFill>
              </a:rPr>
              <a:t>P(Z = low| do(Y = high))</a:t>
            </a:r>
            <a:r>
              <a:rPr lang="en-US" sz="2400" b="1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– P(Z = low| do(Y = low))</a:t>
            </a:r>
            <a:endParaRPr lang="en-US" dirty="0">
              <a:solidFill>
                <a:srgbClr val="00838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Here </a:t>
            </a:r>
            <a:r>
              <a:rPr lang="en-US" dirty="0">
                <a:solidFill>
                  <a:srgbClr val="008380"/>
                </a:solidFill>
              </a:rPr>
              <a:t>ACE(Y = low-&gt;high) = 0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425" y="6381328"/>
            <a:ext cx="1008063" cy="196850"/>
          </a:xfrm>
        </p:spPr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259632" y="407707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1691680" y="4230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691680" y="48064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971600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4"/>
            <a:endCxn id="7" idx="0"/>
          </p:cNvCxnSpPr>
          <p:nvPr/>
        </p:nvCxnSpPr>
        <p:spPr>
          <a:xfrm>
            <a:off x="1763688" y="437438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7" idx="3"/>
            <a:endCxn id="8" idx="7"/>
          </p:cNvCxnSpPr>
          <p:nvPr/>
        </p:nvCxnSpPr>
        <p:spPr>
          <a:xfrm flipH="1">
            <a:off x="1094525" y="4929356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411760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2411760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971600" y="47344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2" idx="4"/>
            <a:endCxn id="11" idx="0"/>
          </p:cNvCxnSpPr>
          <p:nvPr/>
        </p:nvCxnSpPr>
        <p:spPr>
          <a:xfrm>
            <a:off x="2483768" y="4878436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5"/>
            <a:endCxn id="11" idx="1"/>
          </p:cNvCxnSpPr>
          <p:nvPr/>
        </p:nvCxnSpPr>
        <p:spPr>
          <a:xfrm>
            <a:off x="1814605" y="4929356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3" idx="4"/>
            <a:endCxn id="8" idx="0"/>
          </p:cNvCxnSpPr>
          <p:nvPr/>
        </p:nvCxnSpPr>
        <p:spPr>
          <a:xfrm>
            <a:off x="1043608" y="487845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254425" y="430238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808404" y="437439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835696" y="46624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20" name="Textfeld 19"/>
          <p:cNvSpPr txBox="1"/>
          <p:nvPr/>
        </p:nvSpPr>
        <p:spPr>
          <a:xfrm>
            <a:off x="611560" y="54452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300192" y="29249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22" name="Oval 21"/>
          <p:cNvSpPr/>
          <p:nvPr/>
        </p:nvSpPr>
        <p:spPr>
          <a:xfrm>
            <a:off x="6732240" y="30782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6732240" y="36543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6012160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>
            <a:stCxn id="22" idx="4"/>
            <a:endCxn id="23" idx="0"/>
          </p:cNvCxnSpPr>
          <p:nvPr/>
        </p:nvCxnSpPr>
        <p:spPr>
          <a:xfrm>
            <a:off x="6804248" y="3222252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452320" y="4230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7452320" y="35823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8" idx="4"/>
            <a:endCxn id="27" idx="0"/>
          </p:cNvCxnSpPr>
          <p:nvPr/>
        </p:nvCxnSpPr>
        <p:spPr>
          <a:xfrm>
            <a:off x="7524328" y="3726308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23" idx="5"/>
            <a:endCxn id="27" idx="1"/>
          </p:cNvCxnSpPr>
          <p:nvPr/>
        </p:nvCxnSpPr>
        <p:spPr>
          <a:xfrm>
            <a:off x="6855165" y="3777228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7294985" y="315026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876256" y="351030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6" name="Textfeld 35"/>
          <p:cNvSpPr txBox="1"/>
          <p:nvPr/>
        </p:nvSpPr>
        <p:spPr>
          <a:xfrm>
            <a:off x="5652120" y="4221088"/>
            <a:ext cx="97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Y= high</a:t>
            </a:r>
            <a:endParaRPr lang="de-DE" baseline="-25000" dirty="0"/>
          </a:p>
        </p:txBody>
      </p:sp>
      <p:cxnSp>
        <p:nvCxnSpPr>
          <p:cNvPr id="38" name="Gerade Verbindung mit Pfeil 37"/>
          <p:cNvCxnSpPr/>
          <p:nvPr/>
        </p:nvCxnSpPr>
        <p:spPr>
          <a:xfrm flipV="1">
            <a:off x="3203848" y="4293096"/>
            <a:ext cx="2232248" cy="86409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 rot="20235237">
            <a:off x="3145838" y="4208185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do(Y = high)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505179" y="545451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7617747" y="42303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6" name="Textfeld 45"/>
          <p:cNvSpPr txBox="1"/>
          <p:nvPr/>
        </p:nvSpPr>
        <p:spPr>
          <a:xfrm rot="753681">
            <a:off x="3242689" y="5571134"/>
            <a:ext cx="18742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do(Y = </a:t>
            </a:r>
            <a:r>
              <a:rPr lang="de-DE" sz="2600" dirty="0" err="1"/>
              <a:t>low</a:t>
            </a:r>
            <a:r>
              <a:rPr lang="de-DE" sz="2600" dirty="0"/>
              <a:t>)</a:t>
            </a:r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3275856" y="5373216"/>
            <a:ext cx="2304256" cy="5040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6300192" y="47158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7" name="Oval 66"/>
          <p:cNvSpPr/>
          <p:nvPr/>
        </p:nvSpPr>
        <p:spPr>
          <a:xfrm>
            <a:off x="6732240" y="48691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6732240" y="54452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6012160" y="6021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7" idx="4"/>
            <a:endCxn id="68" idx="0"/>
          </p:cNvCxnSpPr>
          <p:nvPr/>
        </p:nvCxnSpPr>
        <p:spPr>
          <a:xfrm>
            <a:off x="6804248" y="501316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7452320" y="6021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7452320" y="53732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3" name="Gerade Verbindung mit Pfeil 72"/>
          <p:cNvCxnSpPr>
            <a:stCxn id="72" idx="4"/>
            <a:endCxn id="71" idx="0"/>
          </p:cNvCxnSpPr>
          <p:nvPr/>
        </p:nvCxnSpPr>
        <p:spPr>
          <a:xfrm>
            <a:off x="7524328" y="5517216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68" idx="5"/>
            <a:endCxn id="71" idx="1"/>
          </p:cNvCxnSpPr>
          <p:nvPr/>
        </p:nvCxnSpPr>
        <p:spPr>
          <a:xfrm>
            <a:off x="6855165" y="5568136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7294985" y="494116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876256" y="530120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7" name="Textfeld 76"/>
          <p:cNvSpPr txBox="1"/>
          <p:nvPr/>
        </p:nvSpPr>
        <p:spPr>
          <a:xfrm>
            <a:off x="5652120" y="615601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Y= </a:t>
            </a:r>
            <a:r>
              <a:rPr lang="de-DE" dirty="0" err="1"/>
              <a:t>low</a:t>
            </a:r>
            <a:endParaRPr lang="de-DE" baseline="-25000" dirty="0"/>
          </a:p>
        </p:txBody>
      </p:sp>
      <p:sp>
        <p:nvSpPr>
          <p:cNvPr id="78" name="Textfeld 77"/>
          <p:cNvSpPr txBox="1"/>
          <p:nvPr/>
        </p:nvSpPr>
        <p:spPr>
          <a:xfrm>
            <a:off x="7617747" y="602128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47333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7" grpId="0" animBg="1"/>
      <p:bldP spid="28" grpId="0" animBg="1"/>
      <p:bldP spid="33" grpId="0"/>
      <p:bldP spid="35" grpId="0"/>
      <p:bldP spid="36" grpId="0"/>
      <p:bldP spid="39" grpId="0"/>
      <p:bldP spid="41" grpId="0"/>
      <p:bldP spid="43" grpId="0"/>
      <p:bldP spid="46" grpId="0"/>
      <p:bldP spid="66" grpId="0"/>
      <p:bldP spid="67" grpId="0" animBg="1"/>
      <p:bldP spid="68" grpId="0" animBg="1"/>
      <p:bldP spid="69" grpId="0" animBg="1"/>
      <p:bldP spid="71" grpId="0" animBg="1"/>
      <p:bldP spid="72" grpId="0" animBg="1"/>
      <p:bldP spid="75" grpId="0"/>
      <p:bldP spid="76" grpId="0"/>
      <p:bldP spid="77" grpId="0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Causal Effect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727969"/>
          </a:xfrm>
        </p:spPr>
        <p:txBody>
          <a:bodyPr/>
          <a:lstStyle/>
          <a:p>
            <a:pPr>
              <a:defRPr/>
            </a:pPr>
            <a:r>
              <a:rPr lang="en-US" dirty="0"/>
              <a:t>How effective is drug usage for recovery?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ACE =  P(Y = 1 | do(X = 1)) – P(Y = 1 | do(X = 0))</a:t>
            </a:r>
          </a:p>
          <a:p>
            <a:pPr>
              <a:defRPr/>
            </a:pPr>
            <a:r>
              <a:rPr lang="en-US" dirty="0"/>
              <a:t>Need to compute </a:t>
            </a:r>
            <a:r>
              <a:rPr lang="en-US" dirty="0">
                <a:solidFill>
                  <a:srgbClr val="0000FF"/>
                </a:solidFill>
              </a:rPr>
              <a:t>general causal effect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467544" y="3212976"/>
            <a:ext cx="8229600" cy="2880320"/>
          </a:xfrm>
          <a:prstGeom prst="rect">
            <a:avLst/>
          </a:prstGeom>
          <a:noFill/>
          <a:ln>
            <a:solidFill>
              <a:srgbClr val="3366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</a:p>
          <a:p>
            <a:pPr marL="0" indent="0">
              <a:buNone/>
              <a:defRPr/>
            </a:pPr>
            <a:r>
              <a:rPr lang="en-US" dirty="0"/>
              <a:t>The</a:t>
            </a:r>
            <a:r>
              <a:rPr lang="en-US" dirty="0">
                <a:solidFill>
                  <a:srgbClr val="0000FF"/>
                </a:solidFill>
              </a:rPr>
              <a:t> general causal effect (GCE) of X on Y </a:t>
            </a:r>
            <a:r>
              <a:rPr lang="en-US" dirty="0">
                <a:solidFill>
                  <a:srgbClr val="000000"/>
                </a:solidFill>
              </a:rPr>
              <a:t>is given by </a:t>
            </a:r>
          </a:p>
          <a:p>
            <a:pPr marL="0" indent="0">
              <a:buNone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P(Y = y | do(X = x))  =  P</a:t>
            </a:r>
            <a:r>
              <a:rPr lang="en-US" baseline="-25000" dirty="0">
                <a:solidFill>
                  <a:srgbClr val="008380"/>
                </a:solidFill>
              </a:rPr>
              <a:t>m</a:t>
            </a:r>
            <a:r>
              <a:rPr lang="en-US" dirty="0">
                <a:solidFill>
                  <a:srgbClr val="008380"/>
                </a:solidFill>
              </a:rPr>
              <a:t>(Y = y | X = x)</a:t>
            </a:r>
          </a:p>
          <a:p>
            <a:pPr marL="0" indent="0">
              <a:buNone/>
            </a:pPr>
            <a:r>
              <a:rPr lang="en-US" dirty="0"/>
              <a:t>                                     = probability in </a:t>
            </a:r>
            <a:r>
              <a:rPr lang="en-US" b="1" dirty="0">
                <a:solidFill>
                  <a:srgbClr val="008380"/>
                </a:solidFill>
              </a:rPr>
              <a:t>m</a:t>
            </a:r>
            <a:r>
              <a:rPr lang="en-US" dirty="0"/>
              <a:t>odified graph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7586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5683</Words>
  <Application>Microsoft Macintosh PowerPoint</Application>
  <PresentationFormat>On-screen Show (4:3)</PresentationFormat>
  <Paragraphs>969</Paragraphs>
  <Slides>52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Lucida Grande</vt:lpstr>
      <vt:lpstr>Myriad Pro</vt:lpstr>
      <vt:lpstr>7_Standarddesign</vt:lpstr>
      <vt:lpstr>Non-Standard Databases and Data Mining </vt:lpstr>
      <vt:lpstr>Structural Causal Models   </vt:lpstr>
      <vt:lpstr>Literature</vt:lpstr>
      <vt:lpstr>Intervention</vt:lpstr>
      <vt:lpstr>Randomized Controlled Experiment</vt:lpstr>
      <vt:lpstr>Intervention</vt:lpstr>
      <vt:lpstr>Intervention vs. Conditioning</vt:lpstr>
      <vt:lpstr>Average Causal Effect (ACE)</vt:lpstr>
      <vt:lpstr>General Causal Effect</vt:lpstr>
      <vt:lpstr>General Causal Effect</vt:lpstr>
      <vt:lpstr>Intervention (alternatively)</vt:lpstr>
      <vt:lpstr>PowerPoint Presentation</vt:lpstr>
      <vt:lpstr>Digression</vt:lpstr>
      <vt:lpstr>Adjustment</vt:lpstr>
      <vt:lpstr>Simpson’s Paradox</vt:lpstr>
      <vt:lpstr>Recap: Simpson’s Paradox</vt:lpstr>
      <vt:lpstr>Resolving the Paradox (Formally)</vt:lpstr>
      <vt:lpstr>Resolving the Paradox (Formally)</vt:lpstr>
      <vt:lpstr>Simpson Paradox (Again)</vt:lpstr>
      <vt:lpstr>Resolving the Paradox (Formally)</vt:lpstr>
      <vt:lpstr>Causal Effect for Multiple Adjusted Variables</vt:lpstr>
      <vt:lpstr>Truncated Product Formula</vt:lpstr>
      <vt:lpstr>Truncated Product Formula</vt:lpstr>
      <vt:lpstr>Backdoor Criterion (Motivation)</vt:lpstr>
      <vt:lpstr>Backdoor Criterion (Formulation)</vt:lpstr>
      <vt:lpstr>Backdoor Criterion (Intuition)</vt:lpstr>
      <vt:lpstr>Backdoor Criterion Generalizes Adjustment</vt:lpstr>
      <vt:lpstr>Backdoor Criterion (Example 1)</vt:lpstr>
      <vt:lpstr>Backdoor Criterion (Example 1 (cont’d))</vt:lpstr>
      <vt:lpstr>Backdoor Criterion (Example 2a)</vt:lpstr>
      <vt:lpstr>Backdoor Criterion (Example 2b)</vt:lpstr>
      <vt:lpstr>Backdoor Criterion (Example 2c)</vt:lpstr>
      <vt:lpstr>Backdoor Criterion (Example 2c (cont’d))</vt:lpstr>
      <vt:lpstr>Backdoor Criterion (Example 3)</vt:lpstr>
      <vt:lpstr>Backdoor Criterion (Example 4)</vt:lpstr>
      <vt:lpstr>Front-door Criterion (Motivating Example)</vt:lpstr>
      <vt:lpstr>Front-door Criterion (Motivating Example)</vt:lpstr>
      <vt:lpstr>Front-door Criterion (Motivating Example)</vt:lpstr>
      <vt:lpstr>Front-door Criterion (Motivating Example)</vt:lpstr>
      <vt:lpstr>Front-door Criterion (Intuition)</vt:lpstr>
      <vt:lpstr>Front-door Criterion (Intuition)</vt:lpstr>
      <vt:lpstr>More detailed derivation </vt:lpstr>
      <vt:lpstr>Front-door Criterion (Formulation &amp; Theorem)</vt:lpstr>
      <vt:lpstr>Conditional Interventions (Example)</vt:lpstr>
      <vt:lpstr>Conditional Interventions (Rule)</vt:lpstr>
      <vt:lpstr>Intervention Calculation in Practice?</vt:lpstr>
      <vt:lpstr>Inverse Probability Weighting</vt:lpstr>
      <vt:lpstr>Inverse Probability Weighting</vt:lpstr>
      <vt:lpstr>Inverse Probability Weighting (Example)</vt:lpstr>
      <vt:lpstr>Sample percentages</vt:lpstr>
      <vt:lpstr>Weighting when Filtering for X=yes</vt:lpstr>
      <vt:lpstr>Weighting when Intervening do(X=yes)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1991</cp:revision>
  <cp:lastPrinted>2017-12-01T09:37:22Z</cp:lastPrinted>
  <dcterms:created xsi:type="dcterms:W3CDTF">2010-04-27T12:26:40Z</dcterms:created>
  <dcterms:modified xsi:type="dcterms:W3CDTF">2021-02-02T11:19:43Z</dcterms:modified>
</cp:coreProperties>
</file>