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8"/>
  </p:notesMasterIdLst>
  <p:handoutMasterIdLst>
    <p:handoutMasterId r:id="rId49"/>
  </p:handoutMasterIdLst>
  <p:sldIdLst>
    <p:sldId id="430" r:id="rId2"/>
    <p:sldId id="389" r:id="rId3"/>
    <p:sldId id="274" r:id="rId4"/>
    <p:sldId id="376" r:id="rId5"/>
    <p:sldId id="397" r:id="rId6"/>
    <p:sldId id="377" r:id="rId7"/>
    <p:sldId id="391" r:id="rId8"/>
    <p:sldId id="393" r:id="rId9"/>
    <p:sldId id="394" r:id="rId10"/>
    <p:sldId id="395" r:id="rId11"/>
    <p:sldId id="396" r:id="rId12"/>
    <p:sldId id="426" r:id="rId13"/>
    <p:sldId id="398" r:id="rId14"/>
    <p:sldId id="399" r:id="rId15"/>
    <p:sldId id="400" r:id="rId16"/>
    <p:sldId id="401" r:id="rId17"/>
    <p:sldId id="422" r:id="rId18"/>
    <p:sldId id="423" r:id="rId19"/>
    <p:sldId id="424" r:id="rId20"/>
    <p:sldId id="378" r:id="rId21"/>
    <p:sldId id="402" r:id="rId22"/>
    <p:sldId id="379" r:id="rId23"/>
    <p:sldId id="380" r:id="rId24"/>
    <p:sldId id="381" r:id="rId25"/>
    <p:sldId id="407" r:id="rId26"/>
    <p:sldId id="408" r:id="rId27"/>
    <p:sldId id="382" r:id="rId28"/>
    <p:sldId id="384" r:id="rId29"/>
    <p:sldId id="383" r:id="rId30"/>
    <p:sldId id="385" r:id="rId31"/>
    <p:sldId id="386" r:id="rId32"/>
    <p:sldId id="405" r:id="rId33"/>
    <p:sldId id="421" r:id="rId34"/>
    <p:sldId id="427" r:id="rId35"/>
    <p:sldId id="409" r:id="rId36"/>
    <p:sldId id="410" r:id="rId37"/>
    <p:sldId id="412" r:id="rId38"/>
    <p:sldId id="413" r:id="rId39"/>
    <p:sldId id="415" r:id="rId40"/>
    <p:sldId id="414" r:id="rId41"/>
    <p:sldId id="416" r:id="rId42"/>
    <p:sldId id="418" r:id="rId43"/>
    <p:sldId id="417" r:id="rId44"/>
    <p:sldId id="419" r:id="rId45"/>
    <p:sldId id="428" r:id="rId46"/>
    <p:sldId id="431" r:id="rId4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919FF"/>
    <a:srgbClr val="0432FF"/>
    <a:srgbClr val="F5AB90"/>
    <a:srgbClr val="FFFF99"/>
    <a:srgbClr val="008380"/>
    <a:srgbClr val="FF8000"/>
    <a:srgbClr val="00FFFF"/>
    <a:srgbClr val="6D7CFF"/>
    <a:srgbClr val="807CFF"/>
    <a:srgbClr val="003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258" autoAdjust="0"/>
    <p:restoredTop sz="80136" autoAdjust="0"/>
  </p:normalViewPr>
  <p:slideViewPr>
    <p:cSldViewPr>
      <p:cViewPr varScale="1">
        <p:scale>
          <a:sx n="97" d="100"/>
          <a:sy n="97" d="100"/>
        </p:scale>
        <p:origin x="664" y="-16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06.02.21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06.02.21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88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Remember</a:t>
            </a:r>
            <a:r>
              <a:rPr lang="de-DE" dirty="0"/>
              <a:t>: </a:t>
            </a:r>
          </a:p>
          <a:p>
            <a:pPr marL="0" indent="0">
              <a:buFontTx/>
              <a:buNone/>
              <a:defRPr/>
            </a:pPr>
            <a:r>
              <a:rPr lang="en-US" sz="1200" b="1" dirty="0">
                <a:solidFill>
                  <a:srgbClr val="0000FF"/>
                </a:solidFill>
              </a:rPr>
              <a:t>Definition (formal) </a:t>
            </a:r>
          </a:p>
          <a:p>
            <a:pPr marL="0" indent="0">
              <a:buFontTx/>
              <a:buNone/>
              <a:defRPr/>
            </a:pPr>
            <a:r>
              <a:rPr lang="en-US" sz="1200" dirty="0"/>
              <a:t>A path </a:t>
            </a:r>
            <a:r>
              <a:rPr lang="en-US" sz="1200" dirty="0">
                <a:solidFill>
                  <a:srgbClr val="008380"/>
                </a:solidFill>
              </a:rPr>
              <a:t>p</a:t>
            </a:r>
            <a:r>
              <a:rPr lang="en-US" sz="1200" dirty="0"/>
              <a:t> in </a:t>
            </a:r>
            <a:r>
              <a:rPr lang="en-US" sz="1200" dirty="0">
                <a:solidFill>
                  <a:srgbClr val="008380"/>
                </a:solidFill>
              </a:rPr>
              <a:t>G</a:t>
            </a:r>
            <a:r>
              <a:rPr lang="en-US" sz="1200" dirty="0"/>
              <a:t> (between </a:t>
            </a:r>
            <a:r>
              <a:rPr lang="en-US" sz="1200" dirty="0">
                <a:solidFill>
                  <a:srgbClr val="008380"/>
                </a:solidFill>
              </a:rPr>
              <a:t>X</a:t>
            </a:r>
            <a:r>
              <a:rPr lang="en-US" sz="1200" dirty="0"/>
              <a:t> and </a:t>
            </a:r>
            <a:r>
              <a:rPr lang="en-US" sz="1200" dirty="0">
                <a:solidFill>
                  <a:srgbClr val="008380"/>
                </a:solidFill>
              </a:rPr>
              <a:t>Y</a:t>
            </a:r>
            <a:r>
              <a:rPr lang="en-US" sz="1200" dirty="0"/>
              <a:t>) is </a:t>
            </a:r>
            <a:r>
              <a:rPr lang="en-US" sz="1200" dirty="0">
                <a:solidFill>
                  <a:srgbClr val="0000FF"/>
                </a:solidFill>
              </a:rPr>
              <a:t>blocked by </a:t>
            </a:r>
            <a:r>
              <a:rPr lang="en-US" sz="1200" dirty="0">
                <a:solidFill>
                  <a:srgbClr val="008380"/>
                </a:solidFill>
              </a:rPr>
              <a:t>Z </a:t>
            </a:r>
            <a:r>
              <a:rPr lang="en-US" sz="1200" dirty="0" err="1"/>
              <a:t>iff</a:t>
            </a:r>
            <a:r>
              <a:rPr lang="en-US" sz="1200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8380"/>
                </a:solidFill>
              </a:rPr>
              <a:t>p </a:t>
            </a:r>
            <a:r>
              <a:rPr lang="en-US" sz="1200" dirty="0"/>
              <a:t>contains chain </a:t>
            </a:r>
            <a:r>
              <a:rPr lang="en-US" sz="1200" dirty="0">
                <a:solidFill>
                  <a:srgbClr val="008380"/>
                </a:solidFill>
              </a:rPr>
              <a:t>A → B →  C </a:t>
            </a:r>
            <a:r>
              <a:rPr lang="en-US" sz="1200" dirty="0"/>
              <a:t>or fork </a:t>
            </a:r>
            <a:r>
              <a:rPr lang="en-US" sz="1200" dirty="0">
                <a:solidFill>
                  <a:srgbClr val="008380"/>
                </a:solidFill>
              </a:rPr>
              <a:t>A ← B →  C </a:t>
            </a:r>
            <a:r>
              <a:rPr lang="en-US" sz="1200" dirty="0" err="1"/>
              <a:t>s.t.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008380"/>
                </a:solidFill>
              </a:rPr>
              <a:t>B ∈ Z </a:t>
            </a:r>
            <a:r>
              <a:rPr lang="en-US" sz="1200" dirty="0"/>
              <a:t>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8380"/>
                </a:solidFill>
              </a:rPr>
              <a:t>p</a:t>
            </a:r>
            <a:r>
              <a:rPr lang="en-US" sz="1200" dirty="0"/>
              <a:t> contains collider </a:t>
            </a:r>
            <a:r>
              <a:rPr lang="en-US" sz="1200" dirty="0">
                <a:solidFill>
                  <a:srgbClr val="008380"/>
                </a:solidFill>
              </a:rPr>
              <a:t>A →  B ← C </a:t>
            </a:r>
            <a:r>
              <a:rPr lang="en-US" sz="1200" dirty="0" err="1"/>
              <a:t>s.t.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008380"/>
                </a:solidFill>
              </a:rPr>
              <a:t>B ∉ Z </a:t>
            </a:r>
            <a:r>
              <a:rPr lang="en-US" sz="1200" dirty="0"/>
              <a:t>and all  descendants of </a:t>
            </a:r>
            <a:r>
              <a:rPr lang="en-US" sz="1200" dirty="0">
                <a:solidFill>
                  <a:srgbClr val="008380"/>
                </a:solidFill>
              </a:rPr>
              <a:t>B  </a:t>
            </a:r>
            <a:r>
              <a:rPr lang="en-US" sz="1200" dirty="0">
                <a:solidFill>
                  <a:schemeClr val="tx1"/>
                </a:solidFill>
              </a:rPr>
              <a:t>are </a:t>
            </a:r>
            <a:r>
              <a:rPr lang="en-US" sz="1200" dirty="0">
                <a:solidFill>
                  <a:srgbClr val="008380"/>
                </a:solidFill>
              </a:rPr>
              <a:t>∉ Z</a:t>
            </a:r>
            <a:endParaRPr lang="en-US" sz="1200" dirty="0"/>
          </a:p>
          <a:p>
            <a:pPr marL="0" indent="0">
              <a:buNone/>
              <a:defRPr/>
            </a:pPr>
            <a:r>
              <a:rPr lang="en-US" sz="1200" dirty="0"/>
              <a:t>If </a:t>
            </a:r>
            <a:r>
              <a:rPr lang="en-US" sz="1200" dirty="0">
                <a:solidFill>
                  <a:srgbClr val="008380"/>
                </a:solidFill>
              </a:rPr>
              <a:t>Z</a:t>
            </a:r>
            <a:r>
              <a:rPr lang="en-US" sz="1200" dirty="0"/>
              <a:t> blocks every path between </a:t>
            </a:r>
            <a:r>
              <a:rPr lang="en-US" sz="1200" dirty="0">
                <a:solidFill>
                  <a:srgbClr val="008380"/>
                </a:solidFill>
              </a:rPr>
              <a:t>X</a:t>
            </a:r>
            <a:r>
              <a:rPr lang="en-US" sz="1200" dirty="0"/>
              <a:t> and </a:t>
            </a:r>
            <a:r>
              <a:rPr lang="en-US" sz="1200" dirty="0">
                <a:solidFill>
                  <a:srgbClr val="008380"/>
                </a:solidFill>
              </a:rPr>
              <a:t>Y</a:t>
            </a:r>
            <a:r>
              <a:rPr lang="en-US" sz="1200" dirty="0"/>
              <a:t>, then</a:t>
            </a:r>
            <a:r>
              <a:rPr lang="en-US" sz="1200" b="1" dirty="0"/>
              <a:t> </a:t>
            </a:r>
            <a:r>
              <a:rPr lang="en-US" sz="1200" dirty="0">
                <a:solidFill>
                  <a:srgbClr val="008380"/>
                </a:solidFill>
              </a:rPr>
              <a:t>X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and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rgbClr val="008380"/>
                </a:solidFill>
              </a:rPr>
              <a:t>Y</a:t>
            </a:r>
            <a:r>
              <a:rPr lang="en-US" sz="1200" dirty="0">
                <a:solidFill>
                  <a:srgbClr val="0000FF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are</a:t>
            </a:r>
            <a:r>
              <a:rPr lang="en-US" sz="1200" dirty="0">
                <a:solidFill>
                  <a:srgbClr val="0000FF"/>
                </a:solidFill>
              </a:rPr>
              <a:t> d-separated conditional on </a:t>
            </a:r>
            <a:r>
              <a:rPr lang="en-US" sz="1200" dirty="0">
                <a:solidFill>
                  <a:srgbClr val="008380"/>
                </a:solidFill>
              </a:rPr>
              <a:t>Z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90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761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5227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awm/tutorial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awm/tutorial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awm/tutoria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hyperlink" Target="http://www.cs.cmu.edu/~awm/tutorials" TargetMode="External"/><Relationship Id="rId4" Type="http://schemas.openxmlformats.org/officeDocument/2006/relationships/image" Target="../media/image4.wmf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/>
              <a:t>Non-Standard Databases</a:t>
            </a:r>
            <a:br>
              <a:rPr lang="en-US" sz="3600" b="1" dirty="0"/>
            </a:br>
            <a:r>
              <a:rPr lang="en-US" sz="3600" b="1" dirty="0"/>
              <a:t>and Data Mining</a:t>
            </a:r>
            <a:br>
              <a:rPr lang="en-US" sz="3600" b="1" dirty="0">
                <a:cs typeface="+mj-cs"/>
              </a:rPr>
            </a:br>
            <a:endParaRPr lang="en-US" sz="2400" b="1" dirty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2376116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Dr. Özgür </a:t>
            </a:r>
            <a:r>
              <a:rPr lang="de-DE" dirty="0" err="1"/>
              <a:t>Özçep</a:t>
            </a:r>
            <a:endParaRPr lang="de-DE" dirty="0"/>
          </a:p>
          <a:p>
            <a:pPr eaLnBrk="1" hangingPunct="1">
              <a:defRPr/>
            </a:pPr>
            <a:r>
              <a:rPr lang="de-DE" b="1" dirty="0"/>
              <a:t>Universität zu Lübeck</a:t>
            </a:r>
          </a:p>
          <a:p>
            <a:pPr eaLnBrk="1" hangingPunct="1">
              <a:defRPr/>
            </a:pPr>
            <a:r>
              <a:rPr lang="de-DE" b="1" dirty="0"/>
              <a:t>Institut für Informationssysteme</a:t>
            </a:r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r>
              <a:rPr lang="en-US" dirty="0"/>
              <a:t>Presented by</a:t>
            </a:r>
            <a:r>
              <a:rPr lang="de-DE" dirty="0"/>
              <a:t> Prof. Dr. Ralf Möller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EDC13B-AA42-2249-89E9-0501737F442D}"/>
              </a:ext>
            </a:extLst>
          </p:cNvPr>
          <p:cNvSpPr/>
          <p:nvPr/>
        </p:nvSpPr>
        <p:spPr>
          <a:xfrm>
            <a:off x="3038739" y="2766244"/>
            <a:ext cx="30620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12529"/>
                </a:solidFill>
                <a:latin typeface="+mn-lt"/>
              </a:rPr>
              <a:t>Instrumental Variables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5505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Gaussian?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32025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Andrew Moore: “Gaussians are as natural as Orange Juice and Sunshine”</a:t>
            </a:r>
            <a:b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(http://www.cs.cmu.edu/~awm/tutorials)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(Used in the following slides on Gaussians)</a:t>
            </a:r>
          </a:p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Proves useful to model RVs that are combinations of many (non)-measured influences</a:t>
            </a:r>
          </a:p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Makes life easy because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Efficient representation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Substitute probabilities by expectations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536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Substitute Probabilities by Expectations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388820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P(X) </a:t>
            </a:r>
            <a:r>
              <a:rPr lang="en-US" dirty="0"/>
              <a:t>becomes </a:t>
            </a:r>
            <a:r>
              <a:rPr lang="en-US" dirty="0">
                <a:solidFill>
                  <a:srgbClr val="008380"/>
                </a:solidFill>
              </a:rPr>
              <a:t>E[X]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P(Y|X)</a:t>
            </a:r>
            <a:r>
              <a:rPr lang="en-US" dirty="0"/>
              <a:t> becomes </a:t>
            </a:r>
            <a:r>
              <a:rPr lang="en-US" dirty="0">
                <a:solidFill>
                  <a:srgbClr val="008380"/>
                </a:solidFill>
              </a:rPr>
              <a:t>E[Y|X]</a:t>
            </a:r>
          </a:p>
          <a:p>
            <a:pPr marL="0" indent="0">
              <a:buNone/>
              <a:defRPr/>
            </a:pPr>
            <a:r>
              <a:rPr lang="en-US" dirty="0"/>
              <a:t> Conditional expectation defined as follows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        E[Y|X=x] = ∑</a:t>
            </a:r>
            <a:r>
              <a:rPr lang="en-US" baseline="-25000" dirty="0">
                <a:solidFill>
                  <a:srgbClr val="008380"/>
                </a:solidFill>
              </a:rPr>
              <a:t>y    </a:t>
            </a:r>
            <a:r>
              <a:rPr lang="en-US" dirty="0">
                <a:solidFill>
                  <a:srgbClr val="008380"/>
                </a:solidFill>
              </a:rPr>
              <a:t>y P(Y=</a:t>
            </a:r>
            <a:r>
              <a:rPr lang="en-US" dirty="0" err="1">
                <a:solidFill>
                  <a:srgbClr val="008380"/>
                </a:solidFill>
              </a:rPr>
              <a:t>y|X</a:t>
            </a:r>
            <a:r>
              <a:rPr lang="en-US" dirty="0">
                <a:solidFill>
                  <a:srgbClr val="008380"/>
                </a:solidFill>
              </a:rPr>
              <a:t>=x)                      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→  Can use regression to determine causal relations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E[Y|X] </a:t>
            </a:r>
            <a:r>
              <a:rPr lang="en-US" dirty="0">
                <a:solidFill>
                  <a:schemeClr val="tx1"/>
                </a:solidFill>
              </a:rPr>
              <a:t>defines a function </a:t>
            </a:r>
            <a:r>
              <a:rPr lang="en-US" dirty="0">
                <a:solidFill>
                  <a:srgbClr val="008380"/>
                </a:solidFill>
              </a:rPr>
              <a:t>f(X,Y) 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By regression we circumvent the problem of calculating the probabilities required for </a:t>
            </a:r>
            <a:r>
              <a:rPr lang="en-US" dirty="0">
                <a:solidFill>
                  <a:srgbClr val="008380"/>
                </a:solidFill>
              </a:rPr>
              <a:t>E[Y|X]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5445224"/>
            <a:ext cx="7351693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1"/>
            <a:r>
              <a:rPr lang="en-US" dirty="0"/>
              <a:t>So, we will be guessing  the deep/hidden structure (linear SCMs equations)</a:t>
            </a:r>
          </a:p>
          <a:p>
            <a:pPr marL="0" lvl="1"/>
            <a:r>
              <a:rPr lang="en-US" dirty="0"/>
              <a:t> as far as needed for our tasks – instead of working on level of probabilities </a:t>
            </a:r>
          </a:p>
        </p:txBody>
      </p:sp>
    </p:spTree>
    <p:extLst>
      <p:ext uri="{BB962C8B-B14F-4D97-AF65-F5344CB8AC3E}">
        <p14:creationId xmlns:p14="http://schemas.microsoft.com/office/powerpoint/2010/main" val="291536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remember also other direction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196975"/>
            <a:ext cx="5482904" cy="4968875"/>
          </a:xfrm>
        </p:spPr>
        <p:txBody>
          <a:bodyPr/>
          <a:lstStyle/>
          <a:p>
            <a:r>
              <a:rPr lang="en-US" dirty="0"/>
              <a:t>Use probabilities to infer „crisp properties“</a:t>
            </a:r>
          </a:p>
          <a:p>
            <a:endParaRPr lang="en-US" dirty="0"/>
          </a:p>
          <a:p>
            <a:r>
              <a:rPr lang="en-US" dirty="0"/>
              <a:t>Toy Example: </a:t>
            </a:r>
          </a:p>
          <a:p>
            <a:pPr lvl="1"/>
            <a:r>
              <a:rPr lang="en-US" dirty="0"/>
              <a:t>If you know that the expected value of a RV is </a:t>
            </a:r>
            <a:r>
              <a:rPr lang="en-US" dirty="0">
                <a:solidFill>
                  <a:srgbClr val="008380"/>
                </a:solidFill>
              </a:rPr>
              <a:t>0.5</a:t>
            </a:r>
            <a:r>
              <a:rPr lang="en-US" dirty="0"/>
              <a:t> (for RV in </a:t>
            </a:r>
            <a:r>
              <a:rPr lang="en-US" dirty="0">
                <a:solidFill>
                  <a:srgbClr val="008380"/>
                </a:solidFill>
              </a:rPr>
              <a:t>[0,1]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 then you know (for sure) that there must be instances with value  </a:t>
            </a:r>
            <a:r>
              <a:rPr lang="en-US" dirty="0">
                <a:solidFill>
                  <a:srgbClr val="008380"/>
                </a:solidFill>
              </a:rPr>
              <a:t>≥ 0.5</a:t>
            </a:r>
            <a:r>
              <a:rPr lang="en-US" dirty="0"/>
              <a:t>.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99" y="1196975"/>
            <a:ext cx="2757810" cy="439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02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Gaussian?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89632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Andrew Moore: “Gaussians are as natural as Orange Juice and Sunshine”</a:t>
            </a:r>
            <a:b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(http://www.cs.cmu.edu/~awm/tutorials)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(Used in the following slides on Gaussians)</a:t>
            </a:r>
          </a:p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Proves useful to model RVs that are combinations of many (non)-measured influences</a:t>
            </a:r>
          </a:p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Makes life easy because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F5AB90"/>
                </a:solidFill>
              </a:rPr>
              <a:t>Efficient representation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F5AB90"/>
                </a:solidFill>
              </a:rPr>
              <a:t>Substitute probabilities by expectations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Linearity of expectations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</a:rPr>
              <a:t>Invariance of regression coefficients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846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Linearity of Expectations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46856" y="1196975"/>
                <a:ext cx="8229600" cy="4896321"/>
              </a:xfr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en-US" dirty="0"/>
                  <a:t>Expectations are expressed as linear combinations</a:t>
                </a:r>
              </a:p>
              <a:p>
                <a:pPr lvl="1">
                  <a:defRPr/>
                </a:pPr>
                <a:r>
                  <a:rPr lang="en-US" dirty="0">
                    <a:solidFill>
                      <a:srgbClr val="008380"/>
                    </a:solidFill>
                  </a:rPr>
                  <a:t>E[Y|X</a:t>
                </a:r>
                <a:r>
                  <a:rPr lang="en-US" baseline="-25000" dirty="0">
                    <a:solidFill>
                      <a:srgbClr val="008380"/>
                    </a:solidFill>
                  </a:rPr>
                  <a:t>1</a:t>
                </a:r>
                <a:r>
                  <a:rPr lang="en-US" dirty="0">
                    <a:solidFill>
                      <a:srgbClr val="008380"/>
                    </a:solidFill>
                  </a:rPr>
                  <a:t>=x</a:t>
                </a:r>
                <a:r>
                  <a:rPr lang="en-US" baseline="-25000" dirty="0">
                    <a:solidFill>
                      <a:srgbClr val="008380"/>
                    </a:solidFill>
                  </a:rPr>
                  <a:t>1</a:t>
                </a:r>
                <a:r>
                  <a:rPr lang="en-US" dirty="0">
                    <a:solidFill>
                      <a:srgbClr val="008380"/>
                    </a:solidFill>
                  </a:rPr>
                  <a:t>,X</a:t>
                </a:r>
                <a:r>
                  <a:rPr lang="en-US" baseline="-25000" dirty="0">
                    <a:solidFill>
                      <a:srgbClr val="008380"/>
                    </a:solidFill>
                  </a:rPr>
                  <a:t>2</a:t>
                </a:r>
                <a:r>
                  <a:rPr lang="en-US" dirty="0">
                    <a:solidFill>
                      <a:srgbClr val="008380"/>
                    </a:solidFill>
                  </a:rPr>
                  <a:t>=x</a:t>
                </a:r>
                <a:r>
                  <a:rPr lang="en-US" baseline="-25000" dirty="0">
                    <a:solidFill>
                      <a:srgbClr val="008380"/>
                    </a:solidFill>
                  </a:rPr>
                  <a:t>2</a:t>
                </a:r>
                <a:r>
                  <a:rPr lang="en-US" dirty="0">
                    <a:solidFill>
                      <a:srgbClr val="008380"/>
                    </a:solidFill>
                  </a:rPr>
                  <a:t>, …, </a:t>
                </a:r>
                <a:r>
                  <a:rPr lang="en-US" dirty="0" err="1">
                    <a:solidFill>
                      <a:srgbClr val="008380"/>
                    </a:solidFill>
                  </a:rPr>
                  <a:t>X</a:t>
                </a:r>
                <a:r>
                  <a:rPr lang="en-US" baseline="-25000" dirty="0" err="1">
                    <a:solidFill>
                      <a:srgbClr val="008380"/>
                    </a:solidFill>
                  </a:rPr>
                  <a:t>n</a:t>
                </a:r>
                <a:r>
                  <a:rPr lang="en-US" dirty="0">
                    <a:solidFill>
                      <a:srgbClr val="008380"/>
                    </a:solidFill>
                  </a:rPr>
                  <a:t>=</a:t>
                </a:r>
                <a:r>
                  <a:rPr lang="en-US" dirty="0" err="1">
                    <a:solidFill>
                      <a:srgbClr val="008380"/>
                    </a:solidFill>
                  </a:rPr>
                  <a:t>x</a:t>
                </a:r>
                <a:r>
                  <a:rPr lang="en-US" baseline="-25000" dirty="0" err="1">
                    <a:solidFill>
                      <a:srgbClr val="008380"/>
                    </a:solidFill>
                  </a:rPr>
                  <a:t>n</a:t>
                </a:r>
                <a:r>
                  <a:rPr lang="en-US" dirty="0">
                    <a:solidFill>
                      <a:srgbClr val="008380"/>
                    </a:solidFill>
                  </a:rPr>
                  <a:t>] = r</a:t>
                </a:r>
                <a:r>
                  <a:rPr lang="en-US" baseline="-25000" dirty="0">
                    <a:solidFill>
                      <a:srgbClr val="008380"/>
                    </a:solidFill>
                  </a:rPr>
                  <a:t>0</a:t>
                </a:r>
                <a:r>
                  <a:rPr lang="en-US" dirty="0">
                    <a:solidFill>
                      <a:srgbClr val="008380"/>
                    </a:solidFill>
                  </a:rPr>
                  <a:t> + r</a:t>
                </a:r>
                <a:r>
                  <a:rPr lang="en-US" baseline="-25000" dirty="0">
                    <a:solidFill>
                      <a:srgbClr val="008380"/>
                    </a:solidFill>
                  </a:rPr>
                  <a:t>1</a:t>
                </a:r>
                <a:r>
                  <a:rPr lang="en-US" dirty="0">
                    <a:solidFill>
                      <a:srgbClr val="008380"/>
                    </a:solidFill>
                  </a:rPr>
                  <a:t>x</a:t>
                </a:r>
                <a:r>
                  <a:rPr lang="en-US" baseline="-25000" dirty="0">
                    <a:solidFill>
                      <a:srgbClr val="008380"/>
                    </a:solidFill>
                  </a:rPr>
                  <a:t>1</a:t>
                </a:r>
                <a:r>
                  <a:rPr lang="en-US" dirty="0">
                    <a:solidFill>
                      <a:srgbClr val="008380"/>
                    </a:solidFill>
                  </a:rPr>
                  <a:t> + … + </a:t>
                </a:r>
                <a:r>
                  <a:rPr lang="en-US" dirty="0" err="1">
                    <a:solidFill>
                      <a:srgbClr val="008380"/>
                    </a:solidFill>
                  </a:rPr>
                  <a:t>r</a:t>
                </a:r>
                <a:r>
                  <a:rPr lang="en-US" baseline="-25000" dirty="0" err="1">
                    <a:solidFill>
                      <a:srgbClr val="008380"/>
                    </a:solidFill>
                  </a:rPr>
                  <a:t>n</a:t>
                </a:r>
                <a:r>
                  <a:rPr lang="en-US" dirty="0" err="1">
                    <a:solidFill>
                      <a:srgbClr val="008380"/>
                    </a:solidFill>
                  </a:rPr>
                  <a:t>x</a:t>
                </a:r>
                <a:r>
                  <a:rPr lang="en-US" baseline="-25000" dirty="0" err="1">
                    <a:solidFill>
                      <a:srgbClr val="008380"/>
                    </a:solidFill>
                  </a:rPr>
                  <a:t>n</a:t>
                </a:r>
                <a:endParaRPr lang="en-US" baseline="-25000" dirty="0">
                  <a:solidFill>
                    <a:srgbClr val="008380"/>
                  </a:solidFill>
                </a:endParaRPr>
              </a:p>
              <a:p>
                <a:pPr lvl="1">
                  <a:defRPr/>
                </a:pPr>
                <a:r>
                  <a:rPr lang="en-US" dirty="0">
                    <a:solidFill>
                      <a:srgbClr val="000000"/>
                    </a:solidFill>
                  </a:rPr>
                  <a:t>Each of the slopes </a:t>
                </a:r>
                <a:r>
                  <a:rPr lang="en-US" dirty="0" err="1">
                    <a:solidFill>
                      <a:srgbClr val="008380"/>
                    </a:solidFill>
                  </a:rPr>
                  <a:t>r</a:t>
                </a:r>
                <a:r>
                  <a:rPr lang="en-US" baseline="-25000" dirty="0" err="1">
                    <a:solidFill>
                      <a:srgbClr val="008380"/>
                    </a:solidFill>
                  </a:rPr>
                  <a:t>i</a:t>
                </a:r>
                <a:r>
                  <a:rPr lang="en-US" dirty="0">
                    <a:solidFill>
                      <a:srgbClr val="008380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are</a:t>
                </a:r>
                <a:r>
                  <a:rPr lang="en-US" dirty="0">
                    <a:solidFill>
                      <a:srgbClr val="008380"/>
                    </a:solidFill>
                  </a:rPr>
                  <a:t> </a:t>
                </a:r>
                <a:r>
                  <a:rPr lang="en-US" dirty="0">
                    <a:solidFill>
                      <a:srgbClr val="0000FF"/>
                    </a:solidFill>
                  </a:rPr>
                  <a:t>partial regression coefficients</a:t>
                </a:r>
              </a:p>
              <a:p>
                <a:pPr lvl="1">
                  <a:defRPr/>
                </a:pPr>
                <a:r>
                  <a:rPr lang="en-US" dirty="0">
                    <a:solidFill>
                      <a:srgbClr val="000000"/>
                    </a:solidFill>
                  </a:rPr>
                  <a:t>Example and </a:t>
                </a:r>
                <a:r>
                  <a:rPr lang="en-US" dirty="0">
                    <a:solidFill>
                      <a:srgbClr val="0000FF"/>
                    </a:solidFill>
                  </a:rPr>
                  <a:t>Notation </a:t>
                </a:r>
              </a:p>
              <a:p>
                <a:pPr marL="914400" lvl="2" indent="0">
                  <a:buNone/>
                  <a:defRPr/>
                </a:pPr>
                <a:r>
                  <a:rPr lang="en-US" dirty="0">
                    <a:solidFill>
                      <a:srgbClr val="000000"/>
                    </a:solidFill>
                  </a:rPr>
                  <a:t>    </a:t>
                </a:r>
                <a:r>
                  <a:rPr lang="en-US" dirty="0" err="1">
                    <a:solidFill>
                      <a:srgbClr val="008380"/>
                    </a:solidFill>
                  </a:rPr>
                  <a:t>r</a:t>
                </a:r>
                <a:r>
                  <a:rPr lang="en-US" baseline="-25000" dirty="0" err="1">
                    <a:solidFill>
                      <a:srgbClr val="008380"/>
                    </a:solidFill>
                  </a:rPr>
                  <a:t>i</a:t>
                </a:r>
                <a:r>
                  <a:rPr lang="en-US" dirty="0">
                    <a:solidFill>
                      <a:srgbClr val="008380"/>
                    </a:solidFill>
                  </a:rPr>
                  <a:t>  = 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baseline="-25000" dirty="0">
                    <a:solidFill>
                      <a:srgbClr val="008380"/>
                    </a:solidFill>
                  </a:rPr>
                  <a:t>Y Xi .</a:t>
                </a:r>
                <a:r>
                  <a:rPr lang="en-US" dirty="0">
                    <a:solidFill>
                      <a:srgbClr val="008380"/>
                    </a:solidFill>
                  </a:rPr>
                  <a:t> </a:t>
                </a:r>
                <a:r>
                  <a:rPr lang="en-US" baseline="-25000" dirty="0">
                    <a:solidFill>
                      <a:srgbClr val="008380"/>
                    </a:solidFill>
                  </a:rPr>
                  <a:t>X1…Xi-1, Xi+1,…</a:t>
                </a:r>
                <a:r>
                  <a:rPr lang="en-US" baseline="-25000" dirty="0" err="1">
                    <a:solidFill>
                      <a:srgbClr val="008380"/>
                    </a:solidFill>
                  </a:rPr>
                  <a:t>Xn</a:t>
                </a:r>
                <a:r>
                  <a:rPr lang="en-US" baseline="-25000" dirty="0">
                    <a:solidFill>
                      <a:srgbClr val="008380"/>
                    </a:solidFill>
                  </a:rPr>
                  <a:t> </a:t>
                </a:r>
              </a:p>
              <a:p>
                <a:pPr marL="457200" lvl="1" indent="0">
                  <a:buNone/>
                  <a:defRPr/>
                </a:pPr>
                <a:r>
                  <a:rPr lang="en-US" baseline="-25000" dirty="0">
                    <a:solidFill>
                      <a:srgbClr val="008380"/>
                    </a:solidFill>
                  </a:rPr>
                  <a:t> </a:t>
                </a:r>
                <a:r>
                  <a:rPr lang="en-US" dirty="0">
                    <a:solidFill>
                      <a:srgbClr val="008380"/>
                    </a:solidFill>
                  </a:rPr>
                  <a:t>          </a:t>
                </a:r>
                <a:r>
                  <a:rPr lang="en-US" baseline="-25000" dirty="0">
                    <a:solidFill>
                      <a:srgbClr val="008380"/>
                    </a:solidFill>
                  </a:rPr>
                  <a:t>      </a:t>
                </a:r>
                <a:r>
                  <a:rPr lang="en-US" dirty="0">
                    <a:solidFill>
                      <a:srgbClr val="008380"/>
                    </a:solidFill>
                  </a:rPr>
                  <a:t>=   </a:t>
                </a:r>
                <a:r>
                  <a:rPr lang="en-US" dirty="0">
                    <a:solidFill>
                      <a:srgbClr val="0000FF"/>
                    </a:solidFill>
                  </a:rPr>
                  <a:t>slope of </a:t>
                </a:r>
                <a:r>
                  <a:rPr lang="en-US" dirty="0">
                    <a:solidFill>
                      <a:srgbClr val="008380"/>
                    </a:solidFill>
                  </a:rPr>
                  <a:t>Y</a:t>
                </a:r>
                <a:r>
                  <a:rPr lang="en-US" dirty="0">
                    <a:solidFill>
                      <a:srgbClr val="000000"/>
                    </a:solidFill>
                  </a:rPr>
                  <a:t> on </a:t>
                </a:r>
                <a:r>
                  <a:rPr lang="en-US" dirty="0">
                    <a:solidFill>
                      <a:srgbClr val="008380"/>
                    </a:solidFill>
                  </a:rPr>
                  <a:t>X</a:t>
                </a:r>
                <a:r>
                  <a:rPr lang="en-US" baseline="-25000" dirty="0">
                    <a:solidFill>
                      <a:srgbClr val="008380"/>
                    </a:solidFill>
                  </a:rPr>
                  <a:t>i</a:t>
                </a:r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:r>
                  <a:rPr lang="en-US" dirty="0">
                    <a:solidFill>
                      <a:srgbClr val="0000FF"/>
                    </a:solidFill>
                  </a:rPr>
                  <a:t>when fixing all other </a:t>
                </a:r>
                <a:r>
                  <a:rPr lang="en-US" dirty="0" err="1">
                    <a:solidFill>
                      <a:srgbClr val="008380"/>
                    </a:solidFill>
                  </a:rPr>
                  <a:t>X</a:t>
                </a:r>
                <a:r>
                  <a:rPr lang="en-US" baseline="-25000" dirty="0" err="1">
                    <a:solidFill>
                      <a:srgbClr val="008380"/>
                    </a:solidFill>
                  </a:rPr>
                  <a:t>j</a:t>
                </a:r>
                <a:r>
                  <a:rPr lang="en-US" dirty="0">
                    <a:solidFill>
                      <a:srgbClr val="000000"/>
                    </a:solidFill>
                  </a:rPr>
                  <a:t> (</a:t>
                </a:r>
                <a:r>
                  <a:rPr lang="en-US" dirty="0">
                    <a:solidFill>
                      <a:srgbClr val="008380"/>
                    </a:solidFill>
                  </a:rPr>
                  <a:t>j ≠ </a:t>
                </a:r>
                <a:r>
                  <a:rPr lang="en-US" dirty="0" err="1">
                    <a:solidFill>
                      <a:srgbClr val="008380"/>
                    </a:solidFill>
                  </a:rPr>
                  <a:t>i</a:t>
                </a:r>
                <a:r>
                  <a:rPr lang="en-US" dirty="0">
                    <a:solidFill>
                      <a:srgbClr val="000000"/>
                    </a:solidFill>
                  </a:rPr>
                  <a:t>)</a:t>
                </a:r>
              </a:p>
              <a:p>
                <a:pPr lvl="1">
                  <a:defRPr/>
                </a:pPr>
                <a:r>
                  <a:rPr lang="en-US" dirty="0" err="1">
                    <a:solidFill>
                      <a:srgbClr val="008380"/>
                    </a:solidFill>
                  </a:rPr>
                  <a:t>r</a:t>
                </a:r>
                <a:r>
                  <a:rPr lang="en-US" baseline="-25000" dirty="0" err="1">
                    <a:solidFill>
                      <a:srgbClr val="008380"/>
                    </a:solidFill>
                  </a:rPr>
                  <a:t>i</a:t>
                </a:r>
                <a:r>
                  <a:rPr lang="en-US" dirty="0">
                    <a:solidFill>
                      <a:srgbClr val="000000"/>
                    </a:solidFill>
                  </a:rPr>
                  <a:t> does not depend on the values of the </a:t>
                </a:r>
                <a:r>
                  <a:rPr lang="en-US" dirty="0">
                    <a:solidFill>
                      <a:srgbClr val="008380"/>
                    </a:solidFill>
                  </a:rPr>
                  <a:t>X</a:t>
                </a:r>
                <a:r>
                  <a:rPr lang="en-US" baseline="-25000" dirty="0">
                    <a:solidFill>
                      <a:srgbClr val="008380"/>
                    </a:solidFill>
                  </a:rPr>
                  <a:t>i</a:t>
                </a:r>
                <a:r>
                  <a:rPr lang="en-US" dirty="0">
                    <a:solidFill>
                      <a:srgbClr val="000000"/>
                    </a:solidFill>
                  </a:rPr>
                  <a:t> but only on  which set of </a:t>
                </a:r>
                <a:r>
                  <a:rPr lang="en-US" dirty="0" err="1">
                    <a:solidFill>
                      <a:srgbClr val="008380"/>
                    </a:solidFill>
                  </a:rPr>
                  <a:t>X</a:t>
                </a:r>
                <a:r>
                  <a:rPr lang="en-US" baseline="-25000" dirty="0" err="1">
                    <a:solidFill>
                      <a:srgbClr val="008380"/>
                    </a:solidFill>
                  </a:rPr>
                  <a:t>i</a:t>
                </a:r>
                <a:r>
                  <a:rPr lang="en-US" dirty="0" err="1">
                    <a:solidFill>
                      <a:schemeClr val="tx1"/>
                    </a:solidFill>
                  </a:rPr>
                  <a:t>s</a:t>
                </a:r>
                <a:r>
                  <a:rPr lang="en-US" dirty="0">
                    <a:solidFill>
                      <a:srgbClr val="000000"/>
                    </a:solidFill>
                  </a:rPr>
                  <a:t> (the set of </a:t>
                </a:r>
                <a:r>
                  <a:rPr lang="en-US" dirty="0" err="1">
                    <a:solidFill>
                      <a:srgbClr val="0000FF"/>
                    </a:solidFill>
                  </a:rPr>
                  <a:t>regressors</a:t>
                </a:r>
                <a:r>
                  <a:rPr lang="en-US" dirty="0">
                    <a:solidFill>
                      <a:srgbClr val="000000"/>
                    </a:solidFill>
                  </a:rPr>
                  <a:t>) was chosen</a:t>
                </a:r>
              </a:p>
              <a:p>
                <a:pPr lvl="1">
                  <a:defRPr/>
                </a:pPr>
                <a:r>
                  <a:rPr lang="en-US" dirty="0">
                    <a:solidFill>
                      <a:srgbClr val="000000"/>
                    </a:solidFill>
                  </a:rPr>
                  <a:t>This independency is also part of a continuous version of the Simpson’s paradox (next slides)</a:t>
                </a:r>
              </a:p>
              <a:p>
                <a:pPr>
                  <a:defRPr/>
                </a:pPr>
                <a:endParaRPr lang="en-US" baseline="-25000" dirty="0">
                  <a:solidFill>
                    <a:srgbClr val="008380"/>
                  </a:solidFill>
                </a:endParaRPr>
              </a:p>
              <a:p>
                <a:pPr marL="914400" lvl="1" indent="-457200">
                  <a:buFont typeface="+mj-lt"/>
                  <a:buAutoNum type="arabicPeriod"/>
                  <a:defRPr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  <a:defRPr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6856" y="1196975"/>
                <a:ext cx="8229600" cy="4896321"/>
              </a:xfrm>
              <a:blipFill>
                <a:blip r:embed="rId2"/>
                <a:stretch>
                  <a:fillRect l="-1231" t="-1031" r="-308"/>
                </a:stretch>
              </a:blipFill>
              <a:ln/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02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Slope Constancy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93588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Measure weekly exercise and cholesterol 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in different age groups</a:t>
            </a:r>
            <a:endParaRPr lang="en-US" sz="2400" dirty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418937" y="3861048"/>
            <a:ext cx="0" cy="2088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418937" y="5949280"/>
            <a:ext cx="43690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203848" y="6021288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Exercise = X</a:t>
            </a:r>
          </a:p>
        </p:txBody>
      </p:sp>
      <p:sp>
        <p:nvSpPr>
          <p:cNvPr id="13" name="Textfeld 12"/>
          <p:cNvSpPr txBox="1"/>
          <p:nvPr/>
        </p:nvSpPr>
        <p:spPr>
          <a:xfrm rot="16200000">
            <a:off x="-593197" y="469602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Y= Cholesterol</a:t>
            </a:r>
          </a:p>
        </p:txBody>
      </p:sp>
      <p:sp>
        <p:nvSpPr>
          <p:cNvPr id="14" name="Oval 13"/>
          <p:cNvSpPr/>
          <p:nvPr/>
        </p:nvSpPr>
        <p:spPr>
          <a:xfrm rot="19444856">
            <a:off x="223924" y="3418259"/>
            <a:ext cx="4261689" cy="197258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 rot="14172290">
            <a:off x="631181" y="4850333"/>
            <a:ext cx="1584422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115617" y="474533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268017" y="488935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268017" y="510538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403656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475664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547672" y="54654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691688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268017" y="489773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 rot="14172290">
            <a:off x="1047886" y="4400710"/>
            <a:ext cx="1897025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652191" y="4241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804591" y="438529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804591" y="460133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1940230" y="445731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2012238" y="47453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2084246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2228262" y="47453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804591" y="43936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2164638" y="510538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2195744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2339760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2123728" y="452931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835696" y="4241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619672" y="40252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2164638" y="48977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640318" y="431674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792718" y="446075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792718" y="467678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928357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2000365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2072373" y="503682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2216389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792718" y="446914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 rot="14172290">
            <a:off x="1644595" y="4035743"/>
            <a:ext cx="1897025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2176892" y="38126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2329292" y="395670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2329292" y="417273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2464931" y="402871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2536939" y="43167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2608947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2752963" y="43167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2329292" y="39650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2689339" y="467678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2720445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2864461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2648429" y="410071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2360397" y="38126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2144373" y="359666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2689339" y="44691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Oval 63"/>
          <p:cNvSpPr/>
          <p:nvPr/>
        </p:nvSpPr>
        <p:spPr>
          <a:xfrm rot="14172290">
            <a:off x="2334342" y="3529057"/>
            <a:ext cx="1697237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2876334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3020350" y="34492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2956726" y="38092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2987832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/>
          <p:cNvSpPr/>
          <p:nvPr/>
        </p:nvSpPr>
        <p:spPr>
          <a:xfrm>
            <a:off x="3131848" y="39532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Oval 69"/>
          <p:cNvSpPr/>
          <p:nvPr/>
        </p:nvSpPr>
        <p:spPr>
          <a:xfrm>
            <a:off x="2915816" y="32331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2956726" y="36016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3275856" y="402526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3419872" y="38092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3356248" y="4169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3387354" y="402526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Oval 75"/>
          <p:cNvSpPr/>
          <p:nvPr/>
        </p:nvSpPr>
        <p:spPr>
          <a:xfrm>
            <a:off x="3531370" y="431329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3203848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Oval 77"/>
          <p:cNvSpPr/>
          <p:nvPr/>
        </p:nvSpPr>
        <p:spPr>
          <a:xfrm>
            <a:off x="3356248" y="39616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0" name="Gerade Verbindung 79"/>
          <p:cNvCxnSpPr/>
          <p:nvPr/>
        </p:nvCxnSpPr>
        <p:spPr>
          <a:xfrm flipH="1" flipV="1">
            <a:off x="683568" y="395325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flipH="1" flipV="1">
            <a:off x="1259632" y="3521202"/>
            <a:ext cx="1440160" cy="2232248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H="1" flipV="1">
            <a:off x="1979712" y="323317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>
            <a:off x="539552" y="2996952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Age = Z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386162" y="401596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962226" y="365592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1475656" y="322387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2195736" y="280112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40</a:t>
            </a:r>
          </a:p>
        </p:txBody>
      </p:sp>
      <p:cxnSp>
        <p:nvCxnSpPr>
          <p:cNvPr id="92" name="Gerade Verbindung 91"/>
          <p:cNvCxnSpPr/>
          <p:nvPr/>
        </p:nvCxnSpPr>
        <p:spPr>
          <a:xfrm flipH="1" flipV="1">
            <a:off x="2699792" y="287313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>
            <a:stCxn id="14" idx="2"/>
          </p:cNvCxnSpPr>
          <p:nvPr/>
        </p:nvCxnSpPr>
        <p:spPr>
          <a:xfrm flipV="1">
            <a:off x="629112" y="2801122"/>
            <a:ext cx="4029913" cy="2853470"/>
          </a:xfrm>
          <a:prstGeom prst="line">
            <a:avLst/>
          </a:prstGeom>
          <a:ln>
            <a:solidFill>
              <a:srgbClr val="0000FF"/>
            </a:solidFill>
            <a:prstDash val="sys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Textfeld 107"/>
          <p:cNvSpPr txBox="1"/>
          <p:nvPr/>
        </p:nvSpPr>
        <p:spPr>
          <a:xfrm>
            <a:off x="5148064" y="2060848"/>
            <a:ext cx="367240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008380"/>
                </a:solidFill>
              </a:rPr>
              <a:t>Y = r</a:t>
            </a:r>
            <a:r>
              <a:rPr lang="en-US" sz="2400" baseline="-25000" dirty="0">
                <a:solidFill>
                  <a:srgbClr val="008380"/>
                </a:solidFill>
              </a:rPr>
              <a:t>0</a:t>
            </a:r>
            <a:r>
              <a:rPr lang="en-US" sz="2400" dirty="0">
                <a:solidFill>
                  <a:srgbClr val="008380"/>
                </a:solidFill>
              </a:rPr>
              <a:t> + </a:t>
            </a: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X + r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Z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= R</a:t>
            </a:r>
            <a:r>
              <a:rPr lang="en-US" sz="2400" baseline="-25000" dirty="0">
                <a:solidFill>
                  <a:srgbClr val="FF0000"/>
                </a:solidFill>
              </a:rPr>
              <a:t>YX . Z </a:t>
            </a:r>
            <a:r>
              <a:rPr lang="en-US" sz="2400" dirty="0">
                <a:solidFill>
                  <a:srgbClr val="FF0000"/>
                </a:solidFill>
              </a:rPr>
              <a:t>&lt; 0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>
                <a:solidFill>
                  <a:srgbClr val="008380"/>
                </a:solidFill>
              </a:rPr>
              <a:t>Z</a:t>
            </a:r>
            <a:r>
              <a:rPr lang="en-US" sz="2400" dirty="0"/>
              <a:t>-fixed slope for </a:t>
            </a:r>
            <a:r>
              <a:rPr lang="en-US" sz="2400" dirty="0">
                <a:solidFill>
                  <a:srgbClr val="008380"/>
                </a:solidFill>
              </a:rPr>
              <a:t>Y,X</a:t>
            </a:r>
            <a:r>
              <a:rPr lang="en-US" sz="2400" dirty="0"/>
              <a:t> independent of </a:t>
            </a:r>
            <a:r>
              <a:rPr lang="en-US" sz="2400" dirty="0">
                <a:solidFill>
                  <a:srgbClr val="008380"/>
                </a:solidFill>
              </a:rPr>
              <a:t>Z</a:t>
            </a:r>
            <a:br>
              <a:rPr lang="en-US" sz="2400" dirty="0">
                <a:solidFill>
                  <a:srgbClr val="008380"/>
                </a:solidFill>
              </a:rPr>
            </a:br>
            <a:r>
              <a:rPr lang="en-US" sz="2400" dirty="0"/>
              <a:t>(and negative)</a:t>
            </a:r>
          </a:p>
          <a:p>
            <a:endParaRPr lang="en-US" sz="2400" dirty="0"/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Ignoring </a:t>
            </a:r>
            <a:r>
              <a:rPr lang="en-US" sz="2400" dirty="0">
                <a:solidFill>
                  <a:srgbClr val="008380"/>
                </a:solidFill>
              </a:rPr>
              <a:t>Z</a:t>
            </a:r>
            <a:r>
              <a:rPr lang="en-US" sz="2400" dirty="0"/>
              <a:t> (regressing </a:t>
            </a:r>
            <a:r>
              <a:rPr lang="en-US" sz="2400" dirty="0">
                <a:solidFill>
                  <a:srgbClr val="008380"/>
                </a:solidFill>
              </a:rPr>
              <a:t>Y</a:t>
            </a:r>
            <a:r>
              <a:rPr lang="en-US" sz="2400" dirty="0"/>
              <a:t> </a:t>
            </a:r>
            <a:r>
              <a:rPr lang="en-US" sz="2400" dirty="0" err="1"/>
              <a:t>w.r.t.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X</a:t>
            </a:r>
            <a:r>
              <a:rPr lang="en-US" sz="2400" dirty="0"/>
              <a:t> only)  leads to combined positive slope </a:t>
            </a:r>
            <a:r>
              <a:rPr lang="en-US" sz="2400" dirty="0">
                <a:solidFill>
                  <a:srgbClr val="0000FF"/>
                </a:solidFill>
              </a:rPr>
              <a:t>R</a:t>
            </a:r>
            <a:r>
              <a:rPr lang="en-US" sz="2400" baseline="-25000" dirty="0">
                <a:solidFill>
                  <a:srgbClr val="0000FF"/>
                </a:solidFill>
              </a:rPr>
              <a:t>YX</a:t>
            </a:r>
            <a:r>
              <a:rPr lang="en-US" sz="2400" dirty="0">
                <a:solidFill>
                  <a:srgbClr val="008380"/>
                </a:solidFill>
              </a:rPr>
              <a:t> </a:t>
            </a:r>
          </a:p>
          <a:p>
            <a:r>
              <a:rPr lang="en-US" sz="2400" dirty="0"/>
              <a:t>→  Simpson‘s paradox </a:t>
            </a:r>
            <a:endParaRPr lang="en-US" sz="2600" dirty="0"/>
          </a:p>
          <a:p>
            <a:pPr marL="457200" indent="-457200">
              <a:buFont typeface="Arial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4656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Resolving the Paradox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93588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Measure weakly exercise and cholesterol </a:t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in different age groups</a:t>
            </a:r>
            <a:endParaRPr lang="en-US" sz="2400" dirty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418937" y="3861048"/>
            <a:ext cx="0" cy="2088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418937" y="5949280"/>
            <a:ext cx="43690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3203848" y="6021288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Exercise = X</a:t>
            </a:r>
          </a:p>
        </p:txBody>
      </p:sp>
      <p:sp>
        <p:nvSpPr>
          <p:cNvPr id="13" name="Textfeld 12"/>
          <p:cNvSpPr txBox="1"/>
          <p:nvPr/>
        </p:nvSpPr>
        <p:spPr>
          <a:xfrm rot="16200000">
            <a:off x="-593197" y="469602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Y= Cholesterol</a:t>
            </a:r>
          </a:p>
        </p:txBody>
      </p:sp>
      <p:sp>
        <p:nvSpPr>
          <p:cNvPr id="14" name="Oval 13"/>
          <p:cNvSpPr/>
          <p:nvPr/>
        </p:nvSpPr>
        <p:spPr>
          <a:xfrm rot="19444856">
            <a:off x="223924" y="3418259"/>
            <a:ext cx="4261689" cy="1972580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14172290">
            <a:off x="631181" y="4850333"/>
            <a:ext cx="1584422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115617" y="474533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268017" y="488935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68017" y="510538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403656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75664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47672" y="54654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691688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268017" y="489773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14172290">
            <a:off x="1047886" y="4400710"/>
            <a:ext cx="1897025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652191" y="4241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804591" y="438529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804591" y="460133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940230" y="445731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012238" y="47453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084246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228262" y="47453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804591" y="43936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164638" y="510538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95744" y="49613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339760" y="52494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123728" y="452931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835696" y="4241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619672" y="40252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164638" y="489774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640318" y="431674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792718" y="446075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792718" y="467678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928357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000365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072373" y="503682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216389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792718" y="446914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rot="14172290">
            <a:off x="1644595" y="4035743"/>
            <a:ext cx="1897025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176892" y="38126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329292" y="395670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2329292" y="417273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464931" y="402871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536939" y="43167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608947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752963" y="43167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329292" y="39650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689339" y="467678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720445" y="453277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864461" y="482080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2648429" y="410071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360397" y="381268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144373" y="359666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689339" y="4469149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14172290">
            <a:off x="2334342" y="3529057"/>
            <a:ext cx="1697237" cy="546716"/>
          </a:xfrm>
          <a:prstGeom prst="ellipse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876334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020350" y="34492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956726" y="38092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2987832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3131848" y="395325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2915816" y="323317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2956726" y="360160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275856" y="402526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419872" y="38092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356248" y="416928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387354" y="402526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531370" y="431329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203848" y="366522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356248" y="396164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Gerade Verbindung 79"/>
          <p:cNvCxnSpPr/>
          <p:nvPr/>
        </p:nvCxnSpPr>
        <p:spPr>
          <a:xfrm flipH="1" flipV="1">
            <a:off x="683568" y="395325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flipH="1" flipV="1">
            <a:off x="1259632" y="3521202"/>
            <a:ext cx="1440160" cy="2232248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 flipH="1" flipV="1">
            <a:off x="1979712" y="323317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>
            <a:off x="539552" y="2996952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Age = Z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386162" y="401596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962226" y="365592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1475656" y="322387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2195736" y="280112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40</a:t>
            </a:r>
          </a:p>
        </p:txBody>
      </p:sp>
      <p:cxnSp>
        <p:nvCxnSpPr>
          <p:cNvPr id="92" name="Gerade Verbindung 91"/>
          <p:cNvCxnSpPr/>
          <p:nvPr/>
        </p:nvCxnSpPr>
        <p:spPr>
          <a:xfrm flipH="1" flipV="1">
            <a:off x="2699792" y="2873130"/>
            <a:ext cx="1368152" cy="2160240"/>
          </a:xfrm>
          <a:prstGeom prst="line">
            <a:avLst/>
          </a:prstGeom>
          <a:ln>
            <a:solidFill>
              <a:srgbClr val="FF0000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feld 101"/>
          <p:cNvSpPr txBox="1"/>
          <p:nvPr/>
        </p:nvSpPr>
        <p:spPr>
          <a:xfrm>
            <a:off x="5220072" y="2132856"/>
            <a:ext cx="3560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Age is a confounder of Exercise and Cholesterol 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Need to condition on </a:t>
            </a:r>
            <a:r>
              <a:rPr lang="en-US" sz="2400" dirty="0">
                <a:solidFill>
                  <a:srgbClr val="008380"/>
                </a:solidFill>
              </a:rPr>
              <a:t>Age=Z  </a:t>
            </a:r>
            <a:r>
              <a:rPr lang="en-US" sz="2400" dirty="0"/>
              <a:t>to find correct</a:t>
            </a:r>
            <a:br>
              <a:rPr lang="en-US" sz="2400" dirty="0">
                <a:solidFill>
                  <a:srgbClr val="008380"/>
                </a:solidFill>
              </a:rPr>
            </a:br>
            <a:r>
              <a:rPr lang="en-US" sz="2400" dirty="0">
                <a:solidFill>
                  <a:srgbClr val="008380"/>
                </a:solidFill>
              </a:rPr>
              <a:t>P(</a:t>
            </a:r>
            <a:r>
              <a:rPr lang="en-US" sz="2400" dirty="0" err="1">
                <a:solidFill>
                  <a:srgbClr val="008380"/>
                </a:solidFill>
              </a:rPr>
              <a:t>Y|do</a:t>
            </a:r>
            <a:r>
              <a:rPr lang="en-US" sz="2400" dirty="0">
                <a:solidFill>
                  <a:srgbClr val="008380"/>
                </a:solidFill>
              </a:rPr>
              <a:t>(X))</a:t>
            </a:r>
          </a:p>
        </p:txBody>
      </p:sp>
      <p:cxnSp>
        <p:nvCxnSpPr>
          <p:cNvPr id="103" name="Gerade Verbindung 102"/>
          <p:cNvCxnSpPr>
            <a:stCxn id="14" idx="2"/>
          </p:cNvCxnSpPr>
          <p:nvPr/>
        </p:nvCxnSpPr>
        <p:spPr>
          <a:xfrm flipV="1">
            <a:off x="629112" y="2801122"/>
            <a:ext cx="4029913" cy="2853470"/>
          </a:xfrm>
          <a:prstGeom prst="line">
            <a:avLst/>
          </a:prstGeom>
          <a:ln>
            <a:solidFill>
              <a:srgbClr val="0000FF"/>
            </a:solidFill>
            <a:prstDash val="sysDash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mit Pfeil 92"/>
          <p:cNvCxnSpPr>
            <a:stCxn id="97" idx="3"/>
            <a:endCxn id="95" idx="6"/>
          </p:cNvCxnSpPr>
          <p:nvPr/>
        </p:nvCxnSpPr>
        <p:spPr>
          <a:xfrm flipH="1">
            <a:off x="6290292" y="4982780"/>
            <a:ext cx="815590" cy="67846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mit Pfeil 93"/>
          <p:cNvCxnSpPr>
            <a:stCxn id="97" idx="5"/>
            <a:endCxn id="96" idx="0"/>
          </p:cNvCxnSpPr>
          <p:nvPr/>
        </p:nvCxnSpPr>
        <p:spPr>
          <a:xfrm>
            <a:off x="7207716" y="4982780"/>
            <a:ext cx="676652" cy="60646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6146276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7812360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7084791" y="48598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feld 97"/>
          <p:cNvSpPr txBox="1"/>
          <p:nvPr/>
        </p:nvSpPr>
        <p:spPr>
          <a:xfrm>
            <a:off x="7452320" y="479715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Age</a:t>
            </a:r>
          </a:p>
        </p:txBody>
      </p:sp>
      <p:sp>
        <p:nvSpPr>
          <p:cNvPr id="99" name="Textfeld 98"/>
          <p:cNvSpPr txBox="1"/>
          <p:nvPr/>
        </p:nvSpPr>
        <p:spPr>
          <a:xfrm>
            <a:off x="5642220" y="572394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Exercise</a:t>
            </a:r>
          </a:p>
        </p:txBody>
      </p:sp>
      <p:sp>
        <p:nvSpPr>
          <p:cNvPr id="100" name="Textfeld 99"/>
          <p:cNvSpPr txBox="1"/>
          <p:nvPr/>
        </p:nvSpPr>
        <p:spPr>
          <a:xfrm>
            <a:off x="7524328" y="5733256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Cholesterol</a:t>
            </a:r>
          </a:p>
        </p:txBody>
      </p:sp>
      <p:cxnSp>
        <p:nvCxnSpPr>
          <p:cNvPr id="101" name="Gerade Verbindung mit Pfeil 100"/>
          <p:cNvCxnSpPr>
            <a:stCxn id="95" idx="5"/>
            <a:endCxn id="96" idx="3"/>
          </p:cNvCxnSpPr>
          <p:nvPr/>
        </p:nvCxnSpPr>
        <p:spPr>
          <a:xfrm>
            <a:off x="6269201" y="5712152"/>
            <a:ext cx="156425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040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Regression coefficients and covariance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89632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800" dirty="0">
                <a:solidFill>
                  <a:schemeClr val="tx1"/>
                </a:solidFill>
              </a:rPr>
              <a:t>Usually one finds (partial) regression coefficients by sampling</a:t>
            </a:r>
          </a:p>
          <a:p>
            <a:pPr>
              <a:defRPr/>
            </a:pPr>
            <a:r>
              <a:rPr lang="en-US" sz="2800" dirty="0">
                <a:solidFill>
                  <a:schemeClr val="tx1"/>
                </a:solidFill>
              </a:rPr>
              <a:t>But there exist formulae expressing connections to statistical measures such as covariance</a:t>
            </a:r>
          </a:p>
          <a:p>
            <a:pPr>
              <a:defRPr/>
            </a:pPr>
            <a:endParaRPr lang="en-US" sz="2800" dirty="0">
              <a:solidFill>
                <a:srgbClr val="008380"/>
              </a:solidFill>
            </a:endParaRPr>
          </a:p>
          <a:p>
            <a:pPr>
              <a:defRPr/>
            </a:pPr>
            <a:r>
              <a:rPr lang="en-US" sz="2800" dirty="0" err="1">
                <a:solidFill>
                  <a:srgbClr val="008380"/>
                </a:solidFill>
              </a:rPr>
              <a:t>σ</a:t>
            </a:r>
            <a:r>
              <a:rPr lang="en-US" sz="2800" baseline="-25000" dirty="0" err="1">
                <a:solidFill>
                  <a:srgbClr val="008380"/>
                </a:solidFill>
              </a:rPr>
              <a:t>XY</a:t>
            </a:r>
            <a:r>
              <a:rPr lang="en-US" sz="2800" dirty="0">
                <a:solidFill>
                  <a:srgbClr val="008380"/>
                </a:solidFill>
              </a:rPr>
              <a:t> = E[(X-E[Y])(Y-E[Y])]     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400" dirty="0">
                <a:solidFill>
                  <a:srgbClr val="000000"/>
                </a:solidFill>
              </a:rPr>
              <a:t>Covariance of </a:t>
            </a:r>
            <a:r>
              <a:rPr lang="en-US" sz="2400" dirty="0">
                <a:solidFill>
                  <a:srgbClr val="00838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and </a:t>
            </a:r>
            <a:r>
              <a:rPr lang="en-US" sz="2400" dirty="0">
                <a:solidFill>
                  <a:srgbClr val="008380"/>
                </a:solidFill>
              </a:rPr>
              <a:t>Y</a:t>
            </a:r>
            <a:r>
              <a:rPr lang="en-US" sz="2400" dirty="0">
                <a:solidFill>
                  <a:srgbClr val="000000"/>
                </a:solidFill>
              </a:rPr>
              <a:t>) </a:t>
            </a:r>
          </a:p>
          <a:p>
            <a:pPr>
              <a:defRPr/>
            </a:pPr>
            <a:r>
              <a:rPr lang="en-US" dirty="0" err="1">
                <a:solidFill>
                  <a:srgbClr val="008380"/>
                </a:solidFill>
              </a:rPr>
              <a:t>ρ</a:t>
            </a:r>
            <a:r>
              <a:rPr lang="en-US" baseline="-25000" dirty="0" err="1">
                <a:solidFill>
                  <a:srgbClr val="008380"/>
                </a:solidFill>
              </a:rPr>
              <a:t>XY</a:t>
            </a:r>
            <a:r>
              <a:rPr lang="en-US" dirty="0">
                <a:solidFill>
                  <a:srgbClr val="008380"/>
                </a:solidFill>
              </a:rPr>
              <a:t> = </a:t>
            </a:r>
            <a:r>
              <a:rPr lang="en-US" sz="2400" dirty="0" err="1">
                <a:solidFill>
                  <a:srgbClr val="008380"/>
                </a:solidFill>
              </a:rPr>
              <a:t>σ</a:t>
            </a:r>
            <a:r>
              <a:rPr lang="en-US" sz="2400" baseline="-25000" dirty="0" err="1">
                <a:solidFill>
                  <a:srgbClr val="008380"/>
                </a:solidFill>
              </a:rPr>
              <a:t>XY</a:t>
            </a:r>
            <a:r>
              <a:rPr lang="en-US" sz="2400" dirty="0">
                <a:solidFill>
                  <a:srgbClr val="008380"/>
                </a:solidFill>
              </a:rPr>
              <a:t>/(</a:t>
            </a:r>
            <a:r>
              <a:rPr lang="en-US" sz="2400" dirty="0" err="1">
                <a:solidFill>
                  <a:srgbClr val="008380"/>
                </a:solidFill>
              </a:rPr>
              <a:t>σ</a:t>
            </a:r>
            <a:r>
              <a:rPr lang="en-US" sz="2400" baseline="-25000" dirty="0" err="1">
                <a:solidFill>
                  <a:srgbClr val="008380"/>
                </a:solidFill>
              </a:rPr>
              <a:t>X</a:t>
            </a:r>
            <a:r>
              <a:rPr lang="en-US" sz="2400" dirty="0" err="1">
                <a:solidFill>
                  <a:srgbClr val="008380"/>
                </a:solidFill>
              </a:rPr>
              <a:t>σ</a:t>
            </a:r>
            <a:r>
              <a:rPr lang="en-US" sz="2400" baseline="-25000" dirty="0" err="1">
                <a:solidFill>
                  <a:srgbClr val="008380"/>
                </a:solidFill>
              </a:rPr>
              <a:t>Y</a:t>
            </a:r>
            <a:r>
              <a:rPr lang="en-US" sz="2400" dirty="0">
                <a:solidFill>
                  <a:srgbClr val="008380"/>
                </a:solidFill>
              </a:rPr>
              <a:t>)	                                          </a:t>
            </a:r>
            <a:r>
              <a:rPr lang="en-US" sz="2400" dirty="0">
                <a:solidFill>
                  <a:srgbClr val="000000"/>
                </a:solidFill>
              </a:rPr>
              <a:t>(Correlation)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Note</a:t>
            </a:r>
            <a:r>
              <a:rPr lang="en-US" dirty="0">
                <a:solidFill>
                  <a:srgbClr val="008380"/>
                </a:solidFill>
              </a:rPr>
              <a:t>: </a:t>
            </a:r>
            <a:r>
              <a:rPr lang="en-US" dirty="0" err="1">
                <a:solidFill>
                  <a:srgbClr val="008380"/>
                </a:solidFill>
              </a:rPr>
              <a:t>σ</a:t>
            </a:r>
            <a:r>
              <a:rPr lang="en-US" baseline="-25000" dirty="0" err="1">
                <a:solidFill>
                  <a:srgbClr val="008380"/>
                </a:solidFill>
              </a:rPr>
              <a:t>XY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= 0 = </a:t>
            </a:r>
            <a:r>
              <a:rPr lang="en-US" dirty="0" err="1">
                <a:solidFill>
                  <a:srgbClr val="008380"/>
                </a:solidFill>
              </a:rPr>
              <a:t>ρ</a:t>
            </a:r>
            <a:r>
              <a:rPr lang="en-US" baseline="-25000" dirty="0" err="1">
                <a:solidFill>
                  <a:srgbClr val="008380"/>
                </a:solidFill>
              </a:rPr>
              <a:t>XY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iff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are independent</a:t>
            </a:r>
          </a:p>
          <a:p>
            <a:pPr marL="0" indent="0">
              <a:buNone/>
              <a:defRPr/>
            </a:pPr>
            <a:endParaRPr lang="en-US" baseline="-25000" dirty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60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467544" y="2204864"/>
            <a:ext cx="8229600" cy="2592288"/>
          </a:xfrm>
          <a:prstGeom prst="rect">
            <a:avLst/>
          </a:prstGeom>
          <a:ln>
            <a:solidFill>
              <a:srgbClr val="FF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800" b="1" dirty="0">
                <a:solidFill>
                  <a:srgbClr val="FF0000"/>
                </a:solidFill>
              </a:rPr>
              <a:t>Theorem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If        </a:t>
            </a:r>
            <a:r>
              <a:rPr lang="en-US" sz="2800" dirty="0">
                <a:solidFill>
                  <a:srgbClr val="008380"/>
                </a:solidFill>
              </a:rPr>
              <a:t>Y = r</a:t>
            </a:r>
            <a:r>
              <a:rPr lang="en-US" sz="2800" baseline="-25000" dirty="0">
                <a:solidFill>
                  <a:srgbClr val="008380"/>
                </a:solidFill>
              </a:rPr>
              <a:t>0</a:t>
            </a:r>
            <a:r>
              <a:rPr lang="en-US" sz="2800" dirty="0">
                <a:solidFill>
                  <a:srgbClr val="008380"/>
                </a:solidFill>
              </a:rPr>
              <a:t> + r</a:t>
            </a:r>
            <a:r>
              <a:rPr lang="en-US" sz="2800" baseline="-25000" dirty="0">
                <a:solidFill>
                  <a:srgbClr val="008380"/>
                </a:solidFill>
              </a:rPr>
              <a:t>1</a:t>
            </a:r>
            <a:r>
              <a:rPr lang="en-US" sz="2800" dirty="0">
                <a:solidFill>
                  <a:srgbClr val="008380"/>
                </a:solidFill>
              </a:rPr>
              <a:t>X</a:t>
            </a:r>
            <a:r>
              <a:rPr lang="en-US" sz="2800" baseline="-25000" dirty="0">
                <a:solidFill>
                  <a:srgbClr val="008380"/>
                </a:solidFill>
              </a:rPr>
              <a:t>1</a:t>
            </a:r>
            <a:r>
              <a:rPr lang="en-US" sz="2800" dirty="0">
                <a:solidFill>
                  <a:srgbClr val="008380"/>
                </a:solidFill>
              </a:rPr>
              <a:t> + ... + </a:t>
            </a:r>
            <a:r>
              <a:rPr lang="en-US" sz="2800" dirty="0" err="1">
                <a:solidFill>
                  <a:srgbClr val="008380"/>
                </a:solidFill>
              </a:rPr>
              <a:t>r</a:t>
            </a:r>
            <a:r>
              <a:rPr lang="en-US" sz="2800" baseline="-25000" dirty="0" err="1">
                <a:solidFill>
                  <a:srgbClr val="008380"/>
                </a:solidFill>
              </a:rPr>
              <a:t>k</a:t>
            </a:r>
            <a:r>
              <a:rPr lang="en-US" sz="2800" dirty="0" err="1">
                <a:solidFill>
                  <a:srgbClr val="008380"/>
                </a:solidFill>
              </a:rPr>
              <a:t>X</a:t>
            </a:r>
            <a:r>
              <a:rPr lang="en-US" sz="2800" baseline="-25000" dirty="0" err="1">
                <a:solidFill>
                  <a:srgbClr val="008380"/>
                </a:solidFill>
              </a:rPr>
              <a:t>k</a:t>
            </a:r>
            <a:r>
              <a:rPr lang="en-US" sz="2800" dirty="0">
                <a:solidFill>
                  <a:srgbClr val="008380"/>
                </a:solidFill>
              </a:rPr>
              <a:t> + </a:t>
            </a:r>
            <a:r>
              <a:rPr lang="en-US" sz="2800" dirty="0" err="1">
                <a:solidFill>
                  <a:srgbClr val="008380"/>
                </a:solidFill>
              </a:rPr>
              <a:t>ε</a:t>
            </a:r>
            <a:endParaRPr lang="en-US" sz="2800" dirty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r>
              <a:rPr lang="en-US" sz="2800" dirty="0">
                <a:solidFill>
                  <a:schemeClr val="tx1"/>
                </a:solidFill>
              </a:rPr>
              <a:t>then the best (least-square error minimizing) coefficients </a:t>
            </a:r>
            <a:r>
              <a:rPr lang="en-US" sz="2800" dirty="0" err="1">
                <a:solidFill>
                  <a:srgbClr val="008380"/>
                </a:solidFill>
              </a:rPr>
              <a:t>r</a:t>
            </a:r>
            <a:r>
              <a:rPr lang="en-US" sz="2800" baseline="-25000" dirty="0" err="1">
                <a:solidFill>
                  <a:srgbClr val="008380"/>
                </a:solidFill>
              </a:rPr>
              <a:t>i</a:t>
            </a:r>
            <a:r>
              <a:rPr lang="en-US" sz="2800" dirty="0">
                <a:solidFill>
                  <a:schemeClr val="tx1"/>
                </a:solidFill>
              </a:rPr>
              <a:t> (for any distributions </a:t>
            </a:r>
            <a:r>
              <a:rPr lang="en-US" sz="2800" dirty="0">
                <a:solidFill>
                  <a:srgbClr val="008380"/>
                </a:solidFill>
              </a:rPr>
              <a:t>X</a:t>
            </a:r>
            <a:r>
              <a:rPr lang="en-US" sz="2800" baseline="-25000" dirty="0">
                <a:solidFill>
                  <a:srgbClr val="008380"/>
                </a:solidFill>
              </a:rPr>
              <a:t>i</a:t>
            </a:r>
            <a:r>
              <a:rPr lang="en-US" sz="2800" dirty="0">
                <a:solidFill>
                  <a:schemeClr val="tx1"/>
                </a:solidFill>
              </a:rPr>
              <a:t>) result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when </a:t>
            </a:r>
            <a:r>
              <a:rPr lang="en-US" sz="2800" dirty="0" err="1">
                <a:solidFill>
                  <a:srgbClr val="008380"/>
                </a:solidFill>
              </a:rPr>
              <a:t>σ</a:t>
            </a:r>
            <a:r>
              <a:rPr lang="en-US" sz="2800" baseline="-25000" dirty="0" err="1">
                <a:solidFill>
                  <a:srgbClr val="008380"/>
                </a:solidFill>
              </a:rPr>
              <a:t>εX</a:t>
            </a:r>
            <a:r>
              <a:rPr lang="en-US" sz="2800" baseline="-35000" dirty="0" err="1">
                <a:solidFill>
                  <a:srgbClr val="008380"/>
                </a:solidFill>
              </a:rPr>
              <a:t>i</a:t>
            </a:r>
            <a:r>
              <a:rPr lang="en-US" sz="2800" dirty="0">
                <a:solidFill>
                  <a:srgbClr val="008380"/>
                </a:solidFill>
              </a:rPr>
              <a:t> = 0 </a:t>
            </a:r>
            <a:r>
              <a:rPr lang="en-US" sz="2800" dirty="0">
                <a:solidFill>
                  <a:schemeClr val="tx1"/>
                </a:solidFill>
              </a:rPr>
              <a:t>for all </a:t>
            </a:r>
            <a:r>
              <a:rPr lang="en-US" sz="2800" dirty="0">
                <a:solidFill>
                  <a:srgbClr val="008380"/>
                </a:solidFill>
              </a:rPr>
              <a:t>1 ≤ </a:t>
            </a:r>
            <a:r>
              <a:rPr lang="en-US" sz="2800" dirty="0" err="1">
                <a:solidFill>
                  <a:srgbClr val="008380"/>
                </a:solidFill>
              </a:rPr>
              <a:t>i</a:t>
            </a:r>
            <a:r>
              <a:rPr lang="en-US" sz="2800" dirty="0">
                <a:solidFill>
                  <a:srgbClr val="008380"/>
                </a:solidFill>
              </a:rPr>
              <a:t> ≤ k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Orthogonality principle</a:t>
            </a:r>
          </a:p>
        </p:txBody>
      </p:sp>
    </p:spTree>
    <p:extLst>
      <p:ext uri="{BB962C8B-B14F-4D97-AF65-F5344CB8AC3E}">
        <p14:creationId xmlns:p14="http://schemas.microsoft.com/office/powerpoint/2010/main" val="15409920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Regression coefficients and covariance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340768"/>
            <a:ext cx="7632848" cy="3456384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Assume </a:t>
            </a:r>
            <a:r>
              <a:rPr lang="en-US" sz="2000" dirty="0" err="1">
                <a:solidFill>
                  <a:schemeClr val="tx1"/>
                </a:solidFill>
              </a:rPr>
              <a:t>w.l.o.g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>
                <a:solidFill>
                  <a:srgbClr val="008380"/>
                </a:solidFill>
              </a:rPr>
              <a:t>E[</a:t>
            </a:r>
            <a:r>
              <a:rPr lang="en-US" sz="2000" dirty="0" err="1">
                <a:solidFill>
                  <a:srgbClr val="008380"/>
                </a:solidFill>
              </a:rPr>
              <a:t>ε</a:t>
            </a:r>
            <a:r>
              <a:rPr lang="en-US" sz="2000" dirty="0">
                <a:solidFill>
                  <a:srgbClr val="008380"/>
                </a:solidFill>
              </a:rPr>
              <a:t>] = 0</a:t>
            </a:r>
          </a:p>
          <a:p>
            <a:pPr>
              <a:defRPr/>
            </a:pPr>
            <a:r>
              <a:rPr lang="en-US" sz="2000" dirty="0">
                <a:solidFill>
                  <a:srgbClr val="008380"/>
                </a:solidFill>
              </a:rPr>
              <a:t>Y = r</a:t>
            </a:r>
            <a:r>
              <a:rPr lang="en-US" sz="2000" baseline="-25000" dirty="0">
                <a:solidFill>
                  <a:srgbClr val="008380"/>
                </a:solidFill>
              </a:rPr>
              <a:t>0</a:t>
            </a:r>
            <a:r>
              <a:rPr lang="en-US" sz="2000" dirty="0">
                <a:solidFill>
                  <a:srgbClr val="008380"/>
                </a:solidFill>
              </a:rPr>
              <a:t> + r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X + </a:t>
            </a:r>
            <a:r>
              <a:rPr lang="en-US" sz="2000" dirty="0" err="1">
                <a:solidFill>
                  <a:srgbClr val="008380"/>
                </a:solidFill>
              </a:rPr>
              <a:t>ε</a:t>
            </a:r>
            <a:r>
              <a:rPr lang="en-US" sz="2000" dirty="0">
                <a:solidFill>
                  <a:schemeClr val="tx1"/>
                </a:solidFill>
              </a:rPr>
              <a:t>      (*)</a:t>
            </a:r>
          </a:p>
          <a:p>
            <a:pPr>
              <a:defRPr/>
            </a:pPr>
            <a:r>
              <a:rPr lang="en-US" sz="2000" dirty="0">
                <a:solidFill>
                  <a:srgbClr val="008380"/>
                </a:solidFill>
              </a:rPr>
              <a:t>E[Y] = r</a:t>
            </a:r>
            <a:r>
              <a:rPr lang="en-US" sz="2000" baseline="-25000" dirty="0">
                <a:solidFill>
                  <a:srgbClr val="008380"/>
                </a:solidFill>
              </a:rPr>
              <a:t>0</a:t>
            </a:r>
            <a:r>
              <a:rPr lang="en-US" sz="2000" dirty="0">
                <a:solidFill>
                  <a:srgbClr val="008380"/>
                </a:solidFill>
              </a:rPr>
              <a:t> + r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E[X]               </a:t>
            </a:r>
            <a:r>
              <a:rPr lang="en-US" sz="2000" dirty="0">
                <a:solidFill>
                  <a:schemeClr val="tx1"/>
                </a:solidFill>
              </a:rPr>
              <a:t>	                         	    (by applying </a:t>
            </a:r>
            <a:r>
              <a:rPr lang="en-US" sz="2000" dirty="0">
                <a:solidFill>
                  <a:srgbClr val="008380"/>
                </a:solidFill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)	</a:t>
            </a:r>
          </a:p>
          <a:p>
            <a:pPr>
              <a:defRPr/>
            </a:pPr>
            <a:r>
              <a:rPr lang="en-US" sz="2000" dirty="0">
                <a:solidFill>
                  <a:srgbClr val="008380"/>
                </a:solidFill>
              </a:rPr>
              <a:t>XY = Xr</a:t>
            </a:r>
            <a:r>
              <a:rPr lang="en-US" sz="2000" baseline="-25000" dirty="0">
                <a:solidFill>
                  <a:srgbClr val="008380"/>
                </a:solidFill>
              </a:rPr>
              <a:t>0</a:t>
            </a:r>
            <a:r>
              <a:rPr lang="en-US" sz="2000" dirty="0">
                <a:solidFill>
                  <a:srgbClr val="008380"/>
                </a:solidFill>
              </a:rPr>
              <a:t> + r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X</a:t>
            </a:r>
            <a:r>
              <a:rPr lang="en-US" sz="2000" baseline="30000" dirty="0">
                <a:solidFill>
                  <a:srgbClr val="008380"/>
                </a:solidFill>
              </a:rPr>
              <a:t>2</a:t>
            </a:r>
            <a:r>
              <a:rPr lang="en-US" sz="2000" dirty="0">
                <a:solidFill>
                  <a:srgbClr val="008380"/>
                </a:solidFill>
              </a:rPr>
              <a:t> + </a:t>
            </a:r>
            <a:r>
              <a:rPr lang="en-US" sz="2000" dirty="0" err="1">
                <a:solidFill>
                  <a:srgbClr val="008380"/>
                </a:solidFill>
              </a:rPr>
              <a:t>Xε</a:t>
            </a:r>
            <a:r>
              <a:rPr lang="en-US" sz="2000" dirty="0">
                <a:solidFill>
                  <a:srgbClr val="008380"/>
                </a:solidFill>
              </a:rPr>
              <a:t>                         	</a:t>
            </a:r>
            <a:r>
              <a:rPr lang="en-US" sz="2000" dirty="0">
                <a:solidFill>
                  <a:srgbClr val="000000"/>
                </a:solidFill>
              </a:rPr>
              <a:t>(by multiplying </a:t>
            </a:r>
            <a:r>
              <a:rPr lang="en-US" sz="2000" dirty="0">
                <a:solidFill>
                  <a:srgbClr val="008380"/>
                </a:solidFill>
              </a:rPr>
              <a:t>(*) </a:t>
            </a:r>
            <a:r>
              <a:rPr lang="en-US" sz="2000" dirty="0">
                <a:solidFill>
                  <a:srgbClr val="000000"/>
                </a:solidFill>
              </a:rPr>
              <a:t>with </a:t>
            </a:r>
            <a:r>
              <a:rPr lang="en-US" sz="2000" dirty="0">
                <a:solidFill>
                  <a:srgbClr val="008380"/>
                </a:solidFill>
              </a:rPr>
              <a:t>X)      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</a:rPr>
              <a:t>E[XY] = r</a:t>
            </a:r>
            <a:r>
              <a:rPr lang="en-US" sz="2000" baseline="-25000" dirty="0">
                <a:solidFill>
                  <a:srgbClr val="008380"/>
                </a:solidFill>
              </a:rPr>
              <a:t>0</a:t>
            </a:r>
            <a:r>
              <a:rPr lang="en-US" sz="2000" dirty="0">
                <a:solidFill>
                  <a:srgbClr val="008380"/>
                </a:solidFill>
              </a:rPr>
              <a:t>E[X] + r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E[X</a:t>
            </a:r>
            <a:r>
              <a:rPr lang="en-US" sz="2000" baseline="30000" dirty="0">
                <a:solidFill>
                  <a:srgbClr val="008380"/>
                </a:solidFill>
              </a:rPr>
              <a:t>2</a:t>
            </a:r>
            <a:r>
              <a:rPr lang="en-US" sz="2000" dirty="0">
                <a:solidFill>
                  <a:srgbClr val="008380"/>
                </a:solidFill>
              </a:rPr>
              <a:t>] + E[</a:t>
            </a:r>
            <a:r>
              <a:rPr lang="en-US" sz="2000" dirty="0" err="1">
                <a:solidFill>
                  <a:srgbClr val="008380"/>
                </a:solidFill>
              </a:rPr>
              <a:t>Xε</a:t>
            </a:r>
            <a:r>
              <a:rPr lang="en-US" sz="2000" dirty="0">
                <a:solidFill>
                  <a:srgbClr val="008380"/>
                </a:solidFill>
              </a:rPr>
              <a:t>]                   		      </a:t>
            </a:r>
            <a:r>
              <a:rPr lang="en-US" sz="2000" dirty="0">
                <a:solidFill>
                  <a:schemeClr val="tx1"/>
                </a:solidFill>
              </a:rPr>
              <a:t>(by applying </a:t>
            </a:r>
            <a:r>
              <a:rPr lang="en-US" sz="2000" dirty="0">
                <a:solidFill>
                  <a:srgbClr val="008380"/>
                </a:solidFill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rgbClr val="00838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8380"/>
                </a:solidFill>
              </a:rPr>
              <a:t>E[</a:t>
            </a:r>
            <a:r>
              <a:rPr lang="en-US" sz="2000" dirty="0" err="1">
                <a:solidFill>
                  <a:srgbClr val="008380"/>
                </a:solidFill>
              </a:rPr>
              <a:t>Xε</a:t>
            </a:r>
            <a:r>
              <a:rPr lang="en-US" sz="2000" dirty="0">
                <a:solidFill>
                  <a:srgbClr val="008380"/>
                </a:solidFill>
              </a:rPr>
              <a:t>] = 0	                                                                    </a:t>
            </a:r>
            <a:r>
              <a:rPr lang="en-US" sz="2000" dirty="0">
                <a:solidFill>
                  <a:srgbClr val="000000"/>
                </a:solidFill>
              </a:rPr>
              <a:t>(by orthogonality)</a:t>
            </a:r>
            <a:r>
              <a:rPr lang="en-US" sz="2000" dirty="0">
                <a:solidFill>
                  <a:srgbClr val="008380"/>
                </a:solidFill>
              </a:rPr>
              <a:t> </a:t>
            </a:r>
          </a:p>
          <a:p>
            <a:pPr>
              <a:defRPr/>
            </a:pPr>
            <a:r>
              <a:rPr lang="en-US" sz="2000" dirty="0">
                <a:solidFill>
                  <a:schemeClr val="tx1"/>
                </a:solidFill>
              </a:rPr>
              <a:t>Solving for </a:t>
            </a:r>
            <a:r>
              <a:rPr lang="en-US" sz="2000" dirty="0">
                <a:solidFill>
                  <a:srgbClr val="008380"/>
                </a:solidFill>
              </a:rPr>
              <a:t>r</a:t>
            </a:r>
            <a:r>
              <a:rPr lang="en-US" sz="2000" baseline="-25000" dirty="0">
                <a:solidFill>
                  <a:srgbClr val="008380"/>
                </a:solidFill>
              </a:rPr>
              <a:t>0</a:t>
            </a:r>
            <a:r>
              <a:rPr lang="en-US" sz="2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and </a:t>
            </a:r>
            <a:r>
              <a:rPr lang="en-US" sz="2000" dirty="0">
                <a:solidFill>
                  <a:srgbClr val="008380"/>
                </a:solidFill>
              </a:rPr>
              <a:t>r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 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r</a:t>
            </a:r>
            <a:r>
              <a:rPr lang="en-US" sz="2000" baseline="-25000" dirty="0">
                <a:solidFill>
                  <a:srgbClr val="008380"/>
                </a:solidFill>
              </a:rPr>
              <a:t>0</a:t>
            </a:r>
            <a:r>
              <a:rPr lang="en-US" sz="2000" dirty="0">
                <a:solidFill>
                  <a:srgbClr val="008380"/>
                </a:solidFill>
              </a:rPr>
              <a:t> = E[Y] – E[X](</a:t>
            </a:r>
            <a:r>
              <a:rPr lang="en-US" sz="2000" dirty="0" err="1">
                <a:solidFill>
                  <a:srgbClr val="008380"/>
                </a:solidFill>
              </a:rPr>
              <a:t>σ</a:t>
            </a:r>
            <a:r>
              <a:rPr lang="en-US" sz="2000" baseline="-25000" dirty="0" err="1">
                <a:solidFill>
                  <a:srgbClr val="008380"/>
                </a:solidFill>
              </a:rPr>
              <a:t>XY</a:t>
            </a:r>
            <a:r>
              <a:rPr lang="en-US" sz="2000" dirty="0">
                <a:solidFill>
                  <a:srgbClr val="008380"/>
                </a:solidFill>
              </a:rPr>
              <a:t>/</a:t>
            </a:r>
            <a:r>
              <a:rPr lang="en-US" sz="2000" dirty="0" err="1">
                <a:solidFill>
                  <a:srgbClr val="008380"/>
                </a:solidFill>
              </a:rPr>
              <a:t>σ</a:t>
            </a:r>
            <a:r>
              <a:rPr lang="en-US" sz="2000" baseline="-25000" dirty="0" err="1">
                <a:solidFill>
                  <a:srgbClr val="008380"/>
                </a:solidFill>
              </a:rPr>
              <a:t>XX</a:t>
            </a:r>
            <a:r>
              <a:rPr lang="en-US" sz="2000" dirty="0">
                <a:solidFill>
                  <a:srgbClr val="008380"/>
                </a:solidFill>
              </a:rPr>
              <a:t>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r</a:t>
            </a:r>
            <a:r>
              <a:rPr lang="en-US" sz="2000" baseline="-25000" dirty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 =  </a:t>
            </a:r>
            <a:r>
              <a:rPr lang="en-US" sz="2000" dirty="0" err="1">
                <a:solidFill>
                  <a:srgbClr val="008380"/>
                </a:solidFill>
              </a:rPr>
              <a:t>σ</a:t>
            </a:r>
            <a:r>
              <a:rPr lang="en-US" sz="2000" baseline="-25000" dirty="0" err="1">
                <a:solidFill>
                  <a:srgbClr val="008380"/>
                </a:solidFill>
              </a:rPr>
              <a:t>XY</a:t>
            </a:r>
            <a:r>
              <a:rPr lang="en-US" sz="2000" dirty="0">
                <a:solidFill>
                  <a:srgbClr val="008380"/>
                </a:solidFill>
              </a:rPr>
              <a:t>/</a:t>
            </a:r>
            <a:r>
              <a:rPr lang="en-US" sz="2000" dirty="0" err="1">
                <a:solidFill>
                  <a:srgbClr val="008380"/>
                </a:solidFill>
              </a:rPr>
              <a:t>σ</a:t>
            </a:r>
            <a:r>
              <a:rPr lang="en-US" sz="2000" baseline="-25000" dirty="0" err="1">
                <a:solidFill>
                  <a:srgbClr val="008380"/>
                </a:solidFill>
              </a:rPr>
              <a:t>XX</a:t>
            </a:r>
            <a:endParaRPr lang="en-US" dirty="0">
              <a:solidFill>
                <a:srgbClr val="008380"/>
              </a:solidFill>
            </a:endParaRPr>
          </a:p>
          <a:p>
            <a:pPr>
              <a:defRPr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755576" y="5080545"/>
            <a:ext cx="6022794" cy="430887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/>
              <a:t>Similar derivations for multiple regression</a:t>
            </a:r>
          </a:p>
        </p:txBody>
      </p:sp>
    </p:spTree>
    <p:extLst>
      <p:ext uri="{BB962C8B-B14F-4D97-AF65-F5344CB8AC3E}">
        <p14:creationId xmlns:p14="http://schemas.microsoft.com/office/powerpoint/2010/main" val="360057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cs typeface="+mj-cs"/>
              </a:rPr>
              <a:t>Structural Causal Models </a:t>
            </a:r>
            <a:br>
              <a:rPr lang="en-US" sz="3600" b="1">
                <a:cs typeface="+mj-cs"/>
              </a:rPr>
            </a:br>
            <a:br>
              <a:rPr lang="en-US" sz="3600" b="1">
                <a:cs typeface="+mj-cs"/>
              </a:rPr>
            </a:br>
            <a:endParaRPr lang="en-US" sz="2600" b="1">
              <a:cs typeface="+mj-cs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Slides prepared by Özgür Özçep</a:t>
            </a:r>
          </a:p>
          <a:p>
            <a:r>
              <a:rPr lang="en-US" b="1"/>
              <a:t>Part III: Causality in Linear SCMs and Instrumental Variables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48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Path Coefficients 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517632" cy="4104233"/>
          </a:xfrm>
          <a:ln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</a:p>
          <a:p>
            <a:pPr>
              <a:defRPr/>
            </a:pPr>
            <a:r>
              <a:rPr lang="en-US" dirty="0"/>
              <a:t>Linear SCM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</a:p>
          <a:p>
            <a:pPr>
              <a:defRPr/>
            </a:pPr>
            <a:r>
              <a:rPr lang="en-US" dirty="0"/>
              <a:t>Graph of SCM as usual </a:t>
            </a:r>
          </a:p>
          <a:p>
            <a:pPr>
              <a:defRPr/>
            </a:pPr>
            <a:r>
              <a:rPr lang="en-US" dirty="0"/>
              <a:t>But now </a:t>
            </a:r>
            <a:r>
              <a:rPr lang="en-US" dirty="0">
                <a:solidFill>
                  <a:srgbClr val="FF0000"/>
                </a:solidFill>
              </a:rPr>
              <a:t>additional</a:t>
            </a:r>
            <a:r>
              <a:rPr lang="en-US" dirty="0"/>
              <a:t> information by edge labels: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    Path Coefficients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endParaRPr lang="en-US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X</a:t>
            </a:r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649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88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467544" y="5517232"/>
            <a:ext cx="8496944" cy="769441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/>
              <a:t>Linearity assumption makes association of coefficient to edge a well-formed operation</a:t>
            </a:r>
          </a:p>
        </p:txBody>
      </p:sp>
    </p:spTree>
    <p:extLst>
      <p:ext uri="{BB962C8B-B14F-4D97-AF65-F5344CB8AC3E}">
        <p14:creationId xmlns:p14="http://schemas.microsoft.com/office/powerpoint/2010/main" val="164647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3" grpId="0" animBg="1"/>
      <p:bldP spid="14" grpId="0" animBg="1"/>
      <p:bldP spid="19" grpId="0"/>
      <p:bldP spid="20" grpId="0"/>
      <p:bldP spid="22" grpId="0"/>
      <p:bldP spid="24" grpId="0" animBg="1"/>
      <p:bldP spid="30" grpId="0" animBg="1"/>
      <p:bldP spid="33" grpId="0"/>
      <p:bldP spid="34" grpId="0"/>
      <p:bldP spid="35" grpId="0" animBg="1"/>
      <p:bldP spid="41" grpId="0"/>
      <p:bldP spid="42" grpId="0"/>
      <p:bldP spid="56" grpId="0"/>
      <p:bldP spid="57" grpId="0"/>
      <p:bldP spid="58" grpId="0"/>
      <p:bldP spid="59" grpId="0"/>
      <p:bldP spid="60" grpId="0"/>
      <p:bldP spid="3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Path Coefficients (Example)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517632" cy="4104233"/>
          </a:xfrm>
          <a:ln>
            <a:solidFill>
              <a:srgbClr val="FF66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</a:p>
          <a:p>
            <a:pPr>
              <a:defRPr/>
            </a:pPr>
            <a:r>
              <a:rPr lang="en-US" dirty="0"/>
              <a:t>Linear SCM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</a:p>
          <a:p>
            <a:pPr>
              <a:defRPr/>
            </a:pPr>
            <a:r>
              <a:rPr lang="en-US" dirty="0"/>
              <a:t>Graph of SCM as usual </a:t>
            </a:r>
          </a:p>
          <a:p>
            <a:pPr>
              <a:defRPr/>
            </a:pPr>
            <a:r>
              <a:rPr lang="en-US" dirty="0"/>
              <a:t>But now </a:t>
            </a:r>
            <a:r>
              <a:rPr lang="en-US" dirty="0">
                <a:solidFill>
                  <a:srgbClr val="FF0000"/>
                </a:solidFill>
              </a:rPr>
              <a:t>additional</a:t>
            </a:r>
            <a:r>
              <a:rPr lang="en-US" dirty="0"/>
              <a:t> information by edge labels: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    Path Coefficients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endParaRPr lang="en-US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X</a:t>
            </a:r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649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88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467544" y="5517232"/>
            <a:ext cx="8496944" cy="769441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Warning </a:t>
            </a:r>
            <a:r>
              <a:rPr lang="en-US" sz="2200" dirty="0"/>
              <a:t>from the beginning: </a:t>
            </a:r>
          </a:p>
          <a:p>
            <a:r>
              <a:rPr lang="en-US" sz="2200" dirty="0"/>
              <a:t> Path coefficients (causal) ≠ regression coefficients (descriptive) </a:t>
            </a:r>
          </a:p>
        </p:txBody>
      </p:sp>
    </p:spTree>
    <p:extLst>
      <p:ext uri="{BB962C8B-B14F-4D97-AF65-F5344CB8AC3E}">
        <p14:creationId xmlns:p14="http://schemas.microsoft.com/office/powerpoint/2010/main" val="313799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Path Coefficients (Semantics)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4989240" cy="230403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Linear SCM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endParaRPr lang="en-US" dirty="0">
              <a:solidFill>
                <a:srgbClr val="008380"/>
              </a:solidFill>
            </a:endParaRPr>
          </a:p>
          <a:p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endParaRPr lang="en-US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X</a:t>
            </a:r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55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795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7" name="Inhaltsplatzhalter 2"/>
          <p:cNvSpPr txBox="1">
            <a:spLocks/>
          </p:cNvSpPr>
          <p:nvPr/>
        </p:nvSpPr>
        <p:spPr bwMode="auto">
          <a:xfrm>
            <a:off x="467544" y="3861048"/>
            <a:ext cx="8496944" cy="273630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Q: What is the semantics of the path coefficients on edge </a:t>
            </a:r>
            <a:r>
              <a:rPr lang="en-US" dirty="0">
                <a:solidFill>
                  <a:srgbClr val="008380"/>
                </a:solidFill>
              </a:rPr>
              <a:t>Z-Y</a:t>
            </a:r>
            <a:r>
              <a:rPr lang="en-US" dirty="0"/>
              <a:t>?</a:t>
            </a:r>
          </a:p>
          <a:p>
            <a:r>
              <a:rPr lang="en-US" dirty="0"/>
              <a:t>A: </a:t>
            </a:r>
            <a:r>
              <a:rPr lang="en-US" dirty="0">
                <a:solidFill>
                  <a:srgbClr val="0919FF"/>
                </a:solidFill>
              </a:rPr>
              <a:t>Causal Direct Effect </a:t>
            </a:r>
            <a:r>
              <a:rPr lang="en-US" dirty="0"/>
              <a:t>(CDE)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of change </a:t>
            </a:r>
            <a:r>
              <a:rPr lang="en-US" dirty="0">
                <a:solidFill>
                  <a:srgbClr val="008380"/>
                </a:solidFill>
              </a:rPr>
              <a:t>Z=+1</a:t>
            </a:r>
            <a:br>
              <a:rPr lang="en-US" dirty="0">
                <a:solidFill>
                  <a:srgbClr val="008380"/>
                </a:solidFill>
              </a:rPr>
            </a:br>
            <a:r>
              <a:rPr lang="en-US" sz="2400" dirty="0">
                <a:solidFill>
                  <a:srgbClr val="008380"/>
                </a:solidFill>
              </a:rPr>
              <a:t>CDE = E[</a:t>
            </a:r>
            <a:r>
              <a:rPr lang="en-US" sz="2400" dirty="0" err="1">
                <a:solidFill>
                  <a:srgbClr val="008380"/>
                </a:solidFill>
              </a:rPr>
              <a:t>Y|do</a:t>
            </a:r>
            <a:r>
              <a:rPr lang="en-US" sz="2400" dirty="0">
                <a:solidFill>
                  <a:srgbClr val="008380"/>
                </a:solidFill>
              </a:rPr>
              <a:t>(Z=z+1), do(W=w)]- E[</a:t>
            </a:r>
            <a:r>
              <a:rPr lang="en-US" sz="2400" dirty="0" err="1">
                <a:solidFill>
                  <a:srgbClr val="008380"/>
                </a:solidFill>
              </a:rPr>
              <a:t>Y|do</a:t>
            </a:r>
            <a:r>
              <a:rPr lang="en-US" sz="2400" dirty="0">
                <a:solidFill>
                  <a:srgbClr val="008380"/>
                </a:solidFill>
              </a:rPr>
              <a:t>(Z = z), do(W=w)]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008380"/>
                </a:solidFill>
              </a:rPr>
              <a:t>=</a:t>
            </a: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d(z+1)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+E[U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]– (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ew+E</a:t>
            </a:r>
            <a:r>
              <a:rPr lang="en-US" dirty="0">
                <a:solidFill>
                  <a:srgbClr val="008380"/>
                </a:solidFill>
              </a:rPr>
              <a:t>[U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])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8380"/>
                </a:solidFill>
              </a:rPr>
              <a:t>    </a:t>
            </a:r>
            <a:r>
              <a:rPr lang="en-US" dirty="0"/>
              <a:t>= </a:t>
            </a:r>
            <a:r>
              <a:rPr lang="en-US" dirty="0">
                <a:solidFill>
                  <a:srgbClr val="FF0000"/>
                </a:solidFill>
              </a:rPr>
              <a:t>d </a:t>
            </a:r>
            <a:r>
              <a:rPr lang="en-US" dirty="0"/>
              <a:t>= </a:t>
            </a:r>
            <a:r>
              <a:rPr lang="en-US" dirty="0">
                <a:solidFill>
                  <a:srgbClr val="FF0000"/>
                </a:solidFill>
              </a:rPr>
              <a:t>label on Z-Y edge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9" name="Textfeld 38"/>
          <p:cNvSpPr txBox="1"/>
          <p:nvPr/>
        </p:nvSpPr>
        <p:spPr>
          <a:xfrm>
            <a:off x="2699792" y="1124744"/>
            <a:ext cx="3421855" cy="1015663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Note: CDE does not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depend on the exact change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of </a:t>
            </a:r>
            <a:r>
              <a:rPr lang="en-US" sz="2000" dirty="0">
                <a:solidFill>
                  <a:srgbClr val="008380"/>
                </a:solidFill>
              </a:rPr>
              <a:t>Z </a:t>
            </a:r>
            <a:r>
              <a:rPr lang="en-US" sz="2000" dirty="0">
                <a:solidFill>
                  <a:srgbClr val="000000"/>
                </a:solidFill>
              </a:rPr>
              <a:t>but only its rate </a:t>
            </a:r>
            <a:r>
              <a:rPr lang="en-US" sz="2000" dirty="0">
                <a:solidFill>
                  <a:srgbClr val="008380"/>
                </a:solidFill>
              </a:rPr>
              <a:t>Z=+1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4932040" y="6093296"/>
            <a:ext cx="3744416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We used the linearity of </a:t>
            </a:r>
            <a:r>
              <a:rPr lang="en-US" sz="2000" dirty="0">
                <a:solidFill>
                  <a:srgbClr val="008380"/>
                </a:solidFill>
              </a:rPr>
              <a:t>E</a:t>
            </a:r>
          </a:p>
          <a:p>
            <a:r>
              <a:rPr lang="en-US" sz="2000" dirty="0">
                <a:solidFill>
                  <a:srgbClr val="008380"/>
                </a:solidFill>
              </a:rPr>
              <a:t>E[</a:t>
            </a:r>
            <a:r>
              <a:rPr lang="en-US" sz="2000" dirty="0" err="1">
                <a:solidFill>
                  <a:srgbClr val="008380"/>
                </a:solidFill>
              </a:rPr>
              <a:t>aX</a:t>
            </a:r>
            <a:r>
              <a:rPr lang="en-US" sz="2000" dirty="0">
                <a:solidFill>
                  <a:srgbClr val="008380"/>
                </a:solidFill>
              </a:rPr>
              <a:t> + </a:t>
            </a:r>
            <a:r>
              <a:rPr lang="en-US" sz="2000" dirty="0" err="1">
                <a:solidFill>
                  <a:srgbClr val="008380"/>
                </a:solidFill>
              </a:rPr>
              <a:t>bY</a:t>
            </a:r>
            <a:r>
              <a:rPr lang="en-US" sz="2000" dirty="0">
                <a:solidFill>
                  <a:srgbClr val="008380"/>
                </a:solidFill>
              </a:rPr>
              <a:t>] = </a:t>
            </a:r>
            <a:r>
              <a:rPr lang="en-US" sz="2000" dirty="0" err="1">
                <a:solidFill>
                  <a:srgbClr val="008380"/>
                </a:solidFill>
              </a:rPr>
              <a:t>aE</a:t>
            </a:r>
            <a:r>
              <a:rPr lang="en-US" sz="2000" dirty="0">
                <a:solidFill>
                  <a:srgbClr val="008380"/>
                </a:solidFill>
              </a:rPr>
              <a:t>[X]+</a:t>
            </a:r>
            <a:r>
              <a:rPr lang="en-US" sz="2000" dirty="0" err="1">
                <a:solidFill>
                  <a:srgbClr val="008380"/>
                </a:solidFill>
              </a:rPr>
              <a:t>bE</a:t>
            </a:r>
            <a:r>
              <a:rPr lang="en-US" sz="2000" dirty="0">
                <a:solidFill>
                  <a:srgbClr val="008380"/>
                </a:solidFill>
              </a:rPr>
              <a:t>[Y]</a:t>
            </a:r>
          </a:p>
        </p:txBody>
      </p:sp>
    </p:spTree>
    <p:extLst>
      <p:ext uri="{BB962C8B-B14F-4D97-AF65-F5344CB8AC3E}">
        <p14:creationId xmlns:p14="http://schemas.microsoft.com/office/powerpoint/2010/main" val="267853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Total Effect in Linear Systems (</a:t>
            </a:r>
            <a:r>
              <a:rPr lang="en-US" dirty="0">
                <a:solidFill>
                  <a:srgbClr val="FF8000"/>
                </a:solidFill>
              </a:rPr>
              <a:t>Example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4989240" cy="230403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Linear SCM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endParaRPr lang="en-US" dirty="0">
              <a:solidFill>
                <a:srgbClr val="008380"/>
              </a:solidFill>
            </a:endParaRPr>
          </a:p>
          <a:p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endParaRPr lang="en-US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X</a:t>
            </a:r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55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795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7" name="Inhaltsplatzhalter 2"/>
          <p:cNvSpPr txBox="1">
            <a:spLocks/>
          </p:cNvSpPr>
          <p:nvPr/>
        </p:nvSpPr>
        <p:spPr bwMode="auto">
          <a:xfrm>
            <a:off x="539552" y="3861048"/>
            <a:ext cx="8136904" cy="1440160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Q: What is the total effect of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</a:t>
            </a:r>
          </a:p>
          <a:p>
            <a:r>
              <a:rPr lang="en-US" dirty="0"/>
              <a:t>A:  Sum of coefficient products over each</a:t>
            </a:r>
            <a:r>
              <a:rPr lang="en-US" dirty="0">
                <a:solidFill>
                  <a:srgbClr val="008380"/>
                </a:solidFill>
              </a:rPr>
              <a:t> directed Z-Y </a:t>
            </a:r>
            <a:r>
              <a:rPr lang="en-US" dirty="0"/>
              <a:t>path</a:t>
            </a:r>
          </a:p>
          <a:p>
            <a:pPr lvl="1"/>
            <a:r>
              <a:rPr lang="en-US" dirty="0"/>
              <a:t>Directed path 1: </a:t>
            </a:r>
            <a:r>
              <a:rPr lang="en-US" dirty="0">
                <a:solidFill>
                  <a:srgbClr val="008380"/>
                </a:solidFill>
              </a:rPr>
              <a:t>Z-d-&gt;Y</a:t>
            </a:r>
            <a:r>
              <a:rPr lang="en-US" dirty="0"/>
              <a:t>;  product = </a:t>
            </a:r>
            <a:r>
              <a:rPr lang="en-US" dirty="0">
                <a:solidFill>
                  <a:srgbClr val="008380"/>
                </a:solidFill>
              </a:rPr>
              <a:t>d</a:t>
            </a:r>
          </a:p>
          <a:p>
            <a:pPr lvl="1"/>
            <a:r>
              <a:rPr lang="en-US" dirty="0"/>
              <a:t>Directed path 2: </a:t>
            </a:r>
            <a:r>
              <a:rPr lang="en-US" dirty="0">
                <a:solidFill>
                  <a:srgbClr val="008380"/>
                </a:solidFill>
              </a:rPr>
              <a:t>Z-c-&gt;W-e-&gt;Y</a:t>
            </a:r>
            <a:r>
              <a:rPr lang="en-US" dirty="0"/>
              <a:t>; product =</a:t>
            </a:r>
            <a:r>
              <a:rPr lang="en-US" dirty="0" err="1">
                <a:solidFill>
                  <a:srgbClr val="008380"/>
                </a:solidFill>
              </a:rPr>
              <a:t>ec</a:t>
            </a:r>
            <a:endParaRPr lang="en-US" dirty="0">
              <a:solidFill>
                <a:srgbClr val="008380"/>
              </a:solidFill>
            </a:endParaRPr>
          </a:p>
          <a:p>
            <a:pPr lvl="1"/>
            <a:r>
              <a:rPr lang="en-US" dirty="0"/>
              <a:t>Total effect = </a:t>
            </a:r>
            <a:r>
              <a:rPr lang="en-US" dirty="0">
                <a:solidFill>
                  <a:srgbClr val="008380"/>
                </a:solidFill>
              </a:rPr>
              <a:t>d + </a:t>
            </a:r>
            <a:r>
              <a:rPr lang="en-US" dirty="0" err="1">
                <a:solidFill>
                  <a:srgbClr val="008380"/>
                </a:solidFill>
              </a:rPr>
              <a:t>ec</a:t>
            </a:r>
            <a:r>
              <a:rPr lang="en-US" dirty="0"/>
              <a:t> 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8" name="Textfeld 37"/>
          <p:cNvSpPr txBox="1"/>
          <p:nvPr/>
        </p:nvSpPr>
        <p:spPr>
          <a:xfrm>
            <a:off x="2267744" y="3501008"/>
            <a:ext cx="3892412" cy="400110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Total effect = general causal effect </a:t>
            </a:r>
            <a:endParaRPr lang="en-US" sz="20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8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Total Effect in Linear Systems (Intuition)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4989240" cy="230403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Linear SCM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 = </a:t>
            </a:r>
            <a:r>
              <a:rPr lang="en-US" dirty="0" err="1">
                <a:solidFill>
                  <a:srgbClr val="008380"/>
                </a:solidFill>
              </a:rPr>
              <a:t>aX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 = 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endParaRPr lang="en-US" dirty="0">
              <a:solidFill>
                <a:srgbClr val="008380"/>
              </a:solidFill>
            </a:endParaRPr>
          </a:p>
          <a:p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6660232" y="278092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7" name="Oval 6"/>
          <p:cNvSpPr/>
          <p:nvPr/>
        </p:nvSpPr>
        <p:spPr>
          <a:xfrm>
            <a:off x="6926304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926304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6998312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648072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846043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Gerade Verbindung mit Pfeil 15"/>
          <p:cNvCxnSpPr>
            <a:stCxn id="24" idx="3"/>
            <a:endCxn id="8" idx="7"/>
          </p:cNvCxnSpPr>
          <p:nvPr/>
        </p:nvCxnSpPr>
        <p:spPr>
          <a:xfrm flipH="1">
            <a:off x="7049229" y="2813264"/>
            <a:ext cx="1410334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4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62208" y="177281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W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20272" y="35637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6136" y="257419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endParaRPr lang="en-US" baseline="-25000" dirty="0"/>
          </a:p>
        </p:txBody>
      </p:sp>
      <p:sp>
        <p:nvSpPr>
          <p:cNvPr id="24" name="Oval 23"/>
          <p:cNvSpPr/>
          <p:nvPr/>
        </p:nvSpPr>
        <p:spPr>
          <a:xfrm>
            <a:off x="843847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Gerade Verbindung mit Pfeil 30"/>
          <p:cNvCxnSpPr>
            <a:stCxn id="3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30" idx="5"/>
            <a:endCxn id="24" idx="0"/>
          </p:cNvCxnSpPr>
          <p:nvPr/>
        </p:nvCxnSpPr>
        <p:spPr>
          <a:xfrm>
            <a:off x="7359221" y="1895728"/>
            <a:ext cx="115125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/>
        </p:nvSpPr>
        <p:spPr>
          <a:xfrm>
            <a:off x="6956926" y="155679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358352" y="112474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X</a:t>
            </a:r>
          </a:p>
        </p:txBody>
      </p:sp>
      <p:sp>
        <p:nvSpPr>
          <p:cNvPr id="35" name="Oval 3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Gerade Verbindung mit Pfeil 35"/>
          <p:cNvCxnSpPr>
            <a:stCxn id="35" idx="4"/>
            <a:endCxn id="3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8566812" y="2555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8519121" y="19795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Z</a:t>
            </a:r>
          </a:p>
        </p:txBody>
      </p:sp>
      <p:cxnSp>
        <p:nvCxnSpPr>
          <p:cNvPr id="43" name="Gerade Verbindung mit Pfeil 42"/>
          <p:cNvCxnSpPr>
            <a:stCxn id="13" idx="4"/>
            <a:endCxn id="24" idx="0"/>
          </p:cNvCxnSpPr>
          <p:nvPr/>
        </p:nvCxnSpPr>
        <p:spPr>
          <a:xfrm flipH="1">
            <a:off x="851048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24" idx="2"/>
            <a:endCxn id="9" idx="6"/>
          </p:cNvCxnSpPr>
          <p:nvPr/>
        </p:nvCxnSpPr>
        <p:spPr>
          <a:xfrm flipH="1" flipV="1">
            <a:off x="6350240" y="2762320"/>
            <a:ext cx="2088232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6588224" y="191683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7821022" y="1916832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58" name="Textfeld 57"/>
          <p:cNvSpPr txBox="1"/>
          <p:nvPr/>
        </p:nvSpPr>
        <p:spPr>
          <a:xfrm>
            <a:off x="7109326" y="241159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60" name="Textfeld 59"/>
          <p:cNvSpPr txBox="1"/>
          <p:nvPr/>
        </p:nvSpPr>
        <p:spPr>
          <a:xfrm>
            <a:off x="6228184" y="30689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7" name="Inhaltsplatzhalter 2"/>
          <p:cNvSpPr txBox="1">
            <a:spLocks/>
          </p:cNvSpPr>
          <p:nvPr/>
        </p:nvSpPr>
        <p:spPr bwMode="auto">
          <a:xfrm>
            <a:off x="467544" y="3861048"/>
            <a:ext cx="8136904" cy="273630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Q: What is the total effect of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</a:t>
            </a:r>
          </a:p>
          <a:p>
            <a:r>
              <a:rPr lang="en-US" dirty="0"/>
              <a:t>A:  Sum of coefficient products over each directed  </a:t>
            </a:r>
            <a:r>
              <a:rPr lang="en-US" dirty="0">
                <a:solidFill>
                  <a:srgbClr val="008380"/>
                </a:solidFill>
              </a:rPr>
              <a:t>Z-Y</a:t>
            </a:r>
            <a:r>
              <a:rPr lang="en-US" dirty="0"/>
              <a:t> path</a:t>
            </a:r>
          </a:p>
          <a:p>
            <a:pPr lvl="1"/>
            <a:r>
              <a:rPr lang="en-US" dirty="0"/>
              <a:t>Total effect </a:t>
            </a:r>
            <a:r>
              <a:rPr lang="en-US" dirty="0" err="1">
                <a:solidFill>
                  <a:srgbClr val="FF0000"/>
                </a:solidFill>
              </a:rPr>
              <a:t>τ</a:t>
            </a:r>
            <a:r>
              <a:rPr lang="en-US" dirty="0"/>
              <a:t>: Intervene on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express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by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eW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 </a:t>
            </a:r>
            <a:r>
              <a:rPr lang="en-US" dirty="0">
                <a:solidFill>
                  <a:srgbClr val="008380"/>
                </a:solidFill>
              </a:rPr>
              <a:t>= </a:t>
            </a:r>
            <a:r>
              <a:rPr lang="en-US" dirty="0" err="1">
                <a:solidFill>
                  <a:srgbClr val="008380"/>
                </a:solidFill>
              </a:rPr>
              <a:t>dZ</a:t>
            </a:r>
            <a:r>
              <a:rPr lang="en-US" dirty="0">
                <a:solidFill>
                  <a:srgbClr val="008380"/>
                </a:solidFill>
              </a:rPr>
              <a:t> +e(</a:t>
            </a:r>
            <a:r>
              <a:rPr lang="en-US" dirty="0" err="1">
                <a:solidFill>
                  <a:srgbClr val="008380"/>
                </a:solidFill>
              </a:rPr>
              <a:t>bX</a:t>
            </a:r>
            <a:r>
              <a:rPr lang="en-US" dirty="0">
                <a:solidFill>
                  <a:srgbClr val="008380"/>
                </a:solidFill>
              </a:rPr>
              <a:t> +</a:t>
            </a:r>
            <a:r>
              <a:rPr lang="en-US" dirty="0" err="1">
                <a:solidFill>
                  <a:srgbClr val="008380"/>
                </a:solidFill>
              </a:rPr>
              <a:t>cZ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W</a:t>
            </a:r>
            <a:r>
              <a:rPr lang="en-US" dirty="0">
                <a:solidFill>
                  <a:srgbClr val="008380"/>
                </a:solidFill>
              </a:rPr>
              <a:t>)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       =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d+ec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>
                <a:solidFill>
                  <a:srgbClr val="008380"/>
                </a:solidFill>
              </a:rPr>
              <a:t>Z + </a:t>
            </a:r>
            <a:r>
              <a:rPr lang="en-US" dirty="0" err="1">
                <a:solidFill>
                  <a:srgbClr val="008380"/>
                </a:solidFill>
              </a:rPr>
              <a:t>ebX</a:t>
            </a:r>
            <a:r>
              <a:rPr lang="en-US" dirty="0">
                <a:solidFill>
                  <a:srgbClr val="008380"/>
                </a:solidFill>
              </a:rPr>
              <a:t> + 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err="1">
                <a:solidFill>
                  <a:srgbClr val="008380"/>
                </a:solidFill>
              </a:rPr>
              <a:t>eU</a:t>
            </a:r>
            <a:r>
              <a:rPr lang="en-US" baseline="-25000" dirty="0" err="1">
                <a:solidFill>
                  <a:srgbClr val="008380"/>
                </a:solidFill>
              </a:rPr>
              <a:t>W</a:t>
            </a:r>
            <a:r>
              <a:rPr lang="en-US" dirty="0"/>
              <a:t> = </a:t>
            </a:r>
            <a:r>
              <a:rPr lang="en-US" dirty="0" err="1">
                <a:solidFill>
                  <a:srgbClr val="FF0000"/>
                </a:solidFill>
              </a:rPr>
              <a:t>τ</a:t>
            </a:r>
            <a:r>
              <a:rPr lang="en-US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+ U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6734667" y="6093296"/>
            <a:ext cx="2315057" cy="707886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Note 1: </a:t>
            </a:r>
            <a:r>
              <a:rPr lang="en-US" sz="2000" dirty="0">
                <a:solidFill>
                  <a:srgbClr val="008380"/>
                </a:solidFill>
              </a:rPr>
              <a:t>X,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 U</a:t>
            </a:r>
            <a:r>
              <a:rPr lang="en-US" sz="2000" baseline="-25000" dirty="0">
                <a:solidFill>
                  <a:srgbClr val="008380"/>
                </a:solidFill>
              </a:rPr>
              <a:t>W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do not depend on </a:t>
            </a:r>
            <a:r>
              <a:rPr lang="en-US" sz="2000" dirty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8465138" y="2780928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Z= z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179512" y="3501008"/>
            <a:ext cx="6149637" cy="40011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 3: Holds for any linear SCM (</a:t>
            </a:r>
            <a:r>
              <a:rPr lang="en-US" sz="2000" dirty="0" err="1">
                <a:solidFill>
                  <a:srgbClr val="008380"/>
                </a:solidFill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 err="1">
                <a:solidFill>
                  <a:schemeClr val="tx1"/>
                </a:solidFill>
              </a:rPr>
              <a:t>s</a:t>
            </a:r>
            <a:r>
              <a:rPr lang="en-US" sz="2000" dirty="0">
                <a:solidFill>
                  <a:schemeClr val="tx1"/>
                </a:solidFill>
              </a:rPr>
              <a:t> may be dependent)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2987824" y="1124744"/>
            <a:ext cx="3296095" cy="1015663"/>
          </a:xfrm>
          <a:prstGeom prst="rect">
            <a:avLst/>
          </a:prstGeom>
          <a:solidFill>
            <a:srgbClr val="FFFF99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Note 2: Total effect does not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depend on the exact change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of </a:t>
            </a:r>
            <a:r>
              <a:rPr lang="en-US" sz="2000" dirty="0">
                <a:solidFill>
                  <a:srgbClr val="008380"/>
                </a:solidFill>
              </a:rPr>
              <a:t>Z </a:t>
            </a:r>
            <a:r>
              <a:rPr lang="en-US" sz="2000" dirty="0">
                <a:solidFill>
                  <a:srgbClr val="000000"/>
                </a:solidFill>
              </a:rPr>
              <a:t>but only its rate </a:t>
            </a:r>
            <a:r>
              <a:rPr lang="en-US" sz="2000" dirty="0">
                <a:solidFill>
                  <a:srgbClr val="008380"/>
                </a:solidFill>
              </a:rPr>
              <a:t>Z=+1</a:t>
            </a:r>
          </a:p>
        </p:txBody>
      </p:sp>
    </p:spTree>
    <p:extLst>
      <p:ext uri="{BB962C8B-B14F-4D97-AF65-F5344CB8AC3E}">
        <p14:creationId xmlns:p14="http://schemas.microsoft.com/office/powerpoint/2010/main" val="343850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1" grpId="0"/>
      <p:bldP spid="42" grpId="0"/>
      <p:bldP spid="57" grpId="0"/>
      <p:bldP spid="4" grpId="0" animBg="1"/>
      <p:bldP spid="12" grpId="0"/>
      <p:bldP spid="38" grpId="0" animBg="1"/>
      <p:bldP spid="4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/>
              <a:t>Note 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608289"/>
          </a:xfr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/>
              <a:t>We followed (Bollen 1989)) and summed over directed paths</a:t>
            </a:r>
          </a:p>
          <a:p>
            <a:r>
              <a:rPr lang="en-US"/>
              <a:t>In book of Pearl, Glymour &amp; Jewell (p.82-83) summation over non-backdoor paths</a:t>
            </a:r>
          </a:p>
          <a:p>
            <a:pPr lvl="1"/>
            <a:r>
              <a:rPr lang="en-US"/>
              <a:t>Seems to be an error (due to wrongly applied Wright‘s path rule?)</a:t>
            </a:r>
          </a:p>
          <a:p>
            <a:pPr lvl="1"/>
            <a:r>
              <a:rPr lang="en-US"/>
              <a:t>Consider SCM </a:t>
            </a:r>
          </a:p>
          <a:p>
            <a:pPr lvl="2"/>
            <a:r>
              <a:rPr lang="en-US">
                <a:solidFill>
                  <a:srgbClr val="008380"/>
                </a:solidFill>
              </a:rPr>
              <a:t>W = bY + aX</a:t>
            </a:r>
          </a:p>
          <a:p>
            <a:pPr lvl="2"/>
            <a:r>
              <a:rPr lang="en-US">
                <a:solidFill>
                  <a:srgbClr val="008380"/>
                </a:solidFill>
              </a:rPr>
              <a:t>Y = cX</a:t>
            </a:r>
          </a:p>
          <a:p>
            <a:pPr lvl="2"/>
            <a:r>
              <a:rPr lang="en-US">
                <a:solidFill>
                  <a:srgbClr val="008380"/>
                </a:solidFill>
              </a:rPr>
              <a:t>ACE = c </a:t>
            </a:r>
            <a:r>
              <a:rPr lang="en-US">
                <a:solidFill>
                  <a:schemeClr val="tx1"/>
                </a:solidFill>
              </a:rPr>
              <a:t>( and not </a:t>
            </a:r>
            <a:r>
              <a:rPr lang="en-US">
                <a:solidFill>
                  <a:srgbClr val="008380"/>
                </a:solidFill>
              </a:rPr>
              <a:t>c + b*a </a:t>
            </a:r>
            <a:r>
              <a:rPr lang="en-US">
                <a:solidFill>
                  <a:srgbClr val="000000"/>
                </a:solidFill>
              </a:rPr>
              <a:t>)</a:t>
            </a:r>
          </a:p>
          <a:p>
            <a:pPr lvl="1"/>
            <a:endParaRPr lang="en-US"/>
          </a:p>
          <a:p>
            <a:pPr lvl="1"/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74176" y="50665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feld 13"/>
          <p:cNvSpPr txBox="1"/>
          <p:nvPr/>
        </p:nvSpPr>
        <p:spPr>
          <a:xfrm>
            <a:off x="5364088" y="495046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Y</a:t>
            </a:r>
            <a:endParaRPr lang="en-US" baseline="-25000"/>
          </a:p>
        </p:txBody>
      </p:sp>
      <p:sp>
        <p:nvSpPr>
          <p:cNvPr id="15" name="Oval 14"/>
          <p:cNvSpPr/>
          <p:nvPr/>
        </p:nvSpPr>
        <p:spPr>
          <a:xfrm>
            <a:off x="8006424" y="50666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804248" y="41490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Gerade Verbindung mit Pfeil 16"/>
          <p:cNvCxnSpPr>
            <a:stCxn id="9" idx="0"/>
            <a:endCxn id="16" idx="3"/>
          </p:cNvCxnSpPr>
          <p:nvPr/>
        </p:nvCxnSpPr>
        <p:spPr>
          <a:xfrm flipV="1">
            <a:off x="5846184" y="4271992"/>
            <a:ext cx="979155" cy="7945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5" idx="0"/>
          </p:cNvCxnSpPr>
          <p:nvPr/>
        </p:nvCxnSpPr>
        <p:spPr>
          <a:xfrm flipH="1" flipV="1">
            <a:off x="6876256" y="4221088"/>
            <a:ext cx="1202176" cy="8455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7092280" y="393305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8134764" y="493187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X</a:t>
            </a:r>
          </a:p>
        </p:txBody>
      </p:sp>
      <p:cxnSp>
        <p:nvCxnSpPr>
          <p:cNvPr id="25" name="Gerade Verbindung mit Pfeil 24"/>
          <p:cNvCxnSpPr>
            <a:stCxn id="15" idx="3"/>
            <a:endCxn id="9" idx="5"/>
          </p:cNvCxnSpPr>
          <p:nvPr/>
        </p:nvCxnSpPr>
        <p:spPr>
          <a:xfrm flipH="1" flipV="1">
            <a:off x="5897101" y="5189496"/>
            <a:ext cx="2130414" cy="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6084168" y="437439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7388974" y="429309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6677278" y="47878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2454056" y="6400800"/>
            <a:ext cx="4188967" cy="2616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432FF"/>
                </a:solidFill>
              </a:rPr>
              <a:t>K. </a:t>
            </a:r>
            <a:r>
              <a:rPr lang="en-US" sz="1100" dirty="0" err="1">
                <a:solidFill>
                  <a:srgbClr val="0432FF"/>
                </a:solidFill>
              </a:rPr>
              <a:t>Bollen</a:t>
            </a:r>
            <a:r>
              <a:rPr lang="en-US" sz="1100" dirty="0">
                <a:solidFill>
                  <a:srgbClr val="0432FF"/>
                </a:solidFill>
              </a:rPr>
              <a:t>: Structural Equations with latent variables. New York, </a:t>
            </a:r>
            <a:r>
              <a:rPr lang="en-US" sz="1100" b="1" dirty="0">
                <a:solidFill>
                  <a:srgbClr val="FF0000"/>
                </a:solidFill>
              </a:rPr>
              <a:t>1989</a:t>
            </a:r>
            <a:r>
              <a:rPr lang="en-US" sz="1100" dirty="0">
                <a:solidFill>
                  <a:srgbClr val="0432F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496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/>
              <a:t>Addendum and Historical Note to Note 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608289"/>
          </a:xfrm>
          <a:solidFill>
            <a:srgbClr val="FFFF99"/>
          </a:solidFill>
        </p:spPr>
        <p:txBody>
          <a:bodyPr/>
          <a:lstStyle/>
          <a:p>
            <a:pPr marL="0" indent="0">
              <a:buNone/>
            </a:pPr>
            <a:endParaRPr lang="en-US"/>
          </a:p>
          <a:p>
            <a:r>
              <a:rPr lang="en-US"/>
              <a:t>Earliest use of graphs in causal analysis in (Wright 1920)</a:t>
            </a:r>
          </a:p>
          <a:p>
            <a:r>
              <a:rPr lang="en-US">
                <a:solidFill>
                  <a:srgbClr val="0000FF"/>
                </a:solidFill>
              </a:rPr>
              <a:t>Wright path tracing </a:t>
            </a:r>
            <a:r>
              <a:rPr lang="en-US"/>
              <a:t>for calculating covariances in linear SCMs</a:t>
            </a:r>
          </a:p>
          <a:p>
            <a:pPr marL="0" indent="0">
              <a:buNone/>
            </a:pPr>
            <a:r>
              <a:rPr lang="en-US" baseline="-25000">
                <a:solidFill>
                  <a:srgbClr val="008380"/>
                </a:solidFill>
              </a:rPr>
              <a:t> </a:t>
            </a:r>
            <a:r>
              <a:rPr lang="en-US">
                <a:solidFill>
                  <a:srgbClr val="008380"/>
                </a:solidFill>
              </a:rPr>
              <a:t>     σ</a:t>
            </a:r>
            <a:r>
              <a:rPr lang="en-US" baseline="-25000">
                <a:solidFill>
                  <a:srgbClr val="008380"/>
                </a:solidFill>
              </a:rPr>
              <a:t>XY</a:t>
            </a:r>
            <a:r>
              <a:rPr lang="en-US">
                <a:solidFill>
                  <a:srgbClr val="008380"/>
                </a:solidFill>
              </a:rPr>
              <a:t> = ∑</a:t>
            </a:r>
            <a:r>
              <a:rPr lang="en-US" baseline="-25000">
                <a:solidFill>
                  <a:srgbClr val="008380"/>
                </a:solidFill>
              </a:rPr>
              <a:t>p</a:t>
            </a:r>
            <a:r>
              <a:rPr lang="en-US">
                <a:solidFill>
                  <a:srgbClr val="008380"/>
                </a:solidFill>
              </a:rPr>
              <a:t>  product(p)     </a:t>
            </a:r>
          </a:p>
          <a:p>
            <a:pPr lvl="1"/>
            <a:r>
              <a:rPr lang="en-US"/>
              <a:t> where all </a:t>
            </a: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/>
              <a:t> are </a:t>
            </a:r>
            <a:r>
              <a:rPr lang="en-US">
                <a:solidFill>
                  <a:srgbClr val="008380"/>
                </a:solidFill>
              </a:rPr>
              <a:t>X-Y</a:t>
            </a:r>
            <a:r>
              <a:rPr lang="en-US"/>
              <a:t> paths not containing a collider and  </a:t>
            </a:r>
          </a:p>
          <a:p>
            <a:pPr lvl="1"/>
            <a:r>
              <a:rPr lang="en-US">
                <a:solidFill>
                  <a:srgbClr val="008380"/>
                </a:solidFill>
              </a:rPr>
              <a:t>product(p)</a:t>
            </a:r>
            <a:r>
              <a:rPr lang="en-US"/>
              <a:t> = product of all structural coefficients and covariances of error terms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3002391" y="6238651"/>
            <a:ext cx="31614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432FF"/>
                </a:solidFill>
              </a:rPr>
              <a:t>S. Wright. Correlation and Causation. </a:t>
            </a:r>
          </a:p>
          <a:p>
            <a:r>
              <a:rPr lang="en-US" sz="1100" dirty="0">
                <a:solidFill>
                  <a:srgbClr val="0432FF"/>
                </a:solidFill>
              </a:rPr>
              <a:t>Journal of Agricultural Research 20, 557-585, </a:t>
            </a:r>
            <a:r>
              <a:rPr lang="en-US" sz="1100" dirty="0">
                <a:solidFill>
                  <a:srgbClr val="FF0000"/>
                </a:solidFill>
              </a:rPr>
              <a:t>1921</a:t>
            </a:r>
            <a:r>
              <a:rPr lang="en-US" sz="1100" dirty="0">
                <a:solidFill>
                  <a:srgbClr val="3366F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78201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Identifying Structural Coefficients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75230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What if path coefficients are not known </a:t>
            </a:r>
            <a:r>
              <a:rPr lang="en-US" dirty="0" err="1"/>
              <a:t>apriori</a:t>
            </a:r>
            <a:r>
              <a:rPr lang="en-US" dirty="0"/>
              <a:t> or are not testable?</a:t>
            </a:r>
          </a:p>
          <a:p>
            <a:pPr>
              <a:defRPr/>
            </a:pPr>
            <a:r>
              <a:rPr lang="en-US" dirty="0"/>
              <a:t>One has to identify only those relevant for the specific task, e.g., total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to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or direct effect of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For those required for the task one can use </a:t>
            </a:r>
            <a:r>
              <a:rPr lang="en-US" dirty="0">
                <a:solidFill>
                  <a:srgbClr val="FF0000"/>
                </a:solidFill>
              </a:rPr>
              <a:t>linear regression on the data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Identify relevant variables for linear regression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Identify within linear equation coefficients for the specific task</a:t>
            </a:r>
          </a:p>
          <a:p>
            <a:pPr marL="457200" lvl="1" indent="0">
              <a:buNone/>
              <a:defRPr/>
            </a:pPr>
            <a:endParaRPr lang="en-US" b="1" dirty="0"/>
          </a:p>
          <a:p>
            <a:pPr marL="0" indent="0">
              <a:buNone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130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Direct Effect in Incomplete Linear Systems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069360" cy="280808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Q: Direct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 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A: Here, direct effect </a:t>
            </a:r>
            <a:r>
              <a:rPr lang="en-US" dirty="0">
                <a:solidFill>
                  <a:srgbClr val="008380"/>
                </a:solidFill>
              </a:rPr>
              <a:t>= 0</a:t>
            </a:r>
          </a:p>
          <a:p>
            <a:pPr lvl="1">
              <a:defRPr/>
            </a:pPr>
            <a:r>
              <a:rPr lang="en-US" dirty="0"/>
              <a:t>There is no edge from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to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lvl="1">
              <a:defRPr/>
            </a:pPr>
            <a:r>
              <a:rPr lang="en-US" dirty="0"/>
              <a:t>Which amounts to path coefficient</a:t>
            </a:r>
          </a:p>
          <a:p>
            <a:pPr marL="457200" lvl="1" indent="0">
              <a:buNone/>
              <a:defRPr/>
            </a:pPr>
            <a:r>
              <a:rPr lang="en-US" dirty="0"/>
              <a:t>    for </a:t>
            </a:r>
            <a:r>
              <a:rPr lang="en-US" dirty="0">
                <a:solidFill>
                  <a:srgbClr val="008380"/>
                </a:solidFill>
              </a:rPr>
              <a:t>X-Y</a:t>
            </a:r>
            <a:r>
              <a:rPr lang="en-US" dirty="0"/>
              <a:t> edge </a:t>
            </a:r>
            <a:r>
              <a:rPr lang="en-US" dirty="0">
                <a:solidFill>
                  <a:srgbClr val="008380"/>
                </a:solidFill>
              </a:rPr>
              <a:t>= 0</a:t>
            </a:r>
            <a:r>
              <a:rPr lang="en-US" dirty="0"/>
              <a:t>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905630" y="2780928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7" name="Oval 6"/>
          <p:cNvSpPr/>
          <p:nvPr/>
        </p:nvSpPr>
        <p:spPr>
          <a:xfrm>
            <a:off x="7171702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7171702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6206224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7243710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278232" y="2834320"/>
            <a:ext cx="893470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122352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6206224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/>
          <p:cNvCxnSpPr>
            <a:stCxn id="8" idx="7"/>
            <a:endCxn id="19" idx="3"/>
          </p:cNvCxnSpPr>
          <p:nvPr/>
        </p:nvCxnSpPr>
        <p:spPr>
          <a:xfrm flipV="1">
            <a:off x="7294627" y="2813264"/>
            <a:ext cx="826856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13" idx="4"/>
            <a:endCxn id="9" idx="0"/>
          </p:cNvCxnSpPr>
          <p:nvPr/>
        </p:nvCxnSpPr>
        <p:spPr>
          <a:xfrm>
            <a:off x="6278232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062208" y="177281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265670" y="356372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5796136" y="25741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100392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236296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>
            <a:stCxn id="20" idx="3"/>
            <a:endCxn id="9" idx="7"/>
          </p:cNvCxnSpPr>
          <p:nvPr/>
        </p:nvCxnSpPr>
        <p:spPr>
          <a:xfrm flipH="1">
            <a:off x="6329149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20" idx="5"/>
            <a:endCxn id="19" idx="0"/>
          </p:cNvCxnSpPr>
          <p:nvPr/>
        </p:nvCxnSpPr>
        <p:spPr>
          <a:xfrm>
            <a:off x="7359221" y="1895728"/>
            <a:ext cx="81317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6956926" y="1556792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358352" y="1124744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T</a:t>
            </a:r>
          </a:p>
        </p:txBody>
      </p:sp>
      <p:sp>
        <p:nvSpPr>
          <p:cNvPr id="25" name="Oval 24"/>
          <p:cNvSpPr/>
          <p:nvPr/>
        </p:nvSpPr>
        <p:spPr>
          <a:xfrm>
            <a:off x="7236296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308304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228732" y="255561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8244408" y="205155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cxnSp>
        <p:nvCxnSpPr>
          <p:cNvPr id="29" name="Gerade Verbindung mit Pfeil 28"/>
          <p:cNvCxnSpPr>
            <a:stCxn id="12" idx="4"/>
            <a:endCxn id="19" idx="0"/>
          </p:cNvCxnSpPr>
          <p:nvPr/>
        </p:nvCxnSpPr>
        <p:spPr>
          <a:xfrm flipH="1">
            <a:off x="8172400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6588224" y="1916832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7668344" y="1916832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749014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δ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6432158" y="30689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00"/>
                </a:solidFill>
              </a:rPr>
              <a:t>γ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92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Total effect in Incomplete Linear Systems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069360" cy="280808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Q: Total effect (GCE)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 </a:t>
            </a:r>
          </a:p>
          <a:p>
            <a:pPr>
              <a:defRPr/>
            </a:pPr>
            <a:r>
              <a:rPr lang="en-US" dirty="0"/>
              <a:t>Now path coefficients not necessarily known (</a:t>
            </a:r>
            <a:r>
              <a:rPr lang="en-US" dirty="0">
                <a:solidFill>
                  <a:srgbClr val="0000FF"/>
                </a:solidFill>
              </a:rPr>
              <a:t>Greek letters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Recall: With backdoor criterion identify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to adjust for</a:t>
            </a:r>
            <a:br>
              <a:rPr lang="en-US" dirty="0"/>
            </a:br>
            <a:r>
              <a:rPr lang="en-US" dirty="0">
                <a:solidFill>
                  <a:srgbClr val="008380"/>
                </a:solidFill>
              </a:rPr>
              <a:t>GCE =   P(</a:t>
            </a:r>
            <a:r>
              <a:rPr lang="en-US" dirty="0" err="1">
                <a:solidFill>
                  <a:srgbClr val="008380"/>
                </a:solidFill>
              </a:rPr>
              <a:t>y|do</a:t>
            </a:r>
            <a:r>
              <a:rPr lang="en-US" dirty="0">
                <a:solidFill>
                  <a:srgbClr val="008380"/>
                </a:solidFill>
              </a:rPr>
              <a:t>(x)) = ∑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 err="1">
                <a:solidFill>
                  <a:srgbClr val="008380"/>
                </a:solidFill>
              </a:rPr>
              <a:t>P</a:t>
            </a:r>
            <a:r>
              <a:rPr lang="en-US" dirty="0">
                <a:solidFill>
                  <a:srgbClr val="008380"/>
                </a:solidFill>
              </a:rPr>
              <a:t>(y | </a:t>
            </a:r>
            <a:r>
              <a:rPr lang="en-US" dirty="0" err="1">
                <a:solidFill>
                  <a:srgbClr val="008380"/>
                </a:solidFill>
              </a:rPr>
              <a:t>x,z</a:t>
            </a:r>
            <a:r>
              <a:rPr lang="en-US" dirty="0">
                <a:solidFill>
                  <a:srgbClr val="008380"/>
                </a:solidFill>
              </a:rPr>
              <a:t>)P(z)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7462514" y="278092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7" name="Oval 6"/>
          <p:cNvSpPr/>
          <p:nvPr/>
        </p:nvSpPr>
        <p:spPr>
          <a:xfrm>
            <a:off x="7728586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728586" y="35730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763108" y="26903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7800594" y="3356976"/>
            <a:ext cx="0" cy="2160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6835116" y="2834320"/>
            <a:ext cx="893470" cy="8106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679236" y="2267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6763108" y="21955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Gerade Verbindung mit Pfeil 13"/>
          <p:cNvCxnSpPr>
            <a:stCxn id="8" idx="7"/>
            <a:endCxn id="19" idx="3"/>
          </p:cNvCxnSpPr>
          <p:nvPr/>
        </p:nvCxnSpPr>
        <p:spPr>
          <a:xfrm flipV="1">
            <a:off x="7851511" y="2813264"/>
            <a:ext cx="826856" cy="7808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>
            <a:stCxn id="13" idx="4"/>
            <a:endCxn id="9" idx="0"/>
          </p:cNvCxnSpPr>
          <p:nvPr/>
        </p:nvCxnSpPr>
        <p:spPr>
          <a:xfrm>
            <a:off x="6835116" y="2339588"/>
            <a:ext cx="0" cy="3507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619092" y="177281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X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913742" y="3563724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endParaRPr lang="en-US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6353020" y="257419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US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657276" y="26903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7793180" y="177281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Gerade Verbindung mit Pfeil 20"/>
          <p:cNvCxnSpPr>
            <a:stCxn id="20" idx="3"/>
            <a:endCxn id="9" idx="7"/>
          </p:cNvCxnSpPr>
          <p:nvPr/>
        </p:nvCxnSpPr>
        <p:spPr>
          <a:xfrm flipH="1">
            <a:off x="6886033" y="1895728"/>
            <a:ext cx="928238" cy="8156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20" idx="5"/>
            <a:endCxn id="19" idx="0"/>
          </p:cNvCxnSpPr>
          <p:nvPr/>
        </p:nvCxnSpPr>
        <p:spPr>
          <a:xfrm>
            <a:off x="7916105" y="1895728"/>
            <a:ext cx="813179" cy="7946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7513810" y="155679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915236" y="1124744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T</a:t>
            </a:r>
          </a:p>
        </p:txBody>
      </p:sp>
      <p:sp>
        <p:nvSpPr>
          <p:cNvPr id="25" name="Oval 24"/>
          <p:cNvSpPr/>
          <p:nvPr/>
        </p:nvSpPr>
        <p:spPr>
          <a:xfrm>
            <a:off x="7793180" y="1268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865188" y="141276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785616" y="25556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8801292" y="2051556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Y</a:t>
            </a:r>
          </a:p>
        </p:txBody>
      </p:sp>
      <p:cxnSp>
        <p:nvCxnSpPr>
          <p:cNvPr id="29" name="Gerade Verbindung mit Pfeil 28"/>
          <p:cNvCxnSpPr>
            <a:stCxn id="12" idx="4"/>
            <a:endCxn id="19" idx="0"/>
          </p:cNvCxnSpPr>
          <p:nvPr/>
        </p:nvCxnSpPr>
        <p:spPr>
          <a:xfrm flipH="1">
            <a:off x="8729284" y="2411580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145108" y="1916832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8225228" y="1916832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8305898" y="313167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δ</a:t>
            </a:r>
            <a:endParaRPr lang="en-US" dirty="0"/>
          </a:p>
        </p:txBody>
      </p:sp>
      <p:sp>
        <p:nvSpPr>
          <p:cNvPr id="35" name="Textfeld 34"/>
          <p:cNvSpPr txBox="1"/>
          <p:nvPr/>
        </p:nvSpPr>
        <p:spPr>
          <a:xfrm>
            <a:off x="6989042" y="306896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γ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3" name="Inhaltsplatzhalter 2"/>
          <p:cNvSpPr txBox="1">
            <a:spLocks/>
          </p:cNvSpPr>
          <p:nvPr/>
        </p:nvSpPr>
        <p:spPr bwMode="auto">
          <a:xfrm>
            <a:off x="467544" y="4077072"/>
            <a:ext cx="7920880" cy="1872208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Use backdoor to identify variables to regress for</a:t>
            </a:r>
          </a:p>
          <a:p>
            <a:pPr>
              <a:defRPr/>
            </a:pPr>
            <a:r>
              <a:rPr lang="en-US" dirty="0"/>
              <a:t>Here </a:t>
            </a:r>
            <a:r>
              <a:rPr lang="en-US" dirty="0">
                <a:solidFill>
                  <a:srgbClr val="008380"/>
                </a:solidFill>
              </a:rPr>
              <a:t>Z = {T}</a:t>
            </a:r>
            <a:r>
              <a:rPr lang="en-US" dirty="0"/>
              <a:t>, so do linear regression on </a:t>
            </a:r>
            <a:r>
              <a:rPr lang="en-US" dirty="0">
                <a:solidFill>
                  <a:srgbClr val="008380"/>
                </a:solidFill>
              </a:rPr>
              <a:t>X,T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Y(X,T) = </a:t>
            </a: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T</a:t>
            </a:r>
            <a:r>
              <a:rPr lang="en-US" dirty="0" err="1">
                <a:solidFill>
                  <a:srgbClr val="008380"/>
                </a:solidFill>
              </a:rPr>
              <a:t>T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err="1">
                <a:solidFill>
                  <a:srgbClr val="008380"/>
                </a:solidFill>
              </a:rPr>
              <a:t>ε</a:t>
            </a:r>
            <a:endParaRPr lang="en-US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 total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on</a:t>
            </a:r>
            <a:r>
              <a:rPr lang="en-US" dirty="0">
                <a:solidFill>
                  <a:srgbClr val="008380"/>
                </a:solidFill>
              </a:rPr>
              <a:t> Y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4679504" y="5229200"/>
            <a:ext cx="4464496" cy="132343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linear regression equation ≠ structural equation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Regression coefficients handmade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Path coefficients nature-made </a:t>
            </a:r>
          </a:p>
        </p:txBody>
      </p:sp>
    </p:spTree>
    <p:extLst>
      <p:ext uri="{BB962C8B-B14F-4D97-AF65-F5344CB8AC3E}">
        <p14:creationId xmlns:p14="http://schemas.microsoft.com/office/powerpoint/2010/main" val="192758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Literature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J.Pearl</a:t>
            </a:r>
            <a:r>
              <a:rPr lang="en-US" dirty="0"/>
              <a:t>, M. </a:t>
            </a:r>
            <a:r>
              <a:rPr lang="en-US" dirty="0" err="1"/>
              <a:t>Glymour</a:t>
            </a:r>
            <a:r>
              <a:rPr lang="en-US" dirty="0"/>
              <a:t>, N. P. Jewell: Causal inference in statistics – A primer, Wiley, 2016. </a:t>
            </a:r>
          </a:p>
          <a:p>
            <a:pPr marL="0" indent="0">
              <a:buNone/>
              <a:defRPr/>
            </a:pPr>
            <a:r>
              <a:rPr lang="en-US" dirty="0"/>
              <a:t>                                                           (Main Reference)</a:t>
            </a:r>
          </a:p>
          <a:p>
            <a:pPr>
              <a:defRPr/>
            </a:pPr>
            <a:r>
              <a:rPr lang="en-US" dirty="0"/>
              <a:t>J. Pearl: Causality, CUP, 2000.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B. Chen &amp; Pearl: Graphical Tools for Linear Structural Equation Modeling, Technical Report R-432, July 2015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Direct Effect in Incomplete Linear Systems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482431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Q: Direct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A: In general, find blocking variables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for </a:t>
            </a:r>
          </a:p>
          <a:p>
            <a:pPr lvl="2">
              <a:defRPr/>
            </a:pPr>
            <a:r>
              <a:rPr lang="en-US" dirty="0">
                <a:solidFill>
                  <a:srgbClr val="008380"/>
                </a:solidFill>
              </a:rPr>
              <a:t>X-Y </a:t>
            </a:r>
            <a:r>
              <a:rPr lang="en-US" dirty="0"/>
              <a:t>backdoor paths </a:t>
            </a:r>
            <a:r>
              <a:rPr lang="en-US" dirty="0">
                <a:solidFill>
                  <a:srgbClr val="FF0000"/>
                </a:solidFill>
              </a:rPr>
              <a:t>and, more generally, </a:t>
            </a:r>
          </a:p>
          <a:p>
            <a:pPr lvl="2">
              <a:defRPr/>
            </a:pPr>
            <a:r>
              <a:rPr lang="en-US" dirty="0"/>
              <a:t>Indirect </a:t>
            </a:r>
            <a:r>
              <a:rPr lang="en-US" dirty="0">
                <a:solidFill>
                  <a:srgbClr val="008380"/>
                </a:solidFill>
              </a:rPr>
              <a:t>X-Y</a:t>
            </a:r>
            <a:r>
              <a:rPr lang="en-US" dirty="0"/>
              <a:t> paths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675758" y="35730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236296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7308304" y="3356976"/>
            <a:ext cx="367454" cy="288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8626408" y="24836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Gerade Verbindung mit Pfeil 13"/>
          <p:cNvCxnSpPr>
            <a:stCxn id="19" idx="3"/>
            <a:endCxn id="8" idx="7"/>
          </p:cNvCxnSpPr>
          <p:nvPr/>
        </p:nvCxnSpPr>
        <p:spPr>
          <a:xfrm flipH="1">
            <a:off x="7798683" y="3029288"/>
            <a:ext cx="826856" cy="5648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804248" y="299695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Y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769726" y="36450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7401723" y="241159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US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604448" y="29063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7668344" y="2348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Gerade Verbindung mit Pfeil 20"/>
          <p:cNvCxnSpPr>
            <a:stCxn id="20" idx="4"/>
            <a:endCxn id="8" idx="0"/>
          </p:cNvCxnSpPr>
          <p:nvPr/>
        </p:nvCxnSpPr>
        <p:spPr>
          <a:xfrm>
            <a:off x="7740352" y="2492896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20" idx="5"/>
            <a:endCxn id="19" idx="0"/>
          </p:cNvCxnSpPr>
          <p:nvPr/>
        </p:nvCxnSpPr>
        <p:spPr>
          <a:xfrm>
            <a:off x="7791269" y="2471808"/>
            <a:ext cx="885187" cy="4345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7812360" y="141277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862408" y="98072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H</a:t>
            </a:r>
          </a:p>
        </p:txBody>
      </p:sp>
      <p:sp>
        <p:nvSpPr>
          <p:cNvPr id="25" name="Oval 24"/>
          <p:cNvSpPr/>
          <p:nvPr/>
        </p:nvSpPr>
        <p:spPr>
          <a:xfrm>
            <a:off x="7668344" y="15568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740352" y="1700808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732788" y="277163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8748464" y="226758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W</a:t>
            </a:r>
          </a:p>
        </p:txBody>
      </p:sp>
      <p:cxnSp>
        <p:nvCxnSpPr>
          <p:cNvPr id="29" name="Gerade Verbindung mit Pfeil 28"/>
          <p:cNvCxnSpPr>
            <a:stCxn id="12" idx="4"/>
            <a:endCxn id="19" idx="0"/>
          </p:cNvCxnSpPr>
          <p:nvPr/>
        </p:nvCxnSpPr>
        <p:spPr>
          <a:xfrm flipH="1">
            <a:off x="8676456" y="2627604"/>
            <a:ext cx="21960" cy="2787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452320" y="2852936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7452320" y="1763524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8100392" y="33477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δ</a:t>
            </a:r>
            <a:endParaRPr lang="en-US" dirty="0"/>
          </a:p>
        </p:txBody>
      </p:sp>
      <p:sp>
        <p:nvSpPr>
          <p:cNvPr id="35" name="Textfeld 34"/>
          <p:cNvSpPr txBox="1"/>
          <p:nvPr/>
        </p:nvSpPr>
        <p:spPr>
          <a:xfrm>
            <a:off x="8100392" y="233958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γ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7668344" y="1124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" name="Gerade Verbindung mit Pfeil 37"/>
          <p:cNvCxnSpPr>
            <a:stCxn id="37" idx="4"/>
            <a:endCxn id="25" idx="0"/>
          </p:cNvCxnSpPr>
          <p:nvPr/>
        </p:nvCxnSpPr>
        <p:spPr>
          <a:xfrm>
            <a:off x="7740352" y="1268760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Inhaltsplatzhalter 2"/>
          <p:cNvSpPr txBox="1">
            <a:spLocks/>
          </p:cNvSpPr>
          <p:nvPr/>
        </p:nvSpPr>
        <p:spPr bwMode="auto">
          <a:xfrm>
            <a:off x="395536" y="4085679"/>
            <a:ext cx="7789168" cy="2367657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This can be achieved as follows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baseline="-25000" dirty="0">
                <a:solidFill>
                  <a:srgbClr val="008380"/>
                </a:solidFill>
              </a:rPr>
              <a:t>α</a:t>
            </a:r>
            <a:r>
              <a:rPr lang="en-US" dirty="0">
                <a:solidFill>
                  <a:schemeClr val="tx1"/>
                </a:solidFill>
              </a:rPr>
              <a:t> = Graph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chemeClr val="tx1"/>
                </a:solidFill>
              </a:rPr>
              <a:t> without edge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–α-&gt;Y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chemeClr val="tx1"/>
                </a:solidFill>
              </a:rPr>
              <a:t> = variables d-separating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Y = </a:t>
            </a: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+ </a:t>
            </a:r>
            <a:r>
              <a:rPr lang="en-US" sz="2400" dirty="0" err="1">
                <a:solidFill>
                  <a:srgbClr val="008380"/>
                </a:solidFill>
              </a:rPr>
              <a:t>ε</a:t>
            </a:r>
            <a:endParaRPr lang="en-US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     Direct effect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on </a:t>
            </a:r>
            <a:r>
              <a:rPr lang="en-US" dirty="0">
                <a:solidFill>
                  <a:srgbClr val="008380"/>
                </a:solidFill>
              </a:rPr>
              <a:t>Y= </a:t>
            </a:r>
            <a:r>
              <a:rPr lang="en-US" dirty="0" err="1">
                <a:solidFill>
                  <a:srgbClr val="008380"/>
                </a:solidFill>
              </a:rPr>
              <a:t>r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 =:α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endParaRPr lang="en-US" b="1" dirty="0"/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57" name="Textfeld 56"/>
          <p:cNvSpPr txBox="1"/>
          <p:nvPr/>
        </p:nvSpPr>
        <p:spPr>
          <a:xfrm>
            <a:off x="6732240" y="177281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X</a:t>
            </a:r>
          </a:p>
        </p:txBody>
      </p:sp>
      <p:sp>
        <p:nvSpPr>
          <p:cNvPr id="58" name="Oval 57"/>
          <p:cNvSpPr/>
          <p:nvPr/>
        </p:nvSpPr>
        <p:spPr>
          <a:xfrm>
            <a:off x="7164288" y="2060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Gerade Verbindung mit Pfeil 58"/>
          <p:cNvCxnSpPr>
            <a:stCxn id="58" idx="5"/>
            <a:endCxn id="20" idx="2"/>
          </p:cNvCxnSpPr>
          <p:nvPr/>
        </p:nvCxnSpPr>
        <p:spPr>
          <a:xfrm>
            <a:off x="7287213" y="2183776"/>
            <a:ext cx="381131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6660232" y="4797152"/>
            <a:ext cx="2050561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Here: </a:t>
            </a:r>
            <a:r>
              <a:rPr lang="en-US" sz="2600" dirty="0">
                <a:solidFill>
                  <a:srgbClr val="008380"/>
                </a:solidFill>
              </a:rPr>
              <a:t>Z = {W} 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499992" y="5456837"/>
            <a:ext cx="3406702" cy="5232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Here: </a:t>
            </a:r>
            <a:r>
              <a:rPr lang="en-US" sz="2600" dirty="0">
                <a:solidFill>
                  <a:srgbClr val="008380"/>
                </a:solidFill>
              </a:rPr>
              <a:t>Y= </a:t>
            </a:r>
            <a:r>
              <a:rPr lang="en-US" sz="2800" dirty="0" err="1">
                <a:solidFill>
                  <a:srgbClr val="008380"/>
                </a:solidFill>
              </a:rPr>
              <a:t>r</a:t>
            </a:r>
            <a:r>
              <a:rPr lang="en-US" sz="2800" baseline="-25000" dirty="0" err="1">
                <a:solidFill>
                  <a:srgbClr val="008380"/>
                </a:solidFill>
              </a:rPr>
              <a:t>X</a:t>
            </a:r>
            <a:r>
              <a:rPr lang="en-US" sz="2800" dirty="0" err="1">
                <a:solidFill>
                  <a:srgbClr val="008380"/>
                </a:solidFill>
              </a:rPr>
              <a:t>X</a:t>
            </a:r>
            <a:r>
              <a:rPr lang="en-US" sz="2800" dirty="0">
                <a:solidFill>
                  <a:srgbClr val="008380"/>
                </a:solidFill>
              </a:rPr>
              <a:t> + </a:t>
            </a:r>
            <a:r>
              <a:rPr lang="en-US" sz="2800" dirty="0" err="1">
                <a:solidFill>
                  <a:srgbClr val="008380"/>
                </a:solidFill>
              </a:rPr>
              <a:t>r</a:t>
            </a:r>
            <a:r>
              <a:rPr lang="en-US" sz="2800" baseline="-25000" dirty="0" err="1">
                <a:solidFill>
                  <a:srgbClr val="008380"/>
                </a:solidFill>
              </a:rPr>
              <a:t>W</a:t>
            </a:r>
            <a:r>
              <a:rPr lang="en-US" sz="2800" dirty="0" err="1">
                <a:solidFill>
                  <a:srgbClr val="008380"/>
                </a:solidFill>
              </a:rPr>
              <a:t>W</a:t>
            </a:r>
            <a:r>
              <a:rPr lang="en-US" sz="2800" dirty="0">
                <a:solidFill>
                  <a:srgbClr val="008380"/>
                </a:solidFill>
              </a:rPr>
              <a:t> + </a:t>
            </a:r>
            <a:r>
              <a:rPr lang="en-US" sz="2800" dirty="0" err="1">
                <a:solidFill>
                  <a:srgbClr val="008380"/>
                </a:solidFill>
              </a:rPr>
              <a:t>ε</a:t>
            </a:r>
            <a:endParaRPr lang="en-US" sz="26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35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62" grpId="0" animBg="1"/>
      <p:bldP spid="6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Direct Effect in Incomplete Linear Systems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7077472" cy="525636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Q: What if there are no d-separating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?  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A: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Find </a:t>
            </a:r>
            <a:r>
              <a:rPr lang="en-US" dirty="0">
                <a:solidFill>
                  <a:srgbClr val="0000FF"/>
                </a:solidFill>
              </a:rPr>
              <a:t>instrumental</a:t>
            </a:r>
            <a:r>
              <a:rPr lang="en-US" dirty="0"/>
              <a:t> variables </a:t>
            </a:r>
            <a:r>
              <a:rPr lang="en-US" dirty="0">
                <a:solidFill>
                  <a:srgbClr val="008380"/>
                </a:solidFill>
              </a:rPr>
              <a:t>Z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d-connected to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baseline="-25000" dirty="0">
                <a:solidFill>
                  <a:srgbClr val="008380"/>
                </a:solidFill>
              </a:rPr>
              <a:t>α </a:t>
            </a:r>
            <a:r>
              <a:rPr lang="en-US" dirty="0"/>
              <a:t>and 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d-separated from </a:t>
            </a:r>
            <a:r>
              <a:rPr lang="en-US" dirty="0">
                <a:solidFill>
                  <a:srgbClr val="008380"/>
                </a:solidFill>
              </a:rPr>
              <a:t>Y </a:t>
            </a:r>
            <a:r>
              <a:rPr lang="en-US" dirty="0">
                <a:solidFill>
                  <a:schemeClr val="tx1"/>
                </a:solidFill>
              </a:rPr>
              <a:t>in</a:t>
            </a:r>
            <a:r>
              <a:rPr lang="en-US" dirty="0">
                <a:solidFill>
                  <a:srgbClr val="008380"/>
                </a:solidFill>
              </a:rPr>
              <a:t> G</a:t>
            </a:r>
            <a:r>
              <a:rPr lang="en-US" baseline="-25000" dirty="0">
                <a:solidFill>
                  <a:srgbClr val="008380"/>
                </a:solidFill>
              </a:rPr>
              <a:t>α</a:t>
            </a:r>
            <a:endParaRPr lang="en-US" dirty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Regress </a:t>
            </a:r>
            <a:r>
              <a:rPr lang="en-US" dirty="0">
                <a:solidFill>
                  <a:srgbClr val="008380"/>
                </a:solidFill>
              </a:rPr>
              <a:t>Y = r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Z + </a:t>
            </a:r>
            <a:r>
              <a:rPr lang="en-US" dirty="0" err="1">
                <a:solidFill>
                  <a:srgbClr val="008380"/>
                </a:solidFill>
              </a:rPr>
              <a:t>ε</a:t>
            </a:r>
            <a:endParaRPr lang="en-US" dirty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Regress </a:t>
            </a:r>
            <a:r>
              <a:rPr lang="en-US" dirty="0">
                <a:solidFill>
                  <a:srgbClr val="008380"/>
                </a:solidFill>
              </a:rPr>
              <a:t>X = r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Z + </a:t>
            </a:r>
            <a:r>
              <a:rPr lang="en-US" dirty="0" err="1">
                <a:solidFill>
                  <a:srgbClr val="008380"/>
                </a:solidFill>
              </a:rPr>
              <a:t>ε</a:t>
            </a:r>
            <a:endParaRPr lang="en-US" dirty="0">
              <a:solidFill>
                <a:srgbClr val="008380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r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/r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= α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= direct effect of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>
                <a:solidFill>
                  <a:schemeClr val="tx1"/>
                </a:solidFill>
              </a:rPr>
              <a:t>on</a:t>
            </a:r>
            <a:r>
              <a:rPr lang="en-US" dirty="0">
                <a:solidFill>
                  <a:srgbClr val="008380"/>
                </a:solidFill>
              </a:rPr>
              <a:t> Y</a:t>
            </a:r>
            <a:r>
              <a:rPr lang="en-US" dirty="0"/>
              <a:t> </a:t>
            </a:r>
            <a:endParaRPr lang="en-US" dirty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675758" y="35730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236296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Gerade Verbindung mit Pfeil 10"/>
          <p:cNvCxnSpPr>
            <a:stCxn id="9" idx="4"/>
            <a:endCxn id="8" idx="2"/>
          </p:cNvCxnSpPr>
          <p:nvPr/>
        </p:nvCxnSpPr>
        <p:spPr>
          <a:xfrm>
            <a:off x="7308304" y="3356976"/>
            <a:ext cx="367454" cy="288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804248" y="299695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Y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769726" y="36450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7401723" y="241159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US" baseline="-25000" dirty="0"/>
          </a:p>
        </p:txBody>
      </p:sp>
      <p:sp>
        <p:nvSpPr>
          <p:cNvPr id="20" name="Oval 19"/>
          <p:cNvSpPr/>
          <p:nvPr/>
        </p:nvSpPr>
        <p:spPr>
          <a:xfrm>
            <a:off x="7668344" y="2348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Gerade Verbindung mit Pfeil 20"/>
          <p:cNvCxnSpPr>
            <a:stCxn id="20" idx="4"/>
            <a:endCxn id="8" idx="0"/>
          </p:cNvCxnSpPr>
          <p:nvPr/>
        </p:nvCxnSpPr>
        <p:spPr>
          <a:xfrm>
            <a:off x="7740352" y="2492896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7812360" y="141277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7862408" y="980728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H</a:t>
            </a:r>
          </a:p>
        </p:txBody>
      </p:sp>
      <p:sp>
        <p:nvSpPr>
          <p:cNvPr id="25" name="Oval 24"/>
          <p:cNvSpPr/>
          <p:nvPr/>
        </p:nvSpPr>
        <p:spPr>
          <a:xfrm>
            <a:off x="7668344" y="15568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740352" y="1700808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7452320" y="2852936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7452320" y="1763524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7" name="Oval 36"/>
          <p:cNvSpPr/>
          <p:nvPr/>
        </p:nvSpPr>
        <p:spPr>
          <a:xfrm>
            <a:off x="7668344" y="11247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" name="Gerade Verbindung mit Pfeil 37"/>
          <p:cNvCxnSpPr>
            <a:stCxn id="37" idx="4"/>
            <a:endCxn id="25" idx="0"/>
          </p:cNvCxnSpPr>
          <p:nvPr/>
        </p:nvCxnSpPr>
        <p:spPr>
          <a:xfrm>
            <a:off x="7740352" y="1268760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6732240" y="1772816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</a:t>
            </a:r>
            <a:r>
              <a:rPr lang="en-US" baseline="-25000" dirty="0"/>
              <a:t>X</a:t>
            </a:r>
          </a:p>
        </p:txBody>
      </p:sp>
      <p:sp>
        <p:nvSpPr>
          <p:cNvPr id="58" name="Oval 57"/>
          <p:cNvSpPr/>
          <p:nvPr/>
        </p:nvSpPr>
        <p:spPr>
          <a:xfrm>
            <a:off x="7164288" y="20608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9" name="Gerade Verbindung mit Pfeil 58"/>
          <p:cNvCxnSpPr>
            <a:stCxn id="58" idx="5"/>
            <a:endCxn id="20" idx="2"/>
          </p:cNvCxnSpPr>
          <p:nvPr/>
        </p:nvCxnSpPr>
        <p:spPr>
          <a:xfrm>
            <a:off x="7287213" y="2183776"/>
            <a:ext cx="381131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krümmte Verbindung 5"/>
          <p:cNvCxnSpPr>
            <a:stCxn id="20" idx="7"/>
            <a:endCxn id="8" idx="6"/>
          </p:cNvCxnSpPr>
          <p:nvPr/>
        </p:nvCxnSpPr>
        <p:spPr>
          <a:xfrm rot="16200000" flipH="1">
            <a:off x="7167997" y="2993256"/>
            <a:ext cx="1275048" cy="28505"/>
          </a:xfrm>
          <a:prstGeom prst="curvedConnector4">
            <a:avLst>
              <a:gd name="adj1" fmla="val -19583"/>
              <a:gd name="adj2" fmla="val 4367248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5292080" y="2204864"/>
            <a:ext cx="1487908" cy="43088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Here: </a:t>
            </a:r>
            <a:r>
              <a:rPr lang="en-US" sz="2200" dirty="0">
                <a:solidFill>
                  <a:srgbClr val="008380"/>
                </a:solidFill>
              </a:rPr>
              <a:t>Z = H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1403648" y="5229200"/>
            <a:ext cx="6480720" cy="116955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</a:rPr>
              <a:t>This is because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rgbClr val="008380"/>
                </a:solidFill>
              </a:rPr>
              <a:t>Z = H </a:t>
            </a:r>
            <a:r>
              <a:rPr lang="en-US" sz="2200" dirty="0">
                <a:solidFill>
                  <a:srgbClr val="000000"/>
                </a:solidFill>
              </a:rPr>
              <a:t>emits no backdoors, so </a:t>
            </a:r>
            <a:r>
              <a:rPr lang="en-US" sz="2200" dirty="0">
                <a:solidFill>
                  <a:srgbClr val="008380"/>
                </a:solidFill>
              </a:rPr>
              <a:t>r</a:t>
            </a:r>
            <a:r>
              <a:rPr lang="en-US" sz="2200" baseline="-25000" dirty="0">
                <a:solidFill>
                  <a:srgbClr val="008380"/>
                </a:solidFill>
              </a:rPr>
              <a:t>2</a:t>
            </a:r>
            <a:r>
              <a:rPr lang="en-US" sz="2200" dirty="0">
                <a:solidFill>
                  <a:srgbClr val="008380"/>
                </a:solidFill>
              </a:rPr>
              <a:t> = </a:t>
            </a:r>
            <a:r>
              <a:rPr lang="en-US" sz="2400" dirty="0">
                <a:solidFill>
                  <a:srgbClr val="008380"/>
                </a:solidFill>
              </a:rPr>
              <a:t>β</a:t>
            </a:r>
            <a:endParaRPr lang="en-US" sz="2200" dirty="0">
              <a:solidFill>
                <a:srgbClr val="00838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200" dirty="0">
                <a:solidFill>
                  <a:srgbClr val="008380"/>
                </a:solidFill>
              </a:rPr>
              <a:t>r</a:t>
            </a:r>
            <a:r>
              <a:rPr lang="en-US" sz="2200" baseline="-25000" dirty="0">
                <a:solidFill>
                  <a:srgbClr val="008380"/>
                </a:solidFill>
              </a:rPr>
              <a:t>1</a:t>
            </a:r>
            <a:r>
              <a:rPr lang="en-US" sz="2200" dirty="0">
                <a:solidFill>
                  <a:srgbClr val="008000"/>
                </a:solidFill>
              </a:rPr>
              <a:t> = </a:t>
            </a:r>
            <a:r>
              <a:rPr lang="en-US" sz="2200" dirty="0">
                <a:solidFill>
                  <a:srgbClr val="000000"/>
                </a:solidFill>
              </a:rPr>
              <a:t>total effect of </a:t>
            </a:r>
            <a:r>
              <a:rPr lang="en-US" sz="2200" dirty="0">
                <a:solidFill>
                  <a:srgbClr val="008380"/>
                </a:solidFill>
              </a:rPr>
              <a:t>Z</a:t>
            </a:r>
            <a:r>
              <a:rPr lang="en-US" sz="2200" dirty="0">
                <a:solidFill>
                  <a:srgbClr val="008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on</a:t>
            </a:r>
            <a:r>
              <a:rPr lang="en-US" sz="2200" dirty="0">
                <a:solidFill>
                  <a:srgbClr val="008000"/>
                </a:solidFill>
              </a:rPr>
              <a:t> </a:t>
            </a:r>
            <a:r>
              <a:rPr lang="en-US" sz="2200" dirty="0">
                <a:solidFill>
                  <a:srgbClr val="008380"/>
                </a:solidFill>
              </a:rPr>
              <a:t>Y</a:t>
            </a:r>
            <a:r>
              <a:rPr lang="en-US" sz="2200" dirty="0">
                <a:solidFill>
                  <a:srgbClr val="008000"/>
                </a:solidFill>
              </a:rPr>
              <a:t> = </a:t>
            </a:r>
            <a:r>
              <a:rPr lang="en-US" sz="2200" dirty="0">
                <a:solidFill>
                  <a:srgbClr val="008380"/>
                </a:solidFill>
              </a:rPr>
              <a:t> </a:t>
            </a:r>
            <a:r>
              <a:rPr lang="en-US" sz="2400" dirty="0">
                <a:solidFill>
                  <a:srgbClr val="008380"/>
                </a:solidFill>
              </a:rPr>
              <a:t>βα</a:t>
            </a:r>
            <a:endParaRPr lang="en-US" sz="2200" dirty="0">
              <a:solidFill>
                <a:srgbClr val="008380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8100392" y="14127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=Z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368334" y="4005064"/>
            <a:ext cx="4423006" cy="83099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Dashed arrow denotes existence </a:t>
            </a:r>
          </a:p>
          <a:p>
            <a:r>
              <a:rPr lang="en-US" sz="2400" dirty="0"/>
              <a:t>of unobserved confounder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loud Callout 6">
                <a:extLst>
                  <a:ext uri="{FF2B5EF4-FFF2-40B4-BE49-F238E27FC236}">
                    <a16:creationId xmlns:a16="http://schemas.microsoft.com/office/drawing/2014/main" id="{5A652FED-0E54-904F-8FF5-A75BF0C1C7E1}"/>
                  </a:ext>
                </a:extLst>
              </p:cNvPr>
              <p:cNvSpPr/>
              <p:nvPr/>
            </p:nvSpPr>
            <p:spPr>
              <a:xfrm>
                <a:off x="3851920" y="3932832"/>
                <a:ext cx="6841352" cy="969411"/>
              </a:xfrm>
              <a:prstGeom prst="cloudCallout">
                <a:avLst>
                  <a:gd name="adj1" fmla="val -51368"/>
                  <a:gd name="adj2" fmla="val 43485"/>
                </a:avLst>
              </a:prstGeom>
              <a:solidFill>
                <a:schemeClr val="accent1">
                  <a:lumMod val="75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de-DE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de-DE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de-D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de-DE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de-DE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Cloud Callout 6">
                <a:extLst>
                  <a:ext uri="{FF2B5EF4-FFF2-40B4-BE49-F238E27FC236}">
                    <a16:creationId xmlns:a16="http://schemas.microsoft.com/office/drawing/2014/main" id="{5A652FED-0E54-904F-8FF5-A75BF0C1C7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932832"/>
                <a:ext cx="6841352" cy="969411"/>
              </a:xfrm>
              <a:prstGeom prst="cloudCallout">
                <a:avLst>
                  <a:gd name="adj1" fmla="val -51368"/>
                  <a:gd name="adj2" fmla="val 43485"/>
                </a:avLst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000000"/>
                </a:solidFill>
              </a:ln>
              <a:effectLst/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546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1" grpId="0" animBg="1"/>
      <p:bldP spid="42" grpId="1"/>
      <p:bldP spid="4" grpId="0" animBg="1"/>
      <p:bldP spid="7" grpId="0" animBg="1"/>
      <p:bldP spid="7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Instrumental Variables (IVs)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376041"/>
          </a:xfrm>
        </p:spPr>
        <p:txBody>
          <a:bodyPr/>
          <a:lstStyle/>
          <a:p>
            <a:r>
              <a:rPr lang="en-US"/>
              <a:t>Usage of IVs to trace causal effects starts already in 1925 (econometrics)</a:t>
            </a:r>
          </a:p>
          <a:p>
            <a:endParaRPr lang="en-US"/>
          </a:p>
          <a:p>
            <a:r>
              <a:rPr lang="en-US"/>
              <a:t>Standard definitions in econometrics defined IVs w.r.t. single equation not parameter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3323472" y="6516732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600"/>
          </a:p>
        </p:txBody>
      </p:sp>
      <p:sp>
        <p:nvSpPr>
          <p:cNvPr id="8" name="Textfeld 7"/>
          <p:cNvSpPr txBox="1"/>
          <p:nvPr/>
        </p:nvSpPr>
        <p:spPr>
          <a:xfrm>
            <a:off x="611560" y="3573016"/>
            <a:ext cx="8136904" cy="28931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0000FF"/>
                </a:solidFill>
              </a:rPr>
              <a:t>Definition</a:t>
            </a:r>
            <a:r>
              <a:rPr lang="en-US" sz="2600"/>
              <a:t> (classically according to economist‘s)</a:t>
            </a:r>
          </a:p>
          <a:p>
            <a:r>
              <a:rPr lang="en-US" sz="2600"/>
              <a:t>For an equation </a:t>
            </a:r>
          </a:p>
          <a:p>
            <a:r>
              <a:rPr lang="en-US" sz="2600">
                <a:solidFill>
                  <a:srgbClr val="008380"/>
                </a:solidFill>
              </a:rPr>
              <a:t>         Y = α</a:t>
            </a:r>
            <a:r>
              <a:rPr lang="en-US" sz="2600" baseline="-25000">
                <a:solidFill>
                  <a:srgbClr val="008380"/>
                </a:solidFill>
              </a:rPr>
              <a:t>1</a:t>
            </a:r>
            <a:r>
              <a:rPr lang="en-US" sz="2600">
                <a:solidFill>
                  <a:srgbClr val="008380"/>
                </a:solidFill>
              </a:rPr>
              <a:t>X</a:t>
            </a:r>
            <a:r>
              <a:rPr lang="en-US" sz="2600" baseline="-25000">
                <a:solidFill>
                  <a:srgbClr val="008380"/>
                </a:solidFill>
              </a:rPr>
              <a:t>1</a:t>
            </a:r>
            <a:r>
              <a:rPr lang="en-US" sz="2600">
                <a:solidFill>
                  <a:srgbClr val="008380"/>
                </a:solidFill>
              </a:rPr>
              <a:t> +  . . . + α</a:t>
            </a:r>
            <a:r>
              <a:rPr lang="en-US" sz="2600" baseline="-25000">
                <a:solidFill>
                  <a:srgbClr val="008380"/>
                </a:solidFill>
              </a:rPr>
              <a:t>k</a:t>
            </a:r>
            <a:r>
              <a:rPr lang="en-US" sz="2600">
                <a:solidFill>
                  <a:srgbClr val="008380"/>
                </a:solidFill>
              </a:rPr>
              <a:t>X</a:t>
            </a:r>
            <a:r>
              <a:rPr lang="en-US" sz="2600" baseline="-25000">
                <a:solidFill>
                  <a:srgbClr val="008380"/>
                </a:solidFill>
              </a:rPr>
              <a:t>k</a:t>
            </a:r>
            <a:r>
              <a:rPr lang="en-US" sz="2600">
                <a:solidFill>
                  <a:srgbClr val="008380"/>
                </a:solidFill>
              </a:rPr>
              <a:t> + U</a:t>
            </a:r>
            <a:r>
              <a:rPr lang="en-US" sz="2600" baseline="-25000">
                <a:solidFill>
                  <a:srgbClr val="008380"/>
                </a:solidFill>
              </a:rPr>
              <a:t>Y   </a:t>
            </a:r>
            <a:r>
              <a:rPr lang="en-US" sz="2600">
                <a:solidFill>
                  <a:srgbClr val="008380"/>
                </a:solidFill>
              </a:rPr>
              <a:t>(*)</a:t>
            </a:r>
          </a:p>
          <a:p>
            <a:r>
              <a:rPr lang="en-US" sz="2600">
                <a:solidFill>
                  <a:srgbClr val="008380"/>
                </a:solidFill>
              </a:rPr>
              <a:t>Z </a:t>
            </a:r>
            <a:r>
              <a:rPr lang="en-US" sz="2600">
                <a:solidFill>
                  <a:srgbClr val="000000"/>
                </a:solidFill>
              </a:rPr>
              <a:t>is </a:t>
            </a:r>
            <a:r>
              <a:rPr lang="en-US" sz="2600">
                <a:solidFill>
                  <a:srgbClr val="0000FF"/>
                </a:solidFill>
              </a:rPr>
              <a:t>instrumental variable for equation </a:t>
            </a:r>
            <a:r>
              <a:rPr lang="en-US" sz="2600">
                <a:solidFill>
                  <a:srgbClr val="000000"/>
                </a:solidFill>
              </a:rPr>
              <a:t>(*) iff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>
                <a:solidFill>
                  <a:srgbClr val="008380"/>
                </a:solidFill>
              </a:rPr>
              <a:t>Z </a:t>
            </a:r>
            <a:r>
              <a:rPr lang="en-US" sz="2600">
                <a:solidFill>
                  <a:srgbClr val="000000"/>
                </a:solidFill>
              </a:rPr>
              <a:t>is correlated wit</a:t>
            </a:r>
            <a:r>
              <a:rPr lang="en-US" sz="2600">
                <a:solidFill>
                  <a:schemeClr val="tx1"/>
                </a:solidFill>
              </a:rPr>
              <a:t>h</a:t>
            </a:r>
            <a:r>
              <a:rPr lang="en-US" sz="2600">
                <a:solidFill>
                  <a:srgbClr val="008380"/>
                </a:solidFill>
              </a:rPr>
              <a:t> X={X</a:t>
            </a:r>
            <a:r>
              <a:rPr lang="en-US" sz="2600" baseline="-25000">
                <a:solidFill>
                  <a:srgbClr val="008380"/>
                </a:solidFill>
              </a:rPr>
              <a:t>1</a:t>
            </a:r>
            <a:r>
              <a:rPr lang="en-US" sz="2600">
                <a:solidFill>
                  <a:srgbClr val="008380"/>
                </a:solidFill>
              </a:rPr>
              <a:t>, ... X</a:t>
            </a:r>
            <a:r>
              <a:rPr lang="en-US" sz="2600" baseline="-25000">
                <a:solidFill>
                  <a:srgbClr val="008380"/>
                </a:solidFill>
              </a:rPr>
              <a:t>k</a:t>
            </a:r>
            <a:r>
              <a:rPr lang="en-US" sz="2600">
                <a:solidFill>
                  <a:srgbClr val="008380"/>
                </a:solidFill>
              </a:rPr>
              <a:t>} </a:t>
            </a:r>
            <a:r>
              <a:rPr lang="en-US" sz="2600"/>
              <a:t>and 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>
                <a:solidFill>
                  <a:srgbClr val="008380"/>
                </a:solidFill>
              </a:rPr>
              <a:t>Z </a:t>
            </a:r>
            <a:r>
              <a:rPr lang="en-US" sz="2600"/>
              <a:t>is not correlated with </a:t>
            </a:r>
            <a:r>
              <a:rPr lang="en-US" sz="2600">
                <a:solidFill>
                  <a:srgbClr val="008380"/>
                </a:solidFill>
              </a:rPr>
              <a:t>U</a:t>
            </a:r>
            <a:r>
              <a:rPr lang="en-US" sz="2600" baseline="-25000">
                <a:solidFill>
                  <a:srgbClr val="008380"/>
                </a:solidFill>
              </a:rPr>
              <a:t>Y</a:t>
            </a:r>
            <a:endParaRPr lang="en-US" sz="2600"/>
          </a:p>
          <a:p>
            <a:endParaRPr lang="en-US" sz="2600"/>
          </a:p>
        </p:txBody>
      </p:sp>
      <p:sp>
        <p:nvSpPr>
          <p:cNvPr id="9" name="Textfeld 8"/>
          <p:cNvSpPr txBox="1"/>
          <p:nvPr/>
        </p:nvSpPr>
        <p:spPr>
          <a:xfrm>
            <a:off x="827584" y="2132856"/>
            <a:ext cx="741682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919FF"/>
                </a:solidFill>
              </a:rPr>
              <a:t> </a:t>
            </a:r>
            <a:r>
              <a:rPr lang="en-US" sz="1400" dirty="0">
                <a:solidFill>
                  <a:srgbClr val="0919FF"/>
                </a:solidFill>
              </a:rPr>
              <a:t>Wright. Corn and Hog correlations, Tech. Rep. 1300, US Department of Agriculture, </a:t>
            </a:r>
            <a:r>
              <a:rPr lang="en-US" sz="1400" b="1" dirty="0">
                <a:solidFill>
                  <a:srgbClr val="FF0000"/>
                </a:solidFill>
              </a:rPr>
              <a:t>1925</a:t>
            </a:r>
            <a:r>
              <a:rPr lang="en-US" sz="1400" dirty="0">
                <a:solidFill>
                  <a:srgbClr val="0919FF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410052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What‘s in a definition?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r>
              <a:rPr lang="en-US" dirty="0"/>
              <a:t>The early economist‘s definition is not (!) equivalent with our official definition</a:t>
            </a:r>
          </a:p>
          <a:p>
            <a:pPr lvl="1"/>
            <a:r>
              <a:rPr lang="en-US" dirty="0"/>
              <a:t>General question: What‘s a good definition*)? </a:t>
            </a:r>
          </a:p>
          <a:p>
            <a:pPr lvl="1"/>
            <a:r>
              <a:rPr lang="en-US" dirty="0"/>
              <a:t>Main problem with classical equation: too global </a:t>
            </a:r>
          </a:p>
          <a:p>
            <a:pPr lvl="2"/>
            <a:r>
              <a:rPr lang="en-US" dirty="0"/>
              <a:t>Full equation may not be identifiable, though some parameters are</a:t>
            </a:r>
          </a:p>
          <a:p>
            <a:endParaRPr lang="en-US" dirty="0"/>
          </a:p>
          <a:p>
            <a:r>
              <a:rPr lang="en-US" dirty="0"/>
              <a:t>The new definition is an example of a general ´ phenomenon </a:t>
            </a:r>
          </a:p>
          <a:p>
            <a:pPr lvl="1"/>
            <a:r>
              <a:rPr lang="en-US" dirty="0"/>
              <a:t>Many simplifications (clarification / disambiguation) of (IV) research in econometrics by considering associated graph structure  for SCM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6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en-US"/>
              <a:t>An Addendum for Teatime on a Sunday ...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03825"/>
          </a:xfrm>
          <a:solidFill>
            <a:srgbClr val="FFFF99"/>
          </a:solidFill>
        </p:spPr>
        <p:txBody>
          <a:bodyPr/>
          <a:lstStyle/>
          <a:p>
            <a:r>
              <a:rPr lang="en-US" dirty="0"/>
              <a:t>More about „good definitions“: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432FF"/>
                </a:solidFill>
              </a:rPr>
              <a:t>N. D. </a:t>
            </a:r>
            <a:r>
              <a:rPr lang="en-US" sz="1200" dirty="0" err="1">
                <a:solidFill>
                  <a:srgbClr val="0432FF"/>
                </a:solidFill>
              </a:rPr>
              <a:t>Belnap</a:t>
            </a:r>
            <a:r>
              <a:rPr lang="en-US" sz="1200" dirty="0">
                <a:solidFill>
                  <a:srgbClr val="0432FF"/>
                </a:solidFill>
              </a:rPr>
              <a:t>. On rigorous definitions. Philosophical Studies: An International Journal of Philosophy in the Analytic Tradition, 72(2,3):115–146, instrumental 1993</a:t>
            </a:r>
            <a:r>
              <a:rPr lang="en-US" sz="1200" dirty="0"/>
              <a:t>.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dirty="0"/>
              <a:t>Rough summary:  A definition is good (formally correct) if it fulfills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432FF"/>
                </a:solidFill>
              </a:rPr>
              <a:t>eliminability (</a:t>
            </a:r>
            <a:r>
              <a:rPr lang="en-US" dirty="0"/>
              <a:t>defined symbol can be replaced via old symbols)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432FF"/>
                </a:solidFill>
              </a:rPr>
              <a:t>Non-creativity </a:t>
            </a:r>
            <a:r>
              <a:rPr lang="en-US" dirty="0"/>
              <a:t>(no new sentences derivable in old language)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514350" indent="-457200"/>
            <a:r>
              <a:rPr lang="en-US" dirty="0"/>
              <a:t>The kind of goodness mentioned on slide before is not (intended to be) captured by </a:t>
            </a:r>
            <a:r>
              <a:rPr lang="en-US" dirty="0" err="1"/>
              <a:t>Belnap‘s</a:t>
            </a:r>
            <a:r>
              <a:rPr lang="en-US" dirty="0"/>
              <a:t> explication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539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Conditional IVs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208800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no IV anymore for </a:t>
            </a:r>
            <a:r>
              <a:rPr lang="en-US" dirty="0">
                <a:solidFill>
                  <a:srgbClr val="008380"/>
                </a:solidFill>
              </a:rPr>
              <a:t>α, </a:t>
            </a:r>
            <a:r>
              <a:rPr lang="en-US" dirty="0">
                <a:solidFill>
                  <a:srgbClr val="000000"/>
                </a:solidFill>
              </a:rPr>
              <a:t>because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not d-separated from </a:t>
            </a:r>
            <a:r>
              <a:rPr lang="en-US" dirty="0">
                <a:solidFill>
                  <a:srgbClr val="008380"/>
                </a:solidFill>
              </a:rPr>
              <a:t>Y</a:t>
            </a:r>
            <a:endParaRPr lang="en-US" dirty="0"/>
          </a:p>
          <a:p>
            <a:pPr>
              <a:defRPr/>
            </a:pPr>
            <a:r>
              <a:rPr lang="en-US" dirty="0"/>
              <a:t>But conditioning on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 helps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099694" y="28529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feld 16"/>
          <p:cNvSpPr txBox="1"/>
          <p:nvPr/>
        </p:nvSpPr>
        <p:spPr>
          <a:xfrm>
            <a:off x="6804248" y="278092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6804248" y="184482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US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8100392" y="1403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7092280" y="19795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Gerade Verbindung mit Pfeil 20"/>
          <p:cNvCxnSpPr>
            <a:stCxn id="20" idx="4"/>
            <a:endCxn id="8" idx="0"/>
          </p:cNvCxnSpPr>
          <p:nvPr/>
        </p:nvCxnSpPr>
        <p:spPr>
          <a:xfrm>
            <a:off x="7164288" y="2123564"/>
            <a:ext cx="7414" cy="7293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9" idx="2"/>
            <a:endCxn id="25" idx="5"/>
          </p:cNvCxnSpPr>
          <p:nvPr/>
        </p:nvCxnSpPr>
        <p:spPr>
          <a:xfrm flipH="1" flipV="1">
            <a:off x="7215205" y="1310388"/>
            <a:ext cx="885187" cy="165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092280" y="11874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7164288" y="1331476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8100392" y="97143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876256" y="2276872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α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6876256" y="1394192"/>
            <a:ext cx="317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β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596336" y="97143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δ</a:t>
            </a:r>
            <a:endParaRPr lang="en-US" dirty="0"/>
          </a:p>
        </p:txBody>
      </p:sp>
      <p:cxnSp>
        <p:nvCxnSpPr>
          <p:cNvPr id="6" name="Gekrümmte Verbindung 5"/>
          <p:cNvCxnSpPr>
            <a:stCxn id="20" idx="7"/>
            <a:endCxn id="8" idx="6"/>
          </p:cNvCxnSpPr>
          <p:nvPr/>
        </p:nvCxnSpPr>
        <p:spPr>
          <a:xfrm rot="16200000" flipH="1">
            <a:off x="6767315" y="2448542"/>
            <a:ext cx="924284" cy="28505"/>
          </a:xfrm>
          <a:prstGeom prst="curvedConnector4">
            <a:avLst>
              <a:gd name="adj1" fmla="val -27014"/>
              <a:gd name="adj2" fmla="val 901965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660232" y="11154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45" name="Gekrümmte Verbindung 44"/>
          <p:cNvCxnSpPr>
            <a:stCxn id="19" idx="4"/>
            <a:endCxn id="8" idx="4"/>
          </p:cNvCxnSpPr>
          <p:nvPr/>
        </p:nvCxnSpPr>
        <p:spPr>
          <a:xfrm rot="5400000">
            <a:off x="6947325" y="1771861"/>
            <a:ext cx="1449452" cy="1000698"/>
          </a:xfrm>
          <a:prstGeom prst="curvedConnector3">
            <a:avLst>
              <a:gd name="adj1" fmla="val 115771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Inhaltsplatzhalter 2"/>
          <p:cNvSpPr txBox="1">
            <a:spLocks/>
          </p:cNvSpPr>
          <p:nvPr/>
        </p:nvSpPr>
        <p:spPr bwMode="auto">
          <a:xfrm>
            <a:off x="467544" y="3429000"/>
            <a:ext cx="7992888" cy="3096344"/>
          </a:xfrm>
          <a:prstGeom prst="rect">
            <a:avLst/>
          </a:prstGeom>
          <a:ln>
            <a:solidFill>
              <a:srgbClr val="0000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</a:t>
            </a:r>
            <a:r>
              <a:rPr lang="en-US" dirty="0">
                <a:solidFill>
                  <a:srgbClr val="0000FF"/>
                </a:solidFill>
              </a:rPr>
              <a:t> (Brito &amp; Pearl, 02) </a:t>
            </a:r>
            <a:r>
              <a:rPr lang="en-US" dirty="0">
                <a:solidFill>
                  <a:schemeClr val="tx1"/>
                </a:solidFill>
              </a:rPr>
              <a:t>A variable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a </a:t>
            </a:r>
            <a:r>
              <a:rPr lang="en-US" dirty="0">
                <a:solidFill>
                  <a:srgbClr val="0432FF"/>
                </a:solidFill>
              </a:rPr>
              <a:t>conditional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instrumental variable </a:t>
            </a:r>
            <a:r>
              <a:rPr lang="en-US" dirty="0"/>
              <a:t>given set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 for coefficient </a:t>
            </a:r>
            <a:r>
              <a:rPr lang="en-US" dirty="0">
                <a:solidFill>
                  <a:srgbClr val="008380"/>
                </a:solidFill>
              </a:rPr>
              <a:t>α</a:t>
            </a:r>
            <a:r>
              <a:rPr lang="en-US" dirty="0">
                <a:solidFill>
                  <a:srgbClr val="000000"/>
                </a:solidFill>
              </a:rPr>
              <a:t> (from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to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dirty="0" err="1">
                <a:solidFill>
                  <a:srgbClr val="000000"/>
                </a:solidFill>
              </a:rPr>
              <a:t>iff</a:t>
            </a:r>
            <a:endParaRPr lang="en-US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Set of descendants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not intersecting with </a:t>
            </a:r>
            <a:r>
              <a:rPr lang="en-US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>
                <a:solidFill>
                  <a:srgbClr val="000000"/>
                </a:solidFill>
              </a:rPr>
              <a:t> d-separates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0000"/>
                </a:solidFill>
              </a:rPr>
              <a:t> from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0000"/>
                </a:solidFill>
              </a:rPr>
              <a:t>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baseline="-25000" dirty="0">
                <a:solidFill>
                  <a:srgbClr val="008380"/>
                </a:solidFill>
              </a:rPr>
              <a:t>α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does not d-separate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chemeClr val="tx1"/>
                </a:solidFill>
              </a:rPr>
              <a:t> from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in</a:t>
            </a:r>
            <a:r>
              <a:rPr lang="en-US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baseline="-25000" dirty="0">
                <a:solidFill>
                  <a:srgbClr val="008380"/>
                </a:solidFill>
              </a:rPr>
              <a:t>α</a:t>
            </a:r>
            <a:r>
              <a:rPr lang="en-US" baseline="-250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If conditions fulfilled, then </a:t>
            </a:r>
            <a:r>
              <a:rPr lang="en-US" dirty="0">
                <a:solidFill>
                  <a:srgbClr val="008380"/>
                </a:solidFill>
              </a:rPr>
              <a:t>α</a:t>
            </a:r>
            <a:r>
              <a:rPr lang="en-US" dirty="0">
                <a:solidFill>
                  <a:srgbClr val="000000"/>
                </a:solidFill>
              </a:rPr>
              <a:t> = </a:t>
            </a:r>
            <a:r>
              <a:rPr lang="en-US" dirty="0">
                <a:solidFill>
                  <a:srgbClr val="008380"/>
                </a:solidFill>
              </a:rPr>
              <a:t>β</a:t>
            </a:r>
            <a:r>
              <a:rPr lang="en-US" baseline="-25000" dirty="0">
                <a:solidFill>
                  <a:srgbClr val="008380"/>
                </a:solidFill>
              </a:rPr>
              <a:t>YZ.W </a:t>
            </a:r>
            <a:r>
              <a:rPr lang="en-US" dirty="0">
                <a:solidFill>
                  <a:srgbClr val="008380"/>
                </a:solidFill>
              </a:rPr>
              <a:t>/ β</a:t>
            </a:r>
            <a:r>
              <a:rPr lang="en-US" baseline="-25000" dirty="0">
                <a:solidFill>
                  <a:srgbClr val="008380"/>
                </a:solidFill>
              </a:rPr>
              <a:t>XZ.W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  <p:sp>
        <p:nvSpPr>
          <p:cNvPr id="62" name="Textfeld 61"/>
          <p:cNvSpPr txBox="1"/>
          <p:nvPr/>
        </p:nvSpPr>
        <p:spPr>
          <a:xfrm>
            <a:off x="467544" y="2679303"/>
            <a:ext cx="604867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919FF"/>
                </a:solidFill>
              </a:rPr>
              <a:t>C. Brito &amp; </a:t>
            </a:r>
            <a:r>
              <a:rPr lang="en-US" sz="1200" dirty="0" err="1">
                <a:solidFill>
                  <a:srgbClr val="0919FF"/>
                </a:solidFill>
              </a:rPr>
              <a:t>J.Pearl</a:t>
            </a:r>
            <a:r>
              <a:rPr lang="en-US" sz="1200" dirty="0">
                <a:solidFill>
                  <a:srgbClr val="0919FF"/>
                </a:solidFill>
              </a:rPr>
              <a:t>: Generalized instrumental variables. In </a:t>
            </a:r>
            <a:r>
              <a:rPr lang="en-US" sz="1200" i="1" dirty="0">
                <a:solidFill>
                  <a:srgbClr val="0919FF"/>
                </a:solidFill>
              </a:rPr>
              <a:t>Uncertainty in Artificial Intelligence, Proceedings of the Eighteenth Conference</a:t>
            </a:r>
            <a:r>
              <a:rPr lang="en-US" sz="1200" dirty="0">
                <a:solidFill>
                  <a:srgbClr val="0919FF"/>
                </a:solidFill>
              </a:rPr>
              <a:t>, 85–93, </a:t>
            </a:r>
            <a:r>
              <a:rPr lang="en-US" sz="1200" b="1" dirty="0">
                <a:solidFill>
                  <a:srgbClr val="FF0000"/>
                </a:solidFill>
              </a:rPr>
              <a:t>2002</a:t>
            </a:r>
            <a:r>
              <a:rPr lang="en-US" sz="1200" dirty="0">
                <a:solidFill>
                  <a:srgbClr val="0919FF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23441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build="allAtOnce" animBg="1"/>
      <p:bldP spid="6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Conditional IVs (Examples)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762990" y="52919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feld 16"/>
          <p:cNvSpPr txBox="1"/>
          <p:nvPr/>
        </p:nvSpPr>
        <p:spPr>
          <a:xfrm>
            <a:off x="856958" y="53639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18" name="Textfeld 17"/>
          <p:cNvSpPr txBox="1"/>
          <p:nvPr/>
        </p:nvSpPr>
        <p:spPr>
          <a:xfrm>
            <a:off x="488955" y="413049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US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1734314" y="40770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755576" y="40677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Gerade Verbindung mit Pfeil 20"/>
          <p:cNvCxnSpPr>
            <a:stCxn id="20" idx="4"/>
            <a:endCxn id="8" idx="0"/>
          </p:cNvCxnSpPr>
          <p:nvPr/>
        </p:nvCxnSpPr>
        <p:spPr>
          <a:xfrm>
            <a:off x="827584" y="4211796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25" idx="5"/>
            <a:endCxn id="19" idx="0"/>
          </p:cNvCxnSpPr>
          <p:nvPr/>
        </p:nvCxnSpPr>
        <p:spPr>
          <a:xfrm>
            <a:off x="878501" y="3398620"/>
            <a:ext cx="927821" cy="6784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55576" y="3275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Gerade Verbindung mit Pfeil 25"/>
          <p:cNvCxnSpPr>
            <a:stCxn id="25" idx="4"/>
            <a:endCxn id="20" idx="0"/>
          </p:cNvCxnSpPr>
          <p:nvPr/>
        </p:nvCxnSpPr>
        <p:spPr>
          <a:xfrm>
            <a:off x="827584" y="3419708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1907704" y="393305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539552" y="4571836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6" name="Gekrümmte Verbindung 5"/>
          <p:cNvCxnSpPr>
            <a:stCxn id="20" idx="2"/>
            <a:endCxn id="8" idx="2"/>
          </p:cNvCxnSpPr>
          <p:nvPr/>
        </p:nvCxnSpPr>
        <p:spPr>
          <a:xfrm rot="10800000" flipH="1" flipV="1">
            <a:off x="755576" y="4139796"/>
            <a:ext cx="7414" cy="1224136"/>
          </a:xfrm>
          <a:prstGeom prst="curvedConnector3">
            <a:avLst>
              <a:gd name="adj1" fmla="val -6509307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323528" y="32036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30" name="Gerade Verbindung mit Pfeil 29"/>
          <p:cNvCxnSpPr>
            <a:stCxn id="19" idx="2"/>
            <a:endCxn id="20" idx="6"/>
          </p:cNvCxnSpPr>
          <p:nvPr/>
        </p:nvCxnSpPr>
        <p:spPr>
          <a:xfrm flipH="1" flipV="1">
            <a:off x="899592" y="4139796"/>
            <a:ext cx="834722" cy="929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>
            <a:stCxn id="19" idx="3"/>
            <a:endCxn id="8" idx="0"/>
          </p:cNvCxnSpPr>
          <p:nvPr/>
        </p:nvCxnSpPr>
        <p:spPr>
          <a:xfrm flipH="1">
            <a:off x="834998" y="4200000"/>
            <a:ext cx="920407" cy="10919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4062098" y="52919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feld 42"/>
          <p:cNvSpPr txBox="1"/>
          <p:nvPr/>
        </p:nvSpPr>
        <p:spPr>
          <a:xfrm>
            <a:off x="4156066" y="53639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3788063" y="4130496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US" baseline="-25000" dirty="0"/>
          </a:p>
        </p:txBody>
      </p:sp>
      <p:sp>
        <p:nvSpPr>
          <p:cNvPr id="46" name="Oval 45"/>
          <p:cNvSpPr/>
          <p:nvPr/>
        </p:nvSpPr>
        <p:spPr>
          <a:xfrm>
            <a:off x="5033422" y="40770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054684" y="40677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8" name="Gerade Verbindung mit Pfeil 47"/>
          <p:cNvCxnSpPr>
            <a:stCxn id="47" idx="4"/>
            <a:endCxn id="41" idx="0"/>
          </p:cNvCxnSpPr>
          <p:nvPr/>
        </p:nvCxnSpPr>
        <p:spPr>
          <a:xfrm>
            <a:off x="4126692" y="4211796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50" idx="5"/>
            <a:endCxn id="46" idx="0"/>
          </p:cNvCxnSpPr>
          <p:nvPr/>
        </p:nvCxnSpPr>
        <p:spPr>
          <a:xfrm>
            <a:off x="4177609" y="3398620"/>
            <a:ext cx="927821" cy="6784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4054684" y="3275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Gerade Verbindung mit Pfeil 50"/>
          <p:cNvCxnSpPr>
            <a:stCxn id="50" idx="4"/>
            <a:endCxn id="47" idx="0"/>
          </p:cNvCxnSpPr>
          <p:nvPr/>
        </p:nvCxnSpPr>
        <p:spPr>
          <a:xfrm>
            <a:off x="4126692" y="3419708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5220072" y="3933056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3838660" y="4571836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54" name="Gekrümmte Verbindung 53"/>
          <p:cNvCxnSpPr>
            <a:stCxn id="47" idx="2"/>
            <a:endCxn id="41" idx="2"/>
          </p:cNvCxnSpPr>
          <p:nvPr/>
        </p:nvCxnSpPr>
        <p:spPr>
          <a:xfrm rot="10800000" flipH="1" flipV="1">
            <a:off x="4054684" y="4139796"/>
            <a:ext cx="7414" cy="1224136"/>
          </a:xfrm>
          <a:prstGeom prst="curvedConnector3">
            <a:avLst>
              <a:gd name="adj1" fmla="val -6509307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feld 54"/>
          <p:cNvSpPr txBox="1"/>
          <p:nvPr/>
        </p:nvSpPr>
        <p:spPr>
          <a:xfrm>
            <a:off x="3622636" y="32036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56" name="Gerade Verbindung mit Pfeil 55"/>
          <p:cNvCxnSpPr>
            <a:stCxn id="47" idx="6"/>
            <a:endCxn id="46" idx="2"/>
          </p:cNvCxnSpPr>
          <p:nvPr/>
        </p:nvCxnSpPr>
        <p:spPr>
          <a:xfrm>
            <a:off x="4198700" y="4139796"/>
            <a:ext cx="834722" cy="9292"/>
          </a:xfrm>
          <a:prstGeom prst="straightConnector1">
            <a:avLst/>
          </a:prstGeom>
          <a:ln>
            <a:solidFill>
              <a:srgbClr val="FF0000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6" idx="3"/>
            <a:endCxn id="41" idx="0"/>
          </p:cNvCxnSpPr>
          <p:nvPr/>
        </p:nvCxnSpPr>
        <p:spPr>
          <a:xfrm flipH="1">
            <a:off x="4134106" y="4200000"/>
            <a:ext cx="920407" cy="10919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feld 80"/>
          <p:cNvSpPr txBox="1"/>
          <p:nvPr/>
        </p:nvSpPr>
        <p:spPr>
          <a:xfrm>
            <a:off x="395536" y="1124744"/>
            <a:ext cx="4216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 instrument for </a:t>
            </a:r>
            <a:r>
              <a:rPr lang="en-US" sz="2800" dirty="0">
                <a:solidFill>
                  <a:srgbClr val="008380"/>
                </a:solidFill>
              </a:rPr>
              <a:t>α</a:t>
            </a:r>
            <a:r>
              <a:rPr lang="en-US" sz="2800" dirty="0">
                <a:solidFill>
                  <a:srgbClr val="000000"/>
                </a:solidFill>
              </a:rPr>
              <a:t> given </a:t>
            </a:r>
            <a:r>
              <a:rPr lang="en-US" sz="2800" dirty="0">
                <a:solidFill>
                  <a:srgbClr val="008380"/>
                </a:solidFill>
              </a:rPr>
              <a:t>W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</p:txBody>
      </p:sp>
      <p:sp>
        <p:nvSpPr>
          <p:cNvPr id="82" name="Textfeld 81"/>
          <p:cNvSpPr txBox="1"/>
          <p:nvPr/>
        </p:nvSpPr>
        <p:spPr>
          <a:xfrm>
            <a:off x="683568" y="5888885"/>
            <a:ext cx="6399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yes</a:t>
            </a:r>
          </a:p>
        </p:txBody>
      </p:sp>
      <p:sp>
        <p:nvSpPr>
          <p:cNvPr id="83" name="Textfeld 82"/>
          <p:cNvSpPr txBox="1"/>
          <p:nvPr/>
        </p:nvSpPr>
        <p:spPr>
          <a:xfrm>
            <a:off x="3851920" y="5888885"/>
            <a:ext cx="55553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no</a:t>
            </a:r>
          </a:p>
        </p:txBody>
      </p:sp>
      <p:sp>
        <p:nvSpPr>
          <p:cNvPr id="61" name="Inhaltsplatzhalter 2"/>
          <p:cNvSpPr txBox="1">
            <a:spLocks/>
          </p:cNvSpPr>
          <p:nvPr/>
        </p:nvSpPr>
        <p:spPr bwMode="auto">
          <a:xfrm>
            <a:off x="3635896" y="1772816"/>
            <a:ext cx="5256584" cy="1296144"/>
          </a:xfrm>
          <a:prstGeom prst="rect">
            <a:avLst/>
          </a:prstGeom>
          <a:ln>
            <a:solidFill>
              <a:srgbClr val="0000FF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600" b="1" dirty="0">
                <a:solidFill>
                  <a:srgbClr val="0000FF"/>
                </a:solidFill>
              </a:rPr>
              <a:t>Definition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>
                <a:solidFill>
                  <a:srgbClr val="008380"/>
                </a:solidFill>
              </a:rPr>
              <a:t>Z</a:t>
            </a:r>
            <a:r>
              <a:rPr lang="en-US" sz="1600" dirty="0"/>
              <a:t> is a conditional </a:t>
            </a:r>
            <a:r>
              <a:rPr lang="en-US" sz="1600" dirty="0">
                <a:solidFill>
                  <a:srgbClr val="0000FF"/>
                </a:solidFill>
              </a:rPr>
              <a:t>IV </a:t>
            </a:r>
            <a:r>
              <a:rPr lang="en-US" sz="1600" dirty="0"/>
              <a:t>given set </a:t>
            </a:r>
            <a:r>
              <a:rPr lang="en-US" sz="1600" dirty="0">
                <a:solidFill>
                  <a:srgbClr val="008380"/>
                </a:solidFill>
              </a:rPr>
              <a:t>W</a:t>
            </a:r>
            <a:r>
              <a:rPr lang="en-US" sz="1600" dirty="0"/>
              <a:t> for </a:t>
            </a:r>
            <a:r>
              <a:rPr lang="en-US" sz="1600" dirty="0">
                <a:solidFill>
                  <a:srgbClr val="008380"/>
                </a:solidFill>
              </a:rPr>
              <a:t>α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iff</a:t>
            </a:r>
            <a:endParaRPr lang="en-US" sz="1600" dirty="0">
              <a:solidFill>
                <a:srgbClr val="000000"/>
              </a:solidFill>
            </a:endParaRPr>
          </a:p>
          <a:p>
            <a:pPr lvl="1">
              <a:defRPr/>
            </a:pPr>
            <a:r>
              <a:rPr lang="en-US" sz="1600" dirty="0">
                <a:solidFill>
                  <a:srgbClr val="000000"/>
                </a:solidFill>
              </a:rPr>
              <a:t>Set of descendants of </a:t>
            </a:r>
            <a:r>
              <a:rPr lang="en-US" sz="1600" dirty="0">
                <a:solidFill>
                  <a:srgbClr val="008380"/>
                </a:solidFill>
              </a:rPr>
              <a:t>Y</a:t>
            </a:r>
            <a:r>
              <a:rPr lang="en-US" sz="1600" dirty="0">
                <a:solidFill>
                  <a:srgbClr val="000000"/>
                </a:solidFill>
              </a:rPr>
              <a:t> not intersecting with </a:t>
            </a:r>
            <a:r>
              <a:rPr lang="en-US" sz="1600" dirty="0">
                <a:solidFill>
                  <a:srgbClr val="008380"/>
                </a:solidFill>
              </a:rPr>
              <a:t>W</a:t>
            </a:r>
          </a:p>
          <a:p>
            <a:pPr lvl="1">
              <a:defRPr/>
            </a:pPr>
            <a:r>
              <a:rPr lang="en-US" sz="1600" dirty="0">
                <a:solidFill>
                  <a:srgbClr val="008380"/>
                </a:solidFill>
              </a:rPr>
              <a:t>W</a:t>
            </a:r>
            <a:r>
              <a:rPr lang="en-US" sz="1600" dirty="0">
                <a:solidFill>
                  <a:srgbClr val="000000"/>
                </a:solidFill>
              </a:rPr>
              <a:t> d-separates </a:t>
            </a:r>
            <a:r>
              <a:rPr lang="en-US" sz="1600" dirty="0">
                <a:solidFill>
                  <a:srgbClr val="008380"/>
                </a:solidFill>
              </a:rPr>
              <a:t>Z</a:t>
            </a:r>
            <a:r>
              <a:rPr lang="en-US" sz="1600" dirty="0">
                <a:solidFill>
                  <a:srgbClr val="000000"/>
                </a:solidFill>
              </a:rPr>
              <a:t> from </a:t>
            </a:r>
            <a:r>
              <a:rPr lang="en-US" sz="1600" dirty="0">
                <a:solidFill>
                  <a:srgbClr val="008380"/>
                </a:solidFill>
              </a:rPr>
              <a:t>Y</a:t>
            </a:r>
            <a:r>
              <a:rPr lang="en-US" sz="1600" dirty="0">
                <a:solidFill>
                  <a:srgbClr val="000000"/>
                </a:solidFill>
              </a:rPr>
              <a:t> in </a:t>
            </a:r>
            <a:r>
              <a:rPr lang="en-US" sz="1600" dirty="0">
                <a:solidFill>
                  <a:srgbClr val="008380"/>
                </a:solidFill>
              </a:rPr>
              <a:t>G</a:t>
            </a:r>
            <a:r>
              <a:rPr lang="en-US" sz="1600" baseline="-25000" dirty="0">
                <a:solidFill>
                  <a:srgbClr val="008380"/>
                </a:solidFill>
              </a:rPr>
              <a:t>α</a:t>
            </a:r>
          </a:p>
          <a:p>
            <a:pPr lvl="1">
              <a:defRPr/>
            </a:pPr>
            <a:r>
              <a:rPr lang="en-US" sz="1600" dirty="0">
                <a:solidFill>
                  <a:srgbClr val="008380"/>
                </a:solidFill>
              </a:rPr>
              <a:t>W</a:t>
            </a:r>
            <a:r>
              <a:rPr lang="en-US" sz="1600" dirty="0">
                <a:solidFill>
                  <a:schemeClr val="tx1"/>
                </a:solidFill>
              </a:rPr>
              <a:t> does not d-separate </a:t>
            </a:r>
            <a:r>
              <a:rPr lang="en-US" sz="1600" dirty="0">
                <a:solidFill>
                  <a:srgbClr val="008380"/>
                </a:solidFill>
              </a:rPr>
              <a:t>Z</a:t>
            </a:r>
            <a:r>
              <a:rPr lang="en-US" sz="1600" dirty="0">
                <a:solidFill>
                  <a:schemeClr val="tx1"/>
                </a:solidFill>
              </a:rPr>
              <a:t> from </a:t>
            </a:r>
            <a:r>
              <a:rPr lang="en-US" sz="1600" dirty="0">
                <a:solidFill>
                  <a:srgbClr val="008380"/>
                </a:solidFill>
              </a:rPr>
              <a:t>X</a:t>
            </a:r>
            <a:r>
              <a:rPr lang="en-US" sz="1600" dirty="0">
                <a:solidFill>
                  <a:schemeClr val="tx1"/>
                </a:solidFill>
              </a:rPr>
              <a:t> in</a:t>
            </a:r>
            <a:r>
              <a:rPr lang="en-US" sz="1600" baseline="-25000" dirty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rgbClr val="008380"/>
                </a:solidFill>
              </a:rPr>
              <a:t>G</a:t>
            </a:r>
            <a:r>
              <a:rPr lang="en-US" sz="1600" baseline="-25000" dirty="0">
                <a:solidFill>
                  <a:srgbClr val="008380"/>
                </a:solidFill>
              </a:rPr>
              <a:t>α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736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/>
      <p:bldP spid="18" grpId="0"/>
      <p:bldP spid="19" grpId="0" animBg="1"/>
      <p:bldP spid="20" grpId="0" animBg="1"/>
      <p:bldP spid="25" grpId="0" animBg="1"/>
      <p:bldP spid="27" grpId="0"/>
      <p:bldP spid="31" grpId="0"/>
      <p:bldP spid="31" grpId="1"/>
      <p:bldP spid="42" grpId="0"/>
      <p:bldP spid="41" grpId="0" animBg="1"/>
      <p:bldP spid="43" grpId="0"/>
      <p:bldP spid="44" grpId="0"/>
      <p:bldP spid="46" grpId="0" animBg="1"/>
      <p:bldP spid="47" grpId="0" animBg="1"/>
      <p:bldP spid="50" grpId="0" animBg="1"/>
      <p:bldP spid="52" grpId="0"/>
      <p:bldP spid="53" grpId="0"/>
      <p:bldP spid="53" grpId="1"/>
      <p:bldP spid="55" grpId="0"/>
      <p:bldP spid="82" grpId="0"/>
      <p:bldP spid="8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Sets of IVs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4032225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Sometimes need sets of instrumental variables </a:t>
            </a:r>
          </a:p>
          <a:p>
            <a:pPr>
              <a:defRPr/>
            </a:pPr>
            <a:r>
              <a:rPr lang="en-US" dirty="0"/>
              <a:t>Neither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/>
              <a:t> nor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/>
              <a:t> (on their own) are instrumental variables (for the identification of </a:t>
            </a:r>
            <a:r>
              <a:rPr lang="en-US" dirty="0">
                <a:solidFill>
                  <a:srgbClr val="008380"/>
                </a:solidFill>
              </a:rPr>
              <a:t>α</a:t>
            </a:r>
            <a:r>
              <a:rPr lang="en-US" dirty="0">
                <a:solidFill>
                  <a:srgbClr val="000000"/>
                </a:solidFill>
              </a:rPr>
              <a:t> or </a:t>
            </a:r>
            <a:r>
              <a:rPr lang="en-US" dirty="0" err="1">
                <a:solidFill>
                  <a:srgbClr val="008380"/>
                </a:solidFill>
              </a:rPr>
              <a:t>γ</a:t>
            </a:r>
            <a:r>
              <a:rPr lang="en-US" dirty="0">
                <a:solidFill>
                  <a:srgbClr val="008380"/>
                </a:solidFill>
              </a:rPr>
              <a:t>)</a:t>
            </a: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Using them both helps</a:t>
            </a:r>
          </a:p>
          <a:p>
            <a:pPr lvl="1">
              <a:defRPr/>
            </a:pPr>
            <a:r>
              <a:rPr lang="en-US" dirty="0">
                <a:solidFill>
                  <a:srgbClr val="000000"/>
                </a:solidFill>
              </a:rPr>
              <a:t>Definition not trivial due to possible intersections of paths </a:t>
            </a:r>
          </a:p>
          <a:p>
            <a:pPr lvl="2"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 -&gt; .. -&gt; X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-&gt;Y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err="1">
                <a:solidFill>
                  <a:srgbClr val="008380"/>
                </a:solidFill>
              </a:rPr>
              <a:t>Z</a:t>
            </a:r>
            <a:r>
              <a:rPr lang="en-US" baseline="-25000" dirty="0" err="1">
                <a:solidFill>
                  <a:srgbClr val="008380"/>
                </a:solidFill>
              </a:rPr>
              <a:t>j</a:t>
            </a:r>
            <a:r>
              <a:rPr lang="en-US" dirty="0">
                <a:solidFill>
                  <a:srgbClr val="008380"/>
                </a:solidFill>
              </a:rPr>
              <a:t> -&gt; .. -&gt;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j</a:t>
            </a:r>
            <a:r>
              <a:rPr lang="en-US" dirty="0">
                <a:solidFill>
                  <a:srgbClr val="008380"/>
                </a:solidFill>
              </a:rPr>
              <a:t>-&gt;Y </a:t>
            </a:r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430779" y="31409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7308174" y="335699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28" name="Textfeld 27"/>
          <p:cNvSpPr txBox="1"/>
          <p:nvPr/>
        </p:nvSpPr>
        <p:spPr>
          <a:xfrm>
            <a:off x="6278651" y="1988840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X1</a:t>
            </a:r>
            <a:endParaRPr lang="en-US" baseline="-25000" dirty="0"/>
          </a:p>
        </p:txBody>
      </p:sp>
      <p:sp>
        <p:nvSpPr>
          <p:cNvPr id="29" name="Oval 28"/>
          <p:cNvSpPr/>
          <p:nvPr/>
        </p:nvSpPr>
        <p:spPr>
          <a:xfrm>
            <a:off x="7905461" y="21421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926723" y="21328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Gerade Verbindung mit Pfeil 32"/>
          <p:cNvCxnSpPr>
            <a:stCxn id="30" idx="4"/>
            <a:endCxn id="23" idx="0"/>
          </p:cNvCxnSpPr>
          <p:nvPr/>
        </p:nvCxnSpPr>
        <p:spPr>
          <a:xfrm>
            <a:off x="6998731" y="2276872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36" idx="5"/>
            <a:endCxn id="29" idx="2"/>
          </p:cNvCxnSpPr>
          <p:nvPr/>
        </p:nvCxnSpPr>
        <p:spPr>
          <a:xfrm>
            <a:off x="7049648" y="1463696"/>
            <a:ext cx="855813" cy="7504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926723" y="13407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Gerade Verbindung mit Pfeil 36"/>
          <p:cNvCxnSpPr>
            <a:stCxn id="36" idx="4"/>
            <a:endCxn id="30" idx="0"/>
          </p:cNvCxnSpPr>
          <p:nvPr/>
        </p:nvCxnSpPr>
        <p:spPr>
          <a:xfrm>
            <a:off x="6998731" y="1484784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8252241" y="198884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7760735" y="256490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40" name="Gekrümmte Verbindung 39"/>
          <p:cNvCxnSpPr>
            <a:stCxn id="30" idx="2"/>
            <a:endCxn id="23" idx="2"/>
          </p:cNvCxnSpPr>
          <p:nvPr/>
        </p:nvCxnSpPr>
        <p:spPr>
          <a:xfrm rot="10800000" flipH="1" flipV="1">
            <a:off x="6926723" y="2204872"/>
            <a:ext cx="504056" cy="1008096"/>
          </a:xfrm>
          <a:prstGeom prst="curvedConnector3">
            <a:avLst>
              <a:gd name="adj1" fmla="val -45352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6494675" y="11247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1</a:t>
            </a:r>
          </a:p>
        </p:txBody>
      </p:sp>
      <p:cxnSp>
        <p:nvCxnSpPr>
          <p:cNvPr id="43" name="Gerade Verbindung mit Pfeil 42"/>
          <p:cNvCxnSpPr>
            <a:stCxn id="29" idx="2"/>
            <a:endCxn id="30" idx="6"/>
          </p:cNvCxnSpPr>
          <p:nvPr/>
        </p:nvCxnSpPr>
        <p:spPr>
          <a:xfrm flipH="1" flipV="1">
            <a:off x="7070739" y="2204872"/>
            <a:ext cx="834722" cy="929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29" idx="3"/>
            <a:endCxn id="23" idx="0"/>
          </p:cNvCxnSpPr>
          <p:nvPr/>
        </p:nvCxnSpPr>
        <p:spPr>
          <a:xfrm flipH="1">
            <a:off x="7502787" y="2265076"/>
            <a:ext cx="423765" cy="875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862827" y="13407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feld 46"/>
          <p:cNvSpPr txBox="1"/>
          <p:nvPr/>
        </p:nvSpPr>
        <p:spPr>
          <a:xfrm>
            <a:off x="8078851" y="11874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2</a:t>
            </a:r>
          </a:p>
        </p:txBody>
      </p:sp>
      <p:cxnSp>
        <p:nvCxnSpPr>
          <p:cNvPr id="48" name="Gerade Verbindung mit Pfeil 47"/>
          <p:cNvCxnSpPr>
            <a:stCxn id="46" idx="3"/>
            <a:endCxn id="30" idx="7"/>
          </p:cNvCxnSpPr>
          <p:nvPr/>
        </p:nvCxnSpPr>
        <p:spPr>
          <a:xfrm flipH="1">
            <a:off x="7049648" y="1463696"/>
            <a:ext cx="834270" cy="6902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>
            <a:stCxn id="46" idx="4"/>
            <a:endCxn id="29" idx="0"/>
          </p:cNvCxnSpPr>
          <p:nvPr/>
        </p:nvCxnSpPr>
        <p:spPr>
          <a:xfrm>
            <a:off x="7934835" y="1484784"/>
            <a:ext cx="42634" cy="6573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6911078" y="256490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γ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Gekrümmte Verbindung 50"/>
          <p:cNvCxnSpPr>
            <a:stCxn id="23" idx="5"/>
            <a:endCxn id="29" idx="6"/>
          </p:cNvCxnSpPr>
          <p:nvPr/>
        </p:nvCxnSpPr>
        <p:spPr>
          <a:xfrm rot="5400000" flipH="1" flipV="1">
            <a:off x="7276732" y="2491135"/>
            <a:ext cx="1049716" cy="495773"/>
          </a:xfrm>
          <a:prstGeom prst="curvedConnector4">
            <a:avLst>
              <a:gd name="adj1" fmla="val 6779"/>
              <a:gd name="adj2" fmla="val 146110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467544" y="5085184"/>
            <a:ext cx="82089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en-US" sz="2600" dirty="0"/>
              <a:t>Using Wright‘s path tracing and solving for </a:t>
            </a:r>
            <a:r>
              <a:rPr lang="en-US" sz="2600" dirty="0" err="1">
                <a:solidFill>
                  <a:srgbClr val="008380"/>
                </a:solidFill>
              </a:rPr>
              <a:t>γ</a:t>
            </a:r>
            <a:r>
              <a:rPr lang="en-US" sz="2600" dirty="0">
                <a:solidFill>
                  <a:srgbClr val="008380"/>
                </a:solidFill>
              </a:rPr>
              <a:t> </a:t>
            </a:r>
            <a:r>
              <a:rPr lang="en-US" sz="2600" dirty="0"/>
              <a:t>and </a:t>
            </a:r>
            <a:r>
              <a:rPr lang="en-US" sz="2600" dirty="0">
                <a:solidFill>
                  <a:srgbClr val="008380"/>
                </a:solidFill>
              </a:rPr>
              <a:t>α </a:t>
            </a:r>
          </a:p>
          <a:p>
            <a:pPr lvl="1">
              <a:defRPr/>
            </a:pPr>
            <a:r>
              <a:rPr lang="en-US" sz="2600" dirty="0">
                <a:solidFill>
                  <a:srgbClr val="008380"/>
                </a:solidFill>
              </a:rPr>
              <a:t>σ</a:t>
            </a:r>
            <a:r>
              <a:rPr lang="en-US" sz="2600" baseline="-25000" dirty="0">
                <a:solidFill>
                  <a:srgbClr val="008380"/>
                </a:solidFill>
              </a:rPr>
              <a:t>Z1Y </a:t>
            </a:r>
            <a:r>
              <a:rPr lang="en-US" sz="2600" dirty="0">
                <a:solidFill>
                  <a:srgbClr val="008380"/>
                </a:solidFill>
              </a:rPr>
              <a:t>=</a:t>
            </a:r>
            <a:r>
              <a:rPr lang="en-US" sz="2600" baseline="-25000" dirty="0">
                <a:solidFill>
                  <a:srgbClr val="008380"/>
                </a:solidFill>
              </a:rPr>
              <a:t> </a:t>
            </a:r>
            <a:r>
              <a:rPr lang="en-US" sz="2600" dirty="0">
                <a:solidFill>
                  <a:srgbClr val="008380"/>
                </a:solidFill>
              </a:rPr>
              <a:t>σ</a:t>
            </a:r>
            <a:r>
              <a:rPr lang="en-US" sz="2600" baseline="-25000" dirty="0">
                <a:solidFill>
                  <a:srgbClr val="008380"/>
                </a:solidFill>
              </a:rPr>
              <a:t>Z1X1</a:t>
            </a:r>
            <a:r>
              <a:rPr lang="en-US" sz="2600" dirty="0">
                <a:solidFill>
                  <a:srgbClr val="008380"/>
                </a:solidFill>
              </a:rPr>
              <a:t>γ</a:t>
            </a:r>
            <a:r>
              <a:rPr lang="en-US" sz="2600" baseline="-25000" dirty="0">
                <a:solidFill>
                  <a:srgbClr val="008380"/>
                </a:solidFill>
              </a:rPr>
              <a:t> </a:t>
            </a:r>
            <a:r>
              <a:rPr lang="en-US" sz="2600" dirty="0">
                <a:solidFill>
                  <a:srgbClr val="008380"/>
                </a:solidFill>
              </a:rPr>
              <a:t>+ σ</a:t>
            </a:r>
            <a:r>
              <a:rPr lang="en-US" sz="2600" baseline="-25000" dirty="0">
                <a:solidFill>
                  <a:srgbClr val="008380"/>
                </a:solidFill>
              </a:rPr>
              <a:t>Z1X2</a:t>
            </a:r>
            <a:r>
              <a:rPr lang="en-US" sz="2600" dirty="0">
                <a:solidFill>
                  <a:srgbClr val="008380"/>
                </a:solidFill>
              </a:rPr>
              <a:t>α</a:t>
            </a:r>
            <a:endParaRPr lang="en-US" sz="26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600" dirty="0">
                <a:solidFill>
                  <a:srgbClr val="008380"/>
                </a:solidFill>
              </a:rPr>
              <a:t>σ</a:t>
            </a:r>
            <a:r>
              <a:rPr lang="en-US" sz="2600" baseline="-25000" dirty="0">
                <a:solidFill>
                  <a:srgbClr val="008380"/>
                </a:solidFill>
              </a:rPr>
              <a:t>Z2Y </a:t>
            </a:r>
            <a:r>
              <a:rPr lang="en-US" sz="2600" dirty="0">
                <a:solidFill>
                  <a:srgbClr val="008380"/>
                </a:solidFill>
              </a:rPr>
              <a:t>=</a:t>
            </a:r>
            <a:r>
              <a:rPr lang="en-US" sz="2600" baseline="-25000" dirty="0">
                <a:solidFill>
                  <a:srgbClr val="008380"/>
                </a:solidFill>
              </a:rPr>
              <a:t> </a:t>
            </a:r>
            <a:r>
              <a:rPr lang="en-US" sz="2600" dirty="0">
                <a:solidFill>
                  <a:srgbClr val="008380"/>
                </a:solidFill>
              </a:rPr>
              <a:t>σ</a:t>
            </a:r>
            <a:r>
              <a:rPr lang="en-US" sz="2600" baseline="-25000" dirty="0">
                <a:solidFill>
                  <a:srgbClr val="008380"/>
                </a:solidFill>
              </a:rPr>
              <a:t>Z2X1</a:t>
            </a:r>
            <a:r>
              <a:rPr lang="en-US" sz="2600" dirty="0">
                <a:solidFill>
                  <a:srgbClr val="008380"/>
                </a:solidFill>
              </a:rPr>
              <a:t>γ</a:t>
            </a:r>
            <a:r>
              <a:rPr lang="en-US" sz="2600" baseline="-25000" dirty="0">
                <a:solidFill>
                  <a:srgbClr val="008380"/>
                </a:solidFill>
              </a:rPr>
              <a:t> </a:t>
            </a:r>
            <a:r>
              <a:rPr lang="en-US" sz="2600" dirty="0">
                <a:solidFill>
                  <a:srgbClr val="008380"/>
                </a:solidFill>
              </a:rPr>
              <a:t>+ σ</a:t>
            </a:r>
            <a:r>
              <a:rPr lang="en-US" sz="2600" baseline="-25000" dirty="0">
                <a:solidFill>
                  <a:srgbClr val="008380"/>
                </a:solidFill>
              </a:rPr>
              <a:t>Z2X2</a:t>
            </a:r>
            <a:r>
              <a:rPr lang="en-US" sz="2600" dirty="0">
                <a:solidFill>
                  <a:srgbClr val="008380"/>
                </a:solidFill>
              </a:rPr>
              <a:t>α</a:t>
            </a:r>
            <a:endParaRPr lang="en-US" sz="2600" baseline="-250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28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Instrumental Set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36281"/>
          </a:xfr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Definition 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/>
              <a:t>Set </a:t>
            </a:r>
            <a:r>
              <a:rPr lang="en-US" dirty="0">
                <a:solidFill>
                  <a:srgbClr val="008380"/>
                </a:solidFill>
              </a:rPr>
              <a:t>{Z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 ..., </a:t>
            </a:r>
            <a:r>
              <a:rPr lang="en-US" dirty="0" err="1">
                <a:solidFill>
                  <a:srgbClr val="008380"/>
                </a:solidFill>
              </a:rPr>
              <a:t>Z</a:t>
            </a:r>
            <a:r>
              <a:rPr lang="en-US" baseline="-25000" dirty="0" err="1">
                <a:solidFill>
                  <a:srgbClr val="008380"/>
                </a:solidFill>
              </a:rPr>
              <a:t>k</a:t>
            </a:r>
            <a:r>
              <a:rPr lang="en-US" dirty="0">
                <a:solidFill>
                  <a:srgbClr val="008380"/>
                </a:solidFill>
              </a:rPr>
              <a:t>} </a:t>
            </a:r>
            <a:r>
              <a:rPr lang="en-US" dirty="0"/>
              <a:t>is an </a:t>
            </a:r>
            <a:r>
              <a:rPr lang="en-US" dirty="0">
                <a:solidFill>
                  <a:srgbClr val="0000FF"/>
                </a:solidFill>
              </a:rPr>
              <a:t>instrumental set</a:t>
            </a:r>
            <a:r>
              <a:rPr lang="en-US" dirty="0"/>
              <a:t> for </a:t>
            </a:r>
            <a:br>
              <a:rPr lang="en-US" dirty="0"/>
            </a:br>
            <a:r>
              <a:rPr lang="en-US" dirty="0"/>
              <a:t>path coefficients </a:t>
            </a:r>
            <a:r>
              <a:rPr lang="en-US" dirty="0">
                <a:solidFill>
                  <a:srgbClr val="008380"/>
                </a:solidFill>
              </a:rPr>
              <a:t>α</a:t>
            </a:r>
            <a:r>
              <a:rPr lang="en-US" baseline="-25000" dirty="0">
                <a:solidFill>
                  <a:srgbClr val="008380"/>
                </a:solidFill>
              </a:rPr>
              <a:t>1,</a:t>
            </a:r>
            <a:r>
              <a:rPr lang="en-US" dirty="0">
                <a:solidFill>
                  <a:srgbClr val="008380"/>
                </a:solidFill>
              </a:rPr>
              <a:t>...,α</a:t>
            </a:r>
            <a:r>
              <a:rPr lang="en-US" baseline="-25000" dirty="0">
                <a:solidFill>
                  <a:srgbClr val="008380"/>
                </a:solidFill>
              </a:rPr>
              <a:t>k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/>
              <a:t>with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-α</a:t>
            </a:r>
            <a:r>
              <a:rPr lang="en-US" baseline="-25000" dirty="0">
                <a:solidFill>
                  <a:srgbClr val="008380"/>
                </a:solidFill>
              </a:rPr>
              <a:t>k</a:t>
            </a:r>
            <a:r>
              <a:rPr lang="en-US" dirty="0">
                <a:solidFill>
                  <a:srgbClr val="008380"/>
                </a:solidFill>
              </a:rPr>
              <a:t>-&gt;Y</a:t>
            </a:r>
            <a:r>
              <a:rPr lang="en-US" dirty="0"/>
              <a:t> </a:t>
            </a:r>
            <a:r>
              <a:rPr lang="en-US" dirty="0" err="1"/>
              <a:t>iff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each </a:t>
            </a:r>
            <a:r>
              <a:rPr lang="en-US" dirty="0" err="1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, Z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/>
              <a:t>is d-separated </a:t>
            </a:r>
            <a:r>
              <a:rPr lang="en-US" dirty="0">
                <a:solidFill>
                  <a:schemeClr val="tx1"/>
                </a:solidFill>
              </a:rPr>
              <a:t>from </a:t>
            </a:r>
            <a:r>
              <a:rPr lang="en-US" dirty="0">
                <a:solidFill>
                  <a:srgbClr val="008380"/>
                </a:solidFill>
              </a:rPr>
              <a:t>Y </a:t>
            </a:r>
            <a:r>
              <a:rPr lang="en-US" dirty="0">
                <a:solidFill>
                  <a:srgbClr val="000000"/>
                </a:solidFill>
              </a:rPr>
              <a:t>in</a:t>
            </a:r>
            <a:r>
              <a:rPr lang="en-US" dirty="0">
                <a:solidFill>
                  <a:srgbClr val="008380"/>
                </a:solidFill>
              </a:rPr>
              <a:t> G‘                      </a:t>
            </a:r>
            <a:r>
              <a:rPr lang="en-US" dirty="0">
                <a:solidFill>
                  <a:schemeClr val="tx1"/>
                </a:solidFill>
              </a:rPr>
              <a:t> (where </a:t>
            </a:r>
            <a:r>
              <a:rPr lang="en-US" dirty="0">
                <a:solidFill>
                  <a:srgbClr val="008380"/>
                </a:solidFill>
              </a:rPr>
              <a:t>G‘ </a:t>
            </a:r>
            <a:r>
              <a:rPr lang="en-US" dirty="0">
                <a:solidFill>
                  <a:schemeClr val="tx1"/>
                </a:solidFill>
              </a:rPr>
              <a:t>is  </a:t>
            </a:r>
            <a:r>
              <a:rPr lang="en-US" dirty="0">
                <a:solidFill>
                  <a:srgbClr val="008380"/>
                </a:solidFill>
              </a:rPr>
              <a:t>G </a:t>
            </a:r>
            <a:r>
              <a:rPr lang="en-US" dirty="0"/>
              <a:t>with edges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→Y, ...,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k</a:t>
            </a:r>
            <a:r>
              <a:rPr lang="en-US" dirty="0" err="1">
                <a:solidFill>
                  <a:srgbClr val="008380"/>
                </a:solidFill>
              </a:rPr>
              <a:t>→Y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deleted)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There are paths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: Z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to</a:t>
            </a:r>
            <a:r>
              <a:rPr lang="en-US" dirty="0">
                <a:solidFill>
                  <a:srgbClr val="008380"/>
                </a:solidFill>
              </a:rPr>
              <a:t> Y </a:t>
            </a:r>
            <a:r>
              <a:rPr lang="en-US" dirty="0"/>
              <a:t>containing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i</a:t>
            </a:r>
            <a:r>
              <a:rPr lang="en-US" dirty="0" err="1">
                <a:solidFill>
                  <a:srgbClr val="008380"/>
                </a:solidFill>
              </a:rPr>
              <a:t>→Y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008380"/>
                </a:solidFill>
              </a:rPr>
              <a:t>1 ≤ </a:t>
            </a:r>
            <a:r>
              <a:rPr lang="en-US" dirty="0" err="1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 ≤ k</a:t>
            </a:r>
            <a:r>
              <a:rPr lang="en-US" dirty="0"/>
              <a:t>) </a:t>
            </a:r>
            <a:r>
              <a:rPr lang="en-US" dirty="0" err="1"/>
              <a:t>s.t.</a:t>
            </a:r>
            <a:r>
              <a:rPr lang="en-US" dirty="0"/>
              <a:t> for paths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 err="1">
                <a:solidFill>
                  <a:srgbClr val="008380"/>
                </a:solidFill>
              </a:rPr>
              <a:t>p</a:t>
            </a:r>
            <a:r>
              <a:rPr lang="en-US" baseline="-25000" dirty="0" err="1">
                <a:solidFill>
                  <a:srgbClr val="008380"/>
                </a:solidFill>
              </a:rPr>
              <a:t>j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 ≠j</a:t>
            </a:r>
            <a:r>
              <a:rPr lang="en-US" dirty="0"/>
              <a:t> in </a:t>
            </a:r>
            <a:r>
              <a:rPr lang="en-US" dirty="0">
                <a:solidFill>
                  <a:srgbClr val="008380"/>
                </a:solidFill>
              </a:rPr>
              <a:t>{1,2,...k}</a:t>
            </a:r>
            <a:r>
              <a:rPr lang="en-US" dirty="0"/>
              <a:t>) and any common RV </a:t>
            </a:r>
            <a:r>
              <a:rPr lang="en-US" dirty="0">
                <a:solidFill>
                  <a:srgbClr val="008380"/>
                </a:solidFill>
              </a:rPr>
              <a:t>V </a:t>
            </a:r>
            <a:r>
              <a:rPr lang="en-US" dirty="0"/>
              <a:t>one of the following holds:</a:t>
            </a:r>
          </a:p>
          <a:p>
            <a:pPr marL="914400" lvl="1" indent="-514350"/>
            <a:r>
              <a:rPr lang="en-US" dirty="0"/>
              <a:t>Both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[Z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...V]</a:t>
            </a:r>
            <a:r>
              <a:rPr lang="en-US" dirty="0"/>
              <a:t> and </a:t>
            </a:r>
            <a:r>
              <a:rPr lang="en-US" dirty="0" err="1">
                <a:solidFill>
                  <a:srgbClr val="008380"/>
                </a:solidFill>
              </a:rPr>
              <a:t>p</a:t>
            </a:r>
            <a:r>
              <a:rPr lang="en-US" baseline="-25000" dirty="0" err="1">
                <a:solidFill>
                  <a:srgbClr val="008380"/>
                </a:solidFill>
              </a:rPr>
              <a:t>j</a:t>
            </a:r>
            <a:r>
              <a:rPr lang="en-US" dirty="0">
                <a:solidFill>
                  <a:srgbClr val="008380"/>
                </a:solidFill>
              </a:rPr>
              <a:t>[V...Y]</a:t>
            </a:r>
            <a:r>
              <a:rPr lang="en-US" dirty="0"/>
              <a:t> point to </a:t>
            </a:r>
            <a:r>
              <a:rPr lang="en-US" dirty="0">
                <a:solidFill>
                  <a:srgbClr val="008380"/>
                </a:solidFill>
              </a:rPr>
              <a:t>V</a:t>
            </a:r>
            <a:r>
              <a:rPr lang="en-US" dirty="0"/>
              <a:t> or </a:t>
            </a:r>
          </a:p>
          <a:p>
            <a:pPr marL="914400" lvl="1" indent="-514350"/>
            <a:r>
              <a:rPr lang="en-US" dirty="0"/>
              <a:t>Both </a:t>
            </a:r>
            <a:r>
              <a:rPr lang="en-US" dirty="0" err="1">
                <a:solidFill>
                  <a:srgbClr val="008380"/>
                </a:solidFill>
              </a:rPr>
              <a:t>p</a:t>
            </a:r>
            <a:r>
              <a:rPr lang="en-US" baseline="-25000" dirty="0" err="1">
                <a:solidFill>
                  <a:srgbClr val="008380"/>
                </a:solidFill>
              </a:rPr>
              <a:t>j</a:t>
            </a:r>
            <a:r>
              <a:rPr lang="en-US" dirty="0">
                <a:solidFill>
                  <a:srgbClr val="008380"/>
                </a:solidFill>
              </a:rPr>
              <a:t>[</a:t>
            </a:r>
            <a:r>
              <a:rPr lang="en-US" dirty="0" err="1">
                <a:solidFill>
                  <a:srgbClr val="008380"/>
                </a:solidFill>
              </a:rPr>
              <a:t>Z</a:t>
            </a:r>
            <a:r>
              <a:rPr lang="en-US" baseline="-25000" dirty="0" err="1">
                <a:solidFill>
                  <a:srgbClr val="008380"/>
                </a:solidFill>
              </a:rPr>
              <a:t>j</a:t>
            </a:r>
            <a:r>
              <a:rPr lang="en-US" dirty="0">
                <a:solidFill>
                  <a:srgbClr val="008380"/>
                </a:solidFill>
              </a:rPr>
              <a:t>...V]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[V...Y] </a:t>
            </a:r>
            <a:r>
              <a:rPr lang="en-US" dirty="0">
                <a:solidFill>
                  <a:srgbClr val="000000"/>
                </a:solidFill>
              </a:rPr>
              <a:t>point to </a:t>
            </a:r>
            <a:r>
              <a:rPr lang="en-US" dirty="0">
                <a:solidFill>
                  <a:srgbClr val="008380"/>
                </a:solidFill>
              </a:rPr>
              <a:t>V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1475656" y="5877272"/>
            <a:ext cx="5673348" cy="5232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380"/>
                </a:solidFill>
              </a:rPr>
              <a:t>p</a:t>
            </a:r>
            <a:r>
              <a:rPr lang="en-US" sz="2800" baseline="-25000" dirty="0">
                <a:solidFill>
                  <a:srgbClr val="008380"/>
                </a:solidFill>
              </a:rPr>
              <a:t>i</a:t>
            </a:r>
            <a:r>
              <a:rPr lang="en-US" sz="2800" dirty="0">
                <a:solidFill>
                  <a:srgbClr val="008380"/>
                </a:solidFill>
              </a:rPr>
              <a:t>[W...H] </a:t>
            </a:r>
            <a:r>
              <a:rPr lang="en-US" sz="2800" dirty="0"/>
              <a:t>= </a:t>
            </a:r>
            <a:r>
              <a:rPr lang="en-US" sz="2800" dirty="0" err="1"/>
              <a:t>subpath</a:t>
            </a:r>
            <a:r>
              <a:rPr lang="en-US" sz="2800" dirty="0"/>
              <a:t> of </a:t>
            </a:r>
            <a:r>
              <a:rPr lang="en-US" sz="2800" dirty="0">
                <a:solidFill>
                  <a:srgbClr val="008380"/>
                </a:solidFill>
              </a:rPr>
              <a:t>p</a:t>
            </a:r>
            <a:r>
              <a:rPr lang="en-US" sz="2800" baseline="-25000" dirty="0">
                <a:solidFill>
                  <a:srgbClr val="008380"/>
                </a:solidFill>
              </a:rPr>
              <a:t>i</a:t>
            </a:r>
            <a:r>
              <a:rPr lang="en-US" sz="2800" dirty="0"/>
              <a:t> from </a:t>
            </a:r>
            <a:r>
              <a:rPr lang="en-US" sz="2800" dirty="0">
                <a:solidFill>
                  <a:srgbClr val="008380"/>
                </a:solidFill>
              </a:rPr>
              <a:t>W</a:t>
            </a:r>
            <a:r>
              <a:rPr lang="en-US" sz="2800" dirty="0"/>
              <a:t> to </a:t>
            </a:r>
            <a:r>
              <a:rPr lang="en-US" sz="2800" dirty="0">
                <a:solidFill>
                  <a:srgbClr val="008380"/>
                </a:solidFill>
              </a:rPr>
              <a:t>H</a:t>
            </a:r>
            <a:r>
              <a:rPr lang="en-US" sz="2800" dirty="0"/>
              <a:t> </a:t>
            </a:r>
            <a:endParaRPr lang="en-US" sz="26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7E115C2-8367-554C-81B7-47099D19F2B1}"/>
              </a:ext>
            </a:extLst>
          </p:cNvPr>
          <p:cNvSpPr/>
          <p:nvPr/>
        </p:nvSpPr>
        <p:spPr>
          <a:xfrm>
            <a:off x="6660232" y="332656"/>
            <a:ext cx="2131534" cy="2482373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BC8A758-26B9-6E44-9FA5-A281F20E0255}"/>
              </a:ext>
            </a:extLst>
          </p:cNvPr>
          <p:cNvGrpSpPr/>
          <p:nvPr/>
        </p:nvGrpSpPr>
        <p:grpSpPr>
          <a:xfrm>
            <a:off x="6660232" y="473487"/>
            <a:ext cx="2131534" cy="2341542"/>
            <a:chOff x="6278651" y="1124744"/>
            <a:chExt cx="2368250" cy="260158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71F165E1-9B74-E948-A577-8C23528724F0}"/>
                </a:ext>
              </a:extLst>
            </p:cNvPr>
            <p:cNvSpPr/>
            <p:nvPr/>
          </p:nvSpPr>
          <p:spPr>
            <a:xfrm>
              <a:off x="7430779" y="3140968"/>
              <a:ext cx="144016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feld 23">
              <a:extLst>
                <a:ext uri="{FF2B5EF4-FFF2-40B4-BE49-F238E27FC236}">
                  <a16:creationId xmlns:a16="http://schemas.microsoft.com/office/drawing/2014/main" id="{ABA3807C-030C-BB47-A109-E31767ADCB5A}"/>
                </a:ext>
              </a:extLst>
            </p:cNvPr>
            <p:cNvSpPr txBox="1"/>
            <p:nvPr/>
          </p:nvSpPr>
          <p:spPr>
            <a:xfrm>
              <a:off x="7308174" y="3356992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  <a:endParaRPr lang="en-US" baseline="-25000" dirty="0"/>
            </a:p>
          </p:txBody>
        </p:sp>
        <p:sp>
          <p:nvSpPr>
            <p:cNvPr id="9" name="Textfeld 27">
              <a:extLst>
                <a:ext uri="{FF2B5EF4-FFF2-40B4-BE49-F238E27FC236}">
                  <a16:creationId xmlns:a16="http://schemas.microsoft.com/office/drawing/2014/main" id="{EDFF69A4-C956-0240-8F63-943FE2247BB8}"/>
                </a:ext>
              </a:extLst>
            </p:cNvPr>
            <p:cNvSpPr txBox="1"/>
            <p:nvPr/>
          </p:nvSpPr>
          <p:spPr>
            <a:xfrm>
              <a:off x="6278651" y="1988840"/>
              <a:ext cx="4347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X1</a:t>
              </a:r>
              <a:endParaRPr lang="en-US" baseline="-25000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DBA4491D-4CB6-4A4A-9A5D-A532BA4DA508}"/>
                </a:ext>
              </a:extLst>
            </p:cNvPr>
            <p:cNvSpPr/>
            <p:nvPr/>
          </p:nvSpPr>
          <p:spPr>
            <a:xfrm>
              <a:off x="7905461" y="2142164"/>
              <a:ext cx="144016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0D9F2B0-5994-2F4B-A03C-B3045C5CFE2F}"/>
                </a:ext>
              </a:extLst>
            </p:cNvPr>
            <p:cNvSpPr/>
            <p:nvPr/>
          </p:nvSpPr>
          <p:spPr>
            <a:xfrm>
              <a:off x="6926723" y="2132872"/>
              <a:ext cx="144016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2" name="Gerade Verbindung mit Pfeil 32">
              <a:extLst>
                <a:ext uri="{FF2B5EF4-FFF2-40B4-BE49-F238E27FC236}">
                  <a16:creationId xmlns:a16="http://schemas.microsoft.com/office/drawing/2014/main" id="{8B37E808-571F-454E-A2A7-9DE3414FBAC7}"/>
                </a:ext>
              </a:extLst>
            </p:cNvPr>
            <p:cNvCxnSpPr>
              <a:stCxn id="11" idx="4"/>
              <a:endCxn id="7" idx="0"/>
            </p:cNvCxnSpPr>
            <p:nvPr/>
          </p:nvCxnSpPr>
          <p:spPr>
            <a:xfrm>
              <a:off x="6998731" y="2276872"/>
              <a:ext cx="504056" cy="86409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mit Pfeil 34">
              <a:extLst>
                <a:ext uri="{FF2B5EF4-FFF2-40B4-BE49-F238E27FC236}">
                  <a16:creationId xmlns:a16="http://schemas.microsoft.com/office/drawing/2014/main" id="{CEFE3BF5-1D44-A044-8150-53AFB505F468}"/>
                </a:ext>
              </a:extLst>
            </p:cNvPr>
            <p:cNvCxnSpPr>
              <a:stCxn id="14" idx="5"/>
              <a:endCxn id="10" idx="2"/>
            </p:cNvCxnSpPr>
            <p:nvPr/>
          </p:nvCxnSpPr>
          <p:spPr>
            <a:xfrm>
              <a:off x="7049648" y="1463696"/>
              <a:ext cx="855813" cy="7504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EE655CC-39CE-174F-B634-823F6D116154}"/>
                </a:ext>
              </a:extLst>
            </p:cNvPr>
            <p:cNvSpPr/>
            <p:nvPr/>
          </p:nvSpPr>
          <p:spPr>
            <a:xfrm>
              <a:off x="6926723" y="1340784"/>
              <a:ext cx="144016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Gerade Verbindung mit Pfeil 36">
              <a:extLst>
                <a:ext uri="{FF2B5EF4-FFF2-40B4-BE49-F238E27FC236}">
                  <a16:creationId xmlns:a16="http://schemas.microsoft.com/office/drawing/2014/main" id="{E386BBE5-FB85-6244-88DA-F2A6B48D67FE}"/>
                </a:ext>
              </a:extLst>
            </p:cNvPr>
            <p:cNvCxnSpPr>
              <a:stCxn id="14" idx="4"/>
              <a:endCxn id="11" idx="0"/>
            </p:cNvCxnSpPr>
            <p:nvPr/>
          </p:nvCxnSpPr>
          <p:spPr>
            <a:xfrm>
              <a:off x="6998731" y="1484784"/>
              <a:ext cx="0" cy="6480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feld 37">
              <a:extLst>
                <a:ext uri="{FF2B5EF4-FFF2-40B4-BE49-F238E27FC236}">
                  <a16:creationId xmlns:a16="http://schemas.microsoft.com/office/drawing/2014/main" id="{2AA6CBBE-4DAA-F84D-9F6F-50AF6A981F76}"/>
                </a:ext>
              </a:extLst>
            </p:cNvPr>
            <p:cNvSpPr txBox="1"/>
            <p:nvPr/>
          </p:nvSpPr>
          <p:spPr>
            <a:xfrm>
              <a:off x="8252241" y="1988840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17" name="Textfeld 38">
              <a:extLst>
                <a:ext uri="{FF2B5EF4-FFF2-40B4-BE49-F238E27FC236}">
                  <a16:creationId xmlns:a16="http://schemas.microsoft.com/office/drawing/2014/main" id="{C6F6426A-7DC4-254D-A375-833B7FF6F3C7}"/>
                </a:ext>
              </a:extLst>
            </p:cNvPr>
            <p:cNvSpPr txBox="1"/>
            <p:nvPr/>
          </p:nvSpPr>
          <p:spPr>
            <a:xfrm>
              <a:off x="7718737" y="2564904"/>
              <a:ext cx="433145" cy="4103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α</a:t>
              </a:r>
              <a:r>
                <a:rPr lang="en-US" baseline="-25000" dirty="0">
                  <a:solidFill>
                    <a:srgbClr val="000000"/>
                  </a:solidFill>
                </a:rPr>
                <a:t>2</a:t>
              </a:r>
            </a:p>
          </p:txBody>
        </p:sp>
        <p:cxnSp>
          <p:nvCxnSpPr>
            <p:cNvPr id="18" name="Gekrümmte Verbindung 39">
              <a:extLst>
                <a:ext uri="{FF2B5EF4-FFF2-40B4-BE49-F238E27FC236}">
                  <a16:creationId xmlns:a16="http://schemas.microsoft.com/office/drawing/2014/main" id="{EFE34225-C741-6D4A-B1FA-DEC8477DAAD1}"/>
                </a:ext>
              </a:extLst>
            </p:cNvPr>
            <p:cNvCxnSpPr>
              <a:stCxn id="11" idx="2"/>
              <a:endCxn id="7" idx="2"/>
            </p:cNvCxnSpPr>
            <p:nvPr/>
          </p:nvCxnSpPr>
          <p:spPr>
            <a:xfrm rot="10800000" flipH="1" flipV="1">
              <a:off x="6926723" y="2204872"/>
              <a:ext cx="504056" cy="1008096"/>
            </a:xfrm>
            <a:prstGeom prst="curvedConnector3">
              <a:avLst>
                <a:gd name="adj1" fmla="val -45352"/>
              </a:avLst>
            </a:prstGeom>
            <a:ln>
              <a:solidFill>
                <a:schemeClr val="tx1"/>
              </a:solidFill>
              <a:prstDash val="dot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feld 40">
              <a:extLst>
                <a:ext uri="{FF2B5EF4-FFF2-40B4-BE49-F238E27FC236}">
                  <a16:creationId xmlns:a16="http://schemas.microsoft.com/office/drawing/2014/main" id="{F9A85E15-CC23-5944-A6A0-4B0291881912}"/>
                </a:ext>
              </a:extLst>
            </p:cNvPr>
            <p:cNvSpPr txBox="1"/>
            <p:nvPr/>
          </p:nvSpPr>
          <p:spPr>
            <a:xfrm>
              <a:off x="6494675" y="112474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  <a:r>
                <a:rPr lang="en-US" baseline="-25000" dirty="0"/>
                <a:t>1</a:t>
              </a:r>
            </a:p>
          </p:txBody>
        </p:sp>
        <p:cxnSp>
          <p:nvCxnSpPr>
            <p:cNvPr id="20" name="Gerade Verbindung mit Pfeil 42">
              <a:extLst>
                <a:ext uri="{FF2B5EF4-FFF2-40B4-BE49-F238E27FC236}">
                  <a16:creationId xmlns:a16="http://schemas.microsoft.com/office/drawing/2014/main" id="{3F5BCC02-C8E6-BC40-B308-829FA224B881}"/>
                </a:ext>
              </a:extLst>
            </p:cNvPr>
            <p:cNvCxnSpPr>
              <a:stCxn id="10" idx="2"/>
              <a:endCxn id="11" idx="6"/>
            </p:cNvCxnSpPr>
            <p:nvPr/>
          </p:nvCxnSpPr>
          <p:spPr>
            <a:xfrm flipH="1" flipV="1">
              <a:off x="7070739" y="2204872"/>
              <a:ext cx="834722" cy="9292"/>
            </a:xfrm>
            <a:prstGeom prst="straightConnector1">
              <a:avLst/>
            </a:prstGeom>
            <a:ln>
              <a:solidFill>
                <a:schemeClr val="tx1"/>
              </a:solidFill>
              <a:prstDash val="sysDot"/>
              <a:headEnd type="arrow"/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43">
              <a:extLst>
                <a:ext uri="{FF2B5EF4-FFF2-40B4-BE49-F238E27FC236}">
                  <a16:creationId xmlns:a16="http://schemas.microsoft.com/office/drawing/2014/main" id="{A4E21C6F-FAFC-B34C-9CF3-9549BEB46939}"/>
                </a:ext>
              </a:extLst>
            </p:cNvPr>
            <p:cNvCxnSpPr>
              <a:stCxn id="10" idx="3"/>
              <a:endCxn id="7" idx="0"/>
            </p:cNvCxnSpPr>
            <p:nvPr/>
          </p:nvCxnSpPr>
          <p:spPr>
            <a:xfrm flipH="1">
              <a:off x="7502787" y="2265076"/>
              <a:ext cx="423765" cy="87589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F3F5562-8375-9240-B0E5-A740DD9E0B4C}"/>
                </a:ext>
              </a:extLst>
            </p:cNvPr>
            <p:cNvSpPr/>
            <p:nvPr/>
          </p:nvSpPr>
          <p:spPr>
            <a:xfrm>
              <a:off x="7862827" y="1340784"/>
              <a:ext cx="144016" cy="1440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feld 46">
              <a:extLst>
                <a:ext uri="{FF2B5EF4-FFF2-40B4-BE49-F238E27FC236}">
                  <a16:creationId xmlns:a16="http://schemas.microsoft.com/office/drawing/2014/main" id="{6E8829D0-1459-8340-B1ED-FBB8D1B26C91}"/>
                </a:ext>
              </a:extLst>
            </p:cNvPr>
            <p:cNvSpPr txBox="1"/>
            <p:nvPr/>
          </p:nvSpPr>
          <p:spPr>
            <a:xfrm>
              <a:off x="8078851" y="118746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</a:t>
              </a:r>
              <a:r>
                <a:rPr lang="en-US" baseline="-25000" dirty="0"/>
                <a:t>2</a:t>
              </a:r>
            </a:p>
          </p:txBody>
        </p:sp>
        <p:cxnSp>
          <p:nvCxnSpPr>
            <p:cNvPr id="24" name="Gerade Verbindung mit Pfeil 47">
              <a:extLst>
                <a:ext uri="{FF2B5EF4-FFF2-40B4-BE49-F238E27FC236}">
                  <a16:creationId xmlns:a16="http://schemas.microsoft.com/office/drawing/2014/main" id="{59DF26F1-E7A4-374D-B711-E5BCC97781B3}"/>
                </a:ext>
              </a:extLst>
            </p:cNvPr>
            <p:cNvCxnSpPr>
              <a:stCxn id="22" idx="3"/>
              <a:endCxn id="11" idx="7"/>
            </p:cNvCxnSpPr>
            <p:nvPr/>
          </p:nvCxnSpPr>
          <p:spPr>
            <a:xfrm flipH="1">
              <a:off x="7049648" y="1463696"/>
              <a:ext cx="834270" cy="6902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mit Pfeil 48">
              <a:extLst>
                <a:ext uri="{FF2B5EF4-FFF2-40B4-BE49-F238E27FC236}">
                  <a16:creationId xmlns:a16="http://schemas.microsoft.com/office/drawing/2014/main" id="{3EA95110-B9A8-FD48-96E2-E181E5BF2DB7}"/>
                </a:ext>
              </a:extLst>
            </p:cNvPr>
            <p:cNvCxnSpPr>
              <a:stCxn id="22" idx="4"/>
              <a:endCxn id="10" idx="0"/>
            </p:cNvCxnSpPr>
            <p:nvPr/>
          </p:nvCxnSpPr>
          <p:spPr>
            <a:xfrm>
              <a:off x="7934835" y="1484784"/>
              <a:ext cx="42634" cy="6573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feld 49">
              <a:extLst>
                <a:ext uri="{FF2B5EF4-FFF2-40B4-BE49-F238E27FC236}">
                  <a16:creationId xmlns:a16="http://schemas.microsoft.com/office/drawing/2014/main" id="{0777EA48-4C32-0549-AC5A-B35573E56A6A}"/>
                </a:ext>
              </a:extLst>
            </p:cNvPr>
            <p:cNvSpPr txBox="1"/>
            <p:nvPr/>
          </p:nvSpPr>
          <p:spPr>
            <a:xfrm>
              <a:off x="6805564" y="2564904"/>
              <a:ext cx="433145" cy="4103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</a:rPr>
                <a:t>α</a:t>
              </a:r>
              <a:r>
                <a:rPr lang="en-US" baseline="-25000" dirty="0">
                  <a:solidFill>
                    <a:srgbClr val="000000"/>
                  </a:solidFill>
                </a:rPr>
                <a:t>1</a:t>
              </a:r>
            </a:p>
          </p:txBody>
        </p:sp>
        <p:cxnSp>
          <p:nvCxnSpPr>
            <p:cNvPr id="27" name="Gekrümmte Verbindung 50">
              <a:extLst>
                <a:ext uri="{FF2B5EF4-FFF2-40B4-BE49-F238E27FC236}">
                  <a16:creationId xmlns:a16="http://schemas.microsoft.com/office/drawing/2014/main" id="{1FCAD0B7-83B3-BC4E-902B-937E591F762D}"/>
                </a:ext>
              </a:extLst>
            </p:cNvPr>
            <p:cNvCxnSpPr>
              <a:stCxn id="7" idx="5"/>
              <a:endCxn id="10" idx="6"/>
            </p:cNvCxnSpPr>
            <p:nvPr/>
          </p:nvCxnSpPr>
          <p:spPr>
            <a:xfrm rot="5400000" flipH="1" flipV="1">
              <a:off x="7276732" y="2491135"/>
              <a:ext cx="1049716" cy="495773"/>
            </a:xfrm>
            <a:prstGeom prst="curvedConnector4">
              <a:avLst>
                <a:gd name="adj1" fmla="val 6779"/>
                <a:gd name="adj2" fmla="val 146110"/>
              </a:avLst>
            </a:prstGeom>
            <a:ln>
              <a:solidFill>
                <a:schemeClr val="tx1"/>
              </a:solidFill>
              <a:prstDash val="dot"/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589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Instrumental Set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24313"/>
          </a:xfr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b="1">
                <a:solidFill>
                  <a:srgbClr val="0000FF"/>
                </a:solidFill>
              </a:rPr>
              <a:t>Definition</a:t>
            </a:r>
            <a:endParaRPr lang="en-US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/>
              <a:t>Set </a:t>
            </a:r>
            <a:r>
              <a:rPr lang="en-US">
                <a:solidFill>
                  <a:srgbClr val="008380"/>
                </a:solidFill>
              </a:rPr>
              <a:t>{Z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rgbClr val="008380"/>
                </a:solidFill>
              </a:rPr>
              <a:t>, ..., Z</a:t>
            </a:r>
            <a:r>
              <a:rPr lang="en-US" baseline="-25000">
                <a:solidFill>
                  <a:srgbClr val="008380"/>
                </a:solidFill>
              </a:rPr>
              <a:t>k</a:t>
            </a:r>
            <a:r>
              <a:rPr lang="en-US">
                <a:solidFill>
                  <a:srgbClr val="008380"/>
                </a:solidFill>
              </a:rPr>
              <a:t>} </a:t>
            </a:r>
            <a:r>
              <a:rPr lang="en-US"/>
              <a:t>is instrumental set for coefficient </a:t>
            </a:r>
            <a:r>
              <a:rPr lang="en-US">
                <a:solidFill>
                  <a:srgbClr val="008380"/>
                </a:solidFill>
              </a:rPr>
              <a:t>α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rgbClr val="008380"/>
                </a:solidFill>
              </a:rPr>
              <a:t>...α</a:t>
            </a:r>
            <a:r>
              <a:rPr lang="en-US" baseline="-25000">
                <a:solidFill>
                  <a:srgbClr val="008380"/>
                </a:solidFill>
              </a:rPr>
              <a:t>k</a:t>
            </a:r>
            <a:r>
              <a:rPr lang="en-US">
                <a:solidFill>
                  <a:srgbClr val="008380"/>
                </a:solidFill>
              </a:rPr>
              <a:t> </a:t>
            </a:r>
            <a:r>
              <a:rPr lang="en-US"/>
              <a:t>with </a:t>
            </a:r>
            <a:r>
              <a:rPr lang="en-US">
                <a:solidFill>
                  <a:srgbClr val="008380"/>
                </a:solidFill>
              </a:rPr>
              <a:t>X</a:t>
            </a:r>
            <a:r>
              <a:rPr lang="en-US" baseline="-25000">
                <a:solidFill>
                  <a:srgbClr val="008380"/>
                </a:solidFill>
              </a:rPr>
              <a:t>i</a:t>
            </a:r>
            <a:r>
              <a:rPr lang="en-US">
                <a:solidFill>
                  <a:srgbClr val="008380"/>
                </a:solidFill>
              </a:rPr>
              <a:t>-α</a:t>
            </a:r>
            <a:r>
              <a:rPr lang="en-US" baseline="-25000">
                <a:solidFill>
                  <a:srgbClr val="008380"/>
                </a:solidFill>
              </a:rPr>
              <a:t>k</a:t>
            </a:r>
            <a:r>
              <a:rPr lang="en-US">
                <a:solidFill>
                  <a:srgbClr val="008380"/>
                </a:solidFill>
              </a:rPr>
              <a:t>-&gt;Y</a:t>
            </a:r>
            <a:r>
              <a:rPr lang="en-US"/>
              <a:t> iff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For each i, Z</a:t>
            </a:r>
            <a:r>
              <a:rPr lang="en-US" baseline="-25000"/>
              <a:t>i</a:t>
            </a:r>
            <a:r>
              <a:rPr lang="en-US"/>
              <a:t> is separated from Y in G‘ (= G with edges </a:t>
            </a:r>
            <a:r>
              <a:rPr lang="en-US">
                <a:solidFill>
                  <a:srgbClr val="008380"/>
                </a:solidFill>
              </a:rPr>
              <a:t>X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rgbClr val="008380"/>
                </a:solidFill>
              </a:rPr>
              <a:t>-&gt;Y, ..., X</a:t>
            </a:r>
            <a:r>
              <a:rPr lang="en-US" baseline="-25000">
                <a:solidFill>
                  <a:srgbClr val="008380"/>
                </a:solidFill>
              </a:rPr>
              <a:t>k</a:t>
            </a:r>
            <a:r>
              <a:rPr lang="en-US">
                <a:solidFill>
                  <a:srgbClr val="008380"/>
                </a:solidFill>
              </a:rPr>
              <a:t>-&gt;Y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There are unblocked paths </a:t>
            </a: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i</a:t>
            </a:r>
            <a:r>
              <a:rPr lang="en-US">
                <a:solidFill>
                  <a:srgbClr val="008380"/>
                </a:solidFill>
              </a:rPr>
              <a:t>: Z</a:t>
            </a:r>
            <a:r>
              <a:rPr lang="en-US" baseline="-25000">
                <a:solidFill>
                  <a:srgbClr val="008380"/>
                </a:solidFill>
              </a:rPr>
              <a:t>i</a:t>
            </a:r>
            <a:r>
              <a:rPr lang="en-US">
                <a:solidFill>
                  <a:srgbClr val="008380"/>
                </a:solidFill>
              </a:rPr>
              <a:t> to Y </a:t>
            </a:r>
            <a:r>
              <a:rPr lang="en-US"/>
              <a:t>containing </a:t>
            </a:r>
            <a:r>
              <a:rPr lang="en-US">
                <a:solidFill>
                  <a:srgbClr val="008380"/>
                </a:solidFill>
              </a:rPr>
              <a:t>X</a:t>
            </a:r>
            <a:r>
              <a:rPr lang="en-US" baseline="-25000">
                <a:solidFill>
                  <a:srgbClr val="008380"/>
                </a:solidFill>
              </a:rPr>
              <a:t>i</a:t>
            </a:r>
            <a:r>
              <a:rPr lang="en-US">
                <a:solidFill>
                  <a:srgbClr val="008380"/>
                </a:solidFill>
              </a:rPr>
              <a:t>-&gt;Y </a:t>
            </a:r>
            <a:r>
              <a:rPr lang="en-US"/>
              <a:t>(</a:t>
            </a:r>
            <a:r>
              <a:rPr lang="en-US">
                <a:solidFill>
                  <a:srgbClr val="008380"/>
                </a:solidFill>
              </a:rPr>
              <a:t>1 ≤ i ≤ k</a:t>
            </a:r>
            <a:r>
              <a:rPr lang="en-US"/>
              <a:t>) s.t. for paths </a:t>
            </a: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i,</a:t>
            </a:r>
            <a:r>
              <a:rPr lang="en-US">
                <a:solidFill>
                  <a:srgbClr val="008380"/>
                </a:solidFill>
              </a:rPr>
              <a:t> p</a:t>
            </a:r>
            <a:r>
              <a:rPr lang="en-US" baseline="-25000">
                <a:solidFill>
                  <a:srgbClr val="008380"/>
                </a:solidFill>
              </a:rPr>
              <a:t>j</a:t>
            </a:r>
            <a:r>
              <a:rPr lang="en-US">
                <a:solidFill>
                  <a:srgbClr val="008380"/>
                </a:solidFill>
              </a:rPr>
              <a:t> </a:t>
            </a:r>
            <a:r>
              <a:rPr lang="en-US"/>
              <a:t>and any common RV </a:t>
            </a:r>
            <a:r>
              <a:rPr lang="en-US">
                <a:solidFill>
                  <a:srgbClr val="008380"/>
                </a:solidFill>
              </a:rPr>
              <a:t>V </a:t>
            </a:r>
            <a:r>
              <a:rPr lang="en-US"/>
              <a:t>one of the following conditions holds:</a:t>
            </a:r>
          </a:p>
          <a:p>
            <a:pPr marL="914400" lvl="1" indent="-514350"/>
            <a:r>
              <a:rPr lang="en-US"/>
              <a:t>Both </a:t>
            </a: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i</a:t>
            </a:r>
            <a:r>
              <a:rPr lang="en-US">
                <a:solidFill>
                  <a:srgbClr val="008380"/>
                </a:solidFill>
              </a:rPr>
              <a:t>[Z</a:t>
            </a:r>
            <a:r>
              <a:rPr lang="en-US" baseline="-25000">
                <a:solidFill>
                  <a:srgbClr val="008380"/>
                </a:solidFill>
              </a:rPr>
              <a:t>i</a:t>
            </a:r>
            <a:r>
              <a:rPr lang="en-US">
                <a:solidFill>
                  <a:srgbClr val="008380"/>
                </a:solidFill>
              </a:rPr>
              <a:t>...V]</a:t>
            </a:r>
            <a:r>
              <a:rPr lang="en-US"/>
              <a:t> and </a:t>
            </a: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j</a:t>
            </a:r>
            <a:r>
              <a:rPr lang="en-US">
                <a:solidFill>
                  <a:srgbClr val="008380"/>
                </a:solidFill>
              </a:rPr>
              <a:t>[V...Y]</a:t>
            </a:r>
            <a:r>
              <a:rPr lang="en-US"/>
              <a:t> point to </a:t>
            </a:r>
            <a:r>
              <a:rPr lang="en-US">
                <a:solidFill>
                  <a:srgbClr val="008380"/>
                </a:solidFill>
              </a:rPr>
              <a:t>V</a:t>
            </a:r>
            <a:r>
              <a:rPr lang="en-US"/>
              <a:t> or </a:t>
            </a:r>
          </a:p>
          <a:p>
            <a:pPr marL="914400" lvl="1" indent="-514350"/>
            <a:r>
              <a:rPr lang="en-US"/>
              <a:t>Both </a:t>
            </a: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j</a:t>
            </a:r>
            <a:r>
              <a:rPr lang="en-US">
                <a:solidFill>
                  <a:srgbClr val="008380"/>
                </a:solidFill>
              </a:rPr>
              <a:t>[Z</a:t>
            </a:r>
            <a:r>
              <a:rPr lang="en-US" baseline="-25000">
                <a:solidFill>
                  <a:srgbClr val="008380"/>
                </a:solidFill>
              </a:rPr>
              <a:t>j</a:t>
            </a:r>
            <a:r>
              <a:rPr lang="en-US">
                <a:solidFill>
                  <a:srgbClr val="008380"/>
                </a:solidFill>
              </a:rPr>
              <a:t>...V]</a:t>
            </a:r>
            <a:r>
              <a:rPr lang="en-US"/>
              <a:t> and </a:t>
            </a: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i</a:t>
            </a:r>
            <a:r>
              <a:rPr lang="en-US">
                <a:solidFill>
                  <a:srgbClr val="008380"/>
                </a:solidFill>
              </a:rPr>
              <a:t>[V...Y] </a:t>
            </a:r>
            <a:r>
              <a:rPr lang="en-US">
                <a:solidFill>
                  <a:srgbClr val="000000"/>
                </a:solidFill>
              </a:rPr>
              <a:t>point </a:t>
            </a:r>
            <a:r>
              <a:rPr lang="en-US">
                <a:solidFill>
                  <a:srgbClr val="008380"/>
                </a:solidFill>
              </a:rPr>
              <a:t>to V</a:t>
            </a:r>
          </a:p>
          <a:p>
            <a:pPr marL="400050" lvl="1" indent="0">
              <a:buNone/>
            </a:pPr>
            <a:r>
              <a:rPr lang="en-US"/>
              <a:t>(</a:t>
            </a:r>
            <a:r>
              <a:rPr lang="en-US">
                <a:solidFill>
                  <a:srgbClr val="008380"/>
                </a:solidFill>
              </a:rPr>
              <a:t>i ≠j</a:t>
            </a:r>
            <a:r>
              <a:rPr lang="en-US"/>
              <a:t> in </a:t>
            </a:r>
            <a:r>
              <a:rPr lang="en-US">
                <a:solidFill>
                  <a:srgbClr val="008380"/>
                </a:solidFill>
              </a:rPr>
              <a:t>{1,2,...k}</a:t>
            </a:r>
            <a:r>
              <a:rPr lang="en-US"/>
              <a:t>) 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1475656" y="6093296"/>
            <a:ext cx="5673348" cy="5232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8380"/>
                </a:solidFill>
              </a:rPr>
              <a:t>p</a:t>
            </a:r>
            <a:r>
              <a:rPr lang="en-US" sz="2800" baseline="-25000">
                <a:solidFill>
                  <a:srgbClr val="008380"/>
                </a:solidFill>
              </a:rPr>
              <a:t>i</a:t>
            </a:r>
            <a:r>
              <a:rPr lang="en-US" sz="2800">
                <a:solidFill>
                  <a:srgbClr val="008380"/>
                </a:solidFill>
              </a:rPr>
              <a:t>[W...H] </a:t>
            </a:r>
            <a:r>
              <a:rPr lang="en-US" sz="2800"/>
              <a:t>= subpath of </a:t>
            </a:r>
            <a:r>
              <a:rPr lang="en-US" sz="2800">
                <a:solidFill>
                  <a:srgbClr val="008380"/>
                </a:solidFill>
              </a:rPr>
              <a:t>p</a:t>
            </a:r>
            <a:r>
              <a:rPr lang="en-US" sz="2800" baseline="-25000">
                <a:solidFill>
                  <a:srgbClr val="008380"/>
                </a:solidFill>
              </a:rPr>
              <a:t>i</a:t>
            </a:r>
            <a:r>
              <a:rPr lang="en-US" sz="2800"/>
              <a:t> from </a:t>
            </a:r>
            <a:r>
              <a:rPr lang="en-US" sz="2800">
                <a:solidFill>
                  <a:srgbClr val="008380"/>
                </a:solidFill>
              </a:rPr>
              <a:t>W</a:t>
            </a:r>
            <a:r>
              <a:rPr lang="en-US" sz="2800"/>
              <a:t> to </a:t>
            </a:r>
            <a:r>
              <a:rPr lang="en-US" sz="2800">
                <a:solidFill>
                  <a:srgbClr val="008380"/>
                </a:solidFill>
              </a:rPr>
              <a:t>H</a:t>
            </a:r>
            <a:r>
              <a:rPr lang="en-US" sz="2800"/>
              <a:t> </a:t>
            </a:r>
            <a:endParaRPr lang="en-US" sz="2600"/>
          </a:p>
        </p:txBody>
      </p:sp>
      <p:sp>
        <p:nvSpPr>
          <p:cNvPr id="7" name="Textfeld 6"/>
          <p:cNvSpPr txBox="1"/>
          <p:nvPr/>
        </p:nvSpPr>
        <p:spPr>
          <a:xfrm>
            <a:off x="539552" y="1628800"/>
            <a:ext cx="7848872" cy="181588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Condition 2. says: </a:t>
            </a:r>
          </a:p>
          <a:p>
            <a:r>
              <a:rPr lang="en-US" sz="2800">
                <a:solidFill>
                  <a:srgbClr val="000000"/>
                </a:solidFill>
              </a:rPr>
              <a:t>Cannot merge two intersecting paths </a:t>
            </a:r>
            <a:r>
              <a:rPr lang="en-US" sz="2800">
                <a:solidFill>
                  <a:srgbClr val="008380"/>
                </a:solidFill>
              </a:rPr>
              <a:t>p</a:t>
            </a:r>
            <a:r>
              <a:rPr lang="en-US" sz="2800" baseline="-25000">
                <a:solidFill>
                  <a:srgbClr val="008380"/>
                </a:solidFill>
              </a:rPr>
              <a:t>i</a:t>
            </a:r>
            <a:r>
              <a:rPr lang="en-US" sz="2800">
                <a:solidFill>
                  <a:srgbClr val="000000"/>
                </a:solidFill>
              </a:rPr>
              <a:t> and </a:t>
            </a:r>
            <a:r>
              <a:rPr lang="en-US" sz="2800">
                <a:solidFill>
                  <a:srgbClr val="008380"/>
                </a:solidFill>
              </a:rPr>
              <a:t>p</a:t>
            </a:r>
            <a:r>
              <a:rPr lang="en-US" sz="2800" baseline="-25000">
                <a:solidFill>
                  <a:srgbClr val="008380"/>
                </a:solidFill>
              </a:rPr>
              <a:t>j</a:t>
            </a:r>
          </a:p>
          <a:p>
            <a:r>
              <a:rPr lang="en-US" sz="2800">
                <a:solidFill>
                  <a:srgbClr val="000000"/>
                </a:solidFill>
              </a:rPr>
              <a:t>to yield two unblocked paths: one must contain collider</a:t>
            </a:r>
            <a:endParaRPr lang="en-US" sz="2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Causal Inference in Linear SCMs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518435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All techniques and notions developed so far are</a:t>
            </a:r>
            <a:br>
              <a:rPr lang="en-US" dirty="0"/>
            </a:br>
            <a:r>
              <a:rPr lang="en-US" dirty="0"/>
              <a:t>applicable for any SCM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Of importance are </a:t>
            </a:r>
            <a:r>
              <a:rPr lang="en-US" dirty="0">
                <a:solidFill>
                  <a:srgbClr val="0000FF"/>
                </a:solidFill>
              </a:rPr>
              <a:t>linear SCMs</a:t>
            </a:r>
          </a:p>
          <a:p>
            <a:pPr lvl="1">
              <a:defRPr/>
            </a:pPr>
            <a:r>
              <a:rPr lang="en-US" dirty="0"/>
              <a:t>Equations of form </a:t>
            </a:r>
            <a:r>
              <a:rPr lang="en-US" dirty="0">
                <a:solidFill>
                  <a:srgbClr val="008380"/>
                </a:solidFill>
              </a:rPr>
              <a:t>Y = a</a:t>
            </a:r>
            <a:r>
              <a:rPr lang="en-US" baseline="-25000" dirty="0">
                <a:solidFill>
                  <a:srgbClr val="008380"/>
                </a:solidFill>
              </a:rPr>
              <a:t>0</a:t>
            </a:r>
            <a:r>
              <a:rPr lang="en-US" dirty="0">
                <a:solidFill>
                  <a:srgbClr val="008380"/>
                </a:solidFill>
              </a:rPr>
              <a:t> + a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+ a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+ … </a:t>
            </a:r>
            <a:r>
              <a:rPr lang="en-US" dirty="0" err="1">
                <a:solidFill>
                  <a:srgbClr val="008380"/>
                </a:solidFill>
              </a:rPr>
              <a:t>a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endParaRPr lang="en-US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dirty="0"/>
              <a:t>In focus of traditional causal analysis (in economics)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Assumption for the following</a:t>
            </a:r>
          </a:p>
          <a:p>
            <a:pPr lvl="1">
              <a:defRPr/>
            </a:pPr>
            <a:r>
              <a:rPr lang="en-US" dirty="0"/>
              <a:t>All variables depending linearly on others (if at all)</a:t>
            </a:r>
          </a:p>
          <a:p>
            <a:pPr lvl="1">
              <a:defRPr/>
            </a:pPr>
            <a:r>
              <a:rPr lang="en-US" dirty="0"/>
              <a:t>Error variables (exogenous variables)  have </a:t>
            </a:r>
            <a:r>
              <a:rPr lang="en-US" dirty="0">
                <a:solidFill>
                  <a:srgbClr val="0000FF"/>
                </a:solidFill>
              </a:rPr>
              <a:t>Gaussian/Normal distribution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823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Instrumental Set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328369"/>
          </a:xfr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Theorem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Let  </a:t>
            </a:r>
            <a:r>
              <a:rPr lang="en-US" dirty="0">
                <a:solidFill>
                  <a:srgbClr val="008380"/>
                </a:solidFill>
              </a:rPr>
              <a:t>{Z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 ..., </a:t>
            </a:r>
            <a:r>
              <a:rPr lang="en-US" dirty="0" err="1">
                <a:solidFill>
                  <a:srgbClr val="008380"/>
                </a:solidFill>
              </a:rPr>
              <a:t>Z</a:t>
            </a:r>
            <a:r>
              <a:rPr lang="en-US" baseline="-25000" dirty="0" err="1">
                <a:solidFill>
                  <a:srgbClr val="008380"/>
                </a:solidFill>
              </a:rPr>
              <a:t>k</a:t>
            </a:r>
            <a:r>
              <a:rPr lang="en-US" dirty="0">
                <a:solidFill>
                  <a:srgbClr val="008380"/>
                </a:solidFill>
              </a:rPr>
              <a:t>} </a:t>
            </a:r>
            <a:r>
              <a:rPr lang="en-US" dirty="0">
                <a:solidFill>
                  <a:schemeClr val="tx1"/>
                </a:solidFill>
              </a:rPr>
              <a:t>be </a:t>
            </a:r>
            <a:r>
              <a:rPr lang="en-US" dirty="0"/>
              <a:t>an instrumental set for coefficients </a:t>
            </a:r>
            <a:r>
              <a:rPr lang="en-US" dirty="0">
                <a:solidFill>
                  <a:srgbClr val="008380"/>
                </a:solidFill>
              </a:rPr>
              <a:t>α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...α</a:t>
            </a:r>
            <a:r>
              <a:rPr lang="en-US" baseline="-25000" dirty="0">
                <a:solidFill>
                  <a:srgbClr val="008380"/>
                </a:solidFill>
              </a:rPr>
              <a:t>k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/>
              <a:t>with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-α</a:t>
            </a:r>
            <a:r>
              <a:rPr lang="en-US" baseline="-25000" dirty="0">
                <a:solidFill>
                  <a:srgbClr val="008380"/>
                </a:solidFill>
              </a:rPr>
              <a:t>k</a:t>
            </a:r>
            <a:r>
              <a:rPr lang="en-US" dirty="0">
                <a:solidFill>
                  <a:srgbClr val="008380"/>
                </a:solidFill>
              </a:rPr>
              <a:t>-&gt;Y. </a:t>
            </a:r>
          </a:p>
          <a:p>
            <a:pPr marL="0" indent="0">
              <a:buNone/>
            </a:pPr>
            <a:endParaRPr lang="en-US" dirty="0">
              <a:solidFill>
                <a:srgbClr val="00838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Then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/>
              <a:t> The equations below are linearly independent for almost all parameterizations of the model and can be solved to obtain expressions for </a:t>
            </a:r>
            <a:r>
              <a:rPr lang="en-US" dirty="0">
                <a:solidFill>
                  <a:srgbClr val="008380"/>
                </a:solidFill>
              </a:rPr>
              <a:t>α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...α</a:t>
            </a:r>
            <a:r>
              <a:rPr lang="en-US" baseline="-25000" dirty="0">
                <a:solidFill>
                  <a:srgbClr val="008380"/>
                </a:solidFill>
              </a:rPr>
              <a:t>k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 terms of the covariance matrix</a:t>
            </a:r>
          </a:p>
          <a:p>
            <a:pPr marL="0" indent="0">
              <a:buNone/>
            </a:pPr>
            <a:r>
              <a:rPr lang="en-US" dirty="0">
                <a:solidFill>
                  <a:srgbClr val="008380"/>
                </a:solidFill>
              </a:rPr>
              <a:t>	</a:t>
            </a:r>
            <a:r>
              <a:rPr lang="en-US" sz="2400" dirty="0">
                <a:solidFill>
                  <a:srgbClr val="008380"/>
                </a:solidFill>
              </a:rPr>
              <a:t>σ</a:t>
            </a:r>
            <a:r>
              <a:rPr lang="en-US" sz="2400" baseline="-25000" dirty="0">
                <a:solidFill>
                  <a:srgbClr val="008380"/>
                </a:solidFill>
              </a:rPr>
              <a:t>Z1Y </a:t>
            </a:r>
            <a:r>
              <a:rPr lang="en-US" sz="2400" dirty="0">
                <a:solidFill>
                  <a:srgbClr val="008380"/>
                </a:solidFill>
              </a:rPr>
              <a:t>=</a:t>
            </a:r>
            <a:r>
              <a:rPr lang="en-US" sz="2400" baseline="-25000" dirty="0">
                <a:solidFill>
                  <a:srgbClr val="008380"/>
                </a:solidFill>
              </a:rPr>
              <a:t> </a:t>
            </a:r>
            <a:r>
              <a:rPr lang="en-US" sz="2400" dirty="0">
                <a:solidFill>
                  <a:srgbClr val="008380"/>
                </a:solidFill>
              </a:rPr>
              <a:t>σ</a:t>
            </a:r>
            <a:r>
              <a:rPr lang="en-US" sz="2400" baseline="-25000" dirty="0">
                <a:solidFill>
                  <a:srgbClr val="008380"/>
                </a:solidFill>
              </a:rPr>
              <a:t>Z1X1</a:t>
            </a:r>
            <a:r>
              <a:rPr lang="en-US" sz="2400" dirty="0">
                <a:solidFill>
                  <a:srgbClr val="008380"/>
                </a:solidFill>
              </a:rPr>
              <a:t>α</a:t>
            </a:r>
            <a:r>
              <a:rPr lang="en-US" sz="2400" baseline="-25000" dirty="0">
                <a:solidFill>
                  <a:srgbClr val="008380"/>
                </a:solidFill>
              </a:rPr>
              <a:t>1 </a:t>
            </a:r>
            <a:r>
              <a:rPr lang="en-US" sz="2400" dirty="0">
                <a:solidFill>
                  <a:srgbClr val="008380"/>
                </a:solidFill>
              </a:rPr>
              <a:t>+ σ</a:t>
            </a:r>
            <a:r>
              <a:rPr lang="en-US" sz="2400" baseline="-25000" dirty="0">
                <a:solidFill>
                  <a:srgbClr val="008380"/>
                </a:solidFill>
              </a:rPr>
              <a:t>Z1X2</a:t>
            </a:r>
            <a:r>
              <a:rPr lang="en-US" sz="2400" dirty="0">
                <a:solidFill>
                  <a:srgbClr val="008380"/>
                </a:solidFill>
              </a:rPr>
              <a:t>α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 + ... + σ</a:t>
            </a:r>
            <a:r>
              <a:rPr lang="en-US" sz="2400" baseline="-25000" dirty="0">
                <a:solidFill>
                  <a:srgbClr val="008380"/>
                </a:solidFill>
              </a:rPr>
              <a:t>Z1Xk</a:t>
            </a:r>
            <a:r>
              <a:rPr lang="en-US" sz="2400" dirty="0">
                <a:solidFill>
                  <a:srgbClr val="008380"/>
                </a:solidFill>
              </a:rPr>
              <a:t>α</a:t>
            </a:r>
            <a:r>
              <a:rPr lang="en-US" sz="2400" baseline="-25000" dirty="0">
                <a:solidFill>
                  <a:srgbClr val="008380"/>
                </a:solidFill>
              </a:rPr>
              <a:t>k</a:t>
            </a:r>
            <a:r>
              <a:rPr lang="en-US" sz="2400" baseline="-250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>
                <a:solidFill>
                  <a:srgbClr val="008380"/>
                </a:solidFill>
              </a:rPr>
              <a:t>σ</a:t>
            </a:r>
            <a:r>
              <a:rPr lang="en-US" sz="2400" baseline="-25000" dirty="0">
                <a:solidFill>
                  <a:srgbClr val="008380"/>
                </a:solidFill>
              </a:rPr>
              <a:t>Z2Y </a:t>
            </a:r>
            <a:r>
              <a:rPr lang="en-US" sz="2400" dirty="0">
                <a:solidFill>
                  <a:srgbClr val="008380"/>
                </a:solidFill>
              </a:rPr>
              <a:t>=</a:t>
            </a:r>
            <a:r>
              <a:rPr lang="en-US" sz="2400" baseline="-25000" dirty="0">
                <a:solidFill>
                  <a:srgbClr val="008380"/>
                </a:solidFill>
              </a:rPr>
              <a:t> </a:t>
            </a:r>
            <a:r>
              <a:rPr lang="en-US" sz="2400" dirty="0">
                <a:solidFill>
                  <a:srgbClr val="008380"/>
                </a:solidFill>
              </a:rPr>
              <a:t>σ</a:t>
            </a:r>
            <a:r>
              <a:rPr lang="en-US" sz="2400" baseline="-25000" dirty="0">
                <a:solidFill>
                  <a:srgbClr val="008380"/>
                </a:solidFill>
              </a:rPr>
              <a:t>Z2X1</a:t>
            </a:r>
            <a:r>
              <a:rPr lang="en-US" sz="2400" dirty="0">
                <a:solidFill>
                  <a:srgbClr val="008380"/>
                </a:solidFill>
              </a:rPr>
              <a:t>α</a:t>
            </a:r>
            <a:r>
              <a:rPr lang="en-US" sz="2400" baseline="-25000" dirty="0">
                <a:solidFill>
                  <a:srgbClr val="008380"/>
                </a:solidFill>
              </a:rPr>
              <a:t>1 </a:t>
            </a:r>
            <a:r>
              <a:rPr lang="en-US" sz="2400" dirty="0">
                <a:solidFill>
                  <a:srgbClr val="008380"/>
                </a:solidFill>
              </a:rPr>
              <a:t>+ σ</a:t>
            </a:r>
            <a:r>
              <a:rPr lang="en-US" sz="2400" baseline="-25000" dirty="0">
                <a:solidFill>
                  <a:srgbClr val="008380"/>
                </a:solidFill>
              </a:rPr>
              <a:t>Z2X2</a:t>
            </a:r>
            <a:r>
              <a:rPr lang="en-US" sz="2400" dirty="0">
                <a:solidFill>
                  <a:srgbClr val="008380"/>
                </a:solidFill>
              </a:rPr>
              <a:t>α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 + ... + σ</a:t>
            </a:r>
            <a:r>
              <a:rPr lang="en-US" sz="2400" baseline="-25000" dirty="0">
                <a:solidFill>
                  <a:srgbClr val="008380"/>
                </a:solidFill>
              </a:rPr>
              <a:t>Z2Xk</a:t>
            </a:r>
            <a:r>
              <a:rPr lang="en-US" sz="2400" dirty="0">
                <a:solidFill>
                  <a:srgbClr val="008380"/>
                </a:solidFill>
              </a:rPr>
              <a:t>α</a:t>
            </a:r>
            <a:r>
              <a:rPr lang="en-US" sz="2400" baseline="-25000" dirty="0">
                <a:solidFill>
                  <a:srgbClr val="008380"/>
                </a:solidFill>
              </a:rPr>
              <a:t>k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chemeClr val="tx1"/>
                </a:solidFill>
              </a:rPr>
              <a:t>...</a:t>
            </a:r>
          </a:p>
          <a:p>
            <a:pPr marL="0" indent="0">
              <a:buNone/>
            </a:pPr>
            <a:r>
              <a:rPr lang="en-US" sz="2400" baseline="-25000" dirty="0">
                <a:solidFill>
                  <a:schemeClr val="tx1"/>
                </a:solidFill>
              </a:rPr>
              <a:t>	</a:t>
            </a:r>
            <a:r>
              <a:rPr lang="en-US" sz="2400" dirty="0" err="1">
                <a:solidFill>
                  <a:srgbClr val="008380"/>
                </a:solidFill>
              </a:rPr>
              <a:t>σ</a:t>
            </a:r>
            <a:r>
              <a:rPr lang="en-US" sz="2400" baseline="-25000" dirty="0" err="1">
                <a:solidFill>
                  <a:srgbClr val="008380"/>
                </a:solidFill>
              </a:rPr>
              <a:t>ZkY</a:t>
            </a:r>
            <a:r>
              <a:rPr lang="en-US" sz="2400" baseline="-25000" dirty="0">
                <a:solidFill>
                  <a:srgbClr val="008380"/>
                </a:solidFill>
              </a:rPr>
              <a:t> </a:t>
            </a:r>
            <a:r>
              <a:rPr lang="en-US" sz="2400" dirty="0">
                <a:solidFill>
                  <a:srgbClr val="008380"/>
                </a:solidFill>
              </a:rPr>
              <a:t>=</a:t>
            </a:r>
            <a:r>
              <a:rPr lang="en-US" sz="2400" baseline="-25000" dirty="0">
                <a:solidFill>
                  <a:srgbClr val="008380"/>
                </a:solidFill>
              </a:rPr>
              <a:t> </a:t>
            </a:r>
            <a:r>
              <a:rPr lang="en-US" sz="2400" dirty="0">
                <a:solidFill>
                  <a:srgbClr val="008380"/>
                </a:solidFill>
              </a:rPr>
              <a:t>σ</a:t>
            </a:r>
            <a:r>
              <a:rPr lang="en-US" sz="2400" baseline="-25000" dirty="0">
                <a:solidFill>
                  <a:srgbClr val="008380"/>
                </a:solidFill>
              </a:rPr>
              <a:t>ZkX1</a:t>
            </a:r>
            <a:r>
              <a:rPr lang="en-US" sz="2400" dirty="0">
                <a:solidFill>
                  <a:srgbClr val="008380"/>
                </a:solidFill>
              </a:rPr>
              <a:t>α</a:t>
            </a:r>
            <a:r>
              <a:rPr lang="en-US" sz="2400" baseline="-25000" dirty="0">
                <a:solidFill>
                  <a:srgbClr val="008380"/>
                </a:solidFill>
              </a:rPr>
              <a:t>1 </a:t>
            </a:r>
            <a:r>
              <a:rPr lang="en-US" sz="2400" dirty="0">
                <a:solidFill>
                  <a:srgbClr val="008380"/>
                </a:solidFill>
              </a:rPr>
              <a:t>+ σ</a:t>
            </a:r>
            <a:r>
              <a:rPr lang="en-US" sz="2400" baseline="-25000" dirty="0">
                <a:solidFill>
                  <a:srgbClr val="008380"/>
                </a:solidFill>
              </a:rPr>
              <a:t>ZkX2</a:t>
            </a:r>
            <a:r>
              <a:rPr lang="en-US" sz="2400" dirty="0">
                <a:solidFill>
                  <a:srgbClr val="008380"/>
                </a:solidFill>
              </a:rPr>
              <a:t>α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 + ... + </a:t>
            </a:r>
            <a:r>
              <a:rPr lang="en-US" sz="2400" dirty="0" err="1">
                <a:solidFill>
                  <a:srgbClr val="008380"/>
                </a:solidFill>
              </a:rPr>
              <a:t>σ</a:t>
            </a:r>
            <a:r>
              <a:rPr lang="en-US" sz="2400" baseline="-25000" dirty="0" err="1">
                <a:solidFill>
                  <a:srgbClr val="008380"/>
                </a:solidFill>
              </a:rPr>
              <a:t>ZkXk</a:t>
            </a:r>
            <a:r>
              <a:rPr lang="en-US" sz="2400" dirty="0">
                <a:solidFill>
                  <a:srgbClr val="008380"/>
                </a:solidFill>
              </a:rPr>
              <a:t>α</a:t>
            </a:r>
            <a:r>
              <a:rPr lang="en-US" sz="2400" baseline="-25000" dirty="0">
                <a:solidFill>
                  <a:srgbClr val="008380"/>
                </a:solidFill>
              </a:rPr>
              <a:t>k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Textfeld 4"/>
          <p:cNvSpPr txBox="1"/>
          <p:nvPr/>
        </p:nvSpPr>
        <p:spPr>
          <a:xfrm>
            <a:off x="6336829" y="4429779"/>
            <a:ext cx="2627784" cy="1384995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Ensuring linear independence: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The rank of the covariance matrix has its maximum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-&gt; no information loss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ensuring identifiability of parameters </a:t>
            </a:r>
            <a:r>
              <a:rPr lang="en-US" sz="1400" dirty="0">
                <a:solidFill>
                  <a:srgbClr val="008380"/>
                </a:solidFill>
              </a:rPr>
              <a:t>α</a:t>
            </a:r>
            <a:r>
              <a:rPr lang="en-US" sz="1400" baseline="-25000" dirty="0">
                <a:solidFill>
                  <a:srgbClr val="008380"/>
                </a:solidFill>
              </a:rPr>
              <a:t>1</a:t>
            </a:r>
            <a:r>
              <a:rPr lang="en-US" sz="1400" dirty="0">
                <a:solidFill>
                  <a:srgbClr val="008380"/>
                </a:solidFill>
              </a:rPr>
              <a:t>...α</a:t>
            </a:r>
            <a:r>
              <a:rPr lang="en-US" sz="1400" baseline="-25000" dirty="0">
                <a:solidFill>
                  <a:srgbClr val="008380"/>
                </a:solidFill>
              </a:rPr>
              <a:t>k</a:t>
            </a:r>
            <a:r>
              <a:rPr lang="en-US" sz="1400" baseline="-25000" dirty="0">
                <a:solidFill>
                  <a:srgbClr val="000000"/>
                </a:solidFill>
              </a:rPr>
              <a:t>.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06848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</a:rPr>
              <a:t>Example:</a:t>
            </a:r>
            <a:r>
              <a:rPr lang="en-US"/>
              <a:t> Instrumental sets (positive case)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4104233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rgbClr val="008380"/>
                </a:solidFill>
              </a:rPr>
              <a:t> = Z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rgbClr val="008380"/>
                </a:solidFill>
              </a:rPr>
              <a:t> → Z</a:t>
            </a:r>
            <a:r>
              <a:rPr lang="en-US" baseline="-25000">
                <a:solidFill>
                  <a:srgbClr val="008380"/>
                </a:solidFill>
              </a:rPr>
              <a:t>2</a:t>
            </a:r>
            <a:r>
              <a:rPr lang="en-US">
                <a:solidFill>
                  <a:srgbClr val="008380"/>
                </a:solidFill>
              </a:rPr>
              <a:t> → X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rgbClr val="008380"/>
                </a:solidFill>
              </a:rPr>
              <a:t> → Y</a:t>
            </a:r>
          </a:p>
          <a:p>
            <a:pPr>
              <a:defRPr/>
            </a:pP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2</a:t>
            </a:r>
            <a:r>
              <a:rPr lang="en-US">
                <a:solidFill>
                  <a:srgbClr val="008380"/>
                </a:solidFill>
              </a:rPr>
              <a:t>  = Z</a:t>
            </a:r>
            <a:r>
              <a:rPr lang="en-US" baseline="-25000">
                <a:solidFill>
                  <a:srgbClr val="008380"/>
                </a:solidFill>
              </a:rPr>
              <a:t>2</a:t>
            </a:r>
            <a:r>
              <a:rPr lang="en-US">
                <a:solidFill>
                  <a:srgbClr val="008380"/>
                </a:solidFill>
              </a:rPr>
              <a:t> ⟷  X</a:t>
            </a:r>
            <a:r>
              <a:rPr lang="en-US" baseline="-25000">
                <a:solidFill>
                  <a:srgbClr val="008380"/>
                </a:solidFill>
              </a:rPr>
              <a:t>2</a:t>
            </a:r>
            <a:r>
              <a:rPr lang="en-US">
                <a:solidFill>
                  <a:srgbClr val="008380"/>
                </a:solidFill>
              </a:rPr>
              <a:t> → Y</a:t>
            </a:r>
          </a:p>
          <a:p>
            <a:pPr>
              <a:defRPr/>
            </a:pP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 and </a:t>
            </a: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 satisfy condition 2 w.r.t. common variable </a:t>
            </a:r>
            <a:r>
              <a:rPr lang="en-US">
                <a:solidFill>
                  <a:srgbClr val="008380"/>
                </a:solidFill>
              </a:rPr>
              <a:t>V = Z</a:t>
            </a:r>
            <a:r>
              <a:rPr lang="en-US" baseline="-25000">
                <a:solidFill>
                  <a:srgbClr val="008380"/>
                </a:solidFill>
              </a:rPr>
              <a:t>2</a:t>
            </a:r>
          </a:p>
          <a:p>
            <a:pPr lvl="1">
              <a:defRPr/>
            </a:pP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rgbClr val="008380"/>
                </a:solidFill>
              </a:rPr>
              <a:t>[Z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rgbClr val="008380"/>
                </a:solidFill>
              </a:rPr>
              <a:t>…V] = Z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rgbClr val="008380"/>
                </a:solidFill>
              </a:rPr>
              <a:t> → Z</a:t>
            </a:r>
            <a:r>
              <a:rPr lang="en-US" baseline="-25000">
                <a:solidFill>
                  <a:srgbClr val="008380"/>
                </a:solidFill>
              </a:rPr>
              <a:t>2</a:t>
            </a:r>
            <a:r>
              <a:rPr lang="en-US">
                <a:solidFill>
                  <a:srgbClr val="00838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points to </a:t>
            </a:r>
            <a:r>
              <a:rPr lang="en-US">
                <a:solidFill>
                  <a:srgbClr val="008380"/>
                </a:solidFill>
              </a:rPr>
              <a:t>Z</a:t>
            </a:r>
            <a:r>
              <a:rPr lang="en-US" baseline="-25000">
                <a:solidFill>
                  <a:srgbClr val="008380"/>
                </a:solidFill>
              </a:rPr>
              <a:t>2</a:t>
            </a:r>
          </a:p>
          <a:p>
            <a:pPr lvl="1">
              <a:defRPr/>
            </a:pP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2</a:t>
            </a:r>
            <a:r>
              <a:rPr lang="en-US">
                <a:solidFill>
                  <a:srgbClr val="008380"/>
                </a:solidFill>
              </a:rPr>
              <a:t>[V…Y] = p</a:t>
            </a:r>
            <a:r>
              <a:rPr lang="en-US" baseline="-25000">
                <a:solidFill>
                  <a:srgbClr val="008380"/>
                </a:solidFill>
              </a:rPr>
              <a:t>2</a:t>
            </a:r>
            <a:r>
              <a:rPr lang="en-US">
                <a:solidFill>
                  <a:srgbClr val="008380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also points to </a:t>
            </a:r>
            <a:r>
              <a:rPr lang="en-US">
                <a:solidFill>
                  <a:srgbClr val="008380"/>
                </a:solidFill>
              </a:rPr>
              <a:t>Z</a:t>
            </a:r>
            <a:r>
              <a:rPr lang="en-US" baseline="-25000">
                <a:solidFill>
                  <a:srgbClr val="008380"/>
                </a:solidFill>
              </a:rPr>
              <a:t>2</a:t>
            </a:r>
          </a:p>
          <a:p>
            <a:pPr lvl="1">
              <a:defRPr/>
            </a:pPr>
            <a:r>
              <a:rPr lang="en-US">
                <a:solidFill>
                  <a:srgbClr val="008380"/>
                </a:solidFill>
              </a:rPr>
              <a:t>Z</a:t>
            </a:r>
            <a:r>
              <a:rPr lang="en-US" baseline="-25000">
                <a:solidFill>
                  <a:srgbClr val="008380"/>
                </a:solidFill>
              </a:rPr>
              <a:t>2</a:t>
            </a:r>
            <a:r>
              <a:rPr lang="en-US">
                <a:solidFill>
                  <a:srgbClr val="00838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as a collider blocks possible path merges of </a:t>
            </a: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and </a:t>
            </a:r>
            <a:r>
              <a:rPr lang="en-US">
                <a:solidFill>
                  <a:srgbClr val="008380"/>
                </a:solidFill>
              </a:rPr>
              <a:t>p</a:t>
            </a:r>
            <a:r>
              <a:rPr lang="en-US" baseline="-25000">
                <a:solidFill>
                  <a:srgbClr val="008380"/>
                </a:solidFill>
              </a:rPr>
              <a:t>2</a:t>
            </a:r>
          </a:p>
          <a:p>
            <a:pPr marL="0" indent="0">
              <a:buNone/>
              <a:defRPr/>
            </a:pP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endParaRPr lang="en-US">
              <a:solidFill>
                <a:schemeClr val="tx1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endParaRPr lang="en-US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430779" y="3419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feld 23"/>
          <p:cNvSpPr txBox="1"/>
          <p:nvPr/>
        </p:nvSpPr>
        <p:spPr>
          <a:xfrm>
            <a:off x="7308174" y="36357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Y</a:t>
            </a:r>
            <a:endParaRPr lang="en-US" baseline="-25000"/>
          </a:p>
        </p:txBody>
      </p:sp>
      <p:sp>
        <p:nvSpPr>
          <p:cNvPr id="28" name="Textfeld 27"/>
          <p:cNvSpPr txBox="1"/>
          <p:nvPr/>
        </p:nvSpPr>
        <p:spPr>
          <a:xfrm>
            <a:off x="6278651" y="226758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1</a:t>
            </a:r>
          </a:p>
        </p:txBody>
      </p:sp>
      <p:sp>
        <p:nvSpPr>
          <p:cNvPr id="29" name="Oval 28"/>
          <p:cNvSpPr/>
          <p:nvPr/>
        </p:nvSpPr>
        <p:spPr>
          <a:xfrm>
            <a:off x="7905461" y="24209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926723" y="2411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Gerade Verbindung mit Pfeil 32"/>
          <p:cNvCxnSpPr>
            <a:stCxn id="30" idx="4"/>
            <a:endCxn id="23" idx="0"/>
          </p:cNvCxnSpPr>
          <p:nvPr/>
        </p:nvCxnSpPr>
        <p:spPr>
          <a:xfrm>
            <a:off x="6998731" y="2555612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020272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Gerade Verbindung mit Pfeil 36"/>
          <p:cNvCxnSpPr>
            <a:stCxn id="36" idx="4"/>
            <a:endCxn id="30" idx="0"/>
          </p:cNvCxnSpPr>
          <p:nvPr/>
        </p:nvCxnSpPr>
        <p:spPr>
          <a:xfrm flipH="1">
            <a:off x="6998731" y="1979532"/>
            <a:ext cx="93549" cy="432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8252241" y="226758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X</a:t>
            </a:r>
            <a:r>
              <a:rPr lang="en-US" baseline="-2500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8070308" y="284364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40" name="Gekrümmte Verbindung 39"/>
          <p:cNvCxnSpPr>
            <a:stCxn id="30" idx="2"/>
            <a:endCxn id="23" idx="2"/>
          </p:cNvCxnSpPr>
          <p:nvPr/>
        </p:nvCxnSpPr>
        <p:spPr>
          <a:xfrm rot="10800000" flipH="1" flipV="1">
            <a:off x="6926723" y="2483612"/>
            <a:ext cx="504056" cy="1008096"/>
          </a:xfrm>
          <a:prstGeom prst="curvedConnector3">
            <a:avLst>
              <a:gd name="adj1" fmla="val -45352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6588224" y="15475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2</a:t>
            </a:r>
          </a:p>
        </p:txBody>
      </p:sp>
      <p:cxnSp>
        <p:nvCxnSpPr>
          <p:cNvPr id="44" name="Gerade Verbindung mit Pfeil 43"/>
          <p:cNvCxnSpPr>
            <a:stCxn id="29" idx="3"/>
            <a:endCxn id="23" idx="0"/>
          </p:cNvCxnSpPr>
          <p:nvPr/>
        </p:nvCxnSpPr>
        <p:spPr>
          <a:xfrm flipH="1">
            <a:off x="7502787" y="2543816"/>
            <a:ext cx="423765" cy="875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668344" y="1403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feld 46"/>
          <p:cNvSpPr txBox="1"/>
          <p:nvPr/>
        </p:nvSpPr>
        <p:spPr>
          <a:xfrm>
            <a:off x="7812360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Z</a:t>
            </a:r>
            <a:r>
              <a:rPr lang="en-US" baseline="-25000"/>
              <a:t>1</a:t>
            </a:r>
          </a:p>
        </p:txBody>
      </p:sp>
      <p:cxnSp>
        <p:nvCxnSpPr>
          <p:cNvPr id="48" name="Gerade Verbindung mit Pfeil 47"/>
          <p:cNvCxnSpPr>
            <a:stCxn id="46" idx="3"/>
            <a:endCxn id="36" idx="7"/>
          </p:cNvCxnSpPr>
          <p:nvPr/>
        </p:nvCxnSpPr>
        <p:spPr>
          <a:xfrm flipH="1">
            <a:off x="7143197" y="1526396"/>
            <a:ext cx="546238" cy="3302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6911078" y="284364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γ</a:t>
            </a:r>
          </a:p>
        </p:txBody>
      </p:sp>
      <p:cxnSp>
        <p:nvCxnSpPr>
          <p:cNvPr id="51" name="Gekrümmte Verbindung 50"/>
          <p:cNvCxnSpPr>
            <a:stCxn id="29" idx="1"/>
            <a:endCxn id="36" idx="6"/>
          </p:cNvCxnSpPr>
          <p:nvPr/>
        </p:nvCxnSpPr>
        <p:spPr>
          <a:xfrm rot="16200000" flipV="1">
            <a:off x="7278190" y="1793630"/>
            <a:ext cx="534460" cy="762264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732240" y="190754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7740352" y="1763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</a:t>
            </a:r>
          </a:p>
        </p:txBody>
      </p:sp>
      <p:cxnSp>
        <p:nvCxnSpPr>
          <p:cNvPr id="52" name="Gekrümmte Verbindung 51"/>
          <p:cNvCxnSpPr>
            <a:stCxn id="23" idx="6"/>
            <a:endCxn id="29" idx="5"/>
          </p:cNvCxnSpPr>
          <p:nvPr/>
        </p:nvCxnSpPr>
        <p:spPr>
          <a:xfrm flipV="1">
            <a:off x="7574795" y="2543816"/>
            <a:ext cx="453591" cy="947892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7211284" y="134076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8695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Example: </a:t>
            </a:r>
            <a:r>
              <a:rPr lang="en-US" dirty="0"/>
              <a:t>Instrument sets (positive case)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5888158" cy="244804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Algebraically</a:t>
            </a:r>
          </a:p>
          <a:p>
            <a:pPr lvl="1"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σ</a:t>
            </a:r>
            <a:r>
              <a:rPr lang="en-US" baseline="-25000" dirty="0">
                <a:solidFill>
                  <a:srgbClr val="008380"/>
                </a:solidFill>
              </a:rPr>
              <a:t>Z1Y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lacks influence of path 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⟷  X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→ Y </a:t>
            </a:r>
            <a:r>
              <a:rPr lang="en-US" dirty="0">
                <a:solidFill>
                  <a:schemeClr val="tx1"/>
                </a:solidFill>
              </a:rPr>
              <a:t> and hence does not contain term </a:t>
            </a:r>
            <a:r>
              <a:rPr lang="en-US" dirty="0">
                <a:solidFill>
                  <a:srgbClr val="008380"/>
                </a:solidFill>
              </a:rPr>
              <a:t>acα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σ</a:t>
            </a:r>
            <a:r>
              <a:rPr lang="en-US" baseline="-25000" dirty="0">
                <a:solidFill>
                  <a:srgbClr val="008380"/>
                </a:solidFill>
              </a:rPr>
              <a:t>Z2Y </a:t>
            </a:r>
            <a:r>
              <a:rPr lang="en-US" dirty="0">
                <a:solidFill>
                  <a:schemeClr val="tx1"/>
                </a:solidFill>
              </a:rPr>
              <a:t>contains term </a:t>
            </a:r>
            <a:r>
              <a:rPr lang="en-US" dirty="0">
                <a:solidFill>
                  <a:srgbClr val="008380"/>
                </a:solidFill>
              </a:rPr>
              <a:t>cα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430779" y="3419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7308174" y="36357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28" name="Textfeld 27"/>
          <p:cNvSpPr txBox="1"/>
          <p:nvPr/>
        </p:nvSpPr>
        <p:spPr>
          <a:xfrm>
            <a:off x="6278651" y="226758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29" name="Oval 28"/>
          <p:cNvSpPr/>
          <p:nvPr/>
        </p:nvSpPr>
        <p:spPr>
          <a:xfrm>
            <a:off x="7905461" y="24209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926723" y="2411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Gerade Verbindung mit Pfeil 32"/>
          <p:cNvCxnSpPr>
            <a:stCxn id="30" idx="4"/>
            <a:endCxn id="23" idx="0"/>
          </p:cNvCxnSpPr>
          <p:nvPr/>
        </p:nvCxnSpPr>
        <p:spPr>
          <a:xfrm>
            <a:off x="6998731" y="2555612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020272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Gerade Verbindung mit Pfeil 36"/>
          <p:cNvCxnSpPr>
            <a:stCxn id="36" idx="4"/>
            <a:endCxn id="30" idx="0"/>
          </p:cNvCxnSpPr>
          <p:nvPr/>
        </p:nvCxnSpPr>
        <p:spPr>
          <a:xfrm flipH="1">
            <a:off x="6998731" y="1979532"/>
            <a:ext cx="93549" cy="432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8252241" y="226758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8070308" y="284364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40" name="Gekrümmte Verbindung 39"/>
          <p:cNvCxnSpPr>
            <a:stCxn id="30" idx="2"/>
            <a:endCxn id="23" idx="2"/>
          </p:cNvCxnSpPr>
          <p:nvPr/>
        </p:nvCxnSpPr>
        <p:spPr>
          <a:xfrm rot="10800000" flipH="1" flipV="1">
            <a:off x="6926723" y="2483612"/>
            <a:ext cx="504056" cy="1008096"/>
          </a:xfrm>
          <a:prstGeom prst="curvedConnector3">
            <a:avLst>
              <a:gd name="adj1" fmla="val -45352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6588224" y="15475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2</a:t>
            </a:r>
          </a:p>
        </p:txBody>
      </p:sp>
      <p:cxnSp>
        <p:nvCxnSpPr>
          <p:cNvPr id="44" name="Gerade Verbindung mit Pfeil 43"/>
          <p:cNvCxnSpPr>
            <a:stCxn id="29" idx="3"/>
            <a:endCxn id="23" idx="0"/>
          </p:cNvCxnSpPr>
          <p:nvPr/>
        </p:nvCxnSpPr>
        <p:spPr>
          <a:xfrm flipH="1">
            <a:off x="7502787" y="2543816"/>
            <a:ext cx="423765" cy="875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668344" y="1403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feld 46"/>
          <p:cNvSpPr txBox="1"/>
          <p:nvPr/>
        </p:nvSpPr>
        <p:spPr>
          <a:xfrm>
            <a:off x="7812360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1</a:t>
            </a:r>
          </a:p>
        </p:txBody>
      </p:sp>
      <p:cxnSp>
        <p:nvCxnSpPr>
          <p:cNvPr id="48" name="Gerade Verbindung mit Pfeil 47"/>
          <p:cNvCxnSpPr>
            <a:stCxn id="46" idx="3"/>
            <a:endCxn id="36" idx="7"/>
          </p:cNvCxnSpPr>
          <p:nvPr/>
        </p:nvCxnSpPr>
        <p:spPr>
          <a:xfrm flipH="1">
            <a:off x="7143197" y="1526396"/>
            <a:ext cx="546238" cy="3302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6911078" y="284364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γ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1" name="Gekrümmte Verbindung 50"/>
          <p:cNvCxnSpPr>
            <a:stCxn id="29" idx="1"/>
            <a:endCxn id="36" idx="6"/>
          </p:cNvCxnSpPr>
          <p:nvPr/>
        </p:nvCxnSpPr>
        <p:spPr>
          <a:xfrm rot="16200000" flipV="1">
            <a:off x="7278190" y="1793630"/>
            <a:ext cx="534460" cy="762264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6732240" y="190754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7740352" y="1763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</a:p>
        </p:txBody>
      </p:sp>
      <p:cxnSp>
        <p:nvCxnSpPr>
          <p:cNvPr id="52" name="Gekrümmte Verbindung 51"/>
          <p:cNvCxnSpPr>
            <a:stCxn id="23" idx="6"/>
            <a:endCxn id="29" idx="5"/>
          </p:cNvCxnSpPr>
          <p:nvPr/>
        </p:nvCxnSpPr>
        <p:spPr>
          <a:xfrm flipV="1">
            <a:off x="7574795" y="2543816"/>
            <a:ext cx="453591" cy="947892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7211284" y="134076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7" name="Inhaltsplatzhalter 2"/>
          <p:cNvSpPr txBox="1">
            <a:spLocks/>
          </p:cNvSpPr>
          <p:nvPr/>
        </p:nvSpPr>
        <p:spPr bwMode="auto">
          <a:xfrm>
            <a:off x="467544" y="4005287"/>
            <a:ext cx="8208912" cy="2448049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Tx/>
              <a:buChar char="•"/>
            </a:pPr>
            <a:r>
              <a:rPr lang="en-US" dirty="0">
                <a:solidFill>
                  <a:srgbClr val="000000"/>
                </a:solidFill>
              </a:rPr>
              <a:t>Applying Wright‘s rule</a:t>
            </a:r>
          </a:p>
          <a:p>
            <a:pPr marL="400050" lvl="2" indent="0">
              <a:buNone/>
            </a:pPr>
            <a:r>
              <a:rPr lang="en-US" dirty="0">
                <a:solidFill>
                  <a:srgbClr val="008380"/>
                </a:solidFill>
              </a:rPr>
              <a:t> σ</a:t>
            </a:r>
            <a:r>
              <a:rPr lang="en-US" baseline="-25000" dirty="0">
                <a:solidFill>
                  <a:srgbClr val="008380"/>
                </a:solidFill>
              </a:rPr>
              <a:t>Z1Y </a:t>
            </a:r>
            <a:r>
              <a:rPr lang="en-US" dirty="0">
                <a:solidFill>
                  <a:srgbClr val="008380"/>
                </a:solidFill>
              </a:rPr>
              <a:t>=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σ</a:t>
            </a:r>
            <a:r>
              <a:rPr lang="en-US" baseline="-25000" dirty="0">
                <a:solidFill>
                  <a:srgbClr val="008380"/>
                </a:solidFill>
              </a:rPr>
              <a:t>Z1X1</a:t>
            </a:r>
            <a:r>
              <a:rPr lang="en-US" dirty="0">
                <a:solidFill>
                  <a:srgbClr val="008380"/>
                </a:solidFill>
              </a:rPr>
              <a:t>γ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+ σ</a:t>
            </a:r>
            <a:r>
              <a:rPr lang="en-US" baseline="-25000" dirty="0">
                <a:solidFill>
                  <a:srgbClr val="008380"/>
                </a:solidFill>
              </a:rPr>
              <a:t>Z1X2</a:t>
            </a:r>
            <a:r>
              <a:rPr lang="en-US" dirty="0">
                <a:solidFill>
                  <a:srgbClr val="008380"/>
                </a:solidFill>
              </a:rPr>
              <a:t>α</a:t>
            </a:r>
            <a:r>
              <a:rPr lang="en-US" baseline="-25000" dirty="0">
                <a:solidFill>
                  <a:srgbClr val="008380"/>
                </a:solidFill>
              </a:rPr>
              <a:t>  </a:t>
            </a:r>
            <a:r>
              <a:rPr lang="en-US" dirty="0">
                <a:solidFill>
                  <a:srgbClr val="008380"/>
                </a:solidFill>
              </a:rPr>
              <a:t>=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σ</a:t>
            </a:r>
            <a:r>
              <a:rPr lang="en-US" baseline="-25000" dirty="0">
                <a:solidFill>
                  <a:srgbClr val="008380"/>
                </a:solidFill>
              </a:rPr>
              <a:t>Z1X1</a:t>
            </a:r>
            <a:r>
              <a:rPr lang="en-US" dirty="0">
                <a:solidFill>
                  <a:srgbClr val="008380"/>
                </a:solidFill>
              </a:rPr>
              <a:t>γ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+ 0α = </a:t>
            </a:r>
            <a:r>
              <a:rPr lang="en-US" dirty="0" err="1">
                <a:solidFill>
                  <a:srgbClr val="008380"/>
                </a:solidFill>
              </a:rPr>
              <a:t>abγ</a:t>
            </a:r>
            <a:endParaRPr lang="en-US" baseline="-25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</a:t>
            </a:r>
            <a:r>
              <a:rPr lang="en-US" sz="2400" dirty="0">
                <a:solidFill>
                  <a:srgbClr val="008380"/>
                </a:solidFill>
              </a:rPr>
              <a:t>σ</a:t>
            </a:r>
            <a:r>
              <a:rPr lang="en-US" sz="2400" baseline="-25000" dirty="0">
                <a:solidFill>
                  <a:srgbClr val="008380"/>
                </a:solidFill>
              </a:rPr>
              <a:t>Z2Y </a:t>
            </a:r>
            <a:r>
              <a:rPr lang="en-US" sz="2400" dirty="0">
                <a:solidFill>
                  <a:srgbClr val="008380"/>
                </a:solidFill>
              </a:rPr>
              <a:t>=</a:t>
            </a:r>
            <a:r>
              <a:rPr lang="en-US" sz="2400" baseline="-25000" dirty="0">
                <a:solidFill>
                  <a:srgbClr val="008380"/>
                </a:solidFill>
              </a:rPr>
              <a:t> </a:t>
            </a:r>
            <a:r>
              <a:rPr lang="en-US" sz="2400" dirty="0">
                <a:solidFill>
                  <a:srgbClr val="008380"/>
                </a:solidFill>
              </a:rPr>
              <a:t>σ</a:t>
            </a:r>
            <a:r>
              <a:rPr lang="en-US" sz="2400" baseline="-25000" dirty="0">
                <a:solidFill>
                  <a:srgbClr val="008380"/>
                </a:solidFill>
              </a:rPr>
              <a:t>Z2X1</a:t>
            </a:r>
            <a:r>
              <a:rPr lang="en-US" sz="2400" dirty="0">
                <a:solidFill>
                  <a:srgbClr val="008380"/>
                </a:solidFill>
              </a:rPr>
              <a:t>γ</a:t>
            </a:r>
            <a:r>
              <a:rPr lang="en-US" sz="2400" baseline="-25000" dirty="0">
                <a:solidFill>
                  <a:srgbClr val="008380"/>
                </a:solidFill>
              </a:rPr>
              <a:t> </a:t>
            </a:r>
            <a:r>
              <a:rPr lang="en-US" sz="2400" dirty="0">
                <a:solidFill>
                  <a:srgbClr val="008380"/>
                </a:solidFill>
              </a:rPr>
              <a:t>+ σ</a:t>
            </a:r>
            <a:r>
              <a:rPr lang="en-US" sz="2400" baseline="-25000" dirty="0">
                <a:solidFill>
                  <a:srgbClr val="008380"/>
                </a:solidFill>
              </a:rPr>
              <a:t>Z2X2</a:t>
            </a:r>
            <a:r>
              <a:rPr lang="en-US" sz="2400" dirty="0">
                <a:solidFill>
                  <a:srgbClr val="008380"/>
                </a:solidFill>
              </a:rPr>
              <a:t>α = </a:t>
            </a:r>
            <a:r>
              <a:rPr lang="en-US" sz="2400" dirty="0" err="1">
                <a:solidFill>
                  <a:srgbClr val="008380"/>
                </a:solidFill>
              </a:rPr>
              <a:t>bγ</a:t>
            </a:r>
            <a:r>
              <a:rPr lang="en-US" sz="2400" dirty="0">
                <a:solidFill>
                  <a:srgbClr val="008380"/>
                </a:solidFill>
              </a:rPr>
              <a:t> + cα</a:t>
            </a:r>
          </a:p>
          <a:p>
            <a:r>
              <a:rPr lang="en-US" sz="2400" dirty="0">
                <a:solidFill>
                  <a:srgbClr val="000000"/>
                </a:solidFill>
              </a:rPr>
              <a:t>Solving linearly independent equations: </a:t>
            </a:r>
          </a:p>
          <a:p>
            <a:pPr lvl="1"/>
            <a:r>
              <a:rPr lang="en-US" sz="2000" dirty="0" err="1">
                <a:solidFill>
                  <a:srgbClr val="008380"/>
                </a:solidFill>
              </a:rPr>
              <a:t>γ</a:t>
            </a:r>
            <a:r>
              <a:rPr lang="en-US" sz="2000" dirty="0">
                <a:solidFill>
                  <a:srgbClr val="008380"/>
                </a:solidFill>
              </a:rPr>
              <a:t>=  σ</a:t>
            </a:r>
            <a:r>
              <a:rPr lang="en-US" sz="2000" baseline="-25000" dirty="0">
                <a:solidFill>
                  <a:srgbClr val="008380"/>
                </a:solidFill>
              </a:rPr>
              <a:t>Z1Y/</a:t>
            </a:r>
            <a:r>
              <a:rPr lang="en-US" sz="2000" dirty="0">
                <a:solidFill>
                  <a:srgbClr val="008380"/>
                </a:solidFill>
              </a:rPr>
              <a:t>σ</a:t>
            </a:r>
            <a:r>
              <a:rPr lang="en-US" sz="2000" baseline="-25000" dirty="0">
                <a:solidFill>
                  <a:srgbClr val="008380"/>
                </a:solidFill>
              </a:rPr>
              <a:t>Z1X1</a:t>
            </a:r>
          </a:p>
          <a:p>
            <a:pPr lvl="1"/>
            <a:r>
              <a:rPr lang="en-US" sz="2000" dirty="0">
                <a:solidFill>
                  <a:srgbClr val="008380"/>
                </a:solidFill>
              </a:rPr>
              <a:t>α = σ</a:t>
            </a:r>
            <a:r>
              <a:rPr lang="en-US" sz="2000" baseline="-25000" dirty="0">
                <a:solidFill>
                  <a:srgbClr val="008380"/>
                </a:solidFill>
              </a:rPr>
              <a:t>Z2Y/</a:t>
            </a:r>
            <a:r>
              <a:rPr lang="en-US" sz="2000" dirty="0">
                <a:solidFill>
                  <a:srgbClr val="008380"/>
                </a:solidFill>
              </a:rPr>
              <a:t>σ</a:t>
            </a:r>
            <a:r>
              <a:rPr lang="en-US" sz="2000" baseline="-25000" dirty="0">
                <a:solidFill>
                  <a:srgbClr val="008380"/>
                </a:solidFill>
              </a:rPr>
              <a:t>Z2X2 </a:t>
            </a:r>
            <a:r>
              <a:rPr lang="en-US" sz="2000" dirty="0">
                <a:solidFill>
                  <a:srgbClr val="008380"/>
                </a:solidFill>
              </a:rPr>
              <a:t>–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  <a:r>
              <a:rPr lang="en-US" sz="2000" dirty="0">
                <a:solidFill>
                  <a:srgbClr val="008380"/>
                </a:solidFill>
              </a:rPr>
              <a:t>σ</a:t>
            </a:r>
            <a:r>
              <a:rPr lang="en-US" sz="2000" baseline="-25000" dirty="0">
                <a:solidFill>
                  <a:srgbClr val="008380"/>
                </a:solidFill>
              </a:rPr>
              <a:t>Z2X1</a:t>
            </a:r>
            <a:r>
              <a:rPr lang="en-US" sz="2000" dirty="0">
                <a:solidFill>
                  <a:srgbClr val="008380"/>
                </a:solidFill>
              </a:rPr>
              <a:t>σ</a:t>
            </a:r>
            <a:r>
              <a:rPr lang="en-US" sz="2000" baseline="-25000" dirty="0">
                <a:solidFill>
                  <a:srgbClr val="008380"/>
                </a:solidFill>
              </a:rPr>
              <a:t>Z1Y/</a:t>
            </a:r>
            <a:r>
              <a:rPr lang="en-US" sz="2000" dirty="0">
                <a:solidFill>
                  <a:srgbClr val="008380"/>
                </a:solidFill>
              </a:rPr>
              <a:t>σ</a:t>
            </a:r>
            <a:r>
              <a:rPr lang="en-US" sz="2000" baseline="-25000" dirty="0">
                <a:solidFill>
                  <a:srgbClr val="008380"/>
                </a:solidFill>
              </a:rPr>
              <a:t>Z2X2</a:t>
            </a:r>
            <a:r>
              <a:rPr lang="en-US" sz="2000" dirty="0">
                <a:solidFill>
                  <a:srgbClr val="008380"/>
                </a:solidFill>
              </a:rPr>
              <a:t>σ</a:t>
            </a:r>
            <a:r>
              <a:rPr lang="en-US" sz="2000" baseline="-25000" dirty="0">
                <a:solidFill>
                  <a:srgbClr val="008380"/>
                </a:solidFill>
              </a:rPr>
              <a:t>Z1X1 </a:t>
            </a:r>
          </a:p>
          <a:p>
            <a:pPr lvl="1"/>
            <a:endParaRPr lang="en-US" sz="2200" dirty="0">
              <a:solidFill>
                <a:srgbClr val="00838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</a:t>
            </a: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14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Example: </a:t>
            </a:r>
            <a:r>
              <a:rPr lang="en-US" dirty="0"/>
              <a:t>Instrument sets (negative case)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6285384" cy="2520057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= Z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→ 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→ 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→ Y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 = 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→ X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rgbClr val="008380"/>
                </a:solidFill>
              </a:rPr>
              <a:t> → Y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Every path from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to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is a “sub-path”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of a path from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to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430779" y="34197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feld 23"/>
          <p:cNvSpPr txBox="1"/>
          <p:nvPr/>
        </p:nvSpPr>
        <p:spPr>
          <a:xfrm>
            <a:off x="7308174" y="36357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28" name="Textfeld 27"/>
          <p:cNvSpPr txBox="1"/>
          <p:nvPr/>
        </p:nvSpPr>
        <p:spPr>
          <a:xfrm>
            <a:off x="6278651" y="226758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29" name="Oval 28"/>
          <p:cNvSpPr/>
          <p:nvPr/>
        </p:nvSpPr>
        <p:spPr>
          <a:xfrm>
            <a:off x="7905461" y="24209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926723" y="2411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Gerade Verbindung mit Pfeil 32"/>
          <p:cNvCxnSpPr>
            <a:stCxn id="30" idx="4"/>
            <a:endCxn id="23" idx="0"/>
          </p:cNvCxnSpPr>
          <p:nvPr/>
        </p:nvCxnSpPr>
        <p:spPr>
          <a:xfrm>
            <a:off x="6998731" y="2555612"/>
            <a:ext cx="504056" cy="8640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7020272" y="18355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Gerade Verbindung mit Pfeil 36"/>
          <p:cNvCxnSpPr>
            <a:stCxn id="36" idx="4"/>
            <a:endCxn id="30" idx="0"/>
          </p:cNvCxnSpPr>
          <p:nvPr/>
        </p:nvCxnSpPr>
        <p:spPr>
          <a:xfrm flipH="1">
            <a:off x="6998731" y="1979532"/>
            <a:ext cx="93549" cy="43208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feld 37"/>
          <p:cNvSpPr txBox="1"/>
          <p:nvPr/>
        </p:nvSpPr>
        <p:spPr>
          <a:xfrm>
            <a:off x="8252241" y="2267580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r>
              <a:rPr lang="en-US" baseline="-25000" dirty="0"/>
              <a:t>2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8070308" y="2843644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40" name="Gekrümmte Verbindung 39"/>
          <p:cNvCxnSpPr>
            <a:stCxn id="30" idx="2"/>
            <a:endCxn id="23" idx="2"/>
          </p:cNvCxnSpPr>
          <p:nvPr/>
        </p:nvCxnSpPr>
        <p:spPr>
          <a:xfrm rot="10800000" flipH="1" flipV="1">
            <a:off x="6926723" y="2483612"/>
            <a:ext cx="504056" cy="1008096"/>
          </a:xfrm>
          <a:prstGeom prst="curvedConnector3">
            <a:avLst>
              <a:gd name="adj1" fmla="val -45352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6588224" y="15475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2</a:t>
            </a:r>
          </a:p>
        </p:txBody>
      </p:sp>
      <p:cxnSp>
        <p:nvCxnSpPr>
          <p:cNvPr id="44" name="Gerade Verbindung mit Pfeil 43"/>
          <p:cNvCxnSpPr>
            <a:stCxn id="29" idx="3"/>
            <a:endCxn id="23" idx="0"/>
          </p:cNvCxnSpPr>
          <p:nvPr/>
        </p:nvCxnSpPr>
        <p:spPr>
          <a:xfrm flipH="1">
            <a:off x="7502787" y="2543816"/>
            <a:ext cx="423765" cy="8758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668344" y="1403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Textfeld 46"/>
          <p:cNvSpPr txBox="1"/>
          <p:nvPr/>
        </p:nvSpPr>
        <p:spPr>
          <a:xfrm>
            <a:off x="7812360" y="10527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  <a:r>
              <a:rPr lang="en-US" baseline="-25000" dirty="0"/>
              <a:t>1</a:t>
            </a:r>
          </a:p>
        </p:txBody>
      </p:sp>
      <p:cxnSp>
        <p:nvCxnSpPr>
          <p:cNvPr id="48" name="Gerade Verbindung mit Pfeil 47"/>
          <p:cNvCxnSpPr>
            <a:stCxn id="46" idx="3"/>
            <a:endCxn id="36" idx="7"/>
          </p:cNvCxnSpPr>
          <p:nvPr/>
        </p:nvCxnSpPr>
        <p:spPr>
          <a:xfrm flipH="1">
            <a:off x="7143197" y="1526396"/>
            <a:ext cx="546238" cy="3302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feld 49"/>
          <p:cNvSpPr txBox="1"/>
          <p:nvPr/>
        </p:nvSpPr>
        <p:spPr>
          <a:xfrm>
            <a:off x="6911078" y="284364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</a:rPr>
              <a:t>γ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6732240" y="190754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7740352" y="1763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c</a:t>
            </a:r>
          </a:p>
        </p:txBody>
      </p:sp>
      <p:cxnSp>
        <p:nvCxnSpPr>
          <p:cNvPr id="52" name="Gekrümmte Verbindung 51"/>
          <p:cNvCxnSpPr>
            <a:stCxn id="23" idx="6"/>
            <a:endCxn id="29" idx="5"/>
          </p:cNvCxnSpPr>
          <p:nvPr/>
        </p:nvCxnSpPr>
        <p:spPr>
          <a:xfrm flipV="1">
            <a:off x="7574795" y="2543816"/>
            <a:ext cx="453591" cy="947892"/>
          </a:xfrm>
          <a:prstGeom prst="curvedConnector2">
            <a:avLst/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7211284" y="134076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</a:t>
            </a:r>
          </a:p>
        </p:txBody>
      </p:sp>
      <p:cxnSp>
        <p:nvCxnSpPr>
          <p:cNvPr id="27" name="Gerade Verbindung mit Pfeil 26"/>
          <p:cNvCxnSpPr>
            <a:stCxn id="36" idx="5"/>
            <a:endCxn id="29" idx="1"/>
          </p:cNvCxnSpPr>
          <p:nvPr/>
        </p:nvCxnSpPr>
        <p:spPr>
          <a:xfrm>
            <a:off x="7143197" y="1958444"/>
            <a:ext cx="783355" cy="4835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Inhaltsplatzhalter 2"/>
          <p:cNvSpPr txBox="1">
            <a:spLocks/>
          </p:cNvSpPr>
          <p:nvPr/>
        </p:nvSpPr>
        <p:spPr bwMode="auto">
          <a:xfrm>
            <a:off x="467544" y="3933279"/>
            <a:ext cx="8136904" cy="2520057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Applying Wright’s rule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        </a:t>
            </a:r>
            <a:r>
              <a:rPr lang="en-US" dirty="0">
                <a:solidFill>
                  <a:srgbClr val="008380"/>
                </a:solidFill>
              </a:rPr>
              <a:t>σ</a:t>
            </a:r>
            <a:r>
              <a:rPr lang="en-US" baseline="-25000" dirty="0">
                <a:solidFill>
                  <a:srgbClr val="008380"/>
                </a:solidFill>
              </a:rPr>
              <a:t>Z2Y </a:t>
            </a:r>
            <a:r>
              <a:rPr lang="en-US" dirty="0">
                <a:solidFill>
                  <a:srgbClr val="008380"/>
                </a:solidFill>
              </a:rPr>
              <a:t>=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  <a:r>
              <a:rPr lang="en-US" dirty="0" err="1">
                <a:solidFill>
                  <a:srgbClr val="008380"/>
                </a:solidFill>
              </a:rPr>
              <a:t>bγ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+ cα</a:t>
            </a:r>
            <a:endParaRPr lang="en-US" baseline="-25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	</a:t>
            </a:r>
            <a:r>
              <a:rPr lang="en-US" sz="2400" dirty="0">
                <a:solidFill>
                  <a:srgbClr val="008380"/>
                </a:solidFill>
              </a:rPr>
              <a:t>σ</a:t>
            </a:r>
            <a:r>
              <a:rPr lang="en-US" sz="2400" baseline="-25000" dirty="0">
                <a:solidFill>
                  <a:srgbClr val="008380"/>
                </a:solidFill>
              </a:rPr>
              <a:t>Z1Y </a:t>
            </a:r>
            <a:r>
              <a:rPr lang="en-US" sz="2400" dirty="0">
                <a:solidFill>
                  <a:srgbClr val="008380"/>
                </a:solidFill>
              </a:rPr>
              <a:t>=</a:t>
            </a:r>
            <a:r>
              <a:rPr lang="en-US" sz="2400" baseline="-25000" dirty="0">
                <a:solidFill>
                  <a:srgbClr val="008380"/>
                </a:solidFill>
              </a:rPr>
              <a:t> </a:t>
            </a:r>
            <a:r>
              <a:rPr lang="en-US" sz="2400" dirty="0" err="1">
                <a:solidFill>
                  <a:srgbClr val="008380"/>
                </a:solidFill>
              </a:rPr>
              <a:t>abγ</a:t>
            </a:r>
            <a:r>
              <a:rPr lang="en-US" sz="2400" dirty="0">
                <a:solidFill>
                  <a:srgbClr val="008380"/>
                </a:solidFill>
              </a:rPr>
              <a:t> + acα = a(</a:t>
            </a:r>
            <a:r>
              <a:rPr lang="en-US" sz="2400" dirty="0" err="1">
                <a:solidFill>
                  <a:srgbClr val="008380"/>
                </a:solidFill>
              </a:rPr>
              <a:t>bγ</a:t>
            </a:r>
            <a:r>
              <a:rPr lang="en-US" sz="2400" dirty="0">
                <a:solidFill>
                  <a:srgbClr val="008380"/>
                </a:solidFill>
              </a:rPr>
              <a:t> + cα) = aσ</a:t>
            </a:r>
            <a:r>
              <a:rPr lang="en-US" sz="2400" baseline="-25000" dirty="0">
                <a:solidFill>
                  <a:srgbClr val="008380"/>
                </a:solidFill>
              </a:rPr>
              <a:t>Z2Y </a:t>
            </a:r>
            <a:endParaRPr lang="en-US" sz="2400" dirty="0">
              <a:solidFill>
                <a:srgbClr val="008380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FontTx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457200" lvl="1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8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Instrumental Sets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392265"/>
          </a:xfrm>
        </p:spPr>
        <p:txBody>
          <a:bodyPr/>
          <a:lstStyle/>
          <a:p>
            <a:r>
              <a:rPr lang="en-US" dirty="0"/>
              <a:t>See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1979712" y="1340768"/>
            <a:ext cx="604867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919FF"/>
                </a:solidFill>
              </a:rPr>
              <a:t>C. Brito &amp; </a:t>
            </a:r>
            <a:r>
              <a:rPr lang="en-US" sz="1200" dirty="0" err="1">
                <a:solidFill>
                  <a:srgbClr val="0919FF"/>
                </a:solidFill>
              </a:rPr>
              <a:t>J.Pearl</a:t>
            </a:r>
            <a:r>
              <a:rPr lang="en-US" sz="1200" dirty="0">
                <a:solidFill>
                  <a:srgbClr val="0919FF"/>
                </a:solidFill>
              </a:rPr>
              <a:t>: Generalized instrumental variables. In </a:t>
            </a:r>
            <a:r>
              <a:rPr lang="en-US" sz="1200" i="1" dirty="0">
                <a:solidFill>
                  <a:srgbClr val="0919FF"/>
                </a:solidFill>
              </a:rPr>
              <a:t>Uncertainty in Artificial Intelligence, Proceedings of the Eighteenth Conference</a:t>
            </a:r>
            <a:r>
              <a:rPr lang="en-US" sz="1200" dirty="0">
                <a:solidFill>
                  <a:srgbClr val="0919FF"/>
                </a:solidFill>
              </a:rPr>
              <a:t>, 85–93, </a:t>
            </a:r>
            <a:r>
              <a:rPr lang="en-US" sz="1200" b="1" dirty="0">
                <a:solidFill>
                  <a:srgbClr val="FF0000"/>
                </a:solidFill>
              </a:rPr>
              <a:t>2002</a:t>
            </a:r>
            <a:r>
              <a:rPr lang="en-US" sz="1200" dirty="0">
                <a:solidFill>
                  <a:srgbClr val="0919FF"/>
                </a:solidFill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9354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Mediation in Linear Systems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388820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Direct effect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(DE)</a:t>
            </a:r>
            <a:r>
              <a:rPr lang="en-US" dirty="0"/>
              <a:t>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mediated by</a:t>
            </a: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/>
              <a:t>Remember in  nonlinear case: 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In linear case: Estimate path coefficient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as shown before (using, say, IVs)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Total effect</a:t>
            </a:r>
            <a:r>
              <a:rPr lang="en-US" b="1" dirty="0"/>
              <a:t>  </a:t>
            </a:r>
            <a:r>
              <a:rPr lang="en-US" dirty="0"/>
              <a:t>(</a:t>
            </a:r>
            <a:r>
              <a:rPr lang="en-US" dirty="0" err="1">
                <a:solidFill>
                  <a:srgbClr val="008380"/>
                </a:solidFill>
              </a:rPr>
              <a:t>τ</a:t>
            </a:r>
            <a:r>
              <a:rPr lang="en-US" dirty="0"/>
              <a:t>)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mediated by </a:t>
            </a:r>
            <a:r>
              <a:rPr lang="en-US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r>
              <a:rPr lang="en-US" dirty="0"/>
              <a:t>Estimate by regression as shown before 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Indirect effect</a:t>
            </a:r>
            <a:r>
              <a:rPr lang="en-US" dirty="0"/>
              <a:t>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on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IE = </a:t>
            </a:r>
            <a:r>
              <a:rPr lang="en-US" dirty="0" err="1">
                <a:solidFill>
                  <a:srgbClr val="008380"/>
                </a:solidFill>
              </a:rPr>
              <a:t>τ</a:t>
            </a:r>
            <a:r>
              <a:rPr lang="en-US" dirty="0">
                <a:solidFill>
                  <a:srgbClr val="008380"/>
                </a:solidFill>
              </a:rPr>
              <a:t>- DE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(For non-linear systems need counterfactuals)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502190" y="2059732"/>
            <a:ext cx="8199622" cy="129266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600" b="1" dirty="0">
                <a:solidFill>
                  <a:srgbClr val="0000FF"/>
                </a:solidFill>
              </a:rPr>
              <a:t>Definition</a:t>
            </a:r>
            <a:r>
              <a:rPr lang="en-US" sz="2600" dirty="0">
                <a:solidFill>
                  <a:srgbClr val="0000FF"/>
                </a:solidFill>
              </a:rPr>
              <a:t> </a:t>
            </a:r>
            <a:r>
              <a:rPr lang="en-US" sz="2600" dirty="0"/>
              <a:t>The </a:t>
            </a:r>
            <a:r>
              <a:rPr lang="en-US" sz="2600" dirty="0">
                <a:solidFill>
                  <a:srgbClr val="0000FF"/>
                </a:solidFill>
              </a:rPr>
              <a:t>controlled direct effect (CDE) </a:t>
            </a:r>
            <a:r>
              <a:rPr lang="en-US" sz="2600" dirty="0"/>
              <a:t>on </a:t>
            </a:r>
          </a:p>
          <a:p>
            <a:pPr>
              <a:defRPr/>
            </a:pP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of changing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from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to </a:t>
            </a:r>
            <a:r>
              <a:rPr lang="en-US" sz="2600" dirty="0">
                <a:solidFill>
                  <a:srgbClr val="008380"/>
                </a:solidFill>
              </a:rPr>
              <a:t>x’</a:t>
            </a:r>
            <a:r>
              <a:rPr lang="en-US" sz="2600" dirty="0"/>
              <a:t> is defined by </a:t>
            </a:r>
          </a:p>
          <a:p>
            <a:pPr marL="0" indent="0">
              <a:buNone/>
              <a:defRPr/>
            </a:pPr>
            <a:r>
              <a:rPr lang="en-US" sz="2600" dirty="0"/>
              <a:t>   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P(Y= y| do(X=x), do(Z=z)) - P(Y= y| do(X=x’), do(Z=z))</a:t>
            </a:r>
          </a:p>
        </p:txBody>
      </p:sp>
    </p:spTree>
    <p:extLst>
      <p:ext uri="{BB962C8B-B14F-4D97-AF65-F5344CB8AC3E}">
        <p14:creationId xmlns:p14="http://schemas.microsoft.com/office/powerpoint/2010/main" val="96557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AEA25-397D-7B47-B4B3-779A52132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F6A7A-39A9-324D-83A9-12EDE3772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r>
              <a:rPr lang="en-DE" sz="2400" dirty="0"/>
              <a:t>Models can be incomplete</a:t>
            </a:r>
          </a:p>
          <a:p>
            <a:pPr lvl="1"/>
            <a:r>
              <a:rPr lang="en-DE" sz="2000" dirty="0"/>
              <a:t>Unknown parameters</a:t>
            </a:r>
          </a:p>
          <a:p>
            <a:pPr lvl="1"/>
            <a:r>
              <a:rPr lang="en-DE" sz="2000" dirty="0"/>
              <a:t>Unknown confounder structures</a:t>
            </a:r>
          </a:p>
          <a:p>
            <a:r>
              <a:rPr lang="en-DE" sz="2400" dirty="0"/>
              <a:t>Nevertheless, we can analyse</a:t>
            </a:r>
            <a:br>
              <a:rPr lang="en-DE" sz="2400" dirty="0"/>
            </a:br>
            <a:r>
              <a:rPr lang="en-DE" sz="2400" dirty="0"/>
              <a:t>certain direct and total causal effects</a:t>
            </a:r>
          </a:p>
          <a:p>
            <a:pPr lvl="1"/>
            <a:r>
              <a:rPr lang="en-DE" sz="2000" dirty="0"/>
              <a:t>In come cases network</a:t>
            </a:r>
            <a:br>
              <a:rPr lang="en-DE" sz="2000" dirty="0"/>
            </a:br>
            <a:r>
              <a:rPr lang="en-DE" sz="2000" dirty="0"/>
              <a:t>structure and available</a:t>
            </a:r>
            <a:br>
              <a:rPr lang="en-DE" sz="2000" dirty="0"/>
            </a:br>
            <a:r>
              <a:rPr lang="en-DE" sz="2000" dirty="0"/>
              <a:t>parameters allow for conditioning</a:t>
            </a:r>
            <a:br>
              <a:rPr lang="en-DE" sz="2000" dirty="0"/>
            </a:br>
            <a:r>
              <a:rPr lang="en-DE" sz="2000" dirty="0"/>
              <a:t>on cert</a:t>
            </a:r>
            <a:r>
              <a:rPr lang="en-US" sz="2000" dirty="0"/>
              <a:t>ai</a:t>
            </a:r>
            <a:r>
              <a:rPr lang="en-DE" sz="2000" dirty="0"/>
              <a:t>n random variables</a:t>
            </a:r>
          </a:p>
          <a:p>
            <a:pPr lvl="1"/>
            <a:r>
              <a:rPr lang="en-DE" sz="2000" dirty="0"/>
              <a:t>In case this is not possible, one can try to identify so-called</a:t>
            </a:r>
          </a:p>
          <a:p>
            <a:pPr lvl="2"/>
            <a:r>
              <a:rPr lang="en-DE" sz="2000" dirty="0"/>
              <a:t>(Sets of) instrumental variables</a:t>
            </a:r>
          </a:p>
          <a:p>
            <a:pPr lvl="2"/>
            <a:r>
              <a:rPr lang="en-DE" sz="2000" dirty="0"/>
              <a:t>(Sets of) Conditional instrumental variables</a:t>
            </a:r>
          </a:p>
          <a:p>
            <a:pPr lvl="2"/>
            <a:endParaRPr lang="en-DE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6B40B-54B9-9F44-8253-45016012F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938868A-233F-4545-8609-B21B96715924}"/>
              </a:ext>
            </a:extLst>
          </p:cNvPr>
          <p:cNvSpPr/>
          <p:nvPr/>
        </p:nvSpPr>
        <p:spPr>
          <a:xfrm>
            <a:off x="6760745" y="34501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feld 16">
            <a:extLst>
              <a:ext uri="{FF2B5EF4-FFF2-40B4-BE49-F238E27FC236}">
                <a16:creationId xmlns:a16="http://schemas.microsoft.com/office/drawing/2014/main" id="{33F75409-EAA4-5647-BC00-038DE3D4C339}"/>
              </a:ext>
            </a:extLst>
          </p:cNvPr>
          <p:cNvSpPr txBox="1"/>
          <p:nvPr/>
        </p:nvSpPr>
        <p:spPr>
          <a:xfrm>
            <a:off x="6854713" y="352209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  <a:endParaRPr lang="en-US" baseline="-25000" dirty="0"/>
          </a:p>
        </p:txBody>
      </p:sp>
      <p:sp>
        <p:nvSpPr>
          <p:cNvPr id="7" name="Textfeld 17">
            <a:extLst>
              <a:ext uri="{FF2B5EF4-FFF2-40B4-BE49-F238E27FC236}">
                <a16:creationId xmlns:a16="http://schemas.microsoft.com/office/drawing/2014/main" id="{1C1D0795-AD26-A744-993F-066BE2D1EF04}"/>
              </a:ext>
            </a:extLst>
          </p:cNvPr>
          <p:cNvSpPr txBox="1"/>
          <p:nvPr/>
        </p:nvSpPr>
        <p:spPr>
          <a:xfrm>
            <a:off x="6486710" y="2288668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  <a:endParaRPr lang="en-US" baseline="-250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A5B7D25-328A-EF40-9ACC-FE1575AFF196}"/>
              </a:ext>
            </a:extLst>
          </p:cNvPr>
          <p:cNvSpPr/>
          <p:nvPr/>
        </p:nvSpPr>
        <p:spPr>
          <a:xfrm>
            <a:off x="7732069" y="22352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61CA590-E749-3248-B0ED-7D5D126A48FA}"/>
              </a:ext>
            </a:extLst>
          </p:cNvPr>
          <p:cNvSpPr/>
          <p:nvPr/>
        </p:nvSpPr>
        <p:spPr>
          <a:xfrm>
            <a:off x="6753331" y="22259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Gerade Verbindung mit Pfeil 20">
            <a:extLst>
              <a:ext uri="{FF2B5EF4-FFF2-40B4-BE49-F238E27FC236}">
                <a16:creationId xmlns:a16="http://schemas.microsoft.com/office/drawing/2014/main" id="{D578FFDE-C9B4-A840-B7B8-46B85B7BDD34}"/>
              </a:ext>
            </a:extLst>
          </p:cNvPr>
          <p:cNvCxnSpPr>
            <a:stCxn id="9" idx="4"/>
            <a:endCxn id="5" idx="0"/>
          </p:cNvCxnSpPr>
          <p:nvPr/>
        </p:nvCxnSpPr>
        <p:spPr>
          <a:xfrm>
            <a:off x="6825339" y="2369968"/>
            <a:ext cx="7414" cy="1080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21">
            <a:extLst>
              <a:ext uri="{FF2B5EF4-FFF2-40B4-BE49-F238E27FC236}">
                <a16:creationId xmlns:a16="http://schemas.microsoft.com/office/drawing/2014/main" id="{4290CE5B-56C9-644F-9341-BCC614041CB8}"/>
              </a:ext>
            </a:extLst>
          </p:cNvPr>
          <p:cNvCxnSpPr>
            <a:stCxn id="12" idx="5"/>
            <a:endCxn id="8" idx="0"/>
          </p:cNvCxnSpPr>
          <p:nvPr/>
        </p:nvCxnSpPr>
        <p:spPr>
          <a:xfrm>
            <a:off x="6876256" y="1556792"/>
            <a:ext cx="927821" cy="6784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EB79AF48-90B0-A04A-AE79-2D93C5F2B845}"/>
              </a:ext>
            </a:extLst>
          </p:cNvPr>
          <p:cNvSpPr/>
          <p:nvPr/>
        </p:nvSpPr>
        <p:spPr>
          <a:xfrm>
            <a:off x="6753331" y="14338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Gerade Verbindung mit Pfeil 25">
            <a:extLst>
              <a:ext uri="{FF2B5EF4-FFF2-40B4-BE49-F238E27FC236}">
                <a16:creationId xmlns:a16="http://schemas.microsoft.com/office/drawing/2014/main" id="{21EBAD45-179B-5549-A7B3-2BED7D13E885}"/>
              </a:ext>
            </a:extLst>
          </p:cNvPr>
          <p:cNvCxnSpPr>
            <a:stCxn id="12" idx="4"/>
            <a:endCxn id="9" idx="0"/>
          </p:cNvCxnSpPr>
          <p:nvPr/>
        </p:nvCxnSpPr>
        <p:spPr>
          <a:xfrm>
            <a:off x="6825339" y="1577880"/>
            <a:ext cx="0" cy="6480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feld 26">
            <a:extLst>
              <a:ext uri="{FF2B5EF4-FFF2-40B4-BE49-F238E27FC236}">
                <a16:creationId xmlns:a16="http://schemas.microsoft.com/office/drawing/2014/main" id="{7ED2B752-D3E5-7A44-AC32-DFC17C8BF834}"/>
              </a:ext>
            </a:extLst>
          </p:cNvPr>
          <p:cNvSpPr txBox="1"/>
          <p:nvPr/>
        </p:nvSpPr>
        <p:spPr>
          <a:xfrm>
            <a:off x="7905459" y="2091228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5" name="Textfeld 30">
            <a:extLst>
              <a:ext uri="{FF2B5EF4-FFF2-40B4-BE49-F238E27FC236}">
                <a16:creationId xmlns:a16="http://schemas.microsoft.com/office/drawing/2014/main" id="{4C089013-DDD4-5C44-AAF2-2DBB68031433}"/>
              </a:ext>
            </a:extLst>
          </p:cNvPr>
          <p:cNvSpPr txBox="1"/>
          <p:nvPr/>
        </p:nvSpPr>
        <p:spPr>
          <a:xfrm>
            <a:off x="6537307" y="2730008"/>
            <a:ext cx="318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α</a:t>
            </a:r>
          </a:p>
        </p:txBody>
      </p:sp>
      <p:cxnSp>
        <p:nvCxnSpPr>
          <p:cNvPr id="16" name="Gekrümmte Verbindung 5">
            <a:extLst>
              <a:ext uri="{FF2B5EF4-FFF2-40B4-BE49-F238E27FC236}">
                <a16:creationId xmlns:a16="http://schemas.microsoft.com/office/drawing/2014/main" id="{0B821DE3-7EB5-0E47-B971-B60C8F51476D}"/>
              </a:ext>
            </a:extLst>
          </p:cNvPr>
          <p:cNvCxnSpPr>
            <a:stCxn id="9" idx="2"/>
            <a:endCxn id="5" idx="2"/>
          </p:cNvCxnSpPr>
          <p:nvPr/>
        </p:nvCxnSpPr>
        <p:spPr>
          <a:xfrm rot="10800000" flipH="1" flipV="1">
            <a:off x="6753331" y="2297968"/>
            <a:ext cx="7414" cy="1224136"/>
          </a:xfrm>
          <a:prstGeom prst="curvedConnector3">
            <a:avLst>
              <a:gd name="adj1" fmla="val -6509307"/>
            </a:avLst>
          </a:prstGeom>
          <a:ln>
            <a:solidFill>
              <a:schemeClr val="tx1"/>
            </a:solidFill>
            <a:prstDash val="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feld 41">
            <a:extLst>
              <a:ext uri="{FF2B5EF4-FFF2-40B4-BE49-F238E27FC236}">
                <a16:creationId xmlns:a16="http://schemas.microsoft.com/office/drawing/2014/main" id="{6E841C3B-683E-BC48-93B3-BF2673F91E07}"/>
              </a:ext>
            </a:extLst>
          </p:cNvPr>
          <p:cNvSpPr txBox="1"/>
          <p:nvPr/>
        </p:nvSpPr>
        <p:spPr>
          <a:xfrm>
            <a:off x="6321283" y="13618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cxnSp>
        <p:nvCxnSpPr>
          <p:cNvPr id="18" name="Gerade Verbindung mit Pfeil 29">
            <a:extLst>
              <a:ext uri="{FF2B5EF4-FFF2-40B4-BE49-F238E27FC236}">
                <a16:creationId xmlns:a16="http://schemas.microsoft.com/office/drawing/2014/main" id="{2FA65D1A-BF76-8549-9A08-1F39BC52AD18}"/>
              </a:ext>
            </a:extLst>
          </p:cNvPr>
          <p:cNvCxnSpPr>
            <a:stCxn id="8" idx="2"/>
            <a:endCxn id="9" idx="6"/>
          </p:cNvCxnSpPr>
          <p:nvPr/>
        </p:nvCxnSpPr>
        <p:spPr>
          <a:xfrm flipH="1" flipV="1">
            <a:off x="6897347" y="2297968"/>
            <a:ext cx="834722" cy="92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35">
            <a:extLst>
              <a:ext uri="{FF2B5EF4-FFF2-40B4-BE49-F238E27FC236}">
                <a16:creationId xmlns:a16="http://schemas.microsoft.com/office/drawing/2014/main" id="{12DE570B-05AC-8B48-B700-48B504C1BD3F}"/>
              </a:ext>
            </a:extLst>
          </p:cNvPr>
          <p:cNvCxnSpPr>
            <a:stCxn id="8" idx="3"/>
            <a:endCxn id="5" idx="0"/>
          </p:cNvCxnSpPr>
          <p:nvPr/>
        </p:nvCxnSpPr>
        <p:spPr>
          <a:xfrm flipH="1">
            <a:off x="6832753" y="2358172"/>
            <a:ext cx="920407" cy="10919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6B22EF4-A250-684C-9496-80E2AB76923E}"/>
              </a:ext>
            </a:extLst>
          </p:cNvPr>
          <p:cNvSpPr txBox="1"/>
          <p:nvPr/>
        </p:nvSpPr>
        <p:spPr>
          <a:xfrm>
            <a:off x="6864626" y="932953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 sz="2600" dirty="0"/>
          </a:p>
        </p:txBody>
      </p:sp>
    </p:spTree>
    <p:extLst>
      <p:ext uri="{BB962C8B-B14F-4D97-AF65-F5344CB8AC3E}">
        <p14:creationId xmlns:p14="http://schemas.microsoft.com/office/powerpoint/2010/main" val="34806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 animBg="1"/>
      <p:bldP spid="12" grpId="0" animBg="1"/>
      <p:bldP spid="14" grpId="0"/>
      <p:bldP spid="15" grpId="0"/>
      <p:bldP spid="15" grpId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Want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something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Gauss</a:t>
            </a:r>
            <a:r>
              <a:rPr lang="de-DE" dirty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pic>
        <p:nvPicPr>
          <p:cNvPr id="7" name="Bild 6" descr="vermessungDerWe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340768"/>
            <a:ext cx="3027908" cy="460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59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Gaussian?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6856" y="1196975"/>
            <a:ext cx="8229600" cy="4968329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Andrew Moore: “Gaussians are as natural as Orange Juice and Sunshine”</a:t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  <a:hlinkClick r:id="rId2"/>
              </a:rPr>
              <a:t>(http://www.cs.cmu.edu/~awm/tutorials)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(Used in the following slides on Gaussians)</a:t>
            </a:r>
          </a:p>
          <a:p>
            <a:pPr>
              <a:defRPr/>
            </a:pPr>
            <a:r>
              <a:rPr lang="en-US" dirty="0"/>
              <a:t>Proves useful to model RVs that are combinations of many (non)-measured influences</a:t>
            </a:r>
          </a:p>
          <a:p>
            <a:pPr>
              <a:defRPr/>
            </a:pPr>
            <a:r>
              <a:rPr lang="en-US" dirty="0"/>
              <a:t>Makes life easy because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Efficient representation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Substitute probabilities by expectations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Linearity of expectations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Invariance of regression coefficients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376" y="6381328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D66F97-B2AA-594D-8219-CA35C186E4A6}"/>
              </a:ext>
            </a:extLst>
          </p:cNvPr>
          <p:cNvSpPr txBox="1"/>
          <p:nvPr/>
        </p:nvSpPr>
        <p:spPr>
          <a:xfrm>
            <a:off x="1359243" y="-61784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DE" sz="2600" dirty="0"/>
          </a:p>
        </p:txBody>
      </p:sp>
    </p:spTree>
    <p:extLst>
      <p:ext uri="{BB962C8B-B14F-4D97-AF65-F5344CB8AC3E}">
        <p14:creationId xmlns:p14="http://schemas.microsoft.com/office/powerpoint/2010/main" val="228762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4419600" cy="1447800"/>
          </a:xfrm>
        </p:spPr>
        <p:txBody>
          <a:bodyPr/>
          <a:lstStyle/>
          <a:p>
            <a:r>
              <a:rPr lang="en-US"/>
              <a:t>General Gaussian</a:t>
            </a:r>
          </a:p>
        </p:txBody>
      </p:sp>
      <p:graphicFrame>
        <p:nvGraphicFramePr>
          <p:cNvPr id="3840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486071"/>
              </p:ext>
            </p:extLst>
          </p:nvPr>
        </p:nvGraphicFramePr>
        <p:xfrm>
          <a:off x="1691680" y="4005064"/>
          <a:ext cx="39528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3" name="Equation" r:id="rId3" imgW="1904760" imgH="482400" progId="Equation.3">
                  <p:embed/>
                </p:oleObj>
              </mc:Choice>
              <mc:Fallback>
                <p:oleObj name="Equation" r:id="rId3" imgW="19047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005064"/>
                        <a:ext cx="39528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4004" name="Object 4"/>
          <p:cNvGraphicFramePr>
            <a:graphicFrameLocks noChangeAspect="1"/>
          </p:cNvGraphicFramePr>
          <p:nvPr/>
        </p:nvGraphicFramePr>
        <p:xfrm>
          <a:off x="6973888" y="2895600"/>
          <a:ext cx="217011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4" name="Equation" r:id="rId5" imgW="812520" imgH="228600" progId="Equation.3">
                  <p:embed/>
                </p:oleObj>
              </mc:Choice>
              <mc:Fallback>
                <p:oleObj name="Equation" r:id="rId5" imgW="812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3888" y="2895600"/>
                        <a:ext cx="2170112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4005" name="Object 5"/>
          <p:cNvGraphicFramePr>
            <a:graphicFrameLocks noChangeAspect="1"/>
          </p:cNvGraphicFramePr>
          <p:nvPr/>
        </p:nvGraphicFramePr>
        <p:xfrm>
          <a:off x="7104063" y="2057400"/>
          <a:ext cx="166052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75" name="Formel" r:id="rId7" imgW="622080" imgH="203040" progId="Equation.3">
                  <p:embed/>
                </p:oleObj>
              </mc:Choice>
              <mc:Fallback>
                <p:oleObj name="Formel" r:id="rId7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063" y="2057400"/>
                        <a:ext cx="1660525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4006" name="Picture 6" descr="iq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6705600" cy="2497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3923928" y="3501008"/>
            <a:ext cx="928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hlink"/>
                </a:solidFill>
                <a:latin typeface="Symbol" charset="0"/>
              </a:rPr>
              <a:t>m</a:t>
            </a:r>
            <a:r>
              <a:rPr lang="en-US" dirty="0">
                <a:solidFill>
                  <a:schemeClr val="hlink"/>
                </a:solidFill>
              </a:rPr>
              <a:t>=100</a:t>
            </a:r>
          </a:p>
        </p:txBody>
      </p:sp>
      <p:sp>
        <p:nvSpPr>
          <p:cNvPr id="384008" name="Text Box 8"/>
          <p:cNvSpPr txBox="1">
            <a:spLocks noChangeArrowheads="1"/>
          </p:cNvSpPr>
          <p:nvPr/>
        </p:nvSpPr>
        <p:spPr bwMode="auto">
          <a:xfrm>
            <a:off x="4114800" y="1828800"/>
            <a:ext cx="809625" cy="409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Symbol" charset="0"/>
              </a:rPr>
              <a:t>s</a:t>
            </a:r>
            <a:r>
              <a:rPr lang="en-US" dirty="0"/>
              <a:t>=15</a:t>
            </a:r>
          </a:p>
        </p:txBody>
      </p:sp>
      <p:sp>
        <p:nvSpPr>
          <p:cNvPr id="384009" name="Line 9"/>
          <p:cNvSpPr>
            <a:spLocks noChangeShapeType="1"/>
          </p:cNvSpPr>
          <p:nvPr/>
        </p:nvSpPr>
        <p:spPr bwMode="auto">
          <a:xfrm>
            <a:off x="4324350" y="2570163"/>
            <a:ext cx="4953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384011" name="Text Box 11"/>
          <p:cNvSpPr txBox="1">
            <a:spLocks noChangeArrowheads="1"/>
          </p:cNvSpPr>
          <p:nvPr/>
        </p:nvSpPr>
        <p:spPr bwMode="auto">
          <a:xfrm>
            <a:off x="323528" y="5085184"/>
            <a:ext cx="8229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Shorthand: We say X ~ N(</a:t>
            </a:r>
            <a:r>
              <a:rPr lang="en-US" dirty="0">
                <a:latin typeface="Symbol" charset="0"/>
              </a:rPr>
              <a:t>m</a:t>
            </a:r>
            <a:r>
              <a:rPr lang="en-US" dirty="0"/>
              <a:t>,</a:t>
            </a:r>
            <a:r>
              <a:rPr lang="en-US" dirty="0">
                <a:latin typeface="Symbol" charset="0"/>
              </a:rPr>
              <a:t>s</a:t>
            </a:r>
            <a:r>
              <a:rPr lang="en-US" baseline="30000" dirty="0"/>
              <a:t>2</a:t>
            </a:r>
            <a:r>
              <a:rPr lang="en-US" dirty="0"/>
              <a:t>) to mean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X is distributed as a Gaussian with parameters </a:t>
            </a:r>
            <a:r>
              <a:rPr lang="en-US" dirty="0">
                <a:latin typeface="Symbol" charset="0"/>
              </a:rPr>
              <a:t>m</a:t>
            </a:r>
            <a:r>
              <a:rPr lang="en-US" dirty="0"/>
              <a:t> and </a:t>
            </a:r>
            <a:r>
              <a:rPr lang="en-US" dirty="0">
                <a:latin typeface="Symbol" charset="0"/>
              </a:rPr>
              <a:t>s</a:t>
            </a:r>
            <a:r>
              <a:rPr lang="en-US" baseline="30000" dirty="0"/>
              <a:t>2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.</a:t>
            </a:r>
          </a:p>
          <a:p>
            <a:pPr>
              <a:spcBef>
                <a:spcPct val="50000"/>
              </a:spcBef>
            </a:pPr>
            <a:r>
              <a:rPr lang="en-US" dirty="0"/>
              <a:t>In the above figure, X ~ N(100,15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384012" name="AutoShape 12"/>
          <p:cNvSpPr>
            <a:spLocks noChangeArrowheads="1"/>
          </p:cNvSpPr>
          <p:nvPr/>
        </p:nvSpPr>
        <p:spPr bwMode="auto">
          <a:xfrm>
            <a:off x="6300192" y="4005064"/>
            <a:ext cx="1433513" cy="1123950"/>
          </a:xfrm>
          <a:prstGeom prst="wedgeRectCallout">
            <a:avLst>
              <a:gd name="adj1" fmla="val -60852"/>
              <a:gd name="adj2" fmla="val 26130"/>
            </a:avLst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400" b="1" dirty="0">
                <a:solidFill>
                  <a:srgbClr val="000000"/>
                </a:solidFill>
              </a:rPr>
              <a:t>Also known as the normal distribution or Bell-shaped curve </a:t>
            </a:r>
          </a:p>
        </p:txBody>
      </p:sp>
      <p:sp>
        <p:nvSpPr>
          <p:cNvPr id="2" name="Rechteck 1"/>
          <p:cNvSpPr/>
          <p:nvPr/>
        </p:nvSpPr>
        <p:spPr>
          <a:xfrm>
            <a:off x="2555776" y="6237312"/>
            <a:ext cx="4206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/>
            </a:pPr>
            <a:r>
              <a:rPr lang="en-US" dirty="0">
                <a:hlinkClick r:id="rId10"/>
              </a:rPr>
              <a:t>(http://www.cs.cmu.edu/~awm/tutorials)</a:t>
            </a:r>
            <a:r>
              <a:rPr lang="en-US" dirty="0"/>
              <a:t>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283968" y="5517232"/>
            <a:ext cx="3400290" cy="52322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600" dirty="0"/>
              <a:t>Need </a:t>
            </a:r>
            <a:r>
              <a:rPr lang="de-DE" sz="2600" dirty="0" err="1"/>
              <a:t>only</a:t>
            </a:r>
            <a:r>
              <a:rPr lang="de-DE" sz="2600" dirty="0"/>
              <a:t> </a:t>
            </a:r>
            <a:r>
              <a:rPr lang="de-DE" sz="2600" dirty="0" err="1"/>
              <a:t>specify</a:t>
            </a:r>
            <a:r>
              <a:rPr lang="de-DE" sz="2600" dirty="0"/>
              <a:t> </a:t>
            </a:r>
            <a:r>
              <a:rPr lang="en-US" sz="2800" dirty="0">
                <a:latin typeface="Symbol" charset="0"/>
              </a:rPr>
              <a:t>m</a:t>
            </a:r>
            <a:r>
              <a:rPr lang="en-US" sz="2800" dirty="0"/>
              <a:t>,</a:t>
            </a:r>
            <a:r>
              <a:rPr lang="en-US" sz="2800" dirty="0">
                <a:latin typeface="Symbol" charset="0"/>
              </a:rPr>
              <a:t>s</a:t>
            </a:r>
            <a:r>
              <a:rPr lang="en-US" sz="2800" baseline="30000" dirty="0"/>
              <a:t>2</a:t>
            </a:r>
            <a:r>
              <a:rPr lang="de-DE" sz="2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128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762000"/>
          </a:xfrm>
        </p:spPr>
        <p:txBody>
          <a:bodyPr/>
          <a:lstStyle/>
          <a:p>
            <a:r>
              <a:rPr lang="en-US"/>
              <a:t>Bivariate Gaussians</a:t>
            </a:r>
          </a:p>
        </p:txBody>
      </p:sp>
      <p:graphicFrame>
        <p:nvGraphicFramePr>
          <p:cNvPr id="404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119031"/>
              </p:ext>
            </p:extLst>
          </p:nvPr>
        </p:nvGraphicFramePr>
        <p:xfrm>
          <a:off x="1495425" y="1752600"/>
          <a:ext cx="598963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" name="Equation" r:id="rId4" imgW="2768400" imgH="469800" progId="Equation.3">
                  <p:embed/>
                </p:oleObj>
              </mc:Choice>
              <mc:Fallback>
                <p:oleObj name="Equation" r:id="rId4" imgW="2768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1752600"/>
                        <a:ext cx="5989638" cy="1025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4" name="Object 4"/>
          <p:cNvGraphicFramePr>
            <a:graphicFrameLocks noChangeAspect="1"/>
          </p:cNvGraphicFramePr>
          <p:nvPr/>
        </p:nvGraphicFramePr>
        <p:xfrm>
          <a:off x="1600200" y="3352800"/>
          <a:ext cx="1046163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3" name="Equation" r:id="rId6" imgW="596880" imgH="482400" progId="Equation.3">
                  <p:embed/>
                </p:oleObj>
              </mc:Choice>
              <mc:Fallback>
                <p:oleObj name="Equation" r:id="rId6" imgW="596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352800"/>
                        <a:ext cx="1046163" cy="804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721993"/>
              </p:ext>
            </p:extLst>
          </p:nvPr>
        </p:nvGraphicFramePr>
        <p:xfrm>
          <a:off x="533400" y="1082824"/>
          <a:ext cx="22240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4" name="Equation" r:id="rId8" imgW="1269720" imgH="457200" progId="Equation.3">
                  <p:embed/>
                </p:oleObj>
              </mc:Choice>
              <mc:Fallback>
                <p:oleObj name="Equation" r:id="rId8" imgW="12697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82824"/>
                        <a:ext cx="2224088" cy="76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4486" name="Object 6"/>
          <p:cNvGraphicFramePr>
            <a:graphicFrameLocks noChangeAspect="1"/>
          </p:cNvGraphicFramePr>
          <p:nvPr/>
        </p:nvGraphicFramePr>
        <p:xfrm>
          <a:off x="2819400" y="3352800"/>
          <a:ext cx="1846263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5" name="Equation" r:id="rId10" imgW="1054080" imgH="507960" progId="Equation.3">
                  <p:embed/>
                </p:oleObj>
              </mc:Choice>
              <mc:Fallback>
                <p:oleObj name="Equation" r:id="rId10" imgW="10540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352800"/>
                        <a:ext cx="1846263" cy="8493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4487" name="Group 7"/>
          <p:cNvGrpSpPr>
            <a:grpSpLocks/>
          </p:cNvGrpSpPr>
          <p:nvPr/>
        </p:nvGrpSpPr>
        <p:grpSpPr bwMode="auto">
          <a:xfrm>
            <a:off x="3117851" y="1160463"/>
            <a:ext cx="5486400" cy="406400"/>
            <a:chOff x="1964" y="731"/>
            <a:chExt cx="3456" cy="256"/>
          </a:xfrm>
        </p:grpSpPr>
        <p:sp>
          <p:nvSpPr>
            <p:cNvPr id="404488" name="Text Box 8"/>
            <p:cNvSpPr txBox="1">
              <a:spLocks noChangeArrowheads="1"/>
            </p:cNvSpPr>
            <p:nvPr/>
          </p:nvSpPr>
          <p:spPr bwMode="auto">
            <a:xfrm>
              <a:off x="1964" y="754"/>
              <a:ext cx="34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Then define</a:t>
              </a:r>
            </a:p>
          </p:txBody>
        </p:sp>
        <p:graphicFrame>
          <p:nvGraphicFramePr>
            <p:cNvPr id="404489" name="Object 9"/>
            <p:cNvGraphicFramePr>
              <a:graphicFrameLocks noChangeAspect="1"/>
            </p:cNvGraphicFramePr>
            <p:nvPr/>
          </p:nvGraphicFramePr>
          <p:xfrm>
            <a:off x="2928" y="768"/>
            <a:ext cx="897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96" name="Formel" r:id="rId12" imgW="812520" imgH="203040" progId="Equation.3">
                    <p:embed/>
                  </p:oleObj>
                </mc:Choice>
                <mc:Fallback>
                  <p:oleObj name="Formel" r:id="rId12" imgW="8125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768"/>
                          <a:ext cx="897" cy="2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4490" name="Text Box 10"/>
            <p:cNvSpPr txBox="1">
              <a:spLocks noChangeArrowheads="1"/>
            </p:cNvSpPr>
            <p:nvPr/>
          </p:nvSpPr>
          <p:spPr bwMode="auto">
            <a:xfrm>
              <a:off x="3888" y="731"/>
              <a:ext cx="10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to mean</a:t>
              </a:r>
            </a:p>
          </p:txBody>
        </p:sp>
      </p:grpSp>
      <p:sp>
        <p:nvSpPr>
          <p:cNvPr id="404491" name="Text Box 11"/>
          <p:cNvSpPr txBox="1">
            <a:spLocks noChangeArrowheads="1"/>
          </p:cNvSpPr>
          <p:nvPr/>
        </p:nvSpPr>
        <p:spPr bwMode="auto">
          <a:xfrm>
            <a:off x="457200" y="2819400"/>
            <a:ext cx="792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Where the Gaussian</a:t>
            </a:r>
            <a:r>
              <a:rPr lang="en-US" altLang="ja-JP" dirty="0">
                <a:latin typeface="Arial"/>
              </a:rPr>
              <a:t>’</a:t>
            </a:r>
            <a:r>
              <a:rPr lang="en-US" dirty="0"/>
              <a:t>s parameters are…</a:t>
            </a:r>
          </a:p>
        </p:txBody>
      </p:sp>
      <p:sp>
        <p:nvSpPr>
          <p:cNvPr id="404492" name="Text Box 12"/>
          <p:cNvSpPr txBox="1">
            <a:spLocks noChangeArrowheads="1"/>
          </p:cNvSpPr>
          <p:nvPr/>
        </p:nvSpPr>
        <p:spPr bwMode="auto">
          <a:xfrm>
            <a:off x="533400" y="4419600"/>
            <a:ext cx="7924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Where we require that </a:t>
            </a:r>
            <a:r>
              <a:rPr lang="en-US" b="1" dirty="0">
                <a:latin typeface="Symbol" charset="0"/>
              </a:rPr>
              <a:t>S</a:t>
            </a:r>
            <a:r>
              <a:rPr lang="en-US" dirty="0"/>
              <a:t> is symmetric positive semidefinite</a:t>
            </a:r>
          </a:p>
        </p:txBody>
      </p:sp>
      <p:sp>
        <p:nvSpPr>
          <p:cNvPr id="404493" name="Text Box 13"/>
          <p:cNvSpPr txBox="1">
            <a:spLocks noChangeArrowheads="1"/>
          </p:cNvSpPr>
          <p:nvPr/>
        </p:nvSpPr>
        <p:spPr bwMode="auto">
          <a:xfrm>
            <a:off x="533400" y="5029200"/>
            <a:ext cx="781526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It turns out that E[X] = </a:t>
            </a:r>
            <a:r>
              <a:rPr lang="en-US" dirty="0">
                <a:latin typeface="Symbol" charset="0"/>
              </a:rPr>
              <a:t>m</a:t>
            </a:r>
            <a:r>
              <a:rPr lang="en-US" dirty="0"/>
              <a:t> and </a:t>
            </a:r>
            <a:r>
              <a:rPr lang="en-US" dirty="0" err="1"/>
              <a:t>Cov</a:t>
            </a:r>
            <a:r>
              <a:rPr lang="en-US" dirty="0"/>
              <a:t>[X] = </a:t>
            </a:r>
            <a:r>
              <a:rPr lang="en-US" b="1" dirty="0">
                <a:latin typeface="Symbol" charset="0"/>
              </a:rPr>
              <a:t>S</a:t>
            </a:r>
            <a:r>
              <a:rPr lang="en-US" dirty="0"/>
              <a:t>. (Note that this is a resulting property of Gaussians, not a definition)</a:t>
            </a:r>
            <a:r>
              <a:rPr lang="en-US" dirty="0">
                <a:solidFill>
                  <a:srgbClr val="048C0A"/>
                </a:solidFill>
              </a:rPr>
              <a:t>*</a:t>
            </a:r>
          </a:p>
          <a:p>
            <a:pPr algn="r"/>
            <a:r>
              <a:rPr lang="en-US" sz="1400" dirty="0">
                <a:solidFill>
                  <a:srgbClr val="048C0A"/>
                </a:solidFill>
              </a:rPr>
              <a:t>*This note rates 7.4 on the </a:t>
            </a:r>
            <a:r>
              <a:rPr lang="en-US" sz="1400" dirty="0" err="1">
                <a:solidFill>
                  <a:srgbClr val="048C0A"/>
                </a:solidFill>
              </a:rPr>
              <a:t>pedanticness</a:t>
            </a:r>
            <a:r>
              <a:rPr lang="en-US" sz="1400" dirty="0">
                <a:solidFill>
                  <a:srgbClr val="048C0A"/>
                </a:solidFill>
              </a:rPr>
              <a:t> scale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284969" y="5962108"/>
            <a:ext cx="6694461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So need only specify </a:t>
            </a:r>
            <a:r>
              <a:rPr lang="en-US" dirty="0">
                <a:solidFill>
                  <a:srgbClr val="008380"/>
                </a:solidFill>
              </a:rPr>
              <a:t>2*N + N(N-1)/2 </a:t>
            </a:r>
            <a:r>
              <a:rPr lang="en-US" dirty="0"/>
              <a:t>= 2*2 + 2(2-1)/2 = 5 parameters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250165" y="2844968"/>
            <a:ext cx="2608406" cy="101566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/>
              <a:t>Covariance </a:t>
            </a:r>
          </a:p>
          <a:p>
            <a:r>
              <a:rPr lang="en-US" sz="2000" dirty="0"/>
              <a:t>matrix in 2 dimensions</a:t>
            </a:r>
          </a:p>
          <a:p>
            <a:r>
              <a:rPr lang="en-US" sz="2000" dirty="0" err="1">
                <a:solidFill>
                  <a:srgbClr val="008380"/>
                </a:solidFill>
              </a:rPr>
              <a:t>σ</a:t>
            </a:r>
            <a:r>
              <a:rPr lang="en-US" sz="2000" baseline="-25000" dirty="0" err="1">
                <a:solidFill>
                  <a:srgbClr val="008380"/>
                </a:solidFill>
              </a:rPr>
              <a:t>XY</a:t>
            </a:r>
            <a:r>
              <a:rPr lang="en-US" sz="2000" dirty="0">
                <a:solidFill>
                  <a:srgbClr val="008380"/>
                </a:solidFill>
              </a:rPr>
              <a:t> = E[(X-E(X))(Y-E(Y))]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095A39-E2D9-A846-B5BD-B156D7990F9C}"/>
              </a:ext>
            </a:extLst>
          </p:cNvPr>
          <p:cNvSpPr/>
          <p:nvPr/>
        </p:nvSpPr>
        <p:spPr>
          <a:xfrm>
            <a:off x="6904427" y="4146465"/>
            <a:ext cx="213206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For positive semidefinite matrices M, the scalar </a:t>
            </a:r>
            <a:r>
              <a:rPr lang="en-US" sz="1100" dirty="0" err="1"/>
              <a:t>z</a:t>
            </a:r>
            <a:r>
              <a:rPr lang="en-US" sz="1100" baseline="30000" dirty="0" err="1"/>
              <a:t>T</a:t>
            </a:r>
            <a:r>
              <a:rPr lang="en-US" sz="1100" dirty="0" err="1"/>
              <a:t>Mz</a:t>
            </a:r>
            <a:r>
              <a:rPr lang="en-US" sz="1100" dirty="0"/>
              <a:t> is positive for every non-zero column vector z of  real numbers</a:t>
            </a:r>
          </a:p>
          <a:p>
            <a:r>
              <a:rPr lang="en-US" sz="1100" dirty="0">
                <a:solidFill>
                  <a:srgbClr val="FF0000"/>
                </a:solidFill>
              </a:rPr>
              <a:t>Non-zero determinant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72774A3-0560-B647-A7D4-1DEED6D27FFF}"/>
              </a:ext>
            </a:extLst>
          </p:cNvPr>
          <p:cNvSpPr/>
          <p:nvPr/>
        </p:nvSpPr>
        <p:spPr>
          <a:xfrm>
            <a:off x="2123281" y="3352800"/>
            <a:ext cx="432495" cy="43249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847AE08-410F-F14F-94FB-EB9FEBF1A151}"/>
              </a:ext>
            </a:extLst>
          </p:cNvPr>
          <p:cNvSpPr/>
          <p:nvPr/>
        </p:nvSpPr>
        <p:spPr>
          <a:xfrm>
            <a:off x="3448234" y="3356545"/>
            <a:ext cx="432495" cy="43249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8B22D6D-EC1F-654A-ACC4-2FB80CF03773}"/>
              </a:ext>
            </a:extLst>
          </p:cNvPr>
          <p:cNvSpPr/>
          <p:nvPr/>
        </p:nvSpPr>
        <p:spPr>
          <a:xfrm>
            <a:off x="4090785" y="3789031"/>
            <a:ext cx="432495" cy="43249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A754E2B-5243-3241-961C-9AAF07243918}"/>
              </a:ext>
            </a:extLst>
          </p:cNvPr>
          <p:cNvSpPr/>
          <p:nvPr/>
        </p:nvSpPr>
        <p:spPr>
          <a:xfrm>
            <a:off x="2126061" y="3801388"/>
            <a:ext cx="432495" cy="43249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13DC12-E4BB-F54F-9DA0-9626AF06E749}"/>
              </a:ext>
            </a:extLst>
          </p:cNvPr>
          <p:cNvSpPr/>
          <p:nvPr/>
        </p:nvSpPr>
        <p:spPr>
          <a:xfrm>
            <a:off x="3448234" y="3801388"/>
            <a:ext cx="432495" cy="43249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2D914C4-86D1-B04E-BBFB-EEBD1A0F7E95}"/>
              </a:ext>
            </a:extLst>
          </p:cNvPr>
          <p:cNvSpPr/>
          <p:nvPr/>
        </p:nvSpPr>
        <p:spPr>
          <a:xfrm>
            <a:off x="3337022" y="5939107"/>
            <a:ext cx="432495" cy="432495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403F96B-27F6-FE4C-AB77-D1D391951C36}"/>
              </a:ext>
            </a:extLst>
          </p:cNvPr>
          <p:cNvSpPr/>
          <p:nvPr/>
        </p:nvSpPr>
        <p:spPr>
          <a:xfrm>
            <a:off x="3930147" y="5948833"/>
            <a:ext cx="929885" cy="43249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Up Arrow 10">
            <a:extLst>
              <a:ext uri="{FF2B5EF4-FFF2-40B4-BE49-F238E27FC236}">
                <a16:creationId xmlns:a16="http://schemas.microsoft.com/office/drawing/2014/main" id="{B9AFE895-5838-3848-9F80-7A45AF8D31F3}"/>
              </a:ext>
            </a:extLst>
          </p:cNvPr>
          <p:cNvSpPr/>
          <p:nvPr/>
        </p:nvSpPr>
        <p:spPr>
          <a:xfrm rot="18370976">
            <a:off x="5186721" y="1727211"/>
            <a:ext cx="158989" cy="4051651"/>
          </a:xfrm>
          <a:prstGeom prst="upArrow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9EC5120-4258-D14D-B566-EAFEDEFE9A4E}"/>
              </a:ext>
            </a:extLst>
          </p:cNvPr>
          <p:cNvSpPr txBox="1"/>
          <p:nvPr/>
        </p:nvSpPr>
        <p:spPr>
          <a:xfrm>
            <a:off x="2876450" y="2300289"/>
            <a:ext cx="264816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DE" sz="2600" dirty="0"/>
              <a:t>|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0D98C13-E3C2-0C40-94FF-5B0A8EA85122}"/>
              </a:ext>
            </a:extLst>
          </p:cNvPr>
          <p:cNvSpPr txBox="1"/>
          <p:nvPr/>
        </p:nvSpPr>
        <p:spPr>
          <a:xfrm>
            <a:off x="3347937" y="2300289"/>
            <a:ext cx="264816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DE" sz="2600" dirty="0"/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64897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4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4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91" grpId="0"/>
      <p:bldP spid="404492" grpId="0"/>
      <p:bldP spid="404493" grpId="0"/>
      <p:bldP spid="15" grpId="0" animBg="1"/>
      <p:bldP spid="3" grpId="0" animBg="1"/>
      <p:bldP spid="7" grpId="0"/>
      <p:bldP spid="8" grpId="0" animBg="1"/>
      <p:bldP spid="22" grpId="0" animBg="1"/>
      <p:bldP spid="23" grpId="0" animBg="1"/>
      <p:bldP spid="24" grpId="0" animBg="1"/>
      <p:bldP spid="10" grpId="0" animBg="1"/>
      <p:bldP spid="27" grpId="0" animBg="1"/>
      <p:bldP spid="28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4754" y="244475"/>
            <a:ext cx="8534400" cy="762000"/>
          </a:xfrm>
        </p:spPr>
        <p:txBody>
          <a:bodyPr/>
          <a:lstStyle/>
          <a:p>
            <a:r>
              <a:rPr lang="en-US" dirty="0"/>
              <a:t>Multivariate Gaussians</a:t>
            </a:r>
          </a:p>
        </p:txBody>
      </p:sp>
      <p:graphicFrame>
        <p:nvGraphicFramePr>
          <p:cNvPr id="402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899915"/>
              </p:ext>
            </p:extLst>
          </p:nvPr>
        </p:nvGraphicFramePr>
        <p:xfrm>
          <a:off x="1311275" y="2819400"/>
          <a:ext cx="651192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5" name="Equation" r:id="rId3" imgW="3009600" imgH="469800" progId="Equation.3">
                  <p:embed/>
                </p:oleObj>
              </mc:Choice>
              <mc:Fallback>
                <p:oleObj name="Equation" r:id="rId3" imgW="3009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275" y="2819400"/>
                        <a:ext cx="6511925" cy="1025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253799"/>
              </p:ext>
            </p:extLst>
          </p:nvPr>
        </p:nvGraphicFramePr>
        <p:xfrm>
          <a:off x="4343400" y="4114800"/>
          <a:ext cx="1068388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6" name="Equation" r:id="rId5" imgW="609480" imgH="939600" progId="Equation.3">
                  <p:embed/>
                </p:oleObj>
              </mc:Choice>
              <mc:Fallback>
                <p:oleObj name="Equation" r:id="rId5" imgW="6094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14800"/>
                        <a:ext cx="1068388" cy="1566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046357"/>
              </p:ext>
            </p:extLst>
          </p:nvPr>
        </p:nvGraphicFramePr>
        <p:xfrm>
          <a:off x="381000" y="1143000"/>
          <a:ext cx="2335213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7" name="Equation" r:id="rId7" imgW="1333440" imgH="939600" progId="Equation.3">
                  <p:embed/>
                </p:oleObj>
              </mc:Choice>
              <mc:Fallback>
                <p:oleObj name="Equation" r:id="rId7" imgW="1333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43000"/>
                        <a:ext cx="2335213" cy="15668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2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492155"/>
              </p:ext>
            </p:extLst>
          </p:nvPr>
        </p:nvGraphicFramePr>
        <p:xfrm>
          <a:off x="5638800" y="4114800"/>
          <a:ext cx="29813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8" name="Equation" r:id="rId9" imgW="1701720" imgH="939600" progId="Equation.3">
                  <p:embed/>
                </p:oleObj>
              </mc:Choice>
              <mc:Fallback>
                <p:oleObj name="Equation" r:id="rId9" imgW="17017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114800"/>
                        <a:ext cx="2981325" cy="15716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2439" name="Group 7"/>
          <p:cNvGrpSpPr>
            <a:grpSpLocks/>
          </p:cNvGrpSpPr>
          <p:nvPr/>
        </p:nvGrpSpPr>
        <p:grpSpPr bwMode="auto">
          <a:xfrm>
            <a:off x="3352800" y="1752602"/>
            <a:ext cx="5486400" cy="369888"/>
            <a:chOff x="1872" y="720"/>
            <a:chExt cx="3456" cy="233"/>
          </a:xfrm>
        </p:grpSpPr>
        <p:sp>
          <p:nvSpPr>
            <p:cNvPr id="402440" name="Text Box 8"/>
            <p:cNvSpPr txBox="1">
              <a:spLocks noChangeArrowheads="1"/>
            </p:cNvSpPr>
            <p:nvPr/>
          </p:nvSpPr>
          <p:spPr bwMode="auto">
            <a:xfrm>
              <a:off x="1872" y="720"/>
              <a:ext cx="34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Then define</a:t>
              </a:r>
            </a:p>
          </p:txBody>
        </p:sp>
        <p:graphicFrame>
          <p:nvGraphicFramePr>
            <p:cNvPr id="40244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4285854"/>
                </p:ext>
              </p:extLst>
            </p:nvPr>
          </p:nvGraphicFramePr>
          <p:xfrm>
            <a:off x="2821" y="733"/>
            <a:ext cx="897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479" name="Formel" r:id="rId11" imgW="812520" imgH="203040" progId="Equation.3">
                    <p:embed/>
                  </p:oleObj>
                </mc:Choice>
                <mc:Fallback>
                  <p:oleObj name="Formel" r:id="rId11" imgW="8125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1" y="733"/>
                          <a:ext cx="897" cy="21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=""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=""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2442" name="Text Box 10"/>
            <p:cNvSpPr txBox="1">
              <a:spLocks noChangeArrowheads="1"/>
            </p:cNvSpPr>
            <p:nvPr/>
          </p:nvSpPr>
          <p:spPr bwMode="auto">
            <a:xfrm>
              <a:off x="3888" y="720"/>
              <a:ext cx="105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to mean</a:t>
              </a:r>
            </a:p>
          </p:txBody>
        </p:sp>
      </p:grpSp>
      <p:sp>
        <p:nvSpPr>
          <p:cNvPr id="402443" name="Text Box 11"/>
          <p:cNvSpPr txBox="1">
            <a:spLocks noChangeArrowheads="1"/>
          </p:cNvSpPr>
          <p:nvPr/>
        </p:nvSpPr>
        <p:spPr bwMode="auto">
          <a:xfrm>
            <a:off x="533400" y="4267200"/>
            <a:ext cx="3505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Gaussian</a:t>
            </a:r>
            <a:r>
              <a:rPr lang="en-US" dirty="0">
                <a:latin typeface="Arial"/>
              </a:rPr>
              <a:t>‘</a:t>
            </a:r>
            <a:r>
              <a:rPr lang="en-US" dirty="0"/>
              <a:t>s parameters …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4116614" y="309383"/>
            <a:ext cx="5040560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So, it is sufficient to consider pairwise correlation</a:t>
            </a:r>
          </a:p>
          <a:p>
            <a:r>
              <a:rPr lang="en-US" dirty="0"/>
              <a:t>Of </a:t>
            </a:r>
            <a:r>
              <a:rPr lang="en-US" dirty="0">
                <a:solidFill>
                  <a:srgbClr val="008380"/>
                </a:solidFill>
              </a:rPr>
              <a:t>Xi, </a:t>
            </a:r>
            <a:r>
              <a:rPr lang="en-US" dirty="0" err="1">
                <a:solidFill>
                  <a:srgbClr val="008380"/>
                </a:solidFill>
              </a:rPr>
              <a:t>Xj</a:t>
            </a:r>
            <a:r>
              <a:rPr lang="en-US" dirty="0"/>
              <a:t> (next to their expectations and variances)</a:t>
            </a:r>
          </a:p>
          <a:p>
            <a:r>
              <a:rPr lang="en-US" dirty="0">
                <a:solidFill>
                  <a:srgbClr val="008380"/>
                </a:solidFill>
              </a:rPr>
              <a:t>2*N + N(N-1)/2  </a:t>
            </a:r>
            <a:r>
              <a:rPr lang="en-US" dirty="0"/>
              <a:t>=&gt; efficient representation of joint distribution of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...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endParaRPr lang="en-US" baseline="-25000" dirty="0">
              <a:solidFill>
                <a:srgbClr val="0083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6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3072</TotalTime>
  <Words>4239</Words>
  <Application>Microsoft Macintosh PowerPoint</Application>
  <PresentationFormat>On-screen Show (4:3)</PresentationFormat>
  <Paragraphs>720</Paragraphs>
  <Slides>46</Slides>
  <Notes>15</Notes>
  <HiddenSlides>12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Calibri</vt:lpstr>
      <vt:lpstr>Cambria Math</vt:lpstr>
      <vt:lpstr>Myriad Pro</vt:lpstr>
      <vt:lpstr>Symbol</vt:lpstr>
      <vt:lpstr>7_Standarddesign</vt:lpstr>
      <vt:lpstr>Equation</vt:lpstr>
      <vt:lpstr>Formel</vt:lpstr>
      <vt:lpstr>Non-Standard Databases and Data Mining </vt:lpstr>
      <vt:lpstr>Structural Causal Models   </vt:lpstr>
      <vt:lpstr>Literature</vt:lpstr>
      <vt:lpstr>Causal Inference in Linear SCMs</vt:lpstr>
      <vt:lpstr>Want to learn something about Gauss?</vt:lpstr>
      <vt:lpstr>Why Gaussian?</vt:lpstr>
      <vt:lpstr>General Gaussian</vt:lpstr>
      <vt:lpstr>Bivariate Gaussians</vt:lpstr>
      <vt:lpstr>Multivariate Gaussians</vt:lpstr>
      <vt:lpstr>Why Gaussian?</vt:lpstr>
      <vt:lpstr>Substitute Probabilities by Expectations</vt:lpstr>
      <vt:lpstr>But remember also other direction</vt:lpstr>
      <vt:lpstr>Why Gaussian?</vt:lpstr>
      <vt:lpstr>Linearity of Expectations</vt:lpstr>
      <vt:lpstr>Slope Constancy</vt:lpstr>
      <vt:lpstr>Resolving the Paradox</vt:lpstr>
      <vt:lpstr>Regression coefficients and covariance</vt:lpstr>
      <vt:lpstr>Orthogonality principle</vt:lpstr>
      <vt:lpstr>Regression coefficients and covariance</vt:lpstr>
      <vt:lpstr>Path Coefficients (Example)</vt:lpstr>
      <vt:lpstr>Path Coefficients (Example)</vt:lpstr>
      <vt:lpstr>Path Coefficients (Semantics)</vt:lpstr>
      <vt:lpstr>Total Effect in Linear Systems (Example)</vt:lpstr>
      <vt:lpstr>Total Effect in Linear Systems (Intuition)</vt:lpstr>
      <vt:lpstr>Note 4</vt:lpstr>
      <vt:lpstr>Addendum and Historical Note to Note 4</vt:lpstr>
      <vt:lpstr>Identifying Structural Coefficients </vt:lpstr>
      <vt:lpstr>Direct Effect in Incomplete Linear Systems</vt:lpstr>
      <vt:lpstr>Total effect in Incomplete Linear Systems</vt:lpstr>
      <vt:lpstr>Direct Effect in Incomplete Linear Systems</vt:lpstr>
      <vt:lpstr>Direct Effect in Incomplete Linear Systems</vt:lpstr>
      <vt:lpstr>Instrumental Variables (IVs)</vt:lpstr>
      <vt:lpstr>What‘s in a definition?</vt:lpstr>
      <vt:lpstr>An Addendum for Teatime on a Sunday ...</vt:lpstr>
      <vt:lpstr>Conditional IVs</vt:lpstr>
      <vt:lpstr>Conditional IVs (Examples)</vt:lpstr>
      <vt:lpstr>Sets of IVs</vt:lpstr>
      <vt:lpstr>Instrumental Set</vt:lpstr>
      <vt:lpstr>Instrumental Set</vt:lpstr>
      <vt:lpstr>Instrumental Set</vt:lpstr>
      <vt:lpstr>Example: Instrumental sets (positive case)</vt:lpstr>
      <vt:lpstr>Example: Instrument sets (positive case)</vt:lpstr>
      <vt:lpstr>Example: Instrument sets (negative case)</vt:lpstr>
      <vt:lpstr>Conditional Instrumental Sets</vt:lpstr>
      <vt:lpstr>Mediation in Linear Systems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2342</cp:revision>
  <cp:lastPrinted>2018-12-04T16:36:33Z</cp:lastPrinted>
  <dcterms:created xsi:type="dcterms:W3CDTF">2010-04-27T12:26:40Z</dcterms:created>
  <dcterms:modified xsi:type="dcterms:W3CDTF">2021-02-06T16:17:54Z</dcterms:modified>
</cp:coreProperties>
</file>