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6"/>
  </p:notesMasterIdLst>
  <p:handoutMasterIdLst>
    <p:handoutMasterId r:id="rId47"/>
  </p:handoutMasterIdLst>
  <p:sldIdLst>
    <p:sldId id="430" r:id="rId2"/>
    <p:sldId id="333" r:id="rId3"/>
    <p:sldId id="274" r:id="rId4"/>
    <p:sldId id="431" r:id="rId5"/>
    <p:sldId id="290" r:id="rId6"/>
    <p:sldId id="334" r:id="rId7"/>
    <p:sldId id="309" r:id="rId8"/>
    <p:sldId id="291" r:id="rId9"/>
    <p:sldId id="292" r:id="rId10"/>
    <p:sldId id="284" r:id="rId11"/>
    <p:sldId id="289" r:id="rId12"/>
    <p:sldId id="285" r:id="rId13"/>
    <p:sldId id="293" r:id="rId14"/>
    <p:sldId id="286" r:id="rId15"/>
    <p:sldId id="287" r:id="rId16"/>
    <p:sldId id="288" r:id="rId17"/>
    <p:sldId id="294" r:id="rId18"/>
    <p:sldId id="295" r:id="rId19"/>
    <p:sldId id="296" r:id="rId20"/>
    <p:sldId id="297" r:id="rId21"/>
    <p:sldId id="298" r:id="rId22"/>
    <p:sldId id="299" r:id="rId23"/>
    <p:sldId id="301" r:id="rId24"/>
    <p:sldId id="302" r:id="rId25"/>
    <p:sldId id="313" r:id="rId26"/>
    <p:sldId id="303" r:id="rId27"/>
    <p:sldId id="336" r:id="rId28"/>
    <p:sldId id="305" r:id="rId29"/>
    <p:sldId id="306" r:id="rId30"/>
    <p:sldId id="307" r:id="rId31"/>
    <p:sldId id="308" r:id="rId32"/>
    <p:sldId id="314" r:id="rId33"/>
    <p:sldId id="315" r:id="rId34"/>
    <p:sldId id="316" r:id="rId35"/>
    <p:sldId id="318" r:id="rId36"/>
    <p:sldId id="319" r:id="rId37"/>
    <p:sldId id="320" r:id="rId38"/>
    <p:sldId id="321" r:id="rId39"/>
    <p:sldId id="335" r:id="rId40"/>
    <p:sldId id="432" r:id="rId41"/>
    <p:sldId id="323" r:id="rId42"/>
    <p:sldId id="324" r:id="rId43"/>
    <p:sldId id="325" r:id="rId44"/>
    <p:sldId id="433" r:id="rId4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20AFF"/>
    <a:srgbClr val="008380"/>
    <a:srgbClr val="FFFF99"/>
    <a:srgbClr val="FF8000"/>
    <a:srgbClr val="00FFFF"/>
    <a:srgbClr val="6D7CFF"/>
    <a:srgbClr val="807CFF"/>
    <a:srgbClr val="00394A"/>
    <a:srgbClr val="003241"/>
    <a:srgbClr val="DAD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692" autoAdjust="0"/>
    <p:restoredTop sz="96327" autoAdjust="0"/>
  </p:normalViewPr>
  <p:slideViewPr>
    <p:cSldViewPr>
      <p:cViewPr varScale="1">
        <p:scale>
          <a:sx n="70" d="100"/>
          <a:sy n="70" d="100"/>
        </p:scale>
        <p:origin x="200" y="1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07.02.21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07.02.21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4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All </a:t>
            </a:r>
            <a:r>
              <a:rPr lang="de-DE" dirty="0" err="1"/>
              <a:t>individuals</a:t>
            </a:r>
            <a:r>
              <a:rPr lang="de-DE" dirty="0"/>
              <a:t> in same individual type i </a:t>
            </a:r>
            <a:r>
              <a:rPr lang="de-DE" dirty="0" err="1"/>
              <a:t>have</a:t>
            </a:r>
            <a:r>
              <a:rPr lang="de-DE" dirty="0"/>
              <a:t> same </a:t>
            </a:r>
            <a:r>
              <a:rPr lang="de-DE" dirty="0" err="1"/>
              <a:t>conuterfactual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in </a:t>
            </a:r>
            <a:r>
              <a:rPr lang="de-DE" dirty="0" err="1"/>
              <a:t>table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All </a:t>
            </a:r>
            <a:r>
              <a:rPr lang="de-DE" dirty="0" err="1"/>
              <a:t>individuals</a:t>
            </a:r>
            <a:r>
              <a:rPr lang="de-DE" dirty="0"/>
              <a:t> in same individual type i </a:t>
            </a:r>
            <a:r>
              <a:rPr lang="de-DE" dirty="0" err="1"/>
              <a:t>have</a:t>
            </a:r>
            <a:r>
              <a:rPr lang="de-DE" dirty="0"/>
              <a:t> same </a:t>
            </a:r>
            <a:r>
              <a:rPr lang="de-DE" dirty="0" err="1"/>
              <a:t>conuterfactual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in </a:t>
            </a:r>
            <a:r>
              <a:rPr lang="de-DE" dirty="0" err="1"/>
              <a:t>table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All </a:t>
            </a:r>
            <a:r>
              <a:rPr lang="de-DE" dirty="0" err="1"/>
              <a:t>individuals</a:t>
            </a:r>
            <a:r>
              <a:rPr lang="de-DE" dirty="0"/>
              <a:t> in same individual type i </a:t>
            </a:r>
            <a:r>
              <a:rPr lang="de-DE" dirty="0" err="1"/>
              <a:t>have</a:t>
            </a:r>
            <a:r>
              <a:rPr lang="de-DE" dirty="0"/>
              <a:t> same </a:t>
            </a:r>
            <a:r>
              <a:rPr lang="de-DE" dirty="0" err="1"/>
              <a:t>conuterfactual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in </a:t>
            </a:r>
            <a:r>
              <a:rPr lang="de-DE" dirty="0" err="1"/>
              <a:t>table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Non-Standard Databases</a:t>
            </a:r>
            <a:br>
              <a:rPr lang="en-US" sz="3600" b="1" dirty="0"/>
            </a:br>
            <a:r>
              <a:rPr lang="en-US" sz="3600" b="1" dirty="0"/>
              <a:t>and Data Mining</a:t>
            </a:r>
            <a:br>
              <a:rPr lang="en-US" sz="3600" b="1" dirty="0">
                <a:cs typeface="+mj-cs"/>
              </a:rPr>
            </a:br>
            <a:endParaRPr lang="en-US" sz="24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2376116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Dr. Özgür </a:t>
            </a:r>
            <a:r>
              <a:rPr lang="de-DE" dirty="0" err="1"/>
              <a:t>Özçep</a:t>
            </a:r>
            <a:endParaRPr lang="de-DE" dirty="0"/>
          </a:p>
          <a:p>
            <a:pPr eaLnBrk="1" hangingPunct="1">
              <a:defRPr/>
            </a:pPr>
            <a:r>
              <a:rPr lang="de-DE" b="1" dirty="0"/>
              <a:t>Universität zu Lübeck</a:t>
            </a:r>
          </a:p>
          <a:p>
            <a:pPr eaLnBrk="1" hangingPunct="1">
              <a:defRPr/>
            </a:pPr>
            <a:r>
              <a:rPr lang="de-DE" b="1" dirty="0"/>
              <a:t>Institut für Informationssysteme</a:t>
            </a:r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en-US" dirty="0"/>
              <a:t>Presented by</a:t>
            </a:r>
            <a:r>
              <a:rPr lang="de-DE" dirty="0"/>
              <a:t> Prof. Dr. Ralf Möller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EDC13B-AA42-2249-89E9-0501737F442D}"/>
              </a:ext>
            </a:extLst>
          </p:cNvPr>
          <p:cNvSpPr/>
          <p:nvPr/>
        </p:nvSpPr>
        <p:spPr>
          <a:xfrm>
            <a:off x="3458726" y="2766244"/>
            <a:ext cx="222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12529"/>
                </a:solidFill>
                <a:latin typeface="+mn-lt"/>
              </a:rPr>
              <a:t>Counterfactuals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9316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</a:t>
            </a:r>
            <a:r>
              <a:rPr lang="en-US" dirty="0">
                <a:solidFill>
                  <a:srgbClr val="FF6600"/>
                </a:solidFill>
              </a:rPr>
              <a:t>Example cont’d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6802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b="1" dirty="0"/>
              <a:t>Try:</a:t>
            </a:r>
            <a:r>
              <a:rPr lang="en-US" dirty="0"/>
              <a:t> Formalization with intervention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E[</a:t>
            </a:r>
            <a:r>
              <a:rPr lang="en-US" dirty="0">
                <a:solidFill>
                  <a:srgbClr val="FF0000"/>
                </a:solidFill>
              </a:rPr>
              <a:t>driving time </a:t>
            </a:r>
            <a:r>
              <a:rPr lang="en-US" dirty="0">
                <a:solidFill>
                  <a:srgbClr val="008380"/>
                </a:solidFill>
              </a:rPr>
              <a:t>|do(freeway), </a:t>
            </a:r>
            <a:r>
              <a:rPr lang="en-US" dirty="0">
                <a:solidFill>
                  <a:srgbClr val="3366FF"/>
                </a:solidFill>
              </a:rPr>
              <a:t>driving time = 1 hour</a:t>
            </a:r>
            <a:r>
              <a:rPr lang="en-US" dirty="0">
                <a:solidFill>
                  <a:srgbClr val="008380"/>
                </a:solidFill>
              </a:rPr>
              <a:t>]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sz="2400" dirty="0"/>
              <a:t>           doesn‘t work! Why?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There is a clash for RV „driving  time“ </a:t>
            </a:r>
            <a:r>
              <a:rPr lang="en-US" dirty="0">
                <a:solidFill>
                  <a:srgbClr val="008380"/>
                </a:solidFill>
              </a:rPr>
              <a:t>(Y)</a:t>
            </a:r>
            <a:r>
              <a:rPr lang="en-US" dirty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3366FF"/>
                </a:solidFill>
              </a:rPr>
              <a:t>Y = 1 h in actual world   </a:t>
            </a:r>
            <a:r>
              <a:rPr lang="en-US" dirty="0"/>
              <a:t>vs.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Y &lt; 1h</a:t>
            </a:r>
            <a:r>
              <a:rPr lang="en-US" dirty="0"/>
              <a:t> (expected)  under hypothesized condition </a:t>
            </a:r>
            <a:r>
              <a:rPr lang="en-US" dirty="0">
                <a:solidFill>
                  <a:srgbClr val="008380"/>
                </a:solidFill>
              </a:rPr>
              <a:t>X =1 (freeway)</a:t>
            </a:r>
          </a:p>
          <a:p>
            <a:pPr marL="514350" indent="-457200" defTabSz="457200">
              <a:spcBef>
                <a:spcPct val="30000"/>
              </a:spcBef>
              <a:defRPr/>
            </a:pPr>
            <a:r>
              <a:rPr lang="en-US" b="1" dirty="0"/>
              <a:t>Solution</a:t>
            </a:r>
            <a:r>
              <a:rPr lang="en-US" dirty="0"/>
              <a:t>: Distinguish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(driving time) under different worlds/conditions </a:t>
            </a:r>
            <a:r>
              <a:rPr lang="en-US" dirty="0">
                <a:solidFill>
                  <a:srgbClr val="008380"/>
                </a:solidFill>
              </a:rPr>
              <a:t>X = 0 </a:t>
            </a:r>
            <a:r>
              <a:rPr lang="en-US" dirty="0"/>
              <a:t>vs.</a:t>
            </a:r>
            <a:r>
              <a:rPr lang="en-US" dirty="0">
                <a:solidFill>
                  <a:srgbClr val="008380"/>
                </a:solidFill>
              </a:rPr>
              <a:t> X = 1</a:t>
            </a:r>
          </a:p>
          <a:p>
            <a:pPr marL="5715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                   </a:t>
            </a:r>
            <a:r>
              <a:rPr lang="en-US" dirty="0">
                <a:solidFill>
                  <a:srgbClr val="008380"/>
                </a:solidFill>
              </a:rPr>
              <a:t>E[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baseline="-25000" dirty="0">
                <a:solidFill>
                  <a:srgbClr val="FF0000"/>
                </a:solidFill>
              </a:rPr>
              <a:t>X=1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| X = 0, </a:t>
            </a:r>
            <a:r>
              <a:rPr lang="en-US" dirty="0">
                <a:solidFill>
                  <a:srgbClr val="3366FF"/>
                </a:solidFill>
              </a:rPr>
              <a:t>Y</a:t>
            </a:r>
            <a:r>
              <a:rPr lang="en-US" baseline="-25000" dirty="0">
                <a:solidFill>
                  <a:srgbClr val="3366FF"/>
                </a:solidFill>
              </a:rPr>
              <a:t>X=0</a:t>
            </a:r>
            <a:r>
              <a:rPr lang="en-US" dirty="0">
                <a:solidFill>
                  <a:srgbClr val="3366FF"/>
                </a:solidFill>
              </a:rPr>
              <a:t> = Y = 1</a:t>
            </a:r>
            <a:r>
              <a:rPr lang="en-US" dirty="0">
                <a:solidFill>
                  <a:srgbClr val="008380"/>
                </a:solidFill>
              </a:rPr>
              <a:t>]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863588" y="5602773"/>
            <a:ext cx="7416824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Expected driving time </a:t>
            </a:r>
            <a:r>
              <a:rPr lang="en-US" sz="2000" dirty="0">
                <a:solidFill>
                  <a:srgbClr val="008380"/>
                </a:solidFill>
              </a:rPr>
              <a:t>Y</a:t>
            </a:r>
            <a:r>
              <a:rPr lang="en-US" sz="2000" baseline="-25000" dirty="0">
                <a:solidFill>
                  <a:srgbClr val="008380"/>
                </a:solidFill>
              </a:rPr>
              <a:t>X=1</a:t>
            </a:r>
            <a:r>
              <a:rPr lang="en-US" sz="2000" dirty="0"/>
              <a:t> if one had chosen freeway </a:t>
            </a:r>
            <a:r>
              <a:rPr lang="en-US" sz="2000" dirty="0">
                <a:solidFill>
                  <a:srgbClr val="008380"/>
                </a:solidFill>
              </a:rPr>
              <a:t>(X=1)</a:t>
            </a:r>
            <a:r>
              <a:rPr lang="en-US" sz="2000" dirty="0"/>
              <a:t> </a:t>
            </a:r>
          </a:p>
          <a:p>
            <a:r>
              <a:rPr lang="en-US" sz="2000" dirty="0"/>
              <a:t>knowing that other decision </a:t>
            </a:r>
            <a:r>
              <a:rPr lang="en-US" sz="2000" dirty="0">
                <a:solidFill>
                  <a:srgbClr val="008380"/>
                </a:solidFill>
              </a:rPr>
              <a:t>(X=0)</a:t>
            </a:r>
            <a:r>
              <a:rPr lang="en-US" sz="2000" dirty="0"/>
              <a:t> lead to driving time </a:t>
            </a:r>
            <a:r>
              <a:rPr lang="en-US" sz="2000" dirty="0">
                <a:solidFill>
                  <a:srgbClr val="008380"/>
                </a:solidFill>
              </a:rPr>
              <a:t>Y</a:t>
            </a:r>
            <a:r>
              <a:rPr lang="en-US" sz="2000" baseline="-25000" dirty="0">
                <a:solidFill>
                  <a:srgbClr val="008380"/>
                </a:solidFill>
              </a:rPr>
              <a:t>0</a:t>
            </a:r>
            <a:r>
              <a:rPr lang="en-US" sz="2000" dirty="0"/>
              <a:t> of </a:t>
            </a:r>
            <a:r>
              <a:rPr lang="en-US" sz="2000" dirty="0">
                <a:solidFill>
                  <a:srgbClr val="008380"/>
                </a:solidFill>
              </a:rPr>
              <a:t>1</a:t>
            </a:r>
            <a:r>
              <a:rPr lang="en-US" sz="2000" dirty="0"/>
              <a:t> hour.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372200" y="4665330"/>
            <a:ext cx="2376264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380"/>
                </a:solidFill>
              </a:rPr>
              <a:t>Y</a:t>
            </a:r>
            <a:r>
              <a:rPr lang="en-US" sz="2000" baseline="-25000" dirty="0">
                <a:solidFill>
                  <a:srgbClr val="008380"/>
                </a:solidFill>
              </a:rPr>
              <a:t>X=x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formalizes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counterfactual</a:t>
            </a:r>
          </a:p>
        </p:txBody>
      </p:sp>
    </p:spTree>
    <p:extLst>
      <p:ext uri="{BB962C8B-B14F-4D97-AF65-F5344CB8AC3E}">
        <p14:creationId xmlns:p14="http://schemas.microsoft.com/office/powerpoint/2010/main" val="348713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(Definition)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1268760"/>
            <a:ext cx="8136903" cy="449353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00FF"/>
                </a:solidFill>
              </a:rPr>
              <a:t>Definition</a:t>
            </a:r>
          </a:p>
          <a:p>
            <a:r>
              <a:rPr lang="en-US" sz="2600" dirty="0"/>
              <a:t>A</a:t>
            </a:r>
            <a:r>
              <a:rPr lang="en-US" sz="2600" b="1" dirty="0"/>
              <a:t> </a:t>
            </a:r>
            <a:r>
              <a:rPr lang="en-US" sz="2600" dirty="0">
                <a:solidFill>
                  <a:srgbClr val="0000FF"/>
                </a:solidFill>
              </a:rPr>
              <a:t>counterfactual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dirty="0"/>
              <a:t>RV</a:t>
            </a:r>
            <a:r>
              <a:rPr lang="en-US" sz="2600" b="1" dirty="0"/>
              <a:t> </a:t>
            </a:r>
            <a:r>
              <a:rPr lang="en-US" sz="2600" dirty="0"/>
              <a:t>is of the form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baseline="-25000" dirty="0">
                <a:solidFill>
                  <a:srgbClr val="008380"/>
                </a:solidFill>
              </a:rPr>
              <a:t>X=x</a:t>
            </a:r>
            <a:r>
              <a:rPr lang="en-US" sz="2600" baseline="-25000" dirty="0"/>
              <a:t> </a:t>
            </a:r>
            <a:r>
              <a:rPr lang="en-US" sz="2600" dirty="0"/>
              <a:t>and its semantics is given w.r.t. an instantiation of exogenous variable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sz="2600" dirty="0"/>
              <a:t> by</a:t>
            </a:r>
            <a:endParaRPr lang="en-US" sz="2600" b="1" dirty="0"/>
          </a:p>
          <a:p>
            <a:endParaRPr lang="en-US" sz="2600" b="1" dirty="0"/>
          </a:p>
          <a:p>
            <a:r>
              <a:rPr lang="en-US" sz="2600" dirty="0"/>
              <a:t>                      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baseline="-25000" dirty="0">
                <a:solidFill>
                  <a:srgbClr val="008380"/>
                </a:solidFill>
              </a:rPr>
              <a:t>X=x</a:t>
            </a:r>
            <a:r>
              <a:rPr lang="en-US" sz="2600" dirty="0">
                <a:solidFill>
                  <a:srgbClr val="008380"/>
                </a:solidFill>
              </a:rPr>
              <a:t>(u) : = </a:t>
            </a:r>
            <a:r>
              <a:rPr lang="en-US" sz="2600" dirty="0" err="1">
                <a:solidFill>
                  <a:srgbClr val="008380"/>
                </a:solidFill>
              </a:rPr>
              <a:t>Y</a:t>
            </a:r>
            <a:r>
              <a:rPr lang="en-US" sz="2600" baseline="-25000" dirty="0" err="1">
                <a:solidFill>
                  <a:srgbClr val="008380"/>
                </a:solidFill>
              </a:rPr>
              <a:t>M</a:t>
            </a:r>
            <a:r>
              <a:rPr lang="en-US" sz="2600" baseline="-35000" dirty="0" err="1">
                <a:solidFill>
                  <a:srgbClr val="008380"/>
                </a:solidFill>
              </a:rPr>
              <a:t>x</a:t>
            </a:r>
            <a:r>
              <a:rPr lang="en-US" sz="2600" dirty="0">
                <a:solidFill>
                  <a:srgbClr val="008380"/>
                </a:solidFill>
              </a:rPr>
              <a:t>(u)</a:t>
            </a:r>
          </a:p>
          <a:p>
            <a:endParaRPr lang="en-US" sz="2600" dirty="0"/>
          </a:p>
          <a:p>
            <a:r>
              <a:rPr lang="en-US" sz="2600" dirty="0"/>
              <a:t>where 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>
                <a:solidFill>
                  <a:srgbClr val="008380"/>
                </a:solidFill>
              </a:rPr>
              <a:t>Y, X </a:t>
            </a:r>
            <a:r>
              <a:rPr lang="en-US" sz="2600" dirty="0"/>
              <a:t>are (sets of) RVs from an SEM </a:t>
            </a:r>
            <a:r>
              <a:rPr lang="en-US" sz="2600" dirty="0">
                <a:solidFill>
                  <a:srgbClr val="008380"/>
                </a:solidFill>
              </a:rPr>
              <a:t>M</a:t>
            </a:r>
            <a:r>
              <a:rPr lang="en-US" sz="26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an instantiation of </a:t>
            </a:r>
            <a:r>
              <a:rPr lang="en-US" sz="2600" dirty="0">
                <a:solidFill>
                  <a:srgbClr val="008380"/>
                </a:solidFill>
              </a:rPr>
              <a:t>X 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>
                <a:solidFill>
                  <a:srgbClr val="008380"/>
                </a:solidFill>
              </a:rPr>
              <a:t>M</a:t>
            </a:r>
            <a:r>
              <a:rPr lang="en-US" sz="2600" baseline="-250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the SEM resulting from </a:t>
            </a:r>
            <a:r>
              <a:rPr lang="en-US" sz="2600" dirty="0">
                <a:solidFill>
                  <a:srgbClr val="008380"/>
                </a:solidFill>
              </a:rPr>
              <a:t>M</a:t>
            </a:r>
            <a:r>
              <a:rPr lang="en-US" sz="2600" dirty="0"/>
              <a:t> by substituting the </a:t>
            </a:r>
            <a:r>
              <a:rPr lang="en-US" sz="2600" dirty="0" err="1"/>
              <a:t>rhs</a:t>
            </a:r>
            <a:r>
              <a:rPr lang="en-US" sz="2600" dirty="0"/>
              <a:t> of equation(s) for (all RVs in)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with value(s)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860032" y="2924944"/>
            <a:ext cx="3672408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 the rigidity assumption:</a:t>
            </a:r>
          </a:p>
          <a:p>
            <a:r>
              <a:rPr lang="en-US" dirty="0"/>
              <a:t>Definition talks about the </a:t>
            </a:r>
          </a:p>
          <a:p>
            <a:r>
              <a:rPr lang="en-US" dirty="0"/>
              <a:t>same “objects”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in different worlds  </a:t>
            </a:r>
          </a:p>
        </p:txBody>
      </p:sp>
    </p:spTree>
    <p:extLst>
      <p:ext uri="{BB962C8B-B14F-4D97-AF65-F5344CB8AC3E}">
        <p14:creationId xmlns:p14="http://schemas.microsoft.com/office/powerpoint/2010/main" val="229156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(Consistency Rule)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904" y="1196975"/>
            <a:ext cx="8776592" cy="100788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Consequence of the formal definition of counterfactuals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1331640" y="2204864"/>
            <a:ext cx="6696744" cy="89255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Consistency rule </a:t>
            </a:r>
          </a:p>
          <a:p>
            <a:r>
              <a:rPr lang="en-US" sz="2600" dirty="0"/>
              <a:t>If </a:t>
            </a:r>
            <a:r>
              <a:rPr lang="en-US" sz="2600" dirty="0">
                <a:solidFill>
                  <a:srgbClr val="008380"/>
                </a:solidFill>
              </a:rPr>
              <a:t>X = x</a:t>
            </a:r>
            <a:r>
              <a:rPr lang="en-US" sz="2600" dirty="0"/>
              <a:t>, then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baseline="-25000" dirty="0">
                <a:solidFill>
                  <a:srgbClr val="008380"/>
                </a:solidFill>
              </a:rPr>
              <a:t>X=x</a:t>
            </a:r>
            <a:r>
              <a:rPr lang="en-US" sz="2600" dirty="0">
                <a:solidFill>
                  <a:srgbClr val="008380"/>
                </a:solidFill>
              </a:rPr>
              <a:t> = Y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9904" y="3645247"/>
            <a:ext cx="8928992" cy="244804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en-US" dirty="0"/>
              <a:t>This case (hypothesized = actual) non-typical in natural language use        (Merkel: „If I only would be chancellor...)</a:t>
            </a:r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Counterfactuals (for Linear SEMs)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96832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How to formalize semantics of counterfactuals?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Use ideas similar to those of intervention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Consider linear models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Values of all variables determined by values of exogenous variables </a:t>
            </a:r>
            <a:r>
              <a:rPr lang="en-US" dirty="0">
                <a:solidFill>
                  <a:srgbClr val="008380"/>
                </a:solidFill>
              </a:rPr>
              <a:t>U = U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... ,U</a:t>
            </a:r>
            <a:r>
              <a:rPr lang="en-US" baseline="-25000" dirty="0">
                <a:solidFill>
                  <a:srgbClr val="008380"/>
                </a:solidFill>
              </a:rPr>
              <a:t>n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So can write </a:t>
            </a:r>
            <a:r>
              <a:rPr lang="en-US" dirty="0">
                <a:solidFill>
                  <a:srgbClr val="008380"/>
                </a:solidFill>
              </a:rPr>
              <a:t>X = X(U) </a:t>
            </a:r>
            <a:r>
              <a:rPr lang="en-US" dirty="0"/>
              <a:t>for any variable in SEM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X: </a:t>
            </a:r>
            <a:r>
              <a:rPr lang="en-US" dirty="0"/>
              <a:t>Salary</a:t>
            </a:r>
            <a:r>
              <a:rPr lang="en-US" dirty="0">
                <a:solidFill>
                  <a:srgbClr val="008380"/>
                </a:solidFill>
              </a:rPr>
              <a:t>, u = u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..., u</a:t>
            </a:r>
            <a:r>
              <a:rPr lang="en-US" baseline="-25000" dirty="0">
                <a:solidFill>
                  <a:srgbClr val="008380"/>
                </a:solidFill>
              </a:rPr>
              <a:t>n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characterizes individual Joe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X(u) = </a:t>
            </a:r>
            <a:r>
              <a:rPr lang="en-US" dirty="0"/>
              <a:t>Joe‘s salary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When considering different worlds, the individuals </a:t>
            </a:r>
            <a:br>
              <a:rPr lang="en-US" dirty="0"/>
            </a:br>
            <a:r>
              <a:rPr lang="en-US" dirty="0"/>
              <a:t>(such as </a:t>
            </a:r>
            <a:r>
              <a:rPr lang="en-US" dirty="0">
                <a:solidFill>
                  <a:srgbClr val="008380"/>
                </a:solidFill>
              </a:rPr>
              <a:t>Joe = (u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...,u</a:t>
            </a:r>
            <a:r>
              <a:rPr lang="en-US" baseline="-25000" dirty="0">
                <a:solidFill>
                  <a:srgbClr val="008380"/>
                </a:solidFill>
              </a:rPr>
              <a:t>n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dirty="0"/>
              <a:t>) stay the same. </a:t>
            </a:r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21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Counterfactuals in linear SEMs (</a:t>
            </a:r>
            <a:r>
              <a:rPr lang="en-US">
                <a:solidFill>
                  <a:srgbClr val="FF8000"/>
                </a:solidFill>
              </a:rPr>
              <a:t>Example</a:t>
            </a:r>
            <a:r>
              <a:rPr lang="en-US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40037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Linear model </a:t>
            </a:r>
            <a:r>
              <a:rPr lang="en-US" dirty="0">
                <a:solidFill>
                  <a:srgbClr val="008380"/>
                </a:solidFill>
              </a:rPr>
              <a:t>M</a:t>
            </a:r>
            <a:r>
              <a:rPr lang="en-US" dirty="0"/>
              <a:t>: 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          </a:t>
            </a:r>
            <a:r>
              <a:rPr lang="en-US" dirty="0">
                <a:solidFill>
                  <a:srgbClr val="008380"/>
                </a:solidFill>
              </a:rPr>
              <a:t>X = </a:t>
            </a:r>
            <a:r>
              <a:rPr lang="en-US" dirty="0" err="1">
                <a:solidFill>
                  <a:srgbClr val="008380"/>
                </a:solidFill>
              </a:rPr>
              <a:t>aU</a:t>
            </a:r>
            <a:r>
              <a:rPr lang="en-US" dirty="0">
                <a:solidFill>
                  <a:srgbClr val="008380"/>
                </a:solidFill>
              </a:rPr>
              <a:t>       ;     Y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 U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Find 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baseline="-25000" dirty="0">
                <a:solidFill>
                  <a:srgbClr val="008380"/>
                </a:solidFill>
              </a:rPr>
              <a:t>X=x</a:t>
            </a:r>
            <a:r>
              <a:rPr lang="en-US" dirty="0">
                <a:solidFill>
                  <a:srgbClr val="008380"/>
                </a:solidFill>
              </a:rPr>
              <a:t>(u) = ?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/>
              <a:t>(value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if it were the case that </a:t>
            </a:r>
            <a:r>
              <a:rPr lang="en-US" dirty="0">
                <a:solidFill>
                  <a:srgbClr val="008380"/>
                </a:solidFill>
              </a:rPr>
              <a:t>X = x </a:t>
            </a:r>
            <a:r>
              <a:rPr lang="en-US" dirty="0"/>
              <a:t>for individual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) 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Algorithm</a:t>
            </a:r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en-US" dirty="0"/>
              <a:t>Identify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under evidence (here: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just given)</a:t>
            </a:r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en-US" dirty="0"/>
              <a:t>Consider modified model </a:t>
            </a:r>
            <a:r>
              <a:rPr lang="en-US" dirty="0">
                <a:solidFill>
                  <a:srgbClr val="008380"/>
                </a:solidFill>
              </a:rPr>
              <a:t>M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marL="1314450" lvl="2" indent="-514350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X = x </a:t>
            </a:r>
          </a:p>
          <a:p>
            <a:pPr marL="1314450" lvl="2" indent="-514350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 U</a:t>
            </a:r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en-US" dirty="0"/>
              <a:t>Calculate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baseline="-25000" dirty="0">
                <a:solidFill>
                  <a:srgbClr val="008380"/>
                </a:solidFill>
              </a:rPr>
              <a:t>X=x</a:t>
            </a:r>
            <a:r>
              <a:rPr lang="en-US" dirty="0">
                <a:solidFill>
                  <a:srgbClr val="008380"/>
                </a:solidFill>
              </a:rPr>
              <a:t>(u)</a:t>
            </a:r>
          </a:p>
          <a:p>
            <a:pPr marL="800100" lvl="2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              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baseline="-25000" dirty="0">
                <a:solidFill>
                  <a:srgbClr val="008380"/>
                </a:solidFill>
              </a:rPr>
              <a:t>X=x</a:t>
            </a:r>
            <a:r>
              <a:rPr lang="en-US" dirty="0">
                <a:solidFill>
                  <a:srgbClr val="008380"/>
                </a:solidFill>
              </a:rPr>
              <a:t>(u) = bx + u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linear SEMs </a:t>
            </a:r>
            <a:r>
              <a:rPr lang="en-US" dirty="0">
                <a:solidFill>
                  <a:srgbClr val="FF8000"/>
                </a:solidFill>
              </a:rPr>
              <a:t>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43993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Linear model </a:t>
            </a:r>
            <a:r>
              <a:rPr lang="en-US" dirty="0">
                <a:solidFill>
                  <a:srgbClr val="008380"/>
                </a:solidFill>
              </a:rPr>
              <a:t>M</a:t>
            </a:r>
            <a:r>
              <a:rPr lang="en-US" dirty="0"/>
              <a:t>: 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          </a:t>
            </a:r>
            <a:r>
              <a:rPr lang="en-US" dirty="0">
                <a:solidFill>
                  <a:srgbClr val="008380"/>
                </a:solidFill>
              </a:rPr>
              <a:t>X = </a:t>
            </a:r>
            <a:r>
              <a:rPr lang="en-US" dirty="0" err="1">
                <a:solidFill>
                  <a:srgbClr val="008380"/>
                </a:solidFill>
              </a:rPr>
              <a:t>aU</a:t>
            </a:r>
            <a:r>
              <a:rPr lang="en-US" dirty="0">
                <a:solidFill>
                  <a:srgbClr val="008380"/>
                </a:solidFill>
              </a:rPr>
              <a:t>       ;     Y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 U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with </a:t>
            </a:r>
            <a:r>
              <a:rPr lang="en-US" dirty="0">
                <a:solidFill>
                  <a:srgbClr val="008380"/>
                </a:solidFill>
              </a:rPr>
              <a:t>a = b = 1</a:t>
            </a:r>
            <a:r>
              <a:rPr lang="en-US" dirty="0"/>
              <a:t>. 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02058"/>
              </p:ext>
            </p:extLst>
          </p:nvPr>
        </p:nvGraphicFramePr>
        <p:xfrm>
          <a:off x="683568" y="4581128"/>
          <a:ext cx="7416824" cy="16013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65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270892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8380"/>
                </a:solidFill>
              </a:rPr>
              <a:t>X</a:t>
            </a:r>
            <a:r>
              <a:rPr lang="en-US" sz="2400" baseline="-25000" dirty="0" err="1">
                <a:solidFill>
                  <a:srgbClr val="008380"/>
                </a:solidFill>
              </a:rPr>
              <a:t>y</a:t>
            </a:r>
            <a:r>
              <a:rPr lang="en-US" sz="2400" dirty="0">
                <a:solidFill>
                  <a:srgbClr val="008380"/>
                </a:solidFill>
              </a:rPr>
              <a:t>(U) = ?</a:t>
            </a:r>
          </a:p>
          <a:p>
            <a:r>
              <a:rPr lang="en-US" sz="2400" dirty="0"/>
              <a:t>Algorithm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8380"/>
                </a:solidFill>
              </a:rPr>
              <a:t>U = u;  2. Y = y;  3. X = </a:t>
            </a:r>
            <a:r>
              <a:rPr lang="en-US" sz="2400" dirty="0" err="1">
                <a:solidFill>
                  <a:srgbClr val="008380"/>
                </a:solidFill>
              </a:rPr>
              <a:t>aU</a:t>
            </a:r>
            <a:r>
              <a:rPr lang="en-US" sz="2400" dirty="0">
                <a:solidFill>
                  <a:srgbClr val="008380"/>
                </a:solidFill>
              </a:rPr>
              <a:t> = au = u.</a:t>
            </a:r>
          </a:p>
          <a:p>
            <a:r>
              <a:rPr lang="en-US" sz="2400" dirty="0">
                <a:solidFill>
                  <a:srgbClr val="008000"/>
                </a:solidFill>
              </a:rPr>
              <a:t> 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8380"/>
                </a:solidFill>
              </a:rPr>
              <a:t>X</a:t>
            </a:r>
            <a:r>
              <a:rPr lang="en-US" sz="2400" dirty="0"/>
              <a:t> unaltered by hypothetical condition </a:t>
            </a:r>
            <a:r>
              <a:rPr lang="en-US" sz="2400" dirty="0">
                <a:solidFill>
                  <a:srgbClr val="008380"/>
                </a:solidFill>
              </a:rPr>
              <a:t>Y = y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5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vs. Intervention with </a:t>
            </a:r>
            <a:r>
              <a:rPr lang="en-US" dirty="0">
                <a:solidFill>
                  <a:srgbClr val="008380"/>
                </a:solidFill>
              </a:rPr>
              <a:t>do()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884916"/>
              </p:ext>
            </p:extLst>
          </p:nvPr>
        </p:nvGraphicFramePr>
        <p:xfrm>
          <a:off x="899592" y="2492896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Counterfactual</a:t>
                      </a:r>
                      <a:r>
                        <a:rPr lang="en-US" baseline="0" noProof="0"/>
                        <a:t> </a:t>
                      </a:r>
                      <a:r>
                        <a:rPr lang="en-US" noProof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en-US" baseline="-25000" noProof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en-US" noProof="0">
                          <a:solidFill>
                            <a:srgbClr val="008380"/>
                          </a:solidFill>
                        </a:rPr>
                        <a:t>(u)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Intervention</a:t>
                      </a:r>
                      <a:r>
                        <a:rPr lang="en-US" noProof="0">
                          <a:solidFill>
                            <a:srgbClr val="008380"/>
                          </a:solidFill>
                        </a:rPr>
                        <a:t> do(X=x)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Defined locally for each </a:t>
                      </a:r>
                      <a:r>
                        <a:rPr lang="en-US" noProof="0">
                          <a:solidFill>
                            <a:srgbClr val="00838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Defined globally for whole population/distribution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Can output individual value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Outputs only expectation/distribution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Allows</a:t>
                      </a:r>
                      <a:r>
                        <a:rPr lang="en-US" baseline="0" noProof="0"/>
                        <a:t> c</a:t>
                      </a:r>
                      <a:r>
                        <a:rPr lang="en-US" noProof="0"/>
                        <a:t>ross-world speak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Allows single-world</a:t>
                      </a:r>
                      <a:r>
                        <a:rPr lang="en-US" baseline="0" noProof="0"/>
                        <a:t> speak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Can simulate 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Cannot simulate counterfactual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024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/>
              <a:t>Counterfactuals in Linear SEMs </a:t>
            </a:r>
            <a:r>
              <a:rPr lang="en-US">
                <a:solidFill>
                  <a:srgbClr val="FF8000"/>
                </a:solidFill>
              </a:rPr>
              <a:t>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33841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/>
              <a:t>Linear model </a:t>
            </a:r>
            <a:r>
              <a:rPr lang="en-US">
                <a:solidFill>
                  <a:srgbClr val="008380"/>
                </a:solidFill>
              </a:rPr>
              <a:t>M</a:t>
            </a:r>
            <a:r>
              <a:rPr lang="en-US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>
                <a:solidFill>
                  <a:srgbClr val="008380"/>
                </a:solidFill>
              </a:rPr>
              <a:t>X = U</a:t>
            </a:r>
            <a:r>
              <a:rPr lang="en-US" baseline="-2500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>
                <a:solidFill>
                  <a:srgbClr val="008380"/>
                </a:solidFill>
              </a:rPr>
              <a:t>H = aX + U</a:t>
            </a:r>
            <a:r>
              <a:rPr lang="en-US" baseline="-2500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>
                <a:solidFill>
                  <a:srgbClr val="008380"/>
                </a:solidFill>
              </a:rPr>
              <a:t>Y = bX + cH + U</a:t>
            </a:r>
            <a:r>
              <a:rPr lang="en-US" baseline="-25000">
                <a:solidFill>
                  <a:srgbClr val="008380"/>
                </a:solidFill>
              </a:rPr>
              <a:t>Y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>
                <a:solidFill>
                  <a:srgbClr val="008380"/>
                </a:solidFill>
              </a:rPr>
              <a:t>σ</a:t>
            </a:r>
            <a:r>
              <a:rPr lang="en-US" baseline="-25000">
                <a:solidFill>
                  <a:srgbClr val="008380"/>
                </a:solidFill>
              </a:rPr>
              <a:t>UiUj</a:t>
            </a:r>
            <a:r>
              <a:rPr lang="en-US">
                <a:solidFill>
                  <a:srgbClr val="008380"/>
                </a:solidFill>
              </a:rPr>
              <a:t> = 0 </a:t>
            </a:r>
            <a:r>
              <a:rPr lang="en-US"/>
              <a:t>for all </a:t>
            </a:r>
            <a:r>
              <a:rPr lang="en-US">
                <a:solidFill>
                  <a:srgbClr val="008380"/>
                </a:solidFill>
              </a:rPr>
              <a:t>i,j ∈ {X,H,Y}</a:t>
            </a:r>
            <a:r>
              <a:rPr lang="en-US"/>
              <a:t>        (i.e., </a:t>
            </a:r>
            <a:r>
              <a:rPr lang="en-US">
                <a:solidFill>
                  <a:srgbClr val="008380"/>
                </a:solidFill>
              </a:rPr>
              <a:t>U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, U</a:t>
            </a:r>
            <a:r>
              <a:rPr lang="en-US" baseline="-25000">
                <a:solidFill>
                  <a:srgbClr val="008380"/>
                </a:solidFill>
              </a:rPr>
              <a:t>j</a:t>
            </a:r>
            <a:r>
              <a:rPr lang="en-US">
                <a:solidFill>
                  <a:srgbClr val="008380"/>
                </a:solidFill>
              </a:rPr>
              <a:t> </a:t>
            </a:r>
            <a:r>
              <a:rPr lang="en-US"/>
              <a:t>are not linearly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/>
              <a:t>                                                              correlated/dependent)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>
                <a:solidFill>
                  <a:srgbClr val="008380"/>
                </a:solidFill>
              </a:rPr>
              <a:t>a = 0.5;     b = 0.7;     c = 0.4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7704" y="5238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2051720" y="530120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355976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4499992" y="530120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4351322" y="300159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115616" y="479715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X = Encouragement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182048" y="4797152"/>
            <a:ext cx="204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H= Homework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516216" y="4797152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Y= Exam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699792" y="5229200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976906" y="522920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026400" y="605322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b=0.7</a:t>
            </a:r>
          </a:p>
        </p:txBody>
      </p:sp>
    </p:spTree>
    <p:extLst>
      <p:ext uri="{BB962C8B-B14F-4D97-AF65-F5344CB8AC3E}">
        <p14:creationId xmlns:p14="http://schemas.microsoft.com/office/powerpoint/2010/main" val="2689343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Linear model </a:t>
            </a:r>
            <a:r>
              <a:rPr lang="en-US" dirty="0">
                <a:solidFill>
                  <a:srgbClr val="008380"/>
                </a:solidFill>
              </a:rPr>
              <a:t>M</a:t>
            </a:r>
            <a:r>
              <a:rPr lang="en-US" dirty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H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cH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=</a:t>
            </a:r>
          </a:p>
          <a:p>
            <a:r>
              <a:rPr lang="en-US" sz="2000" dirty="0"/>
              <a:t> Encouragement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5694217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H=</a:t>
            </a:r>
          </a:p>
          <a:p>
            <a:r>
              <a:rPr lang="en-US" sz="2000" dirty="0"/>
              <a:t>Homework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390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Y= </a:t>
            </a:r>
          </a:p>
          <a:p>
            <a:r>
              <a:rPr lang="en-US" sz="2000" dirty="0"/>
              <a:t>Exam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88032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en-US" dirty="0"/>
              <a:t>Consider an individual Joe given by evidence: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        </a:t>
            </a:r>
            <a:r>
              <a:rPr lang="en-US" dirty="0">
                <a:solidFill>
                  <a:srgbClr val="008380"/>
                </a:solidFill>
              </a:rPr>
              <a:t>X = 0.5,   H = 1,   Y = 1.5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Want to answer counterfactual query: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„What would have been Joe‘s  exam score, if he had doubled study time at home?“</a:t>
            </a:r>
          </a:p>
        </p:txBody>
      </p:sp>
    </p:spTree>
    <p:extLst>
      <p:ext uri="{BB962C8B-B14F-4D97-AF65-F5344CB8AC3E}">
        <p14:creationId xmlns:p14="http://schemas.microsoft.com/office/powerpoint/2010/main" val="104133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Linear model </a:t>
            </a:r>
            <a:r>
              <a:rPr lang="en-US" dirty="0">
                <a:solidFill>
                  <a:srgbClr val="008380"/>
                </a:solidFill>
              </a:rPr>
              <a:t>M</a:t>
            </a:r>
            <a:r>
              <a:rPr lang="en-US" dirty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H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cH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=</a:t>
            </a:r>
          </a:p>
          <a:p>
            <a:r>
              <a:rPr lang="en-US" sz="2000" dirty="0"/>
              <a:t> Encouragement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5694217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H=</a:t>
            </a:r>
          </a:p>
          <a:p>
            <a:r>
              <a:rPr lang="en-US" sz="2000" dirty="0"/>
              <a:t>Homework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390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Y= </a:t>
            </a:r>
          </a:p>
          <a:p>
            <a:r>
              <a:rPr lang="en-US" sz="2000" dirty="0"/>
              <a:t>Exam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88032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en-US" dirty="0"/>
              <a:t>Consider an individual Joe given by evidence: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        </a:t>
            </a:r>
            <a:r>
              <a:rPr lang="en-US" dirty="0">
                <a:solidFill>
                  <a:srgbClr val="008380"/>
                </a:solidFill>
              </a:rPr>
              <a:t>X = 0.5,   H = 1,   Y = 1.5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b="1" dirty="0"/>
              <a:t>Step 1</a:t>
            </a:r>
            <a:r>
              <a:rPr lang="en-US" dirty="0"/>
              <a:t>: Determine 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-characteristics from evidence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 0.5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baseline="-25000" dirty="0">
                <a:solidFill>
                  <a:srgbClr val="008380"/>
                </a:solidFill>
              </a:rPr>
              <a:t>H</a:t>
            </a:r>
            <a:r>
              <a:rPr lang="en-US" dirty="0">
                <a:solidFill>
                  <a:srgbClr val="008380"/>
                </a:solidFill>
              </a:rPr>
              <a:t> = 1-0.5 * 0.5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 = 1.5 -0.7 * 0.5 – 04.4 * 1 = 0.75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932040" y="5013176"/>
            <a:ext cx="3672408" cy="4001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The U-characteristics are rigid</a:t>
            </a:r>
          </a:p>
        </p:txBody>
      </p:sp>
    </p:spTree>
    <p:extLst>
      <p:ext uri="{BB962C8B-B14F-4D97-AF65-F5344CB8AC3E}">
        <p14:creationId xmlns:p14="http://schemas.microsoft.com/office/powerpoint/2010/main" val="2192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cs typeface="+mj-cs"/>
              </a:rPr>
              <a:t>Structural Causal Models </a:t>
            </a:r>
            <a:br>
              <a:rPr lang="en-US" sz="3600" b="1">
                <a:cs typeface="+mj-cs"/>
              </a:rPr>
            </a:br>
            <a:br>
              <a:rPr lang="en-US" sz="3600" b="1">
                <a:cs typeface="+mj-cs"/>
              </a:rPr>
            </a:br>
            <a:endParaRPr lang="en-US" sz="2600" b="1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slides prepared by Özgür Özçep</a:t>
            </a:r>
            <a:br>
              <a:rPr lang="en-US"/>
            </a:br>
            <a:endParaRPr lang="en-US" b="1"/>
          </a:p>
          <a:p>
            <a:endParaRPr lang="en-US" b="1"/>
          </a:p>
          <a:p>
            <a:r>
              <a:rPr lang="en-US" b="1"/>
              <a:t>Part IV: Counterfactuals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46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Linear model M: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H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cH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=</a:t>
            </a:r>
          </a:p>
          <a:p>
            <a:r>
              <a:rPr lang="en-US" sz="2000" dirty="0"/>
              <a:t> Encouragement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5364088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H=</a:t>
            </a:r>
          </a:p>
          <a:p>
            <a:r>
              <a:rPr lang="en-US" sz="2000" dirty="0"/>
              <a:t> Homework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390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Y= </a:t>
            </a:r>
          </a:p>
          <a:p>
            <a:r>
              <a:rPr lang="en-US" sz="2000" dirty="0"/>
              <a:t>Exam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4482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en-US" b="1" dirty="0"/>
              <a:t>Step 2</a:t>
            </a:r>
            <a:r>
              <a:rPr lang="en-US" dirty="0"/>
              <a:t>: Simulate hypothetical change (doubling)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Set </a:t>
            </a:r>
            <a:r>
              <a:rPr lang="en-US" dirty="0">
                <a:solidFill>
                  <a:srgbClr val="008380"/>
                </a:solidFill>
              </a:rPr>
              <a:t>H = 2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b="1" dirty="0"/>
              <a:t>Step 3: </a:t>
            </a:r>
            <a:r>
              <a:rPr lang="en-US" dirty="0"/>
              <a:t>Calculate counterfactual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baseline="-25000" dirty="0">
                <a:solidFill>
                  <a:srgbClr val="008380"/>
                </a:solidFill>
              </a:rPr>
              <a:t>H= 2</a:t>
            </a:r>
            <a:r>
              <a:rPr lang="en-US" dirty="0">
                <a:solidFill>
                  <a:srgbClr val="008380"/>
                </a:solidFill>
              </a:rPr>
              <a:t>(u)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baseline="-25000" dirty="0">
                <a:solidFill>
                  <a:srgbClr val="008380"/>
                </a:solidFill>
              </a:rPr>
              <a:t>H= 2</a:t>
            </a:r>
            <a:r>
              <a:rPr lang="en-US" dirty="0">
                <a:solidFill>
                  <a:srgbClr val="008380"/>
                </a:solidFill>
              </a:rPr>
              <a:t>(U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 0.5, U</a:t>
            </a:r>
            <a:r>
              <a:rPr lang="en-US" baseline="-25000" dirty="0">
                <a:solidFill>
                  <a:srgbClr val="008380"/>
                </a:solidFill>
              </a:rPr>
              <a:t>h</a:t>
            </a:r>
            <a:r>
              <a:rPr lang="en-US" dirty="0">
                <a:solidFill>
                  <a:srgbClr val="008380"/>
                </a:solidFill>
              </a:rPr>
              <a:t> = 0.75,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 = 0.75 )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=  0.7 * 0.5  + 0.4 * 2 + 0.75 = 1.90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868144" y="1124744"/>
            <a:ext cx="3701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14272" y="4132487"/>
            <a:ext cx="2381792" cy="2114425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700"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Joe would benefit from doubling homework </a:t>
            </a:r>
          </a:p>
          <a:p>
            <a:pPr marL="12700"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Y= 1.5</a:t>
            </a:r>
            <a:r>
              <a:rPr lang="en-US" dirty="0">
                <a:solidFill>
                  <a:srgbClr val="000000"/>
                </a:solidFill>
              </a:rPr>
              <a:t> in actual world, </a:t>
            </a:r>
            <a:r>
              <a:rPr lang="en-US" dirty="0">
                <a:solidFill>
                  <a:srgbClr val="008380"/>
                </a:solidFill>
              </a:rPr>
              <a:t>Y = 1.90</a:t>
            </a:r>
            <a:r>
              <a:rPr lang="en-US" dirty="0">
                <a:solidFill>
                  <a:srgbClr val="000000"/>
                </a:solidFill>
              </a:rPr>
              <a:t> in hypothetical world when doubling </a:t>
            </a:r>
            <a:r>
              <a:rPr lang="en-US" dirty="0">
                <a:solidFill>
                  <a:srgbClr val="00838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25607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Deterministic Counterfactuals Algorithm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1"/>
            <a:ext cx="8928992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Algorithm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Step 1 (Abduction): Use evidence </a:t>
            </a:r>
            <a:r>
              <a:rPr lang="en-US" dirty="0">
                <a:solidFill>
                  <a:srgbClr val="008380"/>
                </a:solidFill>
              </a:rPr>
              <a:t>E = e</a:t>
            </a:r>
            <a:r>
              <a:rPr lang="en-US" dirty="0"/>
              <a:t> to determine </a:t>
            </a:r>
            <a:r>
              <a:rPr lang="en-US" dirty="0">
                <a:solidFill>
                  <a:srgbClr val="008380"/>
                </a:solidFill>
              </a:rPr>
              <a:t>u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Step 2 (Action): Modify model </a:t>
            </a:r>
            <a:r>
              <a:rPr lang="en-US" dirty="0">
                <a:solidFill>
                  <a:srgbClr val="008380"/>
                </a:solidFill>
              </a:rPr>
              <a:t>M</a:t>
            </a:r>
            <a:r>
              <a:rPr lang="en-US" dirty="0"/>
              <a:t> to obtain model </a:t>
            </a:r>
            <a:r>
              <a:rPr lang="en-US" dirty="0">
                <a:solidFill>
                  <a:srgbClr val="008380"/>
                </a:solidFill>
              </a:rPr>
              <a:t>M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Step 3 (Prediction): Compute counterfactual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baseline="-25000" dirty="0">
                <a:solidFill>
                  <a:srgbClr val="008380"/>
                </a:solidFill>
              </a:rPr>
              <a:t>X=x</a:t>
            </a:r>
            <a:r>
              <a:rPr lang="en-US" dirty="0">
                <a:solidFill>
                  <a:srgbClr val="008380"/>
                </a:solidFill>
              </a:rPr>
              <a:t>(u)</a:t>
            </a:r>
            <a:r>
              <a:rPr lang="en-US" dirty="0"/>
              <a:t> with </a:t>
            </a:r>
            <a:r>
              <a:rPr lang="en-US" dirty="0">
                <a:solidFill>
                  <a:srgbClr val="008380"/>
                </a:solidFill>
              </a:rPr>
              <a:t>M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/>
              <a:t>     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62218" y="3717032"/>
            <a:ext cx="90195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/>
              <a:t>This algorithm considers single individual 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/>
              <a:t>And answer query is determined by counterfactual value</a:t>
            </a:r>
          </a:p>
          <a:p>
            <a:pPr marL="457200" indent="-457200">
              <a:buFont typeface="Arial"/>
              <a:buChar char="•"/>
            </a:pPr>
            <a:endParaRPr lang="en-US" sz="2600" dirty="0"/>
          </a:p>
          <a:p>
            <a:pPr marL="457200" indent="-457200">
              <a:buFont typeface="Arial"/>
              <a:buChar char="•"/>
            </a:pPr>
            <a:r>
              <a:rPr lang="en-US" sz="2600" dirty="0"/>
              <a:t>What about classes of individuals and probabilistic counterfactuals?</a:t>
            </a:r>
          </a:p>
        </p:txBody>
      </p:sp>
    </p:spTree>
    <p:extLst>
      <p:ext uri="{BB962C8B-B14F-4D97-AF65-F5344CB8AC3E}">
        <p14:creationId xmlns:p14="http://schemas.microsoft.com/office/powerpoint/2010/main" val="241419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Nondeterministic Counterfactuals Algorithm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25202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b="1">
                <a:solidFill>
                  <a:srgbClr val="0000FF"/>
                </a:solidFill>
              </a:rPr>
              <a:t>Algorithm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/>
              <a:t>Step 1 (Abduction): Calculate </a:t>
            </a:r>
            <a:r>
              <a:rPr lang="en-US">
                <a:solidFill>
                  <a:srgbClr val="008380"/>
                </a:solidFill>
              </a:rPr>
              <a:t>P(U|E = e)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/>
              <a:t>Step 2 (Action): Modify model </a:t>
            </a:r>
            <a:r>
              <a:rPr lang="en-US">
                <a:solidFill>
                  <a:srgbClr val="008380"/>
                </a:solidFill>
              </a:rPr>
              <a:t>M </a:t>
            </a:r>
            <a:r>
              <a:rPr lang="en-US"/>
              <a:t>to obtain model </a:t>
            </a:r>
            <a:r>
              <a:rPr lang="en-US">
                <a:solidFill>
                  <a:srgbClr val="008380"/>
                </a:solidFill>
              </a:rPr>
              <a:t>M</a:t>
            </a:r>
            <a:r>
              <a:rPr lang="en-US" baseline="-2500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/>
              <a:t>Step 3 (Prediction)</a:t>
            </a:r>
            <a:r>
              <a:rPr lang="en-US" b="1"/>
              <a:t>:</a:t>
            </a:r>
            <a:r>
              <a:rPr lang="en-US"/>
              <a:t> Compute expectation </a:t>
            </a:r>
            <a:r>
              <a:rPr lang="en-US">
                <a:solidFill>
                  <a:srgbClr val="008380"/>
                </a:solidFill>
              </a:rPr>
              <a:t>E(Y</a:t>
            </a:r>
            <a:r>
              <a:rPr lang="en-US" baseline="-25000">
                <a:solidFill>
                  <a:srgbClr val="008380"/>
                </a:solidFill>
              </a:rPr>
              <a:t>X=x</a:t>
            </a:r>
            <a:r>
              <a:rPr lang="en-US">
                <a:solidFill>
                  <a:srgbClr val="008380"/>
                </a:solidFill>
              </a:rPr>
              <a:t>|E=e)</a:t>
            </a:r>
            <a:endParaRPr lang="en-US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/>
              <a:t>                                   using </a:t>
            </a:r>
            <a:r>
              <a:rPr lang="en-US">
                <a:solidFill>
                  <a:srgbClr val="008380"/>
                </a:solidFill>
              </a:rPr>
              <a:t>M</a:t>
            </a:r>
            <a:r>
              <a:rPr lang="en-US" baseline="-25000">
                <a:solidFill>
                  <a:srgbClr val="008380"/>
                </a:solidFill>
              </a:rPr>
              <a:t>x</a:t>
            </a:r>
            <a:r>
              <a:rPr lang="en-US"/>
              <a:t> and </a:t>
            </a:r>
            <a:r>
              <a:rPr lang="en-US">
                <a:solidFill>
                  <a:srgbClr val="008380"/>
                </a:solidFill>
              </a:rPr>
              <a:t>P(U|E=e)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254414" y="4149080"/>
            <a:ext cx="84434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Calculate the probabilities of obtaining some individual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Same step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Calculate conditional expectation: What is the expected value 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if one were to change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 to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knowing </a:t>
            </a:r>
            <a:r>
              <a:rPr lang="en-US" sz="2600" dirty="0">
                <a:solidFill>
                  <a:srgbClr val="008380"/>
                </a:solidFill>
              </a:rPr>
              <a:t>E = e</a:t>
            </a:r>
          </a:p>
        </p:txBody>
      </p:sp>
    </p:spTree>
    <p:extLst>
      <p:ext uri="{BB962C8B-B14F-4D97-AF65-F5344CB8AC3E}">
        <p14:creationId xmlns:p14="http://schemas.microsoft.com/office/powerpoint/2010/main" val="2871813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Nondeterministic Counterfactuals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33841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Model M:  </a:t>
            </a:r>
            <a:r>
              <a:rPr lang="en-US" dirty="0">
                <a:solidFill>
                  <a:srgbClr val="008380"/>
                </a:solidFill>
              </a:rPr>
              <a:t>X = </a:t>
            </a:r>
            <a:r>
              <a:rPr lang="en-US" dirty="0" err="1">
                <a:solidFill>
                  <a:srgbClr val="008380"/>
                </a:solidFill>
              </a:rPr>
              <a:t>aU</a:t>
            </a:r>
            <a:r>
              <a:rPr lang="en-US" dirty="0">
                <a:solidFill>
                  <a:srgbClr val="008380"/>
                </a:solidFill>
              </a:rPr>
              <a:t>   ;  Y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 U   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/>
              <a:t>with</a:t>
            </a:r>
            <a:r>
              <a:rPr lang="en-US" dirty="0">
                <a:solidFill>
                  <a:srgbClr val="008380"/>
                </a:solidFill>
              </a:rPr>
              <a:t> a = b = 1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U = {1,2,3}   </a:t>
            </a:r>
            <a:r>
              <a:rPr lang="en-US" dirty="0"/>
              <a:t>represents three types of individuals with prob.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P(U = 1) = 1/2;    P(U = 2) = 1/3;     P(U=3) = 1/6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FF6600"/>
                </a:solidFill>
              </a:rPr>
              <a:t>Examples</a:t>
            </a:r>
            <a:r>
              <a:rPr lang="en-US" dirty="0"/>
              <a:t>: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P(Y</a:t>
            </a:r>
            <a:r>
              <a:rPr lang="en-US" baseline="-25000" dirty="0">
                <a:solidFill>
                  <a:srgbClr val="008380"/>
                </a:solidFill>
              </a:rPr>
              <a:t>X=2</a:t>
            </a:r>
            <a:r>
              <a:rPr lang="en-US" dirty="0">
                <a:solidFill>
                  <a:srgbClr val="008380"/>
                </a:solidFill>
              </a:rPr>
              <a:t> = 3) = 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P(Y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&gt; 3, Y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&lt; 4) =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P(Y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&lt; Y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) =   1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520754"/>
              </p:ext>
            </p:extLst>
          </p:nvPr>
        </p:nvGraphicFramePr>
        <p:xfrm>
          <a:off x="827584" y="4707984"/>
          <a:ext cx="7416824" cy="16013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65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 flipH="1">
            <a:off x="3491880" y="5229200"/>
            <a:ext cx="648072" cy="49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600" dirty="0"/>
          </a:p>
        </p:txBody>
      </p:sp>
      <p:sp>
        <p:nvSpPr>
          <p:cNvPr id="8" name="Textfeld 7"/>
          <p:cNvSpPr txBox="1"/>
          <p:nvPr/>
        </p:nvSpPr>
        <p:spPr>
          <a:xfrm>
            <a:off x="3347864" y="3140968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8380"/>
                </a:solidFill>
              </a:rPr>
              <a:t>= P(U = 1) = 1/2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491880" y="3645024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8380"/>
                </a:solidFill>
              </a:rPr>
              <a:t>P(U=2)= 1/3</a:t>
            </a:r>
          </a:p>
        </p:txBody>
      </p:sp>
      <p:sp>
        <p:nvSpPr>
          <p:cNvPr id="11" name="Textfeld 10"/>
          <p:cNvSpPr txBox="1"/>
          <p:nvPr/>
        </p:nvSpPr>
        <p:spPr>
          <a:xfrm flipH="1">
            <a:off x="3491880" y="5661248"/>
            <a:ext cx="936104" cy="49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600" dirty="0"/>
          </a:p>
        </p:txBody>
      </p:sp>
      <p:sp>
        <p:nvSpPr>
          <p:cNvPr id="12" name="Textfeld 11"/>
          <p:cNvSpPr txBox="1"/>
          <p:nvPr/>
        </p:nvSpPr>
        <p:spPr>
          <a:xfrm flipH="1">
            <a:off x="2555776" y="5157192"/>
            <a:ext cx="19526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750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Counterfactuals More Expressive (</a:t>
            </a:r>
            <a:r>
              <a:rPr lang="en-US">
                <a:solidFill>
                  <a:srgbClr val="FF8000"/>
                </a:solidFill>
              </a:rPr>
              <a:t>Example</a:t>
            </a:r>
            <a:r>
              <a:rPr lang="en-US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5839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Counterfactuals more expressive than intervention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Linear model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 X = U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;  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; Y = </a:t>
            </a:r>
            <a:r>
              <a:rPr lang="en-US" dirty="0" err="1">
                <a:solidFill>
                  <a:srgbClr val="008380"/>
                </a:solidFill>
              </a:rPr>
              <a:t>bZ</a:t>
            </a:r>
            <a:r>
              <a:rPr lang="en-US" dirty="0">
                <a:solidFill>
                  <a:srgbClr val="008380"/>
                </a:solidFill>
              </a:rPr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E[Y</a:t>
            </a:r>
            <a:r>
              <a:rPr lang="en-US" baseline="-25000" dirty="0">
                <a:solidFill>
                  <a:srgbClr val="008380"/>
                </a:solidFill>
              </a:rPr>
              <a:t>X=1</a:t>
            </a:r>
            <a:r>
              <a:rPr lang="en-US" dirty="0">
                <a:solidFill>
                  <a:srgbClr val="008380"/>
                </a:solidFill>
              </a:rPr>
              <a:t> | Z = 1] = 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Not captured by </a:t>
            </a:r>
            <a:r>
              <a:rPr lang="en-US" dirty="0">
                <a:solidFill>
                  <a:srgbClr val="008380"/>
                </a:solidFill>
              </a:rPr>
              <a:t>E[</a:t>
            </a:r>
            <a:r>
              <a:rPr lang="en-US" dirty="0" err="1">
                <a:solidFill>
                  <a:srgbClr val="008380"/>
                </a:solidFill>
              </a:rPr>
              <a:t>Y|do</a:t>
            </a:r>
            <a:r>
              <a:rPr lang="en-US" dirty="0">
                <a:solidFill>
                  <a:srgbClr val="008380"/>
                </a:solidFill>
              </a:rPr>
              <a:t>(X=1), Z=1]</a:t>
            </a:r>
            <a:r>
              <a:rPr lang="en-US" dirty="0"/>
              <a:t>. Why?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en-US" dirty="0"/>
              <a:t>Gives only the salary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of all individuals that went to college </a:t>
            </a:r>
            <a:r>
              <a:rPr lang="en-US" dirty="0">
                <a:solidFill>
                  <a:srgbClr val="FF0000"/>
                </a:solidFill>
              </a:rPr>
              <a:t>and since then </a:t>
            </a:r>
            <a:r>
              <a:rPr lang="en-US" dirty="0"/>
              <a:t>acquired skill level </a:t>
            </a:r>
            <a:r>
              <a:rPr lang="en-US" dirty="0">
                <a:solidFill>
                  <a:srgbClr val="008380"/>
                </a:solidFill>
              </a:rPr>
              <a:t>Z=1</a:t>
            </a:r>
            <a:r>
              <a:rPr lang="en-US" dirty="0"/>
              <a:t>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E[</a:t>
            </a:r>
            <a:r>
              <a:rPr lang="en-US" dirty="0" err="1">
                <a:solidFill>
                  <a:srgbClr val="008380"/>
                </a:solidFill>
              </a:rPr>
              <a:t>Y|</a:t>
            </a:r>
            <a:r>
              <a:rPr lang="en-US" dirty="0" err="1">
                <a:solidFill>
                  <a:srgbClr val="3366FF"/>
                </a:solidFill>
              </a:rPr>
              <a:t>do</a:t>
            </a:r>
            <a:r>
              <a:rPr lang="en-US" dirty="0">
                <a:solidFill>
                  <a:srgbClr val="3366FF"/>
                </a:solidFill>
              </a:rPr>
              <a:t>(X=1)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Z=1</a:t>
            </a:r>
            <a:r>
              <a:rPr lang="en-US" dirty="0">
                <a:solidFill>
                  <a:srgbClr val="008380"/>
                </a:solidFill>
              </a:rPr>
              <a:t>] = E[</a:t>
            </a:r>
            <a:r>
              <a:rPr lang="en-US" dirty="0" err="1">
                <a:solidFill>
                  <a:srgbClr val="008380"/>
                </a:solidFill>
              </a:rPr>
              <a:t>Y|</a:t>
            </a:r>
            <a:r>
              <a:rPr lang="en-US" dirty="0" err="1">
                <a:solidFill>
                  <a:srgbClr val="3366FF"/>
                </a:solidFill>
              </a:rPr>
              <a:t>do</a:t>
            </a:r>
            <a:r>
              <a:rPr lang="en-US" dirty="0">
                <a:solidFill>
                  <a:srgbClr val="3366FF"/>
                </a:solidFill>
              </a:rPr>
              <a:t>(X=0)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Z=1</a:t>
            </a:r>
            <a:r>
              <a:rPr lang="en-US" dirty="0">
                <a:solidFill>
                  <a:srgbClr val="008380"/>
                </a:solidFill>
              </a:rPr>
              <a:t>]</a:t>
            </a:r>
            <a:r>
              <a:rPr lang="en-US" dirty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en-US" dirty="0"/>
              <a:t>In contrast: </a:t>
            </a:r>
            <a:r>
              <a:rPr lang="en-US" dirty="0">
                <a:solidFill>
                  <a:srgbClr val="008380"/>
                </a:solidFill>
              </a:rPr>
              <a:t>E[Y</a:t>
            </a:r>
            <a:r>
              <a:rPr lang="en-US" baseline="-25000" dirty="0">
                <a:solidFill>
                  <a:srgbClr val="008380"/>
                </a:solidFill>
              </a:rPr>
              <a:t>X=1</a:t>
            </a:r>
            <a:r>
              <a:rPr lang="en-US" dirty="0">
                <a:solidFill>
                  <a:srgbClr val="008380"/>
                </a:solidFill>
              </a:rPr>
              <a:t> | Z = 1] </a:t>
            </a:r>
            <a:r>
              <a:rPr lang="en-US" dirty="0"/>
              <a:t>captures salary of individuals who in the actual world have skill level </a:t>
            </a:r>
            <a:r>
              <a:rPr lang="en-US" dirty="0">
                <a:solidFill>
                  <a:srgbClr val="008380"/>
                </a:solidFill>
              </a:rPr>
              <a:t>Z =1 </a:t>
            </a:r>
            <a:r>
              <a:rPr lang="en-US" dirty="0">
                <a:solidFill>
                  <a:srgbClr val="FF0000"/>
                </a:solidFill>
              </a:rPr>
              <a:t>but might get </a:t>
            </a:r>
            <a:r>
              <a:rPr lang="en-US" dirty="0">
                <a:solidFill>
                  <a:srgbClr val="008380"/>
                </a:solidFill>
              </a:rPr>
              <a:t>Z &gt; 1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E[Y</a:t>
            </a:r>
            <a:r>
              <a:rPr lang="en-US" baseline="-25000" dirty="0">
                <a:solidFill>
                  <a:srgbClr val="FF0000"/>
                </a:solidFill>
              </a:rPr>
              <a:t>X=0</a:t>
            </a:r>
            <a:r>
              <a:rPr lang="en-US" dirty="0"/>
              <a:t> </a:t>
            </a:r>
            <a:r>
              <a:rPr lang="en-US" dirty="0">
                <a:solidFill>
                  <a:srgbClr val="3366FF"/>
                </a:solidFill>
              </a:rPr>
              <a:t>| Z = 1</a:t>
            </a:r>
            <a:r>
              <a:rPr lang="en-US" dirty="0">
                <a:solidFill>
                  <a:srgbClr val="008380"/>
                </a:solidFill>
              </a:rPr>
              <a:t>] ≠ E[Y</a:t>
            </a:r>
            <a:r>
              <a:rPr lang="en-US" baseline="-25000" dirty="0">
                <a:solidFill>
                  <a:srgbClr val="FF0000"/>
                </a:solidFill>
              </a:rPr>
              <a:t>X=1</a:t>
            </a:r>
            <a:r>
              <a:rPr lang="en-US" dirty="0"/>
              <a:t> </a:t>
            </a:r>
            <a:r>
              <a:rPr lang="en-US" dirty="0">
                <a:solidFill>
                  <a:srgbClr val="3366FF"/>
                </a:solidFill>
              </a:rPr>
              <a:t>| Z = 1</a:t>
            </a:r>
            <a:r>
              <a:rPr lang="en-US" dirty="0">
                <a:solidFill>
                  <a:srgbClr val="008380"/>
                </a:solidFill>
              </a:rPr>
              <a:t>]</a:t>
            </a:r>
            <a:r>
              <a:rPr lang="en-US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05484" y="29342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5449500" y="2996944"/>
            <a:ext cx="14267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76256" y="29249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172400" y="29249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020272" y="2996944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302889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306896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Y = Salary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097572" y="256490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380312" y="2636912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6876256" y="2204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92080" y="2204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364088" y="2348864"/>
            <a:ext cx="13404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6948264" y="2348864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868416" y="206084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U</a:t>
            </a:r>
            <a:r>
              <a:rPr lang="en-US" sz="2000" baseline="-2500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028656" y="206084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U</a:t>
            </a:r>
            <a:r>
              <a:rPr lang="en-US" sz="2000" baseline="-2500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588224" y="306896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Z = Skill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6061476" y="4583491"/>
            <a:ext cx="2954655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Talks about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postintervention</a:t>
            </a:r>
          </a:p>
          <a:p>
            <a:r>
              <a:rPr lang="en-US" dirty="0">
                <a:solidFill>
                  <a:srgbClr val="3366FF"/>
                </a:solidFill>
              </a:rPr>
              <a:t>for two different groups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5472486" y="6061147"/>
            <a:ext cx="3136233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Talks about</a:t>
            </a:r>
            <a:r>
              <a:rPr lang="en-US">
                <a:solidFill>
                  <a:srgbClr val="008000"/>
                </a:solidFill>
              </a:rPr>
              <a:t> </a:t>
            </a:r>
            <a:r>
              <a:rPr lang="en-US">
                <a:solidFill>
                  <a:srgbClr val="3366FF"/>
                </a:solidFill>
              </a:rPr>
              <a:t>one group</a:t>
            </a:r>
            <a:r>
              <a:rPr lang="en-US">
                <a:solidFill>
                  <a:srgbClr val="008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acting </a:t>
            </a:r>
          </a:p>
          <a:p>
            <a:r>
              <a:rPr lang="en-US">
                <a:solidFill>
                  <a:srgbClr val="000000"/>
                </a:solidFill>
              </a:rPr>
              <a:t>under </a:t>
            </a:r>
            <a:r>
              <a:rPr lang="en-US">
                <a:solidFill>
                  <a:srgbClr val="FF0000"/>
                </a:solidFill>
              </a:rPr>
              <a:t>different antecedents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326948" y="2037580"/>
            <a:ext cx="1766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(= professional</a:t>
            </a:r>
          </a:p>
          <a:p>
            <a:r>
              <a:rPr lang="en-US" sz="2000"/>
              <a:t> experience)</a:t>
            </a:r>
          </a:p>
        </p:txBody>
      </p:sp>
    </p:spTree>
    <p:extLst>
      <p:ext uri="{BB962C8B-B14F-4D97-AF65-F5344CB8AC3E}">
        <p14:creationId xmlns:p14="http://schemas.microsoft.com/office/powerpoint/2010/main" val="282186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More Expressive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51194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E[Y</a:t>
            </a:r>
            <a:r>
              <a:rPr lang="en-US" baseline="-25000" dirty="0">
                <a:solidFill>
                  <a:srgbClr val="FF0000"/>
                </a:solidFill>
              </a:rPr>
              <a:t>X=0</a:t>
            </a:r>
            <a:r>
              <a:rPr lang="en-US" dirty="0"/>
              <a:t> </a:t>
            </a:r>
            <a:r>
              <a:rPr lang="en-US" dirty="0">
                <a:solidFill>
                  <a:srgbClr val="3366FF"/>
                </a:solidFill>
              </a:rPr>
              <a:t>| Z = 1</a:t>
            </a:r>
            <a:r>
              <a:rPr lang="en-US" dirty="0">
                <a:solidFill>
                  <a:srgbClr val="008380"/>
                </a:solidFill>
              </a:rPr>
              <a:t>] ≠ E[Y</a:t>
            </a:r>
            <a:r>
              <a:rPr lang="en-US" baseline="-25000" dirty="0">
                <a:solidFill>
                  <a:srgbClr val="FF0000"/>
                </a:solidFill>
              </a:rPr>
              <a:t>X=1</a:t>
            </a:r>
            <a:r>
              <a:rPr lang="en-US" dirty="0"/>
              <a:t> </a:t>
            </a:r>
            <a:r>
              <a:rPr lang="en-US" dirty="0">
                <a:solidFill>
                  <a:srgbClr val="3366FF"/>
                </a:solidFill>
              </a:rPr>
              <a:t>| Z = 1</a:t>
            </a:r>
            <a:r>
              <a:rPr lang="en-US" dirty="0">
                <a:solidFill>
                  <a:srgbClr val="008380"/>
                </a:solidFill>
              </a:rPr>
              <a:t>]</a:t>
            </a:r>
            <a:r>
              <a:rPr lang="en-US" dirty="0"/>
              <a:t>?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How is this reflected in numbers?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Later: How reflected in graph?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868144" y="20701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6012160" y="2132848"/>
            <a:ext cx="1080120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9228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388424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236296" y="213284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5292080" y="21647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217292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 = Salary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313596" y="1700808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596336" y="1772816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7092280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86814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940152" y="1484768"/>
            <a:ext cx="0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7164288" y="1484768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444480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244679" y="1196752"/>
            <a:ext cx="1899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39" name="Textfeld 38"/>
          <p:cNvSpPr txBox="1"/>
          <p:nvPr/>
        </p:nvSpPr>
        <p:spPr>
          <a:xfrm>
            <a:off x="6804248" y="22048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Z = Skill</a:t>
            </a:r>
          </a:p>
        </p:txBody>
      </p:sp>
      <p:sp>
        <p:nvSpPr>
          <p:cNvPr id="23" name="Inhaltsplatzhalter 2"/>
          <p:cNvSpPr txBox="1">
            <a:spLocks/>
          </p:cNvSpPr>
          <p:nvPr/>
        </p:nvSpPr>
        <p:spPr bwMode="auto">
          <a:xfrm>
            <a:off x="259904" y="3357215"/>
            <a:ext cx="8488560" cy="12239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en-US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en-US" dirty="0"/>
              <a:t>	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23824"/>
              </p:ext>
            </p:extLst>
          </p:nvPr>
        </p:nvGraphicFramePr>
        <p:xfrm>
          <a:off x="251520" y="2636912"/>
          <a:ext cx="8748467" cy="24570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76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4000">
                <a:tc gridSpan="9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>
                          <a:solidFill>
                            <a:srgbClr val="008380"/>
                          </a:solidFill>
                        </a:rPr>
                        <a:t>X = U</a:t>
                      </a:r>
                      <a:r>
                        <a:rPr lang="de-DE" sz="1800" b="0" baseline="-25000" dirty="0">
                          <a:solidFill>
                            <a:srgbClr val="008380"/>
                          </a:solidFill>
                        </a:rPr>
                        <a:t>1</a:t>
                      </a:r>
                      <a:r>
                        <a:rPr lang="de-DE" sz="1800" b="0" dirty="0">
                          <a:solidFill>
                            <a:srgbClr val="008380"/>
                          </a:solidFill>
                        </a:rPr>
                        <a:t>;  Z = </a:t>
                      </a:r>
                      <a:r>
                        <a:rPr lang="de-DE" sz="1800" b="0" dirty="0" err="1">
                          <a:solidFill>
                            <a:srgbClr val="008380"/>
                          </a:solidFill>
                        </a:rPr>
                        <a:t>aX</a:t>
                      </a:r>
                      <a:r>
                        <a:rPr lang="de-DE" sz="1800" b="0" dirty="0">
                          <a:solidFill>
                            <a:srgbClr val="008380"/>
                          </a:solidFill>
                        </a:rPr>
                        <a:t> + U</a:t>
                      </a:r>
                      <a:r>
                        <a:rPr lang="de-DE" sz="1800" b="0" baseline="-25000" dirty="0">
                          <a:solidFill>
                            <a:srgbClr val="008380"/>
                          </a:solidFill>
                        </a:rPr>
                        <a:t>2</a:t>
                      </a:r>
                      <a:r>
                        <a:rPr lang="de-DE" sz="1800" b="0" dirty="0">
                          <a:solidFill>
                            <a:srgbClr val="008380"/>
                          </a:solidFill>
                        </a:rPr>
                        <a:t>; Y = </a:t>
                      </a:r>
                      <a:r>
                        <a:rPr lang="de-DE" sz="1800" b="0" dirty="0" err="1">
                          <a:solidFill>
                            <a:srgbClr val="008380"/>
                          </a:solidFill>
                        </a:rPr>
                        <a:t>bZ</a:t>
                      </a:r>
                      <a:r>
                        <a:rPr lang="de-DE" sz="1800" b="0" dirty="0">
                          <a:solidFill>
                            <a:srgbClr val="008380"/>
                          </a:solidFill>
                        </a:rPr>
                        <a:t>          (</a:t>
                      </a:r>
                      <a:r>
                        <a:rPr lang="de-DE" sz="18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0" dirty="0">
                          <a:solidFill>
                            <a:srgbClr val="008380"/>
                          </a:solidFill>
                        </a:rPr>
                        <a:t>a ≠ 1 </a:t>
                      </a:r>
                      <a:r>
                        <a:rPr lang="de-DE" sz="1800" b="0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0" dirty="0">
                          <a:solidFill>
                            <a:srgbClr val="008380"/>
                          </a:solidFill>
                        </a:rPr>
                        <a:t>a ≠ 0, b≠0)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27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Z(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X=0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Z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X=0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Z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(a+1)b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(a+1)b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(a+1)b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Inhaltsplatzhalter 2"/>
          <p:cNvSpPr txBox="1">
            <a:spLocks/>
          </p:cNvSpPr>
          <p:nvPr/>
        </p:nvSpPr>
        <p:spPr bwMode="auto">
          <a:xfrm>
            <a:off x="179512" y="5229423"/>
            <a:ext cx="7992888" cy="86387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en-US" sz="1800" dirty="0">
                <a:solidFill>
                  <a:srgbClr val="008380"/>
                </a:solidFill>
              </a:rPr>
              <a:t>E[Y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r>
              <a:rPr lang="en-US" sz="1800" dirty="0">
                <a:solidFill>
                  <a:srgbClr val="008380"/>
                </a:solidFill>
              </a:rPr>
              <a:t>|Z=1] = (a+1)b        ;           E[</a:t>
            </a:r>
            <a:r>
              <a:rPr lang="en-US" sz="1800" dirty="0" err="1">
                <a:solidFill>
                  <a:srgbClr val="008380"/>
                </a:solidFill>
              </a:rPr>
              <a:t>Y|do</a:t>
            </a:r>
            <a:r>
              <a:rPr lang="en-US" sz="1800" dirty="0">
                <a:solidFill>
                  <a:srgbClr val="008380"/>
                </a:solidFill>
              </a:rPr>
              <a:t>(X=1),Z=1] = b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sz="1800" dirty="0">
                <a:solidFill>
                  <a:srgbClr val="008380"/>
                </a:solidFill>
              </a:rPr>
              <a:t>E[Y</a:t>
            </a:r>
            <a:r>
              <a:rPr lang="en-US" sz="1800" baseline="-25000" dirty="0">
                <a:solidFill>
                  <a:srgbClr val="008380"/>
                </a:solidFill>
              </a:rPr>
              <a:t>0</a:t>
            </a:r>
            <a:r>
              <a:rPr lang="en-US" sz="1800" dirty="0">
                <a:solidFill>
                  <a:srgbClr val="008380"/>
                </a:solidFill>
              </a:rPr>
              <a:t>|Z=1] = b                  ;           E[</a:t>
            </a:r>
            <a:r>
              <a:rPr lang="en-US" sz="1800" dirty="0" err="1">
                <a:solidFill>
                  <a:srgbClr val="008380"/>
                </a:solidFill>
              </a:rPr>
              <a:t>Y|do</a:t>
            </a:r>
            <a:r>
              <a:rPr lang="en-US" sz="1800" dirty="0">
                <a:solidFill>
                  <a:srgbClr val="008380"/>
                </a:solidFill>
              </a:rPr>
              <a:t>(X=0),Z=1] = b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en-US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31" name="Inhaltsplatzhalter 2"/>
          <p:cNvSpPr txBox="1">
            <a:spLocks/>
          </p:cNvSpPr>
          <p:nvPr/>
        </p:nvSpPr>
        <p:spPr bwMode="auto">
          <a:xfrm>
            <a:off x="1907704" y="6093297"/>
            <a:ext cx="5328592" cy="36004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sz="1800" dirty="0"/>
              <a:t>In particular: </a:t>
            </a:r>
            <a:r>
              <a:rPr lang="en-US" sz="1800" dirty="0">
                <a:solidFill>
                  <a:srgbClr val="008380"/>
                </a:solidFill>
              </a:rPr>
              <a:t>E[Y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008380"/>
                </a:solidFill>
              </a:rPr>
              <a:t>-Y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/>
              <a:t>|</a:t>
            </a:r>
            <a:r>
              <a:rPr lang="en-US" sz="1800" dirty="0">
                <a:solidFill>
                  <a:srgbClr val="3366FF"/>
                </a:solidFill>
              </a:rPr>
              <a:t>Z=1</a:t>
            </a:r>
            <a:r>
              <a:rPr lang="en-US" sz="1800" dirty="0">
                <a:solidFill>
                  <a:srgbClr val="008380"/>
                </a:solidFill>
              </a:rPr>
              <a:t>] = ab ≠ 0</a:t>
            </a:r>
            <a:endParaRPr lang="en-US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en-US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055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vs. Intervention with do()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34261"/>
              </p:ext>
            </p:extLst>
          </p:nvPr>
        </p:nvGraphicFramePr>
        <p:xfrm>
          <a:off x="899592" y="1628800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Counterfactual</a:t>
                      </a:r>
                      <a:r>
                        <a:rPr lang="en-US" baseline="0" noProof="0" dirty="0"/>
                        <a:t> </a:t>
                      </a:r>
                      <a:r>
                        <a:rPr lang="en-US" b="0" noProof="0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en-US" b="0" baseline="-25000" noProof="0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en-US" b="0" noProof="0" dirty="0">
                          <a:solidFill>
                            <a:srgbClr val="008380"/>
                          </a:solidFill>
                        </a:rPr>
                        <a:t>(u)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Intervention </a:t>
                      </a:r>
                      <a:r>
                        <a:rPr lang="en-US" b="0" noProof="0" dirty="0">
                          <a:solidFill>
                            <a:srgbClr val="008380"/>
                          </a:solidFill>
                        </a:rPr>
                        <a:t>do(X=x)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Defined locally for each 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Defined globally for whole population/distribution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Can output individual value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Outputs only expectation/distribution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Allows</a:t>
                      </a:r>
                      <a:r>
                        <a:rPr lang="en-US" baseline="0" noProof="0"/>
                        <a:t> c</a:t>
                      </a:r>
                      <a:r>
                        <a:rPr lang="en-US" noProof="0"/>
                        <a:t>ross-world speak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Allows single-world</a:t>
                      </a:r>
                      <a:r>
                        <a:rPr lang="en-US" baseline="0" noProof="0"/>
                        <a:t> speak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>
                          <a:solidFill>
                            <a:srgbClr val="FF0000"/>
                          </a:solidFill>
                        </a:rPr>
                        <a:t>Can simulate 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Cannot simulate counterfactual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99592" y="4437112"/>
            <a:ext cx="34313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(X=1), Z=1] = ?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292454" y="4437112"/>
            <a:ext cx="28537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= E[Y</a:t>
            </a:r>
            <a:r>
              <a:rPr lang="de-DE" sz="2600" baseline="-25000" dirty="0">
                <a:solidFill>
                  <a:srgbClr val="008380"/>
                </a:solidFill>
              </a:rPr>
              <a:t>X=1</a:t>
            </a:r>
            <a:r>
              <a:rPr lang="de-DE" sz="2600" dirty="0">
                <a:solidFill>
                  <a:srgbClr val="008380"/>
                </a:solidFill>
              </a:rPr>
              <a:t>| Z</a:t>
            </a:r>
            <a:r>
              <a:rPr lang="de-DE" sz="2600" baseline="-25000" dirty="0">
                <a:solidFill>
                  <a:srgbClr val="008380"/>
                </a:solidFill>
              </a:rPr>
              <a:t>X=1</a:t>
            </a:r>
            <a:r>
              <a:rPr lang="de-DE" sz="2600" dirty="0">
                <a:solidFill>
                  <a:srgbClr val="008380"/>
                </a:solidFill>
              </a:rPr>
              <a:t> = 1]</a:t>
            </a:r>
          </a:p>
        </p:txBody>
      </p:sp>
    </p:spTree>
    <p:extLst>
      <p:ext uri="{BB962C8B-B14F-4D97-AF65-F5344CB8AC3E}">
        <p14:creationId xmlns:p14="http://schemas.microsoft.com/office/powerpoint/2010/main" val="127599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vs. Intervention with do()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690916"/>
              </p:ext>
            </p:extLst>
          </p:nvPr>
        </p:nvGraphicFramePr>
        <p:xfrm>
          <a:off x="899592" y="1628800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Counterfactual</a:t>
                      </a:r>
                      <a:r>
                        <a:rPr lang="en-US" baseline="0" noProof="0" dirty="0"/>
                        <a:t> </a:t>
                      </a:r>
                      <a:r>
                        <a:rPr lang="en-US" b="0" noProof="0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en-US" b="0" baseline="-25000" noProof="0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en-US" b="0" noProof="0" dirty="0">
                          <a:solidFill>
                            <a:srgbClr val="008380"/>
                          </a:solidFill>
                        </a:rPr>
                        <a:t>(u)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Intervention </a:t>
                      </a:r>
                      <a:r>
                        <a:rPr lang="en-US" b="0" noProof="0" dirty="0">
                          <a:solidFill>
                            <a:srgbClr val="008380"/>
                          </a:solidFill>
                        </a:rPr>
                        <a:t>do(X=x)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Defined locally for each 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Defined globally for whole population/distribution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Can output individual value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Outputs only expectation/distribution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Allows</a:t>
                      </a:r>
                      <a:r>
                        <a:rPr lang="en-US" baseline="0" noProof="0"/>
                        <a:t> c</a:t>
                      </a:r>
                      <a:r>
                        <a:rPr lang="en-US" noProof="0"/>
                        <a:t>ross-world speak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Allows single-world</a:t>
                      </a:r>
                      <a:r>
                        <a:rPr lang="en-US" baseline="0" noProof="0"/>
                        <a:t> speak</a:t>
                      </a:r>
                      <a:endParaRPr lang="en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>
                          <a:solidFill>
                            <a:schemeClr val="tx1"/>
                          </a:solidFill>
                        </a:rPr>
                        <a:t>Can simulate 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FF0000"/>
                          </a:solidFill>
                        </a:rPr>
                        <a:t>Cannot simulate counterfactual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99592" y="4365104"/>
            <a:ext cx="566052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See road example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But in non-conditional case we have</a:t>
            </a:r>
            <a:br>
              <a:rPr lang="en-US" sz="2600" dirty="0">
                <a:solidFill>
                  <a:srgbClr val="000000"/>
                </a:solidFill>
              </a:rPr>
            </a:br>
            <a:r>
              <a:rPr lang="en-US" sz="2600" dirty="0">
                <a:solidFill>
                  <a:srgbClr val="008380"/>
                </a:solidFill>
              </a:rPr>
              <a:t>E[</a:t>
            </a:r>
            <a:r>
              <a:rPr lang="en-US" sz="2600" dirty="0" err="1">
                <a:solidFill>
                  <a:srgbClr val="008380"/>
                </a:solidFill>
              </a:rPr>
              <a:t>Y</a:t>
            </a:r>
            <a:r>
              <a:rPr lang="en-US" sz="2600" baseline="-25000" dirty="0" err="1">
                <a:solidFill>
                  <a:srgbClr val="008380"/>
                </a:solidFill>
              </a:rPr>
              <a:t>x</a:t>
            </a:r>
            <a:r>
              <a:rPr lang="en-US" sz="2600" dirty="0">
                <a:solidFill>
                  <a:srgbClr val="008380"/>
                </a:solidFill>
              </a:rPr>
              <a:t>=y] = E[Y=</a:t>
            </a:r>
            <a:r>
              <a:rPr lang="en-US" sz="2600" dirty="0" err="1">
                <a:solidFill>
                  <a:srgbClr val="008380"/>
                </a:solidFill>
              </a:rPr>
              <a:t>y|do</a:t>
            </a:r>
            <a:r>
              <a:rPr lang="en-US" sz="2600" dirty="0">
                <a:solidFill>
                  <a:srgbClr val="008380"/>
                </a:solidFill>
              </a:rPr>
              <a:t>(X=x)]  </a:t>
            </a:r>
          </a:p>
        </p:txBody>
      </p:sp>
    </p:spTree>
    <p:extLst>
      <p:ext uri="{BB962C8B-B14F-4D97-AF65-F5344CB8AC3E}">
        <p14:creationId xmlns:p14="http://schemas.microsoft.com/office/powerpoint/2010/main" val="334932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Graphical representation of counterfactuals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655961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Remember definition of counterfactual </a:t>
            </a:r>
          </a:p>
          <a:p>
            <a:pPr marL="0" indent="0">
              <a:buNone/>
            </a:pPr>
            <a:r>
              <a:rPr lang="en-US" dirty="0"/>
              <a:t>                            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baseline="-25000" dirty="0">
                <a:solidFill>
                  <a:srgbClr val="008380"/>
                </a:solidFill>
              </a:rPr>
              <a:t>X=x</a:t>
            </a:r>
            <a:r>
              <a:rPr lang="en-US" dirty="0">
                <a:solidFill>
                  <a:srgbClr val="008380"/>
                </a:solidFill>
              </a:rPr>
              <a:t>(u) : = 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M</a:t>
            </a:r>
            <a:r>
              <a:rPr lang="en-US" baseline="-3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(u)</a:t>
            </a:r>
          </a:p>
          <a:p>
            <a:r>
              <a:rPr lang="en-US" dirty="0"/>
              <a:t>Modification as in intervention but with variable change</a:t>
            </a:r>
          </a:p>
          <a:p>
            <a:endParaRPr lang="en-US" dirty="0"/>
          </a:p>
          <a:p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14" name="Gerade Verbindung mit Pfeil 13"/>
          <p:cNvCxnSpPr>
            <a:stCxn id="17" idx="4"/>
            <a:endCxn id="34" idx="7"/>
          </p:cNvCxnSpPr>
          <p:nvPr/>
        </p:nvCxnSpPr>
        <p:spPr>
          <a:xfrm flipH="1">
            <a:off x="806493" y="3491700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23528" y="4170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59832" y="41397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71600" y="33477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feld 17"/>
          <p:cNvSpPr txBox="1"/>
          <p:nvPr/>
        </p:nvSpPr>
        <p:spPr>
          <a:xfrm>
            <a:off x="-36512" y="406778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</a:t>
            </a:r>
          </a:p>
        </p:txBody>
      </p:sp>
      <p:cxnSp>
        <p:nvCxnSpPr>
          <p:cNvPr id="19" name="Gerade Verbindung mit Pfeil 18"/>
          <p:cNvCxnSpPr>
            <a:stCxn id="15" idx="6"/>
            <a:endCxn id="24" idx="2"/>
          </p:cNvCxnSpPr>
          <p:nvPr/>
        </p:nvCxnSpPr>
        <p:spPr>
          <a:xfrm flipV="1">
            <a:off x="467544" y="4211796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843808" y="33477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Gerade Verbindung mit Pfeil 20"/>
          <p:cNvCxnSpPr>
            <a:stCxn id="20" idx="4"/>
            <a:endCxn id="39" idx="1"/>
          </p:cNvCxnSpPr>
          <p:nvPr/>
        </p:nvCxnSpPr>
        <p:spPr>
          <a:xfrm>
            <a:off x="2915816" y="3491716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3059832" y="319439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1835696" y="36357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835696" y="413978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Gerade Verbindung mit Pfeil 24"/>
          <p:cNvCxnSpPr>
            <a:stCxn id="24" idx="6"/>
            <a:endCxn id="16" idx="2"/>
          </p:cNvCxnSpPr>
          <p:nvPr/>
        </p:nvCxnSpPr>
        <p:spPr>
          <a:xfrm flipV="1">
            <a:off x="1979712" y="4211788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7" idx="5"/>
            <a:endCxn id="23" idx="3"/>
          </p:cNvCxnSpPr>
          <p:nvPr/>
        </p:nvCxnSpPr>
        <p:spPr>
          <a:xfrm>
            <a:off x="1094525" y="3470612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3" idx="3"/>
            <a:endCxn id="15" idx="6"/>
          </p:cNvCxnSpPr>
          <p:nvPr/>
        </p:nvCxnSpPr>
        <p:spPr>
          <a:xfrm flipH="1">
            <a:off x="467544" y="3758660"/>
            <a:ext cx="1389243" cy="4835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20" idx="3"/>
            <a:endCxn id="23" idx="6"/>
          </p:cNvCxnSpPr>
          <p:nvPr/>
        </p:nvCxnSpPr>
        <p:spPr>
          <a:xfrm flipH="1">
            <a:off x="1979712" y="3470628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3" idx="5"/>
            <a:endCxn id="16" idx="2"/>
          </p:cNvCxnSpPr>
          <p:nvPr/>
        </p:nvCxnSpPr>
        <p:spPr>
          <a:xfrm>
            <a:off x="1958621" y="3758660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611560" y="313167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1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1640467" y="320368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3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1763688" y="4283804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3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225259" y="40677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34" name="Oval 33"/>
          <p:cNvSpPr/>
          <p:nvPr/>
        </p:nvSpPr>
        <p:spPr>
          <a:xfrm>
            <a:off x="683568" y="37170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Gerade Verbindung mit Pfeil 34"/>
          <p:cNvCxnSpPr>
            <a:stCxn id="34" idx="3"/>
            <a:endCxn id="15" idx="0"/>
          </p:cNvCxnSpPr>
          <p:nvPr/>
        </p:nvCxnSpPr>
        <p:spPr>
          <a:xfrm flipH="1">
            <a:off x="395536" y="3839960"/>
            <a:ext cx="309123" cy="330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51520" y="350100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147774" y="357301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2987824" y="3717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Gerade Verbindung mit Pfeil 40"/>
          <p:cNvCxnSpPr>
            <a:stCxn id="39" idx="4"/>
            <a:endCxn id="16" idx="0"/>
          </p:cNvCxnSpPr>
          <p:nvPr/>
        </p:nvCxnSpPr>
        <p:spPr>
          <a:xfrm>
            <a:off x="3059832" y="3861032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8" idx="4"/>
            <a:endCxn id="65" idx="7"/>
          </p:cNvCxnSpPr>
          <p:nvPr/>
        </p:nvCxnSpPr>
        <p:spPr>
          <a:xfrm flipH="1">
            <a:off x="6207093" y="3500992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724128" y="4179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460432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372200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feld 48"/>
          <p:cNvSpPr txBox="1"/>
          <p:nvPr/>
        </p:nvSpPr>
        <p:spPr>
          <a:xfrm>
            <a:off x="5076056" y="407707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X=x</a:t>
            </a:r>
          </a:p>
        </p:txBody>
      </p:sp>
      <p:cxnSp>
        <p:nvCxnSpPr>
          <p:cNvPr id="50" name="Gerade Verbindung mit Pfeil 49"/>
          <p:cNvCxnSpPr>
            <a:stCxn id="46" idx="6"/>
            <a:endCxn id="55" idx="2"/>
          </p:cNvCxnSpPr>
          <p:nvPr/>
        </p:nvCxnSpPr>
        <p:spPr>
          <a:xfrm flipV="1">
            <a:off x="5868144" y="4221088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8244408" y="33570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Gerade Verbindung mit Pfeil 51"/>
          <p:cNvCxnSpPr>
            <a:stCxn id="51" idx="4"/>
            <a:endCxn id="69" idx="1"/>
          </p:cNvCxnSpPr>
          <p:nvPr/>
        </p:nvCxnSpPr>
        <p:spPr>
          <a:xfrm>
            <a:off x="8316416" y="3501008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8460432" y="320368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2</a:t>
            </a:r>
          </a:p>
        </p:txBody>
      </p:sp>
      <p:sp>
        <p:nvSpPr>
          <p:cNvPr id="54" name="Oval 53"/>
          <p:cNvSpPr/>
          <p:nvPr/>
        </p:nvSpPr>
        <p:spPr>
          <a:xfrm>
            <a:off x="7236296" y="36450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236296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Gerade Verbindung mit Pfeil 55"/>
          <p:cNvCxnSpPr>
            <a:stCxn id="55" idx="6"/>
            <a:endCxn id="47" idx="2"/>
          </p:cNvCxnSpPr>
          <p:nvPr/>
        </p:nvCxnSpPr>
        <p:spPr>
          <a:xfrm flipV="1">
            <a:off x="7380312" y="4221080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8" idx="5"/>
            <a:endCxn id="54" idx="3"/>
          </p:cNvCxnSpPr>
          <p:nvPr/>
        </p:nvCxnSpPr>
        <p:spPr>
          <a:xfrm>
            <a:off x="6495125" y="3479904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3"/>
            <a:endCxn id="54" idx="6"/>
          </p:cNvCxnSpPr>
          <p:nvPr/>
        </p:nvCxnSpPr>
        <p:spPr>
          <a:xfrm flipH="1">
            <a:off x="7380312" y="3479920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4" idx="5"/>
            <a:endCxn id="47" idx="2"/>
          </p:cNvCxnSpPr>
          <p:nvPr/>
        </p:nvCxnSpPr>
        <p:spPr>
          <a:xfrm>
            <a:off x="7359221" y="3767952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6012160" y="314096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1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7041067" y="321297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3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7164288" y="429309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(W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x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8625859" y="4077072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x</a:t>
            </a:r>
          </a:p>
        </p:txBody>
      </p:sp>
      <p:sp>
        <p:nvSpPr>
          <p:cNvPr id="65" name="Oval 64"/>
          <p:cNvSpPr/>
          <p:nvPr/>
        </p:nvSpPr>
        <p:spPr>
          <a:xfrm>
            <a:off x="6084168" y="37263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feld 66"/>
          <p:cNvSpPr txBox="1"/>
          <p:nvPr/>
        </p:nvSpPr>
        <p:spPr>
          <a:xfrm>
            <a:off x="5652120" y="35103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8548374" y="358230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2</a:t>
            </a:r>
          </a:p>
        </p:txBody>
      </p:sp>
      <p:sp>
        <p:nvSpPr>
          <p:cNvPr id="69" name="Oval 68"/>
          <p:cNvSpPr/>
          <p:nvPr/>
        </p:nvSpPr>
        <p:spPr>
          <a:xfrm>
            <a:off x="8388424" y="37263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Gerade Verbindung mit Pfeil 69"/>
          <p:cNvCxnSpPr>
            <a:stCxn id="69" idx="4"/>
            <a:endCxn id="47" idx="0"/>
          </p:cNvCxnSpPr>
          <p:nvPr/>
        </p:nvCxnSpPr>
        <p:spPr>
          <a:xfrm>
            <a:off x="8460432" y="3870324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>
            <a:off x="4211960" y="4077072"/>
            <a:ext cx="648072" cy="0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4139952" y="3501008"/>
            <a:ext cx="4683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/>
              <a:t>Y</a:t>
            </a:r>
            <a:r>
              <a:rPr lang="en-US" sz="2600" baseline="-25000"/>
              <a:t>x</a:t>
            </a:r>
          </a:p>
        </p:txBody>
      </p:sp>
      <p:sp>
        <p:nvSpPr>
          <p:cNvPr id="75" name="Inhaltsplatzhalter 2"/>
          <p:cNvSpPr txBox="1">
            <a:spLocks/>
          </p:cNvSpPr>
          <p:nvPr/>
        </p:nvSpPr>
        <p:spPr bwMode="auto">
          <a:xfrm>
            <a:off x="179512" y="4797152"/>
            <a:ext cx="8928992" cy="165596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en-US" dirty="0"/>
              <a:t>Can answer (independence) queries regarding counterfactuals as for any other variable</a:t>
            </a:r>
          </a:p>
          <a:p>
            <a:r>
              <a:rPr lang="en-US" dirty="0"/>
              <a:t>Note: Graphs do not show exogenous influences</a:t>
            </a:r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4751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Independence criterion for counterfactuals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708920"/>
            <a:ext cx="9036496" cy="2232248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Which variables can influence 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/>
              <a:t>(i.e.,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if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fixed to </a:t>
            </a:r>
            <a:r>
              <a:rPr lang="en-US" dirty="0">
                <a:solidFill>
                  <a:srgbClr val="008380"/>
                </a:solidFill>
              </a:rPr>
              <a:t>x)</a:t>
            </a:r>
            <a:r>
              <a:rPr lang="en-US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Parents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parents of nodes on pathway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                                             (here</a:t>
            </a:r>
            <a:r>
              <a:rPr lang="en-US" dirty="0">
                <a:solidFill>
                  <a:srgbClr val="008380"/>
                </a:solidFill>
              </a:rPr>
              <a:t>: {Z</a:t>
            </a:r>
            <a:r>
              <a:rPr lang="en-US" baseline="-25000" dirty="0">
                <a:solidFill>
                  <a:srgbClr val="008380"/>
                </a:solidFill>
              </a:rPr>
              <a:t>3</a:t>
            </a:r>
            <a:r>
              <a:rPr lang="en-US" dirty="0">
                <a:solidFill>
                  <a:srgbClr val="008380"/>
                </a:solidFill>
              </a:rPr>
              <a:t>, W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, U</a:t>
            </a:r>
            <a:r>
              <a:rPr lang="en-US" baseline="-25000" dirty="0">
                <a:solidFill>
                  <a:srgbClr val="008380"/>
                </a:solidFill>
              </a:rPr>
              <a:t>3</a:t>
            </a:r>
            <a:r>
              <a:rPr lang="en-US" dirty="0">
                <a:solidFill>
                  <a:srgbClr val="008380"/>
                </a:solidFill>
              </a:rPr>
              <a:t>, </a:t>
            </a:r>
            <a:r>
              <a:rPr lang="en-US" dirty="0" err="1">
                <a:solidFill>
                  <a:srgbClr val="008380"/>
                </a:solidFill>
              </a:rPr>
              <a:t>U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} </a:t>
            </a:r>
            <a:r>
              <a:rPr lang="en-US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So blocking these with a set of RVs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renders 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/>
              <a:t> independent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given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cxnSp>
        <p:nvCxnSpPr>
          <p:cNvPr id="45" name="Gerade Verbindung mit Pfeil 44"/>
          <p:cNvCxnSpPr>
            <a:stCxn id="48" idx="4"/>
            <a:endCxn id="65" idx="7"/>
          </p:cNvCxnSpPr>
          <p:nvPr/>
        </p:nvCxnSpPr>
        <p:spPr>
          <a:xfrm flipH="1">
            <a:off x="3537861" y="1412760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054896" y="2091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9120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702968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feld 48"/>
          <p:cNvSpPr txBox="1"/>
          <p:nvPr/>
        </p:nvSpPr>
        <p:spPr>
          <a:xfrm>
            <a:off x="2406824" y="198884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X=x</a:t>
            </a:r>
          </a:p>
        </p:txBody>
      </p:sp>
      <p:cxnSp>
        <p:nvCxnSpPr>
          <p:cNvPr id="50" name="Gerade Verbindung mit Pfeil 49"/>
          <p:cNvCxnSpPr>
            <a:stCxn id="46" idx="6"/>
            <a:endCxn id="55" idx="2"/>
          </p:cNvCxnSpPr>
          <p:nvPr/>
        </p:nvCxnSpPr>
        <p:spPr>
          <a:xfrm flipV="1">
            <a:off x="3198912" y="2132856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575176" y="12687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Gerade Verbindung mit Pfeil 51"/>
          <p:cNvCxnSpPr>
            <a:stCxn id="51" idx="4"/>
            <a:endCxn id="69" idx="1"/>
          </p:cNvCxnSpPr>
          <p:nvPr/>
        </p:nvCxnSpPr>
        <p:spPr>
          <a:xfrm>
            <a:off x="5647184" y="1412776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5791200" y="111545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2</a:t>
            </a:r>
          </a:p>
        </p:txBody>
      </p:sp>
      <p:sp>
        <p:nvSpPr>
          <p:cNvPr id="54" name="Oval 53"/>
          <p:cNvSpPr/>
          <p:nvPr/>
        </p:nvSpPr>
        <p:spPr>
          <a:xfrm>
            <a:off x="456706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67064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Gerade Verbindung mit Pfeil 55"/>
          <p:cNvCxnSpPr>
            <a:stCxn id="55" idx="6"/>
            <a:endCxn id="47" idx="2"/>
          </p:cNvCxnSpPr>
          <p:nvPr/>
        </p:nvCxnSpPr>
        <p:spPr>
          <a:xfrm flipV="1">
            <a:off x="4711080" y="2132848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8" idx="5"/>
            <a:endCxn id="54" idx="3"/>
          </p:cNvCxnSpPr>
          <p:nvPr/>
        </p:nvCxnSpPr>
        <p:spPr>
          <a:xfrm>
            <a:off x="3825893" y="1391672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3"/>
            <a:endCxn id="54" idx="6"/>
          </p:cNvCxnSpPr>
          <p:nvPr/>
        </p:nvCxnSpPr>
        <p:spPr>
          <a:xfrm flipH="1">
            <a:off x="4711080" y="1391688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4" idx="5"/>
            <a:endCxn id="47" idx="2"/>
          </p:cNvCxnSpPr>
          <p:nvPr/>
        </p:nvCxnSpPr>
        <p:spPr>
          <a:xfrm>
            <a:off x="4689989" y="1679720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3342928" y="105273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1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4371835" y="112474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3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495056" y="220486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(W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x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5956627" y="198884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x</a:t>
            </a:r>
          </a:p>
        </p:txBody>
      </p:sp>
      <p:sp>
        <p:nvSpPr>
          <p:cNvPr id="65" name="Oval 64"/>
          <p:cNvSpPr/>
          <p:nvPr/>
        </p:nvSpPr>
        <p:spPr>
          <a:xfrm>
            <a:off x="3414936" y="16381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feld 66"/>
          <p:cNvSpPr txBox="1"/>
          <p:nvPr/>
        </p:nvSpPr>
        <p:spPr>
          <a:xfrm>
            <a:off x="2982888" y="142206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5879142" y="149407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2</a:t>
            </a:r>
          </a:p>
        </p:txBody>
      </p:sp>
      <p:sp>
        <p:nvSpPr>
          <p:cNvPr id="69" name="Oval 68"/>
          <p:cNvSpPr/>
          <p:nvPr/>
        </p:nvSpPr>
        <p:spPr>
          <a:xfrm>
            <a:off x="5719192" y="16380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Gerade Verbindung mit Pfeil 69"/>
          <p:cNvCxnSpPr>
            <a:stCxn id="69" idx="4"/>
            <a:endCxn id="47" idx="0"/>
          </p:cNvCxnSpPr>
          <p:nvPr/>
        </p:nvCxnSpPr>
        <p:spPr>
          <a:xfrm>
            <a:off x="5791200" y="1782092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395536" y="5013176"/>
            <a:ext cx="8424936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</a:rPr>
              <a:t>Theorem</a:t>
            </a:r>
            <a:r>
              <a:rPr lang="en-US" sz="2600" b="1"/>
              <a:t> </a:t>
            </a:r>
            <a:r>
              <a:rPr lang="en-US" sz="2600"/>
              <a:t>(Counterfactual interpretation of backdoor)</a:t>
            </a:r>
          </a:p>
          <a:p>
            <a:r>
              <a:rPr lang="en-US" sz="2600"/>
              <a:t>If          set of RVs </a:t>
            </a:r>
            <a:r>
              <a:rPr lang="en-US" sz="2600">
                <a:solidFill>
                  <a:srgbClr val="008380"/>
                </a:solidFill>
              </a:rPr>
              <a:t>Z</a:t>
            </a:r>
            <a:r>
              <a:rPr lang="en-US" sz="2600"/>
              <a:t> satisfies backdoor for </a:t>
            </a:r>
            <a:r>
              <a:rPr lang="en-US" sz="2600">
                <a:solidFill>
                  <a:srgbClr val="008380"/>
                </a:solidFill>
              </a:rPr>
              <a:t>(X,Y)</a:t>
            </a:r>
            <a:r>
              <a:rPr lang="en-US" sz="2600"/>
              <a:t>, </a:t>
            </a:r>
          </a:p>
          <a:p>
            <a:r>
              <a:rPr lang="en-US" sz="2600"/>
              <a:t>then     </a:t>
            </a:r>
            <a:r>
              <a:rPr lang="en-US" sz="2600">
                <a:solidFill>
                  <a:srgbClr val="008380"/>
                </a:solidFill>
              </a:rPr>
              <a:t>P(Y</a:t>
            </a:r>
            <a:r>
              <a:rPr lang="en-US" sz="2600" baseline="-25000">
                <a:solidFill>
                  <a:srgbClr val="008380"/>
                </a:solidFill>
              </a:rPr>
              <a:t>x</a:t>
            </a:r>
            <a:r>
              <a:rPr lang="en-US" sz="2600">
                <a:solidFill>
                  <a:srgbClr val="008380"/>
                </a:solidFill>
              </a:rPr>
              <a:t> | X,Z) = P(Y</a:t>
            </a:r>
            <a:r>
              <a:rPr lang="en-US" sz="2600" baseline="-25000">
                <a:solidFill>
                  <a:srgbClr val="008380"/>
                </a:solidFill>
              </a:rPr>
              <a:t>x</a:t>
            </a:r>
            <a:r>
              <a:rPr lang="en-US" sz="2600">
                <a:solidFill>
                  <a:srgbClr val="008380"/>
                </a:solidFill>
              </a:rPr>
              <a:t> |Z)                              </a:t>
            </a:r>
            <a:r>
              <a:rPr lang="en-US" sz="2600">
                <a:solidFill>
                  <a:schemeClr val="tx1"/>
                </a:solidFill>
              </a:rPr>
              <a:t>(for all </a:t>
            </a:r>
            <a:r>
              <a:rPr lang="en-US" sz="2600">
                <a:solidFill>
                  <a:srgbClr val="008380"/>
                </a:solidFill>
              </a:rPr>
              <a:t>x</a:t>
            </a:r>
            <a:r>
              <a:rPr lang="en-US" sz="26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796136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Y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3707904" y="234888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</a:t>
            </a:r>
            <a:r>
              <a:rPr lang="en-US" baseline="-25000"/>
              <a:t>3</a:t>
            </a:r>
          </a:p>
        </p:txBody>
      </p:sp>
      <p:cxnSp>
        <p:nvCxnSpPr>
          <p:cNvPr id="32" name="Gerade Verbindung mit Pfeil 31"/>
          <p:cNvCxnSpPr>
            <a:stCxn id="39" idx="0"/>
            <a:endCxn id="55" idx="4"/>
          </p:cNvCxnSpPr>
          <p:nvPr/>
        </p:nvCxnSpPr>
        <p:spPr>
          <a:xfrm flipV="1">
            <a:off x="4211960" y="2204864"/>
            <a:ext cx="427112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66" idx="0"/>
            <a:endCxn id="47" idx="4"/>
          </p:cNvCxnSpPr>
          <p:nvPr/>
        </p:nvCxnSpPr>
        <p:spPr>
          <a:xfrm flipV="1">
            <a:off x="5724128" y="2204848"/>
            <a:ext cx="13908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139952" y="25649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652120" y="26369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1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2" grpId="0"/>
      <p:bldP spid="68" grpId="0"/>
      <p:bldP spid="58" grpId="0" animBg="1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J.Pearl, M. Glymour, N. P. Jewell: 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/>
              <a:t>                                                           (Main Reference)</a:t>
            </a:r>
          </a:p>
          <a:p>
            <a:pPr>
              <a:defRPr/>
            </a:pPr>
            <a:r>
              <a:rPr lang="en-US"/>
              <a:t>J. Pearl: Causality, CUP, 2000.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Independence criterion for counterfactuals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008" y="3068960"/>
            <a:ext cx="8928992" cy="3168352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Theorem useful for estimating prob. for counterfactuals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In particular can use adjustment formula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 y) = 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 y | Z = z)P(z)                </a:t>
            </a:r>
            <a:r>
              <a:rPr lang="en-US" dirty="0">
                <a:solidFill>
                  <a:srgbClr val="000000"/>
                </a:solidFill>
              </a:rPr>
              <a:t> (summing out)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             = 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 y | Z = z, X=x)P(z)       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Thm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             = 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P(Y=y | Z = z, X = x) P(z)       </a:t>
            </a:r>
            <a:r>
              <a:rPr lang="en-US" dirty="0">
                <a:solidFill>
                  <a:srgbClr val="000000"/>
                </a:solidFill>
              </a:rPr>
              <a:t> (consistency)</a:t>
            </a:r>
            <a:endParaRPr lang="en-US" dirty="0"/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Clear in light of  </a:t>
            </a:r>
            <a:r>
              <a:rPr lang="en-US" dirty="0">
                <a:solidFill>
                  <a:srgbClr val="008380"/>
                </a:solidFill>
              </a:rPr>
              <a:t>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 y) = P(Y=y | do(X=x))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8424936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</a:rPr>
              <a:t>Theorem</a:t>
            </a:r>
            <a:r>
              <a:rPr lang="en-US" sz="2600" b="1"/>
              <a:t> </a:t>
            </a:r>
            <a:r>
              <a:rPr lang="en-US" sz="2600"/>
              <a:t>(Counterfactual interpretation of backdoor)</a:t>
            </a:r>
          </a:p>
          <a:p>
            <a:r>
              <a:rPr lang="en-US" sz="2600"/>
              <a:t>If          set of RVs </a:t>
            </a:r>
            <a:r>
              <a:rPr lang="en-US" sz="2600">
                <a:solidFill>
                  <a:srgbClr val="008380"/>
                </a:solidFill>
              </a:rPr>
              <a:t>Z</a:t>
            </a:r>
            <a:r>
              <a:rPr lang="en-US" sz="2600"/>
              <a:t> satisfies backdoor for </a:t>
            </a:r>
            <a:r>
              <a:rPr lang="en-US" sz="2600">
                <a:solidFill>
                  <a:srgbClr val="008380"/>
                </a:solidFill>
              </a:rPr>
              <a:t>(X,Y)</a:t>
            </a:r>
            <a:r>
              <a:rPr lang="en-US" sz="2600"/>
              <a:t>, </a:t>
            </a:r>
          </a:p>
          <a:p>
            <a:r>
              <a:rPr lang="en-US" sz="2600"/>
              <a:t>then     </a:t>
            </a:r>
            <a:r>
              <a:rPr lang="en-US" sz="2600">
                <a:solidFill>
                  <a:srgbClr val="008380"/>
                </a:solidFill>
              </a:rPr>
              <a:t>P(Y</a:t>
            </a:r>
            <a:r>
              <a:rPr lang="en-US" sz="2600" baseline="-25000">
                <a:solidFill>
                  <a:srgbClr val="008380"/>
                </a:solidFill>
              </a:rPr>
              <a:t>x</a:t>
            </a:r>
            <a:r>
              <a:rPr lang="en-US" sz="2600">
                <a:solidFill>
                  <a:srgbClr val="008380"/>
                </a:solidFill>
              </a:rPr>
              <a:t> | X,Z) = P(Y</a:t>
            </a:r>
            <a:r>
              <a:rPr lang="en-US" sz="2600" baseline="-25000">
                <a:solidFill>
                  <a:srgbClr val="008380"/>
                </a:solidFill>
              </a:rPr>
              <a:t>x</a:t>
            </a:r>
            <a:r>
              <a:rPr lang="en-US" sz="2600">
                <a:solidFill>
                  <a:srgbClr val="008380"/>
                </a:solidFill>
              </a:rPr>
              <a:t> |Z)</a:t>
            </a:r>
            <a:r>
              <a:rPr lang="en-US" sz="2600">
                <a:solidFill>
                  <a:schemeClr val="tx1"/>
                </a:solidFill>
              </a:rPr>
              <a:t>                              (for all </a:t>
            </a:r>
            <a:r>
              <a:rPr lang="en-US" sz="2600">
                <a:solidFill>
                  <a:srgbClr val="008380"/>
                </a:solidFill>
              </a:rPr>
              <a:t>x</a:t>
            </a:r>
            <a:r>
              <a:rPr lang="en-US" sz="260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08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counterfactuals </a:t>
            </a:r>
            <a:r>
              <a:rPr lang="en-US" dirty="0">
                <a:solidFill>
                  <a:srgbClr val="FF8000"/>
                </a:solidFill>
              </a:rPr>
              <a:t>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2038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sz="2800" dirty="0"/>
              <a:t>Reconsider linear model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8380"/>
                </a:solidFill>
              </a:rPr>
              <a:t> X = U</a:t>
            </a:r>
            <a:r>
              <a:rPr lang="en-US" sz="2800" baseline="-25000" dirty="0">
                <a:solidFill>
                  <a:srgbClr val="008380"/>
                </a:solidFill>
              </a:rPr>
              <a:t>1</a:t>
            </a:r>
            <a:r>
              <a:rPr lang="en-US" sz="2800" dirty="0">
                <a:solidFill>
                  <a:srgbClr val="008380"/>
                </a:solidFill>
              </a:rPr>
              <a:t>;  Z = </a:t>
            </a:r>
            <a:r>
              <a:rPr lang="en-US" sz="2800" dirty="0" err="1">
                <a:solidFill>
                  <a:srgbClr val="008380"/>
                </a:solidFill>
              </a:rPr>
              <a:t>aX</a:t>
            </a:r>
            <a:r>
              <a:rPr lang="en-US" sz="2800" dirty="0">
                <a:solidFill>
                  <a:srgbClr val="008380"/>
                </a:solidFill>
              </a:rPr>
              <a:t> + U</a:t>
            </a:r>
            <a:r>
              <a:rPr lang="en-US" sz="2800" baseline="-25000" dirty="0">
                <a:solidFill>
                  <a:srgbClr val="008380"/>
                </a:solidFill>
              </a:rPr>
              <a:t>2</a:t>
            </a:r>
            <a:r>
              <a:rPr lang="en-US" sz="2800" dirty="0">
                <a:solidFill>
                  <a:srgbClr val="008380"/>
                </a:solidFill>
              </a:rPr>
              <a:t>; Y = </a:t>
            </a:r>
            <a:r>
              <a:rPr lang="en-US" sz="2800" dirty="0" err="1">
                <a:solidFill>
                  <a:srgbClr val="008380"/>
                </a:solidFill>
              </a:rPr>
              <a:t>bZ</a:t>
            </a:r>
            <a:endParaRPr lang="en-US" sz="2800" dirty="0">
              <a:solidFill>
                <a:srgbClr val="008380"/>
              </a:solidFill>
            </a:endParaRP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sz="2800" dirty="0"/>
          </a:p>
          <a:p>
            <a:pPr defTabSz="457200">
              <a:spcBef>
                <a:spcPct val="30000"/>
              </a:spcBef>
              <a:defRPr/>
            </a:pPr>
            <a:r>
              <a:rPr lang="en-US" sz="2800" dirty="0"/>
              <a:t>Does college education have effect on salary, considering a group of fixed skill level?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sz="2800" dirty="0"/>
              <a:t>Formally: Is </a:t>
            </a:r>
            <a:r>
              <a:rPr lang="en-US" sz="2800" dirty="0" err="1">
                <a:solidFill>
                  <a:srgbClr val="008380"/>
                </a:solidFill>
              </a:rPr>
              <a:t>Y</a:t>
            </a:r>
            <a:r>
              <a:rPr lang="en-US" sz="2800" baseline="-25000" dirty="0" err="1">
                <a:solidFill>
                  <a:srgbClr val="008380"/>
                </a:solidFill>
              </a:rPr>
              <a:t>x</a:t>
            </a:r>
            <a:r>
              <a:rPr lang="en-US" sz="2800" dirty="0"/>
              <a:t> independent of </a:t>
            </a:r>
            <a:r>
              <a:rPr lang="en-US" sz="2800" dirty="0">
                <a:solidFill>
                  <a:srgbClr val="008380"/>
                </a:solidFill>
              </a:rPr>
              <a:t>X</a:t>
            </a:r>
            <a:r>
              <a:rPr lang="en-US" sz="2800" dirty="0"/>
              <a:t>, given </a:t>
            </a:r>
            <a:r>
              <a:rPr lang="en-US" sz="2800" dirty="0">
                <a:solidFill>
                  <a:srgbClr val="008380"/>
                </a:solidFill>
              </a:rPr>
              <a:t>Z</a:t>
            </a:r>
            <a:r>
              <a:rPr lang="en-US" sz="2800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Is 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/>
              <a:t> d-separated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given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?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No: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 collider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Hence: </a:t>
            </a:r>
            <a:r>
              <a:rPr lang="en-US" dirty="0">
                <a:solidFill>
                  <a:srgbClr val="008380"/>
                </a:solidFill>
              </a:rPr>
              <a:t>E[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| X, Z] ≠ E[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| Z] 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dirty="0"/>
              <a:t>(hence education has effect for students of given skill)</a:t>
            </a:r>
            <a:r>
              <a:rPr lang="en-US" sz="2800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05484" y="20701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5449500" y="2132848"/>
            <a:ext cx="14267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76256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17240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020272" y="213284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21647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22048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 = Salary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097572" y="1700808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380312" y="1772816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6876256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292080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364088" y="1484768"/>
            <a:ext cx="13404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6948264" y="1484768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644008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028656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588224" y="22048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Z = Skill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860032" y="2432501"/>
            <a:ext cx="7280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X=x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533733" y="2432501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solidFill>
                  <a:srgbClr val="FF0000"/>
                </a:solidFill>
              </a:rPr>
              <a:t>Z</a:t>
            </a:r>
            <a:r>
              <a:rPr lang="en-US" sz="2600" baseline="-25000" dirty="0" err="1">
                <a:solidFill>
                  <a:srgbClr val="FF0000"/>
                </a:solidFill>
              </a:rPr>
              <a:t>x</a:t>
            </a:r>
            <a:endParaRPr lang="en-US" sz="2600" baseline="-25000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740352" y="2432501"/>
            <a:ext cx="4683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solidFill>
                  <a:srgbClr val="FF0000"/>
                </a:solidFill>
              </a:rPr>
              <a:t>Y</a:t>
            </a:r>
            <a:r>
              <a:rPr lang="en-US" sz="2600" baseline="-25000" dirty="0" err="1">
                <a:solidFill>
                  <a:srgbClr val="FF0000"/>
                </a:solidFill>
              </a:rPr>
              <a:t>x</a:t>
            </a:r>
            <a:endParaRPr lang="en-US" sz="26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2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 animBg="1"/>
      <p:bldP spid="37" grpId="0"/>
      <p:bldP spid="5" grpId="0"/>
      <p:bldP spid="24" grpId="0"/>
      <p:bldP spid="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Linear Models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28800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In linear models any counterfactual identifiable if linear parameters identified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In this case all functions in SEM fully determined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Can use 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(u) = 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M</a:t>
            </a:r>
            <a:r>
              <a:rPr lang="en-US" baseline="-3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(u) </a:t>
            </a:r>
            <a:r>
              <a:rPr lang="en-US" dirty="0"/>
              <a:t>for calculation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What if some parameters not identified?</a:t>
            </a:r>
          </a:p>
          <a:p>
            <a:pPr lvl="1" indent="-342900" defTabSz="457200">
              <a:spcBef>
                <a:spcPct val="30000"/>
              </a:spcBef>
              <a:defRPr/>
            </a:pPr>
            <a:r>
              <a:rPr lang="en-US" dirty="0"/>
              <a:t>At least can identify statistical features of form</a:t>
            </a:r>
            <a:r>
              <a:rPr lang="en-US" dirty="0">
                <a:solidFill>
                  <a:srgbClr val="008380"/>
                </a:solidFill>
              </a:rPr>
              <a:t> E[Y</a:t>
            </a:r>
            <a:r>
              <a:rPr lang="en-US" baseline="-25000" dirty="0">
                <a:solidFill>
                  <a:srgbClr val="008380"/>
                </a:solidFill>
              </a:rPr>
              <a:t>X=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|Z</a:t>
            </a:r>
            <a:r>
              <a:rPr lang="en-US" dirty="0">
                <a:solidFill>
                  <a:srgbClr val="008380"/>
                </a:solidFill>
              </a:rPr>
              <a:t>=z]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4149080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Theorem</a:t>
            </a:r>
            <a:r>
              <a:rPr lang="en-US" sz="2600" b="1" dirty="0"/>
              <a:t> </a:t>
            </a:r>
            <a:r>
              <a:rPr lang="en-US" sz="2600" dirty="0"/>
              <a:t>(Counterfactual expectation) </a:t>
            </a:r>
          </a:p>
          <a:p>
            <a:r>
              <a:rPr lang="en-US" sz="2600" dirty="0"/>
              <a:t>Let  </a:t>
            </a:r>
            <a:r>
              <a:rPr lang="en-US" sz="2600" dirty="0" err="1">
                <a:solidFill>
                  <a:srgbClr val="008380"/>
                </a:solidFill>
              </a:rPr>
              <a:t>τ</a:t>
            </a:r>
            <a:r>
              <a:rPr lang="en-US" sz="2600" dirty="0"/>
              <a:t> denote slope of total effect of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on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</a:t>
            </a:r>
          </a:p>
          <a:p>
            <a:r>
              <a:rPr lang="en-US" sz="2600" dirty="0"/>
              <a:t>            </a:t>
            </a:r>
            <a:r>
              <a:rPr lang="en-US" sz="2600" dirty="0" err="1">
                <a:solidFill>
                  <a:srgbClr val="008380"/>
                </a:solidFill>
              </a:rPr>
              <a:t>τ</a:t>
            </a:r>
            <a:r>
              <a:rPr lang="en-US" sz="2600" dirty="0">
                <a:solidFill>
                  <a:srgbClr val="008380"/>
                </a:solidFill>
              </a:rPr>
              <a:t> =  E[</a:t>
            </a:r>
            <a:r>
              <a:rPr lang="en-US" sz="2600" dirty="0" err="1">
                <a:solidFill>
                  <a:srgbClr val="008380"/>
                </a:solidFill>
              </a:rPr>
              <a:t>Y|do</a:t>
            </a:r>
            <a:r>
              <a:rPr lang="en-US" sz="2600" dirty="0">
                <a:solidFill>
                  <a:srgbClr val="008380"/>
                </a:solidFill>
              </a:rPr>
              <a:t>(x+1)]-E[</a:t>
            </a:r>
            <a:r>
              <a:rPr lang="en-US" sz="2600" dirty="0" err="1">
                <a:solidFill>
                  <a:srgbClr val="008380"/>
                </a:solidFill>
              </a:rPr>
              <a:t>Y|do</a:t>
            </a:r>
            <a:r>
              <a:rPr lang="en-US" sz="2600" dirty="0">
                <a:solidFill>
                  <a:srgbClr val="008380"/>
                </a:solidFill>
              </a:rPr>
              <a:t>(x)]          </a:t>
            </a:r>
          </a:p>
          <a:p>
            <a:r>
              <a:rPr lang="en-US" sz="2600" dirty="0"/>
              <a:t>Then,  for any evidence </a:t>
            </a:r>
            <a:r>
              <a:rPr lang="en-US" sz="2600" dirty="0">
                <a:solidFill>
                  <a:srgbClr val="008380"/>
                </a:solidFill>
              </a:rPr>
              <a:t>Z = e</a:t>
            </a:r>
          </a:p>
          <a:p>
            <a:r>
              <a:rPr lang="en-US" sz="2600" dirty="0"/>
              <a:t>            </a:t>
            </a:r>
            <a:r>
              <a:rPr lang="en-US" sz="2600" dirty="0">
                <a:solidFill>
                  <a:srgbClr val="008380"/>
                </a:solidFill>
              </a:rPr>
              <a:t>E[Y</a:t>
            </a:r>
            <a:r>
              <a:rPr lang="en-US" sz="2600" baseline="-25000" dirty="0">
                <a:solidFill>
                  <a:srgbClr val="008380"/>
                </a:solidFill>
              </a:rPr>
              <a:t>X=</a:t>
            </a:r>
            <a:r>
              <a:rPr lang="en-US" sz="2600" baseline="-25000" dirty="0" err="1">
                <a:solidFill>
                  <a:srgbClr val="008380"/>
                </a:solidFill>
              </a:rPr>
              <a:t>x</a:t>
            </a:r>
            <a:r>
              <a:rPr lang="en-US" sz="2600" dirty="0" err="1">
                <a:solidFill>
                  <a:srgbClr val="008380"/>
                </a:solidFill>
              </a:rPr>
              <a:t>|Z</a:t>
            </a:r>
            <a:r>
              <a:rPr lang="en-US" sz="2600" dirty="0">
                <a:solidFill>
                  <a:srgbClr val="008380"/>
                </a:solidFill>
              </a:rPr>
              <a:t>=e] = E[Y|Z=e] + </a:t>
            </a:r>
            <a:r>
              <a:rPr lang="en-US" sz="2600" dirty="0" err="1">
                <a:solidFill>
                  <a:srgbClr val="008380"/>
                </a:solidFill>
              </a:rPr>
              <a:t>τ</a:t>
            </a:r>
            <a:r>
              <a:rPr lang="en-US" sz="2600" dirty="0">
                <a:solidFill>
                  <a:srgbClr val="008380"/>
                </a:solidFill>
              </a:rPr>
              <a:t> (x-E[X|Z=e])</a:t>
            </a:r>
          </a:p>
        </p:txBody>
      </p:sp>
    </p:spTree>
    <p:extLst>
      <p:ext uri="{BB962C8B-B14F-4D97-AF65-F5344CB8AC3E}">
        <p14:creationId xmlns:p14="http://schemas.microsoft.com/office/powerpoint/2010/main" val="264725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23528" y="1264111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Theorem</a:t>
            </a:r>
            <a:r>
              <a:rPr lang="en-US" sz="2600" b="1" dirty="0"/>
              <a:t> </a:t>
            </a:r>
            <a:r>
              <a:rPr lang="en-US" sz="2600" dirty="0"/>
              <a:t>(Counterfactual expectation) </a:t>
            </a:r>
          </a:p>
          <a:p>
            <a:r>
              <a:rPr lang="en-US" sz="2600" dirty="0"/>
              <a:t>Let  </a:t>
            </a:r>
            <a:r>
              <a:rPr lang="en-US" sz="2600" dirty="0" err="1">
                <a:solidFill>
                  <a:srgbClr val="008380"/>
                </a:solidFill>
              </a:rPr>
              <a:t>τ</a:t>
            </a:r>
            <a:r>
              <a:rPr lang="en-US" sz="2600" dirty="0"/>
              <a:t> denote slope of total effect of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on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</a:t>
            </a:r>
          </a:p>
          <a:p>
            <a:r>
              <a:rPr lang="en-US" sz="2600" dirty="0"/>
              <a:t>            </a:t>
            </a:r>
            <a:r>
              <a:rPr lang="en-US" sz="2600" dirty="0" err="1">
                <a:solidFill>
                  <a:srgbClr val="008380"/>
                </a:solidFill>
              </a:rPr>
              <a:t>τ</a:t>
            </a:r>
            <a:r>
              <a:rPr lang="en-US" sz="2600" dirty="0">
                <a:solidFill>
                  <a:srgbClr val="008380"/>
                </a:solidFill>
              </a:rPr>
              <a:t> =  E[</a:t>
            </a:r>
            <a:r>
              <a:rPr lang="en-US" sz="2600" dirty="0" err="1">
                <a:solidFill>
                  <a:srgbClr val="008380"/>
                </a:solidFill>
              </a:rPr>
              <a:t>Y|do</a:t>
            </a:r>
            <a:r>
              <a:rPr lang="en-US" sz="2600" dirty="0">
                <a:solidFill>
                  <a:srgbClr val="008380"/>
                </a:solidFill>
              </a:rPr>
              <a:t>(x+1)]-E[</a:t>
            </a:r>
            <a:r>
              <a:rPr lang="en-US" sz="2600" dirty="0" err="1">
                <a:solidFill>
                  <a:srgbClr val="008380"/>
                </a:solidFill>
              </a:rPr>
              <a:t>Y|do</a:t>
            </a:r>
            <a:r>
              <a:rPr lang="en-US" sz="2600" dirty="0">
                <a:solidFill>
                  <a:srgbClr val="008380"/>
                </a:solidFill>
              </a:rPr>
              <a:t>(x)]          </a:t>
            </a:r>
          </a:p>
          <a:p>
            <a:r>
              <a:rPr lang="en-US" sz="2600" dirty="0"/>
              <a:t>Then,  for any evidence </a:t>
            </a:r>
            <a:r>
              <a:rPr lang="en-US" sz="2600" dirty="0">
                <a:solidFill>
                  <a:srgbClr val="008380"/>
                </a:solidFill>
              </a:rPr>
              <a:t>Z = e</a:t>
            </a:r>
          </a:p>
          <a:p>
            <a:r>
              <a:rPr lang="en-US" sz="2600" dirty="0"/>
              <a:t>            </a:t>
            </a:r>
            <a:r>
              <a:rPr lang="en-US" sz="2600" dirty="0">
                <a:solidFill>
                  <a:srgbClr val="008380"/>
                </a:solidFill>
              </a:rPr>
              <a:t>E[Y</a:t>
            </a:r>
            <a:r>
              <a:rPr lang="en-US" sz="2600" baseline="-25000" dirty="0">
                <a:solidFill>
                  <a:srgbClr val="008380"/>
                </a:solidFill>
              </a:rPr>
              <a:t>X=</a:t>
            </a:r>
            <a:r>
              <a:rPr lang="en-US" sz="2600" baseline="-25000" dirty="0" err="1">
                <a:solidFill>
                  <a:srgbClr val="008380"/>
                </a:solidFill>
              </a:rPr>
              <a:t>x</a:t>
            </a:r>
            <a:r>
              <a:rPr lang="en-US" sz="2600" dirty="0" err="1">
                <a:solidFill>
                  <a:srgbClr val="008380"/>
                </a:solidFill>
              </a:rPr>
              <a:t>|Z</a:t>
            </a:r>
            <a:r>
              <a:rPr lang="en-US" sz="2600" dirty="0">
                <a:solidFill>
                  <a:srgbClr val="008380"/>
                </a:solidFill>
              </a:rPr>
              <a:t>=e] = E[Y|Z=e] + </a:t>
            </a:r>
            <a:r>
              <a:rPr lang="en-US" sz="2600" dirty="0" err="1">
                <a:solidFill>
                  <a:srgbClr val="008380"/>
                </a:solidFill>
              </a:rPr>
              <a:t>τ</a:t>
            </a:r>
            <a:r>
              <a:rPr lang="en-US" sz="2600" dirty="0">
                <a:solidFill>
                  <a:srgbClr val="008380"/>
                </a:solidFill>
              </a:rPr>
              <a:t> (x-E[X|Z=e])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Counterfactuals in Linear Models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cxnSp>
        <p:nvCxnSpPr>
          <p:cNvPr id="11" name="Gerade Verbindung mit Pfeil 10"/>
          <p:cNvCxnSpPr>
            <a:cxnSpLocks/>
          </p:cNvCxnSpPr>
          <p:nvPr/>
        </p:nvCxnSpPr>
        <p:spPr>
          <a:xfrm flipV="1">
            <a:off x="2627784" y="3356992"/>
            <a:ext cx="648072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cxnSpLocks/>
          </p:cNvCxnSpPr>
          <p:nvPr/>
        </p:nvCxnSpPr>
        <p:spPr>
          <a:xfrm flipH="1" flipV="1">
            <a:off x="4860032" y="3320989"/>
            <a:ext cx="525210" cy="7200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043608" y="4797152"/>
            <a:ext cx="3118161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/>
              <a:t>Current estimate of </a:t>
            </a:r>
            <a:r>
              <a:rPr lang="en-US" sz="260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644008" y="4005064"/>
            <a:ext cx="4218773" cy="129266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Expected effect change </a:t>
            </a:r>
          </a:p>
          <a:p>
            <a:r>
              <a:rPr lang="en-US" sz="2600" dirty="0">
                <a:solidFill>
                  <a:srgbClr val="000000"/>
                </a:solidFill>
              </a:rPr>
              <a:t>when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>
                <a:solidFill>
                  <a:srgbClr val="000000"/>
                </a:solidFill>
              </a:rPr>
              <a:t> shifted from current </a:t>
            </a:r>
          </a:p>
          <a:p>
            <a:r>
              <a:rPr lang="en-US" sz="2600" dirty="0">
                <a:solidFill>
                  <a:srgbClr val="000000"/>
                </a:solidFill>
              </a:rPr>
              <a:t>best estimate </a:t>
            </a:r>
            <a:r>
              <a:rPr lang="en-US" sz="2600" dirty="0">
                <a:solidFill>
                  <a:srgbClr val="008380"/>
                </a:solidFill>
              </a:rPr>
              <a:t>E[X|Z=e]</a:t>
            </a:r>
          </a:p>
        </p:txBody>
      </p:sp>
    </p:spTree>
    <p:extLst>
      <p:ext uri="{BB962C8B-B14F-4D97-AF65-F5344CB8AC3E}">
        <p14:creationId xmlns:p14="http://schemas.microsoft.com/office/powerpoint/2010/main" val="899709065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 of Treatment on the Treated (ETT)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107504" y="3645247"/>
            <a:ext cx="8928992" cy="2088009"/>
          </a:xfrm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380"/>
                </a:solidFill>
              </a:rPr>
              <a:t>ETT =  E[Y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 – Y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|X=1]	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380"/>
                </a:solidFill>
              </a:rPr>
              <a:t>        =  E[Y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 |X=1]- E[Y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|X=1]</a:t>
            </a:r>
            <a:r>
              <a:rPr lang="de-DE" sz="2000" dirty="0"/>
              <a:t>	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/>
              <a:t>       </a:t>
            </a:r>
            <a:r>
              <a:rPr lang="de-DE" sz="2000" dirty="0">
                <a:solidFill>
                  <a:srgbClr val="008380"/>
                </a:solidFill>
              </a:rPr>
              <a:t> =  E[Y|X=1]- E[Y|X=1] +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(1-E[X|X=1]) -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(0-E[X|X=1])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000"/>
                </a:solidFill>
              </a:rPr>
              <a:t>       </a:t>
            </a:r>
            <a:r>
              <a:rPr lang="de-DE" sz="2000" dirty="0">
                <a:solidFill>
                  <a:srgbClr val="008380"/>
                </a:solidFill>
              </a:rPr>
              <a:t>      (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Thm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(Z = </a:t>
            </a:r>
            <a:r>
              <a:rPr lang="de-DE" sz="2000" dirty="0" err="1">
                <a:solidFill>
                  <a:srgbClr val="008380"/>
                </a:solidFill>
              </a:rPr>
              <a:t>e</a:t>
            </a:r>
            <a:r>
              <a:rPr lang="de-DE" sz="2000" dirty="0">
                <a:solidFill>
                  <a:srgbClr val="008380"/>
                </a:solidFill>
              </a:rPr>
              <a:t>) ≙ (X = 1)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/>
              <a:t>       </a:t>
            </a:r>
            <a:r>
              <a:rPr lang="de-DE" sz="2000" dirty="0">
                <a:solidFill>
                  <a:srgbClr val="008380"/>
                </a:solidFill>
              </a:rPr>
              <a:t> =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dirty="0"/>
              <a:t>	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23528" y="5777388"/>
            <a:ext cx="8263049" cy="800219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 err="1">
                <a:solidFill>
                  <a:srgbClr val="000000"/>
                </a:solidFill>
              </a:rPr>
              <a:t>Hence</a:t>
            </a:r>
            <a:r>
              <a:rPr lang="de-DE" sz="2000" dirty="0">
                <a:solidFill>
                  <a:srgbClr val="000000"/>
                </a:solidFill>
              </a:rPr>
              <a:t>, in </a:t>
            </a:r>
            <a:r>
              <a:rPr lang="de-DE" sz="2000" dirty="0">
                <a:solidFill>
                  <a:srgbClr val="FF0000"/>
                </a:solidFill>
              </a:rPr>
              <a:t>linear </a:t>
            </a:r>
            <a:r>
              <a:rPr lang="de-DE" sz="2000" dirty="0" err="1">
                <a:solidFill>
                  <a:srgbClr val="FF0000"/>
                </a:solidFill>
              </a:rPr>
              <a:t>models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treatment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treated</a:t>
            </a:r>
            <a:r>
              <a:rPr lang="de-DE" sz="2000" dirty="0">
                <a:solidFill>
                  <a:srgbClr val="000000"/>
                </a:solidFill>
              </a:rPr>
              <a:t> (individual)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same </a:t>
            </a:r>
            <a:r>
              <a:rPr lang="de-DE" sz="2000" dirty="0" err="1">
                <a:solidFill>
                  <a:srgbClr val="000000"/>
                </a:solidFill>
              </a:rPr>
              <a:t>as</a:t>
            </a:r>
            <a:r>
              <a:rPr lang="de-DE" sz="2000" dirty="0">
                <a:solidFill>
                  <a:srgbClr val="000000"/>
                </a:solidFill>
              </a:rPr>
              <a:t> total </a:t>
            </a:r>
            <a:r>
              <a:rPr lang="de-DE" sz="2000" dirty="0" err="1">
                <a:solidFill>
                  <a:srgbClr val="000000"/>
                </a:solidFill>
              </a:rPr>
              <a:t>treatment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>
                <a:solidFill>
                  <a:srgbClr val="000000"/>
                </a:solidFill>
              </a:rPr>
              <a:t>population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3528" y="1264111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expectation</a:t>
            </a:r>
            <a:r>
              <a:rPr lang="de-DE" sz="2600" dirty="0"/>
              <a:t>) </a:t>
            </a:r>
          </a:p>
          <a:p>
            <a:r>
              <a:rPr lang="de-DE" sz="2600" dirty="0" err="1"/>
              <a:t>Let</a:t>
            </a:r>
            <a:r>
              <a:rPr lang="de-DE" sz="2600" dirty="0"/>
              <a:t>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/>
              <a:t>denote</a:t>
            </a:r>
            <a:r>
              <a:rPr lang="de-DE" sz="2600" dirty="0"/>
              <a:t> </a:t>
            </a:r>
            <a:r>
              <a:rPr lang="de-DE" sz="2600" dirty="0" err="1"/>
              <a:t>slope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total </a:t>
            </a:r>
            <a:r>
              <a:rPr lang="de-DE" sz="2600" dirty="0" err="1"/>
              <a:t>effect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</a:p>
          <a:p>
            <a:r>
              <a:rPr lang="de-DE" sz="2600" dirty="0"/>
              <a:t>          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=  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(x+1)]-E[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, 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any</a:t>
            </a:r>
            <a:r>
              <a:rPr lang="de-DE" sz="2600" dirty="0"/>
              <a:t> </a:t>
            </a:r>
            <a:r>
              <a:rPr lang="de-DE" sz="2600" dirty="0" err="1"/>
              <a:t>evidence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 = 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endParaRPr lang="de-DE" sz="2600" dirty="0">
              <a:solidFill>
                <a:srgbClr val="008380"/>
              </a:solidFill>
            </a:endParaRPr>
          </a:p>
          <a:p>
            <a:r>
              <a:rPr lang="de-DE" sz="2600" dirty="0"/>
              <a:t>            </a:t>
            </a:r>
            <a:r>
              <a:rPr lang="de-DE" sz="2600" dirty="0">
                <a:solidFill>
                  <a:srgbClr val="008380"/>
                </a:solidFill>
              </a:rPr>
              <a:t>E[Y</a:t>
            </a:r>
            <a:r>
              <a:rPr lang="de-DE" sz="2600" baseline="-25000" dirty="0">
                <a:solidFill>
                  <a:srgbClr val="008380"/>
                </a:solidFill>
              </a:rPr>
              <a:t>X=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 err="1">
                <a:solidFill>
                  <a:srgbClr val="008380"/>
                </a:solidFill>
              </a:rPr>
              <a:t>|Z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= E[Y|Z=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(x-E[X|Z=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9389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Extended Example </a:t>
            </a:r>
            <a:r>
              <a:rPr lang="en-US">
                <a:solidFill>
                  <a:srgbClr val="FF8000"/>
                </a:solidFill>
              </a:rPr>
              <a:t>for ETT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training program (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) for jobless funded by government to increase hiring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r>
              <a:rPr lang="en-US" dirty="0"/>
              <a:t>Pilot randomized experiment shows: 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Hiring-%(w/ training)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&gt; Hiring-%(w/o training)</a:t>
            </a:r>
            <a:r>
              <a:rPr lang="en-US" dirty="0"/>
              <a:t>  (*)</a:t>
            </a:r>
          </a:p>
          <a:p>
            <a:r>
              <a:rPr lang="en-US" dirty="0"/>
              <a:t>Critics</a:t>
            </a:r>
          </a:p>
          <a:p>
            <a:pPr lvl="1"/>
            <a:r>
              <a:rPr lang="en-US" dirty="0"/>
              <a:t>(*) not relevant as it might falsely measure effect on those who chose to enroll for program by themselves (these may have gotten job because they are more ambitious)</a:t>
            </a:r>
          </a:p>
          <a:p>
            <a:pPr lvl="1"/>
            <a:r>
              <a:rPr lang="en-US" dirty="0"/>
              <a:t>Instead, need to consider ETT 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E[Y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–Y</a:t>
            </a:r>
            <a:r>
              <a:rPr lang="en-US" baseline="-25000" dirty="0">
                <a:solidFill>
                  <a:srgbClr val="008380"/>
                </a:solidFill>
              </a:rPr>
              <a:t>0</a:t>
            </a:r>
            <a:r>
              <a:rPr lang="en-US" dirty="0">
                <a:solidFill>
                  <a:srgbClr val="008380"/>
                </a:solidFill>
              </a:rPr>
              <a:t> |X=1] </a:t>
            </a:r>
            <a:r>
              <a:rPr lang="en-US" dirty="0"/>
              <a:t>=   causal effect of training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hiring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 			   for those who took the training	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for ETT (cont’d)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75"/>
          </a:xfrm>
        </p:spPr>
        <p:txBody>
          <a:bodyPr/>
          <a:lstStyle/>
          <a:p>
            <a:r>
              <a:rPr lang="en-US" dirty="0"/>
              <a:t> Difficult part: </a:t>
            </a:r>
            <a:r>
              <a:rPr lang="en-US" dirty="0">
                <a:solidFill>
                  <a:srgbClr val="008380"/>
                </a:solidFill>
              </a:rPr>
              <a:t>E[Y</a:t>
            </a:r>
            <a:r>
              <a:rPr lang="en-US" baseline="-25000" dirty="0">
                <a:solidFill>
                  <a:srgbClr val="008380"/>
                </a:solidFill>
              </a:rPr>
              <a:t>X=0</a:t>
            </a:r>
            <a:r>
              <a:rPr lang="en-US" dirty="0">
                <a:solidFill>
                  <a:srgbClr val="008380"/>
                </a:solidFill>
              </a:rPr>
              <a:t> |X=1]</a:t>
            </a:r>
          </a:p>
          <a:p>
            <a:pPr lvl="1"/>
            <a:r>
              <a:rPr lang="en-US" dirty="0"/>
              <a:t>not given by observational or experimental data</a:t>
            </a:r>
          </a:p>
          <a:p>
            <a:pPr lvl="1"/>
            <a:r>
              <a:rPr lang="en-US" dirty="0"/>
              <a:t>but can be reduced to these if appropriate covariates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(fulfilling backdoor criterion) exist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8380"/>
                </a:solidFill>
              </a:rPr>
              <a:t>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 y | X = x‘)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=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 y | Z = </a:t>
            </a:r>
            <a:r>
              <a:rPr lang="en-US" dirty="0" err="1">
                <a:solidFill>
                  <a:srgbClr val="008380"/>
                </a:solidFill>
              </a:rPr>
              <a:t>z,x</a:t>
            </a:r>
            <a:r>
              <a:rPr lang="en-US" dirty="0">
                <a:solidFill>
                  <a:srgbClr val="008380"/>
                </a:solidFill>
              </a:rPr>
              <a:t>‘)P(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‘)	      </a:t>
            </a:r>
            <a:r>
              <a:rPr lang="en-US" dirty="0">
                <a:solidFill>
                  <a:srgbClr val="000000"/>
                </a:solidFill>
              </a:rPr>
              <a:t>(by condition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=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 y | Z = </a:t>
            </a:r>
            <a:r>
              <a:rPr lang="en-US" dirty="0" err="1">
                <a:solidFill>
                  <a:srgbClr val="008380"/>
                </a:solidFill>
              </a:rPr>
              <a:t>z,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)P(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‘)         </a:t>
            </a:r>
            <a:r>
              <a:rPr lang="en-US" dirty="0"/>
              <a:t>(by </a:t>
            </a:r>
            <a:r>
              <a:rPr lang="en-US" dirty="0" err="1"/>
              <a:t>Thm</a:t>
            </a:r>
            <a:r>
              <a:rPr lang="en-US" dirty="0"/>
              <a:t> on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         counterfactual backdoor  </a:t>
            </a:r>
            <a:r>
              <a:rPr lang="en-US" dirty="0">
                <a:solidFill>
                  <a:srgbClr val="008380"/>
                </a:solidFill>
              </a:rPr>
              <a:t>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| X,Z) = P(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|Z)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</a:t>
            </a:r>
            <a:r>
              <a:rPr lang="en-US" dirty="0">
                <a:solidFill>
                  <a:srgbClr val="008380"/>
                </a:solidFill>
              </a:rPr>
              <a:t>= 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P(Y = y | Z = z, x)P(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‘)            </a:t>
            </a:r>
            <a:r>
              <a:rPr lang="en-US" dirty="0"/>
              <a:t>(consistency rule)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>
              <a:solidFill>
                <a:srgbClr val="008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en-US" dirty="0">
                <a:solidFill>
                  <a:srgbClr val="008380"/>
                </a:solidFill>
              </a:rPr>
              <a:t>E[Y</a:t>
            </a:r>
            <a:r>
              <a:rPr lang="en-US" baseline="-25000" dirty="0">
                <a:solidFill>
                  <a:srgbClr val="008380"/>
                </a:solidFill>
              </a:rPr>
              <a:t>0</a:t>
            </a:r>
            <a:r>
              <a:rPr lang="en-US" dirty="0">
                <a:solidFill>
                  <a:srgbClr val="008380"/>
                </a:solidFill>
              </a:rPr>
              <a:t>|X=1] =  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E(Y | Z = z, X=0)P(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=1)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                  </a:t>
            </a:r>
            <a:r>
              <a:rPr lang="en-US" dirty="0"/>
              <a:t> (after substitution and commuting sums)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2843808" y="5157192"/>
            <a:ext cx="5844870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Contains only observational/testable RVs</a:t>
            </a:r>
          </a:p>
        </p:txBody>
      </p:sp>
    </p:spTree>
    <p:extLst>
      <p:ext uri="{BB962C8B-B14F-4D97-AF65-F5344CB8AC3E}">
        <p14:creationId xmlns:p14="http://schemas.microsoft.com/office/powerpoint/2010/main" val="331198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49"/>
            <a:ext cx="8229600" cy="770935"/>
          </a:xfrm>
        </p:spPr>
        <p:txBody>
          <a:bodyPr/>
          <a:lstStyle/>
          <a:p>
            <a:r>
              <a:rPr lang="en-US">
                <a:solidFill>
                  <a:srgbClr val="FF8000"/>
                </a:solidFill>
              </a:rPr>
              <a:t>Extended Example Additive Intervention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353"/>
          </a:xfrm>
        </p:spPr>
        <p:txBody>
          <a:bodyPr/>
          <a:lstStyle/>
          <a:p>
            <a:r>
              <a:rPr lang="en-US" dirty="0"/>
              <a:t> Scenario</a:t>
            </a:r>
          </a:p>
          <a:p>
            <a:pPr lvl="1"/>
            <a:r>
              <a:rPr lang="en-US" dirty="0"/>
              <a:t>Add amount </a:t>
            </a:r>
            <a:r>
              <a:rPr lang="en-US" dirty="0">
                <a:solidFill>
                  <a:srgbClr val="008380"/>
                </a:solidFill>
              </a:rPr>
              <a:t>q</a:t>
            </a:r>
            <a:r>
              <a:rPr lang="en-US" dirty="0"/>
              <a:t> of insulin to group of patients </a:t>
            </a:r>
            <a:br>
              <a:rPr lang="en-US" dirty="0"/>
            </a:br>
            <a:r>
              <a:rPr lang="en-US" dirty="0"/>
              <a:t>(with </a:t>
            </a:r>
            <a:r>
              <a:rPr lang="en-US" dirty="0">
                <a:solidFill>
                  <a:srgbClr val="FF0000"/>
                </a:solidFill>
              </a:rPr>
              <a:t>different</a:t>
            </a:r>
            <a:r>
              <a:rPr lang="en-US" dirty="0"/>
              <a:t> insulin levels)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do(X = </a:t>
            </a:r>
            <a:r>
              <a:rPr lang="en-US" dirty="0" err="1">
                <a:solidFill>
                  <a:srgbClr val="008380"/>
                </a:solidFill>
              </a:rPr>
              <a:t>X+q</a:t>
            </a:r>
            <a:r>
              <a:rPr lang="en-US" dirty="0">
                <a:solidFill>
                  <a:srgbClr val="008380"/>
                </a:solidFill>
              </a:rPr>
              <a:t>) = </a:t>
            </a:r>
            <a:r>
              <a:rPr lang="en-US" dirty="0" err="1">
                <a:solidFill>
                  <a:srgbClr val="008380"/>
                </a:solidFill>
              </a:rPr>
              <a:t>add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(q)  </a:t>
            </a:r>
          </a:p>
          <a:p>
            <a:pPr lvl="2"/>
            <a:r>
              <a:rPr lang="en-US" dirty="0"/>
              <a:t>Different from simple intervention</a:t>
            </a:r>
          </a:p>
          <a:p>
            <a:pPr lvl="1"/>
            <a:r>
              <a:rPr lang="en-US" dirty="0"/>
              <a:t>Calculate effect of additive intervention from data where such additions have not been observed</a:t>
            </a:r>
          </a:p>
          <a:p>
            <a:r>
              <a:rPr lang="en-US" dirty="0"/>
              <a:t>Formalization with counterfactual</a:t>
            </a:r>
          </a:p>
          <a:p>
            <a:pPr lvl="1"/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outcome RV = a RV relevant for measuring effect </a:t>
            </a:r>
          </a:p>
          <a:p>
            <a:pPr lvl="1"/>
            <a:r>
              <a:rPr lang="en-US" dirty="0">
                <a:solidFill>
                  <a:srgbClr val="008380"/>
                </a:solidFill>
              </a:rPr>
              <a:t>X = x’ </a:t>
            </a:r>
            <a:r>
              <a:rPr lang="en-US" dirty="0"/>
              <a:t>(previous level of insulin)</a:t>
            </a:r>
          </a:p>
          <a:p>
            <a:pPr lvl="1"/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‘+q</a:t>
            </a:r>
            <a:r>
              <a:rPr lang="en-US" dirty="0"/>
              <a:t> = outcome after additive intervention with </a:t>
            </a:r>
            <a:r>
              <a:rPr lang="en-US" dirty="0">
                <a:solidFill>
                  <a:srgbClr val="008380"/>
                </a:solidFill>
              </a:rPr>
              <a:t>q </a:t>
            </a:r>
            <a:r>
              <a:rPr lang="en-US" dirty="0"/>
              <a:t>insulin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301564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0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8000"/>
                </a:solidFill>
              </a:rPr>
              <a:t>Extended Example Additive Intervention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r>
              <a:rPr lang="en-US" dirty="0">
                <a:solidFill>
                  <a:srgbClr val="008380"/>
                </a:solidFill>
              </a:rPr>
              <a:t>E(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‘ +</a:t>
            </a:r>
            <a:r>
              <a:rPr lang="en-US" baseline="-25000" dirty="0" err="1">
                <a:solidFill>
                  <a:srgbClr val="008380"/>
                </a:solidFill>
              </a:rPr>
              <a:t>q</a:t>
            </a:r>
            <a:r>
              <a:rPr lang="en-US" dirty="0" err="1">
                <a:solidFill>
                  <a:srgbClr val="008380"/>
                </a:solidFill>
              </a:rPr>
              <a:t>|x</a:t>
            </a:r>
            <a:r>
              <a:rPr lang="en-US" dirty="0">
                <a:solidFill>
                  <a:srgbClr val="008380"/>
                </a:solidFill>
              </a:rPr>
              <a:t>‘) </a:t>
            </a:r>
            <a:r>
              <a:rPr lang="en-US" dirty="0"/>
              <a:t>= expected output of additive intervention</a:t>
            </a:r>
          </a:p>
          <a:p>
            <a:pPr lvl="1"/>
            <a:r>
              <a:rPr lang="en-US" dirty="0"/>
              <a:t>Part of ETT expression</a:t>
            </a:r>
          </a:p>
          <a:p>
            <a:pPr lvl="1"/>
            <a:r>
              <a:rPr lang="en-US" dirty="0"/>
              <a:t>Can be identified with adjustment formula </a:t>
            </a:r>
          </a:p>
          <a:p>
            <a:pPr marL="457200" lvl="1" indent="0">
              <a:buNone/>
            </a:pPr>
            <a:r>
              <a:rPr lang="en-US" dirty="0"/>
              <a:t>   (for backdoor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such as weight, age, etc.)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8380"/>
                </a:solidFill>
              </a:rPr>
              <a:t>E[</a:t>
            </a:r>
            <a:r>
              <a:rPr lang="en-US" dirty="0" err="1">
                <a:solidFill>
                  <a:srgbClr val="008380"/>
                </a:solidFill>
              </a:rPr>
              <a:t>Y|add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(q)] –E[Y]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8380"/>
                </a:solidFill>
              </a:rPr>
              <a:t>        = ∑</a:t>
            </a:r>
            <a:r>
              <a:rPr lang="en-US" baseline="-25000" dirty="0" err="1">
                <a:solidFill>
                  <a:srgbClr val="008380"/>
                </a:solidFill>
              </a:rPr>
              <a:t>x‘</a:t>
            </a:r>
            <a:r>
              <a:rPr lang="en-US" dirty="0" err="1">
                <a:solidFill>
                  <a:srgbClr val="008380"/>
                </a:solidFill>
              </a:rPr>
              <a:t>E</a:t>
            </a:r>
            <a:r>
              <a:rPr lang="en-US" dirty="0">
                <a:solidFill>
                  <a:srgbClr val="008380"/>
                </a:solidFill>
              </a:rPr>
              <a:t>[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‘+</a:t>
            </a:r>
            <a:r>
              <a:rPr lang="en-US" baseline="-25000" dirty="0" err="1">
                <a:solidFill>
                  <a:srgbClr val="008380"/>
                </a:solidFill>
              </a:rPr>
              <a:t>q</a:t>
            </a:r>
            <a:r>
              <a:rPr lang="en-US" dirty="0" err="1">
                <a:solidFill>
                  <a:srgbClr val="008380"/>
                </a:solidFill>
              </a:rPr>
              <a:t>|X</a:t>
            </a:r>
            <a:r>
              <a:rPr lang="en-US" dirty="0">
                <a:solidFill>
                  <a:srgbClr val="008380"/>
                </a:solidFill>
              </a:rPr>
              <a:t>=x‘]P(X=x‘) – E[Y]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8380"/>
                </a:solidFill>
              </a:rPr>
              <a:t>        = ∑</a:t>
            </a:r>
            <a:r>
              <a:rPr lang="en-US" baseline="-25000" dirty="0" err="1">
                <a:solidFill>
                  <a:srgbClr val="008380"/>
                </a:solidFill>
              </a:rPr>
              <a:t>x‘</a:t>
            </a:r>
            <a:r>
              <a:rPr lang="en-US" dirty="0" err="1">
                <a:solidFill>
                  <a:srgbClr val="008380"/>
                </a:solidFill>
              </a:rPr>
              <a:t>∑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E[Y|X=x‘+</a:t>
            </a:r>
            <a:r>
              <a:rPr lang="en-US" dirty="0" err="1">
                <a:solidFill>
                  <a:srgbClr val="008380"/>
                </a:solidFill>
              </a:rPr>
              <a:t>q,Z</a:t>
            </a:r>
            <a:r>
              <a:rPr lang="en-US" dirty="0">
                <a:solidFill>
                  <a:srgbClr val="008380"/>
                </a:solidFill>
              </a:rPr>
              <a:t>=z]P(Z=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=x‘)P(X=x‘)-E[Y]</a:t>
            </a:r>
          </a:p>
          <a:p>
            <a:pPr marL="457200" lvl="1" indent="0">
              <a:buNone/>
            </a:pPr>
            <a:r>
              <a:rPr lang="en-US" dirty="0"/>
              <a:t>               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using already derived formula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8000"/>
                </a:solidFill>
              </a:rPr>
              <a:t>                  </a:t>
            </a:r>
            <a:r>
              <a:rPr lang="en-US" dirty="0">
                <a:solidFill>
                  <a:srgbClr val="008380"/>
                </a:solidFill>
              </a:rPr>
              <a:t>E(</a:t>
            </a:r>
            <a:r>
              <a:rPr lang="en-US" dirty="0" err="1">
                <a:solidFill>
                  <a:srgbClr val="008380"/>
                </a:solidFill>
              </a:rPr>
              <a:t>Y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| X = x‘) =∑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E(Y = y | Z = z, x)P(</a:t>
            </a:r>
            <a:r>
              <a:rPr lang="en-US" dirty="0" err="1">
                <a:solidFill>
                  <a:srgbClr val="008380"/>
                </a:solidFill>
              </a:rPr>
              <a:t>z|x</a:t>
            </a:r>
            <a:r>
              <a:rPr lang="en-US" dirty="0">
                <a:solidFill>
                  <a:srgbClr val="008380"/>
                </a:solidFill>
              </a:rPr>
              <a:t>‘)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8000"/>
                </a:solidFill>
              </a:rPr>
              <a:t>		  </a:t>
            </a:r>
            <a:r>
              <a:rPr lang="en-US" dirty="0"/>
              <a:t>and substituting </a:t>
            </a:r>
            <a:r>
              <a:rPr lang="en-US" dirty="0">
                <a:solidFill>
                  <a:srgbClr val="008380"/>
                </a:solidFill>
              </a:rPr>
              <a:t>x = x‘ +q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8000"/>
                </a:solidFill>
              </a:rPr>
              <a:t>Extended Ex. Additive Intervention (cont’d)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A: =  E[</a:t>
            </a:r>
            <a:r>
              <a:rPr lang="en-US" dirty="0" err="1">
                <a:solidFill>
                  <a:srgbClr val="008380"/>
                </a:solidFill>
              </a:rPr>
              <a:t>Y|add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(q)] –E[Y]  </a:t>
            </a:r>
            <a:r>
              <a:rPr lang="en-US" dirty="0">
                <a:solidFill>
                  <a:srgbClr val="FF0000"/>
                </a:solidFill>
              </a:rPr>
              <a:t>=?=</a:t>
            </a:r>
            <a:r>
              <a:rPr lang="en-US" dirty="0">
                <a:solidFill>
                  <a:srgbClr val="00838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B: =   ∑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 E[</a:t>
            </a:r>
            <a:r>
              <a:rPr lang="en-US" dirty="0" err="1">
                <a:solidFill>
                  <a:srgbClr val="008380"/>
                </a:solidFill>
              </a:rPr>
              <a:t>Y|do</a:t>
            </a:r>
            <a:r>
              <a:rPr lang="en-US" dirty="0">
                <a:solidFill>
                  <a:srgbClr val="008380"/>
                </a:solidFill>
              </a:rPr>
              <a:t>(X = </a:t>
            </a:r>
            <a:r>
              <a:rPr lang="en-US" dirty="0" err="1">
                <a:solidFill>
                  <a:srgbClr val="008380"/>
                </a:solidFill>
              </a:rPr>
              <a:t>x+q</a:t>
            </a:r>
            <a:r>
              <a:rPr lang="en-US" dirty="0">
                <a:solidFill>
                  <a:srgbClr val="008380"/>
                </a:solidFill>
              </a:rPr>
              <a:t>)] - E[</a:t>
            </a:r>
            <a:r>
              <a:rPr lang="en-US" dirty="0" err="1">
                <a:solidFill>
                  <a:srgbClr val="008380"/>
                </a:solidFill>
              </a:rPr>
              <a:t>Y|do</a:t>
            </a:r>
            <a:r>
              <a:rPr lang="en-US" dirty="0">
                <a:solidFill>
                  <a:srgbClr val="008380"/>
                </a:solidFill>
              </a:rPr>
              <a:t>(X = x)])P(X=x)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     =   ∑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 E[Y</a:t>
            </a:r>
            <a:r>
              <a:rPr lang="en-US" baseline="-25000" dirty="0">
                <a:solidFill>
                  <a:srgbClr val="008380"/>
                </a:solidFill>
              </a:rPr>
              <a:t>X = </a:t>
            </a:r>
            <a:r>
              <a:rPr lang="en-US" baseline="-25000" dirty="0" err="1">
                <a:solidFill>
                  <a:srgbClr val="008380"/>
                </a:solidFill>
              </a:rPr>
              <a:t>x+q</a:t>
            </a:r>
            <a:r>
              <a:rPr lang="en-US" dirty="0">
                <a:solidFill>
                  <a:srgbClr val="008380"/>
                </a:solidFill>
              </a:rPr>
              <a:t>] - E[Y</a:t>
            </a:r>
            <a:r>
              <a:rPr lang="en-US" baseline="-25000" dirty="0">
                <a:solidFill>
                  <a:srgbClr val="008380"/>
                </a:solidFill>
              </a:rPr>
              <a:t>X = x</a:t>
            </a:r>
            <a:r>
              <a:rPr lang="en-US" dirty="0">
                <a:solidFill>
                  <a:srgbClr val="008380"/>
                </a:solidFill>
              </a:rPr>
              <a:t>] )P(X=x)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     =    </a:t>
            </a:r>
            <a:r>
              <a:rPr lang="en-US" dirty="0"/>
              <a:t>Average total effect of adding </a:t>
            </a:r>
            <a:r>
              <a:rPr lang="en-US" dirty="0">
                <a:solidFill>
                  <a:srgbClr val="008380"/>
                </a:solidFill>
              </a:rPr>
              <a:t>q </a:t>
            </a:r>
            <a:r>
              <a:rPr lang="en-US" dirty="0"/>
              <a:t>for each level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r>
              <a:rPr lang="en-US" dirty="0">
                <a:solidFill>
                  <a:srgbClr val="FF0000"/>
                </a:solidFill>
              </a:rPr>
              <a:t>NO!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 “nature” chooses individual’s level of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 A, </a:t>
            </a:r>
            <a:r>
              <a:rPr lang="en-US" dirty="0">
                <a:solidFill>
                  <a:srgbClr val="008380"/>
                </a:solidFill>
              </a:rPr>
              <a:t>P(X=x)</a:t>
            </a:r>
            <a:r>
              <a:rPr lang="en-US" dirty="0">
                <a:solidFill>
                  <a:srgbClr val="000000"/>
                </a:solidFill>
              </a:rPr>
              <a:t> represents those individuals </a:t>
            </a:r>
            <a:r>
              <a:rPr lang="en-US" dirty="0" err="1">
                <a:solidFill>
                  <a:srgbClr val="000000"/>
                </a:solidFill>
              </a:rPr>
              <a:t>chosing</a:t>
            </a:r>
            <a:r>
              <a:rPr lang="en-US" dirty="0">
                <a:solidFill>
                  <a:srgbClr val="000000"/>
                </a:solidFill>
              </a:rPr>
              <a:t> level </a:t>
            </a:r>
            <a:r>
              <a:rPr lang="en-US" dirty="0">
                <a:solidFill>
                  <a:srgbClr val="008380"/>
                </a:solidFill>
              </a:rPr>
              <a:t>X=x</a:t>
            </a:r>
            <a:r>
              <a:rPr lang="en-US" dirty="0">
                <a:solidFill>
                  <a:srgbClr val="000000"/>
                </a:solidFill>
              </a:rPr>
              <a:t> by free choice of it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 could be the case that those highly sensitive to getting dose</a:t>
            </a:r>
            <a:r>
              <a:rPr lang="en-US" dirty="0">
                <a:solidFill>
                  <a:srgbClr val="008380"/>
                </a:solidFill>
              </a:rPr>
              <a:t> q </a:t>
            </a:r>
            <a:r>
              <a:rPr lang="en-US" dirty="0">
                <a:solidFill>
                  <a:srgbClr val="000000"/>
                </a:solidFill>
              </a:rPr>
              <a:t>addition try to lower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value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dirty="0">
                <a:solidFill>
                  <a:srgbClr val="008380"/>
                </a:solidFill>
              </a:rPr>
              <a:t>B</a:t>
            </a:r>
            <a:r>
              <a:rPr lang="en-US" dirty="0">
                <a:solidFill>
                  <a:srgbClr val="000000"/>
                </a:solidFill>
              </a:rPr>
              <a:t> one cuts this natural influence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2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ECFB4-57F8-104A-99BA-822C3138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Models with Path Coefficients: SEMs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58122-5CE0-D440-8ED4-93FF75CF2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4940898" cy="49688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Linear SCM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Z = </a:t>
            </a:r>
            <a:r>
              <a:rPr lang="en-US" sz="2000" dirty="0" err="1">
                <a:solidFill>
                  <a:srgbClr val="008380"/>
                </a:solidFill>
              </a:rPr>
              <a:t>aX</a:t>
            </a:r>
            <a:r>
              <a:rPr lang="en-US" sz="2000" dirty="0">
                <a:solidFill>
                  <a:srgbClr val="008380"/>
                </a:solidFill>
              </a:rPr>
              <a:t> +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W = </a:t>
            </a:r>
            <a:r>
              <a:rPr lang="en-US" sz="2000" dirty="0" err="1">
                <a:solidFill>
                  <a:srgbClr val="008380"/>
                </a:solidFill>
              </a:rPr>
              <a:t>bX</a:t>
            </a:r>
            <a:r>
              <a:rPr lang="en-US" sz="2000" dirty="0">
                <a:solidFill>
                  <a:srgbClr val="008380"/>
                </a:solidFill>
              </a:rPr>
              <a:t> +</a:t>
            </a:r>
            <a:r>
              <a:rPr lang="en-US" sz="2000" dirty="0" err="1">
                <a:solidFill>
                  <a:srgbClr val="008380"/>
                </a:solidFill>
              </a:rPr>
              <a:t>cZ</a:t>
            </a:r>
            <a:r>
              <a:rPr lang="en-US" sz="2000" dirty="0">
                <a:solidFill>
                  <a:srgbClr val="008380"/>
                </a:solidFill>
              </a:rPr>
              <a:t> + U</a:t>
            </a:r>
            <a:r>
              <a:rPr lang="en-US" sz="2000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 = </a:t>
            </a:r>
            <a:r>
              <a:rPr lang="en-US" sz="2000" dirty="0" err="1">
                <a:solidFill>
                  <a:srgbClr val="008380"/>
                </a:solidFill>
              </a:rPr>
              <a:t>dZ</a:t>
            </a:r>
            <a:r>
              <a:rPr lang="en-US" sz="2000" dirty="0">
                <a:solidFill>
                  <a:srgbClr val="008380"/>
                </a:solidFill>
              </a:rPr>
              <a:t> +</a:t>
            </a:r>
            <a:r>
              <a:rPr lang="en-US" sz="2000" dirty="0" err="1">
                <a:solidFill>
                  <a:srgbClr val="008380"/>
                </a:solidFill>
              </a:rPr>
              <a:t>eW</a:t>
            </a:r>
            <a:r>
              <a:rPr lang="en-US" sz="2000" dirty="0">
                <a:solidFill>
                  <a:srgbClr val="008380"/>
                </a:solidFill>
              </a:rPr>
              <a:t> +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</a:p>
          <a:p>
            <a:r>
              <a:rPr lang="en-DE" sz="2400" dirty="0"/>
              <a:t>Graph with path coefficients</a:t>
            </a:r>
          </a:p>
          <a:p>
            <a:r>
              <a:rPr lang="en-US" sz="2400" dirty="0"/>
              <a:t>P</a:t>
            </a:r>
            <a:r>
              <a:rPr lang="en-DE" sz="2400" dirty="0"/>
              <a:t>ath coefficients model </a:t>
            </a:r>
            <a:br>
              <a:rPr lang="en-DE" sz="2400" dirty="0"/>
            </a:br>
            <a:r>
              <a:rPr lang="en-US" sz="2400" dirty="0">
                <a:solidFill>
                  <a:srgbClr val="0919FF"/>
                </a:solidFill>
              </a:rPr>
              <a:t>Causal Direct Effects (CDEs)</a:t>
            </a:r>
            <a:br>
              <a:rPr lang="en-US" sz="2400" dirty="0">
                <a:solidFill>
                  <a:srgbClr val="0919FF"/>
                </a:solidFill>
              </a:rPr>
            </a:br>
            <a:r>
              <a:rPr lang="en-US" sz="2400" dirty="0"/>
              <a:t>w.r.t. change rates</a:t>
            </a:r>
          </a:p>
          <a:p>
            <a:r>
              <a:rPr lang="en-US" sz="2400" dirty="0"/>
              <a:t>Last time: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120AFF"/>
                </a:solidFill>
              </a:rPr>
              <a:t>Gaussian error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But</a:t>
            </a:r>
            <a:r>
              <a:rPr lang="en-US" sz="2400" dirty="0">
                <a:solidFill>
                  <a:srgbClr val="120AFF"/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/>
              <a:t>can also be considered</a:t>
            </a:r>
            <a:br>
              <a:rPr lang="en-US" sz="2400" dirty="0"/>
            </a:br>
            <a:r>
              <a:rPr lang="en-US" sz="2400" dirty="0"/>
              <a:t>as</a:t>
            </a:r>
            <a:r>
              <a:rPr lang="en-DE" sz="2400" dirty="0">
                <a:solidFill>
                  <a:srgbClr val="120AFF"/>
                </a:solidFill>
              </a:rPr>
              <a:t> </a:t>
            </a:r>
            <a:r>
              <a:rPr lang="en-DE" sz="2400" dirty="0"/>
              <a:t>a description of objects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82A6C-217E-6241-B3A4-864B9BA40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Textfeld 5">
            <a:extLst>
              <a:ext uri="{FF2B5EF4-FFF2-40B4-BE49-F238E27FC236}">
                <a16:creationId xmlns:a16="http://schemas.microsoft.com/office/drawing/2014/main" id="{2620EB1D-B0D3-834C-B375-B3CD8E2EDE7D}"/>
              </a:ext>
            </a:extLst>
          </p:cNvPr>
          <p:cNvSpPr txBox="1"/>
          <p:nvPr/>
        </p:nvSpPr>
        <p:spPr>
          <a:xfrm>
            <a:off x="6660232" y="27809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FD6AB4-CF25-6942-8276-82D045598E6E}"/>
              </a:ext>
            </a:extLst>
          </p:cNvPr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F20ABA-07EE-E641-85B0-1D514A301E3E}"/>
              </a:ext>
            </a:extLst>
          </p:cNvPr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A6ABB11-0222-7545-B6C5-DB6BCB42E428}"/>
              </a:ext>
            </a:extLst>
          </p:cNvPr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FE96763D-7E6B-7C4C-B344-D553BC849580}"/>
              </a:ext>
            </a:extLst>
          </p:cNvPr>
          <p:cNvCxnSpPr>
            <a:stCxn id="6" idx="4"/>
            <a:endCxn id="7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10">
            <a:extLst>
              <a:ext uri="{FF2B5EF4-FFF2-40B4-BE49-F238E27FC236}">
                <a16:creationId xmlns:a16="http://schemas.microsoft.com/office/drawing/2014/main" id="{727DAB5C-7521-2643-AB66-9BD79AC251C1}"/>
              </a:ext>
            </a:extLst>
          </p:cNvPr>
          <p:cNvCxnSpPr>
            <a:stCxn id="8" idx="4"/>
            <a:endCxn id="7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A9DDDF4F-051D-054F-A8BE-AF17AD13FFB3}"/>
              </a:ext>
            </a:extLst>
          </p:cNvPr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46A74E-4F19-1046-90A8-F7CD96938057}"/>
              </a:ext>
            </a:extLst>
          </p:cNvPr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Gerade Verbindung mit Pfeil 15">
            <a:extLst>
              <a:ext uri="{FF2B5EF4-FFF2-40B4-BE49-F238E27FC236}">
                <a16:creationId xmlns:a16="http://schemas.microsoft.com/office/drawing/2014/main" id="{2F7C25F5-1E23-9A4E-AB7F-5C2149CCD48E}"/>
              </a:ext>
            </a:extLst>
          </p:cNvPr>
          <p:cNvCxnSpPr>
            <a:stCxn id="18" idx="3"/>
            <a:endCxn id="7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794F778C-2375-7F48-B87C-0A550927CCD3}"/>
              </a:ext>
            </a:extLst>
          </p:cNvPr>
          <p:cNvCxnSpPr>
            <a:stCxn id="12" idx="4"/>
            <a:endCxn id="8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feld 18">
            <a:extLst>
              <a:ext uri="{FF2B5EF4-FFF2-40B4-BE49-F238E27FC236}">
                <a16:creationId xmlns:a16="http://schemas.microsoft.com/office/drawing/2014/main" id="{4FC657E9-7C8E-E14F-9C8D-3F4BA0EA402B}"/>
              </a:ext>
            </a:extLst>
          </p:cNvPr>
          <p:cNvSpPr txBox="1"/>
          <p:nvPr/>
        </p:nvSpPr>
        <p:spPr>
          <a:xfrm>
            <a:off x="6062208" y="177281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W</a:t>
            </a:r>
          </a:p>
        </p:txBody>
      </p:sp>
      <p:sp>
        <p:nvSpPr>
          <p:cNvPr id="16" name="Textfeld 19">
            <a:extLst>
              <a:ext uri="{FF2B5EF4-FFF2-40B4-BE49-F238E27FC236}">
                <a16:creationId xmlns:a16="http://schemas.microsoft.com/office/drawing/2014/main" id="{3CF46E3E-4EB6-B24E-9E78-684C18F00842}"/>
              </a:ext>
            </a:extLst>
          </p:cNvPr>
          <p:cNvSpPr txBox="1"/>
          <p:nvPr/>
        </p:nvSpPr>
        <p:spPr>
          <a:xfrm>
            <a:off x="7020272" y="35637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17" name="Textfeld 21">
            <a:extLst>
              <a:ext uri="{FF2B5EF4-FFF2-40B4-BE49-F238E27FC236}">
                <a16:creationId xmlns:a16="http://schemas.microsoft.com/office/drawing/2014/main" id="{E2E132A4-BEA5-1F4E-9F2A-39C0B54D95AD}"/>
              </a:ext>
            </a:extLst>
          </p:cNvPr>
          <p:cNvSpPr txBox="1"/>
          <p:nvPr/>
        </p:nvSpPr>
        <p:spPr>
          <a:xfrm>
            <a:off x="5796136" y="257419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endParaRPr lang="en-US" baseline="-250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71B352-2A4D-4548-8C11-6CF99CD424D0}"/>
              </a:ext>
            </a:extLst>
          </p:cNvPr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531074E-6B0A-AB46-B976-0E60BE09FD05}"/>
              </a:ext>
            </a:extLst>
          </p:cNvPr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Gerade Verbindung mit Pfeil 30">
            <a:extLst>
              <a:ext uri="{FF2B5EF4-FFF2-40B4-BE49-F238E27FC236}">
                <a16:creationId xmlns:a16="http://schemas.microsoft.com/office/drawing/2014/main" id="{C96EC0D6-6B34-B340-A11C-510365E1639E}"/>
              </a:ext>
            </a:extLst>
          </p:cNvPr>
          <p:cNvCxnSpPr>
            <a:stCxn id="19" idx="3"/>
            <a:endCxn id="8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31">
            <a:extLst>
              <a:ext uri="{FF2B5EF4-FFF2-40B4-BE49-F238E27FC236}">
                <a16:creationId xmlns:a16="http://schemas.microsoft.com/office/drawing/2014/main" id="{3F163E45-61B2-0F48-B836-13E507B641A8}"/>
              </a:ext>
            </a:extLst>
          </p:cNvPr>
          <p:cNvCxnSpPr>
            <a:stCxn id="19" idx="5"/>
            <a:endCxn id="18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32">
            <a:extLst>
              <a:ext uri="{FF2B5EF4-FFF2-40B4-BE49-F238E27FC236}">
                <a16:creationId xmlns:a16="http://schemas.microsoft.com/office/drawing/2014/main" id="{6C27988B-E382-DA42-BC79-21F5C77A5725}"/>
              </a:ext>
            </a:extLst>
          </p:cNvPr>
          <p:cNvSpPr txBox="1"/>
          <p:nvPr/>
        </p:nvSpPr>
        <p:spPr>
          <a:xfrm>
            <a:off x="6956926" y="15567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3" name="Textfeld 33">
            <a:extLst>
              <a:ext uri="{FF2B5EF4-FFF2-40B4-BE49-F238E27FC236}">
                <a16:creationId xmlns:a16="http://schemas.microsoft.com/office/drawing/2014/main" id="{A9B4BE64-5CF3-364E-A6E1-1F5FBA23FC89}"/>
              </a:ext>
            </a:extLst>
          </p:cNvPr>
          <p:cNvSpPr txBox="1"/>
          <p:nvPr/>
        </p:nvSpPr>
        <p:spPr>
          <a:xfrm>
            <a:off x="7358352" y="11247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E067E39-1E4B-7E48-B311-EE2D7828F70B}"/>
              </a:ext>
            </a:extLst>
          </p:cNvPr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Gerade Verbindung mit Pfeil 35">
            <a:extLst>
              <a:ext uri="{FF2B5EF4-FFF2-40B4-BE49-F238E27FC236}">
                <a16:creationId xmlns:a16="http://schemas.microsoft.com/office/drawing/2014/main" id="{F0EB74F8-F98A-7A45-AA59-17D60D4C8EA2}"/>
              </a:ext>
            </a:extLst>
          </p:cNvPr>
          <p:cNvCxnSpPr>
            <a:stCxn id="24" idx="4"/>
            <a:endCxn id="19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feld 40">
            <a:extLst>
              <a:ext uri="{FF2B5EF4-FFF2-40B4-BE49-F238E27FC236}">
                <a16:creationId xmlns:a16="http://schemas.microsoft.com/office/drawing/2014/main" id="{84150FEB-1406-CA48-AD6A-539F1594A289}"/>
              </a:ext>
            </a:extLst>
          </p:cNvPr>
          <p:cNvSpPr txBox="1"/>
          <p:nvPr/>
        </p:nvSpPr>
        <p:spPr>
          <a:xfrm>
            <a:off x="8566812" y="25649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7" name="Textfeld 41">
            <a:extLst>
              <a:ext uri="{FF2B5EF4-FFF2-40B4-BE49-F238E27FC236}">
                <a16:creationId xmlns:a16="http://schemas.microsoft.com/office/drawing/2014/main" id="{623D75F4-3D6C-784E-9727-284B61AB7ED0}"/>
              </a:ext>
            </a:extLst>
          </p:cNvPr>
          <p:cNvSpPr txBox="1"/>
          <p:nvPr/>
        </p:nvSpPr>
        <p:spPr>
          <a:xfrm>
            <a:off x="8519121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Z</a:t>
            </a:r>
          </a:p>
        </p:txBody>
      </p:sp>
      <p:cxnSp>
        <p:nvCxnSpPr>
          <p:cNvPr id="28" name="Gerade Verbindung mit Pfeil 42">
            <a:extLst>
              <a:ext uri="{FF2B5EF4-FFF2-40B4-BE49-F238E27FC236}">
                <a16:creationId xmlns:a16="http://schemas.microsoft.com/office/drawing/2014/main" id="{1AD70C21-F5AC-F042-9E34-A7049845A085}"/>
              </a:ext>
            </a:extLst>
          </p:cNvPr>
          <p:cNvCxnSpPr>
            <a:stCxn id="11" idx="4"/>
            <a:endCxn id="18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45">
            <a:extLst>
              <a:ext uri="{FF2B5EF4-FFF2-40B4-BE49-F238E27FC236}">
                <a16:creationId xmlns:a16="http://schemas.microsoft.com/office/drawing/2014/main" id="{29768D1F-F24C-9349-A68D-CFD5D22872D0}"/>
              </a:ext>
            </a:extLst>
          </p:cNvPr>
          <p:cNvCxnSpPr>
            <a:stCxn id="18" idx="2"/>
            <a:endCxn id="8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55">
            <a:extLst>
              <a:ext uri="{FF2B5EF4-FFF2-40B4-BE49-F238E27FC236}">
                <a16:creationId xmlns:a16="http://schemas.microsoft.com/office/drawing/2014/main" id="{1E94102A-BBA7-3C43-A118-14B3CFA4F9A3}"/>
              </a:ext>
            </a:extLst>
          </p:cNvPr>
          <p:cNvSpPr txBox="1"/>
          <p:nvPr/>
        </p:nvSpPr>
        <p:spPr>
          <a:xfrm>
            <a:off x="6588224" y="19168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31" name="Textfeld 56">
            <a:extLst>
              <a:ext uri="{FF2B5EF4-FFF2-40B4-BE49-F238E27FC236}">
                <a16:creationId xmlns:a16="http://schemas.microsoft.com/office/drawing/2014/main" id="{C97D206F-76B2-9941-8C80-3D04C18291D7}"/>
              </a:ext>
            </a:extLst>
          </p:cNvPr>
          <p:cNvSpPr txBox="1"/>
          <p:nvPr/>
        </p:nvSpPr>
        <p:spPr>
          <a:xfrm>
            <a:off x="7821022" y="19168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32" name="Textfeld 57">
            <a:extLst>
              <a:ext uri="{FF2B5EF4-FFF2-40B4-BE49-F238E27FC236}">
                <a16:creationId xmlns:a16="http://schemas.microsoft.com/office/drawing/2014/main" id="{342CBE1A-5B82-E14B-A0B2-AA32E24BFA08}"/>
              </a:ext>
            </a:extLst>
          </p:cNvPr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33" name="Textfeld 58">
            <a:extLst>
              <a:ext uri="{FF2B5EF4-FFF2-40B4-BE49-F238E27FC236}">
                <a16:creationId xmlns:a16="http://schemas.microsoft.com/office/drawing/2014/main" id="{F41F2D39-B97A-BC48-87EF-9FED90099773}"/>
              </a:ext>
            </a:extLst>
          </p:cNvPr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34" name="Textfeld 59">
            <a:extLst>
              <a:ext uri="{FF2B5EF4-FFF2-40B4-BE49-F238E27FC236}">
                <a16:creationId xmlns:a16="http://schemas.microsoft.com/office/drawing/2014/main" id="{24DEFE85-88AA-C94F-BCD8-D11A4B7FBAA6}"/>
              </a:ext>
            </a:extLst>
          </p:cNvPr>
          <p:cNvSpPr txBox="1"/>
          <p:nvPr/>
        </p:nvSpPr>
        <p:spPr>
          <a:xfrm>
            <a:off x="6228184" y="30689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35" name="Cloud Callout 34">
            <a:extLst>
              <a:ext uri="{FF2B5EF4-FFF2-40B4-BE49-F238E27FC236}">
                <a16:creationId xmlns:a16="http://schemas.microsoft.com/office/drawing/2014/main" id="{510E75DD-DF6E-8144-9B19-6ABF95E75F41}"/>
              </a:ext>
            </a:extLst>
          </p:cNvPr>
          <p:cNvSpPr/>
          <p:nvPr/>
        </p:nvSpPr>
        <p:spPr>
          <a:xfrm>
            <a:off x="4902523" y="4434323"/>
            <a:ext cx="3687514" cy="1368152"/>
          </a:xfrm>
          <a:prstGeom prst="cloudCallout">
            <a:avLst>
              <a:gd name="adj1" fmla="val -52634"/>
              <a:gd name="adj2" fmla="val -763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If Z is increased by 1</a:t>
            </a:r>
            <a:br>
              <a:rPr lang="en-DE" dirty="0"/>
            </a:br>
            <a:r>
              <a:rPr lang="en-DE" dirty="0"/>
              <a:t>then Y is increase by d</a:t>
            </a:r>
          </a:p>
        </p:txBody>
      </p:sp>
      <p:sp>
        <p:nvSpPr>
          <p:cNvPr id="36" name="Rounded Rectangular Callout 35">
            <a:extLst>
              <a:ext uri="{FF2B5EF4-FFF2-40B4-BE49-F238E27FC236}">
                <a16:creationId xmlns:a16="http://schemas.microsoft.com/office/drawing/2014/main" id="{51CE47D1-972E-9B4A-BFA4-3028777BE1C2}"/>
              </a:ext>
            </a:extLst>
          </p:cNvPr>
          <p:cNvSpPr/>
          <p:nvPr/>
        </p:nvSpPr>
        <p:spPr>
          <a:xfrm>
            <a:off x="3431457" y="1179117"/>
            <a:ext cx="2001907" cy="1187398"/>
          </a:xfrm>
          <a:prstGeom prst="wedgeRoundRectCallout">
            <a:avLst>
              <a:gd name="adj1" fmla="val 67475"/>
              <a:gd name="adj2" fmla="val 40253"/>
              <a:gd name="adj3" fmla="val 16667"/>
            </a:avLst>
          </a:prstGeom>
          <a:solidFill>
            <a:schemeClr val="accent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Structural Equational Model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(SEM)</a:t>
            </a:r>
          </a:p>
        </p:txBody>
      </p:sp>
    </p:spTree>
    <p:extLst>
      <p:ext uri="{BB962C8B-B14F-4D97-AF65-F5344CB8AC3E}">
        <p14:creationId xmlns:p14="http://schemas.microsoft.com/office/powerpoint/2010/main" val="306618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11" grpId="0" animBg="1"/>
      <p:bldP spid="12" grpId="0" animBg="1"/>
      <p:bldP spid="15" grpId="0"/>
      <p:bldP spid="16" grpId="0"/>
      <p:bldP spid="17" grpId="0"/>
      <p:bldP spid="18" grpId="0" animBg="1"/>
      <p:bldP spid="19" grpId="0" animBg="1"/>
      <p:bldP spid="22" grpId="0"/>
      <p:bldP spid="23" grpId="0"/>
      <p:bldP spid="24" grpId="0" animBg="1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F1C3-A74F-7741-A371-3D2CCB48A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0B4FF-D129-A64C-A6E0-B695E046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Scenario 1: </a:t>
            </a:r>
          </a:p>
          <a:p>
            <a:pPr lvl="1"/>
            <a:r>
              <a:rPr lang="en-US" sz="2200" dirty="0"/>
              <a:t>Hoping for remission of cancer (Y = 1) </a:t>
            </a:r>
            <a:br>
              <a:rPr lang="en-US" sz="2200" dirty="0"/>
            </a:br>
            <a:r>
              <a:rPr lang="en-US" sz="2200" dirty="0"/>
              <a:t>patient Mrs. Jones has to decide between</a:t>
            </a:r>
            <a:endParaRPr lang="en-US" sz="1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Lumpectomy alone (X = 0)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Lumpectomy with irradiation (X = 1)</a:t>
            </a:r>
          </a:p>
          <a:p>
            <a:pPr lvl="1"/>
            <a:r>
              <a:rPr lang="en-US" sz="2200" dirty="0"/>
              <a:t>She decides for adding irradiation (X=1) </a:t>
            </a:r>
            <a:br>
              <a:rPr lang="en-US" sz="2200" dirty="0"/>
            </a:br>
            <a:r>
              <a:rPr lang="en-US" sz="2200" dirty="0"/>
              <a:t>and later there is a remission of cancer</a:t>
            </a:r>
          </a:p>
          <a:p>
            <a:pPr lvl="1"/>
            <a:r>
              <a:rPr lang="en-US" sz="2200" dirty="0"/>
              <a:t>Is the remission due to her decision?</a:t>
            </a:r>
          </a:p>
          <a:p>
            <a:r>
              <a:rPr lang="en-US" sz="2400" dirty="0"/>
              <a:t>Formally: Determine </a:t>
            </a:r>
            <a:r>
              <a:rPr lang="en-US" sz="2400" dirty="0">
                <a:solidFill>
                  <a:srgbClr val="120AFF"/>
                </a:solidFill>
              </a:rPr>
              <a:t>probability of necessity</a:t>
            </a:r>
          </a:p>
          <a:p>
            <a:pPr marL="0" indent="0">
              <a:buNone/>
            </a:pPr>
            <a:r>
              <a:rPr lang="en-US" sz="2400" dirty="0"/>
              <a:t> 		</a:t>
            </a:r>
            <a:r>
              <a:rPr lang="de-DE" sz="2400" dirty="0">
                <a:solidFill>
                  <a:srgbClr val="008380"/>
                </a:solidFill>
              </a:rPr>
              <a:t>PN = P(Y</a:t>
            </a:r>
            <a:r>
              <a:rPr lang="de-DE" sz="2400" baseline="-25000" dirty="0">
                <a:solidFill>
                  <a:srgbClr val="008380"/>
                </a:solidFill>
              </a:rPr>
              <a:t>X=0</a:t>
            </a:r>
            <a:r>
              <a:rPr lang="de-DE" sz="2400" dirty="0">
                <a:solidFill>
                  <a:srgbClr val="008380"/>
                </a:solidFill>
              </a:rPr>
              <a:t>= 0 | X = 1, Y = 1)</a:t>
            </a:r>
            <a:endParaRPr lang="en-US" sz="2400" dirty="0"/>
          </a:p>
          <a:p>
            <a:r>
              <a:rPr lang="en-US" sz="2400" dirty="0"/>
              <a:t>If you want remission, you have to go for adding irradiation (irradiation necessary for remission)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4F5C4-CC57-644D-97D5-7B01EC87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28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104233"/>
          </a:xfrm>
        </p:spPr>
        <p:txBody>
          <a:bodyPr/>
          <a:lstStyle/>
          <a:p>
            <a:r>
              <a:rPr lang="en-US" dirty="0"/>
              <a:t>Scenario 2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Cancer patient Mrs. Smith had lumpectomy alone (</a:t>
            </a:r>
            <a:r>
              <a:rPr lang="en-US" dirty="0">
                <a:solidFill>
                  <a:srgbClr val="008380"/>
                </a:solidFill>
              </a:rPr>
              <a:t>X=0</a:t>
            </a:r>
            <a:r>
              <a:rPr lang="en-US" dirty="0">
                <a:solidFill>
                  <a:srgbClr val="000000"/>
                </a:solidFill>
              </a:rPr>
              <a:t>) and her tumor reoccurred (</a:t>
            </a:r>
            <a:r>
              <a:rPr lang="en-US" dirty="0">
                <a:solidFill>
                  <a:srgbClr val="008380"/>
                </a:solidFill>
              </a:rPr>
              <a:t>Y=0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She regrets not having gone for irradiation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Is she justified? </a:t>
            </a:r>
          </a:p>
          <a:p>
            <a:pPr marL="317500" indent="-304800"/>
            <a:r>
              <a:rPr lang="en-US" dirty="0">
                <a:solidFill>
                  <a:srgbClr val="000000"/>
                </a:solidFill>
              </a:rPr>
              <a:t>Formally: Determine </a:t>
            </a:r>
            <a:r>
              <a:rPr lang="en-US" dirty="0">
                <a:solidFill>
                  <a:srgbClr val="0000FF"/>
                </a:solidFill>
              </a:rPr>
              <a:t>probability of sufficiency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           </a:t>
            </a:r>
            <a:r>
              <a:rPr lang="en-US" dirty="0">
                <a:solidFill>
                  <a:srgbClr val="008380"/>
                </a:solidFill>
              </a:rPr>
              <a:t>PS = P(Y</a:t>
            </a:r>
            <a:r>
              <a:rPr lang="en-US" baseline="-25000" dirty="0">
                <a:solidFill>
                  <a:srgbClr val="008380"/>
                </a:solidFill>
              </a:rPr>
              <a:t>X=1</a:t>
            </a:r>
            <a:r>
              <a:rPr lang="en-US" dirty="0">
                <a:solidFill>
                  <a:srgbClr val="008380"/>
                </a:solidFill>
              </a:rPr>
              <a:t>= 1 | X = 0, Y = 0) </a:t>
            </a:r>
          </a:p>
          <a:p>
            <a:pPr marL="358775" indent="-346075"/>
            <a:r>
              <a:rPr lang="en-US" dirty="0">
                <a:solidFill>
                  <a:srgbClr val="000000"/>
                </a:solidFill>
              </a:rPr>
              <a:t>If you go for adding irradiation,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you will achieve cancer remission</a:t>
            </a:r>
          </a:p>
          <a:p>
            <a:pPr marL="114300" indent="0">
              <a:buNone/>
            </a:pPr>
            <a:endParaRPr lang="en-US" dirty="0">
              <a:solidFill>
                <a:srgbClr val="008380"/>
              </a:solidFill>
            </a:endParaRPr>
          </a:p>
          <a:p>
            <a:pPr marL="5715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2"/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2195736" y="5301208"/>
            <a:ext cx="4752528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 that, formally, PN and PS are the same. </a:t>
            </a:r>
          </a:p>
          <a:p>
            <a:r>
              <a:rPr lang="en-US" dirty="0"/>
              <a:t>The distinction comes from interpreting </a:t>
            </a:r>
          </a:p>
          <a:p>
            <a:r>
              <a:rPr lang="en-US" dirty="0"/>
              <a:t>	value 1 = acting </a:t>
            </a:r>
          </a:p>
          <a:p>
            <a:r>
              <a:rPr lang="en-US" dirty="0"/>
              <a:t>	value 0 = omitting an action</a:t>
            </a:r>
          </a:p>
        </p:txBody>
      </p:sp>
    </p:spTree>
    <p:extLst>
      <p:ext uri="{BB962C8B-B14F-4D97-AF65-F5344CB8AC3E}">
        <p14:creationId xmlns:p14="http://schemas.microsoft.com/office/powerpoint/2010/main" val="360008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8000"/>
                </a:solidFill>
              </a:rPr>
              <a:t>Extended Example Decision Making (cont’d)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040337"/>
          </a:xfrm>
        </p:spPr>
        <p:txBody>
          <a:bodyPr/>
          <a:lstStyle/>
          <a:p>
            <a:r>
              <a:rPr lang="en-US" dirty="0"/>
              <a:t>Scenario 3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Cancer patient Mrs. Daily faces same decision as Mrs. Jones and argues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If my tumor is of a type that disappears without irradiation, why should I take irradiation?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If my tumor is of a type that does not disappear even with irradiation, why even take irradiation?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So, should she go for irradiation?</a:t>
            </a:r>
          </a:p>
          <a:p>
            <a:pPr marL="457200"/>
            <a:r>
              <a:rPr lang="en-US" dirty="0">
                <a:solidFill>
                  <a:srgbClr val="000000"/>
                </a:solidFill>
              </a:rPr>
              <a:t>Formally: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Determine </a:t>
            </a:r>
            <a:r>
              <a:rPr lang="en-US" dirty="0">
                <a:solidFill>
                  <a:srgbClr val="0000FF"/>
                </a:solidFill>
              </a:rPr>
              <a:t>probability of necessity and sufficiency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           </a:t>
            </a:r>
            <a:r>
              <a:rPr lang="en-US" dirty="0">
                <a:solidFill>
                  <a:srgbClr val="008380"/>
                </a:solidFill>
              </a:rPr>
              <a:t>PNS = P(Y</a:t>
            </a:r>
            <a:r>
              <a:rPr lang="en-US" baseline="-25000" dirty="0">
                <a:solidFill>
                  <a:srgbClr val="008380"/>
                </a:solidFill>
              </a:rPr>
              <a:t>X=1</a:t>
            </a:r>
            <a:r>
              <a:rPr lang="en-US" dirty="0">
                <a:solidFill>
                  <a:srgbClr val="008380"/>
                </a:solidFill>
              </a:rPr>
              <a:t>= 1, Y</a:t>
            </a:r>
            <a:r>
              <a:rPr lang="en-US" baseline="-25000" dirty="0">
                <a:solidFill>
                  <a:srgbClr val="008380"/>
                </a:solidFill>
              </a:rPr>
              <a:t>X=0</a:t>
            </a:r>
            <a:r>
              <a:rPr lang="en-US" dirty="0">
                <a:solidFill>
                  <a:srgbClr val="008380"/>
                </a:solidFill>
              </a:rPr>
              <a:t> = 0)</a:t>
            </a: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2"/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8000"/>
                </a:solidFill>
              </a:rPr>
              <a:t>Extended Example Decision Making (cont’d)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289"/>
          </a:xfrm>
        </p:spPr>
        <p:txBody>
          <a:bodyPr/>
          <a:lstStyle/>
          <a:p>
            <a:pPr marL="457200"/>
            <a:r>
              <a:rPr lang="en-US" dirty="0">
                <a:solidFill>
                  <a:srgbClr val="000000"/>
                </a:solidFill>
              </a:rPr>
              <a:t>Formally: Determine </a:t>
            </a:r>
            <a:r>
              <a:rPr lang="en-US" dirty="0">
                <a:solidFill>
                  <a:srgbClr val="0000FF"/>
                </a:solidFill>
              </a:rPr>
              <a:t>probability of necessity and sufficiency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           </a:t>
            </a:r>
            <a:r>
              <a:rPr lang="en-US" dirty="0">
                <a:solidFill>
                  <a:srgbClr val="008380"/>
                </a:solidFill>
              </a:rPr>
              <a:t>PNS = P(Y</a:t>
            </a:r>
            <a:r>
              <a:rPr lang="en-US" baseline="-25000" dirty="0">
                <a:solidFill>
                  <a:srgbClr val="008380"/>
                </a:solidFill>
              </a:rPr>
              <a:t>X=1</a:t>
            </a:r>
            <a:r>
              <a:rPr lang="en-US" dirty="0">
                <a:solidFill>
                  <a:srgbClr val="008380"/>
                </a:solidFill>
              </a:rPr>
              <a:t>= 1, Y</a:t>
            </a:r>
            <a:r>
              <a:rPr lang="en-US" baseline="-25000" dirty="0">
                <a:solidFill>
                  <a:srgbClr val="008380"/>
                </a:solidFill>
              </a:rPr>
              <a:t>X=0</a:t>
            </a:r>
            <a:r>
              <a:rPr lang="en-US" dirty="0">
                <a:solidFill>
                  <a:srgbClr val="008380"/>
                </a:solidFill>
              </a:rPr>
              <a:t> = 0)</a:t>
            </a: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71500" indent="-457200"/>
            <a:r>
              <a:rPr lang="en-US" dirty="0">
                <a:solidFill>
                  <a:srgbClr val="000000"/>
                </a:solidFill>
              </a:rPr>
              <a:t>PN (PS and PNS) can be estimated from data under assumption of monotonicity (adding irradiation cannot cause recurrence of tumor) </a:t>
            </a:r>
          </a:p>
          <a:p>
            <a:pPr marL="51435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         </a:t>
            </a:r>
            <a:r>
              <a:rPr lang="en-US" dirty="0">
                <a:solidFill>
                  <a:srgbClr val="008380"/>
                </a:solidFill>
              </a:rPr>
              <a:t>PNS = P(Y=1|do(X=1)) – P(Y=1|do(X=0))</a:t>
            </a:r>
          </a:p>
          <a:p>
            <a:pPr marL="514350" lvl="1" indent="0">
              <a:buNone/>
            </a:pPr>
            <a:r>
              <a:rPr lang="en-US" dirty="0">
                <a:solidFill>
                  <a:srgbClr val="008380"/>
                </a:solidFill>
              </a:rPr>
              <a:t>                  = </a:t>
            </a:r>
            <a:r>
              <a:rPr lang="en-US" dirty="0"/>
              <a:t>total effect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of changing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from no</a:t>
            </a:r>
          </a:p>
          <a:p>
            <a:pPr marL="514350" lvl="1" indent="0">
              <a:buNone/>
            </a:pPr>
            <a:r>
              <a:rPr lang="en-US" dirty="0"/>
              <a:t>		     irradiation to irradiation</a:t>
            </a:r>
            <a:endParaRPr lang="en-US" dirty="0">
              <a:solidFill>
                <a:srgbClr val="008380"/>
              </a:solidFill>
            </a:endParaRPr>
          </a:p>
          <a:p>
            <a:pPr marL="514350" lvl="1" indent="0">
              <a:buNone/>
            </a:pPr>
            <a:endParaRPr lang="en-US" dirty="0">
              <a:solidFill>
                <a:srgbClr val="008380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2"/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9FAD-D58E-FC4B-9B86-4A1FA4F6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C6324-A110-7A4E-89D7-526907F08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Counterfactual reasoning is not intervention</a:t>
            </a:r>
          </a:p>
          <a:p>
            <a:pPr lvl="1"/>
            <a:r>
              <a:rPr lang="en-DE" dirty="0"/>
              <a:t>Can simulate intervention</a:t>
            </a:r>
          </a:p>
          <a:p>
            <a:r>
              <a:rPr lang="en-DE" dirty="0"/>
              <a:t>Counterfactual reasoning required for certain applications</a:t>
            </a:r>
          </a:p>
          <a:p>
            <a:pPr lvl="1"/>
            <a:r>
              <a:rPr lang="en-DE" dirty="0"/>
              <a:t>Compute the effect of different options</a:t>
            </a:r>
          </a:p>
          <a:p>
            <a:pPr lvl="1"/>
            <a:r>
              <a:rPr lang="en-DE" dirty="0"/>
              <a:t>Reason about nessecity and sufficiency of diagnoses</a:t>
            </a:r>
          </a:p>
          <a:p>
            <a:r>
              <a:rPr lang="en-DE" dirty="0"/>
              <a:t>Can do counterfactual reasoning in some cases even if models are incomplete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32919-9F6F-5643-B56B-8579CBA9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19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Counterfactuals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418" y="2492896"/>
            <a:ext cx="7777163" cy="3600177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/>
              <a:t> (Freeway)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Came to fork and decided for Sepulveda road (</a:t>
            </a:r>
            <a:r>
              <a:rPr lang="en-US" dirty="0">
                <a:solidFill>
                  <a:srgbClr val="008380"/>
                </a:solidFill>
              </a:rPr>
              <a:t>X=0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instead of freeway (</a:t>
            </a:r>
            <a:r>
              <a:rPr lang="en-US" dirty="0">
                <a:solidFill>
                  <a:srgbClr val="008380"/>
                </a:solidFill>
              </a:rPr>
              <a:t>X=1</a:t>
            </a:r>
            <a:r>
              <a:rPr lang="en-US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Effect: long driving time of 1 hour (</a:t>
            </a:r>
            <a:r>
              <a:rPr lang="en-US" dirty="0">
                <a:solidFill>
                  <a:srgbClr val="008380"/>
                </a:solidFill>
              </a:rPr>
              <a:t>Y = 1h</a:t>
            </a:r>
            <a:r>
              <a:rPr lang="en-US" dirty="0"/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“If			I had taken the freeway,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then		I would have driven less than 1 hour”</a:t>
            </a:r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lvl="2" defTabSz="457200">
              <a:spcBef>
                <a:spcPct val="30000"/>
              </a:spcBef>
              <a:defRPr/>
            </a:pPr>
            <a:endParaRPr lang="en-US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82C7F8-F986-AC4A-B0D8-2592D3D09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509" y="196370"/>
            <a:ext cx="2553072" cy="25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Counterfactuals (Informal Definition)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20899"/>
            <a:ext cx="8229600" cy="3816201"/>
          </a:xfrm>
          <a:ln>
            <a:solidFill>
              <a:srgbClr val="0000FF"/>
            </a:solidFill>
          </a:ln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</a:rPr>
              <a:t>counterfactual</a:t>
            </a:r>
            <a:r>
              <a:rPr lang="en-US" b="1" dirty="0"/>
              <a:t> </a:t>
            </a:r>
            <a:r>
              <a:rPr lang="en-US" dirty="0"/>
              <a:t> is an </a:t>
            </a:r>
            <a:r>
              <a:rPr lang="en-US" b="1" dirty="0"/>
              <a:t> </a:t>
            </a:r>
            <a:r>
              <a:rPr lang="en-US" dirty="0"/>
              <a:t>if-then statement where: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the if-condition, aka  </a:t>
            </a:r>
            <a:r>
              <a:rPr lang="en-US" dirty="0">
                <a:solidFill>
                  <a:srgbClr val="0000FF"/>
                </a:solidFill>
              </a:rPr>
              <a:t>antecedent</a:t>
            </a:r>
            <a:r>
              <a:rPr lang="en-US" dirty="0"/>
              <a:t>, hypothesizes about an alternative non-actual situation/condition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FF6600"/>
                </a:solidFill>
              </a:rPr>
              <a:t>in example</a:t>
            </a:r>
            <a:r>
              <a:rPr lang="en-US" dirty="0"/>
              <a:t>: taking freeway) and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the then-condition, aka </a:t>
            </a:r>
            <a:r>
              <a:rPr lang="en-US" dirty="0">
                <a:solidFill>
                  <a:srgbClr val="0000FF"/>
                </a:solidFill>
              </a:rPr>
              <a:t>succedent</a:t>
            </a:r>
            <a:r>
              <a:rPr lang="en-US" dirty="0"/>
              <a:t>, describes some consequence of the hypothetical situation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FF6600"/>
                </a:solidFill>
              </a:rPr>
              <a:t>in example:</a:t>
            </a:r>
            <a:r>
              <a:rPr lang="en-US" dirty="0"/>
              <a:t> less than 1h drive)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lvl="2" defTabSz="457200">
              <a:spcBef>
                <a:spcPct val="30000"/>
              </a:spcBef>
              <a:defRPr/>
            </a:pPr>
            <a:endParaRPr lang="en-US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≠ truth-conditional if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9145016" cy="46802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Counterfactuals may be false even if antecedent is false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“If      Hamburg is capital of Germany,</a:t>
            </a:r>
            <a:br>
              <a:rPr lang="en-US" dirty="0"/>
            </a:br>
            <a:r>
              <a:rPr lang="en-US" dirty="0"/>
              <a:t>  then  Udo Lindenberg is chancellor”					    </a:t>
            </a:r>
            <a:r>
              <a:rPr lang="en-US" dirty="0">
                <a:solidFill>
                  <a:srgbClr val="120AFF"/>
                </a:solidFill>
              </a:rPr>
              <a:t>true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“If      Hamburg had been capital of Germany</a:t>
            </a:r>
            <a:br>
              <a:rPr lang="en-US" dirty="0"/>
            </a:br>
            <a:r>
              <a:rPr lang="en-US" dirty="0"/>
              <a:t>  then Udo Lindenberg would have been chancellor”   </a:t>
            </a:r>
            <a:r>
              <a:rPr lang="en-US" dirty="0">
                <a:solidFill>
                  <a:srgbClr val="120AFF"/>
                </a:solidFill>
              </a:rPr>
              <a:t>false</a:t>
            </a:r>
            <a:r>
              <a:rPr lang="en-US" dirty="0"/>
              <a:t>  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Usually, in natural language use, the antecedent in counterfactuals is false in actual world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In natural language distinguished by different modes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indicative mode for truth-conditional  if-statements vs.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conjunctive/subjunctive for counterfactuals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lvl="2" defTabSz="457200">
              <a:spcBef>
                <a:spcPct val="30000"/>
              </a:spcBef>
              <a:defRPr/>
            </a:pPr>
            <a:endParaRPr lang="en-US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  <a:p>
            <a:pPr lvl="1" defTabSz="457200">
              <a:spcBef>
                <a:spcPct val="30000"/>
              </a:spcBef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Require Minimal Change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04033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dirty="0"/>
              <a:t>Hypothetical world </a:t>
            </a:r>
            <a:r>
              <a:rPr lang="en-US" dirty="0">
                <a:solidFill>
                  <a:srgbClr val="FF0000"/>
                </a:solidFill>
              </a:rPr>
              <a:t>minimally different </a:t>
            </a:r>
            <a:r>
              <a:rPr lang="en-US" dirty="0"/>
              <a:t>from actual world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If        </a:t>
            </a:r>
            <a:r>
              <a:rPr lang="en-US" dirty="0">
                <a:solidFill>
                  <a:srgbClr val="008380"/>
                </a:solidFill>
              </a:rPr>
              <a:t>X=1</a:t>
            </a:r>
            <a:r>
              <a:rPr lang="en-US" dirty="0"/>
              <a:t> was true (instead of </a:t>
            </a:r>
            <a:r>
              <a:rPr lang="en-US" dirty="0">
                <a:solidFill>
                  <a:srgbClr val="008380"/>
                </a:solidFill>
              </a:rPr>
              <a:t>X=0</a:t>
            </a:r>
            <a:r>
              <a:rPr lang="en-US" dirty="0"/>
              <a:t>),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          but everything else the same (as far as possible),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en-US" dirty="0"/>
              <a:t>   then   </a:t>
            </a:r>
            <a:r>
              <a:rPr lang="en-US" dirty="0">
                <a:solidFill>
                  <a:srgbClr val="008380"/>
                </a:solidFill>
              </a:rPr>
              <a:t>Y &lt; 1h </a:t>
            </a:r>
            <a:r>
              <a:rPr lang="en-US" dirty="0"/>
              <a:t>would be the case</a:t>
            </a:r>
          </a:p>
          <a:p>
            <a:pPr defTabSz="457200">
              <a:spcBef>
                <a:spcPct val="30000"/>
              </a:spcBef>
              <a:defRPr/>
            </a:pPr>
            <a:endParaRPr lang="en-US" dirty="0"/>
          </a:p>
          <a:p>
            <a:pPr defTabSz="457200">
              <a:spcBef>
                <a:spcPct val="30000"/>
              </a:spcBef>
              <a:defRPr/>
            </a:pPr>
            <a:r>
              <a:rPr lang="en-US" dirty="0"/>
              <a:t>Idea of minimal change is ubiquitous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dirty="0"/>
              <a:t>See discussion on </a:t>
            </a:r>
            <a:r>
              <a:rPr lang="en-US" dirty="0">
                <a:solidFill>
                  <a:srgbClr val="0000FF"/>
                </a:solidFill>
              </a:rPr>
              <a:t>belief revision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dirty="0"/>
              <a:t>in the course “Information Systems”</a:t>
            </a:r>
            <a:endParaRPr lang="en-US" baseline="30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591804" y="5445224"/>
            <a:ext cx="7652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30000" dirty="0">
                <a:solidFill>
                  <a:srgbClr val="120AFF"/>
                </a:solidFill>
              </a:rPr>
              <a:t>D. Lewis. Counterfactuals. Harvard University Press, Cambridge, MA, </a:t>
            </a:r>
            <a:r>
              <a:rPr lang="en-US" sz="2000" b="1" baseline="30000" dirty="0">
                <a:solidFill>
                  <a:srgbClr val="FF0000"/>
                </a:solidFill>
              </a:rPr>
              <a:t>1973</a:t>
            </a:r>
            <a:r>
              <a:rPr lang="en-US" sz="2000" baseline="30000" dirty="0">
                <a:solidFill>
                  <a:srgbClr val="120AFF"/>
                </a:solidFill>
              </a:rPr>
              <a:t>.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sz="2000" baseline="30000" dirty="0">
                <a:solidFill>
                  <a:srgbClr val="120AFF"/>
                </a:solidFill>
              </a:rPr>
              <a:t>D. </a:t>
            </a:r>
            <a:r>
              <a:rPr lang="en-US" sz="2000" baseline="30000" dirty="0" err="1">
                <a:solidFill>
                  <a:srgbClr val="120AFF"/>
                </a:solidFill>
              </a:rPr>
              <a:t>Makinson</a:t>
            </a:r>
            <a:r>
              <a:rPr lang="en-US" sz="2000" baseline="30000" dirty="0">
                <a:solidFill>
                  <a:srgbClr val="120AFF"/>
                </a:solidFill>
              </a:rPr>
              <a:t>. Five faces of minimality. Studia Logica, 52:339–379, </a:t>
            </a:r>
            <a:r>
              <a:rPr lang="en-US" sz="2000" b="1" baseline="30000" dirty="0">
                <a:solidFill>
                  <a:srgbClr val="FF0000"/>
                </a:solidFill>
              </a:rPr>
              <a:t>1993</a:t>
            </a:r>
            <a:r>
              <a:rPr lang="en-US" sz="2000" baseline="30000" dirty="0">
                <a:solidFill>
                  <a:srgbClr val="120AFF"/>
                </a:solidFill>
              </a:rPr>
              <a:t>.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en-US" sz="2000" baseline="30000" dirty="0">
                <a:solidFill>
                  <a:srgbClr val="120AFF"/>
                </a:solidFill>
              </a:rPr>
              <a:t>F. Wolter. The algebraic face of minimality. Logic and Logical Philosophy,6:225 – 240, </a:t>
            </a:r>
            <a:r>
              <a:rPr lang="en-US" sz="2000" b="1" baseline="30000" dirty="0">
                <a:solidFill>
                  <a:srgbClr val="FF0000"/>
                </a:solidFill>
              </a:rPr>
              <a:t>1998</a:t>
            </a:r>
            <a:r>
              <a:rPr lang="en-US" sz="2000" baseline="30000" dirty="0">
                <a:solidFill>
                  <a:srgbClr val="120AFF"/>
                </a:solidFill>
              </a:rPr>
              <a:t>.</a:t>
            </a:r>
          </a:p>
        </p:txBody>
      </p:sp>
      <p:cxnSp>
        <p:nvCxnSpPr>
          <p:cNvPr id="10" name="Gerade Verbindung mit Pfeil 9"/>
          <p:cNvCxnSpPr>
            <a:stCxn id="9" idx="0"/>
          </p:cNvCxnSpPr>
          <p:nvPr/>
        </p:nvCxnSpPr>
        <p:spPr>
          <a:xfrm flipV="1">
            <a:off x="7060353" y="2636912"/>
            <a:ext cx="103935" cy="3722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292080" y="3009146"/>
            <a:ext cx="3536546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Account for consequences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 of change (from </a:t>
            </a:r>
            <a:r>
              <a:rPr lang="en-US" sz="2000" dirty="0">
                <a:solidFill>
                  <a:srgbClr val="008380"/>
                </a:solidFill>
              </a:rPr>
              <a:t>X= 0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>
                <a:solidFill>
                  <a:srgbClr val="008380"/>
                </a:solidFill>
              </a:rPr>
              <a:t>X = 1</a:t>
            </a:r>
            <a:r>
              <a:rPr lang="en-US" sz="2000" dirty="0">
                <a:solidFill>
                  <a:schemeClr val="tx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5039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Counterfactuals and Rigidity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04033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en-US" sz="2800" dirty="0"/>
              <a:t>Rigidity as a consequence of minimal change of worlds/states: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sz="2600" dirty="0">
                <a:solidFill>
                  <a:srgbClr val="FF0000"/>
                </a:solidFill>
              </a:rPr>
              <a:t>Objects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stay the same </a:t>
            </a:r>
            <a:r>
              <a:rPr lang="en-US" sz="2600" dirty="0"/>
              <a:t>in compared worlds</a:t>
            </a:r>
          </a:p>
          <a:p>
            <a:pPr lvl="1" defTabSz="457200">
              <a:spcBef>
                <a:spcPct val="30000"/>
              </a:spcBef>
              <a:defRPr/>
            </a:pPr>
            <a:endParaRPr lang="en-US" sz="2600" dirty="0"/>
          </a:p>
          <a:p>
            <a:pPr defTabSz="457200">
              <a:spcBef>
                <a:spcPct val="30000"/>
              </a:spcBef>
              <a:defRPr/>
            </a:pPr>
            <a:r>
              <a:rPr lang="en-US" sz="2800" dirty="0">
                <a:solidFill>
                  <a:srgbClr val="FF8000"/>
                </a:solidFill>
              </a:rPr>
              <a:t>In example:  </a:t>
            </a:r>
            <a:r>
              <a:rPr lang="en-US" sz="2800" dirty="0">
                <a:solidFill>
                  <a:srgbClr val="000000"/>
                </a:solidFill>
              </a:rPr>
              <a:t>Driver (characteristics) stays the same: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en-US" sz="2600" dirty="0">
                <a:solidFill>
                  <a:srgbClr val="000000"/>
                </a:solidFill>
              </a:rPr>
              <a:t>If the driver is a moderate driver, then he will be a moderate driver in the hypothesized world, too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797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4875</Words>
  <Application>Microsoft Macintosh PowerPoint</Application>
  <PresentationFormat>On-screen Show (4:3)</PresentationFormat>
  <Paragraphs>823</Paragraphs>
  <Slides>44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Myriad Pro</vt:lpstr>
      <vt:lpstr>7_Standarddesign</vt:lpstr>
      <vt:lpstr>Non-Standard Databases and Data Mining </vt:lpstr>
      <vt:lpstr>Structural Causal Models   </vt:lpstr>
      <vt:lpstr>Literature</vt:lpstr>
      <vt:lpstr>Models with Path Coefficients: SEMs</vt:lpstr>
      <vt:lpstr>Counterfactuals (Example)</vt:lpstr>
      <vt:lpstr>Counterfactuals (Informal Definition)</vt:lpstr>
      <vt:lpstr>Counterfactuals ≠ truth-conditional if </vt:lpstr>
      <vt:lpstr>Counterfactuals Require Minimal Change</vt:lpstr>
      <vt:lpstr>Counterfactuals and Rigidity</vt:lpstr>
      <vt:lpstr>Counterfactuals (Example cont’d)</vt:lpstr>
      <vt:lpstr>Counterfactuals (Definition)</vt:lpstr>
      <vt:lpstr>Counterfactuals (Consistency Rule)</vt:lpstr>
      <vt:lpstr>Counterfactuals (for Linear SEMs)</vt:lpstr>
      <vt:lpstr>Counterfactuals in linear SEMs (Example)</vt:lpstr>
      <vt:lpstr>Counterfactuals in linear SEMs (Example)</vt:lpstr>
      <vt:lpstr>Counterfactuals vs. Intervention with do()</vt:lpstr>
      <vt:lpstr>Counterfactuals in Linear SEMs (Example)</vt:lpstr>
      <vt:lpstr>Counterfactuals in Linear SEMs (Example)</vt:lpstr>
      <vt:lpstr>Counterfactuals in Linear SEMs (Example)</vt:lpstr>
      <vt:lpstr>Counterfactuals in Linear SEMs (Example)</vt:lpstr>
      <vt:lpstr>Deterministic Counterfactuals Algorithm</vt:lpstr>
      <vt:lpstr>Nondeterministic Counterfactuals Algorithm</vt:lpstr>
      <vt:lpstr>Nondeterministic Counterfactuals (Example)</vt:lpstr>
      <vt:lpstr>Counterfactuals More Expressive (Example)</vt:lpstr>
      <vt:lpstr>Counterfactuals More Expressive (Example)</vt:lpstr>
      <vt:lpstr>Counterfactuals vs. Intervention with do()</vt:lpstr>
      <vt:lpstr>Counterfactuals vs. Intervention with do()</vt:lpstr>
      <vt:lpstr>Graphical representation of counterfactuals</vt:lpstr>
      <vt:lpstr>Independence criterion for counterfactuals</vt:lpstr>
      <vt:lpstr>Independence criterion for counterfactuals</vt:lpstr>
      <vt:lpstr>Independence counterfactuals (example)</vt:lpstr>
      <vt:lpstr>Counterfactuals in Linear Models</vt:lpstr>
      <vt:lpstr>Counterfactuals in Linear Models</vt:lpstr>
      <vt:lpstr>Effect of Treatment on the Treated (ETT)</vt:lpstr>
      <vt:lpstr>Extended Example for ETT</vt:lpstr>
      <vt:lpstr>Extended Example for ETT (cont’d)</vt:lpstr>
      <vt:lpstr>Extended Example Additive Intervention</vt:lpstr>
      <vt:lpstr>Extended Example Additive Intervention</vt:lpstr>
      <vt:lpstr>Extended Ex. Additive Intervention (cont’d)</vt:lpstr>
      <vt:lpstr>Extended Example Decision Making (cont’d)</vt:lpstr>
      <vt:lpstr>Extended Example Decision Making (cont’d)</vt:lpstr>
      <vt:lpstr>Extended Example Decision Making (cont’d)</vt:lpstr>
      <vt:lpstr>Extended Example Decision Making (cont’d)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2437</cp:revision>
  <cp:lastPrinted>2017-12-13T12:06:30Z</cp:lastPrinted>
  <dcterms:created xsi:type="dcterms:W3CDTF">2010-04-27T12:26:40Z</dcterms:created>
  <dcterms:modified xsi:type="dcterms:W3CDTF">2021-02-07T14:53:10Z</dcterms:modified>
</cp:coreProperties>
</file>