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5" r:id="rId1"/>
  </p:sldMasterIdLst>
  <p:notesMasterIdLst>
    <p:notesMasterId r:id="rId18"/>
  </p:notesMasterIdLst>
  <p:handoutMasterIdLst>
    <p:handoutMasterId r:id="rId19"/>
  </p:handoutMasterIdLst>
  <p:sldIdLst>
    <p:sldId id="341" r:id="rId2"/>
    <p:sldId id="434" r:id="rId3"/>
    <p:sldId id="342" r:id="rId4"/>
    <p:sldId id="349" r:id="rId5"/>
    <p:sldId id="343" r:id="rId6"/>
    <p:sldId id="452" r:id="rId7"/>
    <p:sldId id="453" r:id="rId8"/>
    <p:sldId id="454" r:id="rId9"/>
    <p:sldId id="351" r:id="rId10"/>
    <p:sldId id="429" r:id="rId11"/>
    <p:sldId id="437" r:id="rId12"/>
    <p:sldId id="431" r:id="rId13"/>
    <p:sldId id="433" r:id="rId14"/>
    <p:sldId id="438" r:id="rId15"/>
    <p:sldId id="372" r:id="rId16"/>
    <p:sldId id="373" r:id="rId17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81BFF"/>
    <a:srgbClr val="E2DFE2"/>
    <a:srgbClr val="E9E9F3"/>
    <a:srgbClr val="0B05FF"/>
    <a:srgbClr val="0544FF"/>
    <a:srgbClr val="6FD8F0"/>
    <a:srgbClr val="DBA503"/>
    <a:srgbClr val="00394A"/>
    <a:srgbClr val="003241"/>
    <a:srgbClr val="DAD9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4694"/>
  </p:normalViewPr>
  <p:slideViewPr>
    <p:cSldViewPr>
      <p:cViewPr varScale="1">
        <p:scale>
          <a:sx n="117" d="100"/>
          <a:sy n="117" d="100"/>
        </p:scale>
        <p:origin x="92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E313858-1444-3D43-A256-4203540525FB}" type="datetimeFigureOut">
              <a:rPr lang="de-DE"/>
              <a:pPr>
                <a:defRPr/>
              </a:pPr>
              <a:t>12.10.20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E53A711-EA24-9945-9209-B554BD90ED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479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4F448315-31FF-D64A-8E15-6406D822B296}" type="datetimeFigureOut">
              <a:rPr lang="de-DE"/>
              <a:pPr>
                <a:defRPr/>
              </a:pPr>
              <a:t>12.10.20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C6345C02-6D78-7546-B128-9C701081C0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372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Systeme</a:t>
            </a:r>
            <a:r>
              <a:rPr lang="en-GB" dirty="0"/>
              <a:t>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sozialer</a:t>
            </a:r>
            <a:r>
              <a:rPr lang="en-GB" dirty="0"/>
              <a:t> + </a:t>
            </a:r>
            <a:r>
              <a:rPr lang="en-GB" dirty="0" err="1"/>
              <a:t>technischer</a:t>
            </a:r>
            <a:r>
              <a:rPr lang="en-GB" dirty="0"/>
              <a:t> </a:t>
            </a:r>
            <a:r>
              <a:rPr lang="en-GB" dirty="0" err="1"/>
              <a:t>Komponente</a:t>
            </a:r>
            <a:r>
              <a:rPr lang="en-GB" dirty="0"/>
              <a:t>, </a:t>
            </a:r>
            <a:r>
              <a:rPr lang="en-GB" dirty="0" err="1"/>
              <a:t>nicht</a:t>
            </a:r>
            <a:r>
              <a:rPr lang="en-GB" dirty="0"/>
              <a:t> </a:t>
            </a:r>
            <a:r>
              <a:rPr lang="en-GB" dirty="0" err="1"/>
              <a:t>nur</a:t>
            </a:r>
            <a:r>
              <a:rPr lang="en-GB" dirty="0"/>
              <a:t> www (</a:t>
            </a:r>
            <a:r>
              <a:rPr lang="en-GB" dirty="0" err="1"/>
              <a:t>sehr</a:t>
            </a:r>
            <a:r>
              <a:rPr lang="en-GB" dirty="0"/>
              <a:t> </a:t>
            </a:r>
            <a:r>
              <a:rPr lang="en-GB" dirty="0" err="1"/>
              <a:t>groß</a:t>
            </a:r>
            <a:r>
              <a:rPr lang="en-GB" dirty="0"/>
              <a:t>)</a:t>
            </a:r>
          </a:p>
          <a:p>
            <a:r>
              <a:rPr lang="en-GB" dirty="0" err="1"/>
              <a:t>Bsp</a:t>
            </a:r>
            <a:r>
              <a:rPr lang="en-GB" dirty="0"/>
              <a:t>. </a:t>
            </a:r>
            <a:r>
              <a:rPr lang="en-GB" dirty="0" err="1"/>
              <a:t>Soziale</a:t>
            </a:r>
            <a:r>
              <a:rPr lang="en-GB" dirty="0"/>
              <a:t> </a:t>
            </a:r>
            <a:r>
              <a:rPr lang="en-GB" dirty="0" err="1"/>
              <a:t>Netze</a:t>
            </a:r>
            <a:r>
              <a:rPr lang="en-GB" dirty="0"/>
              <a:t> </a:t>
            </a:r>
            <a:r>
              <a:rPr lang="en-GB" dirty="0" err="1"/>
              <a:t>innerhalb</a:t>
            </a:r>
            <a:r>
              <a:rPr lang="en-GB" dirty="0"/>
              <a:t> des www (</a:t>
            </a:r>
            <a:r>
              <a:rPr lang="en-GB" dirty="0" err="1"/>
              <a:t>wer</a:t>
            </a:r>
            <a:r>
              <a:rPr lang="en-GB" dirty="0"/>
              <a:t> </a:t>
            </a:r>
            <a:r>
              <a:rPr lang="en-GB" dirty="0" err="1"/>
              <a:t>kennt</a:t>
            </a:r>
            <a:r>
              <a:rPr lang="en-GB" dirty="0"/>
              <a:t> wen? </a:t>
            </a:r>
            <a:r>
              <a:rPr lang="en-GB" dirty="0" err="1"/>
              <a:t>Wer</a:t>
            </a:r>
            <a:r>
              <a:rPr lang="en-GB" dirty="0"/>
              <a:t> </a:t>
            </a:r>
            <a:r>
              <a:rPr lang="en-GB" dirty="0" err="1"/>
              <a:t>beeinflusst</a:t>
            </a:r>
            <a:r>
              <a:rPr lang="en-GB" dirty="0"/>
              <a:t> wen?), </a:t>
            </a:r>
            <a:r>
              <a:rPr lang="en-GB" dirty="0" err="1"/>
              <a:t>Zitierungen</a:t>
            </a:r>
            <a:r>
              <a:rPr lang="en-GB" dirty="0"/>
              <a:t> </a:t>
            </a:r>
            <a:r>
              <a:rPr lang="en-GB" dirty="0" err="1"/>
              <a:t>zwischen</a:t>
            </a:r>
            <a:r>
              <a:rPr lang="en-GB" dirty="0"/>
              <a:t> </a:t>
            </a:r>
            <a:r>
              <a:rPr lang="en-GB" dirty="0" err="1"/>
              <a:t>Aufsätzen</a:t>
            </a:r>
            <a:r>
              <a:rPr lang="en-GB" dirty="0"/>
              <a:t> (</a:t>
            </a:r>
            <a:r>
              <a:rPr lang="en-GB" dirty="0" err="1"/>
              <a:t>relevante</a:t>
            </a:r>
            <a:r>
              <a:rPr lang="en-GB" dirty="0"/>
              <a:t> </a:t>
            </a:r>
            <a:r>
              <a:rPr lang="en-GB" dirty="0" err="1"/>
              <a:t>Aufsätze</a:t>
            </a:r>
            <a:r>
              <a:rPr lang="en-GB" dirty="0"/>
              <a:t>), </a:t>
            </a:r>
            <a:r>
              <a:rPr lang="en-GB" dirty="0" err="1"/>
              <a:t>Textsuche</a:t>
            </a:r>
            <a:r>
              <a:rPr lang="en-GB" dirty="0"/>
              <a:t>: </a:t>
            </a:r>
            <a:r>
              <a:rPr lang="en-GB" dirty="0" err="1"/>
              <a:t>Priorisierung</a:t>
            </a:r>
            <a:r>
              <a:rPr lang="en-GB" dirty="0"/>
              <a:t> von </a:t>
            </a:r>
            <a:r>
              <a:rPr lang="en-GB" dirty="0" err="1"/>
              <a:t>Webseiten</a:t>
            </a:r>
            <a:r>
              <a:rPr lang="en-GB" dirty="0"/>
              <a:t> </a:t>
            </a:r>
            <a:r>
              <a:rPr lang="en-GB" dirty="0" err="1"/>
              <a:t>über</a:t>
            </a:r>
            <a:r>
              <a:rPr lang="en-GB" dirty="0"/>
              <a:t> </a:t>
            </a:r>
            <a:r>
              <a:rPr lang="en-GB" dirty="0" err="1"/>
              <a:t>Pagerank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03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10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Schwarz-</a:t>
            </a:r>
            <a:r>
              <a:rPr lang="en-GB" dirty="0" err="1"/>
              <a:t>weiß</a:t>
            </a:r>
            <a:r>
              <a:rPr lang="en-GB" dirty="0"/>
              <a:t> Bild </a:t>
            </a:r>
            <a:r>
              <a:rPr lang="en-GB" dirty="0" err="1"/>
              <a:t>vervollständigen</a:t>
            </a:r>
            <a:r>
              <a:rPr lang="en-GB" dirty="0"/>
              <a:t> (</a:t>
            </a:r>
            <a:r>
              <a:rPr lang="en-GB" dirty="0" err="1"/>
              <a:t>geht</a:t>
            </a:r>
            <a:r>
              <a:rPr lang="en-GB" dirty="0"/>
              <a:t> </a:t>
            </a:r>
            <a:r>
              <a:rPr lang="en-GB" dirty="0" err="1"/>
              <a:t>schlauer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kNN</a:t>
            </a:r>
            <a:r>
              <a:rPr lang="en-GB" dirty="0"/>
              <a:t>)</a:t>
            </a:r>
          </a:p>
          <a:p>
            <a:r>
              <a:rPr lang="en-GB" dirty="0" err="1"/>
              <a:t>Probleme</a:t>
            </a:r>
            <a:r>
              <a:rPr lang="en-GB" dirty="0"/>
              <a:t> (</a:t>
            </a:r>
            <a:r>
              <a:rPr lang="en-GB" dirty="0" err="1"/>
              <a:t>wie</a:t>
            </a:r>
            <a:r>
              <a:rPr lang="en-GB" dirty="0"/>
              <a:t> auf </a:t>
            </a:r>
            <a:r>
              <a:rPr lang="en-GB" dirty="0" err="1"/>
              <a:t>nächster</a:t>
            </a:r>
            <a:r>
              <a:rPr lang="en-GB" dirty="0"/>
              <a:t> </a:t>
            </a:r>
            <a:r>
              <a:rPr lang="en-GB" dirty="0" err="1"/>
              <a:t>Folie</a:t>
            </a:r>
            <a:r>
              <a:rPr lang="en-GB" dirty="0"/>
              <a:t>):</a:t>
            </a:r>
          </a:p>
          <a:p>
            <a:r>
              <a:rPr lang="en-US" dirty="0" err="1"/>
              <a:t>Klassifikationsergebnis</a:t>
            </a:r>
            <a:r>
              <a:rPr lang="en-US" dirty="0"/>
              <a:t> stark von k </a:t>
            </a:r>
            <a:r>
              <a:rPr lang="en-US" dirty="0" err="1"/>
              <a:t>abhängig</a:t>
            </a:r>
            <a:endParaRPr lang="en-US" dirty="0"/>
          </a:p>
          <a:p>
            <a:r>
              <a:rPr lang="en-US" dirty="0" err="1"/>
              <a:t>Hoher</a:t>
            </a:r>
            <a:r>
              <a:rPr lang="en-US" dirty="0"/>
              <a:t> </a:t>
            </a:r>
            <a:r>
              <a:rPr lang="en-US" dirty="0" err="1"/>
              <a:t>Speicherbedarf</a:t>
            </a:r>
            <a:endParaRPr lang="en-US" dirty="0"/>
          </a:p>
          <a:p>
            <a:r>
              <a:rPr lang="en-US" dirty="0" err="1"/>
              <a:t>Effizienter</a:t>
            </a:r>
            <a:r>
              <a:rPr lang="en-US" dirty="0"/>
              <a:t> </a:t>
            </a:r>
            <a:r>
              <a:rPr lang="en-US" dirty="0" err="1"/>
              <a:t>Zugriff</a:t>
            </a:r>
            <a:r>
              <a:rPr lang="en-US" dirty="0"/>
              <a:t> auf "</a:t>
            </a:r>
            <a:r>
              <a:rPr lang="en-US" dirty="0" err="1"/>
              <a:t>Nachbarn</a:t>
            </a:r>
            <a:r>
              <a:rPr lang="en-US" dirty="0"/>
              <a:t>" </a:t>
            </a:r>
            <a:r>
              <a:rPr lang="en-US" dirty="0" err="1"/>
              <a:t>erfordert</a:t>
            </a:r>
            <a:r>
              <a:rPr lang="en-US" dirty="0"/>
              <a:t> </a:t>
            </a:r>
            <a:r>
              <a:rPr lang="en-US" dirty="0" err="1"/>
              <a:t>weitere</a:t>
            </a:r>
            <a:r>
              <a:rPr lang="en-US" dirty="0"/>
              <a:t> </a:t>
            </a:r>
            <a:r>
              <a:rPr lang="en-US" dirty="0" err="1"/>
              <a:t>Maßnahmen</a:t>
            </a:r>
            <a:r>
              <a:rPr lang="en-US" dirty="0"/>
              <a:t> (</a:t>
            </a:r>
            <a:r>
              <a:rPr lang="en-US" dirty="0" err="1"/>
              <a:t>noch</a:t>
            </a:r>
            <a:r>
              <a:rPr lang="en-US" dirty="0"/>
              <a:t> </a:t>
            </a:r>
            <a:r>
              <a:rPr lang="en-US" dirty="0" err="1"/>
              <a:t>mehr</a:t>
            </a:r>
            <a:r>
              <a:rPr lang="en-US" dirty="0"/>
              <a:t> </a:t>
            </a:r>
            <a:r>
              <a:rPr lang="en-US" dirty="0" err="1"/>
              <a:t>Speicherbedarf</a:t>
            </a:r>
            <a:r>
              <a:rPr lang="en-US" dirty="0"/>
              <a:t>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32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Konkrete</a:t>
            </a:r>
            <a:r>
              <a:rPr lang="en-GB" dirty="0"/>
              <a:t> </a:t>
            </a:r>
            <a:r>
              <a:rPr lang="en-GB" dirty="0" err="1"/>
              <a:t>Klassifizierung</a:t>
            </a:r>
            <a:r>
              <a:rPr lang="en-GB" dirty="0"/>
              <a:t> </a:t>
            </a:r>
            <a:r>
              <a:rPr lang="en-GB" dirty="0" err="1"/>
              <a:t>unabhängig</a:t>
            </a:r>
            <a:r>
              <a:rPr lang="en-GB" dirty="0"/>
              <a:t> von </a:t>
            </a:r>
            <a:r>
              <a:rPr lang="en-GB" dirty="0" err="1"/>
              <a:t>Datenpunkten</a:t>
            </a:r>
            <a:r>
              <a:rPr lang="en-GB" dirty="0"/>
              <a:t>, </a:t>
            </a:r>
            <a:r>
              <a:rPr lang="en-GB" dirty="0" err="1"/>
              <a:t>sondern</a:t>
            </a:r>
            <a:r>
              <a:rPr lang="en-GB" dirty="0"/>
              <a:t> </a:t>
            </a:r>
            <a:r>
              <a:rPr lang="en-GB" dirty="0" err="1"/>
              <a:t>basierend</a:t>
            </a:r>
            <a:r>
              <a:rPr lang="en-GB" dirty="0"/>
              <a:t> auf </a:t>
            </a:r>
            <a:r>
              <a:rPr lang="en-GB" dirty="0" err="1"/>
              <a:t>Parametern</a:t>
            </a:r>
            <a:endParaRPr lang="en-GB" dirty="0"/>
          </a:p>
          <a:p>
            <a:r>
              <a:rPr lang="en-GB" dirty="0"/>
              <a:t>Problem: wo </a:t>
            </a:r>
            <a:r>
              <a:rPr lang="en-GB" dirty="0" err="1"/>
              <a:t>genau</a:t>
            </a:r>
            <a:r>
              <a:rPr lang="en-GB" dirty="0"/>
              <a:t> </a:t>
            </a:r>
            <a:r>
              <a:rPr lang="en-GB" dirty="0" err="1"/>
              <a:t>Grenze</a:t>
            </a:r>
            <a:r>
              <a:rPr lang="en-GB" dirty="0"/>
              <a:t> </a:t>
            </a:r>
            <a:r>
              <a:rPr lang="en-GB" dirty="0" err="1"/>
              <a:t>ziehen</a:t>
            </a:r>
            <a:r>
              <a:rPr lang="en-GB" dirty="0"/>
              <a:t>? </a:t>
            </a:r>
            <a:r>
              <a:rPr lang="en-GB" dirty="0" err="1"/>
              <a:t>Diskrete</a:t>
            </a:r>
            <a:r>
              <a:rPr lang="en-GB" dirty="0"/>
              <a:t> </a:t>
            </a:r>
            <a:r>
              <a:rPr lang="en-GB" dirty="0" err="1"/>
              <a:t>Werte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Ausgang</a:t>
            </a:r>
            <a:r>
              <a:rPr lang="en-GB" dirty="0"/>
              <a:t> (+,-)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45C02-6D78-7546-B128-9C701081C03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59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F78D6-AAFE-6549-883F-83F0F9282AC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6924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3329A-EBEB-CC42-9BF8-2D4C422D8BB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6051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412876"/>
            <a:ext cx="2057400" cy="4824413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412876"/>
            <a:ext cx="6019800" cy="4824413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0CD90-3039-CE49-88E9-7086438DE17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0678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81201"/>
            <a:ext cx="4038600" cy="18669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4000501"/>
            <a:ext cx="4038600" cy="18669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>
          <a:xfrm>
            <a:off x="2" y="6642101"/>
            <a:ext cx="6048375" cy="215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tr-TR"/>
              <a:t>Lecture Notes for E Alpaydın 2004 Introduction to Machine Learning © The MIT Press (V1.1)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1"/>
          </p:nvPr>
        </p:nvSpPr>
        <p:spPr>
          <a:xfrm>
            <a:off x="6588125" y="623728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FF872-1AD5-834A-AFC0-24CBC8B1BD35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3444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2F2AC-72A6-5242-BB66-261AC8F7AC4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2088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6868F-D895-214A-922C-F9CC83BD0B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5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1125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51125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5D1D6-D742-6C4A-8AAA-D3FFB9E8B8D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2417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205DB-DBE6-1041-9DAE-37CAD6DC95A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237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7CBAE-3DD4-5444-8053-7BDFDCD09BA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4973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67C7A-5470-F447-AB2D-F83D66E88D9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905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08764-7045-0242-80CB-782CB840012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0821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EFC2B-7D34-1248-9673-E2DD8C0DFB8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3379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56" name="Rectangle 4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2" y="6400800"/>
            <a:ext cx="1008063" cy="19685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fld id="{E92A142D-BBBD-2D43-AE79-F93CC528D69C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1027" name="Picture 45" descr="Logo_ImFocus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3" y="6453189"/>
            <a:ext cx="137795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58" name="Rectangle 46"/>
          <p:cNvSpPr>
            <a:spLocks noChangeArrowheads="1"/>
          </p:cNvSpPr>
          <p:nvPr userDrawn="1"/>
        </p:nvSpPr>
        <p:spPr bwMode="auto">
          <a:xfrm>
            <a:off x="179390" y="981077"/>
            <a:ext cx="8785225" cy="73025"/>
          </a:xfrm>
          <a:prstGeom prst="rect">
            <a:avLst/>
          </a:prstGeom>
          <a:solidFill>
            <a:srgbClr val="DAD9D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59" name="Rectangle 47"/>
          <p:cNvSpPr>
            <a:spLocks noChangeArrowheads="1"/>
          </p:cNvSpPr>
          <p:nvPr userDrawn="1"/>
        </p:nvSpPr>
        <p:spPr bwMode="auto">
          <a:xfrm flipV="1">
            <a:off x="179390" y="6669088"/>
            <a:ext cx="8785225" cy="188912"/>
          </a:xfrm>
          <a:prstGeom prst="rect">
            <a:avLst/>
          </a:prstGeom>
          <a:solidFill>
            <a:srgbClr val="DAD9D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61" name="Rectangle 49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50323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64562" name="Rectangle 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6"/>
            <a:ext cx="8229600" cy="496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032" name="Bild 48" descr="Logo_Inst_InfSys_P309.pdf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167439"/>
            <a:ext cx="21605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6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-luebeck.de/forschung/themen/informatiktechnik/artificial-intelligence.html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412875"/>
            <a:ext cx="7772400" cy="935039"/>
          </a:xfrm>
        </p:spPr>
        <p:txBody>
          <a:bodyPr/>
          <a:lstStyle/>
          <a:p>
            <a:pPr eaLnBrk="1" hangingPunct="1">
              <a:defRPr/>
            </a:pPr>
            <a:r>
              <a:rPr lang="de-DE" sz="3600" b="1" dirty="0">
                <a:cs typeface="+mj-cs"/>
              </a:rPr>
              <a:t>Einführung in</a:t>
            </a:r>
            <a:br>
              <a:rPr lang="de-DE" sz="3600" b="1" dirty="0">
                <a:cs typeface="+mj-cs"/>
              </a:rPr>
            </a:br>
            <a:r>
              <a:rPr lang="de-DE" sz="3600" b="1" dirty="0">
                <a:cs typeface="+mj-cs"/>
              </a:rPr>
              <a:t>Web- und Data-Science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141117"/>
            <a:ext cx="6400800" cy="3024188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dirty="0">
                <a:cs typeface="+mn-cs"/>
              </a:rPr>
              <a:t>Prof. Dr. Ralf Möller</a:t>
            </a:r>
          </a:p>
          <a:p>
            <a:pPr eaLnBrk="1" hangingPunct="1">
              <a:defRPr/>
            </a:pPr>
            <a:r>
              <a:rPr lang="de-DE" sz="2400" b="1" dirty="0">
                <a:cs typeface="+mn-cs"/>
              </a:rPr>
              <a:t>Universität zu Lübeck</a:t>
            </a:r>
          </a:p>
          <a:p>
            <a:pPr eaLnBrk="1" hangingPunct="1">
              <a:defRPr/>
            </a:pPr>
            <a:r>
              <a:rPr lang="de-DE" sz="2400" b="1" dirty="0">
                <a:cs typeface="+mn-cs"/>
              </a:rPr>
              <a:t>Institut für Informationssysteme</a:t>
            </a:r>
          </a:p>
          <a:p>
            <a:pPr eaLnBrk="1" hangingPunct="1">
              <a:defRPr/>
            </a:pPr>
            <a:endParaRPr lang="de-DE" sz="2400" dirty="0"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Instanzbasierte</a:t>
            </a:r>
            <a:r>
              <a:rPr lang="de-DE" dirty="0"/>
              <a:t> Anfragebeantwortung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0" y="3068960"/>
            <a:ext cx="6756615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83570" y="3645024"/>
            <a:ext cx="6756615" cy="20514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977"/>
            <a:ext cx="8507413" cy="2548936"/>
          </a:xfrm>
          <a:solidFill>
            <a:schemeClr val="bg1"/>
          </a:solidFill>
        </p:spPr>
        <p:txBody>
          <a:bodyPr/>
          <a:lstStyle/>
          <a:p>
            <a:r>
              <a:rPr lang="de-DE" sz="2400" dirty="0"/>
              <a:t>Annahme: Gegeben viele Datenpunkte</a:t>
            </a:r>
          </a:p>
          <a:p>
            <a:pPr lvl="1"/>
            <a:r>
              <a:rPr lang="de-DE" sz="2200" dirty="0"/>
              <a:t>Beispielmerkmale: (x, </a:t>
            </a:r>
            <a:r>
              <a:rPr lang="de-DE" sz="2200" dirty="0" err="1"/>
              <a:t>y</a:t>
            </a:r>
            <a:r>
              <a:rPr lang="de-DE" sz="2200" dirty="0"/>
              <a:t>, Farbe), Farbe ∈ { </a:t>
            </a:r>
            <a:r>
              <a:rPr lang="de-DE" sz="2200" dirty="0" err="1"/>
              <a:t>white</a:t>
            </a:r>
            <a:r>
              <a:rPr lang="de-DE" sz="2200" dirty="0"/>
              <a:t>, </a:t>
            </a:r>
            <a:r>
              <a:rPr lang="de-DE" sz="2200" dirty="0" err="1"/>
              <a:t>black</a:t>
            </a:r>
            <a:r>
              <a:rPr lang="de-DE" sz="2200" dirty="0"/>
              <a:t> }</a:t>
            </a:r>
          </a:p>
          <a:p>
            <a:r>
              <a:rPr lang="de-DE" sz="2400" dirty="0"/>
              <a:t>Anfrage: Datenpunkt ohne Wert für bestimmtes Merkmal</a:t>
            </a:r>
          </a:p>
          <a:p>
            <a:pPr lvl="1"/>
            <a:r>
              <a:rPr lang="de-DE" sz="2000" dirty="0"/>
              <a:t>Beispiel: Merkmal Farbe ohne Wert</a:t>
            </a:r>
          </a:p>
          <a:p>
            <a:r>
              <a:rPr lang="de-DE" sz="2400" dirty="0"/>
              <a:t>Anfragebeantwortung (Klassifikation des Anfragepunkts): </a:t>
            </a:r>
            <a:br>
              <a:rPr lang="de-DE" sz="2400" dirty="0"/>
            </a:br>
            <a:r>
              <a:rPr lang="de-DE" sz="2400" dirty="0"/>
              <a:t>Mehrheitsvotum der </a:t>
            </a:r>
            <a:r>
              <a:rPr lang="de-DE" sz="2400" dirty="0" err="1"/>
              <a:t>k</a:t>
            </a:r>
            <a:r>
              <a:rPr lang="de-DE" sz="2400" dirty="0"/>
              <a:t>-nächsten Nachbarn (</a:t>
            </a:r>
            <a:r>
              <a:rPr lang="de-DE" sz="2400" dirty="0" err="1"/>
              <a:t>kNN</a:t>
            </a:r>
            <a:r>
              <a:rPr lang="de-DE" sz="2400" dirty="0"/>
              <a:t>-Verfahren)</a:t>
            </a:r>
          </a:p>
        </p:txBody>
      </p:sp>
      <p:sp>
        <p:nvSpPr>
          <p:cNvPr id="9" name="Rectangle 8"/>
          <p:cNvSpPr/>
          <p:nvPr/>
        </p:nvSpPr>
        <p:spPr>
          <a:xfrm>
            <a:off x="755576" y="6231646"/>
            <a:ext cx="6756615" cy="20514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415108" y="6069196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solidFill>
                  <a:srgbClr val="0B05FF"/>
                </a:solidFill>
                <a:latin typeface="+mn-lt"/>
              </a:rPr>
              <a:t>Fix, E., Hodges, J.L. Discriminatory analysis, nonparametric discrimination: Consistency properties. Technical Report 4, USAF School of Aviation Medicine, Randolph Field, Texas, </a:t>
            </a:r>
            <a:r>
              <a:rPr lang="en-US" sz="1100" b="1" dirty="0">
                <a:solidFill>
                  <a:srgbClr val="FF0000"/>
                </a:solidFill>
                <a:latin typeface="+mn-lt"/>
              </a:rPr>
              <a:t>1951</a:t>
            </a:r>
            <a:endParaRPr lang="en-US" sz="1100" b="1" dirty="0">
              <a:solidFill>
                <a:srgbClr val="0B05FF"/>
              </a:solidFill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1233" y="3803029"/>
            <a:ext cx="200367" cy="250629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113294" y="3745913"/>
            <a:ext cx="200367" cy="250629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Callout 5"/>
          <p:cNvSpPr/>
          <p:nvPr/>
        </p:nvSpPr>
        <p:spPr>
          <a:xfrm>
            <a:off x="3995936" y="3238099"/>
            <a:ext cx="6048672" cy="1224136"/>
          </a:xfrm>
          <a:prstGeom prst="cloudCallout">
            <a:avLst>
              <a:gd name="adj1" fmla="val -38534"/>
              <a:gd name="adj2" fmla="val 82595"/>
            </a:avLst>
          </a:prstGeom>
          <a:gradFill>
            <a:gsLst>
              <a:gs pos="0">
                <a:srgbClr val="FF0000">
                  <a:alpha val="42000"/>
                </a:srgbClr>
              </a:gs>
              <a:gs pos="100000">
                <a:srgbClr val="FFC000">
                  <a:alpha val="48000"/>
                </a:srgb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Probleme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erkennbar</a:t>
            </a:r>
            <a:r>
              <a:rPr lang="en-US" sz="32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1059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Probleme mit kNN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/>
              <a:t>Klassifikationsergebnis stark von k abhängig</a:t>
            </a:r>
          </a:p>
          <a:p>
            <a:r>
              <a:rPr lang="de-DE"/>
              <a:t>Hoher Speicherbedarf</a:t>
            </a:r>
          </a:p>
          <a:p>
            <a:r>
              <a:rPr lang="de-DE"/>
              <a:t>Effizienter Zugriff auf "Nachbarn" erfordert weitere Maßnahmen (noch mehr Speicherbedarf)</a:t>
            </a:r>
          </a:p>
          <a:p>
            <a:endParaRPr lang="de-DE"/>
          </a:p>
          <a:p>
            <a:r>
              <a:rPr lang="de-DE"/>
              <a:t>Klassifikation basierend auf den Daten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405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690" y="2348881"/>
            <a:ext cx="4538655" cy="432048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Modellbasierte Anfragebeantwortung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/>
              <a:t>Repräsentation der Daten durch Parameter eines Modells</a:t>
            </a:r>
          </a:p>
          <a:p>
            <a:pPr lvl="1"/>
            <a:r>
              <a:rPr lang="de-DE" sz="2000" dirty="0"/>
              <a:t>Wenn (Einkommen &gt; 𝛳</a:t>
            </a:r>
            <a:r>
              <a:rPr lang="de-DE" sz="2000" baseline="-25000" dirty="0"/>
              <a:t>1</a:t>
            </a:r>
            <a:r>
              <a:rPr lang="de-DE" sz="2000" dirty="0"/>
              <a:t> ∧ Ersparnisse &gt; 𝛳</a:t>
            </a:r>
            <a:r>
              <a:rPr lang="de-DE" sz="2000" baseline="-25000" dirty="0"/>
              <a:t>2</a:t>
            </a:r>
            <a:r>
              <a:rPr lang="de-DE" sz="2000" dirty="0"/>
              <a:t>), </a:t>
            </a:r>
            <a:br>
              <a:rPr lang="de-DE" sz="2000" dirty="0"/>
            </a:br>
            <a:r>
              <a:rPr lang="de-DE" sz="2000" dirty="0"/>
              <a:t>dann kreditwürdig (⊕), sonst nicht (⊖)</a:t>
            </a:r>
          </a:p>
          <a:p>
            <a:r>
              <a:rPr lang="de-DE" sz="2400" dirty="0"/>
              <a:t>Nur 2 Parameter</a:t>
            </a:r>
            <a:br>
              <a:rPr lang="de-DE" sz="2400" dirty="0"/>
            </a:br>
            <a:r>
              <a:rPr lang="de-DE" sz="2400" dirty="0"/>
              <a:t>nötig: (𝛳</a:t>
            </a:r>
            <a:r>
              <a:rPr lang="de-DE" sz="2400" baseline="-25000" dirty="0"/>
              <a:t>1</a:t>
            </a:r>
            <a:r>
              <a:rPr lang="de-DE" sz="2400" dirty="0"/>
              <a:t>, 𝛳</a:t>
            </a:r>
            <a:r>
              <a:rPr lang="de-DE" sz="2400" baseline="-25000" dirty="0"/>
              <a:t>2</a:t>
            </a:r>
            <a:r>
              <a:rPr lang="de-DE" sz="2400" dirty="0"/>
              <a:t>)</a:t>
            </a:r>
          </a:p>
          <a:p>
            <a:r>
              <a:rPr lang="de-DE" sz="2400" dirty="0"/>
              <a:t>Modell fordert</a:t>
            </a:r>
            <a:br>
              <a:rPr lang="de-DE" sz="2400" dirty="0"/>
            </a:br>
            <a:r>
              <a:rPr lang="de-DE" sz="2400" dirty="0"/>
              <a:t>geringen Speicher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sp>
        <p:nvSpPr>
          <p:cNvPr id="6" name="Cloud Callout 5"/>
          <p:cNvSpPr/>
          <p:nvPr/>
        </p:nvSpPr>
        <p:spPr>
          <a:xfrm>
            <a:off x="3317127" y="5157192"/>
            <a:ext cx="5616624" cy="1224136"/>
          </a:xfrm>
          <a:prstGeom prst="cloudCallout">
            <a:avLst>
              <a:gd name="adj1" fmla="val -14520"/>
              <a:gd name="adj2" fmla="val -76137"/>
            </a:avLst>
          </a:prstGeom>
          <a:gradFill>
            <a:gsLst>
              <a:gs pos="0">
                <a:srgbClr val="FF0000">
                  <a:alpha val="42000"/>
                </a:srgbClr>
              </a:gs>
              <a:gs pos="100000">
                <a:srgbClr val="FFC000">
                  <a:alpha val="48000"/>
                </a:srgb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Problem </a:t>
            </a:r>
            <a:r>
              <a:rPr lang="en-US" sz="3200" dirty="0" err="1">
                <a:solidFill>
                  <a:schemeClr val="tx1"/>
                </a:solidFill>
              </a:rPr>
              <a:t>erkennbar</a:t>
            </a:r>
            <a:r>
              <a:rPr lang="en-US" sz="32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9748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Bild 1" descr="chaulkboard_bkgrnd_506x5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800" y="0"/>
            <a:ext cx="102806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223126" y="5892800"/>
            <a:ext cx="1381125" cy="196851"/>
          </a:xfrm>
        </p:spPr>
        <p:txBody>
          <a:bodyPr/>
          <a:lstStyle/>
          <a:p>
            <a:pPr>
              <a:defRPr/>
            </a:pPr>
            <a:fld id="{C0D8E82D-73E4-BE4F-AEED-04EC4C9C480A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>
                <a:solidFill>
                  <a:schemeClr val="bg1"/>
                </a:solidFill>
                <a:latin typeface="Chalkduster"/>
                <a:cs typeface="+mj-cs"/>
              </a:rPr>
              <a:t>Aufgabe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268413"/>
            <a:ext cx="8497192" cy="49688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solidFill>
                  <a:srgbClr val="FFFF00"/>
                </a:solidFill>
                <a:latin typeface="Chalkduster"/>
                <a:cs typeface="+mn-cs"/>
              </a:rPr>
              <a:t>Anzahl</a:t>
            </a:r>
            <a:r>
              <a:rPr lang="en-US" dirty="0">
                <a:solidFill>
                  <a:srgbClr val="FFFF00"/>
                </a:solidFill>
                <a:latin typeface="Chalkduster"/>
                <a:cs typeface="+mn-cs"/>
              </a:rPr>
              <a:t> von </a:t>
            </a:r>
            <a:r>
              <a:rPr lang="en-US" dirty="0" err="1">
                <a:solidFill>
                  <a:srgbClr val="FFFF00"/>
                </a:solidFill>
                <a:latin typeface="Chalkduster"/>
                <a:cs typeface="+mn-cs"/>
              </a:rPr>
              <a:t>Städten</a:t>
            </a:r>
            <a:r>
              <a:rPr lang="en-US" dirty="0">
                <a:solidFill>
                  <a:srgbClr val="FFFF00"/>
                </a:solidFill>
                <a:latin typeface="Chalkduster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Chalkduster"/>
                <a:cs typeface="+mn-cs"/>
              </a:rPr>
              <a:t>mit</a:t>
            </a:r>
            <a:r>
              <a:rPr lang="en-US" dirty="0">
                <a:solidFill>
                  <a:srgbClr val="FFFF00"/>
                </a:solidFill>
                <a:latin typeface="Chalkduster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Chalkduster"/>
                <a:cs typeface="+mn-cs"/>
              </a:rPr>
              <a:t>bestimmten</a:t>
            </a:r>
            <a:r>
              <a:rPr lang="en-US" dirty="0">
                <a:solidFill>
                  <a:srgbClr val="FFFF00"/>
                </a:solidFill>
                <a:latin typeface="Chalkduster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Chalkduster"/>
                <a:cs typeface="+mn-cs"/>
              </a:rPr>
              <a:t>Einwohnerzahlen</a:t>
            </a:r>
            <a:r>
              <a:rPr lang="en-US" dirty="0">
                <a:solidFill>
                  <a:srgbClr val="FFFF00"/>
                </a:solidFill>
                <a:latin typeface="Chalkduster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Chalkduster"/>
                <a:cs typeface="+mn-cs"/>
              </a:rPr>
              <a:t>schätzen</a:t>
            </a:r>
            <a:endParaRPr lang="en-US" dirty="0">
              <a:solidFill>
                <a:srgbClr val="FFFF00"/>
              </a:solidFill>
              <a:latin typeface="Chalkduster"/>
              <a:cs typeface="+mn-cs"/>
            </a:endParaRPr>
          </a:p>
          <a:p>
            <a:pPr eaLnBrk="1" hangingPunct="1">
              <a:defRPr/>
            </a:pPr>
            <a:endParaRPr lang="en-US" dirty="0">
              <a:solidFill>
                <a:srgbClr val="FFFF00"/>
              </a:solidFill>
              <a:latin typeface="Chalkduster"/>
              <a:cs typeface="+mn-cs"/>
            </a:endParaRPr>
          </a:p>
          <a:p>
            <a:pPr eaLnBrk="1" hangingPunct="1">
              <a:defRPr/>
            </a:pP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Daten</a:t>
            </a: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: 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Liste</a:t>
            </a: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 von 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Einwohnerzahlen</a:t>
            </a: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 </a:t>
            </a:r>
            <a:br>
              <a:rPr lang="en-US" dirty="0">
                <a:solidFill>
                  <a:schemeClr val="bg1"/>
                </a:solidFill>
                <a:latin typeface="Chalkduster"/>
                <a:cs typeface="+mn-cs"/>
              </a:rPr>
            </a:b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(auf 10000er 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gerundet</a:t>
            </a: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)</a:t>
            </a:r>
            <a:endParaRPr lang="en-US" dirty="0">
              <a:solidFill>
                <a:srgbClr val="FFFF00"/>
              </a:solidFill>
              <a:latin typeface="Chalkduster"/>
              <a:cs typeface="+mn-cs"/>
            </a:endParaRPr>
          </a:p>
          <a:p>
            <a:pPr eaLnBrk="1" hangingPunct="1">
              <a:defRPr/>
            </a:pPr>
            <a:r>
              <a:rPr lang="en-US" dirty="0" err="1">
                <a:solidFill>
                  <a:srgbClr val="00B050"/>
                </a:solidFill>
                <a:latin typeface="Chalkduster"/>
                <a:cs typeface="+mn-cs"/>
              </a:rPr>
              <a:t>Explizites</a:t>
            </a:r>
            <a:r>
              <a:rPr lang="en-US" dirty="0">
                <a:solidFill>
                  <a:srgbClr val="00B050"/>
                </a:solidFill>
                <a:latin typeface="Chalkduster"/>
                <a:cs typeface="+mn-cs"/>
              </a:rPr>
              <a:t> Modell: 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Zählerfeld</a:t>
            </a: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aufbauen</a:t>
            </a:r>
            <a:endParaRPr lang="en-US" dirty="0">
              <a:solidFill>
                <a:schemeClr val="bg1"/>
              </a:solidFill>
              <a:latin typeface="Chalkduster"/>
              <a:cs typeface="+mn-cs"/>
            </a:endParaRPr>
          </a:p>
          <a:p>
            <a:pPr lvl="1" eaLnBrk="1" hangingPunct="1">
              <a:defRPr/>
            </a:pPr>
            <a:r>
              <a:rPr lang="en-US" dirty="0" err="1">
                <a:solidFill>
                  <a:srgbClr val="FF0000"/>
                </a:solidFill>
                <a:latin typeface="Chalkduster"/>
                <a:cs typeface="+mn-cs"/>
              </a:rPr>
              <a:t>Unvollständigkeit</a:t>
            </a:r>
            <a:r>
              <a:rPr lang="en-US" dirty="0">
                <a:solidFill>
                  <a:srgbClr val="FF0000"/>
                </a:solidFill>
                <a:latin typeface="Chalkduster"/>
                <a:cs typeface="+mn-cs"/>
              </a:rPr>
              <a:t> </a:t>
            </a: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der 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Daten</a:t>
            </a:r>
            <a:endParaRPr lang="en-US" dirty="0">
              <a:solidFill>
                <a:schemeClr val="bg1"/>
              </a:solidFill>
              <a:latin typeface="Chalkduster"/>
              <a:cs typeface="+mn-cs"/>
            </a:endParaRPr>
          </a:p>
          <a:p>
            <a:pPr eaLnBrk="1" hangingPunct="1">
              <a:defRPr/>
            </a:pPr>
            <a:r>
              <a:rPr lang="en-US" dirty="0" err="1">
                <a:solidFill>
                  <a:srgbClr val="00B050"/>
                </a:solidFill>
                <a:latin typeface="Chalkduster"/>
                <a:cs typeface="+mn-cs"/>
              </a:rPr>
              <a:t>Implizites</a:t>
            </a:r>
            <a:r>
              <a:rPr lang="en-US" dirty="0">
                <a:solidFill>
                  <a:srgbClr val="00B050"/>
                </a:solidFill>
                <a:latin typeface="Chalkduster"/>
                <a:cs typeface="+mn-cs"/>
              </a:rPr>
              <a:t> Modell: 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Potenzgesetz</a:t>
            </a: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 y=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ax</a:t>
            </a:r>
            <a:r>
              <a:rPr lang="en-US" baseline="30000" dirty="0" err="1">
                <a:solidFill>
                  <a:schemeClr val="bg1"/>
                </a:solidFill>
                <a:latin typeface="Chalkduster"/>
                <a:cs typeface="+mn-cs"/>
              </a:rPr>
              <a:t>b</a:t>
            </a:r>
            <a:endParaRPr lang="en-US" dirty="0">
              <a:solidFill>
                <a:schemeClr val="bg1"/>
              </a:solidFill>
              <a:latin typeface="Chalkduster"/>
              <a:cs typeface="+mn-cs"/>
            </a:endParaRPr>
          </a:p>
          <a:p>
            <a:pPr lvl="1" eaLnBrk="1" hangingPunct="1">
              <a:defRPr/>
            </a:pP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a und b 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bestimmen</a:t>
            </a: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 (</a:t>
            </a:r>
            <a:r>
              <a:rPr lang="en-US">
                <a:solidFill>
                  <a:schemeClr val="bg1"/>
                </a:solidFill>
                <a:latin typeface="Chalkduster"/>
                <a:cs typeface="+mn-cs"/>
              </a:rPr>
              <a:t>a positive, b 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negativ</a:t>
            </a: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)</a:t>
            </a:r>
          </a:p>
          <a:p>
            <a:pPr lvl="1" eaLnBrk="1" hangingPunct="1">
              <a:defRPr/>
            </a:pPr>
            <a:r>
              <a:rPr lang="en-US" dirty="0" err="1">
                <a:solidFill>
                  <a:srgbClr val="FF0000"/>
                </a:solidFill>
                <a:latin typeface="Chalkduster"/>
                <a:cs typeface="+mn-cs"/>
              </a:rPr>
              <a:t>Aufwendiges</a:t>
            </a:r>
            <a:r>
              <a:rPr lang="en-US" dirty="0">
                <a:solidFill>
                  <a:srgbClr val="FF0000"/>
                </a:solidFill>
                <a:latin typeface="Chalkduster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Optimierungsproblem</a:t>
            </a:r>
            <a:r>
              <a:rPr lang="en-US" dirty="0">
                <a:solidFill>
                  <a:schemeClr val="bg1"/>
                </a:solidFill>
                <a:latin typeface="Chalkduster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halkduster"/>
                <a:cs typeface="+mn-cs"/>
              </a:rPr>
              <a:t>lösen</a:t>
            </a:r>
            <a:endParaRPr lang="en-US" dirty="0">
              <a:solidFill>
                <a:schemeClr val="bg1"/>
              </a:solidFill>
              <a:latin typeface="Chalkduster"/>
              <a:cs typeface="+mn-cs"/>
            </a:endParaRPr>
          </a:p>
        </p:txBody>
      </p:sp>
      <p:pic>
        <p:nvPicPr>
          <p:cNvPr id="3" name="Picture 2" descr="Histogram&#10;&#10;Description automatically generated">
            <a:extLst>
              <a:ext uri="{FF2B5EF4-FFF2-40B4-BE49-F238E27FC236}">
                <a16:creationId xmlns:a16="http://schemas.microsoft.com/office/drawing/2014/main" id="{37B8A230-AA31-D548-92F0-46548EEA6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583" y="511969"/>
            <a:ext cx="1404268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69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Begriff</a:t>
            </a:r>
            <a:r>
              <a:rPr lang="en-US" dirty="0"/>
              <a:t> der "</a:t>
            </a:r>
            <a:r>
              <a:rPr lang="en-US" dirty="0" err="1"/>
              <a:t>Verteilung</a:t>
            </a:r>
            <a:r>
              <a:rPr lang="en-US" dirty="0"/>
              <a:t>"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87038"/>
            <a:ext cx="7198816" cy="529461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653" y="2574197"/>
            <a:ext cx="3186747" cy="12241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/>
          <p:cNvSpPr txBox="1"/>
          <p:nvPr/>
        </p:nvSpPr>
        <p:spPr>
          <a:xfrm>
            <a:off x="4821368" y="2204864"/>
            <a:ext cx="29837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Pareto-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Verteilung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: Par(k,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baseline="-25000" dirty="0" err="1">
                <a:latin typeface="Times New Roman" charset="0"/>
                <a:ea typeface="Times New Roman" charset="0"/>
                <a:cs typeface="Times New Roman" charset="0"/>
              </a:rPr>
              <a:t>min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987" y="3897213"/>
            <a:ext cx="2832100" cy="901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74601" y="6361584"/>
            <a:ext cx="1029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0544FF"/>
                </a:solidFill>
              </a:rPr>
              <a:t>[Wikipedia]</a:t>
            </a:r>
          </a:p>
        </p:txBody>
      </p:sp>
    </p:spTree>
    <p:extLst>
      <p:ext uri="{BB962C8B-B14F-4D97-AF65-F5344CB8AC3E}">
        <p14:creationId xmlns:p14="http://schemas.microsoft.com/office/powerpoint/2010/main" val="2117870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el 1"/>
          <p:cNvSpPr>
            <a:spLocks noGrp="1"/>
          </p:cNvSpPr>
          <p:nvPr>
            <p:ph type="title"/>
          </p:nvPr>
        </p:nvSpPr>
        <p:spPr>
          <a:xfrm>
            <a:off x="446856" y="260129"/>
            <a:ext cx="8229600" cy="936625"/>
          </a:xfrm>
        </p:spPr>
        <p:txBody>
          <a:bodyPr/>
          <a:lstStyle/>
          <a:p>
            <a:r>
              <a:rPr lang="de-DE" dirty="0">
                <a:latin typeface="+mn-lt"/>
                <a:ea typeface="ＭＳ Ｐゴシック" charset="0"/>
                <a:cs typeface="ＭＳ Ｐゴシック" charset="0"/>
              </a:rPr>
              <a:t>Literatur</a:t>
            </a:r>
          </a:p>
        </p:txBody>
      </p:sp>
      <p:sp>
        <p:nvSpPr>
          <p:cNvPr id="20482" name="Inhaltsplatzhalter 2"/>
          <p:cNvSpPr>
            <a:spLocks noGrp="1"/>
          </p:cNvSpPr>
          <p:nvPr>
            <p:ph idx="1"/>
          </p:nvPr>
        </p:nvSpPr>
        <p:spPr>
          <a:xfrm>
            <a:off x="457200" y="1341439"/>
            <a:ext cx="8229600" cy="4824412"/>
          </a:xfrm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7956551" y="6400800"/>
            <a:ext cx="1008063" cy="196851"/>
          </a:xfrm>
        </p:spPr>
        <p:txBody>
          <a:bodyPr/>
          <a:lstStyle/>
          <a:p>
            <a:pPr>
              <a:defRPr/>
            </a:pPr>
            <a:fld id="{3459873F-0287-9A4B-A260-FE52D1F3913B}" type="slidenum">
              <a:rPr lang="de-DE"/>
              <a:pPr>
                <a:defRPr/>
              </a:pPr>
              <a:t>15</a:t>
            </a:fld>
            <a:endParaRPr lang="de-DE" dirty="0"/>
          </a:p>
        </p:txBody>
      </p:sp>
      <p:pic>
        <p:nvPicPr>
          <p:cNvPr id="4" name="Bild 3" descr="ShowCover.asp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340768"/>
            <a:ext cx="3645945" cy="4725144"/>
          </a:xfrm>
          <a:prstGeom prst="rect">
            <a:avLst/>
          </a:prstGeom>
        </p:spPr>
      </p:pic>
      <p:pic>
        <p:nvPicPr>
          <p:cNvPr id="2" name="Bild 1" descr="image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88640"/>
            <a:ext cx="3240360" cy="3667499"/>
          </a:xfrm>
          <a:prstGeom prst="rect">
            <a:avLst/>
          </a:prstGeom>
        </p:spPr>
      </p:pic>
      <p:pic>
        <p:nvPicPr>
          <p:cNvPr id="20486" name="Bild 6" descr="Screen Shot 2014-04-17 at 11.11.1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776" y="2420889"/>
            <a:ext cx="3265488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346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Literatur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196976"/>
            <a:ext cx="8435280" cy="4968875"/>
          </a:xfrm>
        </p:spPr>
        <p:txBody>
          <a:bodyPr/>
          <a:lstStyle/>
          <a:p>
            <a:r>
              <a:rPr lang="de-DE" sz="2000" dirty="0"/>
              <a:t>Stuart Russell, Peter </a:t>
            </a:r>
            <a:r>
              <a:rPr lang="de-DE" sz="2000" dirty="0" err="1"/>
              <a:t>Norvig</a:t>
            </a:r>
            <a:r>
              <a:rPr lang="de-DE" sz="2000" dirty="0"/>
              <a:t>, </a:t>
            </a:r>
            <a:r>
              <a:rPr lang="de-DE" sz="2000" b="1" dirty="0" err="1"/>
              <a:t>Artificial</a:t>
            </a:r>
            <a:r>
              <a:rPr lang="de-DE" sz="2000" b="1" dirty="0"/>
              <a:t> </a:t>
            </a:r>
            <a:r>
              <a:rPr lang="de-DE" sz="2000" b="1" dirty="0" err="1"/>
              <a:t>Intelligence</a:t>
            </a:r>
            <a:r>
              <a:rPr lang="de-DE" sz="2000" b="1" dirty="0"/>
              <a:t> – </a:t>
            </a:r>
            <a:br>
              <a:rPr lang="de-DE" sz="2000" b="1" dirty="0"/>
            </a:br>
            <a:r>
              <a:rPr lang="de-DE" sz="2000" b="1" dirty="0"/>
              <a:t>A Modern Approach</a:t>
            </a:r>
            <a:r>
              <a:rPr lang="de-DE" sz="2000" dirty="0"/>
              <a:t>, Pearson, 2009 (oder 2003er Ed.)</a:t>
            </a:r>
          </a:p>
          <a:p>
            <a:r>
              <a:rPr lang="de-DE" sz="2000" dirty="0"/>
              <a:t>Ian H. Witten, Eibe Frank, Mark A. Hall, </a:t>
            </a:r>
            <a:br>
              <a:rPr lang="de-DE" sz="2000" dirty="0"/>
            </a:br>
            <a:r>
              <a:rPr lang="de-DE" sz="2000" dirty="0"/>
              <a:t>Data Mining: </a:t>
            </a:r>
            <a:r>
              <a:rPr lang="de-DE" sz="2000" b="1" dirty="0" err="1"/>
              <a:t>Practical</a:t>
            </a:r>
            <a:r>
              <a:rPr lang="de-DE" sz="2000" b="1" dirty="0"/>
              <a:t> </a:t>
            </a:r>
            <a:r>
              <a:rPr lang="de-DE" sz="2000" b="1" dirty="0" err="1"/>
              <a:t>Machine</a:t>
            </a:r>
            <a:r>
              <a:rPr lang="de-DE" sz="2000" b="1" dirty="0"/>
              <a:t> Learning </a:t>
            </a:r>
            <a:br>
              <a:rPr lang="de-DE" sz="2000" b="1" dirty="0"/>
            </a:br>
            <a:r>
              <a:rPr lang="de-DE" sz="2000" b="1" dirty="0"/>
              <a:t>Tools </a:t>
            </a:r>
            <a:r>
              <a:rPr lang="de-DE" sz="2000" b="1" dirty="0" err="1"/>
              <a:t>and</a:t>
            </a:r>
            <a:r>
              <a:rPr lang="de-DE" sz="2000" b="1" dirty="0"/>
              <a:t> </a:t>
            </a:r>
            <a:r>
              <a:rPr lang="de-DE" sz="2000" b="1" dirty="0" err="1"/>
              <a:t>Techniques</a:t>
            </a:r>
            <a:r>
              <a:rPr lang="de-DE" sz="2000" dirty="0"/>
              <a:t>, Morgan Kaufmann, </a:t>
            </a:r>
            <a:br>
              <a:rPr lang="de-DE" sz="2000" dirty="0"/>
            </a:br>
            <a:r>
              <a:rPr lang="de-DE" sz="2000" dirty="0"/>
              <a:t>2011</a:t>
            </a:r>
          </a:p>
          <a:p>
            <a:r>
              <a:rPr lang="de-DE" sz="2000" dirty="0"/>
              <a:t>Ethem </a:t>
            </a:r>
            <a:r>
              <a:rPr lang="de-DE" sz="2000" dirty="0" err="1"/>
              <a:t>Alpaydin</a:t>
            </a:r>
            <a:r>
              <a:rPr lang="de-DE" sz="2000" dirty="0"/>
              <a:t>, </a:t>
            </a:r>
            <a:br>
              <a:rPr lang="de-DE" sz="2000" dirty="0"/>
            </a:br>
            <a:r>
              <a:rPr lang="de-DE" sz="2000" b="1" dirty="0" err="1"/>
              <a:t>Introduction</a:t>
            </a:r>
            <a:r>
              <a:rPr lang="de-DE" sz="2000" b="1" dirty="0"/>
              <a:t> </a:t>
            </a:r>
            <a:r>
              <a:rPr lang="de-DE" sz="2000" b="1" dirty="0" err="1"/>
              <a:t>to</a:t>
            </a:r>
            <a:r>
              <a:rPr lang="de-DE" sz="2000" b="1" dirty="0"/>
              <a:t> </a:t>
            </a:r>
            <a:r>
              <a:rPr lang="de-DE" sz="2000" b="1" dirty="0" err="1"/>
              <a:t>Machine</a:t>
            </a:r>
            <a:r>
              <a:rPr lang="de-DE" sz="2000" b="1" dirty="0"/>
              <a:t> Learning</a:t>
            </a:r>
            <a:r>
              <a:rPr lang="de-DE" sz="2000" dirty="0"/>
              <a:t>, </a:t>
            </a:r>
            <a:br>
              <a:rPr lang="de-DE" sz="2000" dirty="0"/>
            </a:br>
            <a:r>
              <a:rPr lang="de-DE" sz="2000" dirty="0"/>
              <a:t>3</a:t>
            </a:r>
            <a:r>
              <a:rPr lang="de-DE" sz="2000" baseline="30000" dirty="0"/>
              <a:t>rd</a:t>
            </a:r>
            <a:r>
              <a:rPr lang="de-DE" sz="2000" dirty="0"/>
              <a:t> Ed., MIT Press, 2014</a:t>
            </a:r>
          </a:p>
          <a:p>
            <a:r>
              <a:rPr lang="de-DE" sz="2000" dirty="0"/>
              <a:t>Jure </a:t>
            </a:r>
            <a:r>
              <a:rPr lang="de-DE" sz="2000" dirty="0" err="1"/>
              <a:t>Leskovec</a:t>
            </a:r>
            <a:r>
              <a:rPr lang="de-DE" sz="2000" dirty="0"/>
              <a:t>, Anand </a:t>
            </a:r>
            <a:r>
              <a:rPr lang="de-DE" sz="2000" dirty="0" err="1"/>
              <a:t>Rajaraman</a:t>
            </a:r>
            <a:r>
              <a:rPr lang="de-DE" sz="2000" dirty="0"/>
              <a:t>, </a:t>
            </a:r>
            <a:br>
              <a:rPr lang="de-DE" sz="2000" dirty="0"/>
            </a:br>
            <a:r>
              <a:rPr lang="de-DE" sz="2000" dirty="0"/>
              <a:t>Jeffrey D. Ullman, </a:t>
            </a:r>
            <a:r>
              <a:rPr lang="de-DE" sz="2000" b="1" dirty="0"/>
              <a:t>Mining </a:t>
            </a:r>
            <a:r>
              <a:rPr lang="de-DE" sz="2000" b="1" dirty="0" err="1"/>
              <a:t>of</a:t>
            </a:r>
            <a:r>
              <a:rPr lang="de-DE" sz="2000" b="1" dirty="0"/>
              <a:t> Massive Datasets</a:t>
            </a:r>
            <a:r>
              <a:rPr lang="de-DE" sz="2000" dirty="0"/>
              <a:t>, </a:t>
            </a:r>
            <a:br>
              <a:rPr lang="de-DE" sz="2000" dirty="0"/>
            </a:br>
            <a:r>
              <a:rPr lang="de-DE" sz="2000" dirty="0"/>
              <a:t>2</a:t>
            </a:r>
            <a:r>
              <a:rPr lang="de-DE" sz="2000" baseline="30000" dirty="0"/>
              <a:t>nd</a:t>
            </a:r>
            <a:r>
              <a:rPr lang="de-DE" sz="2000" dirty="0"/>
              <a:t> Ed., Cambridge University Press, 2014</a:t>
            </a:r>
          </a:p>
          <a:p>
            <a:endParaRPr lang="de-DE" sz="2000" dirty="0"/>
          </a:p>
          <a:p>
            <a:r>
              <a:rPr lang="de-DE" sz="2000" dirty="0"/>
              <a:t>Viele zusätzliche Bücher, Präsentationen, </a:t>
            </a:r>
            <a:br>
              <a:rPr lang="de-DE" sz="2000" dirty="0"/>
            </a:br>
            <a:r>
              <a:rPr lang="de-DE" sz="2000" dirty="0"/>
              <a:t>und Videos im Web</a:t>
            </a:r>
          </a:p>
          <a:p>
            <a:endParaRPr lang="de-DE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770" y="2204865"/>
            <a:ext cx="2870695" cy="383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94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7" y="-7972"/>
            <a:ext cx="12326435" cy="6940957"/>
          </a:xfrm>
          <a:prstGeom prst="rect">
            <a:avLst/>
          </a:prstGeom>
        </p:spPr>
      </p:pic>
      <p:sp>
        <p:nvSpPr>
          <p:cNvPr id="7" name="Textfeld 5"/>
          <p:cNvSpPr txBox="1"/>
          <p:nvPr/>
        </p:nvSpPr>
        <p:spPr>
          <a:xfrm>
            <a:off x="0" y="260650"/>
            <a:ext cx="9144000" cy="646331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Einführung in Web und Data Science</a:t>
            </a:r>
          </a:p>
        </p:txBody>
      </p:sp>
      <p:sp>
        <p:nvSpPr>
          <p:cNvPr id="8" name="Textfeld 6"/>
          <p:cNvSpPr txBox="1"/>
          <p:nvPr/>
        </p:nvSpPr>
        <p:spPr>
          <a:xfrm>
            <a:off x="0" y="5325017"/>
            <a:ext cx="9144000" cy="646331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Begriffsbestimmung</a:t>
            </a:r>
          </a:p>
        </p:txBody>
      </p:sp>
    </p:spTree>
    <p:extLst>
      <p:ext uri="{BB962C8B-B14F-4D97-AF65-F5344CB8AC3E}">
        <p14:creationId xmlns:p14="http://schemas.microsoft.com/office/powerpoint/2010/main" val="132681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und Data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Web Science</a:t>
            </a:r>
          </a:p>
          <a:p>
            <a:pPr lvl="1"/>
            <a:r>
              <a:rPr lang="de-DE" dirty="0"/>
              <a:t>Analyse von Strukturen im Web (Mensch und Computer)</a:t>
            </a:r>
          </a:p>
          <a:p>
            <a:pPr lvl="1"/>
            <a:r>
              <a:rPr lang="de-DE" dirty="0"/>
              <a:t>Formalisierung durch große </a:t>
            </a:r>
            <a:r>
              <a:rPr lang="de-DE" dirty="0" err="1"/>
              <a:t>Graphstrukturen</a:t>
            </a:r>
            <a:r>
              <a:rPr lang="de-DE" dirty="0"/>
              <a:t> und entsprechende Entscheidungsprobleme über Graphen</a:t>
            </a:r>
          </a:p>
          <a:p>
            <a:pPr lvl="1"/>
            <a:r>
              <a:rPr lang="de-DE" dirty="0"/>
              <a:t>Beispiel: </a:t>
            </a:r>
            <a:r>
              <a:rPr lang="de-DE" dirty="0" err="1"/>
              <a:t>Pagerank</a:t>
            </a:r>
            <a:r>
              <a:rPr lang="de-DE" dirty="0"/>
              <a:t> (Bewertung von Webseiten)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528176"/>
            <a:ext cx="3568477" cy="28726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50372" y="3573018"/>
            <a:ext cx="254210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Zufallssurfer-Modell: </a:t>
            </a:r>
          </a:p>
          <a:p>
            <a:endParaRPr lang="de-DE" dirty="0"/>
          </a:p>
          <a:p>
            <a:r>
              <a:rPr lang="de-DE" dirty="0"/>
              <a:t>Größe der Kreise in etwa proportional der relativen Häufigkeit, mit der sich ein Surfer auf einer Seite befindet</a:t>
            </a:r>
          </a:p>
          <a:p>
            <a:endParaRPr lang="de-DE" dirty="0"/>
          </a:p>
          <a:p>
            <a:r>
              <a:rPr lang="de-DE" dirty="0"/>
              <a:t>[Wikipedia]</a:t>
            </a:r>
          </a:p>
        </p:txBody>
      </p:sp>
    </p:spTree>
    <p:extLst>
      <p:ext uri="{BB962C8B-B14F-4D97-AF65-F5344CB8AC3E}">
        <p14:creationId xmlns:p14="http://schemas.microsoft.com/office/powerpoint/2010/main" val="6517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Web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53075"/>
          </a:xfrm>
        </p:spPr>
        <p:txBody>
          <a:bodyPr/>
          <a:lstStyle/>
          <a:p>
            <a:r>
              <a:rPr lang="de-DE" dirty="0" err="1"/>
              <a:t>Graphstrukturen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extrem </a:t>
            </a:r>
            <a:r>
              <a:rPr lang="de-DE" dirty="0">
                <a:solidFill>
                  <a:srgbClr val="FF0000"/>
                </a:solidFill>
              </a:rPr>
              <a:t>groß</a:t>
            </a:r>
          </a:p>
          <a:p>
            <a:r>
              <a:rPr lang="de-DE" dirty="0"/>
              <a:t>Verfahren zur </a:t>
            </a:r>
            <a:br>
              <a:rPr lang="de-DE" dirty="0"/>
            </a:br>
            <a:r>
              <a:rPr lang="de-DE" dirty="0"/>
              <a:t>Lösung von </a:t>
            </a:r>
            <a:br>
              <a:rPr lang="de-DE" dirty="0"/>
            </a:br>
            <a:r>
              <a:rPr lang="de-DE" dirty="0"/>
              <a:t>Entscheidungs-</a:t>
            </a:r>
            <a:br>
              <a:rPr lang="de-DE" dirty="0"/>
            </a:br>
            <a:r>
              <a:rPr lang="de-DE" dirty="0" err="1"/>
              <a:t>problemen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extrem </a:t>
            </a:r>
            <a:r>
              <a:rPr lang="de-DE" dirty="0">
                <a:solidFill>
                  <a:srgbClr val="FF0000"/>
                </a:solidFill>
              </a:rPr>
              <a:t>aufwendig</a:t>
            </a:r>
          </a:p>
          <a:p>
            <a:r>
              <a:rPr lang="de-DE" dirty="0" err="1"/>
              <a:t>Graphdaten</a:t>
            </a:r>
            <a:r>
              <a:rPr lang="de-DE" dirty="0"/>
              <a:t> unterliegen </a:t>
            </a:r>
            <a:br>
              <a:rPr lang="de-DE" dirty="0"/>
            </a:br>
            <a:r>
              <a:rPr lang="de-DE" dirty="0"/>
              <a:t>ständigem </a:t>
            </a:r>
            <a:r>
              <a:rPr lang="de-DE" dirty="0">
                <a:solidFill>
                  <a:srgbClr val="FF0000"/>
                </a:solidFill>
              </a:rPr>
              <a:t>Wandel</a:t>
            </a:r>
            <a:r>
              <a:rPr lang="de-DE" dirty="0"/>
              <a:t> und</a:t>
            </a:r>
            <a:br>
              <a:rPr lang="de-DE" dirty="0"/>
            </a:br>
            <a:r>
              <a:rPr lang="de-DE" dirty="0"/>
              <a:t>so auch die Auswertungs-</a:t>
            </a:r>
            <a:br>
              <a:rPr lang="de-DE" dirty="0"/>
            </a:br>
            <a:r>
              <a:rPr lang="de-DE" dirty="0" err="1"/>
              <a:t>ergebnisse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7" name="Oval 6"/>
          <p:cNvSpPr/>
          <p:nvPr/>
        </p:nvSpPr>
        <p:spPr>
          <a:xfrm>
            <a:off x="5804333" y="1196753"/>
            <a:ext cx="3116003" cy="3157239"/>
          </a:xfrm>
          <a:prstGeom prst="ellipse">
            <a:avLst/>
          </a:prstGeom>
          <a:gradFill>
            <a:gsLst>
              <a:gs pos="0">
                <a:srgbClr val="6FD8F0"/>
              </a:gs>
              <a:gs pos="100000">
                <a:srgbClr val="00B0F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Mathematik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de-DE" sz="2000" dirty="0">
                <a:solidFill>
                  <a:schemeClr val="tx1"/>
                </a:solidFill>
              </a:rPr>
              <a:t>Stochastik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de-DE" sz="2000" dirty="0">
                <a:solidFill>
                  <a:schemeClr val="tx1"/>
                </a:solidFill>
              </a:rPr>
              <a:t>Statistik</a:t>
            </a:r>
          </a:p>
        </p:txBody>
      </p:sp>
      <p:sp>
        <p:nvSpPr>
          <p:cNvPr id="8" name="Oval 7"/>
          <p:cNvSpPr/>
          <p:nvPr/>
        </p:nvSpPr>
        <p:spPr>
          <a:xfrm>
            <a:off x="4591486" y="3191593"/>
            <a:ext cx="3157239" cy="3157240"/>
          </a:xfrm>
          <a:prstGeom prst="ellipse">
            <a:avLst/>
          </a:prstGeom>
          <a:gradFill>
            <a:gsLst>
              <a:gs pos="0">
                <a:srgbClr val="00B050">
                  <a:alpha val="50000"/>
                </a:srgb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Formale Grundlagen der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de-DE" sz="2000" dirty="0">
                <a:solidFill>
                  <a:schemeClr val="tx1"/>
                </a:solidFill>
              </a:rPr>
              <a:t>Informatik</a:t>
            </a:r>
          </a:p>
        </p:txBody>
      </p:sp>
      <p:sp>
        <p:nvSpPr>
          <p:cNvPr id="6" name="Oval 5"/>
          <p:cNvSpPr/>
          <p:nvPr/>
        </p:nvSpPr>
        <p:spPr>
          <a:xfrm>
            <a:off x="3419874" y="1200246"/>
            <a:ext cx="3157239" cy="3157239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1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Praktische und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de-DE" sz="2000" dirty="0">
                <a:solidFill>
                  <a:schemeClr val="tx1"/>
                </a:solidFill>
              </a:rPr>
              <a:t>Technische Informatik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00560" y="3306471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Web Science</a:t>
            </a:r>
          </a:p>
        </p:txBody>
      </p:sp>
    </p:spTree>
    <p:extLst>
      <p:ext uri="{BB962C8B-B14F-4D97-AF65-F5344CB8AC3E}">
        <p14:creationId xmlns:p14="http://schemas.microsoft.com/office/powerpoint/2010/main" val="40598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6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0769"/>
            <a:ext cx="5760640" cy="5059735"/>
          </a:xfrm>
        </p:spPr>
        <p:txBody>
          <a:bodyPr/>
          <a:lstStyle/>
          <a:p>
            <a:r>
              <a:rPr lang="de-DE" sz="2400" dirty="0"/>
              <a:t>Extraktion von </a:t>
            </a:r>
            <a:br>
              <a:rPr lang="de-DE" sz="2400" dirty="0"/>
            </a:br>
            <a:r>
              <a:rPr lang="de-DE" sz="2400" dirty="0"/>
              <a:t>Wissen aus Daten</a:t>
            </a:r>
            <a:br>
              <a:rPr lang="de-DE" sz="2400" dirty="0"/>
            </a:br>
            <a:r>
              <a:rPr lang="de-DE" sz="2400" dirty="0"/>
              <a:t>(u.a. </a:t>
            </a:r>
            <a:r>
              <a:rPr lang="de-DE" sz="2400" dirty="0" err="1"/>
              <a:t>Graphdaten</a:t>
            </a:r>
            <a:r>
              <a:rPr lang="de-DE" sz="2400" dirty="0"/>
              <a:t>)</a:t>
            </a:r>
          </a:p>
          <a:p>
            <a:r>
              <a:rPr lang="de-DE" sz="2400" dirty="0"/>
              <a:t>Begriff schon</a:t>
            </a:r>
            <a:br>
              <a:rPr lang="de-DE" sz="2400" dirty="0"/>
            </a:br>
            <a:r>
              <a:rPr lang="de-DE" sz="2400" dirty="0"/>
              <a:t>vor 50 Jahren für</a:t>
            </a:r>
            <a:br>
              <a:rPr lang="de-DE" sz="2400" dirty="0"/>
            </a:br>
            <a:r>
              <a:rPr lang="de-DE" sz="2400" dirty="0"/>
              <a:t>Informatik vorgeschlagen</a:t>
            </a:r>
          </a:p>
          <a:p>
            <a:r>
              <a:rPr lang="de-DE" sz="2400" dirty="0"/>
              <a:t>Entwicklung innovativer </a:t>
            </a:r>
            <a:br>
              <a:rPr lang="de-DE" sz="2400" dirty="0"/>
            </a:br>
            <a:r>
              <a:rPr lang="de-DE" sz="2400" dirty="0"/>
              <a:t>Konzepte in den Bereichen </a:t>
            </a:r>
            <a:br>
              <a:rPr lang="de-DE" sz="2400" dirty="0"/>
            </a:br>
            <a:r>
              <a:rPr lang="de-DE" sz="2400" dirty="0">
                <a:solidFill>
                  <a:srgbClr val="0544FF"/>
                </a:solidFill>
              </a:rPr>
              <a:t>Logik, Datenbanken </a:t>
            </a:r>
            <a:br>
              <a:rPr lang="de-DE" sz="2400" dirty="0">
                <a:solidFill>
                  <a:srgbClr val="0544FF"/>
                </a:solidFill>
              </a:rPr>
            </a:br>
            <a:r>
              <a:rPr lang="de-DE" sz="2400" dirty="0">
                <a:solidFill>
                  <a:srgbClr val="0544FF"/>
                </a:solidFill>
              </a:rPr>
              <a:t>und Stochastik / Statistik</a:t>
            </a:r>
            <a:br>
              <a:rPr lang="de-DE" sz="2400" dirty="0"/>
            </a:br>
            <a:r>
              <a:rPr lang="de-DE" sz="2400" dirty="0"/>
              <a:t>(Datenanalyse und </a:t>
            </a:r>
            <a:br>
              <a:rPr lang="de-DE" sz="2400" dirty="0"/>
            </a:br>
            <a:r>
              <a:rPr lang="de-DE" sz="2400" dirty="0"/>
              <a:t>Wissensentdeckung)</a:t>
            </a:r>
          </a:p>
          <a:p>
            <a:r>
              <a:rPr lang="de-DE" sz="2400" dirty="0"/>
              <a:t>Verwendung von </a:t>
            </a:r>
            <a:r>
              <a:rPr lang="de-DE" sz="2400" dirty="0">
                <a:solidFill>
                  <a:srgbClr val="0544FF"/>
                </a:solidFill>
              </a:rPr>
              <a:t>LADS und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56551" y="6400501"/>
            <a:ext cx="1008063" cy="196851"/>
          </a:xfrm>
        </p:spPr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sp>
        <p:nvSpPr>
          <p:cNvPr id="5" name="Oval 4"/>
          <p:cNvSpPr/>
          <p:nvPr/>
        </p:nvSpPr>
        <p:spPr>
          <a:xfrm>
            <a:off x="5804333" y="476673"/>
            <a:ext cx="3116003" cy="3157239"/>
          </a:xfrm>
          <a:prstGeom prst="ellipse">
            <a:avLst/>
          </a:prstGeom>
          <a:gradFill>
            <a:gsLst>
              <a:gs pos="0">
                <a:srgbClr val="6FD8F0"/>
              </a:gs>
              <a:gs pos="100000">
                <a:srgbClr val="00B0F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Mathematik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de-DE" sz="2000" dirty="0">
                <a:solidFill>
                  <a:schemeClr val="tx1"/>
                </a:solidFill>
              </a:rPr>
              <a:t>Stochastik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de-DE" sz="2000" dirty="0">
                <a:solidFill>
                  <a:schemeClr val="tx1"/>
                </a:solidFill>
              </a:rPr>
              <a:t>Statistik</a:t>
            </a:r>
          </a:p>
        </p:txBody>
      </p:sp>
      <p:sp>
        <p:nvSpPr>
          <p:cNvPr id="6" name="Oval 5"/>
          <p:cNvSpPr/>
          <p:nvPr/>
        </p:nvSpPr>
        <p:spPr>
          <a:xfrm>
            <a:off x="4591486" y="2471513"/>
            <a:ext cx="3157239" cy="3157240"/>
          </a:xfrm>
          <a:prstGeom prst="ellipse">
            <a:avLst/>
          </a:prstGeom>
          <a:gradFill>
            <a:gsLst>
              <a:gs pos="0">
                <a:srgbClr val="00B050">
                  <a:alpha val="50000"/>
                </a:srgb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Formale Grundlagen der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de-DE" sz="2000" dirty="0">
                <a:solidFill>
                  <a:schemeClr val="tx1"/>
                </a:solidFill>
              </a:rPr>
              <a:t>Informatik</a:t>
            </a:r>
          </a:p>
        </p:txBody>
      </p:sp>
      <p:sp>
        <p:nvSpPr>
          <p:cNvPr id="7" name="Oval 6"/>
          <p:cNvSpPr/>
          <p:nvPr/>
        </p:nvSpPr>
        <p:spPr>
          <a:xfrm>
            <a:off x="3419874" y="480166"/>
            <a:ext cx="3157239" cy="3157239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1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Praktische und</a:t>
            </a:r>
            <a:br>
              <a:rPr lang="de-DE" sz="2000" dirty="0">
                <a:solidFill>
                  <a:schemeClr val="tx1"/>
                </a:solidFill>
              </a:rPr>
            </a:br>
            <a:r>
              <a:rPr lang="de-DE" sz="2000" dirty="0">
                <a:solidFill>
                  <a:schemeClr val="tx1"/>
                </a:solidFill>
              </a:rPr>
              <a:t>Technische Informatik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8537" y="2679303"/>
            <a:ext cx="1494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rgbClr val="00B050"/>
                </a:solidFill>
              </a:rPr>
              <a:t>Data </a:t>
            </a:r>
            <a:r>
              <a:rPr lang="en-US" b="1" dirty="0">
                <a:solidFill>
                  <a:srgbClr val="00B050"/>
                </a:solidFill>
              </a:rPr>
              <a:t>Science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AE041B-B346-5C49-B05F-866FFFB30A62}"/>
              </a:ext>
            </a:extLst>
          </p:cNvPr>
          <p:cNvSpPr txBox="1"/>
          <p:nvPr/>
        </p:nvSpPr>
        <p:spPr>
          <a:xfrm>
            <a:off x="3526775" y="3573016"/>
            <a:ext cx="901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[Wikipedia]</a:t>
            </a:r>
          </a:p>
        </p:txBody>
      </p:sp>
    </p:spTree>
    <p:extLst>
      <p:ext uri="{BB962C8B-B14F-4D97-AF65-F5344CB8AC3E}">
        <p14:creationId xmlns:p14="http://schemas.microsoft.com/office/powerpoint/2010/main" val="27510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A7B29-0BCB-5D48-9C69-39957A5E3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… und was ist mit Künstlicher Intelligenz?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007AA-F025-4946-94DA-88A74CB05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96976"/>
            <a:ext cx="8820472" cy="4968875"/>
          </a:xfrm>
        </p:spPr>
        <p:txBody>
          <a:bodyPr/>
          <a:lstStyle/>
          <a:p>
            <a:r>
              <a:rPr lang="en-DE" dirty="0"/>
              <a:t>Wissenschaft der intelligenten Systeme</a:t>
            </a:r>
          </a:p>
          <a:p>
            <a:r>
              <a:rPr lang="en-DE" dirty="0"/>
              <a:t>Agenten</a:t>
            </a:r>
          </a:p>
          <a:p>
            <a:pPr lvl="1"/>
            <a:r>
              <a:rPr lang="en-DE" dirty="0"/>
              <a:t>Haben/bilden Ziele</a:t>
            </a:r>
          </a:p>
          <a:p>
            <a:pPr lvl="1"/>
            <a:r>
              <a:rPr lang="en-DE" dirty="0"/>
              <a:t>Sensoren/Aktoren</a:t>
            </a:r>
          </a:p>
          <a:p>
            <a:pPr lvl="1"/>
            <a:r>
              <a:rPr lang="en-DE" dirty="0"/>
              <a:t>Handlungsplanung</a:t>
            </a:r>
          </a:p>
          <a:p>
            <a:pPr lvl="1"/>
            <a:r>
              <a:rPr lang="en-DE" dirty="0"/>
              <a:t>Lernen zur Laufzeit</a:t>
            </a:r>
          </a:p>
          <a:p>
            <a:r>
              <a:rPr lang="en-DE" dirty="0"/>
              <a:t>Mechanismen</a:t>
            </a:r>
          </a:p>
          <a:p>
            <a:pPr lvl="1"/>
            <a:r>
              <a:rPr lang="en-DE" dirty="0"/>
              <a:t>Globale Kooperation</a:t>
            </a:r>
            <a:br>
              <a:rPr lang="en-DE" dirty="0"/>
            </a:br>
            <a:r>
              <a:rPr lang="en-DE" dirty="0"/>
              <a:t>von Agenten zur </a:t>
            </a:r>
            <a:br>
              <a:rPr lang="en-DE" dirty="0"/>
            </a:br>
            <a:r>
              <a:rPr lang="en-DE" dirty="0"/>
              <a:t>Erreichung eines gemeinsamen Ziels</a:t>
            </a:r>
          </a:p>
          <a:p>
            <a:r>
              <a:rPr lang="en-DE" dirty="0"/>
              <a:t>Agenten interagieren mit Menschen (and anderen Agenten)</a:t>
            </a:r>
          </a:p>
          <a:p>
            <a:pPr lvl="1"/>
            <a:r>
              <a:rPr lang="en-DE" dirty="0"/>
              <a:t>Ziele der Agenten beeinflussbar</a:t>
            </a:r>
          </a:p>
          <a:p>
            <a:endParaRPr lang="en-DE" dirty="0"/>
          </a:p>
          <a:p>
            <a:endParaRPr lang="en-DE" dirty="0"/>
          </a:p>
          <a:p>
            <a:endParaRPr lang="en-DE" dirty="0"/>
          </a:p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4D8DDF-B29A-664B-BA72-DFCF58D83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82C294-E1A6-974F-ADF0-2085C5034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1844824"/>
            <a:ext cx="4495800" cy="260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64E315-529C-0C48-9CA3-A65892D6D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1727200"/>
            <a:ext cx="44958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2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032AE-CC21-6745-860A-C5137D9DF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Wissenschaft Künstliche Intelligenz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D4ABA-F977-B04E-82E6-794162F3B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Nur algorithmische Modellierung für Agenten?</a:t>
            </a:r>
          </a:p>
          <a:p>
            <a:pPr lvl="1"/>
            <a:r>
              <a:rPr lang="en-DE" dirty="0"/>
              <a:t>Transparenz, Erklärungsfähigkeit</a:t>
            </a:r>
          </a:p>
          <a:p>
            <a:r>
              <a:rPr lang="en-DE" dirty="0"/>
              <a:t>Neue Aspekte: Human-aware AI</a:t>
            </a:r>
          </a:p>
          <a:p>
            <a:pPr lvl="1"/>
            <a:r>
              <a:rPr lang="en-DE" dirty="0"/>
              <a:t>Erwartungs-</a:t>
            </a:r>
            <a:br>
              <a:rPr lang="en-DE" dirty="0"/>
            </a:br>
            <a:r>
              <a:rPr lang="en-DE" dirty="0"/>
              <a:t>konformität</a:t>
            </a:r>
          </a:p>
          <a:p>
            <a:pPr lvl="1"/>
            <a:r>
              <a:rPr lang="en-DE" dirty="0"/>
              <a:t>Beweisbar-</a:t>
            </a:r>
            <a:br>
              <a:rPr lang="en-DE" dirty="0"/>
            </a:br>
            <a:r>
              <a:rPr lang="en-DE" dirty="0"/>
              <a:t>nützliche</a:t>
            </a:r>
            <a:br>
              <a:rPr lang="en-DE" dirty="0"/>
            </a:br>
            <a:r>
              <a:rPr lang="en-DE" dirty="0"/>
              <a:t>Agenten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B37617-2D2F-C344-9522-F3D280410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5A93975-CCB9-C647-801E-3C3F0CA8B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2636912"/>
            <a:ext cx="4646639" cy="32045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6C5343-184E-E34B-92C0-254210A4AC7B}"/>
              </a:ext>
            </a:extLst>
          </p:cNvPr>
          <p:cNvSpPr/>
          <p:nvPr/>
        </p:nvSpPr>
        <p:spPr>
          <a:xfrm>
            <a:off x="1043608" y="6037560"/>
            <a:ext cx="77048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DE" sz="1400" dirty="0">
                <a:solidFill>
                  <a:srgbClr val="081BFF"/>
                </a:solidFill>
                <a:hlinkClick r:id="rId3"/>
              </a:rPr>
              <a:t>https://www.uni-luebeck.de/forschung/themen/informatiktechnik/artificial-intelligence.html</a:t>
            </a:r>
            <a:r>
              <a:rPr lang="en-DE" sz="1400" dirty="0">
                <a:solidFill>
                  <a:srgbClr val="081B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5979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63FF872-1AD5-834A-AFC0-24CBC8B1BD35}" type="slidenum">
              <a:rPr lang="tr-TR" smtClean="0"/>
              <a:pPr>
                <a:defRPr/>
              </a:pPr>
              <a:t>8</a:t>
            </a:fld>
            <a:endParaRPr lang="tr-T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6467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9C4F24-A846-A64D-B041-1E4A36295038}"/>
              </a:ext>
            </a:extLst>
          </p:cNvPr>
          <p:cNvSpPr/>
          <p:nvPr/>
        </p:nvSpPr>
        <p:spPr>
          <a:xfrm>
            <a:off x="7092280" y="4797152"/>
            <a:ext cx="1008112" cy="216024"/>
          </a:xfrm>
          <a:prstGeom prst="rect">
            <a:avLst/>
          </a:prstGeom>
          <a:solidFill>
            <a:srgbClr val="E2DFE2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4A3262-EC69-E44F-9380-51C4A135C993}"/>
              </a:ext>
            </a:extLst>
          </p:cNvPr>
          <p:cNvSpPr/>
          <p:nvPr/>
        </p:nvSpPr>
        <p:spPr>
          <a:xfrm>
            <a:off x="7202006" y="4955274"/>
            <a:ext cx="1008112" cy="216024"/>
          </a:xfrm>
          <a:prstGeom prst="rect">
            <a:avLst/>
          </a:prstGeom>
          <a:solidFill>
            <a:srgbClr val="E2DFE2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A17C46-63B1-0D45-A798-B3281C07ED37}"/>
              </a:ext>
            </a:extLst>
          </p:cNvPr>
          <p:cNvSpPr/>
          <p:nvPr/>
        </p:nvSpPr>
        <p:spPr>
          <a:xfrm>
            <a:off x="894680" y="4633640"/>
            <a:ext cx="7468344" cy="158122"/>
          </a:xfrm>
          <a:prstGeom prst="rect">
            <a:avLst/>
          </a:prstGeom>
          <a:solidFill>
            <a:srgbClr val="E2DFE2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1931F2-18EE-F046-8C07-D54C6AAE4F64}"/>
              </a:ext>
            </a:extLst>
          </p:cNvPr>
          <p:cNvSpPr txBox="1"/>
          <p:nvPr/>
        </p:nvSpPr>
        <p:spPr>
          <a:xfrm>
            <a:off x="3923928" y="3945227"/>
            <a:ext cx="1422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dirty="0">
                <a:solidFill>
                  <a:srgbClr val="C00000"/>
                </a:solidFill>
              </a:rPr>
              <a:t>Data Science</a:t>
            </a:r>
            <a:br>
              <a:rPr lang="en-DE" dirty="0">
                <a:solidFill>
                  <a:srgbClr val="C00000"/>
                </a:solidFill>
              </a:rPr>
            </a:br>
            <a:r>
              <a:rPr lang="en-DE" dirty="0">
                <a:solidFill>
                  <a:srgbClr val="C00000"/>
                </a:solidFill>
              </a:rPr>
              <a:t>Statistics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89943-6B8B-2140-998A-42FBED680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982" y="6335551"/>
            <a:ext cx="5796137" cy="3338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919CF4-6F73-9C40-9DF2-90AC0240BD7C}"/>
              </a:ext>
            </a:extLst>
          </p:cNvPr>
          <p:cNvSpPr txBox="1"/>
          <p:nvPr/>
        </p:nvSpPr>
        <p:spPr>
          <a:xfrm>
            <a:off x="3779912" y="4801966"/>
            <a:ext cx="1911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rgbClr val="C00000"/>
                </a:solidFill>
              </a:rPr>
              <a:t>Machine Learning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2990E4-63C7-4345-950B-D5941B0C359A}"/>
              </a:ext>
            </a:extLst>
          </p:cNvPr>
          <p:cNvSpPr/>
          <p:nvPr/>
        </p:nvSpPr>
        <p:spPr>
          <a:xfrm>
            <a:off x="5752592" y="4764268"/>
            <a:ext cx="1186418" cy="227136"/>
          </a:xfrm>
          <a:prstGeom prst="rect">
            <a:avLst/>
          </a:prstGeom>
          <a:solidFill>
            <a:srgbClr val="E2DFE2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DB9C93-2ECF-2B4F-BC50-4B473D9A2732}"/>
              </a:ext>
            </a:extLst>
          </p:cNvPr>
          <p:cNvGrpSpPr/>
          <p:nvPr/>
        </p:nvGrpSpPr>
        <p:grpSpPr>
          <a:xfrm>
            <a:off x="6931119" y="4752570"/>
            <a:ext cx="216024" cy="216024"/>
            <a:chOff x="-1458123" y="4446404"/>
            <a:chExt cx="432048" cy="432048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251EC47-C824-0642-B61F-208979CC8F6E}"/>
                </a:ext>
              </a:extLst>
            </p:cNvPr>
            <p:cNvCxnSpPr/>
            <p:nvPr/>
          </p:nvCxnSpPr>
          <p:spPr>
            <a:xfrm flipV="1">
              <a:off x="-1458123" y="4446404"/>
              <a:ext cx="432048" cy="43204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B3064DE-2BD1-1E44-A65D-3D98A0E0EC7C}"/>
                </a:ext>
              </a:extLst>
            </p:cNvPr>
            <p:cNvCxnSpPr>
              <a:cxnSpLocks/>
            </p:cNvCxnSpPr>
            <p:nvPr/>
          </p:nvCxnSpPr>
          <p:spPr>
            <a:xfrm>
              <a:off x="-1458123" y="4446404"/>
              <a:ext cx="432048" cy="43204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541AE76-59A7-6145-BD95-717628844C35}"/>
              </a:ext>
            </a:extLst>
          </p:cNvPr>
          <p:cNvSpPr txBox="1"/>
          <p:nvPr/>
        </p:nvSpPr>
        <p:spPr>
          <a:xfrm>
            <a:off x="3059832" y="3852337"/>
            <a:ext cx="351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83F831-8433-8A42-8933-0441A0F48691}"/>
              </a:ext>
            </a:extLst>
          </p:cNvPr>
          <p:cNvSpPr txBox="1"/>
          <p:nvPr/>
        </p:nvSpPr>
        <p:spPr>
          <a:xfrm>
            <a:off x="8078146" y="3852337"/>
            <a:ext cx="351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32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161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10" grpId="0"/>
      <p:bldP spid="11" grpId="0" animBg="1"/>
      <p:bldP spid="4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Web- und Data Science: Herausforderungen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976"/>
            <a:ext cx="8507413" cy="5400675"/>
          </a:xfrm>
        </p:spPr>
        <p:txBody>
          <a:bodyPr/>
          <a:lstStyle/>
          <a:p>
            <a:r>
              <a:rPr lang="de-DE" sz="2400" dirty="0">
                <a:solidFill>
                  <a:srgbClr val="0B05FF"/>
                </a:solidFill>
              </a:rPr>
              <a:t>Große Datenbestände</a:t>
            </a:r>
          </a:p>
          <a:p>
            <a:pPr lvl="1"/>
            <a:r>
              <a:rPr lang="de-DE" sz="2000" dirty="0"/>
              <a:t>Speicher und Zugriffstechnologie</a:t>
            </a:r>
          </a:p>
          <a:p>
            <a:r>
              <a:rPr lang="de-DE" sz="2400" dirty="0">
                <a:solidFill>
                  <a:srgbClr val="0B05FF"/>
                </a:solidFill>
              </a:rPr>
              <a:t>Starker Zuwachs an Daten</a:t>
            </a:r>
            <a:r>
              <a:rPr lang="de-DE" sz="2400" dirty="0"/>
              <a:t>, hohe Dynamik</a:t>
            </a:r>
          </a:p>
          <a:p>
            <a:pPr lvl="1"/>
            <a:r>
              <a:rPr lang="de-DE" sz="2000" dirty="0"/>
              <a:t>Hohe Datenraten und Echtzeitanforderungen</a:t>
            </a:r>
          </a:p>
          <a:p>
            <a:r>
              <a:rPr lang="de-DE" sz="2400" dirty="0">
                <a:solidFill>
                  <a:srgbClr val="0B05FF"/>
                </a:solidFill>
              </a:rPr>
              <a:t>Heterogene Datenbestände</a:t>
            </a:r>
          </a:p>
          <a:p>
            <a:pPr lvl="1"/>
            <a:r>
              <a:rPr lang="de-DE" sz="2000" dirty="0"/>
              <a:t>Verteiltes Datenmanagement</a:t>
            </a:r>
          </a:p>
          <a:p>
            <a:pPr lvl="1"/>
            <a:r>
              <a:rPr lang="de-DE" sz="2000" dirty="0"/>
              <a:t>Datenintegration</a:t>
            </a:r>
          </a:p>
          <a:p>
            <a:endParaRPr lang="de-DE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2F2AC-72A6-5242-BB66-261AC8F7AC4C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979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7_Standarddesign">
  <a:themeElements>
    <a:clrScheme name="7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Standarddesign">
      <a:majorFont>
        <a:latin typeface="Myriad Pro"/>
        <a:ea typeface="ＭＳ Ｐゴシック"/>
        <a:cs typeface=""/>
      </a:majorFont>
      <a:minorFont>
        <a:latin typeface="Myriad Pr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7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4156</TotalTime>
  <Words>795</Words>
  <Application>Microsoft Macintosh PowerPoint</Application>
  <PresentationFormat>On-screen Show (4:3)</PresentationFormat>
  <Paragraphs>133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</vt:lpstr>
      <vt:lpstr>Chalkduster</vt:lpstr>
      <vt:lpstr>Myriad Pro</vt:lpstr>
      <vt:lpstr>Times New Roman</vt:lpstr>
      <vt:lpstr>7_Standarddesign</vt:lpstr>
      <vt:lpstr>Einführung in Web- und Data-Science</vt:lpstr>
      <vt:lpstr>PowerPoint Presentation</vt:lpstr>
      <vt:lpstr>Web und Data Science</vt:lpstr>
      <vt:lpstr>Web Science</vt:lpstr>
      <vt:lpstr>Data Science</vt:lpstr>
      <vt:lpstr>… und was ist mit Künstlicher Intelligenz?</vt:lpstr>
      <vt:lpstr>Wissenschaft Künstliche Intelligenz</vt:lpstr>
      <vt:lpstr>PowerPoint Presentation</vt:lpstr>
      <vt:lpstr>Web- und Data Science: Herausforderungen</vt:lpstr>
      <vt:lpstr>Instanzbasierte Anfragebeantwortung</vt:lpstr>
      <vt:lpstr>Probleme mit kNN</vt:lpstr>
      <vt:lpstr>Modellbasierte Anfragebeantwortung</vt:lpstr>
      <vt:lpstr>Aufgabe</vt:lpstr>
      <vt:lpstr>Begriff der "Verteilung"</vt:lpstr>
      <vt:lpstr>Literatur</vt:lpstr>
      <vt:lpstr>Literatur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Uli</dc:creator>
  <cp:lastModifiedBy>Ralf Möller</cp:lastModifiedBy>
  <cp:revision>989</cp:revision>
  <cp:lastPrinted>2019-10-16T19:41:27Z</cp:lastPrinted>
  <dcterms:created xsi:type="dcterms:W3CDTF">2010-04-27T12:26:40Z</dcterms:created>
  <dcterms:modified xsi:type="dcterms:W3CDTF">2020-10-12T11:51:41Z</dcterms:modified>
</cp:coreProperties>
</file>