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341" r:id="rId2"/>
    <p:sldId id="393" r:id="rId3"/>
    <p:sldId id="394" r:id="rId4"/>
    <p:sldId id="396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385" r:id="rId16"/>
    <p:sldId id="386" r:id="rId17"/>
    <p:sldId id="387" r:id="rId18"/>
    <p:sldId id="388" r:id="rId19"/>
    <p:sldId id="468" r:id="rId20"/>
    <p:sldId id="42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66" r:id="rId30"/>
    <p:sldId id="467" r:id="rId31"/>
    <p:sldId id="435" r:id="rId32"/>
    <p:sldId id="417" r:id="rId33"/>
    <p:sldId id="418" r:id="rId34"/>
    <p:sldId id="419" r:id="rId35"/>
    <p:sldId id="420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51" r:id="rId44"/>
    <p:sldId id="447" r:id="rId45"/>
    <p:sldId id="448" r:id="rId46"/>
    <p:sldId id="449" r:id="rId47"/>
    <p:sldId id="389" r:id="rId48"/>
    <p:sldId id="390" r:id="rId49"/>
    <p:sldId id="391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DFE2"/>
    <a:srgbClr val="081BFF"/>
    <a:srgbClr val="E9E9F3"/>
    <a:srgbClr val="0B05FF"/>
    <a:srgbClr val="0544FF"/>
    <a:srgbClr val="6FD8F0"/>
    <a:srgbClr val="DBA503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07.10.20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616199F-5081-BE4F-93D8-31E13E4A865A}" type="slidenum">
              <a:rPr lang="tr-TR" sz="1100">
                <a:latin typeface="Arial" charset="0"/>
              </a:rPr>
              <a:pPr eaLnBrk="1" hangingPunct="1"/>
              <a:t>2</a:t>
            </a:fld>
            <a:endParaRPr lang="tr-TR" sz="11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FDB6B85-1E5D-5443-901A-9CAD55DAA507}" type="slidenum">
              <a:rPr lang="tr-TR" sz="1100">
                <a:latin typeface="Arial" charset="0"/>
              </a:rPr>
              <a:pPr eaLnBrk="1" hangingPunct="1"/>
              <a:t>11</a:t>
            </a:fld>
            <a:endParaRPr lang="tr-TR" sz="1100">
              <a:latin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C7C99A-533A-C840-818B-3695A3958485}" type="slidenum">
              <a:rPr lang="tr-TR" sz="1100">
                <a:latin typeface="Arial" charset="0"/>
              </a:rPr>
              <a:pPr eaLnBrk="1" hangingPunct="1"/>
              <a:t>12</a:t>
            </a:fld>
            <a:endParaRPr lang="tr-TR" sz="1100">
              <a:latin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403F474-AAEE-DF43-A825-8F91512C44E7}" type="slidenum">
              <a:rPr lang="tr-TR" sz="1100">
                <a:latin typeface="Arial" charset="0"/>
              </a:rPr>
              <a:pPr eaLnBrk="1" hangingPunct="1"/>
              <a:t>13</a:t>
            </a:fld>
            <a:endParaRPr lang="tr-TR" sz="1100">
              <a:latin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E4CD0CE-D12B-9A47-85B6-76B8CC1EECE5}" type="slidenum">
              <a:rPr lang="tr-TR" sz="1100">
                <a:latin typeface="Arial" charset="0"/>
              </a:rPr>
              <a:pPr eaLnBrk="1" hangingPunct="1"/>
              <a:t>14</a:t>
            </a:fld>
            <a:endParaRPr lang="tr-TR" sz="1100"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6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, 2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212600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7A0BAB-C938-2C43-9A26-6E886BE388C9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4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12C7DA-BE14-0B48-BD4A-662C518C2690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51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A893FF-7C77-EB4C-8505-12776A94A13E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67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28AC6C-8AC9-7741-A31E-6A2C42AD543F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4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4F7F884-5F31-F140-85F1-B9F4F80AAB0B}" type="slidenum">
              <a:rPr lang="tr-TR" sz="1100">
                <a:latin typeface="Arial" charset="0"/>
              </a:rPr>
              <a:pPr eaLnBrk="1" hangingPunct="1"/>
              <a:t>21</a:t>
            </a:fld>
            <a:endParaRPr lang="tr-TR" sz="1100">
              <a:latin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7C03070-C523-E040-A4B6-13003510EECA}" type="slidenum">
              <a:rPr lang="tr-TR" sz="1100">
                <a:latin typeface="Arial" charset="0"/>
              </a:rPr>
              <a:pPr eaLnBrk="1" hangingPunct="1"/>
              <a:t>22</a:t>
            </a:fld>
            <a:endParaRPr lang="tr-TR" sz="1100">
              <a:latin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15D5B86-46B5-524E-AA9C-B525E7788B15}" type="slidenum">
              <a:rPr lang="tr-TR" sz="1100">
                <a:latin typeface="Arial" charset="0"/>
              </a:rPr>
              <a:pPr eaLnBrk="1" hangingPunct="1"/>
              <a:t>3</a:t>
            </a:fld>
            <a:endParaRPr lang="tr-TR" sz="11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1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F7AE8ED-19DF-0A4E-B516-AE2C7CF32D08}" type="slidenum">
              <a:rPr lang="tr-TR" sz="1100">
                <a:latin typeface="Arial" charset="0"/>
              </a:rPr>
              <a:pPr eaLnBrk="1" hangingPunct="1"/>
              <a:t>23</a:t>
            </a:fld>
            <a:endParaRPr lang="tr-TR" sz="1100">
              <a:latin typeface="Arial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028633AE-2775-3949-AFA7-2E3D00B95CE3}" type="slidenum">
              <a:rPr lang="tr-TR" sz="1100">
                <a:latin typeface="Arial" charset="0"/>
              </a:rPr>
              <a:pPr eaLnBrk="1" hangingPunct="1"/>
              <a:t>24</a:t>
            </a:fld>
            <a:endParaRPr lang="tr-TR" sz="1100">
              <a:latin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5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59F5BE8-0C7B-784C-A959-919C15B84864}" type="slidenum">
              <a:rPr lang="tr-TR" sz="1100">
                <a:latin typeface="Arial" charset="0"/>
              </a:rPr>
              <a:pPr eaLnBrk="1" hangingPunct="1"/>
              <a:t>25</a:t>
            </a:fld>
            <a:endParaRPr lang="tr-TR" sz="1100">
              <a:latin typeface="Arial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4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B2137E1-3271-1843-AEAE-9D2193B6B31A}" type="slidenum">
              <a:rPr lang="tr-TR" sz="1100">
                <a:latin typeface="Arial" charset="0"/>
              </a:rPr>
              <a:pPr eaLnBrk="1" hangingPunct="1"/>
              <a:t>26</a:t>
            </a:fld>
            <a:endParaRPr lang="tr-TR" sz="1100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3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12E1CA7F-A64D-0748-BDE2-ED4442FD3920}" type="slidenum">
              <a:rPr lang="tr-TR" sz="1100">
                <a:latin typeface="Arial" charset="0"/>
              </a:rPr>
              <a:pPr eaLnBrk="1" hangingPunct="1"/>
              <a:t>27</a:t>
            </a:fld>
            <a:endParaRPr lang="tr-TR" sz="1100">
              <a:latin typeface="Arial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95379D44-FD52-884C-8FED-38021950CA69}" type="slidenum">
              <a:rPr lang="tr-TR" sz="1100">
                <a:latin typeface="Arial" charset="0"/>
              </a:rPr>
              <a:pPr eaLnBrk="1" hangingPunct="1"/>
              <a:t>28</a:t>
            </a:fld>
            <a:endParaRPr lang="tr-TR" sz="1100">
              <a:latin typeface="Arial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2C8F36A-72A1-3141-BE9B-88567767A96E}" type="slidenum">
              <a:rPr lang="tr-TR" sz="1100">
                <a:latin typeface="Arial" charset="0"/>
              </a:rPr>
              <a:pPr eaLnBrk="1" hangingPunct="1"/>
              <a:t>32</a:t>
            </a:fld>
            <a:endParaRPr lang="tr-TR" sz="1100">
              <a:latin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30164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C3A4E8C7-6AFB-8849-A104-9439FBE43325}" type="slidenum">
              <a:rPr lang="tr-TR" sz="1100">
                <a:latin typeface="Arial" charset="0"/>
              </a:rPr>
              <a:pPr eaLnBrk="1" hangingPunct="1"/>
              <a:t>33</a:t>
            </a:fld>
            <a:endParaRPr lang="tr-TR" sz="1100">
              <a:latin typeface="Arial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there is a trade-off between three factors:</a:t>
            </a:r>
          </a:p>
          <a:p>
            <a:pPr eaLnBrk="1" hangingPunct="1"/>
            <a:r>
              <a:rPr lang="en-US"/>
              <a:t>- the complexity of the hypothesis we fit to data, namely, the capacity</a:t>
            </a:r>
          </a:p>
          <a:p>
            <a:pPr eaLnBrk="1" hangingPunct="1"/>
            <a:r>
              <a:rPr lang="en-US"/>
              <a:t>of the hypothesis class,</a:t>
            </a:r>
          </a:p>
          <a:p>
            <a:pPr eaLnBrk="1" hangingPunct="1"/>
            <a:r>
              <a:rPr lang="en-US"/>
              <a:t>- the amount of training data, and</a:t>
            </a:r>
          </a:p>
          <a:p>
            <a:pPr eaLnBrk="1" hangingPunct="1"/>
            <a:r>
              <a:rPr lang="en-US"/>
              <a:t>- the generalization error on new examples.</a:t>
            </a:r>
          </a:p>
          <a:p>
            <a:pPr eaLnBrk="1" hangingPunct="1"/>
            <a:r>
              <a:rPr lang="en-US"/>
              <a:t>As the amount of training data increases, the generalization error de- creases. As the complexity of the model increases, the generalization error decreases first and then starts to increase. The generalization er- ror of an overcomplex hypothesis can be kept in check by increasing the amount of training data but only up to a point. </a:t>
            </a:r>
          </a:p>
        </p:txBody>
      </p:sp>
    </p:spTree>
    <p:extLst>
      <p:ext uri="{BB962C8B-B14F-4D97-AF65-F5344CB8AC3E}">
        <p14:creationId xmlns:p14="http://schemas.microsoft.com/office/powerpoint/2010/main" val="898394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83D1889-C353-AD4C-B707-C5AC98057786}" type="slidenum">
              <a:rPr lang="tr-TR" sz="1100">
                <a:latin typeface="Arial" charset="0"/>
              </a:rPr>
              <a:pPr eaLnBrk="1" hangingPunct="1"/>
              <a:t>34</a:t>
            </a:fld>
            <a:endParaRPr lang="tr-TR" sz="1100">
              <a:latin typeface="Arial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26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EBC232-D217-C245-A9DE-4D44272A3DDA}" type="slidenum">
              <a:rPr lang="de-DE" altLang="en-US" sz="1300"/>
              <a:pPr/>
              <a:t>36</a:t>
            </a:fld>
            <a:endParaRPr lang="de-DE" alt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 sz="140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43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DAF05EE2-F8F4-4149-8384-1761253CE7C4}" type="slidenum">
              <a:rPr lang="tr-TR" sz="1100">
                <a:latin typeface="Arial" charset="0"/>
              </a:rPr>
              <a:pPr eaLnBrk="1" hangingPunct="1"/>
              <a:t>4</a:t>
            </a:fld>
            <a:endParaRPr lang="tr-TR" sz="11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85800"/>
            <a:ext cx="4875213" cy="36560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1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C26518-32B9-FE4A-AA82-A33B2284E557}" type="slidenum">
              <a:rPr lang="de-DE" altLang="en-US" sz="1300"/>
              <a:pPr/>
              <a:t>37</a:t>
            </a:fld>
            <a:endParaRPr lang="de-DE" alt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OK here is the data.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Now let’s calculate the distance between this example and all the others.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Do on the overhead projector using pen.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So distance between 8 and 7 is </a:t>
            </a:r>
          </a:p>
          <a:p>
            <a:pPr eaLnBrk="1" hangingPunct="1"/>
            <a:r>
              <a:rPr lang="en-GB" altLang="en-US" sz="1400" b="1">
                <a:latin typeface="Arial" charset="0"/>
                <a:ea typeface="ＭＳ Ｐゴシック" charset="-128"/>
              </a:rPr>
              <a:t>SQRT ( 0 + 1 + 25 + 1) = SQRT(27)= 5.</a:t>
            </a:r>
            <a:r>
              <a:rPr lang="en-GB" altLang="en-US" sz="1400">
                <a:latin typeface="Arial" charset="0"/>
                <a:ea typeface="ＭＳ Ｐゴシック" charset="-128"/>
              </a:rPr>
              <a:t>2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THINK a moment. DOES this seem sensible to you?</a:t>
            </a:r>
            <a:endParaRPr lang="en-GB" altLang="en-US"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Isn’t the calculation being skewed by the large values of the rectangle data relative to the other data?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256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46E7DF1-2D1E-1348-87B7-D79765B880ED}" type="slidenum">
              <a:rPr lang="de-DE" altLang="en-US" sz="1300"/>
              <a:pPr/>
              <a:t>39</a:t>
            </a:fld>
            <a:endParaRPr lang="de-DE" alt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The test instance would have to be normalised (using the training data average and standard deviation)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749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21A8EF0-3BBB-E64E-8423-48AEBF075B0D}" type="slidenum">
              <a:rPr lang="de-DE" altLang="en-US" sz="1300"/>
              <a:pPr/>
              <a:t>40</a:t>
            </a:fld>
            <a:endParaRPr lang="de-DE" alt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39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6C145BC-C229-FA46-B6D5-97A6BE7F67C8}" type="slidenum">
              <a:rPr lang="de-DE" altLang="en-US" sz="1300"/>
              <a:pPr/>
              <a:t>41</a:t>
            </a:fld>
            <a:endParaRPr lang="de-DE" alt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55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944802-C82A-E346-9AD8-46C5E49DF41D}" type="slidenum">
              <a:rPr lang="de-DE" altLang="en-US" sz="1300"/>
              <a:pPr/>
              <a:t>42</a:t>
            </a:fld>
            <a:endParaRPr lang="de-DE" alt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9012" cy="3598862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Here are the distances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Before clicking to reveal classification table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So what would a 1-nearest neighbour classifier predict for the test instance?</a:t>
            </a:r>
          </a:p>
          <a:p>
            <a:pPr eaLnBrk="1" hangingPunct="1"/>
            <a:r>
              <a:rPr lang="en-GB" altLang="en-US" sz="1400">
                <a:latin typeface="Arial" charset="0"/>
                <a:ea typeface="ＭＳ Ｐゴシック" charset="-128"/>
              </a:rPr>
              <a:t>What would a 3-nearest neighbour predict?</a:t>
            </a:r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14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9FBFE7F-B797-AE47-9950-CC1E5B2ED5AF}" type="slidenum">
              <a:rPr lang="de-DE" altLang="en-US" sz="1300"/>
              <a:pPr/>
              <a:t>44</a:t>
            </a:fld>
            <a:endParaRPr lang="de-DE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571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0596C44-2A02-0F4E-984A-6A2948E2D752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38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19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1E8450-8E57-1640-936C-9831B6C1CA28}" type="slidenum">
              <a:rPr lang="de-DE" sz="1200"/>
              <a:pPr/>
              <a:t>47</a:t>
            </a:fld>
            <a:endParaRPr lang="de-DE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2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48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2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A7430FDE-E674-AC4D-B34D-50CAEF24C815}" type="slidenum">
              <a:rPr lang="tr-TR" sz="1100">
                <a:latin typeface="Arial" charset="0"/>
              </a:rPr>
              <a:pPr eaLnBrk="1" hangingPunct="1"/>
              <a:t>5</a:t>
            </a:fld>
            <a:endParaRPr lang="tr-TR" sz="11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9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30D58-DBAB-7743-908F-D1DA572FA7C3}" type="slidenum">
              <a:rPr lang="de-DE" sz="1200"/>
              <a:pPr/>
              <a:t>49</a:t>
            </a:fld>
            <a:endParaRPr lang="de-DE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2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1525CE5-3934-5840-BE74-E9C34ACAF36F}" type="slidenum">
              <a:rPr lang="tr-TR" sz="1100">
                <a:latin typeface="Arial" charset="0"/>
              </a:rPr>
              <a:pPr eaLnBrk="1" hangingPunct="1"/>
              <a:t>6</a:t>
            </a:fld>
            <a:endParaRPr lang="tr-TR" sz="1100">
              <a:latin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B4911B37-9295-284E-9EDB-4BB64ED3974D}" type="slidenum">
              <a:rPr lang="tr-TR" sz="1100">
                <a:latin typeface="Arial" charset="0"/>
              </a:rPr>
              <a:pPr eaLnBrk="1" hangingPunct="1"/>
              <a:t>7</a:t>
            </a:fld>
            <a:endParaRPr lang="tr-TR" sz="1100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21DD3A1B-DAF1-4340-A740-1E7A3D064315}" type="slidenum">
              <a:rPr lang="tr-TR" sz="1100">
                <a:latin typeface="Arial" charset="0"/>
              </a:rPr>
              <a:pPr eaLnBrk="1" hangingPunct="1"/>
              <a:t>8</a:t>
            </a:fld>
            <a:endParaRPr lang="tr-TR" sz="1100">
              <a:latin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C82FDF-6D97-2A42-895A-6D55C72A1500}" type="slidenum">
              <a:rPr lang="tr-TR" sz="1100">
                <a:latin typeface="Arial" charset="0"/>
              </a:rPr>
              <a:pPr eaLnBrk="1" hangingPunct="1"/>
              <a:t>9</a:t>
            </a:fld>
            <a:endParaRPr lang="tr-TR" sz="1100">
              <a:latin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685817" indent="-263776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055103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477145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1899186" indent="-211021" defTabSz="866064" eaLnBrk="0" hangingPunct="0"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321227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743269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165310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587351" indent="-211021" defTabSz="86606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3B763DE8-5317-BB4C-BC00-61765DC1AE32}" type="slidenum">
              <a:rPr lang="tr-TR" sz="1100">
                <a:latin typeface="Arial" charset="0"/>
              </a:rPr>
              <a:pPr eaLnBrk="1" hangingPunct="1"/>
              <a:t>10</a:t>
            </a:fld>
            <a:endParaRPr lang="tr-TR" sz="1100">
              <a:latin typeface="Arial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1521"/>
            <a:ext cx="5030018" cy="4117423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5 </a:t>
            </a:r>
            <a:r>
              <a:rPr lang="en-US" dirty="0" err="1"/>
              <a:t>schwarze</a:t>
            </a:r>
            <a:r>
              <a:rPr lang="en-US" dirty="0"/>
              <a:t>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flasch</a:t>
            </a:r>
            <a:r>
              <a:rPr lang="en-US" dirty="0"/>
              <a:t>, 3 rote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falsch</a:t>
            </a:r>
            <a:r>
              <a:rPr lang="en-US" dirty="0"/>
              <a:t> (</a:t>
            </a:r>
            <a:r>
              <a:rPr lang="en-US" dirty="0" err="1"/>
              <a:t>insgesamt</a:t>
            </a:r>
            <a:r>
              <a:rPr lang="en-US" dirty="0"/>
              <a:t> 8)</a:t>
            </a:r>
          </a:p>
        </p:txBody>
      </p:sp>
    </p:spTree>
    <p:extLst>
      <p:ext uri="{BB962C8B-B14F-4D97-AF65-F5344CB8AC3E}">
        <p14:creationId xmlns:p14="http://schemas.microsoft.com/office/powerpoint/2010/main" val="145824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2E87-08F1-1D4F-9CA5-C33C0689C8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77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642101"/>
            <a:ext cx="604996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893E-70AE-834D-B423-EF08B0D743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33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18669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" y="6642101"/>
            <a:ext cx="60483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Lecture Notes for E Alpaydın 2004 Introduction to Machine Learning © The MIT Press (V1.1)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F872-1AD5-834A-AFC0-24CBC8B1BD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4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4" r:id="rId12"/>
    <p:sldLayoutId id="2147483835" r:id="rId13"/>
    <p:sldLayoutId id="214748383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2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4478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997999" y="1793240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6635" y="179567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4328" y="4931876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95537" y="15475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439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2536" y="1282824"/>
            <a:ext cx="8495928" cy="3946376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Weitere Merkmale, die nicht direkt zu Helligkeit und Breite in Beziehung stehen, könnten hinzukommen</a:t>
            </a:r>
          </a:p>
          <a:p>
            <a:pPr lvl="1" eaLnBrk="1" hangingPunct="1"/>
            <a:r>
              <a:rPr lang="de-DE" dirty="0">
                <a:ea typeface="ＭＳ Ｐゴシック" charset="0"/>
                <a:cs typeface="ＭＳ Ｐゴシック" charset="0"/>
              </a:rPr>
              <a:t>Vorsicht aber vor Reduktion durch "verrauschte Merkmale"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Wünschenswerterweise ergibt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die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beste Entscheidungsgrenze </a:t>
            </a:r>
            <a:r>
              <a:rPr lang="de-DE" dirty="0">
                <a:ea typeface="ＭＳ Ｐゴシック" charset="0"/>
              </a:rPr>
              <a:t>eine </a:t>
            </a:r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optimale Performanz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(im Sinne einer Verlustminimierung durch Falschklassifikation)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6376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716280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605923" y="1879645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1863021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8091" y="4941168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327501" y="1510313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3616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1340768"/>
            <a:ext cx="7791400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Vorfreud</a:t>
            </a:r>
            <a:r>
              <a:rPr lang="en-US" dirty="0" err="1">
                <a:ea typeface="ＭＳ Ｐゴシック" charset="0"/>
              </a:rPr>
              <a:t>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über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Klassifikationsleistung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Testdaten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verfrüht</a:t>
            </a:r>
            <a:r>
              <a:rPr lang="en-US" dirty="0">
                <a:ea typeface="ＭＳ Ｐゴシック" charset="0"/>
              </a:rPr>
              <a:t> sein</a:t>
            </a:r>
          </a:p>
          <a:p>
            <a:pPr marL="0" indent="0" algn="ctr" eaLnBrk="1" hangingPunct="1">
              <a:buNone/>
            </a:pPr>
            <a:r>
              <a:rPr lang="en-US" dirty="0">
                <a:ea typeface="ＭＳ Ｐゴシック" charset="0"/>
              </a:rPr>
              <a:t> </a:t>
            </a:r>
            <a:br>
              <a:rPr lang="en-US" dirty="0">
                <a:ea typeface="ＭＳ Ｐゴシック" charset="0"/>
              </a:rPr>
            </a:br>
            <a:r>
              <a:rPr lang="en-US" dirty="0" err="1">
                <a:ea typeface="ＭＳ Ｐゴシック" charset="0"/>
              </a:rPr>
              <a:t>Wichtig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ist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Leistung</a:t>
            </a:r>
            <a:r>
              <a:rPr lang="en-US" dirty="0">
                <a:ea typeface="ＭＳ Ｐゴシック" charset="0"/>
              </a:rPr>
              <a:t> auf </a:t>
            </a:r>
            <a:r>
              <a:rPr lang="en-US" dirty="0" err="1">
                <a:ea typeface="ＭＳ Ｐゴシック" charset="0"/>
              </a:rPr>
              <a:t>neuen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!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          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Generalisierungs</a:t>
            </a:r>
            <a:r>
              <a:rPr lang="en-US" dirty="0" err="1">
                <a:ea typeface="ＭＳ Ｐゴシック" charset="0"/>
              </a:rPr>
              <a:t>fähigkeit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zählt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4266084" y="3212976"/>
            <a:ext cx="457200" cy="13716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047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2192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571908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571908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7159" y="4725144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Helligkeit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9" y="1219200"/>
            <a:ext cx="946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Breite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7597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dirty="0">
                <a:latin typeface="+mn-lt"/>
                <a:ea typeface="ＭＳ Ｐゴシック" charset="0"/>
                <a:cs typeface="ＭＳ Ｐゴシック" charset="0"/>
              </a:rPr>
              <a:t>Support-Vektor Maschinen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Abbildung </a:t>
            </a:r>
            <a:r>
              <a:rPr lang="de-DE" dirty="0">
                <a:ea typeface="ＭＳ Ｐゴシック" charset="0"/>
              </a:rPr>
              <a:t>von Instanzen von zwei Klassen in einen Raum, in dem sie linear </a:t>
            </a:r>
            <a:r>
              <a:rPr lang="de-DE" dirty="0" err="1">
                <a:ea typeface="ＭＳ Ｐゴシック" charset="0"/>
              </a:rPr>
              <a:t>separierbar</a:t>
            </a:r>
            <a:r>
              <a:rPr lang="de-DE" dirty="0">
                <a:ea typeface="ＭＳ Ｐゴシック" charset="0"/>
              </a:rPr>
              <a:t> sind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Abbildungsfunktion heißt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Kernel-Funktion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Berechnung einer Trennfläche über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Optimierungsproblem </a:t>
            </a:r>
            <a:r>
              <a:rPr lang="de-DE" dirty="0">
                <a:ea typeface="ＭＳ Ｐゴシック" charset="0"/>
              </a:rPr>
              <a:t>(und nicht iterativ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wie bei </a:t>
            </a:r>
            <a:r>
              <a:rPr lang="de-DE" dirty="0" err="1">
                <a:ea typeface="ＭＳ Ｐゴシック" charset="0"/>
              </a:rPr>
              <a:t>Perzeptrons</a:t>
            </a:r>
            <a:r>
              <a:rPr lang="de-DE" dirty="0">
                <a:ea typeface="ＭＳ Ｐゴシック" charset="0"/>
              </a:rPr>
              <a:t> und mehrschichtigen Netzen)</a:t>
            </a:r>
          </a:p>
          <a:p>
            <a:pPr lvl="1" eaLnBrk="1" hangingPunct="1"/>
            <a:r>
              <a:rPr lang="de-DE" dirty="0">
                <a:ea typeface="ＭＳ Ｐゴシック" charset="0"/>
              </a:rPr>
              <a:t>Formulierung als </a:t>
            </a:r>
            <a:r>
              <a:rPr lang="de-DE" dirty="0">
                <a:solidFill>
                  <a:srgbClr val="00B050"/>
                </a:solidFill>
                <a:ea typeface="ＭＳ Ｐゴシック" charset="0"/>
              </a:rPr>
              <a:t>Problem</a:t>
            </a:r>
            <a:r>
              <a:rPr lang="de-DE" dirty="0">
                <a:ea typeface="ＭＳ Ｐゴシック" charset="0"/>
              </a:rPr>
              <a:t> </a:t>
            </a:r>
            <a:r>
              <a:rPr lang="de-DE" dirty="0">
                <a:solidFill>
                  <a:srgbClr val="190CFF"/>
                </a:solidFill>
                <a:ea typeface="ＭＳ Ｐゴシック" charset="0"/>
              </a:rPr>
              <a:t>nicht </a:t>
            </a:r>
            <a:r>
              <a:rPr lang="de-DE" dirty="0">
                <a:solidFill>
                  <a:srgbClr val="FF0000"/>
                </a:solidFill>
                <a:ea typeface="ＭＳ Ｐゴシック" charset="0"/>
              </a:rPr>
              <a:t>Verfahren</a:t>
            </a:r>
            <a:r>
              <a:rPr lang="de-DE" dirty="0">
                <a:ea typeface="ＭＳ Ｐゴシック" charset="0"/>
              </a:rPr>
              <a:t>!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30120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+mn-lt"/>
              </a:rPr>
              <a:t>Boser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B. E.;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Guyon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I. M.; </a:t>
            </a:r>
            <a:r>
              <a:rPr lang="en-US" sz="1200" dirty="0" err="1">
                <a:solidFill>
                  <a:srgbClr val="190CFF"/>
                </a:solidFill>
                <a:latin typeface="+mn-lt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, V. N., A training algorithm for optimal margin classifiers. </a:t>
            </a:r>
            <a:r>
              <a:rPr lang="en-US" sz="1200" i="1" dirty="0">
                <a:solidFill>
                  <a:srgbClr val="190CFF"/>
                </a:solidFill>
                <a:latin typeface="+mn-lt"/>
              </a:rPr>
              <a:t>Proceedings of the fifth annual workshop on Computational learning theory – COLT '92</a:t>
            </a:r>
            <a:r>
              <a:rPr lang="en-US" sz="1200" dirty="0">
                <a:solidFill>
                  <a:srgbClr val="190CFF"/>
                </a:solidFill>
                <a:latin typeface="+mn-lt"/>
              </a:rPr>
              <a:t>. p. 144,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1992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607413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</a:rPr>
              <a:t>Vapnik</a:t>
            </a:r>
            <a:r>
              <a:rPr lang="en-US" sz="1200" dirty="0">
                <a:solidFill>
                  <a:srgbClr val="190CFF"/>
                </a:solidFill>
              </a:rPr>
              <a:t>, V., Support-vector networks, </a:t>
            </a:r>
            <a:br>
              <a:rPr lang="en-US" sz="1200" dirty="0">
                <a:solidFill>
                  <a:srgbClr val="190CFF"/>
                </a:solidFill>
              </a:rPr>
            </a:br>
            <a:r>
              <a:rPr lang="en-US" sz="1200" dirty="0">
                <a:solidFill>
                  <a:srgbClr val="190CFF"/>
                </a:solidFill>
              </a:rPr>
              <a:t>Machine Learning.  20 (3): 273–297, </a:t>
            </a:r>
            <a:r>
              <a:rPr lang="en-US" sz="1200" b="1" dirty="0">
                <a:solidFill>
                  <a:srgbClr val="FF0000"/>
                </a:solidFill>
              </a:rPr>
              <a:t>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2581040" y="47129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Vapnik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A.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Chervonenkis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A note on one class of </a:t>
            </a:r>
            <a:r>
              <a:rPr lang="en-US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perceptrons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</a:t>
            </a:r>
            <a:r>
              <a:rPr lang="en-US" sz="1200" i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Automation and Remote Control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US" sz="1200" b="1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25</a:t>
            </a:r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,</a:t>
            </a:r>
            <a:r>
              <a:rPr lang="en-US" sz="1200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1559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1524000" y="1828800"/>
            <a:ext cx="6765925" cy="4791075"/>
            <a:chOff x="1152" y="1302"/>
            <a:chExt cx="4262" cy="3018"/>
          </a:xfrm>
        </p:grpSpPr>
        <p:pic>
          <p:nvPicPr>
            <p:cNvPr id="901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02"/>
              <a:ext cx="3360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16" name="Group 4"/>
            <p:cNvGrpSpPr>
              <a:grpSpLocks/>
            </p:cNvGrpSpPr>
            <p:nvPr/>
          </p:nvGrpSpPr>
          <p:grpSpPr bwMode="auto">
            <a:xfrm>
              <a:off x="3744" y="1968"/>
              <a:ext cx="1667" cy="576"/>
              <a:chOff x="3648" y="2016"/>
              <a:chExt cx="1667" cy="576"/>
            </a:xfrm>
          </p:grpSpPr>
          <p:sp>
            <p:nvSpPr>
              <p:cNvPr id="90120" name="Line 5"/>
              <p:cNvSpPr>
                <a:spLocks noChangeShapeType="1"/>
              </p:cNvSpPr>
              <p:nvPr/>
            </p:nvSpPr>
            <p:spPr bwMode="auto">
              <a:xfrm flipV="1">
                <a:off x="3648" y="2182"/>
                <a:ext cx="960" cy="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21" name="Text Box 6"/>
              <p:cNvSpPr txBox="1">
                <a:spLocks noChangeArrowheads="1"/>
              </p:cNvSpPr>
              <p:nvPr/>
            </p:nvSpPr>
            <p:spPr bwMode="auto">
              <a:xfrm>
                <a:off x="4694" y="2016"/>
                <a:ext cx="6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+1</a:t>
                </a:r>
              </a:p>
            </p:txBody>
          </p:sp>
        </p:grpSp>
        <p:grpSp>
          <p:nvGrpSpPr>
            <p:cNvPr id="90117" name="Group 7"/>
            <p:cNvGrpSpPr>
              <a:grpSpLocks/>
            </p:cNvGrpSpPr>
            <p:nvPr/>
          </p:nvGrpSpPr>
          <p:grpSpPr bwMode="auto">
            <a:xfrm>
              <a:off x="4176" y="1466"/>
              <a:ext cx="1238" cy="406"/>
              <a:chOff x="4080" y="1370"/>
              <a:chExt cx="1238" cy="406"/>
            </a:xfrm>
          </p:grpSpPr>
          <p:sp>
            <p:nvSpPr>
              <p:cNvPr id="90118" name="Line 8"/>
              <p:cNvSpPr>
                <a:spLocks noChangeShapeType="1"/>
              </p:cNvSpPr>
              <p:nvPr/>
            </p:nvSpPr>
            <p:spPr bwMode="auto">
              <a:xfrm flipV="1">
                <a:off x="4080" y="1536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0119" name="Text Box 9"/>
              <p:cNvSpPr txBox="1">
                <a:spLocks noChangeArrowheads="1"/>
              </p:cNvSpPr>
              <p:nvPr/>
            </p:nvSpPr>
            <p:spPr bwMode="auto">
              <a:xfrm>
                <a:off x="4742" y="1370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i="0">
                    <a:latin typeface="Times New Roman" charset="0"/>
                  </a:rPr>
                  <a:t>y = -1</a:t>
                </a:r>
              </a:p>
            </p:txBody>
          </p:sp>
        </p:grpSp>
      </p:grpSp>
      <p:sp>
        <p:nvSpPr>
          <p:cNvPr id="9011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Nichtlineare Separierung</a:t>
            </a:r>
          </a:p>
        </p:txBody>
      </p:sp>
    </p:spTree>
    <p:extLst>
      <p:ext uri="{BB962C8B-B14F-4D97-AF65-F5344CB8AC3E}">
        <p14:creationId xmlns:p14="http://schemas.microsoft.com/office/powerpoint/2010/main" val="103708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627784" y="-27384"/>
          <a:ext cx="3733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Formel" r:id="rId5" imgW="990600" imgH="254000" progId="Equation.3">
                  <p:embed/>
                </p:oleObj>
              </mc:Choice>
              <mc:Fallback>
                <p:oleObj name="Formel" r:id="rId5" imgW="990600" imgH="254000" progId="Equation.3">
                  <p:embed/>
                  <p:pic>
                    <p:nvPicPr>
                      <p:cNvPr id="921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-27384"/>
                        <a:ext cx="3733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46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6562"/>
            <a:ext cx="569436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3"/>
          <p:cNvGrpSpPr>
            <a:grpSpLocks/>
          </p:cNvGrpSpPr>
          <p:nvPr/>
        </p:nvGrpSpPr>
        <p:grpSpPr bwMode="auto">
          <a:xfrm>
            <a:off x="2590800" y="1268760"/>
            <a:ext cx="3011488" cy="1439862"/>
            <a:chOff x="2400" y="576"/>
            <a:chExt cx="2812" cy="1344"/>
          </a:xfrm>
        </p:grpSpPr>
        <p:sp>
          <p:nvSpPr>
            <p:cNvPr id="94220" name="Line 4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21" name="Text Box 5"/>
            <p:cNvSpPr txBox="1">
              <a:spLocks noChangeArrowheads="1"/>
            </p:cNvSpPr>
            <p:nvPr/>
          </p:nvSpPr>
          <p:spPr bwMode="auto">
            <a:xfrm>
              <a:off x="4225" y="576"/>
              <a:ext cx="987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margin</a:t>
              </a:r>
            </a:p>
          </p:txBody>
        </p:sp>
      </p:grpSp>
      <p:grpSp>
        <p:nvGrpSpPr>
          <p:cNvPr id="94211" name="Group 6"/>
          <p:cNvGrpSpPr>
            <a:grpSpLocks/>
          </p:cNvGrpSpPr>
          <p:nvPr/>
        </p:nvGrpSpPr>
        <p:grpSpPr bwMode="auto">
          <a:xfrm>
            <a:off x="3124200" y="1413222"/>
            <a:ext cx="4206875" cy="2133600"/>
            <a:chOff x="2400" y="576"/>
            <a:chExt cx="2650" cy="1344"/>
          </a:xfrm>
        </p:grpSpPr>
        <p:sp>
          <p:nvSpPr>
            <p:cNvPr id="94218" name="Line 7"/>
            <p:cNvSpPr>
              <a:spLocks noChangeShapeType="1"/>
            </p:cNvSpPr>
            <p:nvPr/>
          </p:nvSpPr>
          <p:spPr bwMode="auto">
            <a:xfrm flipV="1">
              <a:off x="2400" y="720"/>
              <a:ext cx="182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19" name="Text Box 8"/>
            <p:cNvSpPr txBox="1">
              <a:spLocks noChangeArrowheads="1"/>
            </p:cNvSpPr>
            <p:nvPr/>
          </p:nvSpPr>
          <p:spPr bwMode="auto">
            <a:xfrm>
              <a:off x="4224" y="576"/>
              <a:ext cx="82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separator</a:t>
              </a:r>
            </a:p>
          </p:txBody>
        </p:sp>
      </p:grpSp>
      <p:grpSp>
        <p:nvGrpSpPr>
          <p:cNvPr id="94212" name="Group 9"/>
          <p:cNvGrpSpPr>
            <a:grpSpLocks/>
          </p:cNvGrpSpPr>
          <p:nvPr/>
        </p:nvGrpSpPr>
        <p:grpSpPr bwMode="auto">
          <a:xfrm>
            <a:off x="6019800" y="4842222"/>
            <a:ext cx="2825750" cy="466725"/>
            <a:chOff x="720" y="192"/>
            <a:chExt cx="1780" cy="294"/>
          </a:xfrm>
        </p:grpSpPr>
        <p:sp>
          <p:nvSpPr>
            <p:cNvPr id="94214" name="Text Box 10"/>
            <p:cNvSpPr txBox="1">
              <a:spLocks noChangeArrowheads="1"/>
            </p:cNvSpPr>
            <p:nvPr/>
          </p:nvSpPr>
          <p:spPr bwMode="auto">
            <a:xfrm>
              <a:off x="1200" y="192"/>
              <a:ext cx="130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i="0">
                  <a:latin typeface="Times New Roman" charset="0"/>
                </a:rPr>
                <a:t>support vectors</a:t>
              </a:r>
            </a:p>
          </p:txBody>
        </p:sp>
        <p:grpSp>
          <p:nvGrpSpPr>
            <p:cNvPr id="94215" name="Group 11"/>
            <p:cNvGrpSpPr>
              <a:grpSpLocks/>
            </p:cNvGrpSpPr>
            <p:nvPr/>
          </p:nvGrpSpPr>
          <p:grpSpPr bwMode="auto">
            <a:xfrm>
              <a:off x="720" y="195"/>
              <a:ext cx="288" cy="288"/>
              <a:chOff x="432" y="1632"/>
              <a:chExt cx="288" cy="288"/>
            </a:xfrm>
          </p:grpSpPr>
          <p:sp>
            <p:nvSpPr>
              <p:cNvPr id="94216" name="Oval 12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17" name="Oval 13"/>
              <p:cNvSpPr>
                <a:spLocks noChangeArrowheads="1"/>
              </p:cNvSpPr>
              <p:nvPr/>
            </p:nvSpPr>
            <p:spPr bwMode="auto">
              <a:xfrm>
                <a:off x="528" y="17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4213" name="Rectangle 1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>
                <a:latin typeface="Lucida Grande" charset="0"/>
                <a:ea typeface="ＭＳ Ｐゴシック" charset="0"/>
                <a:cs typeface="ＭＳ Ｐゴシック" charset="0"/>
              </a:rPr>
              <a:t>Support-Vektoren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2552644"/>
            <a:ext cx="3065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CFF"/>
                </a:solidFill>
              </a:rPr>
              <a:t>Support-</a:t>
            </a:r>
            <a:r>
              <a:rPr lang="en-US" sz="2400" dirty="0" err="1">
                <a:solidFill>
                  <a:srgbClr val="190CFF"/>
                </a:solidFill>
              </a:rPr>
              <a:t>Vektoren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werden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r>
              <a:rPr lang="en-US" sz="2400" dirty="0" err="1">
                <a:solidFill>
                  <a:srgbClr val="190CFF"/>
                </a:solidFill>
              </a:rPr>
              <a:t>über</a:t>
            </a:r>
            <a:r>
              <a:rPr lang="en-US" sz="2400" dirty="0">
                <a:solidFill>
                  <a:srgbClr val="190CFF"/>
                </a:solidFill>
              </a:rPr>
              <a:t> 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Optimierungsproblem</a:t>
            </a:r>
            <a:br>
              <a:rPr lang="en-US" sz="2400" dirty="0">
                <a:solidFill>
                  <a:srgbClr val="190CFF"/>
                </a:solidFill>
              </a:rPr>
            </a:br>
            <a:r>
              <a:rPr lang="en-US" sz="2400" dirty="0" err="1">
                <a:solidFill>
                  <a:srgbClr val="190CFF"/>
                </a:solidFill>
              </a:rPr>
              <a:t>bestimmt</a:t>
            </a:r>
            <a:endParaRPr lang="en-US" sz="2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2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SVMs?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SVMs für mehrere Klassenlabel</a:t>
            </a:r>
          </a:p>
          <a:p>
            <a:r>
              <a:rPr lang="de-DE" dirty="0"/>
              <a:t>Kombination mehrerer SVMs</a:t>
            </a:r>
          </a:p>
          <a:p>
            <a:pPr lvl="1"/>
            <a:r>
              <a:rPr lang="de-DE" dirty="0"/>
              <a:t>Einer-gegen-alle</a:t>
            </a:r>
          </a:p>
          <a:p>
            <a:pPr lvl="2"/>
            <a:r>
              <a:rPr lang="de-DE" dirty="0"/>
              <a:t>Für jede Klasse gibt es eine Entscheidungsgrenze zwischen den „eigenen“ Datenpunkten und allen anderen Datenpunkten</a:t>
            </a:r>
          </a:p>
          <a:p>
            <a:pPr lvl="1"/>
            <a:r>
              <a:rPr lang="de-DE" dirty="0"/>
              <a:t>Alle-gegen-alle</a:t>
            </a:r>
          </a:p>
          <a:p>
            <a:pPr lvl="2"/>
            <a:r>
              <a:rPr lang="de-DE" dirty="0"/>
              <a:t>Für jede mögliche Kombination von zwei Klassen gibt es eine Entscheidungsgrenze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23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Ein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Anwendungsbeispiel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Sortierung</a:t>
            </a:r>
            <a:r>
              <a:rPr lang="en-US" dirty="0">
                <a:ea typeface="ＭＳ Ｐゴシック" charset="0"/>
                <a:cs typeface="ＭＳ Ｐゴシック" charset="0"/>
              </a:rPr>
              <a:t> von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Fischen</a:t>
            </a:r>
            <a:r>
              <a:rPr lang="en-US" dirty="0">
                <a:ea typeface="ＭＳ Ｐゴシック" charset="0"/>
                <a:cs typeface="ＭＳ Ｐゴシック" charset="0"/>
              </a:rPr>
              <a:t> auf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einem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Förderband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nach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Arten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durch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Bildverarbeitung</a:t>
            </a:r>
            <a:r>
              <a:rPr lang="en-US" dirty="0">
                <a:ea typeface="ＭＳ Ｐゴシック" charset="0"/>
                <a:cs typeface="ＭＳ Ｐゴシック" charset="0"/>
              </a:rPr>
              <a:t>”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</a:t>
            </a:r>
            <a:r>
              <a:rPr lang="en-US" dirty="0">
                <a:ea typeface="ＭＳ Ｐゴシック" charset="0"/>
              </a:rPr>
              <a:t>		    </a:t>
            </a:r>
            <a:r>
              <a:rPr lang="en-US" dirty="0" err="1">
                <a:ea typeface="ＭＳ Ｐゴシック" charset="0"/>
              </a:rPr>
              <a:t>Barsch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günstig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  </a:t>
            </a:r>
            <a:r>
              <a:rPr lang="en-US" dirty="0">
                <a:ea typeface="ＭＳ Ｐゴシック" charset="0"/>
              </a:rPr>
              <a:t>   </a:t>
            </a:r>
            <a:r>
              <a:rPr lang="en-US" dirty="0">
                <a:ea typeface="ＭＳ Ｐゴシック" charset="0"/>
                <a:cs typeface="ＭＳ Ｐゴシック" charset="0"/>
              </a:rPr>
              <a:t>Art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		</a:t>
            </a:r>
            <a:r>
              <a:rPr lang="en-US" dirty="0">
                <a:ea typeface="ＭＳ Ｐゴシック" charset="0"/>
              </a:rPr>
              <a:t>	   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Lachs</a:t>
            </a:r>
            <a:r>
              <a:rPr lang="en-US" dirty="0">
                <a:ea typeface="ＭＳ Ｐゴシック" charset="0"/>
                <a:cs typeface="ＭＳ Ｐゴシック" charset="0"/>
              </a:rPr>
              <a:t> (</a:t>
            </a:r>
            <a:r>
              <a:rPr lang="en-US" dirty="0" err="1">
                <a:ea typeface="ＭＳ Ｐゴシック" charset="0"/>
                <a:cs typeface="ＭＳ Ｐゴシック" charset="0"/>
              </a:rPr>
              <a:t>teuer</a:t>
            </a:r>
            <a:r>
              <a:rPr lang="en-US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632720" y="2903787"/>
            <a:ext cx="1219200" cy="4572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2632720" y="3480048"/>
            <a:ext cx="1219200" cy="3810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06032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Klassifikatorentwicklung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Merkmale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</a:t>
            </a:r>
            <a:r>
              <a:rPr lang="en-US" dirty="0" err="1"/>
              <a:t>automatisch</a:t>
            </a:r>
            <a:r>
              <a:rPr lang="en-US" dirty="0"/>
              <a:t> </a:t>
            </a:r>
            <a:r>
              <a:rPr lang="en-US" dirty="0" err="1"/>
              <a:t>bestimmbar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behandeln</a:t>
            </a:r>
            <a:r>
              <a:rPr lang="en-US" dirty="0"/>
              <a:t> das: Deep Learning, Ensembles</a:t>
            </a:r>
          </a:p>
          <a:p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Angepassung</a:t>
            </a:r>
            <a:r>
              <a:rPr lang="en-US" dirty="0"/>
              <a:t> des </a:t>
            </a:r>
            <a:r>
              <a:rPr lang="en-US" dirty="0" err="1"/>
              <a:t>Klassifikators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spezielle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bekannten</a:t>
            </a:r>
            <a:r>
              <a:rPr lang="en-US" dirty="0"/>
              <a:t> </a:t>
            </a:r>
            <a:r>
              <a:rPr lang="en-US" dirty="0" err="1"/>
              <a:t>Ausgaben</a:t>
            </a:r>
            <a:r>
              <a:rPr lang="en-US" dirty="0"/>
              <a:t> (</a:t>
            </a:r>
            <a:r>
              <a:rPr lang="en-US" dirty="0" err="1"/>
              <a:t>Groundtruth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Transduktives</a:t>
            </a:r>
            <a:r>
              <a:rPr lang="en-US" dirty="0"/>
              <a:t> </a:t>
            </a:r>
            <a:r>
              <a:rPr lang="en-US" dirty="0" err="1"/>
              <a:t>Lernen</a:t>
            </a:r>
            <a:endParaRPr lang="en-US" dirty="0"/>
          </a:p>
          <a:p>
            <a:r>
              <a:rPr lang="en-US" dirty="0" err="1"/>
              <a:t>Übertragung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Klassifikators</a:t>
            </a:r>
            <a:r>
              <a:rPr lang="en-US" dirty="0"/>
              <a:t> auf </a:t>
            </a:r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Anwendung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Forelle vs. </a:t>
            </a:r>
            <a:r>
              <a:rPr lang="en-US" dirty="0" err="1"/>
              <a:t>Lachs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Transfer-</a:t>
            </a:r>
            <a:r>
              <a:rPr lang="en-US" dirty="0" err="1"/>
              <a:t>Lernen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922"/>
            <a:ext cx="8229600" cy="575791"/>
          </a:xfrm>
        </p:spPr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Bewertung eines Klassifikators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de-DE" dirty="0">
                <a:ea typeface="ＭＳ Ｐゴシック" charset="0"/>
              </a:rPr>
              <a:t>Klasse C eines </a:t>
            </a:r>
            <a:r>
              <a:rPr lang="de-DE" altLang="ja-JP" dirty="0">
                <a:ea typeface="ＭＳ Ｐゴシック" charset="0"/>
              </a:rPr>
              <a:t>“Familienautos”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Vorhersage: </a:t>
            </a:r>
            <a:r>
              <a:rPr lang="de-DE" dirty="0">
                <a:ea typeface="ＭＳ Ｐゴシック" charset="0"/>
              </a:rPr>
              <a:t>Ist Auto x ein Familienauto?</a:t>
            </a:r>
          </a:p>
          <a:p>
            <a:pPr lvl="1" eaLnBrk="1" hangingPunct="1"/>
            <a:r>
              <a:rPr lang="de-DE" dirty="0">
                <a:solidFill>
                  <a:srgbClr val="0544FF"/>
                </a:solidFill>
                <a:ea typeface="ＭＳ Ｐゴシック" charset="0"/>
              </a:rPr>
              <a:t>Wissensextraktion: </a:t>
            </a:r>
            <a:br>
              <a:rPr lang="de-DE" dirty="0">
                <a:ea typeface="ＭＳ Ｐゴシック" charset="0"/>
              </a:rPr>
            </a:br>
            <a:r>
              <a:rPr lang="de-DE" dirty="0">
                <a:ea typeface="ＭＳ Ｐゴシック" charset="0"/>
              </a:rPr>
              <a:t>Was erwarten Menschen von einem Familienauto?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Ausgabe: </a:t>
            </a:r>
          </a:p>
          <a:p>
            <a:pPr lvl="1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		Positive (+) und negative (–) Beispiele (</a:t>
            </a:r>
            <a:r>
              <a:rPr lang="de-DE" dirty="0" err="1">
                <a:ea typeface="ＭＳ Ｐゴシック" charset="0"/>
              </a:rPr>
              <a:t>Groundtruth</a:t>
            </a:r>
            <a:r>
              <a:rPr lang="de-DE" dirty="0">
                <a:ea typeface="ＭＳ Ｐゴシック" charset="0"/>
              </a:rPr>
              <a:t>)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Repräsentation der Eingabe: </a:t>
            </a:r>
          </a:p>
          <a:p>
            <a:pPr eaLnBrk="1" hangingPunct="1">
              <a:buFont typeface="Wingdings" charset="0"/>
              <a:buNone/>
            </a:pPr>
            <a:r>
              <a:rPr lang="de-DE" i="1" dirty="0">
                <a:ea typeface="ＭＳ Ｐゴシック" charset="0"/>
              </a:rPr>
              <a:t>		x</a:t>
            </a:r>
            <a:r>
              <a:rPr lang="de-DE" baseline="-25000" dirty="0">
                <a:ea typeface="ＭＳ Ｐゴシック" charset="0"/>
              </a:rPr>
              <a:t>1</a:t>
            </a:r>
            <a:r>
              <a:rPr lang="de-DE" dirty="0">
                <a:ea typeface="ＭＳ Ｐゴシック" charset="0"/>
              </a:rPr>
              <a:t>: Preis, </a:t>
            </a:r>
            <a:r>
              <a:rPr lang="de-DE" i="1" dirty="0">
                <a:ea typeface="ＭＳ Ｐゴシック" charset="0"/>
              </a:rPr>
              <a:t>x</a:t>
            </a:r>
            <a:r>
              <a:rPr lang="de-DE" baseline="-25000" dirty="0">
                <a:ea typeface="ＭＳ Ｐゴシック" charset="0"/>
              </a:rPr>
              <a:t>2</a:t>
            </a:r>
            <a:r>
              <a:rPr lang="de-DE" dirty="0">
                <a:ea typeface="ＭＳ Ｐゴシック" charset="0"/>
              </a:rPr>
              <a:t> : Leistung</a:t>
            </a:r>
          </a:p>
          <a:p>
            <a:pPr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Frage: Wie gut funktioniert ein bestimmter </a:t>
            </a:r>
            <a:r>
              <a:rPr lang="de-DE" dirty="0" err="1">
                <a:ea typeface="ＭＳ Ｐゴシック" charset="0"/>
              </a:rPr>
              <a:t>Klassifikator</a:t>
            </a:r>
            <a:r>
              <a:rPr lang="de-DE" dirty="0">
                <a:ea typeface="ＭＳ Ｐゴシック" charset="0"/>
              </a:rPr>
              <a:t>?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10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581651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Trainingsmenge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graphicFrame>
        <p:nvGraphicFramePr>
          <p:cNvPr id="10138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46726" y="1450975"/>
          <a:ext cx="1220788" cy="28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" name="Equation" r:id="rId5" imgW="1790700" imgH="419100" progId="Equation.3">
                  <p:embed/>
                </p:oleObj>
              </mc:Choice>
              <mc:Fallback>
                <p:oleObj name="Equation" r:id="rId5" imgW="179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6" y="1450975"/>
                        <a:ext cx="1220788" cy="285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18201" y="2501901"/>
          <a:ext cx="1985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" name="Equation" r:id="rId7" imgW="1562100" imgH="457200" progId="Equation.3">
                  <p:embed/>
                </p:oleObj>
              </mc:Choice>
              <mc:Fallback>
                <p:oleObj name="Equation" r:id="rId7" imgW="156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1" y="2501901"/>
                        <a:ext cx="19859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6302375" y="3716339"/>
          <a:ext cx="1366839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" name="Formel" r:id="rId9" imgW="583947" imgH="482391" progId="Equation.3">
                  <p:embed/>
                </p:oleObj>
              </mc:Choice>
              <mc:Fallback>
                <p:oleObj name="Formel" r:id="rId9" imgW="58394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3716339"/>
                        <a:ext cx="1366839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956551" y="6400800"/>
            <a:ext cx="1008063" cy="1968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351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7" y="2437884"/>
            <a:ext cx="12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ist positiv 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873558" y="2746692"/>
            <a:ext cx="11817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ist negativ</a:t>
            </a:r>
          </a:p>
        </p:txBody>
      </p:sp>
    </p:spTree>
    <p:extLst>
      <p:ext uri="{BB962C8B-B14F-4D97-AF65-F5344CB8AC3E}">
        <p14:creationId xmlns:p14="http://schemas.microsoft.com/office/powerpoint/2010/main" val="48680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Richtige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Klasse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484313"/>
            <a:ext cx="5400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4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835151" y="1844675"/>
          <a:ext cx="6697663" cy="4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" name="Formel" r:id="rId5" imgW="3200400" imgH="215900" progId="Equation.3">
                  <p:embed/>
                </p:oleObj>
              </mc:Choice>
              <mc:Fallback>
                <p:oleObj name="Formel" r:id="rId5" imgW="320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1" y="1844675"/>
                        <a:ext cx="6697663" cy="452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599354" y="1806219"/>
            <a:ext cx="89800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/>
              <a:t>Preis</a:t>
            </a:r>
            <a:endParaRPr lang="de-D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89839" y="1817648"/>
            <a:ext cx="21531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/>
              <a:t>    </a:t>
            </a:r>
            <a:r>
              <a:rPr lang="de-DE" sz="2800" dirty="0"/>
              <a:t>Leistung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268" y="6100157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73731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191006" y="1838960"/>
            <a:ext cx="8130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∧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6" y="1824142"/>
            <a:ext cx="78258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9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956551" y="6388100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algn="r" eaLnBrk="1" hangingPunct="1"/>
            <a:fld id="{3B0D77E6-F034-AA4D-BBF9-2D141A1F02AA}" type="slidenum">
              <a:rPr lang="tr-TR" sz="1200">
                <a:latin typeface="+mn-lt"/>
              </a:rPr>
              <a:pPr algn="r" eaLnBrk="1" hangingPunct="1"/>
              <a:t>24</a:t>
            </a:fld>
            <a:endParaRPr lang="tr-TR" sz="1200">
              <a:latin typeface="+mn-lt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6153151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641"/>
            <a:ext cx="8229600" cy="503239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Hypothesis class </a:t>
            </a:r>
            <a:r>
              <a:rPr lang="en-US" i="0" dirty="0">
                <a:latin typeface="Lucida Calligraphy" charset="0"/>
                <a:ea typeface="ＭＳ Ｐゴシック" charset="0"/>
                <a:cs typeface="ＭＳ Ｐゴシック" charset="0"/>
              </a:rPr>
              <a:t>H</a:t>
            </a:r>
          </a:p>
        </p:txBody>
      </p:sp>
      <p:graphicFrame>
        <p:nvGraphicFramePr>
          <p:cNvPr id="10547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935289" y="1614488"/>
          <a:ext cx="32019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5" imgW="5168900" imgH="838200" progId="Equation.3">
                  <p:embed/>
                </p:oleObj>
              </mc:Choice>
              <mc:Fallback>
                <p:oleObj name="Equation" r:id="rId5" imgW="51689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9" y="1614488"/>
                        <a:ext cx="32019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148265" y="3975447"/>
            <a:ext cx="3621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dirty="0" err="1">
                <a:latin typeface="Lucida Bright" charset="0"/>
              </a:rPr>
              <a:t>Error</a:t>
            </a:r>
            <a:r>
              <a:rPr lang="tr-TR" sz="2400" dirty="0">
                <a:latin typeface="Lucida Bright" charset="0"/>
              </a:rPr>
              <a:t> of </a:t>
            </a:r>
            <a:r>
              <a:rPr lang="tr-TR" sz="2400" i="1" dirty="0">
                <a:latin typeface="Lucida Bright" charset="0"/>
              </a:rPr>
              <a:t>h </a:t>
            </a:r>
            <a:r>
              <a:rPr lang="tr-TR" sz="2400" dirty="0">
                <a:latin typeface="Lucida Bright" charset="0"/>
              </a:rPr>
              <a:t>on</a:t>
            </a:r>
            <a:r>
              <a:rPr lang="tr-TR" sz="2400" i="1" dirty="0">
                <a:latin typeface="Lucida Bright" charset="0"/>
              </a:rPr>
              <a:t> </a:t>
            </a:r>
            <a:r>
              <a:rPr lang="tr-TR" sz="2400" dirty="0">
                <a:latin typeface="Lucida Calligraphy" charset="0"/>
              </a:rPr>
              <a:t>H</a:t>
            </a:r>
            <a:endParaRPr lang="en-GB" sz="2400" dirty="0">
              <a:latin typeface="Lucida Bright" charset="0"/>
            </a:endParaRPr>
          </a:p>
        </p:txBody>
      </p:sp>
      <p:graphicFrame>
        <p:nvGraphicFramePr>
          <p:cNvPr id="10547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35601" y="4437063"/>
          <a:ext cx="32321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Formel" r:id="rId7" imgW="1866900" imgH="457200" progId="Equation.3">
                  <p:embed/>
                </p:oleObj>
              </mc:Choice>
              <mc:Fallback>
                <p:oleObj name="Formel" r:id="rId7" imgW="1866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4437063"/>
                        <a:ext cx="32321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Rechteck 1"/>
          <p:cNvSpPr>
            <a:spLocks noChangeArrowheads="1"/>
          </p:cNvSpPr>
          <p:nvPr/>
        </p:nvSpPr>
        <p:spPr bwMode="auto">
          <a:xfrm>
            <a:off x="5364163" y="5229225"/>
            <a:ext cx="3384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/>
              <a:t>(a ≠ b) = 1 if ≠, 0 otherwise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4935384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96242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Leistung        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127963" y="1562052"/>
            <a:ext cx="998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positiv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5265" y="1870860"/>
            <a:ext cx="9861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als negativ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3458" y="1562052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0761" y="1870860"/>
            <a:ext cx="10021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klassifiziert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7692" y="3978776"/>
            <a:ext cx="15408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Fehler von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3092" y="4031352"/>
            <a:ext cx="6463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bzgl.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0875" y="5228253"/>
            <a:ext cx="14638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/>
              <a:t>sonst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7497" y="2977208"/>
            <a:ext cx="13853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Falsch-negativ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5605" y="2426634"/>
            <a:ext cx="1321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Falsch-positiv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7" y="188640"/>
            <a:ext cx="30652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Hypothesenmenge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5746" y="188640"/>
            <a:ext cx="31598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(z.B. </a:t>
            </a:r>
            <a:r>
              <a:rPr lang="tr-TR" sz="2800" i="1" dirty="0">
                <a:latin typeface="Lucida Bright" charset="0"/>
              </a:rPr>
              <a:t>h </a:t>
            </a:r>
            <a:r>
              <a:rPr lang="tr-TR" sz="2800" dirty="0">
                <a:latin typeface="+mj-lt"/>
              </a:rPr>
              <a:t>∈</a:t>
            </a:r>
            <a:r>
              <a:rPr lang="tr-TR" sz="2800" dirty="0">
                <a:latin typeface="Lucida Calligraphy" charset="0"/>
              </a:rPr>
              <a:t>H</a:t>
            </a:r>
            <a:r>
              <a:rPr lang="en-GB" sz="2800" dirty="0">
                <a:latin typeface="Lucida Bright" charset="0"/>
              </a:rPr>
              <a:t> </a:t>
            </a:r>
            <a:r>
              <a:rPr lang="en-GB" sz="2800" dirty="0">
                <a:latin typeface="+mj-lt"/>
              </a:rPr>
              <a:t>in </a:t>
            </a:r>
            <a:r>
              <a:rPr lang="de-DE" sz="2800" dirty="0">
                <a:latin typeface="+mj-lt"/>
              </a:rPr>
              <a:t>gelb</a:t>
            </a:r>
            <a:r>
              <a:rPr lang="de-DE" sz="28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4A8B0-9A94-9947-9CA7-771746E2A796}"/>
              </a:ext>
            </a:extLst>
          </p:cNvPr>
          <p:cNvSpPr txBox="1"/>
          <p:nvPr/>
        </p:nvSpPr>
        <p:spPr>
          <a:xfrm>
            <a:off x="9416143" y="63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958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79" grpId="0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S, G, and der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Versionsraum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(Version Space)</a:t>
            </a:r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557337"/>
            <a:ext cx="5002213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2411414" y="2349501"/>
            <a:ext cx="2159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H="1">
            <a:off x="4427538" y="2781301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1547814" y="1952625"/>
            <a:ext cx="27590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Speziellste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S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003801" y="2457451"/>
            <a:ext cx="2877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latin typeface="+mn-lt"/>
              </a:rPr>
              <a:t>Generellste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Hypothese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G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292281" y="3525978"/>
            <a:ext cx="32401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>
                <a:latin typeface="+mn-lt"/>
              </a:rPr>
              <a:t>h </a:t>
            </a:r>
            <a:r>
              <a:rPr lang="en-US" sz="2000" dirty="0">
                <a:latin typeface="+mn-lt"/>
              </a:rPr>
              <a:t>∈ H, </a:t>
            </a:r>
            <a:r>
              <a:rPr lang="en-US" sz="2000" dirty="0" err="1">
                <a:latin typeface="+mn-lt"/>
              </a:rPr>
              <a:t>zwischen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S</a:t>
            </a:r>
            <a:r>
              <a:rPr lang="en-US" sz="2000" dirty="0">
                <a:latin typeface="+mn-lt"/>
              </a:rPr>
              <a:t> and </a:t>
            </a:r>
            <a:r>
              <a:rPr lang="en-US" sz="2000" i="1" dirty="0">
                <a:latin typeface="+mn-lt"/>
              </a:rPr>
              <a:t>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ist</a:t>
            </a:r>
            <a:endParaRPr lang="en-US" sz="2000" dirty="0">
              <a:latin typeface="+mn-lt"/>
            </a:endParaRPr>
          </a:p>
          <a:p>
            <a:pPr eaLnBrk="1" hangingPunct="1"/>
            <a:r>
              <a:rPr lang="en-US" sz="2000" dirty="0" err="1">
                <a:solidFill>
                  <a:srgbClr val="0544FF"/>
                </a:solidFill>
                <a:latin typeface="+mn-lt"/>
              </a:rPr>
              <a:t>konsistent</a:t>
            </a:r>
            <a:r>
              <a:rPr lang="en-US" sz="2000" dirty="0">
                <a:solidFill>
                  <a:srgbClr val="0544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und </a:t>
            </a:r>
            <a:r>
              <a:rPr lang="en-US" sz="2000" dirty="0" err="1">
                <a:latin typeface="+mn-lt"/>
              </a:rPr>
              <a:t>definiert</a:t>
            </a:r>
            <a:r>
              <a:rPr lang="en-US" sz="2000" dirty="0">
                <a:latin typeface="+mn-lt"/>
              </a:rPr>
              <a:t> den </a:t>
            </a:r>
            <a:r>
              <a:rPr lang="en-US" sz="2000" dirty="0" err="1">
                <a:solidFill>
                  <a:srgbClr val="0544FF"/>
                </a:solidFill>
                <a:latin typeface="+mn-lt"/>
              </a:rPr>
              <a:t>Versionsraum</a:t>
            </a:r>
            <a:endParaRPr lang="en-US" sz="2000" dirty="0">
              <a:solidFill>
                <a:srgbClr val="0544FF"/>
              </a:solidFill>
              <a:latin typeface="+mn-lt"/>
            </a:endParaRPr>
          </a:p>
          <a:p>
            <a:pPr eaLnBrk="1" hangingPunct="1"/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24492" y="5661248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0258" y="2006402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0320" y="6207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Mitchell, Tom M., Generalization as search. </a:t>
            </a:r>
            <a:br>
              <a:rPr lang="en-US" sz="1200" dirty="0">
                <a:solidFill>
                  <a:srgbClr val="0544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0544FF"/>
                </a:solidFill>
                <a:latin typeface="Helvetica" charset="0"/>
              </a:rPr>
              <a:t>Artificial Intelligence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. </a:t>
            </a:r>
            <a:r>
              <a:rPr lang="en-US" sz="1200" b="1" dirty="0">
                <a:solidFill>
                  <a:srgbClr val="0544FF"/>
                </a:solidFill>
                <a:latin typeface="Helvetica" charset="0"/>
              </a:rPr>
              <a:t>18</a:t>
            </a:r>
            <a:r>
              <a:rPr lang="en-US" sz="1200" dirty="0">
                <a:solidFill>
                  <a:srgbClr val="0544FF"/>
                </a:solidFill>
                <a:latin typeface="Helvetica" charset="0"/>
              </a:rPr>
              <a:t> (2): 203–226,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1982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7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2205039"/>
            <a:ext cx="471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Verwende einfaches Modell: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Einfacher zu verwenden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(weniger Berechnungsschnitte)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trainieren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(weniger Daten zu speichern)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Leichter zu erklären</a:t>
            </a:r>
          </a:p>
          <a:p>
            <a:pPr eaLnBrk="1" hangingPunct="1">
              <a:buFont typeface="Wingdings" charset="0"/>
              <a:buNone/>
            </a:pPr>
            <a:r>
              <a:rPr lang="de-DE" sz="2000" dirty="0">
                <a:ea typeface="ＭＳ Ｐゴシック" charset="0"/>
              </a:rPr>
              <a:t>	(besser interpretierbar)</a:t>
            </a:r>
          </a:p>
          <a:p>
            <a:pPr eaLnBrk="1" hangingPunct="1"/>
            <a:r>
              <a:rPr lang="de-DE" sz="2000" dirty="0">
                <a:ea typeface="ＭＳ Ｐゴシック" charset="0"/>
              </a:rPr>
              <a:t>Bessere Generalisierung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 err="1">
                <a:ea typeface="ＭＳ Ｐゴシック" charset="0"/>
              </a:rPr>
              <a:t>Occam</a:t>
            </a:r>
            <a:r>
              <a:rPr lang="de-DE" altLang="ja-JP" sz="2000" dirty="0" err="1">
                <a:ea typeface="ＭＳ Ｐゴシック" charset="0"/>
              </a:rPr>
              <a:t>’s</a:t>
            </a:r>
            <a:r>
              <a:rPr lang="de-DE" altLang="ja-JP" sz="2000" dirty="0">
                <a:ea typeface="ＭＳ Ｐゴシック" charset="0"/>
              </a:rPr>
              <a:t> </a:t>
            </a:r>
            <a:r>
              <a:rPr lang="de-DE" altLang="ja-JP" sz="2000" dirty="0" err="1">
                <a:ea typeface="ＭＳ Ｐゴシック" charset="0"/>
              </a:rPr>
              <a:t>Razor</a:t>
            </a:r>
            <a:r>
              <a:rPr lang="de-DE" altLang="ja-JP" sz="2000" dirty="0">
                <a:ea typeface="ＭＳ Ｐゴシック" charset="0"/>
              </a:rPr>
              <a:t>)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129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Rauschen und Modellkomplexität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5004048" y="1340770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544FF"/>
                </a:solidFill>
              </a:rPr>
              <a:t>Modellkomplexität</a:t>
            </a:r>
            <a:r>
              <a:rPr lang="en-US" dirty="0">
                <a:solidFill>
                  <a:srgbClr val="0544FF"/>
                </a:solidFill>
              </a:rPr>
              <a:t>:</a:t>
            </a:r>
          </a:p>
          <a:p>
            <a:r>
              <a:rPr lang="en-US" dirty="0">
                <a:solidFill>
                  <a:srgbClr val="0544FF"/>
                </a:solidFill>
              </a:rPr>
              <a:t>"</a:t>
            </a:r>
            <a:r>
              <a:rPr lang="en-US" dirty="0" err="1">
                <a:solidFill>
                  <a:srgbClr val="0544FF"/>
                </a:solidFill>
              </a:rPr>
              <a:t>Größe</a:t>
            </a:r>
            <a:r>
              <a:rPr lang="en-US" dirty="0">
                <a:solidFill>
                  <a:srgbClr val="0544FF"/>
                </a:solidFill>
              </a:rPr>
              <a:t>" der </a:t>
            </a:r>
            <a:r>
              <a:rPr lang="en-US" dirty="0" err="1">
                <a:solidFill>
                  <a:srgbClr val="0544FF"/>
                </a:solidFill>
              </a:rPr>
              <a:t>Beschreibung</a:t>
            </a:r>
            <a:endParaRPr lang="en-US" dirty="0">
              <a:solidFill>
                <a:srgbClr val="054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8C761E00-8B4B-F84B-AD97-0A97239CB5D2}" type="slidenum">
              <a:rPr lang="tr-TR" sz="1100">
                <a:latin typeface="+mn-lt"/>
              </a:rPr>
              <a:pPr eaLnBrk="1" hangingPunct="1"/>
              <a:t>27</a:t>
            </a:fld>
            <a:endParaRPr lang="tr-TR" sz="1100">
              <a:latin typeface="+mn-lt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557338"/>
            <a:ext cx="6153151" cy="470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5" y="257200"/>
            <a:ext cx="8303965" cy="582457"/>
          </a:xfrm>
        </p:spPr>
        <p:txBody>
          <a:bodyPr/>
          <a:lstStyle/>
          <a:p>
            <a:pPr eaLnBrk="1" hangingPunct="1"/>
            <a:r>
              <a:rPr lang="en-US" noProof="1">
                <a:latin typeface="+mn-lt"/>
                <a:ea typeface="ＭＳ Ｐゴシック" charset="0"/>
              </a:rPr>
              <a:t>Clusterbildung: </a:t>
            </a:r>
            <a:r>
              <a:rPr lang="en-US" noProof="1">
                <a:latin typeface="+mn-lt"/>
                <a:ea typeface="ＭＳ Ｐゴシック" charset="0"/>
                <a:cs typeface="ＭＳ Ｐゴシック" charset="0"/>
              </a:rPr>
              <a:t>Verschiedene Klassen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, </a:t>
            </a:r>
            <a:r>
              <a:rPr lang="en-US" i="0" dirty="0"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=1,...,K</a:t>
            </a:r>
            <a:endParaRPr lang="en-US" i="0" noProof="1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5867401" y="1527176"/>
          <a:ext cx="17748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5" name="Equation" r:id="rId5" imgW="927100" imgH="241300" progId="Equation.3">
                  <p:embed/>
                </p:oleObj>
              </mc:Choice>
              <mc:Fallback>
                <p:oleObj name="Equation" r:id="rId5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1527176"/>
                        <a:ext cx="17748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1" y="2205039"/>
          <a:ext cx="283210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" name="Equation" r:id="rId7" imgW="1574800" imgH="508000" progId="Equation.3">
                  <p:embed/>
                </p:oleObj>
              </mc:Choice>
              <mc:Fallback>
                <p:oleObj name="Equation" r:id="rId7" imgW="1574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2205039"/>
                        <a:ext cx="283210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2924176"/>
            <a:ext cx="685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867400" y="3357565"/>
            <a:ext cx="2940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err="1">
                <a:latin typeface="+mn-lt"/>
              </a:rPr>
              <a:t>Trainiere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Hypothesen</a:t>
            </a:r>
            <a:endParaRPr lang="en-US" sz="2400" dirty="0">
              <a:latin typeface="+mn-lt"/>
            </a:endParaRPr>
          </a:p>
          <a:p>
            <a:pPr eaLnBrk="1" hangingPunct="1"/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(</a:t>
            </a:r>
            <a:r>
              <a:rPr lang="en-US" sz="2400" b="1" i="1" dirty="0">
                <a:latin typeface="+mn-lt"/>
              </a:rPr>
              <a:t>x</a:t>
            </a:r>
            <a:r>
              <a:rPr lang="en-US" sz="2400" dirty="0">
                <a:latin typeface="+mn-lt"/>
              </a:rPr>
              <a:t>), </a:t>
            </a:r>
            <a:r>
              <a:rPr lang="en-US" sz="2400" i="1" dirty="0" err="1">
                <a:latin typeface="+mn-lt"/>
              </a:rPr>
              <a:t>i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=1,...,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:</a:t>
            </a:r>
          </a:p>
        </p:txBody>
      </p:sp>
      <p:graphicFrame>
        <p:nvGraphicFramePr>
          <p:cNvPr id="111624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729165"/>
          <a:ext cx="3030539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" name="Formel" r:id="rId10" imgW="1790700" imgH="508000" progId="Equation.3">
                  <p:embed/>
                </p:oleObj>
              </mc:Choice>
              <mc:Fallback>
                <p:oleObj name="Formel" r:id="rId10" imgW="1790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9165"/>
                        <a:ext cx="3030539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83968" y="5877272"/>
            <a:ext cx="644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Preis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7094" y="2357150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Leistung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0" y="4384943"/>
            <a:ext cx="16898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Luxuslimousine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5254547"/>
            <a:ext cx="14478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Familienauto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2404088" y="1650867"/>
            <a:ext cx="13612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Sportwagen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624" y="2897768"/>
            <a:ext cx="12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unbekannt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6765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56551" y="6112669"/>
            <a:ext cx="1008063" cy="19685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E611C3C7-A7D5-AB48-8559-7B32452C5A85}" type="slidenum">
              <a:rPr lang="tr-TR" sz="1100">
                <a:latin typeface="+mn-lt"/>
              </a:rPr>
              <a:pPr eaLnBrk="1" hangingPunct="1"/>
              <a:t>28</a:t>
            </a:fld>
            <a:endParaRPr lang="tr-TR" sz="1100">
              <a:latin typeface="+mn-lt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1124744"/>
            <a:ext cx="6124575" cy="48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49696" y="260648"/>
            <a:ext cx="8686800" cy="1027113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Ausgleichsprobleme: Verschiedene Modellklassen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64114" y="2029619"/>
          <a:ext cx="2212975" cy="46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0" name="Equation" r:id="rId5" imgW="1091726" imgH="228501" progId="Equation.3">
                  <p:embed/>
                </p:oleObj>
              </mc:Choice>
              <mc:Fallback>
                <p:oleObj name="Equation" r:id="rId5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4" y="2029619"/>
                        <a:ext cx="2212975" cy="463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2636045"/>
          <a:ext cx="30368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1" name="Equation" r:id="rId7" imgW="1587500" imgH="241300" progId="Equation.3">
                  <p:embed/>
                </p:oleObj>
              </mc:Choice>
              <mc:Fallback>
                <p:oleObj name="Equation" r:id="rId7" imgW="158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36045"/>
                        <a:ext cx="3036888" cy="461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4" y="2853533"/>
          <a:ext cx="27352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2" name="Equation" r:id="rId9" imgW="1866900" imgH="431800" progId="Equation.3">
                  <p:embed/>
                </p:oleObj>
              </mc:Choice>
              <mc:Fallback>
                <p:oleObj name="Equation" r:id="rId9" imgW="1866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4" y="2853533"/>
                        <a:ext cx="2735263" cy="633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Line 7"/>
          <p:cNvSpPr>
            <a:spLocks noChangeShapeType="1"/>
          </p:cNvSpPr>
          <p:nvPr/>
        </p:nvSpPr>
        <p:spPr bwMode="auto">
          <a:xfrm flipH="1">
            <a:off x="4211637" y="249317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H="1">
            <a:off x="5294313" y="3140869"/>
            <a:ext cx="5746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033921"/>
              </p:ext>
            </p:extLst>
          </p:nvPr>
        </p:nvGraphicFramePr>
        <p:xfrm>
          <a:off x="395289" y="3501008"/>
          <a:ext cx="4421187" cy="806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3" name="Formel" r:id="rId11" imgW="2362200" imgH="431800" progId="Equation.3">
                  <p:embed/>
                </p:oleObj>
              </mc:Choice>
              <mc:Fallback>
                <p:oleObj name="Formel" r:id="rId11" imgW="2362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3501008"/>
                        <a:ext cx="4421187" cy="806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/>
        </p:nvGraphicFramePr>
        <p:xfrm>
          <a:off x="539751" y="1340645"/>
          <a:ext cx="1727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4" name="Formel" r:id="rId13" imgW="850531" imgH="774364" progId="Equation.3">
                  <p:embed/>
                </p:oleObj>
              </mc:Choice>
              <mc:Fallback>
                <p:oleObj name="Formel" r:id="rId13" imgW="850531" imgH="7743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1340645"/>
                        <a:ext cx="172720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2" y="4364832"/>
            <a:ext cx="8431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Partielle Ableitungen von E bzgl. w</a:t>
            </a:r>
            <a:r>
              <a:rPr lang="de-DE" sz="1800" baseline="-25000" dirty="0"/>
              <a:t>1</a:t>
            </a:r>
            <a:r>
              <a:rPr lang="de-DE" sz="1800" dirty="0"/>
              <a:t> und w</a:t>
            </a:r>
            <a:r>
              <a:rPr lang="de-DE" sz="1800" baseline="-25000" dirty="0"/>
              <a:t>0</a:t>
            </a:r>
            <a:r>
              <a:rPr lang="de-DE" sz="1800" dirty="0"/>
              <a:t> und zu 0 gesetzt -&gt; Fehler minimiert</a:t>
            </a:r>
          </a:p>
        </p:txBody>
      </p:sp>
      <p:graphicFrame>
        <p:nvGraphicFramePr>
          <p:cNvPr id="5127" name="Object 1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84213" y="4796632"/>
          <a:ext cx="206216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85" name="Formel" r:id="rId15" imgW="1257300" imgH="965200" progId="Equation.3">
                  <p:embed/>
                </p:oleObj>
              </mc:Choice>
              <mc:Fallback>
                <p:oleObj name="Formel" r:id="rId15" imgW="1257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96632"/>
                        <a:ext cx="2062163" cy="1584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54692446-9258-8741-A0FB-754C36D7C8E7}"/>
              </a:ext>
            </a:extLst>
          </p:cNvPr>
          <p:cNvSpPr/>
          <p:nvPr/>
        </p:nvSpPr>
        <p:spPr>
          <a:xfrm>
            <a:off x="4368678" y="5023384"/>
            <a:ext cx="4608512" cy="1008312"/>
          </a:xfrm>
          <a:prstGeom prst="wedgeRectCallout">
            <a:avLst>
              <a:gd name="adj1" fmla="val -81736"/>
              <a:gd name="adj2" fmla="val -17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Lösen eines Ausgleichsproblems:</a:t>
            </a:r>
            <a:br>
              <a:rPr lang="en-DE" dirty="0">
                <a:solidFill>
                  <a:schemeClr val="tx1"/>
                </a:solidFill>
              </a:rPr>
            </a:br>
            <a:r>
              <a:rPr lang="en-DE" dirty="0">
                <a:solidFill>
                  <a:schemeClr val="tx1"/>
                </a:solidFill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16983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7EA2-1CA5-9146-B47C-DD43D441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Regularisierung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90708-3FDE-104D-89E2-C65C5E11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25791D-FB76-1041-911E-109AEF34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68" y="1583752"/>
            <a:ext cx="6600169" cy="10531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F479A-3C2A-DF41-BA79-7560B50AB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196976"/>
            <a:ext cx="8641087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Bisheriger Ansatz: Least </a:t>
            </a:r>
            <a:r>
              <a:rPr lang="de-DE" dirty="0" err="1"/>
              <a:t>Squares</a:t>
            </a:r>
            <a:r>
              <a:rPr lang="de-DE" dirty="0"/>
              <a:t> Error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Einführung von Bestrafungstermen (</a:t>
            </a:r>
            <a:r>
              <a:rPr lang="de-DE" dirty="0" err="1"/>
              <a:t>Penalized</a:t>
            </a:r>
            <a:r>
              <a:rPr lang="de-DE" dirty="0"/>
              <a:t> Least </a:t>
            </a:r>
            <a:r>
              <a:rPr lang="de-DE" dirty="0" err="1"/>
              <a:t>Squares</a:t>
            </a:r>
            <a:r>
              <a:rPr lang="de-DE" dirty="0"/>
              <a:t>):</a:t>
            </a:r>
          </a:p>
          <a:p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PLS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:= 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𝛼 ∙ </a:t>
            </a:r>
            <a:r>
              <a:rPr lang="de-DE" sz="2400" dirty="0" err="1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sz="2400" baseline="-250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2400" dirty="0">
                <a:solidFill>
                  <a:srgbClr val="081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de-DE" dirty="0"/>
              <a:t>zu minimieren nach </a:t>
            </a:r>
            <a:r>
              <a:rPr lang="de-DE" b="1" dirty="0"/>
              <a:t>𝜆 =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de-DE" dirty="0"/>
          </a:p>
          <a:p>
            <a:pPr lvl="1"/>
            <a:r>
              <a:rPr lang="de-DE" dirty="0" err="1">
                <a:solidFill>
                  <a:srgbClr val="081BFF"/>
                </a:solidFill>
              </a:rPr>
              <a:t>pen</a:t>
            </a:r>
            <a:r>
              <a:rPr lang="de-DE" dirty="0">
                <a:solidFill>
                  <a:srgbClr val="081BFF"/>
                </a:solidFill>
              </a:rPr>
              <a:t>(</a:t>
            </a:r>
            <a:r>
              <a:rPr lang="de-DE" b="1" dirty="0">
                <a:solidFill>
                  <a:srgbClr val="081BFF"/>
                </a:solidFill>
              </a:rPr>
              <a:t>𝜆</a:t>
            </a:r>
            <a:r>
              <a:rPr lang="de-DE" dirty="0">
                <a:solidFill>
                  <a:srgbClr val="081BFF"/>
                </a:solidFill>
              </a:rPr>
              <a:t>) </a:t>
            </a:r>
            <a:r>
              <a:rPr lang="de-DE" dirty="0"/>
              <a:t>misst Komplexität der </a:t>
            </a:r>
            <a:r>
              <a:rPr lang="de-DE" dirty="0">
                <a:solidFill>
                  <a:srgbClr val="081BFF"/>
                </a:solidFill>
              </a:rPr>
              <a:t>Regressionskoeffizienten</a:t>
            </a:r>
          </a:p>
          <a:p>
            <a:pPr lvl="1"/>
            <a:r>
              <a:rPr lang="de-DE" dirty="0"/>
              <a:t>Glättungsparameter 𝛼 misst Einfluss von </a:t>
            </a:r>
            <a:r>
              <a:rPr lang="de-DE" dirty="0" err="1"/>
              <a:t>pen</a:t>
            </a:r>
            <a:r>
              <a:rPr lang="de-DE" dirty="0"/>
              <a:t>(</a:t>
            </a:r>
            <a:r>
              <a:rPr lang="de-DE" b="1" dirty="0"/>
              <a:t>𝜆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dirty="0"/>
              <a:t>Genannt: </a:t>
            </a:r>
            <a:r>
              <a:rPr lang="de-DE" dirty="0" err="1"/>
              <a:t>Regularisierung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938" y="324074"/>
            <a:ext cx="8896351" cy="53371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ea typeface="ＭＳ Ｐゴシック" charset="0"/>
              </a:rPr>
              <a:t>   </a:t>
            </a:r>
            <a:r>
              <a:rPr lang="en-US" sz="3200" dirty="0" err="1">
                <a:ea typeface="ＭＳ Ｐゴシック" charset="0"/>
              </a:rPr>
              <a:t>Problemanalyse</a:t>
            </a:r>
            <a:endParaRPr lang="en-US" sz="3200" dirty="0">
              <a:ea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marL="457189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Verwende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Kamera</a:t>
            </a:r>
            <a:r>
              <a:rPr lang="en-US" dirty="0">
                <a:ea typeface="ＭＳ Ｐゴシック" charset="0"/>
              </a:rPr>
              <a:t> und </a:t>
            </a:r>
            <a:r>
              <a:rPr lang="en-US" dirty="0" err="1">
                <a:ea typeface="ＭＳ Ｐゴシック" charset="0"/>
              </a:rPr>
              <a:t>nehme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Bilder</a:t>
            </a:r>
            <a:r>
              <a:rPr lang="en-US" dirty="0">
                <a:ea typeface="ＭＳ Ｐゴシック" charset="0"/>
              </a:rPr>
              <a:t> auf,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um </a:t>
            </a:r>
            <a:r>
              <a:rPr lang="en-US" dirty="0" err="1">
                <a:ea typeface="ＭＳ Ｐゴシック" charset="0"/>
              </a:rPr>
              <a:t>Merkmale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zu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bestimmen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Länge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Helligkeit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Breite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 err="1">
                <a:ea typeface="ＭＳ Ｐゴシック" charset="0"/>
              </a:rPr>
              <a:t>Anzahl</a:t>
            </a:r>
            <a:r>
              <a:rPr lang="en-US" sz="1800" dirty="0">
                <a:ea typeface="ＭＳ Ｐゴシック" charset="0"/>
              </a:rPr>
              <a:t> und Form der </a:t>
            </a:r>
            <a:r>
              <a:rPr lang="en-US" sz="1800" dirty="0" err="1">
                <a:ea typeface="ＭＳ Ｐゴシック" charset="0"/>
              </a:rPr>
              <a:t>Flossen</a:t>
            </a:r>
            <a:endParaRPr lang="en-US" sz="1800" dirty="0">
              <a:ea typeface="ＭＳ Ｐゴシック" charset="0"/>
            </a:endParaRPr>
          </a:p>
          <a:p>
            <a:pPr lvl="2" eaLnBrk="1" hangingPunct="1"/>
            <a:r>
              <a:rPr lang="en-US" sz="1800" dirty="0">
                <a:ea typeface="ＭＳ Ｐゴシック" charset="0"/>
              </a:rPr>
              <a:t>Position des </a:t>
            </a:r>
            <a:r>
              <a:rPr lang="en-US" sz="1800" dirty="0" err="1">
                <a:ea typeface="ＭＳ Ｐゴシック" charset="0"/>
              </a:rPr>
              <a:t>Mundes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err="1">
                <a:ea typeface="ＭＳ Ｐゴシック" charset="0"/>
              </a:rPr>
              <a:t>usw</a:t>
            </a:r>
            <a:r>
              <a:rPr lang="en-US" sz="1800" dirty="0">
                <a:ea typeface="ＭＳ Ｐゴシック" charset="0"/>
              </a:rPr>
              <a:t>.</a:t>
            </a:r>
          </a:p>
          <a:p>
            <a:pPr lvl="2" eaLnBrk="1" hangingPunct="1"/>
            <a:endParaRPr lang="en-US" sz="18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Menge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aller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möglichen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Merkmale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marL="514338" lvl="1" indent="0" eaLnBrk="1" hangingPunct="1">
              <a:buNone/>
            </a:pPr>
            <a:r>
              <a:rPr lang="en-US" dirty="0" err="1">
                <a:ea typeface="ＭＳ Ｐゴシック" charset="0"/>
              </a:rPr>
              <a:t>Ziel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err="1">
                <a:ea typeface="ＭＳ Ｐゴシック" charset="0"/>
              </a:rPr>
              <a:t>Wähle</a:t>
            </a:r>
            <a:r>
              <a:rPr lang="en-US" dirty="0">
                <a:ea typeface="ＭＳ Ｐゴシック" charset="0"/>
              </a:rPr>
              <a:t> die </a:t>
            </a:r>
            <a:r>
              <a:rPr lang="en-US" dirty="0" err="1">
                <a:ea typeface="ＭＳ Ｐゴシック" charset="0"/>
              </a:rPr>
              <a:t>relevanten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aus</a:t>
            </a:r>
            <a:endParaRPr lang="en-US" dirty="0">
              <a:ea typeface="ＭＳ Ｐゴシック" charset="0"/>
            </a:endParaRPr>
          </a:p>
          <a:p>
            <a:pPr lvl="2" eaLnBrk="1" hangingPunct="1"/>
            <a:endParaRPr lang="en-US" sz="1800" dirty="0">
              <a:ea typeface="ＭＳ Ｐゴシック" charset="0"/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2308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C239-6B37-3942-BB7A-99E8EAAB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Regularisierung</a:t>
            </a:r>
            <a:r>
              <a:rPr lang="de-DE" dirty="0"/>
              <a:t> bei der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BE94-7578-E444-BFED-F5690CEC5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de-DE" dirty="0" err="1"/>
              <a:t>Ridge</a:t>
            </a:r>
            <a:r>
              <a:rPr lang="de-DE" dirty="0"/>
              <a:t> Regression (First, Grat, Bergrücken)</a:t>
            </a:r>
          </a:p>
          <a:p>
            <a:pPr lvl="1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𝛴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baseline="30000" dirty="0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1"/>
            <a:r>
              <a:rPr lang="de-DE" dirty="0">
                <a:latin typeface="+mj-lt"/>
                <a:cs typeface="Times New Roman" panose="02020603050405020304" pitchFamily="18" charset="0"/>
              </a:rPr>
              <a:t>Schrumpfung der Koeffizienten </a:t>
            </a:r>
            <a:r>
              <a:rPr lang="de-DE" i="1" dirty="0">
                <a:solidFill>
                  <a:srgbClr val="0B05FF"/>
                </a:solidFill>
                <a:latin typeface="+mj-lt"/>
                <a:cs typeface="Times New Roman" panose="02020603050405020304" pitchFamily="18" charset="0"/>
              </a:rPr>
              <a:t>gegen</a:t>
            </a:r>
            <a:r>
              <a:rPr lang="de-DE" dirty="0">
                <a:solidFill>
                  <a:srgbClr val="0B05FF"/>
                </a:solidFill>
                <a:latin typeface="+mj-lt"/>
                <a:cs typeface="Times New Roman" panose="02020603050405020304" pitchFamily="18" charset="0"/>
              </a:rPr>
              <a:t> 0</a:t>
            </a:r>
          </a:p>
          <a:p>
            <a:r>
              <a:rPr lang="de-DE" dirty="0">
                <a:latin typeface="+mj-lt"/>
                <a:cs typeface="Times New Roman" panose="02020603050405020304" pitchFamily="18" charset="0"/>
              </a:rPr>
              <a:t>LASSO (Least Absolute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Shrinkage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and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+mj-lt"/>
                <a:cs typeface="Times New Roman" panose="02020603050405020304" pitchFamily="18" charset="0"/>
              </a:rPr>
              <a:t>Selection</a:t>
            </a:r>
            <a:r>
              <a:rPr lang="de-DE" dirty="0">
                <a:latin typeface="+mj-lt"/>
                <a:cs typeface="Times New Roman" panose="02020603050405020304" pitchFamily="18" charset="0"/>
              </a:rPr>
              <a:t> Operator)</a:t>
            </a:r>
          </a:p>
          <a:p>
            <a:pPr lvl="1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𝜆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𝛴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|𝜆</a:t>
            </a:r>
            <a:r>
              <a:rPr lang="de-DE" baseline="-25000" dirty="0" err="1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rgbClr val="0B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de-DE" baseline="30000" dirty="0">
              <a:solidFill>
                <a:srgbClr val="0B0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e-DE" dirty="0">
                <a:latin typeface="+mj-lt"/>
              </a:rPr>
              <a:t>Schrumpfung der Koeffizienten </a:t>
            </a:r>
            <a:r>
              <a:rPr lang="de-DE" i="1" dirty="0">
                <a:solidFill>
                  <a:srgbClr val="0B05FF"/>
                </a:solidFill>
                <a:latin typeface="+mj-lt"/>
              </a:rPr>
              <a:t>auf</a:t>
            </a:r>
            <a:r>
              <a:rPr lang="de-DE" dirty="0">
                <a:solidFill>
                  <a:srgbClr val="0B05FF"/>
                </a:solidFill>
                <a:latin typeface="+mj-lt"/>
              </a:rPr>
              <a:t> 0</a:t>
            </a:r>
          </a:p>
          <a:p>
            <a:pPr lvl="1"/>
            <a:r>
              <a:rPr lang="de-DE" dirty="0">
                <a:latin typeface="+mj-lt"/>
              </a:rPr>
              <a:t>Verwendung zur Konstruktion möglichst einfacher Modelle</a:t>
            </a:r>
          </a:p>
          <a:p>
            <a:r>
              <a:rPr lang="de-DE" dirty="0">
                <a:latin typeface="+mj-lt"/>
              </a:rPr>
              <a:t>Bei allen </a:t>
            </a:r>
            <a:r>
              <a:rPr lang="de-DE" dirty="0" err="1">
                <a:latin typeface="+mj-lt"/>
              </a:rPr>
              <a:t>Regularisierungsverfahren</a:t>
            </a:r>
            <a:r>
              <a:rPr lang="de-DE" dirty="0">
                <a:latin typeface="+mj-lt"/>
              </a:rPr>
              <a:t> ist die Annahme,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dass die Koeffizienten bzgl. ihrer Werte vergleichbar sind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779F-FB44-EE44-9BC7-C76E553A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97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Überwachtes Lernen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Beispiel: Ausgleichsrechnung (</a:t>
            </a:r>
            <a:r>
              <a:rPr lang="de-DE" dirty="0">
                <a:solidFill>
                  <a:srgbClr val="0544FF"/>
                </a:solidFill>
              </a:rPr>
              <a:t>Regression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Gegeben Datenpunkte, bestimme Parameter, so dass für </a:t>
            </a:r>
            <a:r>
              <a:rPr lang="de-DE" dirty="0">
                <a:solidFill>
                  <a:srgbClr val="0B05FF"/>
                </a:solidFill>
              </a:rPr>
              <a:t>gegebene x-Werte</a:t>
            </a:r>
            <a:r>
              <a:rPr lang="de-DE" dirty="0"/>
              <a:t>, bei i.A. minimalem die </a:t>
            </a:r>
            <a:r>
              <a:rPr lang="de-DE" dirty="0" err="1">
                <a:solidFill>
                  <a:srgbClr val="0B05FF"/>
                </a:solidFill>
              </a:rPr>
              <a:t>y</a:t>
            </a:r>
            <a:r>
              <a:rPr lang="de-DE" dirty="0">
                <a:solidFill>
                  <a:srgbClr val="0B05FF"/>
                </a:solidFill>
              </a:rPr>
              <a:t>-Werte geschätzt </a:t>
            </a:r>
            <a:r>
              <a:rPr lang="de-DE" dirty="0"/>
              <a:t>werden können</a:t>
            </a:r>
          </a:p>
          <a:p>
            <a:pPr lvl="1"/>
            <a:r>
              <a:rPr lang="de-DE" dirty="0"/>
              <a:t>Optimierungsproblem</a:t>
            </a:r>
            <a:br>
              <a:rPr lang="de-DE" dirty="0"/>
            </a:br>
            <a:r>
              <a:rPr lang="de-DE" dirty="0"/>
              <a:t>Minimierung eines Normmaßes</a:t>
            </a:r>
          </a:p>
          <a:p>
            <a:r>
              <a:rPr lang="de-DE" dirty="0"/>
              <a:t>Beispiel: </a:t>
            </a:r>
            <a:r>
              <a:rPr lang="de-DE" dirty="0">
                <a:solidFill>
                  <a:srgbClr val="0544FF"/>
                </a:solidFill>
              </a:rPr>
              <a:t>Klassifikation</a:t>
            </a:r>
          </a:p>
          <a:p>
            <a:pPr lvl="1"/>
            <a:r>
              <a:rPr lang="de-DE" dirty="0"/>
              <a:t>Gegebene Datenpunkte jeweils mit Klassifikationswert, </a:t>
            </a:r>
            <a:r>
              <a:rPr lang="de-DE" dirty="0">
                <a:solidFill>
                  <a:srgbClr val="0B05FF"/>
                </a:solidFill>
              </a:rPr>
              <a:t>bestimme Klassifikationswert für Datenpunkte </a:t>
            </a:r>
            <a:r>
              <a:rPr lang="de-DE" dirty="0"/>
              <a:t>ohne diesen (binärer oder mehrwertiger </a:t>
            </a:r>
            <a:r>
              <a:rPr lang="de-DE" dirty="0" err="1"/>
              <a:t>Klassifikator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Kann als Spezialfall der Regression angesehen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C7AF4-5988-DE45-8C62-5BE2B5C9AEA6}"/>
              </a:ext>
            </a:extLst>
          </p:cNvPr>
          <p:cNvSpPr txBox="1"/>
          <p:nvPr/>
        </p:nvSpPr>
        <p:spPr>
          <a:xfrm>
            <a:off x="6372200" y="1012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41AF5-D75B-A44F-B379-97E1F2ABA59B}"/>
              </a:ext>
            </a:extLst>
          </p:cNvPr>
          <p:cNvSpPr txBox="1"/>
          <p:nvPr/>
        </p:nvSpPr>
        <p:spPr>
          <a:xfrm>
            <a:off x="2123728" y="6392361"/>
            <a:ext cx="4899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aseline="30000" dirty="0"/>
              <a:t>1</a:t>
            </a:r>
            <a:r>
              <a:rPr lang="de-DE" sz="1200" dirty="0"/>
              <a:t> Regression: Rückgang oder Rückschluss von Funktionswerten auf Funktion</a:t>
            </a:r>
          </a:p>
        </p:txBody>
      </p:sp>
    </p:spTree>
    <p:extLst>
      <p:ext uri="{BB962C8B-B14F-4D97-AF65-F5344CB8AC3E}">
        <p14:creationId xmlns:p14="http://schemas.microsoft.com/office/powerpoint/2010/main" val="3924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</a:rPr>
              <a:t>Modellauswahl &amp; Generalisierung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86800" cy="482441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400" dirty="0">
                <a:ea typeface="ＭＳ Ｐゴシック" charset="0"/>
              </a:rPr>
              <a:t>Lernen kann als Optimierungsproblem angesehen werden: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Berechne Modell, so dass Fehlerfunktion minimiert</a:t>
            </a:r>
          </a:p>
          <a:p>
            <a:pPr lvl="1" eaLnBrk="1" hangingPunct="1"/>
            <a:r>
              <a:rPr lang="de-DE" sz="2000" dirty="0">
                <a:ea typeface="ＭＳ Ｐゴシック" charset="0"/>
                <a:cs typeface="ＭＳ Ｐゴシック" charset="0"/>
              </a:rPr>
              <a:t>Parameter für Repräsentation berechnen 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 "</a:t>
            </a:r>
            <a:r>
              <a:rPr lang="de-DE" sz="2000" dirty="0">
                <a:solidFill>
                  <a:srgbClr val="0B05FF"/>
                </a:solidFill>
                <a:ea typeface="ＭＳ Ｐゴシック" charset="0"/>
                <a:cs typeface="ＭＳ Ｐゴシック" charset="0"/>
                <a:sym typeface="Wingdings"/>
              </a:rPr>
              <a:t>Parametrisches Lernen</a:t>
            </a:r>
            <a:r>
              <a:rPr lang="de-DE" sz="2000" dirty="0">
                <a:ea typeface="ＭＳ Ｐゴシック" charset="0"/>
                <a:cs typeface="ＭＳ Ｐゴシック" charset="0"/>
                <a:sym typeface="Wingdings"/>
              </a:rPr>
              <a:t>"</a:t>
            </a:r>
            <a:endParaRPr lang="de-DE" sz="2000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DE" sz="2400" dirty="0">
                <a:ea typeface="ＭＳ Ｐゴシック" charset="0"/>
              </a:rPr>
              <a:t>Lernen ist i.A. ein </a:t>
            </a:r>
            <a:r>
              <a:rPr lang="de-DE" sz="2400" dirty="0">
                <a:solidFill>
                  <a:srgbClr val="0000FF"/>
                </a:solidFill>
                <a:ea typeface="ＭＳ Ｐゴシック" charset="0"/>
              </a:rPr>
              <a:t>schlecht gestelltes Problem</a:t>
            </a:r>
            <a:endParaRPr lang="de-DE" sz="2400" dirty="0"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ea typeface="ＭＳ Ｐゴシック" charset="0"/>
              </a:rPr>
              <a:t>In der Regel sind die Daten nicht geeignet, um eine eindeutige Lösung des Optimierungsproblems zu finden</a:t>
            </a: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Vorannahmen treffen: </a:t>
            </a:r>
            <a:r>
              <a:rPr lang="de-DE" sz="2200" dirty="0">
                <a:ea typeface="ＭＳ Ｐゴシック" charset="0"/>
              </a:rPr>
              <a:t>Annahmen bzgl. </a:t>
            </a:r>
            <a:r>
              <a:rPr lang="de-DE" sz="22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 </a:t>
            </a:r>
            <a:r>
              <a:rPr lang="de-DE" sz="2200" dirty="0">
                <a:ea typeface="ＭＳ Ｐゴシック" charset="0"/>
              </a:rPr>
              <a:t>(</a:t>
            </a:r>
            <a:r>
              <a:rPr lang="de-DE" sz="2200" dirty="0" err="1">
                <a:ea typeface="ＭＳ Ｐゴシック" charset="0"/>
              </a:rPr>
              <a:t>inductive</a:t>
            </a:r>
            <a:r>
              <a:rPr lang="de-DE" sz="2200" dirty="0">
                <a:ea typeface="ＭＳ Ｐゴシック" charset="0"/>
              </a:rPr>
              <a:t> </a:t>
            </a:r>
            <a:r>
              <a:rPr lang="de-DE" sz="2200" dirty="0" err="1">
                <a:ea typeface="ＭＳ Ｐゴシック" charset="0"/>
              </a:rPr>
              <a:t>bias</a:t>
            </a:r>
            <a:r>
              <a:rPr lang="de-DE" sz="2200" dirty="0">
                <a:ea typeface="ＭＳ Ｐゴシック" charset="0"/>
              </a:rPr>
              <a:t>)</a:t>
            </a:r>
            <a:endParaRPr lang="de-DE" sz="2200" dirty="0">
              <a:solidFill>
                <a:schemeClr val="accent5">
                  <a:lumMod val="50000"/>
                </a:schemeClr>
              </a:solidFill>
              <a:ea typeface="ＭＳ Ｐゴシック" charset="0"/>
            </a:endParaRPr>
          </a:p>
          <a:p>
            <a:pPr lvl="1" eaLnBrk="1" hangingPunct="1"/>
            <a:r>
              <a:rPr lang="de-DE" sz="2200" dirty="0">
                <a:solidFill>
                  <a:srgbClr val="0B05FF"/>
                </a:solidFill>
                <a:ea typeface="ＭＳ Ｐゴシック" charset="0"/>
              </a:rPr>
              <a:t>Kann man optimale Hypothesenklassen automatisch bestimmen? </a:t>
            </a:r>
            <a:endParaRPr lang="de-DE" sz="2200" dirty="0">
              <a:ea typeface="ＭＳ Ｐゴシック" charset="0"/>
            </a:endParaRP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Generalisierung</a:t>
            </a:r>
            <a:r>
              <a:rPr lang="de-DE" sz="2400" dirty="0">
                <a:solidFill>
                  <a:schemeClr val="bg2"/>
                </a:solidFill>
                <a:ea typeface="ＭＳ Ｐゴシック" charset="0"/>
              </a:rPr>
              <a:t>:</a:t>
            </a:r>
            <a:r>
              <a:rPr lang="de-DE" sz="2400" dirty="0">
                <a:solidFill>
                  <a:srgbClr val="990033"/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Wie gut arbeitet Modell auf neuen Daten?</a:t>
            </a:r>
          </a:p>
          <a:p>
            <a:pPr lvl="1" eaLnBrk="1" hangingPunct="1"/>
            <a:r>
              <a:rPr lang="de-DE" sz="2200" dirty="0">
                <a:ea typeface="ＭＳ Ｐゴシック" charset="0"/>
              </a:rPr>
              <a:t>Generalisierungsfehler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Überanpassung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Overfitting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de-DE" sz="2400" dirty="0">
                <a:ea typeface="ＭＳ Ｐゴシック" charset="0"/>
              </a:rPr>
              <a:t>komplexer als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 </a:t>
            </a:r>
            <a:r>
              <a:rPr lang="de-DE" sz="2400" dirty="0">
                <a:ea typeface="ＭＳ Ｐゴシック" charset="0"/>
              </a:rPr>
              <a:t>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  <a:r>
              <a:rPr lang="de-DE" sz="2400" i="1" dirty="0">
                <a:ea typeface="ＭＳ Ｐゴシック" charset="0"/>
              </a:rPr>
              <a:t> </a:t>
            </a:r>
          </a:p>
          <a:p>
            <a:pPr eaLnBrk="1" hangingPunct="1"/>
            <a:r>
              <a:rPr lang="de-DE" sz="2400" dirty="0">
                <a:solidFill>
                  <a:srgbClr val="FF0000"/>
                </a:solidFill>
                <a:ea typeface="ＭＳ Ｐゴシック" charset="0"/>
              </a:rPr>
              <a:t>Unteranpassung </a:t>
            </a:r>
            <a:r>
              <a:rPr lang="de-DE" sz="2400" dirty="0">
                <a:ea typeface="ＭＳ Ｐゴシック" charset="0"/>
              </a:rPr>
              <a:t>(</a:t>
            </a:r>
            <a:r>
              <a:rPr lang="de-DE" sz="2400" dirty="0" err="1">
                <a:ea typeface="ＭＳ Ｐゴシック" charset="0"/>
              </a:rPr>
              <a:t>Underfitting</a:t>
            </a:r>
            <a:r>
              <a:rPr lang="de-DE" sz="2400" dirty="0">
                <a:ea typeface="ＭＳ Ｐゴシック" charset="0"/>
              </a:rPr>
              <a:t>):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H</a:t>
            </a:r>
            <a:r>
              <a:rPr lang="de-DE" sz="2400" dirty="0">
                <a:ea typeface="ＭＳ Ｐゴシック" charset="0"/>
              </a:rPr>
              <a:t> weniger komplex als 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C</a:t>
            </a:r>
            <a:r>
              <a:rPr lang="de-DE" sz="2400" dirty="0">
                <a:ea typeface="ＭＳ Ｐゴシック" charset="0"/>
              </a:rPr>
              <a:t> bzw. </a:t>
            </a:r>
            <a:r>
              <a:rPr lang="de-DE" sz="2400" dirty="0">
                <a:solidFill>
                  <a:srgbClr val="4597A0"/>
                </a:solidFill>
                <a:ea typeface="ＭＳ Ｐゴシック" charset="0"/>
              </a:rPr>
              <a:t>f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7984D-3C5F-9B43-8F01-C31C5720B6C1}"/>
              </a:ext>
            </a:extLst>
          </p:cNvPr>
          <p:cNvSpPr/>
          <p:nvPr/>
        </p:nvSpPr>
        <p:spPr>
          <a:xfrm>
            <a:off x="2339752" y="6070834"/>
            <a:ext cx="597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H </a:t>
            </a:r>
            <a:r>
              <a:rPr lang="de-DE" dirty="0"/>
              <a:t>= Hypothesenklasse, </a:t>
            </a:r>
            <a:r>
              <a:rPr lang="de-DE" dirty="0">
                <a:solidFill>
                  <a:srgbClr val="4597A0"/>
                </a:solidFill>
              </a:rPr>
              <a:t>C </a:t>
            </a:r>
            <a:r>
              <a:rPr lang="de-DE" dirty="0"/>
              <a:t>= </a:t>
            </a:r>
            <a:r>
              <a:rPr lang="de-DE" dirty="0" err="1"/>
              <a:t>Classifier</a:t>
            </a:r>
            <a:r>
              <a:rPr lang="de-DE" dirty="0"/>
              <a:t>,  </a:t>
            </a:r>
            <a:r>
              <a:rPr lang="de-DE" dirty="0">
                <a:solidFill>
                  <a:srgbClr val="4597A0"/>
                </a:solidFill>
              </a:rPr>
              <a:t>f</a:t>
            </a:r>
            <a:r>
              <a:rPr lang="de-DE" i="1" dirty="0"/>
              <a:t> </a:t>
            </a:r>
            <a:r>
              <a:rPr lang="de-DE" dirty="0"/>
              <a:t>= Regressionsfunktion</a:t>
            </a:r>
          </a:p>
        </p:txBody>
      </p:sp>
    </p:spTree>
    <p:extLst>
      <p:ext uri="{BB962C8B-B14F-4D97-AF65-F5344CB8AC3E}">
        <p14:creationId xmlns:p14="http://schemas.microsoft.com/office/powerpoint/2010/main" val="13726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Drei-Wege-Austauschbeziehung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12776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br>
              <a:rPr lang="en-US" kern="0" dirty="0">
                <a:ea typeface="ＭＳ Ｐゴシック" charset="0"/>
              </a:rPr>
            </a:br>
            <a:r>
              <a:rPr lang="en-US" kern="0" dirty="0">
                <a:ea typeface="ＭＳ Ｐゴシック" charset="0"/>
              </a:rPr>
              <a:t>(</a:t>
            </a:r>
            <a:r>
              <a:rPr lang="en-US" kern="0" dirty="0" err="1">
                <a:ea typeface="ＭＳ Ｐゴシック" charset="0"/>
              </a:rPr>
              <a:t>Dietterich</a:t>
            </a:r>
            <a:r>
              <a:rPr lang="en-US" kern="0" dirty="0">
                <a:ea typeface="ＭＳ Ｐゴシック" charset="0"/>
              </a:rPr>
              <a:t>, 2003):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Komplexität</a:t>
            </a:r>
            <a:r>
              <a:rPr lang="en-US" kern="0" dirty="0">
                <a:ea typeface="ＭＳ Ｐゴシック" charset="0"/>
              </a:rPr>
              <a:t> von 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i="1" kern="0" dirty="0">
                <a:latin typeface="Lucida Bright" charset="0"/>
                <a:ea typeface="ＭＳ Ｐゴシック" charset="0"/>
              </a:rPr>
              <a:t> : 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kern="0" dirty="0">
                <a:latin typeface="Lucida Bright" charset="0"/>
                <a:ea typeface="ＭＳ Ｐゴシック" charset="0"/>
              </a:rPr>
              <a:t>),</a:t>
            </a: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Trainingsmengengröße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N, </a:t>
            </a:r>
            <a:endParaRPr lang="en-US" kern="0" dirty="0">
              <a:ea typeface="ＭＳ Ｐゴシック" charset="0"/>
            </a:endParaRPr>
          </a:p>
          <a:p>
            <a:pPr lvl="1" indent="-533387" eaLnBrk="1" hangingPunct="1">
              <a:buFont typeface="Wingdings" charset="0"/>
              <a:buAutoNum type="arabicPeriod"/>
            </a:pPr>
            <a:r>
              <a:rPr lang="en-US" kern="0" dirty="0" err="1">
                <a:ea typeface="ＭＳ Ｐゴシック" charset="0"/>
              </a:rPr>
              <a:t>Generalisierungsfehler</a:t>
            </a:r>
            <a:r>
              <a:rPr lang="en-US" kern="0" dirty="0">
                <a:ea typeface="ＭＳ Ｐゴシック" charset="0"/>
              </a:rPr>
              <a:t>,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ea typeface="ＭＳ Ｐゴシック" charset="0"/>
              </a:rPr>
              <a:t>, auf </a:t>
            </a:r>
            <a:r>
              <a:rPr lang="en-US" kern="0" dirty="0" err="1">
                <a:ea typeface="ＭＳ Ｐゴシック" charset="0"/>
              </a:rPr>
              <a:t>neuen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Daten</a:t>
            </a:r>
            <a:endParaRPr lang="en-US" kern="0" dirty="0"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N</a:t>
            </a:r>
            <a:r>
              <a:rPr lang="en-US" kern="0" dirty="0">
                <a:latin typeface="Symbol" charset="0"/>
                <a:ea typeface="ＭＳ Ｐゴシック" charset="0"/>
              </a:rPr>
              <a:t>­↑,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latin typeface="Symbol" charset="0"/>
                <a:ea typeface="ＭＳ Ｐゴシック" charset="0"/>
              </a:rPr>
              <a:t>¯</a:t>
            </a:r>
            <a:endParaRPr lang="en-US" kern="0" dirty="0">
              <a:latin typeface="Lucida Bright" charset="0"/>
              <a:ea typeface="ＭＳ Ｐゴシック" charset="0"/>
            </a:endParaRPr>
          </a:p>
          <a:p>
            <a:pPr eaLnBrk="1" hangingPunct="1"/>
            <a:r>
              <a:rPr lang="en-US" kern="0" dirty="0" err="1">
                <a:ea typeface="ＭＳ Ｐゴシック" charset="0"/>
              </a:rPr>
              <a:t>Wenn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c </a:t>
            </a:r>
            <a:r>
              <a:rPr lang="en-US" kern="0" dirty="0">
                <a:latin typeface="Lucida Bright" charset="0"/>
                <a:ea typeface="ＭＳ Ｐゴシック" charset="0"/>
              </a:rPr>
              <a:t>(</a:t>
            </a:r>
            <a:r>
              <a:rPr lang="en-US" kern="0" dirty="0">
                <a:latin typeface="Lucida Calligraphy" charset="0"/>
                <a:ea typeface="ＭＳ Ｐゴシック" charset="0"/>
              </a:rPr>
              <a:t>H</a:t>
            </a:r>
            <a:r>
              <a:rPr lang="en-US" kern="0" dirty="0">
                <a:latin typeface="Lucida Bright" charset="0"/>
                <a:ea typeface="ＭＳ Ｐゴシック" charset="0"/>
              </a:rPr>
              <a:t>)</a:t>
            </a:r>
            <a:r>
              <a:rPr lang="en-US" kern="0" dirty="0">
                <a:latin typeface="Symbol" charset="0"/>
                <a:ea typeface="ＭＳ Ｐゴシック" charset="0"/>
              </a:rPr>
              <a:t>↑­, </a:t>
            </a:r>
            <a:r>
              <a:rPr lang="en-US" kern="0" dirty="0">
                <a:ea typeface="ＭＳ Ｐゴシック" charset="0"/>
              </a:rPr>
              <a:t>gilt </a:t>
            </a:r>
            <a:r>
              <a:rPr lang="en-US" kern="0" dirty="0" err="1">
                <a:ea typeface="ＭＳ Ｐゴシック" charset="0"/>
              </a:rPr>
              <a:t>zuerst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latin typeface="Symbol" charset="0"/>
                <a:ea typeface="ＭＳ Ｐゴシック" charset="0"/>
              </a:rPr>
              <a:t>¯ </a:t>
            </a:r>
            <a:r>
              <a:rPr lang="en-US" kern="0" dirty="0">
                <a:ea typeface="ＭＳ Ｐゴシック" charset="0"/>
              </a:rPr>
              <a:t>und </a:t>
            </a:r>
            <a:r>
              <a:rPr lang="en-US" kern="0" dirty="0" err="1">
                <a:ea typeface="ＭＳ Ｐゴシック" charset="0"/>
              </a:rPr>
              <a:t>dann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i="1" kern="0" dirty="0">
                <a:ea typeface="ＭＳ Ｐゴシック" charset="0"/>
              </a:rPr>
              <a:t>E</a:t>
            </a:r>
            <a:r>
              <a:rPr lang="en-US" kern="0" dirty="0">
                <a:latin typeface="Symbol" charset="0"/>
                <a:ea typeface="ＭＳ Ｐゴシック" charset="0"/>
              </a:rPr>
              <a:t>­↑</a:t>
            </a:r>
            <a:endParaRPr lang="en-US" kern="0" dirty="0">
              <a:latin typeface="Lucida Br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20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4"/>
            <a:ext cx="8229600" cy="936625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Kreuzvalidierung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9"/>
            <a:ext cx="8229600" cy="4824412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Um den </a:t>
            </a:r>
            <a:r>
              <a:rPr lang="en-US" dirty="0" err="1">
                <a:ea typeface="ＭＳ Ｐゴシック" charset="0"/>
              </a:rPr>
              <a:t>Generalisierungsfehler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abzuschätzen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brauchen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wir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mit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denen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nicht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trainiert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wurde</a:t>
            </a:r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 err="1">
                <a:ea typeface="ＭＳ Ｐゴシック" charset="0"/>
              </a:rPr>
              <a:t>Aufteilung</a:t>
            </a:r>
            <a:r>
              <a:rPr lang="en-US" dirty="0">
                <a:ea typeface="ＭＳ Ｐゴシック" charset="0"/>
              </a:rPr>
              <a:t> der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Trainingsmenge</a:t>
            </a:r>
            <a:r>
              <a:rPr lang="en-US" dirty="0">
                <a:ea typeface="ＭＳ Ｐゴシック" charset="0"/>
              </a:rPr>
              <a:t> (50%)</a:t>
            </a:r>
          </a:p>
          <a:p>
            <a:pPr lvl="1" eaLnBrk="1" hangingPunct="1"/>
            <a:r>
              <a:rPr lang="en-US" dirty="0" err="1">
                <a:ea typeface="ＭＳ Ｐゴシック" charset="0"/>
              </a:rPr>
              <a:t>Testmenge</a:t>
            </a:r>
            <a:r>
              <a:rPr lang="en-US" dirty="0">
                <a:ea typeface="ＭＳ Ｐゴシック" charset="0"/>
              </a:rPr>
              <a:t> (</a:t>
            </a:r>
            <a:r>
              <a:rPr lang="en-US" dirty="0" err="1">
                <a:ea typeface="ＭＳ Ｐゴシック" charset="0"/>
              </a:rPr>
              <a:t>z.B</a:t>
            </a:r>
            <a:r>
              <a:rPr lang="en-US" dirty="0">
                <a:ea typeface="ＭＳ Ｐゴシック" charset="0"/>
              </a:rPr>
              <a:t>. </a:t>
            </a:r>
            <a:r>
              <a:rPr lang="en-US" dirty="0" err="1">
                <a:ea typeface="ＭＳ Ｐゴシック" charset="0"/>
              </a:rPr>
              <a:t>für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Publikation</a:t>
            </a:r>
            <a:r>
              <a:rPr lang="en-US" dirty="0">
                <a:ea typeface="ＭＳ Ｐゴシック" charset="0"/>
              </a:rPr>
              <a:t>) (50%)</a:t>
            </a:r>
          </a:p>
          <a:p>
            <a:pPr eaLnBrk="1" hangingPunct="1"/>
            <a:r>
              <a:rPr lang="en-US" dirty="0" err="1">
                <a:ea typeface="ＭＳ Ｐゴシック" charset="0"/>
              </a:rPr>
              <a:t>Neuabtastung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wenn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wenige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Daten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vorhanden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2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88125" y="6381328"/>
            <a:ext cx="2376363" cy="313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2971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160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349" indent="-228594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fld id="{498A1562-7224-6F4F-8188-F8628C08E5D8}" type="slidenum">
              <a:rPr lang="tr-TR" sz="1100">
                <a:latin typeface="+mn-lt"/>
              </a:rPr>
              <a:pPr eaLnBrk="1" hangingPunct="1"/>
              <a:t>35</a:t>
            </a:fld>
            <a:endParaRPr lang="tr-TR" sz="1100" dirty="0">
              <a:latin typeface="+mn-lt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57200"/>
            <a:ext cx="8229600" cy="1371600"/>
          </a:xfrm>
        </p:spPr>
        <p:txBody>
          <a:bodyPr/>
          <a:lstStyle/>
          <a:p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Betrachtungsebenen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überwachtes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Lernen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784"/>
            <a:ext cx="4038600" cy="3886200"/>
          </a:xfrm>
        </p:spPr>
        <p:txBody>
          <a:bodyPr/>
          <a:lstStyle/>
          <a:p>
            <a:pPr marL="609585" indent="-609585">
              <a:buFont typeface="Wingdings" charset="0"/>
              <a:buAutoNum type="arabicPeriod"/>
            </a:pPr>
            <a:r>
              <a:rPr lang="en-US" sz="2800" dirty="0">
                <a:ea typeface="ＭＳ Ｐゴシック" charset="0"/>
              </a:rPr>
              <a:t>Modell: </a:t>
            </a:r>
          </a:p>
          <a:p>
            <a:pPr marL="990575" lvl="1" indent="-533387">
              <a:buNone/>
            </a:pPr>
            <a:r>
              <a:rPr lang="en-US" sz="3200" i="1" dirty="0">
                <a:ea typeface="ＭＳ Ｐゴシック" charset="0"/>
              </a:rPr>
              <a:t>		</a:t>
            </a:r>
            <a:endParaRPr lang="en-US" sz="3200" dirty="0">
              <a:ea typeface="ＭＳ Ｐゴシック" charset="0"/>
            </a:endParaRP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Fehlerfunktion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Verlustfunktion</a:t>
            </a:r>
            <a:r>
              <a:rPr lang="en-US" sz="2800" dirty="0">
                <a:ea typeface="ＭＳ Ｐゴシック" charset="0"/>
              </a:rPr>
              <a:t>):</a:t>
            </a:r>
          </a:p>
          <a:p>
            <a:pPr marL="990575" lvl="1" indent="-533387">
              <a:buNone/>
            </a:pPr>
            <a:r>
              <a:rPr lang="en-US" sz="3200" dirty="0">
                <a:ea typeface="ＭＳ Ｐゴシック" charset="0"/>
              </a:rPr>
              <a:t>	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en-US" sz="2800" dirty="0" err="1">
                <a:ea typeface="ＭＳ Ｐゴシック" charset="0"/>
              </a:rPr>
              <a:t>Optimierungs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 err="1">
                <a:ea typeface="ＭＳ Ｐゴシック" charset="0"/>
              </a:rPr>
              <a:t>verfahren</a:t>
            </a:r>
            <a:r>
              <a:rPr lang="en-US" sz="2800" dirty="0">
                <a:ea typeface="ＭＳ Ｐゴシック" charset="0"/>
              </a:rPr>
              <a:t>:</a:t>
            </a:r>
          </a:p>
          <a:p>
            <a:pPr marL="609585" indent="-609585">
              <a:buNone/>
            </a:pPr>
            <a:r>
              <a:rPr lang="en-US" sz="2800" dirty="0">
                <a:ea typeface="ＭＳ Ｐゴシック" charset="0"/>
              </a:rPr>
              <a:t>			</a:t>
            </a:r>
          </a:p>
        </p:txBody>
      </p:sp>
      <p:graphicFrame>
        <p:nvGraphicFramePr>
          <p:cNvPr id="121860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6679619"/>
              </p:ext>
            </p:extLst>
          </p:nvPr>
        </p:nvGraphicFramePr>
        <p:xfrm>
          <a:off x="4332411" y="1564432"/>
          <a:ext cx="107950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9" name="Equation" r:id="rId3" imgW="952087" imgH="355446" progId="Equation.3">
                  <p:embed/>
                </p:oleObj>
              </mc:Choice>
              <mc:Fallback>
                <p:oleObj name="Equation" r:id="rId3" imgW="95208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411" y="1564432"/>
                        <a:ext cx="1079500" cy="40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1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04896328"/>
              </p:ext>
            </p:extLst>
          </p:nvPr>
        </p:nvGraphicFramePr>
        <p:xfrm>
          <a:off x="4331793" y="2852937"/>
          <a:ext cx="39846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0" name="Equation" r:id="rId5" imgW="1790700" imgH="342900" progId="Equation.3">
                  <p:embed/>
                </p:oleObj>
              </mc:Choice>
              <mc:Fallback>
                <p:oleObj name="Equation" r:id="rId5" imgW="17907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793" y="2852937"/>
                        <a:ext cx="39846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62356"/>
              </p:ext>
            </p:extLst>
          </p:nvPr>
        </p:nvGraphicFramePr>
        <p:xfrm>
          <a:off x="4412730" y="4293096"/>
          <a:ext cx="323215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" name="Formel" r:id="rId7" imgW="1473200" imgH="279400" progId="Equation.3">
                  <p:embed/>
                </p:oleObj>
              </mc:Choice>
              <mc:Fallback>
                <p:oleObj name="Formel" r:id="rId7" imgW="1473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293096"/>
                        <a:ext cx="323215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243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6512" y="764704"/>
            <a:ext cx="9217024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3649663" y="336550"/>
            <a:ext cx="1971675" cy="2041525"/>
            <a:chOff x="2299" y="212"/>
            <a:chExt cx="1242" cy="1286"/>
          </a:xfrm>
        </p:grpSpPr>
        <p:pic>
          <p:nvPicPr>
            <p:cNvPr id="42007" name="Picture 3" descr="tw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12"/>
              <a:ext cx="124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8" name="Text Box 4"/>
            <p:cNvSpPr txBox="1">
              <a:spLocks noChangeArrowheads="1"/>
            </p:cNvSpPr>
            <p:nvPr/>
          </p:nvSpPr>
          <p:spPr bwMode="auto">
            <a:xfrm>
              <a:off x="2673" y="1133"/>
              <a:ext cx="5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2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1485900" y="346075"/>
            <a:ext cx="1981200" cy="2032000"/>
            <a:chOff x="936" y="218"/>
            <a:chExt cx="1248" cy="1280"/>
          </a:xfrm>
        </p:grpSpPr>
        <p:pic>
          <p:nvPicPr>
            <p:cNvPr id="42005" name="Picture 6" descr="fou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218"/>
              <a:ext cx="1248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6" name="Text Box 7"/>
            <p:cNvSpPr txBox="1">
              <a:spLocks noChangeArrowheads="1"/>
            </p:cNvSpPr>
            <p:nvPr/>
          </p:nvSpPr>
          <p:spPr bwMode="auto">
            <a:xfrm>
              <a:off x="1297" y="1133"/>
              <a:ext cx="6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1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7" name="Group 8"/>
          <p:cNvGrpSpPr>
            <a:grpSpLocks/>
          </p:cNvGrpSpPr>
          <p:nvPr/>
        </p:nvGrpSpPr>
        <p:grpSpPr bwMode="auto">
          <a:xfrm>
            <a:off x="1511300" y="2406650"/>
            <a:ext cx="1981200" cy="2016125"/>
            <a:chOff x="952" y="1516"/>
            <a:chExt cx="1248" cy="1270"/>
          </a:xfrm>
        </p:grpSpPr>
        <p:pic>
          <p:nvPicPr>
            <p:cNvPr id="42003" name="Picture 9" descr="thre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516"/>
              <a:ext cx="1248" cy="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4" name="Text Box 10"/>
            <p:cNvSpPr txBox="1">
              <a:spLocks noChangeArrowheads="1"/>
            </p:cNvSpPr>
            <p:nvPr/>
          </p:nvSpPr>
          <p:spPr bwMode="auto">
            <a:xfrm>
              <a:off x="1289" y="2421"/>
              <a:ext cx="71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4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5875338" y="357188"/>
            <a:ext cx="1990725" cy="2033587"/>
            <a:chOff x="3701" y="225"/>
            <a:chExt cx="1254" cy="1281"/>
          </a:xfrm>
        </p:grpSpPr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3993" y="1141"/>
              <a:ext cx="84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3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2" name="Picture 13" descr="on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225"/>
              <a:ext cx="1254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Group 14"/>
          <p:cNvGrpSpPr>
            <a:grpSpLocks/>
          </p:cNvGrpSpPr>
          <p:nvPr/>
        </p:nvGrpSpPr>
        <p:grpSpPr bwMode="auto">
          <a:xfrm>
            <a:off x="3636963" y="2428875"/>
            <a:ext cx="1971675" cy="1955800"/>
            <a:chOff x="2291" y="1530"/>
            <a:chExt cx="1242" cy="1232"/>
          </a:xfrm>
        </p:grpSpPr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2617" y="2397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5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pic>
          <p:nvPicPr>
            <p:cNvPr id="42000" name="Picture 16" descr="fiv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1530"/>
              <a:ext cx="1242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17"/>
          <p:cNvGrpSpPr>
            <a:grpSpLocks/>
          </p:cNvGrpSpPr>
          <p:nvPr/>
        </p:nvGrpSpPr>
        <p:grpSpPr bwMode="auto">
          <a:xfrm>
            <a:off x="5873750" y="2387600"/>
            <a:ext cx="1908175" cy="1971675"/>
            <a:chOff x="3700" y="1504"/>
            <a:chExt cx="1202" cy="1242"/>
          </a:xfrm>
        </p:grpSpPr>
        <p:pic>
          <p:nvPicPr>
            <p:cNvPr id="41997" name="Picture 18" descr="si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504"/>
              <a:ext cx="1202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8" name="Text Box 19"/>
            <p:cNvSpPr txBox="1">
              <a:spLocks noChangeArrowheads="1"/>
            </p:cNvSpPr>
            <p:nvPr/>
          </p:nvSpPr>
          <p:spPr bwMode="auto">
            <a:xfrm>
              <a:off x="4049" y="2381"/>
              <a:ext cx="7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6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1" name="Group 20"/>
          <p:cNvGrpSpPr>
            <a:grpSpLocks/>
          </p:cNvGrpSpPr>
          <p:nvPr/>
        </p:nvGrpSpPr>
        <p:grpSpPr bwMode="auto">
          <a:xfrm>
            <a:off x="1536700" y="4475163"/>
            <a:ext cx="1917700" cy="1954212"/>
            <a:chOff x="968" y="2819"/>
            <a:chExt cx="1208" cy="1231"/>
          </a:xfrm>
        </p:grpSpPr>
        <p:pic>
          <p:nvPicPr>
            <p:cNvPr id="41995" name="Picture 21" descr="sev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819"/>
              <a:ext cx="1208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Text Box 22"/>
            <p:cNvSpPr txBox="1">
              <a:spLocks noChangeArrowheads="1"/>
            </p:cNvSpPr>
            <p:nvPr/>
          </p:nvSpPr>
          <p:spPr bwMode="auto">
            <a:xfrm>
              <a:off x="1129" y="3685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7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  <p:grpSp>
        <p:nvGrpSpPr>
          <p:cNvPr id="41992" name="Group 23"/>
          <p:cNvGrpSpPr>
            <a:grpSpLocks/>
          </p:cNvGrpSpPr>
          <p:nvPr/>
        </p:nvGrpSpPr>
        <p:grpSpPr bwMode="auto">
          <a:xfrm>
            <a:off x="3660775" y="4457700"/>
            <a:ext cx="1911350" cy="1933575"/>
            <a:chOff x="2306" y="2808"/>
            <a:chExt cx="1204" cy="1218"/>
          </a:xfrm>
        </p:grpSpPr>
        <p:pic>
          <p:nvPicPr>
            <p:cNvPr id="41993" name="Picture 24" descr="eig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" y="2808"/>
              <a:ext cx="120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25"/>
            <p:cNvSpPr txBox="1">
              <a:spLocks noChangeArrowheads="1"/>
            </p:cNvSpPr>
            <p:nvPr/>
          </p:nvSpPr>
          <p:spPr bwMode="auto">
            <a:xfrm>
              <a:off x="2433" y="3661"/>
              <a:ext cx="9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en-US" sz="3200" i="0" dirty="0">
                  <a:latin typeface="Myriad Pro" charset="0"/>
                  <a:ea typeface="Myriad Pro" charset="0"/>
                  <a:cs typeface="Myriad Pro" charset="0"/>
                </a:rPr>
                <a:t>8 ?</a:t>
              </a:r>
              <a:endParaRPr lang="en-GB" altLang="en-US" i="0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343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Tabellarischer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</a:t>
            </a:r>
            <a:endParaRPr lang="en-GB" altLang="en-US" sz="48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359247" y="1316041"/>
          <a:ext cx="63373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8" name="Document" r:id="rId4" imgW="7315200" imgH="4978400" progId="Word.Document.8">
                  <p:embed/>
                </p:oleObj>
              </mc:Choice>
              <mc:Fallback>
                <p:oleObj name="Document" r:id="rId4" imgW="7315200" imgH="4978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247" y="1316041"/>
                        <a:ext cx="63373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332259" y="5480053"/>
          <a:ext cx="63881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9" name="Dokument" r:id="rId6" imgW="7315200" imgH="1143000" progId="Word.Document.8">
                  <p:embed/>
                </p:oleObj>
              </mc:Choice>
              <mc:Fallback>
                <p:oleObj name="Dokument" r:id="rId6" imgW="7315200" imgH="1143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259" y="5480053"/>
                        <a:ext cx="63881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93235" y="4724403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altLang="en-US" sz="3200" i="0" dirty="0" err="1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rPr>
              <a:t>Anfrage</a:t>
            </a:r>
            <a:endParaRPr lang="en-GB" altLang="en-US" sz="4400" i="0" dirty="0">
              <a:solidFill>
                <a:schemeClr val="tx2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Analyse von Daten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196976"/>
            <a:ext cx="8229600" cy="4968875"/>
          </a:xfrm>
        </p:spPr>
        <p:txBody>
          <a:bodyPr>
            <a:normAutofit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Betrachtung einer Spalte x mit </a:t>
            </a:r>
            <a:r>
              <a:rPr lang="de-DE" dirty="0" err="1">
                <a:latin typeface="Myriad Pro" charset="0"/>
                <a:ea typeface="Myriad Pro" charset="0"/>
                <a:cs typeface="Myriad Pro" charset="0"/>
              </a:rPr>
              <a:t>n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 Werten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Bestimmung des </a:t>
            </a:r>
            <a:r>
              <a:rPr lang="de-DE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Mittelwerts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x = 1/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⋅ 𝛴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i=1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Große und kleine Werte können sich aufheben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Mittlere Abweichung vom Mittelwert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betrachten (</a:t>
            </a:r>
            <a:r>
              <a:rPr lang="de-DE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Varianz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Bestimmung der Varianz: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var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= 1/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 ⋅ 𝛴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i=1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(x-x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)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2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Meist betrachtet wird die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sog. </a:t>
            </a:r>
            <a:r>
              <a:rPr lang="de-DE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Standardabweichung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𝜎 = √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var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33206" y="4509120"/>
            <a:ext cx="546755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60032" y="1772816"/>
            <a:ext cx="18704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44208" y="3645024"/>
            <a:ext cx="187042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FCDB053-3929-654A-B427-1366EB25DED9}"/>
              </a:ext>
            </a:extLst>
          </p:cNvPr>
          <p:cNvSpPr txBox="1"/>
          <p:nvPr/>
        </p:nvSpPr>
        <p:spPr>
          <a:xfrm>
            <a:off x="4067944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06618-BF15-A34F-9B52-A8B3CDA1E6AA}"/>
              </a:ext>
            </a:extLst>
          </p:cNvPr>
          <p:cNvSpPr txBox="1"/>
          <p:nvPr/>
        </p:nvSpPr>
        <p:spPr>
          <a:xfrm>
            <a:off x="2411760" y="6011996"/>
            <a:ext cx="255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*: Wird später verfeinert.</a:t>
            </a:r>
          </a:p>
        </p:txBody>
      </p:sp>
    </p:spTree>
    <p:extLst>
      <p:ext uri="{BB962C8B-B14F-4D97-AF65-F5344CB8AC3E}">
        <p14:creationId xmlns:p14="http://schemas.microsoft.com/office/powerpoint/2010/main" val="1426265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2641" y="188640"/>
            <a:ext cx="8805863" cy="990600"/>
          </a:xfrm>
        </p:spPr>
        <p:txBody>
          <a:bodyPr/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Halte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Daten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in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normalisierter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Form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vor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259632" y="1537628"/>
            <a:ext cx="697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Eine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Möglichkeit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zur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2800" i="0" dirty="0" err="1">
                <a:latin typeface="Myriad Pro" charset="0"/>
                <a:ea typeface="Myriad Pro" charset="0"/>
                <a:cs typeface="Myriad Pro" charset="0"/>
              </a:rPr>
              <a:t>Normalisierung</a:t>
            </a:r>
            <a:r>
              <a:rPr lang="en-GB" altLang="en-US" sz="2800" i="0" dirty="0">
                <a:latin typeface="Myriad Pro" charset="0"/>
                <a:ea typeface="Myriad Pro" charset="0"/>
                <a:cs typeface="Myriad Pro" charset="0"/>
              </a:rPr>
              <a:t>: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3340100" y="2278762"/>
          <a:ext cx="237490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" name="Formel" r:id="rId4" imgW="736600" imgH="469900" progId="Equation.3">
                  <p:embed/>
                </p:oleObj>
              </mc:Choice>
              <mc:Fallback>
                <p:oleObj name="Formel" r:id="rId4" imgW="736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278762"/>
                        <a:ext cx="237490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778504" y="4097732"/>
            <a:ext cx="36603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800" i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Gemittelte Abweichung vom Mittel</a:t>
            </a:r>
            <a:endParaRPr lang="de-DE" altLang="en-US" sz="1800" i="0" dirty="0">
              <a:solidFill>
                <a:srgbClr val="00000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3346" b="3142"/>
          <a:stretch>
            <a:fillRect/>
          </a:stretch>
        </p:blipFill>
        <p:spPr>
          <a:xfrm>
            <a:off x="304800" y="1143001"/>
            <a:ext cx="8839200" cy="4348163"/>
          </a:xfrm>
          <a:noFill/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Klassifikation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4293096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368" y="4293096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     Barsch  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179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55279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671482" y="1298266"/>
          <a:ext cx="59563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8" name="Document" r:id="rId4" imgW="7353300" imgH="4927600" progId="Word.Document.8">
                  <p:embed/>
                </p:oleObj>
              </mc:Choice>
              <mc:Fallback>
                <p:oleObj name="Document" r:id="rId4" imgW="7353300" imgH="492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482" y="1298266"/>
                        <a:ext cx="595630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671482" y="5287654"/>
          <a:ext cx="60071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9" name="Document" r:id="rId6" imgW="7327900" imgH="1257300" progId="Word.Document.8">
                  <p:embed/>
                </p:oleObj>
              </mc:Choice>
              <mc:Fallback>
                <p:oleObj name="Document" r:id="rId6" imgW="7327900" imgH="1257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482" y="5287654"/>
                        <a:ext cx="60071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Rechteck 6"/>
          <p:cNvSpPr>
            <a:spLocks noChangeArrowheads="1"/>
          </p:cNvSpPr>
          <p:nvPr/>
        </p:nvSpPr>
        <p:spPr bwMode="auto">
          <a:xfrm>
            <a:off x="1631794" y="4119254"/>
            <a:ext cx="5943600" cy="304800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3460594" y="4524066"/>
          <a:ext cx="2438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0" name="Formel" r:id="rId8" imgW="1600200" imgH="482600" progId="Equation.3">
                  <p:embed/>
                </p:oleObj>
              </mc:Choice>
              <mc:Fallback>
                <p:oleObj name="Formel" r:id="rId8" imgW="1600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594" y="4524066"/>
                        <a:ext cx="2438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317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8242"/>
            <a:ext cx="7772400" cy="685800"/>
          </a:xfrm>
        </p:spPr>
        <p:txBody>
          <a:bodyPr>
            <a:normAutofit/>
          </a:bodyPr>
          <a:lstStyle/>
          <a:p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Normalisierte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sz="6000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04179"/>
              </p:ext>
            </p:extLst>
          </p:nvPr>
        </p:nvGraphicFramePr>
        <p:xfrm>
          <a:off x="1659360" y="1340768"/>
          <a:ext cx="595630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2" name="Document" r:id="rId4" imgW="7353300" imgH="4927600" progId="Word.Document.8">
                  <p:embed/>
                </p:oleObj>
              </mc:Choice>
              <mc:Fallback>
                <p:oleObj name="Document" r:id="rId4" imgW="7353300" imgH="492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60" y="1340768"/>
                        <a:ext cx="595630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83156"/>
              </p:ext>
            </p:extLst>
          </p:nvPr>
        </p:nvGraphicFramePr>
        <p:xfrm>
          <a:off x="1659360" y="5330156"/>
          <a:ext cx="60071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3" name="Document" r:id="rId6" imgW="7327900" imgH="1257300" progId="Word.Document.8">
                  <p:embed/>
                </p:oleObj>
              </mc:Choice>
              <mc:Fallback>
                <p:oleObj name="Document" r:id="rId6" imgW="7327900" imgH="1257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60" y="5330156"/>
                        <a:ext cx="600710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76328"/>
              </p:ext>
            </p:extLst>
          </p:nvPr>
        </p:nvGraphicFramePr>
        <p:xfrm>
          <a:off x="2648372" y="4576093"/>
          <a:ext cx="4940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4" name="Formel" r:id="rId8" imgW="2032000" imgH="215900" progId="Equation.3">
                  <p:embed/>
                </p:oleObj>
              </mc:Choice>
              <mc:Fallback>
                <p:oleObj name="Formel" r:id="rId8" imgW="2032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8372" y="4576093"/>
                        <a:ext cx="4940300" cy="525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hteck 6"/>
          <p:cNvSpPr>
            <a:spLocks noChangeArrowheads="1"/>
          </p:cNvSpPr>
          <p:nvPr/>
        </p:nvSpPr>
        <p:spPr bwMode="auto">
          <a:xfrm>
            <a:off x="1619672" y="4149056"/>
            <a:ext cx="5943600" cy="304800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3888" y="222920"/>
            <a:ext cx="8610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der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Testinstanz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den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Trainingsdaten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57576"/>
              </p:ext>
            </p:extLst>
          </p:nvPr>
        </p:nvGraphicFramePr>
        <p:xfrm>
          <a:off x="977900" y="1630363"/>
          <a:ext cx="7073900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2" name="Document" r:id="rId4" imgW="7086600" imgH="4406900" progId="Word.Document.8">
                  <p:embed/>
                </p:oleObj>
              </mc:Choice>
              <mc:Fallback>
                <p:oleObj name="Document" r:id="rId4" imgW="7086600" imgH="4406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630363"/>
                        <a:ext cx="7073900" cy="440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5302300" y="1608609"/>
            <a:ext cx="3035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i="0" dirty="0" err="1">
                <a:latin typeface="Myriad Pro" charset="0"/>
                <a:ea typeface="Myriad Pro" charset="0"/>
                <a:cs typeface="Myriad Pro" charset="0"/>
              </a:rPr>
              <a:t>Klassifikation</a:t>
            </a:r>
            <a:endParaRPr lang="en-GB" altLang="en-US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1-NN		</a:t>
            </a:r>
            <a:r>
              <a:rPr lang="en-GB" altLang="en-US" sz="2000" i="0" dirty="0">
                <a:solidFill>
                  <a:srgbClr val="FF3300"/>
                </a:solidFill>
                <a:latin typeface="Myriad Pro" charset="0"/>
                <a:ea typeface="Myriad Pro" charset="0"/>
                <a:cs typeface="Myriad Pro" charset="0"/>
              </a:rPr>
              <a:t>Yes</a:t>
            </a:r>
            <a:endParaRPr lang="en-GB" altLang="en-US" sz="2000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3-NN		</a:t>
            </a:r>
            <a:r>
              <a:rPr lang="en-GB" altLang="en-US" sz="2000" i="0" dirty="0">
                <a:solidFill>
                  <a:srgbClr val="FF3300"/>
                </a:solidFill>
                <a:latin typeface="Myriad Pro" charset="0"/>
                <a:ea typeface="Myriad Pro" charset="0"/>
                <a:cs typeface="Myriad Pro" charset="0"/>
              </a:rPr>
              <a:t>Yes</a:t>
            </a:r>
            <a:endParaRPr lang="en-GB" altLang="en-US" sz="2000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5-NN		</a:t>
            </a:r>
            <a:r>
              <a:rPr lang="en-GB" altLang="en-US" sz="2000" dirty="0">
                <a:solidFill>
                  <a:srgbClr val="6666FF"/>
                </a:solidFill>
                <a:latin typeface="Myriad Pro" charset="0"/>
                <a:ea typeface="Myriad Pro" charset="0"/>
                <a:cs typeface="Myriad Pro" charset="0"/>
              </a:rPr>
              <a:t>No</a:t>
            </a:r>
            <a:endParaRPr lang="en-GB" altLang="en-US" sz="2000" i="0" dirty="0">
              <a:latin typeface="Myriad Pro" charset="0"/>
              <a:ea typeface="Myriad Pro" charset="0"/>
              <a:cs typeface="Myriad Pro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i="0" dirty="0">
                <a:latin typeface="Myriad Pro" charset="0"/>
                <a:ea typeface="Myriad Pro" charset="0"/>
                <a:cs typeface="Myriad Pro" charset="0"/>
              </a:rPr>
              <a:t>7-NN		</a:t>
            </a:r>
            <a:r>
              <a:rPr lang="en-GB" altLang="en-US" sz="2000" dirty="0">
                <a:solidFill>
                  <a:srgbClr val="6666FF"/>
                </a:solidFill>
                <a:latin typeface="Myriad Pro" charset="0"/>
                <a:ea typeface="Myriad Pro" charset="0"/>
                <a:cs typeface="Myriad Pro" charset="0"/>
              </a:rPr>
              <a:t>No</a:t>
            </a:r>
            <a:endParaRPr lang="en-GB" altLang="en-US" b="1" i="0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6" y="5892800"/>
            <a:ext cx="1381125" cy="196851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Was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verwenden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reellwertiger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Zielfuntion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als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Ausgabe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Mittel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der k-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nächsten</a:t>
            </a:r>
            <a:r>
              <a:rPr lang="en-US" dirty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halkduster"/>
                <a:cs typeface="+mn-cs"/>
              </a:rPr>
              <a:t>Nachbarn</a:t>
            </a:r>
            <a:endParaRPr lang="en-US" dirty="0">
              <a:solidFill>
                <a:srgbClr val="FFFF00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9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88640"/>
            <a:ext cx="8724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6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6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GB" altLang="en-US" sz="36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Nähere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Nachbarn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haben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mehr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Einfluss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eaLnBrk="1" hangingPunct="1"/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7347" name="AutoShape 4"/>
          <p:cNvSpPr>
            <a:spLocks noChangeAspect="1" noChangeArrowheads="1"/>
          </p:cNvSpPr>
          <p:nvPr/>
        </p:nvSpPr>
        <p:spPr bwMode="auto">
          <a:xfrm>
            <a:off x="2457450" y="33718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None/>
            </a:pPr>
            <a:r>
              <a:rPr lang="en-GB" altLang="en-US" sz="3200" i="0"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graphicFrame>
        <p:nvGraphicFramePr>
          <p:cNvPr id="573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22915"/>
              </p:ext>
            </p:extLst>
          </p:nvPr>
        </p:nvGraphicFramePr>
        <p:xfrm>
          <a:off x="1287463" y="2670993"/>
          <a:ext cx="62499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Formel" r:id="rId4" imgW="2768600" imgH="558800" progId="Equation.3">
                  <p:embed/>
                </p:oleObj>
              </mc:Choice>
              <mc:Fallback>
                <p:oleObj name="Formel" r:id="rId4" imgW="276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670993"/>
                        <a:ext cx="6249987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3224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B05FF"/>
                </a:solidFill>
                <a:latin typeface="+mn-lt"/>
              </a:rPr>
              <a:t>Dudani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, S.A. The distance-weighted k-nearest-neighbor rule. IEEE Trans. Syst. Man </a:t>
            </a:r>
            <a:r>
              <a:rPr lang="en-US" sz="1200" dirty="0" err="1">
                <a:solidFill>
                  <a:srgbClr val="0B05FF"/>
                </a:solidFill>
                <a:latin typeface="+mn-lt"/>
              </a:rPr>
              <a:t>Cybern</a:t>
            </a:r>
            <a:r>
              <a:rPr lang="en-US" sz="1200" dirty="0">
                <a:solidFill>
                  <a:srgbClr val="0B05FF"/>
                </a:solidFill>
                <a:latin typeface="+mn-lt"/>
              </a:rPr>
              <a:t>., SMC-6:325–327,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1976</a:t>
            </a:r>
            <a:endParaRPr lang="en-US" sz="1200" dirty="0">
              <a:solidFill>
                <a:srgbClr val="0B05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526400"/>
      </p:ext>
    </p:extLst>
  </p:cSld>
  <p:clrMapOvr>
    <a:masterClrMapping/>
  </p:clrMapOvr>
  <p:transition spd="slow">
    <p:push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Variante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von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: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Distanzgewichtetes</a:t>
            </a:r>
            <a:r>
              <a:rPr lang="en-GB" altLang="en-US" sz="3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sz="3200" dirty="0" err="1">
                <a:latin typeface="Myriad Pro" charset="0"/>
                <a:ea typeface="Myriad Pro" charset="0"/>
                <a:cs typeface="Myriad Pro" charset="0"/>
              </a:rPr>
              <a:t>kNN</a:t>
            </a:r>
            <a:endParaRPr lang="en-US" altLang="en-US" sz="3200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19548" cy="434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052413"/>
            <a:ext cx="7499176" cy="4968875"/>
          </a:xfrm>
        </p:spPr>
        <p:txBody>
          <a:bodyPr/>
          <a:lstStyle/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Dann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könnten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wir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statt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nur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  <a:latin typeface="Myriad Pro" charset="0"/>
                <a:ea typeface="Myriad Pro" charset="0"/>
                <a:cs typeface="Myriad Pro" charset="0"/>
              </a:rPr>
              <a:t>k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im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Prinzip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gleich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alle</a:t>
            </a:r>
            <a:r>
              <a:rPr lang="en-GB" altLang="en-US" dirty="0">
                <a:solidFill>
                  <a:srgbClr val="0544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Trainingsinstanzen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 (=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Beispiele</a:t>
            </a:r>
            <a:r>
              <a:rPr lang="en-GB" altLang="en-US" dirty="0">
                <a:latin typeface="Myriad Pro" charset="0"/>
                <a:ea typeface="Myriad Pro" charset="0"/>
                <a:cs typeface="Myriad Pro" charset="0"/>
              </a:rPr>
              <a:t>) </a:t>
            </a:r>
            <a:r>
              <a:rPr lang="en-GB" altLang="en-US" dirty="0" err="1">
                <a:latin typeface="Myriad Pro" charset="0"/>
                <a:ea typeface="Myriad Pro" charset="0"/>
                <a:cs typeface="Myriad Pro" charset="0"/>
              </a:rPr>
              <a:t>nehmen</a:t>
            </a:r>
            <a:endParaRPr lang="en-GB" altLang="en-US" dirty="0">
              <a:latin typeface="Myriad Pro" charset="0"/>
              <a:ea typeface="Myriad Pro" charset="0"/>
              <a:cs typeface="Myriad Pro" charset="0"/>
            </a:endParaRPr>
          </a:p>
          <a:p>
            <a:endParaRPr lang="en-US" altLang="en-US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>
                <a:ea typeface="ＭＳ Ｐゴシック" charset="-128"/>
              </a:rPr>
              <a:t>kNN</a:t>
            </a:r>
            <a:r>
              <a:rPr lang="de-DE" altLang="en-US" dirty="0">
                <a:ea typeface="ＭＳ Ｐゴシック" charset="-128"/>
              </a:rPr>
              <a:t>: Zusammenfassung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Sehr einfacher Ansatz, </a:t>
            </a:r>
            <a:r>
              <a:rPr lang="de-DE" altLang="en-US" dirty="0">
                <a:solidFill>
                  <a:srgbClr val="0B05FF"/>
                </a:solidFill>
                <a:latin typeface="Myriad Pro" charset="0"/>
                <a:ea typeface="Myriad Pro" charset="0"/>
                <a:cs typeface="Myriad Pro" charset="0"/>
              </a:rPr>
              <a:t>nicht-parametrisch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Klassifikation (ggf. mit Schwellwert) </a:t>
            </a:r>
          </a:p>
          <a:p>
            <a:pPr lvl="1"/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Regression (Interpolation)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Verhält sich auch noch gutartig,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wenn Daten nicht einfach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separiert werden können</a:t>
            </a:r>
          </a:p>
          <a:p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Rang 7 der 10 wichtigsten </a:t>
            </a:r>
            <a:br>
              <a:rPr lang="de-DE" altLang="en-US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altLang="en-US" dirty="0">
                <a:latin typeface="Myriad Pro" charset="0"/>
                <a:ea typeface="Myriad Pro" charset="0"/>
                <a:cs typeface="Myriad Pro" charset="0"/>
              </a:rPr>
              <a:t>Data-Mining-Verfahren</a:t>
            </a:r>
          </a:p>
        </p:txBody>
      </p:sp>
    </p:spTree>
    <p:extLst>
      <p:ext uri="{BB962C8B-B14F-4D97-AF65-F5344CB8AC3E}">
        <p14:creationId xmlns:p14="http://schemas.microsoft.com/office/powerpoint/2010/main" val="1640174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207" y="260350"/>
            <a:ext cx="6862217" cy="503239"/>
          </a:xfrm>
        </p:spPr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(1)</a:t>
            </a:r>
          </a:p>
        </p:txBody>
      </p:sp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250825" y="260648"/>
            <a:ext cx="7240588" cy="1873250"/>
            <a:chOff x="249" y="662"/>
            <a:chExt cx="4561" cy="1180"/>
          </a:xfrm>
        </p:grpSpPr>
        <p:sp>
          <p:nvSpPr>
            <p:cNvPr id="96265" name="Text Box 4"/>
            <p:cNvSpPr txBox="1">
              <a:spLocks noChangeArrowheads="1"/>
            </p:cNvSpPr>
            <p:nvPr/>
          </p:nvSpPr>
          <p:spPr bwMode="auto">
            <a:xfrm>
              <a:off x="1066" y="1438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Mitchell (1989). Machine Learning.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http://www.cs.cmu.edu/~tom/mlbook.html</a:t>
              </a:r>
              <a:endParaRPr lang="en-GB" sz="1800" b="1" i="0">
                <a:latin typeface="+mn-lt"/>
              </a:endParaRPr>
            </a:p>
          </p:txBody>
        </p:sp>
        <p:pic>
          <p:nvPicPr>
            <p:cNvPr id="96266" name="Picture 5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662"/>
              <a:ext cx="792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259" name="Group 6"/>
          <p:cNvGrpSpPr>
            <a:grpSpLocks/>
          </p:cNvGrpSpPr>
          <p:nvPr/>
        </p:nvGrpSpPr>
        <p:grpSpPr bwMode="auto">
          <a:xfrm>
            <a:off x="250825" y="2197398"/>
            <a:ext cx="7240588" cy="1816100"/>
            <a:chOff x="249" y="1480"/>
            <a:chExt cx="4561" cy="1144"/>
          </a:xfrm>
        </p:grpSpPr>
        <p:pic>
          <p:nvPicPr>
            <p:cNvPr id="96263" name="Picture 7" descr="DHSCover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80"/>
              <a:ext cx="80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066" y="2220"/>
              <a:ext cx="37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Duda, Hart, &amp; Stork (2000). Pattern Classification.</a:t>
              </a:r>
              <a:r>
                <a:rPr lang="en-GB" sz="1800" i="0">
                  <a:latin typeface="+mn-lt"/>
                </a:rPr>
                <a:t> </a:t>
              </a:r>
              <a:r>
                <a:rPr lang="en-GB" sz="1800" b="1" i="0">
                  <a:latin typeface="+mn-lt"/>
                  <a:hlinkClick r:id="" action="ppaction://noaction"/>
                </a:rPr>
                <a:t>http://rii.ricoh.com/~stork/DHS.html</a:t>
              </a:r>
              <a:endParaRPr lang="en-GB" sz="1800" b="1" i="0">
                <a:latin typeface="+mn-lt"/>
              </a:endParaRPr>
            </a:p>
          </p:txBody>
        </p:sp>
      </p:grpSp>
      <p:grpSp>
        <p:nvGrpSpPr>
          <p:cNvPr id="96260" name="Group 9"/>
          <p:cNvGrpSpPr>
            <a:grpSpLocks/>
          </p:cNvGrpSpPr>
          <p:nvPr/>
        </p:nvGrpSpPr>
        <p:grpSpPr bwMode="auto">
          <a:xfrm>
            <a:off x="250825" y="4078586"/>
            <a:ext cx="8569325" cy="1871662"/>
            <a:chOff x="249" y="2659"/>
            <a:chExt cx="5398" cy="1179"/>
          </a:xfrm>
        </p:grpSpPr>
        <p:pic>
          <p:nvPicPr>
            <p:cNvPr id="9626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659"/>
              <a:ext cx="80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2" name="Text Box 11"/>
            <p:cNvSpPr txBox="1">
              <a:spLocks noChangeArrowheads="1"/>
            </p:cNvSpPr>
            <p:nvPr/>
          </p:nvSpPr>
          <p:spPr bwMode="auto">
            <a:xfrm>
              <a:off x="1066" y="3434"/>
              <a:ext cx="45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800" b="1" i="0">
                  <a:latin typeface="+mn-lt"/>
                </a:rPr>
                <a:t>Hastie, Tibshirani, &amp; Friedman (2001). </a:t>
              </a:r>
              <a:r>
                <a:rPr lang="en-US" sz="1800" b="1" i="0">
                  <a:latin typeface="+mn-lt"/>
                </a:rPr>
                <a:t>The Elements of Statistical Learning. </a:t>
              </a:r>
              <a:r>
                <a:rPr lang="en-GB" sz="1800" b="1" i="0">
                  <a:latin typeface="+mn-lt"/>
                  <a:hlinkClick r:id="" action="ppaction://noaction"/>
                </a:rPr>
                <a:t>http://www-stat.stanford.edu/~tibs/ElemStatLearn/</a:t>
              </a:r>
              <a:endParaRPr lang="en-GB" sz="1800" b="1" i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560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Literatur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(2)</a:t>
            </a:r>
          </a:p>
        </p:txBody>
      </p:sp>
      <p:grpSp>
        <p:nvGrpSpPr>
          <p:cNvPr id="98306" name="Group 3"/>
          <p:cNvGrpSpPr>
            <a:grpSpLocks/>
          </p:cNvGrpSpPr>
          <p:nvPr/>
        </p:nvGrpSpPr>
        <p:grpSpPr bwMode="auto">
          <a:xfrm>
            <a:off x="827584" y="3643908"/>
            <a:ext cx="7581900" cy="2665412"/>
            <a:chOff x="295" y="1532"/>
            <a:chExt cx="4776" cy="1679"/>
          </a:xfrm>
        </p:grpSpPr>
        <p:pic>
          <p:nvPicPr>
            <p:cNvPr id="98309" name="Picture 4" descr="more about the cover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32"/>
              <a:ext cx="136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Text Box 5"/>
            <p:cNvSpPr txBox="1">
              <a:spLocks noChangeArrowheads="1"/>
            </p:cNvSpPr>
            <p:nvPr/>
          </p:nvSpPr>
          <p:spPr bwMode="auto">
            <a:xfrm>
              <a:off x="1779" y="2807"/>
              <a:ext cx="3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nl-NL" sz="1800" b="1" i="0">
                  <a:latin typeface="+mn-lt"/>
                </a:rPr>
                <a:t>Russell &amp; Norvig (2004). Artificial Intelligence. </a:t>
              </a:r>
            </a:p>
            <a:p>
              <a:pPr eaLnBrk="1" hangingPunct="1"/>
              <a:r>
                <a:rPr lang="en-GB" sz="1800" b="1" i="0">
                  <a:latin typeface="+mn-lt"/>
                  <a:hlinkClick r:id="" action="ppaction://noaction"/>
                </a:rPr>
                <a:t>http://aima.cs.berkeley.edu/</a:t>
              </a:r>
              <a:endParaRPr lang="en-GB" sz="1800" b="1" i="0">
                <a:latin typeface="+mn-lt"/>
              </a:endParaRPr>
            </a:p>
          </p:txBody>
        </p:sp>
      </p:grp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2755776" y="2441004"/>
            <a:ext cx="522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 b="1" i="0">
                <a:latin typeface="+mn-lt"/>
              </a:rPr>
              <a:t>Shawe-Taylor &amp; Cristianini. Kernel Methods for Pattern Analysis. </a:t>
            </a:r>
            <a:br>
              <a:rPr lang="nl-NL" sz="1800" b="1" i="0">
                <a:latin typeface="+mn-lt"/>
              </a:rPr>
            </a:br>
            <a:r>
              <a:rPr lang="de-DE" sz="1800" b="1" i="0">
                <a:solidFill>
                  <a:schemeClr val="hlink"/>
                </a:solidFill>
                <a:latin typeface="+mn-lt"/>
              </a:rPr>
              <a:t>http://www.kernel-methods.net/</a:t>
            </a:r>
            <a:endParaRPr lang="en-GB" i="0">
              <a:latin typeface="+mn-lt"/>
              <a:hlinkClick r:id="" action="ppaction://noaction"/>
            </a:endParaRPr>
          </a:p>
        </p:txBody>
      </p:sp>
      <p:pic>
        <p:nvPicPr>
          <p:cNvPr id="98308" name="Picture 12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31522"/>
            <a:ext cx="1447626" cy="210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6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Lucida Grande" charset="0"/>
                <a:ea typeface="ＭＳ Ｐゴシック" charset="0"/>
                <a:cs typeface="ＭＳ Ｐゴシック" charset="0"/>
              </a:rPr>
              <a:t>Originalliteratur</a:t>
            </a:r>
            <a:r>
              <a:rPr lang="en-US" dirty="0">
                <a:latin typeface="Lucida Grande" charset="0"/>
                <a:ea typeface="ＭＳ Ｐゴシック" charset="0"/>
                <a:cs typeface="ＭＳ Ｐゴシック" charset="0"/>
              </a:rPr>
              <a:t> SVM</a:t>
            </a:r>
          </a:p>
        </p:txBody>
      </p:sp>
      <p:sp>
        <p:nvSpPr>
          <p:cNvPr id="98307" name="Text Box 11"/>
          <p:cNvSpPr txBox="1">
            <a:spLocks noChangeArrowheads="1"/>
          </p:cNvSpPr>
          <p:nvPr/>
        </p:nvSpPr>
        <p:spPr bwMode="auto">
          <a:xfrm>
            <a:off x="3259831" y="2971800"/>
            <a:ext cx="53446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800" i="0" dirty="0">
                <a:solidFill>
                  <a:srgbClr val="0544FF"/>
                </a:solidFill>
              </a:rPr>
              <a:t>VAPNIK, Vladimir N.,. The Nature of Statistical Learning </a:t>
            </a:r>
            <a:r>
              <a:rPr lang="nl-NL" sz="1800" i="0" dirty="0" err="1">
                <a:solidFill>
                  <a:srgbClr val="0544FF"/>
                </a:solidFill>
              </a:rPr>
              <a:t>Theory</a:t>
            </a:r>
            <a:r>
              <a:rPr lang="nl-NL" sz="1800" i="0" dirty="0">
                <a:solidFill>
                  <a:srgbClr val="0544FF"/>
                </a:solidFill>
              </a:rPr>
              <a:t>. Springer-Verlag New York, Inc., </a:t>
            </a:r>
            <a:r>
              <a:rPr lang="nl-NL" sz="1800" b="1" i="0" dirty="0">
                <a:solidFill>
                  <a:srgbClr val="FF0000"/>
                </a:solidFill>
              </a:rPr>
              <a:t>1995</a:t>
            </a:r>
            <a:endParaRPr lang="en-GB" b="1" i="0" dirty="0">
              <a:solidFill>
                <a:srgbClr val="FF0000"/>
              </a:solidFill>
              <a:hlinkClick r:id="" action="ppaction://noactio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2" y="1614791"/>
            <a:ext cx="2685000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9"/>
            <a:ext cx="8229600" cy="48244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3200" dirty="0">
                <a:ea typeface="ＭＳ Ｐゴシック" charset="0"/>
              </a:rPr>
              <a:t>Bestimmung geeigneter Merkmale</a:t>
            </a:r>
          </a:p>
          <a:p>
            <a:pPr marL="0" indent="0" eaLnBrk="1" hangingPunct="1">
              <a:buNone/>
            </a:pPr>
            <a:endParaRPr lang="de-DE" dirty="0">
              <a:ea typeface="ＭＳ Ｐゴシック" charset="0"/>
            </a:endParaRPr>
          </a:p>
          <a:p>
            <a:pPr eaLnBrk="1" hangingPunct="1"/>
            <a:r>
              <a:rPr lang="de-DE" dirty="0">
                <a:ea typeface="ＭＳ Ｐゴシック" charset="0"/>
              </a:rPr>
              <a:t>Wir benötigen einen Experten, um die Merkmale festzulegen, mit denen man Barsche und Lachse richtig klassifizieren kann</a:t>
            </a:r>
          </a:p>
          <a:p>
            <a:pPr eaLnBrk="1" hangingPunct="1"/>
            <a:r>
              <a:rPr lang="de-DE" dirty="0">
                <a:ea typeface="ＭＳ Ｐゴシック" charset="0"/>
              </a:rPr>
              <a:t>Wie wäre es mit Länge als Merkmal zur Unterscheidung?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863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2235398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381328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2204567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2204567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8993" y="5804967"/>
            <a:ext cx="776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Länge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6" y="2492599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5" y="260648"/>
            <a:ext cx="6312321" cy="21602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charset="0"/>
              <a:buNone/>
            </a:pP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Länge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ea typeface="ＭＳ Ｐゴシック" charset="0"/>
              </a:rPr>
              <a:t>allein</a:t>
            </a:r>
            <a:r>
              <a:rPr lang="en-US" sz="3200" kern="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ist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kein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gutes</a:t>
            </a:r>
            <a:r>
              <a:rPr lang="en-US" sz="3200" kern="0" dirty="0">
                <a:ea typeface="ＭＳ Ｐゴシック" charset="0"/>
              </a:rPr>
              <a:t> </a:t>
            </a:r>
            <a:r>
              <a:rPr lang="en-US" sz="3200" kern="0" dirty="0" err="1">
                <a:ea typeface="ＭＳ Ｐゴシック" charset="0"/>
              </a:rPr>
              <a:t>Merkmal</a:t>
            </a:r>
            <a:r>
              <a:rPr lang="en-US" sz="3200" kern="0" dirty="0">
                <a:ea typeface="ＭＳ Ｐゴシック" charset="0"/>
              </a:rPr>
              <a:t>!</a:t>
            </a:r>
          </a:p>
          <a:p>
            <a:pPr eaLnBrk="1" hangingPunct="1">
              <a:buFont typeface="Wingdings" charset="0"/>
              <a:buNone/>
            </a:pPr>
            <a:endParaRPr lang="en-US" sz="2000" kern="0" dirty="0">
              <a:ea typeface="ＭＳ Ｐゴシック" charset="0"/>
              <a:sym typeface="Wingdings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  <a:sym typeface="Wingdings" charset="0"/>
              </a:rPr>
              <a:t> </a:t>
            </a:r>
            <a:r>
              <a:rPr lang="en-US" kern="0" dirty="0" err="1">
                <a:ea typeface="ＭＳ Ｐゴシック" charset="0"/>
                <a:sym typeface="Wingdings" charset="0"/>
              </a:rPr>
              <a:t>Hohe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Kosten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bei</a:t>
            </a:r>
            <a:r>
              <a:rPr lang="en-US" kern="0" dirty="0">
                <a:ea typeface="ＭＳ Ｐゴシック" charset="0"/>
                <a:sym typeface="Wingdings" charset="0"/>
              </a:rPr>
              <a:t> </a:t>
            </a:r>
            <a:r>
              <a:rPr lang="en-US" kern="0" dirty="0" err="1">
                <a:ea typeface="ＭＳ Ｐゴシック" charset="0"/>
                <a:sym typeface="Wingdings" charset="0"/>
              </a:rPr>
              <a:t>Fehlentscheidung</a:t>
            </a:r>
            <a:endParaRPr lang="en-US" kern="0" dirty="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kern="0" dirty="0">
                <a:ea typeface="ＭＳ Ｐゴシック" charset="0"/>
              </a:rPr>
              <a:t>      </a:t>
            </a:r>
            <a:r>
              <a:rPr lang="en-US" kern="0" dirty="0" err="1">
                <a:ea typeface="ＭＳ Ｐゴシック" charset="0"/>
              </a:rPr>
              <a:t>Wie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wäre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es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ea typeface="ＭＳ Ｐゴシック" charset="0"/>
              </a:rPr>
              <a:t>mit</a:t>
            </a:r>
            <a:r>
              <a:rPr lang="en-US" kern="0" dirty="0">
                <a:ea typeface="ＭＳ Ｐゴシック" charset="0"/>
              </a:rPr>
              <a:t> </a:t>
            </a:r>
            <a:r>
              <a:rPr lang="en-US" kern="0" dirty="0" err="1">
                <a:solidFill>
                  <a:srgbClr val="0B05FF"/>
                </a:solidFill>
                <a:ea typeface="ＭＳ Ｐゴシック" charset="0"/>
              </a:rPr>
              <a:t>Helligkeit</a:t>
            </a:r>
            <a:r>
              <a:rPr lang="en-US" kern="0" dirty="0">
                <a:ea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106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1371601"/>
            <a:ext cx="8896351" cy="4135439"/>
          </a:xfrm>
        </p:spPr>
      </p:pic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44824"/>
            <a:ext cx="1075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Lachs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1844824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Barsch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4869160"/>
            <a:ext cx="13468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Helligkeit    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6" y="1475492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Anzahl</a:t>
            </a:r>
          </a:p>
        </p:txBody>
      </p:sp>
    </p:spTree>
    <p:extLst>
      <p:ext uri="{BB962C8B-B14F-4D97-AF65-F5344CB8AC3E}">
        <p14:creationId xmlns:p14="http://schemas.microsoft.com/office/powerpoint/2010/main" val="11563192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9224" y="332658"/>
            <a:ext cx="9031288" cy="5184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dirty="0">
                <a:ea typeface="ＭＳ Ｐゴシック" charset="0"/>
              </a:rPr>
              <a:t>Schwellwert-Entscheidungsgrenze und induzierte Kosten</a:t>
            </a:r>
          </a:p>
          <a:p>
            <a:pPr eaLnBrk="1" hangingPunct="1"/>
            <a:endParaRPr lang="de-DE" dirty="0">
              <a:ea typeface="ＭＳ Ｐゴシック" charset="0"/>
            </a:endParaRPr>
          </a:p>
          <a:p>
            <a:pPr lvl="1" eaLnBrk="1" hangingPunct="1"/>
            <a:r>
              <a:rPr lang="de-DE" dirty="0">
                <a:ea typeface="ＭＳ Ｐゴシック" charset="0"/>
              </a:rPr>
              <a:t>Schwellwert-Entscheidungsgrenze in Richtung mittlerer Helligkeitswerte minimiert die Kosten (der Fehlklassifikation)</a:t>
            </a:r>
          </a:p>
          <a:p>
            <a:pPr lvl="1" eaLnBrk="1" hangingPunct="1"/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Untersuchung in der sog. Entscheidungstheorie</a:t>
            </a:r>
          </a:p>
          <a:p>
            <a:pPr lvl="1" algn="ctr" eaLnBrk="1" hangingPunct="1">
              <a:buFont typeface="Wingdings" charset="0"/>
              <a:buNone/>
            </a:pPr>
            <a:endParaRPr lang="de-DE" dirty="0">
              <a:ea typeface="ＭＳ Ｐゴシック" charset="0"/>
            </a:endParaRPr>
          </a:p>
          <a:p>
            <a:pPr lvl="1" algn="ctr" eaLnBrk="1" hangingPunct="1">
              <a:buFont typeface="Wingdings" charset="0"/>
              <a:buNone/>
            </a:pPr>
            <a:r>
              <a:rPr lang="de-DE" dirty="0">
                <a:ea typeface="ＭＳ Ｐゴシック" charset="0"/>
              </a:rPr>
              <a:t>Ziel ist die automatische Bestimmung von Berechnungsfunktionen für geeignete Merkmale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4356100" y="2708920"/>
            <a:ext cx="609600" cy="121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586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657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Helligkeit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und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zusätzlich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Breite</a:t>
            </a:r>
            <a:r>
              <a:rPr lang="en-US" dirty="0">
                <a:ea typeface="ＭＳ Ｐゴシック" charset="0"/>
                <a:cs typeface="ＭＳ Ｐゴシック" charset="0"/>
              </a:rPr>
              <a:t> des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Fisches</a:t>
            </a:r>
            <a:r>
              <a:rPr lang="en-US">
                <a:ea typeface="ＭＳ Ｐゴシック" charset="0"/>
                <a:cs typeface="ＭＳ Ｐゴシック" charset="0"/>
              </a:rPr>
              <a:t>?</a:t>
            </a:r>
            <a:endParaRPr lang="en-US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 dirty="0" err="1">
                <a:ea typeface="ＭＳ Ｐゴシック" charset="0"/>
                <a:cs typeface="ＭＳ Ｐゴシック" charset="0"/>
              </a:rPr>
              <a:t>Fisch</a:t>
            </a:r>
            <a:r>
              <a:rPr lang="en-US" dirty="0">
                <a:ea typeface="ＭＳ Ｐゴシック" charset="0"/>
                <a:cs typeface="ＭＳ Ｐゴシック" charset="0"/>
              </a:rPr>
              <a:t>		                          </a:t>
            </a:r>
            <a:r>
              <a:rPr lang="en-US" i="1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30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i="1" dirty="0">
                <a:ea typeface="ＭＳ Ｐゴシック" charset="0"/>
                <a:cs typeface="ＭＳ Ｐゴシック" charset="0"/>
              </a:rPr>
              <a:t> = 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[</a:t>
            </a:r>
            <a:r>
              <a:rPr lang="en-US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i="1" dirty="0">
                <a:ea typeface="ＭＳ Ｐゴシック" charset="0"/>
                <a:cs typeface="ＭＳ Ｐゴシック" charset="0"/>
              </a:rPr>
              <a:t>, x</a:t>
            </a:r>
            <a:r>
              <a:rPr lang="en-US" i="1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3390900" y="3020631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68789" y="4037003"/>
            <a:ext cx="1322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Helligkeit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405589" y="4037003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latin typeface="Arial" charset="0"/>
              </a:rPr>
              <a:t>Breite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6112172" y="3425060"/>
            <a:ext cx="3048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7013004" y="3408772"/>
            <a:ext cx="457200" cy="609600"/>
          </a:xfrm>
          <a:prstGeom prst="lin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956551" y="6400800"/>
            <a:ext cx="1008063" cy="196851"/>
          </a:xfrm>
        </p:spPr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526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</TotalTime>
  <Words>2017</Words>
  <Application>Microsoft Macintosh PowerPoint</Application>
  <PresentationFormat>On-screen Show (4:3)</PresentationFormat>
  <Paragraphs>395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Arial</vt:lpstr>
      <vt:lpstr>Calibri</vt:lpstr>
      <vt:lpstr>Chalkduster</vt:lpstr>
      <vt:lpstr>Helvetica</vt:lpstr>
      <vt:lpstr>Lucida Bright</vt:lpstr>
      <vt:lpstr>Lucida Calligraphy</vt:lpstr>
      <vt:lpstr>Lucida Grande</vt:lpstr>
      <vt:lpstr>Myriad Pro</vt:lpstr>
      <vt:lpstr>Palatino Linotype</vt:lpstr>
      <vt:lpstr>Symbol</vt:lpstr>
      <vt:lpstr>Times</vt:lpstr>
      <vt:lpstr>Times New Roman</vt:lpstr>
      <vt:lpstr>Wingdings</vt:lpstr>
      <vt:lpstr>7_Standarddesign</vt:lpstr>
      <vt:lpstr>Formel</vt:lpstr>
      <vt:lpstr>Equation</vt:lpstr>
      <vt:lpstr>Document</vt:lpstr>
      <vt:lpstr>Dokument</vt:lpstr>
      <vt:lpstr>Einführung in Web- und Data-Science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Support-Vektor Maschinen</vt:lpstr>
      <vt:lpstr>Nichtlineare Separierung</vt:lpstr>
      <vt:lpstr>PowerPoint Presentation</vt:lpstr>
      <vt:lpstr>Support-Vektoren</vt:lpstr>
      <vt:lpstr>Multi-class SVMs?</vt:lpstr>
      <vt:lpstr>Klassifikatorentwicklung</vt:lpstr>
      <vt:lpstr>Bewertung eines Klassifikators</vt:lpstr>
      <vt:lpstr>Trainingsmenge X</vt:lpstr>
      <vt:lpstr>Richtige Klasse C</vt:lpstr>
      <vt:lpstr>Hypothesis class H</vt:lpstr>
      <vt:lpstr>S, G, and der Versionsraum (Version Space)</vt:lpstr>
      <vt:lpstr>Rauschen und Modellkomplexität</vt:lpstr>
      <vt:lpstr>Clusterbildung: Verschiedene Klassen, Ci i=1,...,K</vt:lpstr>
      <vt:lpstr>Ausgleichsprobleme: Verschiedene Modellklassen</vt:lpstr>
      <vt:lpstr>Regularisierung</vt:lpstr>
      <vt:lpstr>Regularisierung bei der Regression</vt:lpstr>
      <vt:lpstr>Zusammenfassung: Überwachtes Lernen</vt:lpstr>
      <vt:lpstr>Modellauswahl &amp; Generalisierung</vt:lpstr>
      <vt:lpstr>Drei-Wege-Austauschbeziehung</vt:lpstr>
      <vt:lpstr>Kreuzvalidierung</vt:lpstr>
      <vt:lpstr>Betrachtungsebenen überwachtes Lernen</vt:lpstr>
      <vt:lpstr>PowerPoint Presentation</vt:lpstr>
      <vt:lpstr>Daten in Tabellarischer Form</vt:lpstr>
      <vt:lpstr>Analyse von Daten</vt:lpstr>
      <vt:lpstr>Halte Daten in normalisierter Form vor</vt:lpstr>
      <vt:lpstr>Normalisierte Trainingsdaten</vt:lpstr>
      <vt:lpstr>Normalisierte Trainingsdaten</vt:lpstr>
      <vt:lpstr>Distanz der Testinstanz von den Trainingsdaten</vt:lpstr>
      <vt:lpstr>Was verwenden wir bei reellwertiger Zielfuntion als Ausgabe?</vt:lpstr>
      <vt:lpstr>Variante von kNN: Distanzgewichtetes kNN</vt:lpstr>
      <vt:lpstr>Variante von kNN: Distanzgewichtetes kNN</vt:lpstr>
      <vt:lpstr>kNN: Zusammenfassung</vt:lpstr>
      <vt:lpstr>Literatur (1)</vt:lpstr>
      <vt:lpstr>Literatur (2)</vt:lpstr>
      <vt:lpstr>Originalliteratur SVM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999</cp:revision>
  <cp:lastPrinted>2019-10-16T19:41:27Z</cp:lastPrinted>
  <dcterms:created xsi:type="dcterms:W3CDTF">2010-04-27T12:26:40Z</dcterms:created>
  <dcterms:modified xsi:type="dcterms:W3CDTF">2020-10-07T19:47:14Z</dcterms:modified>
</cp:coreProperties>
</file>