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2"/>
  </p:notesMasterIdLst>
  <p:handoutMasterIdLst>
    <p:handoutMasterId r:id="rId93"/>
  </p:handoutMasterIdLst>
  <p:sldIdLst>
    <p:sldId id="418" r:id="rId2"/>
    <p:sldId id="274" r:id="rId3"/>
    <p:sldId id="450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451" r:id="rId14"/>
    <p:sldId id="452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403" r:id="rId27"/>
    <p:sldId id="404" r:id="rId28"/>
    <p:sldId id="405" r:id="rId29"/>
    <p:sldId id="406" r:id="rId30"/>
    <p:sldId id="506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499" r:id="rId78"/>
    <p:sldId id="500" r:id="rId79"/>
    <p:sldId id="501" r:id="rId80"/>
    <p:sldId id="267" r:id="rId81"/>
    <p:sldId id="268" r:id="rId82"/>
    <p:sldId id="270" r:id="rId83"/>
    <p:sldId id="271" r:id="rId84"/>
    <p:sldId id="272" r:id="rId85"/>
    <p:sldId id="294" r:id="rId86"/>
    <p:sldId id="502" r:id="rId87"/>
    <p:sldId id="503" r:id="rId88"/>
    <p:sldId id="504" r:id="rId89"/>
    <p:sldId id="505" r:id="rId90"/>
    <p:sldId id="407" r:id="rId9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FFF"/>
    <a:srgbClr val="CC3399"/>
    <a:srgbClr val="F3CDE6"/>
    <a:srgbClr val="DAFFB5"/>
    <a:srgbClr val="E5405D"/>
    <a:srgbClr val="D9D9D9"/>
    <a:srgbClr val="C1FEFE"/>
    <a:srgbClr val="B0E7E8"/>
    <a:srgbClr val="6D7CFF"/>
    <a:srgbClr val="80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/>
    <p:restoredTop sz="94558"/>
  </p:normalViewPr>
  <p:slideViewPr>
    <p:cSldViewPr>
      <p:cViewPr varScale="1">
        <p:scale>
          <a:sx n="116" d="100"/>
          <a:sy n="116" d="100"/>
        </p:scale>
        <p:origin x="1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0.xml"/><Relationship Id="rId13" Type="http://schemas.openxmlformats.org/officeDocument/2006/relationships/slide" Target="slides/slide66.xml"/><Relationship Id="rId18" Type="http://schemas.openxmlformats.org/officeDocument/2006/relationships/slide" Target="slides/slide71.xml"/><Relationship Id="rId3" Type="http://schemas.openxmlformats.org/officeDocument/2006/relationships/slide" Target="slides/slide48.xml"/><Relationship Id="rId7" Type="http://schemas.openxmlformats.org/officeDocument/2006/relationships/slide" Target="slides/slide59.xml"/><Relationship Id="rId12" Type="http://schemas.openxmlformats.org/officeDocument/2006/relationships/slide" Target="slides/slide64.xml"/><Relationship Id="rId17" Type="http://schemas.openxmlformats.org/officeDocument/2006/relationships/slide" Target="slides/slide70.xml"/><Relationship Id="rId2" Type="http://schemas.openxmlformats.org/officeDocument/2006/relationships/slide" Target="slides/slide45.xml"/><Relationship Id="rId16" Type="http://schemas.openxmlformats.org/officeDocument/2006/relationships/slide" Target="slides/slide69.xml"/><Relationship Id="rId1" Type="http://schemas.openxmlformats.org/officeDocument/2006/relationships/slide" Target="slides/slide42.xml"/><Relationship Id="rId6" Type="http://schemas.openxmlformats.org/officeDocument/2006/relationships/slide" Target="slides/slide58.xml"/><Relationship Id="rId11" Type="http://schemas.openxmlformats.org/officeDocument/2006/relationships/slide" Target="slides/slide63.xml"/><Relationship Id="rId5" Type="http://schemas.openxmlformats.org/officeDocument/2006/relationships/slide" Target="slides/slide57.xml"/><Relationship Id="rId15" Type="http://schemas.openxmlformats.org/officeDocument/2006/relationships/slide" Target="slides/slide68.xml"/><Relationship Id="rId10" Type="http://schemas.openxmlformats.org/officeDocument/2006/relationships/slide" Target="slides/slide62.xml"/><Relationship Id="rId19" Type="http://schemas.openxmlformats.org/officeDocument/2006/relationships/slide" Target="slides/slide72.xml"/><Relationship Id="rId4" Type="http://schemas.openxmlformats.org/officeDocument/2006/relationships/slide" Target="slides/slide49.xml"/><Relationship Id="rId9" Type="http://schemas.openxmlformats.org/officeDocument/2006/relationships/slide" Target="slides/slide61.xml"/><Relationship Id="rId14" Type="http://schemas.openxmlformats.org/officeDocument/2006/relationships/slide" Target="slides/slide6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24.11.20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24.11.20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11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12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14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15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16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17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18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19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20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Rank, suit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21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22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23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24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25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26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27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28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29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4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 dirty="0" err="1">
                <a:ea typeface="ＭＳ Ｐゴシック" charset="0"/>
                <a:cs typeface="ＭＳ Ｐゴシック" charset="0"/>
              </a:rPr>
              <a:t>Spade</a:t>
            </a:r>
            <a:r>
              <a:rPr lang="de-DE" dirty="0">
                <a:ea typeface="ＭＳ Ｐゴシック" charset="0"/>
                <a:cs typeface="ＭＳ Ｐゴシック" charset="0"/>
              </a:rPr>
              <a:t>, Diamond, Clubs, Heart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7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79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4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simplicity really pay off? How do we check? -&gt;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6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p=1 == n-fold</a:t>
            </a:r>
            <a:r>
              <a:rPr lang="en-US" baseline="0" dirty="0"/>
              <a:t> special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5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58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43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8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62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4225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7" y="4341521"/>
            <a:ext cx="5026951" cy="4138699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63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6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64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5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65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66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26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67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80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68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9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69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2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A2483B-FA40-5540-817C-E28B61CC504D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24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9FA2-DBC6-F44F-A638-7FB69192A569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95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4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74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55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6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93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86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86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61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87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87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587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88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88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3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89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89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397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90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>
                <a:ea typeface="ＭＳ Ｐゴシック" charset="0"/>
                <a:cs typeface="ＭＳ Ｐゴシック" charset="0"/>
              </a:rPr>
              <a:t>Meta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Dendral</a:t>
            </a:r>
            <a:r>
              <a:rPr lang="de-DE" dirty="0">
                <a:ea typeface="ＭＳ Ｐゴシック" charset="0"/>
                <a:cs typeface="ＭＳ Ｐゴシック" charset="0"/>
              </a:rPr>
              <a:t>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Molecul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breaking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rules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for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mass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spectrometer</a:t>
            </a:r>
            <a:endParaRPr lang="de-DE" dirty="0">
              <a:ea typeface="ＭＳ Ｐゴシック" charset="0"/>
              <a:cs typeface="ＭＳ Ｐゴシック" charset="0"/>
            </a:endParaRPr>
          </a:p>
          <a:p>
            <a:r>
              <a:rPr lang="de-DE" dirty="0">
                <a:ea typeface="ＭＳ Ｐゴシック" charset="0"/>
                <a:cs typeface="ＭＳ Ｐゴシック" charset="0"/>
              </a:rPr>
              <a:t>Lex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symbolic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integration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problems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7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8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9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10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15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8.png"/><Relationship Id="rId9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2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3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</a:t>
            </a:r>
            <a:r>
              <a:rPr lang="de-DE" sz="2400" b="1">
                <a:cs typeface="+mn-cs"/>
              </a:rPr>
              <a:t>für Informationssysteme</a:t>
            </a:r>
            <a:endParaRPr lang="de-DE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6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hypotheses in V</a:t>
            </a: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483768" y="400506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553618" y="585291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417218" y="5852914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491830" y="5570339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491830" y="4413052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855368" y="4420989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850605" y="5546527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745830" y="53401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4066505" y="536237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9904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5586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707730" y="48353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4028405" y="48575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9523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5205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791868" y="4573389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788693" y="4878189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855368" y="4573389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</p:cNvCxnSpPr>
          <p:nvPr/>
        </p:nvCxnSpPr>
        <p:spPr bwMode="auto">
          <a:xfrm>
            <a:off x="4794498" y="573226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779168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995068" y="53734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715793" y="5373489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858668" y="46543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426868" y="4581327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355430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4066505" y="5373489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4066505" y="4654352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4066505" y="49416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426868" y="48702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5003130" y="4870252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4066505" y="5302052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426868" y="51575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5074568" y="5229027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12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2322751"/>
            <a:ext cx="4870665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Now suppose that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835696" y="1844824"/>
            <a:ext cx="5761986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replace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whose extension does not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contain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by its generalization set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1893887" y="4113212"/>
            <a:ext cx="27543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300187" y="4267199"/>
            <a:ext cx="159375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  <a:endParaRPr lang="en-US" dirty="0">
              <a:latin typeface="+mn-lt"/>
            </a:endParaRP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35831" y="3200400"/>
            <a:ext cx="3730625" cy="1981200"/>
            <a:chOff x="1394" y="2016"/>
            <a:chExt cx="2350" cy="1248"/>
          </a:xfrm>
        </p:grpSpPr>
        <p:grpSp>
          <p:nvGrpSpPr>
            <p:cNvPr id="51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1394" y="2016"/>
              <a:ext cx="1884" cy="864"/>
              <a:chOff x="1394" y="2016"/>
              <a:chExt cx="1884" cy="864"/>
            </a:xfrm>
          </p:grpSpPr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1394" y="2016"/>
                <a:ext cx="1293" cy="5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 dirty="0">
                    <a:latin typeface="+mn-lt"/>
                  </a:rPr>
                  <a:t>set of 4</a:t>
                </a:r>
                <a:r>
                  <a:rPr lang="en-US" dirty="0">
                    <a:solidFill>
                      <a:srgbClr val="000000"/>
                    </a:solidFill>
                    <a:cs typeface="Times New Roman" charset="0"/>
                    <a:sym typeface="Symbol" charset="0"/>
                  </a:rPr>
                  <a:t></a:t>
                </a:r>
                <a:endPara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endParaRPr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2501" y="2540"/>
                <a:ext cx="777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1950" y="2540"/>
                <a:ext cx="210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4254478" y="1220331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 dirty="0">
                <a:solidFill>
                  <a:srgbClr val="990000"/>
                </a:solidFill>
                <a:latin typeface="+mn-lt"/>
              </a:rPr>
              <a:t>generalization set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1656631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+mn-lt"/>
              </a:rPr>
              <a:t>n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Symbol" charset="0"/>
              </a:rPr>
              <a:t></a:t>
            </a:r>
            <a:endParaRPr lang="en-US" dirty="0">
              <a:latin typeface="+mn-lt"/>
            </a:endParaRPr>
          </a:p>
        </p:txBody>
      </p:sp>
      <p:grpSp>
        <p:nvGrpSpPr>
          <p:cNvPr id="106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107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2514600" y="5428565"/>
            <a:ext cx="609600" cy="609600"/>
            <a:chOff x="576" y="2304"/>
            <a:chExt cx="384" cy="384"/>
          </a:xfrm>
        </p:grpSpPr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1567731" y="4495800"/>
            <a:ext cx="609600" cy="609600"/>
            <a:chOff x="576" y="2304"/>
            <a:chExt cx="384" cy="384"/>
          </a:xfrm>
        </p:grpSpPr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0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24" name="Group 25"/>
          <p:cNvGrpSpPr>
            <a:grpSpLocks/>
          </p:cNvGrpSpPr>
          <p:nvPr/>
        </p:nvGrpSpPr>
        <p:grpSpPr bwMode="auto">
          <a:xfrm>
            <a:off x="6945313" y="5428565"/>
            <a:ext cx="609600" cy="609600"/>
            <a:chOff x="576" y="2304"/>
            <a:chExt cx="384" cy="384"/>
          </a:xfrm>
        </p:grpSpPr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21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  <a:endParaRPr lang="en-US" dirty="0">
              <a:latin typeface="+mn-lt"/>
            </a:endParaRP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1766202" y="1844824"/>
            <a:ext cx="5900974" cy="1569660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remove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that is more general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than another hypothesis in G</a:t>
            </a:r>
          </a:p>
        </p:txBody>
      </p:sp>
    </p:spTree>
    <p:extLst>
      <p:ext uri="{BB962C8B-B14F-4D97-AF65-F5344CB8AC3E}">
        <p14:creationId xmlns:p14="http://schemas.microsoft.com/office/powerpoint/2010/main" val="62481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273243" y="3409146"/>
            <a:ext cx="4749913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This is not the case in general!</a:t>
            </a: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3233142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Chapter 18/19</a:t>
            </a:r>
            <a:endParaRPr lang="en-US" sz="1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9713" y="5081348"/>
            <a:ext cx="4114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</a:rPr>
              <a:t>Material adopted from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Yun Peng</a:t>
            </a:r>
            <a:r>
              <a:rPr lang="en-US" sz="1400">
                <a:latin typeface="+mn-lt"/>
              </a:rPr>
              <a:t>, Chuck </a:t>
            </a:r>
            <a:r>
              <a:rPr lang="en-US" sz="1400" dirty="0">
                <a:latin typeface="+mn-lt"/>
              </a:rPr>
              <a:t>Dyer</a:t>
            </a:r>
            <a:r>
              <a:rPr lang="en-US" sz="1400">
                <a:latin typeface="+mn-lt"/>
              </a:rPr>
              <a:t>, </a:t>
            </a:r>
            <a:br>
              <a:rPr lang="en-US" sz="1400">
                <a:latin typeface="+mn-lt"/>
              </a:rPr>
            </a:br>
            <a:r>
              <a:rPr lang="de-DE" sz="1400" dirty="0">
                <a:latin typeface="+mn-lt"/>
              </a:rPr>
              <a:t>Gregory </a:t>
            </a:r>
            <a:r>
              <a:rPr lang="de-DE" sz="1400" dirty="0" err="1">
                <a:latin typeface="+mn-lt"/>
              </a:rPr>
              <a:t>Piatetsky</a:t>
            </a:r>
            <a:r>
              <a:rPr lang="de-DE" sz="1400" dirty="0">
                <a:latin typeface="+mn-lt"/>
              </a:rPr>
              <a:t>-Shapiro &amp; Gary Parker</a:t>
            </a:r>
            <a:r>
              <a:rPr lang="de-DE" sz="1800" dirty="0">
                <a:latin typeface="+mn-lt"/>
              </a:rPr>
              <a:t>  </a:t>
            </a:r>
            <a:endParaRPr lang="en-US" sz="1800" dirty="0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" y="1764060"/>
            <a:ext cx="2539212" cy="31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7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27" y="1772816"/>
            <a:ext cx="3270873" cy="40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5487685" y="127194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Chapters 3 and 4</a:t>
            </a: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029548" y="4724400"/>
            <a:ext cx="3159017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Do  8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,  6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>
                <a:latin typeface="+mn-lt"/>
              </a:rPr>
              <a:t>, 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+ 4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 dirty="0">
                <a:latin typeface="+mn-lt"/>
              </a:rPr>
              <a:t>7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/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5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j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40201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8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38199" y="2517775"/>
            <a:ext cx="40938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 </a:t>
            </a:r>
            <a:r>
              <a:rPr lang="en-US" sz="3200" dirty="0">
                <a:latin typeface="+mn-lt"/>
              </a:rPr>
              <a:t>j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O(log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 dirty="0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dirty="0"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Example: Guess a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examples</a:t>
            </a:r>
          </a:p>
          <a:p>
            <a:pPr lvl="1"/>
            <a:r>
              <a:rPr lang="en-US" dirty="0"/>
              <a:t>Positive: e.g.,</a:t>
            </a:r>
          </a:p>
          <a:p>
            <a:pPr lvl="1"/>
            <a:r>
              <a:rPr lang="en-US" dirty="0"/>
              <a:t>Negative: e.g., </a:t>
            </a:r>
          </a:p>
          <a:p>
            <a:r>
              <a:rPr lang="en-US" dirty="0"/>
              <a:t>What cards are accepted?</a:t>
            </a:r>
          </a:p>
          <a:p>
            <a:pPr lvl="1"/>
            <a:r>
              <a:rPr lang="en-US" dirty="0"/>
              <a:t>What concept lays behind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1628800"/>
            <a:ext cx="1851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 </a:t>
            </a:r>
            <a:r>
              <a:rPr lang="en-US" sz="2800" dirty="0">
                <a:latin typeface="+mn-lt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 2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  <a:p>
            <a:pPr eaLnBrk="1" hangingPunct="1"/>
            <a:r>
              <a:rPr lang="en-US" sz="2800" dirty="0">
                <a:latin typeface="+mn-lt"/>
              </a:rPr>
              <a:t>5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 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sz="3200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0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Next Topic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err="1">
                <a:cs typeface="+mn-cs"/>
              </a:rPr>
              <a:t>Decision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 err="1">
                <a:cs typeface="+mn-cs"/>
              </a:rPr>
              <a:t>Trees</a:t>
            </a:r>
            <a:endParaRPr lang="de-DE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40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8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395536" y="1412779"/>
          <a:ext cx="3600400" cy="4536500"/>
        </p:xfrm>
        <a:graphic>
          <a:graphicData uri="http://schemas.openxmlformats.org/drawingml/2006/table">
            <a:tbl>
              <a:tblPr/>
              <a:tblGrid>
                <a:gridCol w="80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2430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An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internal node</a:t>
            </a:r>
            <a:r>
              <a:rPr lang="en-US" altLang="zh-TW" dirty="0">
                <a:ea typeface="ＭＳ Ｐゴシック" charset="0"/>
                <a:cs typeface="新細明體" charset="0"/>
              </a:rPr>
              <a:t> is 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test on an attribute</a:t>
            </a:r>
            <a:r>
              <a:rPr lang="en-US" altLang="zh-TW" dirty="0">
                <a:ea typeface="ＭＳ Ｐゴシック" charset="0"/>
                <a:cs typeface="新細明體" charset="0"/>
              </a:rPr>
              <a:t>.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branch</a:t>
            </a:r>
            <a:r>
              <a:rPr lang="en-US" altLang="zh-TW" dirty="0">
                <a:ea typeface="ＭＳ Ｐゴシック" charset="0"/>
                <a:cs typeface="新細明體" charset="0"/>
              </a:rPr>
              <a:t> represents an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outcome of the test</a:t>
            </a:r>
            <a:r>
              <a:rPr lang="en-US" altLang="zh-TW" dirty="0">
                <a:ea typeface="ＭＳ Ｐゴシック" charset="0"/>
                <a:cs typeface="新細明體" charset="0"/>
              </a:rPr>
              <a:t>, e.g., Color=red.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leaf</a:t>
            </a:r>
            <a:r>
              <a:rPr lang="en-US" altLang="zh-TW" dirty="0">
                <a:ea typeface="ＭＳ Ｐゴシック" charset="0"/>
                <a:cs typeface="新細明體" charset="0"/>
              </a:rPr>
              <a:t> node represents a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class</a:t>
            </a:r>
            <a:r>
              <a:rPr lang="en-US" altLang="zh-TW" dirty="0">
                <a:ea typeface="ＭＳ Ｐゴシック" charset="0"/>
                <a:cs typeface="新細明體" charset="0"/>
              </a:rPr>
              <a:t> label 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77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Building Decision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Top-down </a:t>
            </a:r>
            <a:r>
              <a:rPr lang="en-US" altLang="zh-TW" dirty="0">
                <a:ea typeface="ＭＳ Ｐゴシック" charset="0"/>
                <a:cs typeface="新細明體" charset="0"/>
              </a:rPr>
              <a:t>tree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construction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Bottom-up</a:t>
            </a:r>
            <a:r>
              <a:rPr lang="en-US" altLang="zh-TW" dirty="0">
                <a:ea typeface="ＭＳ Ｐゴシック" charset="0"/>
                <a:cs typeface="新細明體" charset="0"/>
              </a:rPr>
              <a:t> tree </a:t>
            </a:r>
            <a:r>
              <a:rPr lang="en-US" altLang="zh-TW" dirty="0">
                <a:solidFill>
                  <a:srgbClr val="0B0FFF"/>
                </a:solidFill>
                <a:ea typeface="ＭＳ Ｐゴシック" charset="0"/>
                <a:cs typeface="新細明體" charset="0"/>
              </a:rPr>
              <a:t>pruning</a:t>
            </a:r>
          </a:p>
          <a:p>
            <a:pPr marL="742950" lvl="1" indent="-285750"/>
            <a:r>
              <a:rPr lang="en-US" altLang="zh-TW" dirty="0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463-482., </a:t>
            </a:r>
            <a:r>
              <a:rPr lang="de-DE" sz="1100" b="1" dirty="0">
                <a:solidFill>
                  <a:srgbClr val="FF0000"/>
                </a:solidFill>
              </a:rPr>
              <a:t>1983 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57568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1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Random</a:t>
            </a:r>
            <a:r>
              <a:rPr lang="en-US" dirty="0">
                <a:ea typeface="ＭＳ Ｐゴシック" charset="0"/>
              </a:rPr>
              <a:t>: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Least-Values</a:t>
            </a:r>
            <a:r>
              <a:rPr lang="en-US" dirty="0">
                <a:ea typeface="ＭＳ Ｐゴシック" charset="0"/>
              </a:rPr>
              <a:t>: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Most-Values</a:t>
            </a:r>
            <a:r>
              <a:rPr lang="en-US" dirty="0">
                <a:ea typeface="ＭＳ Ｐゴシック" charset="0"/>
              </a:rPr>
              <a:t>: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Information gain</a:t>
            </a:r>
            <a:r>
              <a:rPr lang="en-US" dirty="0">
                <a:ea typeface="ＭＳ Ｐゴシック" charset="0"/>
              </a:rPr>
              <a:t>: Choose the attribute that has the largest expected information gain, i.e.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83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8878"/>
            <a:ext cx="8229600" cy="4225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69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Arbeitsblatt" r:id="rId4" imgW="3479800" imgH="1892300" progId="Excel.Sheet.8">
                  <p:embed/>
                </p:oleObj>
              </mc:Choice>
              <mc:Fallback>
                <p:oleObj name="Arbeitsblatt" r:id="rId4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622" y="140348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Exp. </a:t>
            </a:r>
            <a:r>
              <a:rPr lang="en-US" dirty="0" err="1"/>
              <a:t>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 equally probable possible messages, then the probability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of each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1/n</a:t>
            </a:r>
          </a:p>
          <a:p>
            <a:r>
              <a:rPr lang="en-US" sz="2000" dirty="0">
                <a:ea typeface="ＭＳ Ｐゴシック" charset="0"/>
              </a:rPr>
              <a:t>Information (number of bits) conveyed by a message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log(n) = -log(p)</a:t>
            </a:r>
          </a:p>
          <a:p>
            <a:r>
              <a:rPr lang="en-US" sz="2000" dirty="0" err="1">
                <a:ea typeface="ＭＳ Ｐゴシック" charset="0"/>
              </a:rPr>
              <a:t>Eg</a:t>
            </a:r>
            <a:r>
              <a:rPr lang="en-US" sz="2000" dirty="0">
                <a:ea typeface="ＭＳ Ｐゴシック" charset="0"/>
              </a:rPr>
              <a:t>, 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16</a:t>
            </a:r>
            <a:r>
              <a:rPr lang="en-US" sz="2000" dirty="0">
                <a:ea typeface="ＭＳ Ｐゴシック" charset="0"/>
              </a:rPr>
              <a:t> messages, 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log(16) = 4 </a:t>
            </a:r>
            <a:r>
              <a:rPr lang="en-US" sz="2000" dirty="0">
                <a:ea typeface="ＭＳ Ｐゴシック" charset="0"/>
              </a:rPr>
              <a:t>and we need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4</a:t>
            </a:r>
            <a:r>
              <a:rPr lang="en-US" sz="2000" dirty="0">
                <a:ea typeface="ＭＳ Ｐゴシック" charset="0"/>
              </a:rPr>
              <a:t>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 = 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..,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r>
              <a:rPr lang="en-US" sz="2000" dirty="0">
                <a:ea typeface="ＭＳ Ｐゴシック" charset="0"/>
              </a:rPr>
              <a:t>the 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=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>
                <a:ea typeface="ＭＳ Ｐゴシック" charset="0"/>
              </a:rPr>
              <a:t> 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(0.5, 0.5)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</a:t>
            </a:r>
            <a:r>
              <a:rPr lang="en-US" sz="2000" dirty="0">
                <a:ea typeface="ＭＳ Ｐゴシック" charset="0"/>
              </a:rPr>
              <a:t>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</a:p>
          <a:p>
            <a:pPr lvl="1"/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(0.67, 0.33)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0.92</a:t>
            </a:r>
            <a:r>
              <a:rPr lang="en-US" sz="2000" dirty="0">
                <a:ea typeface="ＭＳ Ｐゴシック" charset="0"/>
              </a:rPr>
              <a:t>, </a:t>
            </a:r>
          </a:p>
          <a:p>
            <a:pPr lvl="1"/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(1, 0) </a:t>
            </a:r>
            <a:r>
              <a:rPr lang="en-US" sz="2000" dirty="0">
                <a:ea typeface="ＭＳ Ｐゴシック" charset="0"/>
              </a:rPr>
              <a:t>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(0,1)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</a:t>
            </a:r>
            <a:r>
              <a:rPr lang="en-US" sz="2000" dirty="0">
                <a:ea typeface="ＭＳ Ｐゴシック" charset="0"/>
              </a:rPr>
              <a:t>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</a:t>
            </a:r>
          </a:p>
          <a:p>
            <a:r>
              <a:rPr lang="en-US" sz="2000" dirty="0">
                <a:ea typeface="ＭＳ Ｐゴシック" charset="0"/>
              </a:rPr>
              <a:t>The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is the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average number of bits/message </a:t>
            </a:r>
            <a:r>
              <a:rPr lang="en-US" sz="2000" dirty="0">
                <a:ea typeface="ＭＳ Ｐゴシック" charset="0"/>
              </a:rPr>
              <a:t>needed to represent a stream of messages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</a:p>
        </p:txBody>
      </p:sp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730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6294642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1272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“Overcast”:</a:t>
            </a:r>
          </a:p>
          <a:p>
            <a:pPr marL="0" indent="0">
              <a:buNone/>
            </a:pPr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156743"/>
              </p:ext>
            </p:extLst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Equation" r:id="rId3" imgW="8864600" imgH="342900" progId="Equation.3">
                  <p:embed/>
                </p:oleObj>
              </mc:Choice>
              <mc:Fallback>
                <p:oleObj name="Equation" r:id="rId3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01908"/>
              </p:ext>
            </p:extLst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" name="Equation" r:id="rId5" imgW="6578600" imgH="342900" progId="Equation.3">
                  <p:embed/>
                </p:oleObj>
              </mc:Choice>
              <mc:Fallback>
                <p:oleObj name="Equation" r:id="rId5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5228"/>
              </p:ext>
            </p:extLst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name="Equation" r:id="rId7" imgW="8864600" imgH="342900" progId="Equation.3">
                  <p:embed/>
                </p:oleObj>
              </mc:Choice>
              <mc:Fallback>
                <p:oleObj name="Equation" r:id="rId7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07458"/>
              </p:ext>
            </p:extLst>
          </p:nvPr>
        </p:nvGraphicFramePr>
        <p:xfrm>
          <a:off x="290550" y="4961556"/>
          <a:ext cx="805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Formel" r:id="rId9" imgW="8051800" imgH="342900" progId="Equation.3">
                  <p:embed/>
                </p:oleObj>
              </mc:Choice>
              <mc:Fallback>
                <p:oleObj name="Formel" r:id="rId9" imgW="8051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50" y="4961556"/>
                        <a:ext cx="80518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79291"/>
              </p:ext>
            </p:extLst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Formel" r:id="rId11" imgW="1447800" imgH="279400" progId="Equation.3">
                  <p:embed/>
                </p:oleObj>
              </mc:Choice>
              <mc:Fallback>
                <p:oleObj name="Formel" r:id="rId11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88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3" imgW="4203700" imgH="203200" progId="Equation.3">
                  <p:embed/>
                </p:oleObj>
              </mc:Choice>
              <mc:Fallback>
                <p:oleObj name="Equation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Formel" r:id="rId5" imgW="1459866" imgH="279279" progId="Equation.3">
                  <p:embed/>
                </p:oleObj>
              </mc:Choice>
              <mc:Fallback>
                <p:oleObj name="Formel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6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7" name="Formel" r:id="rId3" imgW="4203700" imgH="203200" progId="Equation.3">
                  <p:embed/>
                </p:oleObj>
              </mc:Choice>
              <mc:Fallback>
                <p:oleObj name="Formel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8" name="Equation" r:id="rId5" imgW="1459866" imgH="279279" progId="Equation.3">
                  <p:embed/>
                </p:oleObj>
              </mc:Choice>
              <mc:Fallback>
                <p:oleObj name="Equation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" name="Equation" r:id="rId7" imgW="3530600" imgH="342900" progId="Equation.3">
                  <p:embed/>
                </p:oleObj>
              </mc:Choice>
              <mc:Fallback>
                <p:oleObj name="Equation" r:id="rId7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" name="Equation" r:id="rId9" imgW="4076700" imgH="342900" progId="Equation.3">
                  <p:embed/>
                </p:oleObj>
              </mc:Choice>
              <mc:Fallback>
                <p:oleObj name="Equation" r:id="rId9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1" name="Equation" r:id="rId11" imgW="3695700" imgH="342900" progId="Equation.3">
                  <p:embed/>
                </p:oleObj>
              </mc:Choice>
              <mc:Fallback>
                <p:oleObj name="Equation" r:id="rId11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Formel" r:id="rId13" imgW="3352800" imgH="342900" progId="Equation.3">
                  <p:embed/>
                </p:oleObj>
              </mc:Choice>
              <mc:Fallback>
                <p:oleObj name="Formel" r:id="rId13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3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6" imgW="4051300" imgH="342900" progId="Equation.3">
                  <p:embed/>
                </p:oleObj>
              </mc:Choice>
              <mc:Fallback>
                <p:oleObj name="Equation" r:id="rId6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8" imgW="3670300" imgH="342900" progId="Equation.3">
                  <p:embed/>
                </p:oleObj>
              </mc:Choice>
              <mc:Fallback>
                <p:oleObj name="Equation" r:id="rId8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Formel" r:id="rId10" imgW="3352800" imgH="342900" progId="Equation.3">
                  <p:embed/>
                </p:oleObj>
              </mc:Choice>
              <mc:Fallback>
                <p:oleObj name="Formel" r:id="rId10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00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88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99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Multivariate</a:t>
            </a:r>
            <a:r>
              <a:rPr lang="tr-TR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Splits</a:t>
            </a:r>
            <a:endParaRPr lang="tr-TR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21146" y="2680708"/>
            <a:ext cx="421833" cy="307777"/>
          </a:xfrm>
          <a:prstGeom prst="rect">
            <a:avLst/>
          </a:prstGeom>
          <a:solidFill>
            <a:srgbClr val="C1FEFE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≥ 0</a:t>
            </a:r>
          </a:p>
        </p:txBody>
      </p:sp>
    </p:spTree>
    <p:extLst>
      <p:ext uri="{BB962C8B-B14F-4D97-AF65-F5344CB8AC3E}">
        <p14:creationId xmlns:p14="http://schemas.microsoft.com/office/powerpoint/2010/main" val="1464654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1R – Simplicity First!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/>
        </p:nvGraphicFramePr>
        <p:xfrm>
          <a:off x="4716016" y="1580728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8221216" y="1543736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335416" y="1047331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417" y="1196751"/>
            <a:ext cx="4114800" cy="54008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Given: Table with data</a:t>
            </a:r>
          </a:p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Goal: Learn decision function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Based on rules that all test one particular attribute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One branch for each value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Each branch assigns most frequent class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Error rate: proportion of instances that don</a:t>
            </a:r>
            <a:r>
              <a:rPr lang="ja-JP" altLang="en-US" sz="2200" kern="0" dirty="0">
                <a:ea typeface="ＭＳ Ｐゴシック" charset="0"/>
              </a:rPr>
              <a:t>’</a:t>
            </a:r>
            <a:r>
              <a:rPr lang="en-US" altLang="ja-JP" sz="2200" kern="0" dirty="0">
                <a:ea typeface="ＭＳ Ｐゴシック" charset="0"/>
              </a:rPr>
              <a:t>t belong to the majority class of their corresponding branch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 kern="0" dirty="0">
                <a:ea typeface="ＭＳ Ｐゴシック" charset="0"/>
              </a:rPr>
              <a:t>	</a:t>
            </a:r>
            <a:r>
              <a:rPr lang="en-US" sz="2000" kern="0" dirty="0">
                <a:ea typeface="ＭＳ Ｐゴシック" charset="0"/>
              </a:rPr>
              <a:t>(</a:t>
            </a:r>
            <a:r>
              <a:rPr lang="en-US" sz="2000" i="1" kern="0" dirty="0">
                <a:ea typeface="ＭＳ Ｐゴシック" charset="0"/>
              </a:rPr>
              <a:t>Assumes nominal attributes</a:t>
            </a:r>
            <a:r>
              <a:rPr lang="en-US" sz="2000" kern="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9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Evaluating the Weather Attributes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/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/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564763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467612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For simplicity, we represent a concept by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with: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r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s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b, r,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}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n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 represents: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NUM(r)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aa represents:</a:t>
            </a:r>
          </a:p>
          <a:p>
            <a:pPr eaLnBrk="1" hangingPunct="1"/>
            <a:r>
              <a:rPr lang="en-US" dirty="0">
                <a:latin typeface="+mn-lt"/>
              </a:rPr>
              <a:t>   ANY-RANK(r)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Assessing Performance of a Learning Algorithm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out some of the training set</a:t>
            </a:r>
          </a:p>
          <a:p>
            <a:pPr lvl="1"/>
            <a:r>
              <a:rPr lang="en-US" dirty="0"/>
              <a:t>Train on the remaining training set</a:t>
            </a:r>
          </a:p>
          <a:p>
            <a:pPr lvl="1"/>
            <a:r>
              <a:rPr lang="en-US" dirty="0"/>
              <a:t>Test on the excluded instances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80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Split original set of examples, train</a:t>
            </a:r>
          </a:p>
          <a:p>
            <a:endParaRPr lang="en-US"/>
          </a:p>
        </p:txBody>
      </p:sp>
      <p:sp>
        <p:nvSpPr>
          <p:cNvPr id="364550" name="Freeform 6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8" name="Text Box 14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0" name="Text Box 16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3" name="Text Box 19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2" name="Text Box 28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3" name="Text Box 29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4575" name="Group 31"/>
          <p:cNvGrpSpPr>
            <a:grpSpLocks/>
          </p:cNvGrpSpPr>
          <p:nvPr/>
        </p:nvGrpSpPr>
        <p:grpSpPr bwMode="auto">
          <a:xfrm>
            <a:off x="1217613" y="2351807"/>
            <a:ext cx="2922587" cy="3146425"/>
            <a:chOff x="1583" y="1762"/>
            <a:chExt cx="1841" cy="1982"/>
          </a:xfrm>
        </p:grpSpPr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2220" y="290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2539" y="1823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7" name="Text Box 13"/>
            <p:cNvSpPr txBox="1">
              <a:spLocks noChangeArrowheads="1"/>
            </p:cNvSpPr>
            <p:nvPr/>
          </p:nvSpPr>
          <p:spPr bwMode="auto">
            <a:xfrm>
              <a:off x="3177" y="252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1" name="Text Box 17"/>
            <p:cNvSpPr txBox="1">
              <a:spLocks noChangeArrowheads="1"/>
            </p:cNvSpPr>
            <p:nvPr/>
          </p:nvSpPr>
          <p:spPr bwMode="auto">
            <a:xfrm>
              <a:off x="1902" y="1951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2" name="Text Box 18"/>
            <p:cNvSpPr txBox="1">
              <a:spLocks noChangeArrowheads="1"/>
            </p:cNvSpPr>
            <p:nvPr/>
          </p:nvSpPr>
          <p:spPr bwMode="auto">
            <a:xfrm>
              <a:off x="2794" y="341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4" name="Text Box 20"/>
            <p:cNvSpPr txBox="1">
              <a:spLocks noChangeArrowheads="1"/>
            </p:cNvSpPr>
            <p:nvPr/>
          </p:nvSpPr>
          <p:spPr bwMode="auto">
            <a:xfrm>
              <a:off x="1710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1583" y="227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2603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2922" y="176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0" name="Text Box 26"/>
            <p:cNvSpPr txBox="1">
              <a:spLocks noChangeArrowheads="1"/>
            </p:cNvSpPr>
            <p:nvPr/>
          </p:nvSpPr>
          <p:spPr bwMode="auto">
            <a:xfrm>
              <a:off x="2093" y="220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4" name="Text Box 30"/>
            <p:cNvSpPr txBox="1">
              <a:spLocks noChangeArrowheads="1"/>
            </p:cNvSpPr>
            <p:nvPr/>
          </p:nvSpPr>
          <p:spPr bwMode="auto">
            <a:xfrm>
              <a:off x="2475" y="322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64577" name="Oval 33"/>
          <p:cNvSpPr>
            <a:spLocks noChangeArrowheads="1"/>
          </p:cNvSpPr>
          <p:nvPr/>
        </p:nvSpPr>
        <p:spPr bwMode="auto">
          <a:xfrm>
            <a:off x="1676400" y="2678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8" name="Oval 34"/>
          <p:cNvSpPr>
            <a:spLocks noChangeArrowheads="1"/>
          </p:cNvSpPr>
          <p:nvPr/>
        </p:nvSpPr>
        <p:spPr bwMode="auto">
          <a:xfrm>
            <a:off x="1981200" y="3212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9" name="Oval 35"/>
          <p:cNvSpPr>
            <a:spLocks noChangeArrowheads="1"/>
          </p:cNvSpPr>
          <p:nvPr/>
        </p:nvSpPr>
        <p:spPr bwMode="auto">
          <a:xfrm>
            <a:off x="1143000" y="3288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0" name="Oval 36"/>
          <p:cNvSpPr>
            <a:spLocks noChangeArrowheads="1"/>
          </p:cNvSpPr>
          <p:nvPr/>
        </p:nvSpPr>
        <p:spPr bwMode="auto">
          <a:xfrm>
            <a:off x="13716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1" name="Oval 37"/>
          <p:cNvSpPr>
            <a:spLocks noChangeArrowheads="1"/>
          </p:cNvSpPr>
          <p:nvPr/>
        </p:nvSpPr>
        <p:spPr bwMode="auto">
          <a:xfrm>
            <a:off x="2209800" y="4202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2" name="Oval 38"/>
          <p:cNvSpPr>
            <a:spLocks noChangeArrowheads="1"/>
          </p:cNvSpPr>
          <p:nvPr/>
        </p:nvSpPr>
        <p:spPr bwMode="auto">
          <a:xfrm>
            <a:off x="27432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2667000" y="2526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Oval 40"/>
          <p:cNvSpPr>
            <a:spLocks noChangeArrowheads="1"/>
          </p:cNvSpPr>
          <p:nvPr/>
        </p:nvSpPr>
        <p:spPr bwMode="auto">
          <a:xfrm>
            <a:off x="3276600" y="2450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Oval 41"/>
          <p:cNvSpPr>
            <a:spLocks noChangeArrowheads="1"/>
          </p:cNvSpPr>
          <p:nvPr/>
        </p:nvSpPr>
        <p:spPr bwMode="auto">
          <a:xfrm>
            <a:off x="3657600" y="3593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2590800" y="4812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7" name="Oval 43"/>
          <p:cNvSpPr>
            <a:spLocks noChangeArrowheads="1"/>
          </p:cNvSpPr>
          <p:nvPr/>
        </p:nvSpPr>
        <p:spPr bwMode="auto">
          <a:xfrm>
            <a:off x="3124200" y="50410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8" name="Line 44"/>
          <p:cNvSpPr>
            <a:spLocks noChangeShapeType="1"/>
          </p:cNvSpPr>
          <p:nvPr/>
        </p:nvSpPr>
        <p:spPr bwMode="auto">
          <a:xfrm flipV="1">
            <a:off x="3352800" y="4050432"/>
            <a:ext cx="3124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591" name="Rectangle 47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2" name="Oval 48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3" name="Oval 49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4" name="Oval 50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5" name="Oval 51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6" name="Oval 52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Oval 54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9" name="Oval 55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0" name="Oval 56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1" name="Oval 57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2" name="Oval 58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3" name="Oval 59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4" name="Oval 60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5" name="Oval 61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6" name="Oval 62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7" name="Text Box 63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64608" name="Text Box 64"/>
          <p:cNvSpPr txBox="1">
            <a:spLocks noChangeArrowheads="1"/>
          </p:cNvSpPr>
          <p:nvPr/>
        </p:nvSpPr>
        <p:spPr bwMode="auto">
          <a:xfrm>
            <a:off x="4191000" y="420283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64609" name="Text Box 65"/>
          <p:cNvSpPr txBox="1">
            <a:spLocks noChangeArrowheads="1"/>
          </p:cNvSpPr>
          <p:nvPr/>
        </p:nvSpPr>
        <p:spPr bwMode="auto">
          <a:xfrm>
            <a:off x="1447800" y="2007320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Examples D</a:t>
            </a:r>
          </a:p>
        </p:txBody>
      </p:sp>
    </p:spTree>
    <p:extLst>
      <p:ext uri="{BB962C8B-B14F-4D97-AF65-F5344CB8AC3E}">
        <p14:creationId xmlns:p14="http://schemas.microsoft.com/office/powerpoint/2010/main" val="1548136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6052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6053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5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6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3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4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5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6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4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5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7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9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0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2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4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6085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0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1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2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3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4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5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6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8" name="Text Box 50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</p:spTree>
    <p:extLst>
      <p:ext uri="{BB962C8B-B14F-4D97-AF65-F5344CB8AC3E}">
        <p14:creationId xmlns:p14="http://schemas.microsoft.com/office/powerpoint/2010/main" val="619481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5028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7" name="Oval 33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7" name="Rectangle 43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8" name="Oval 44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9" name="Oval 45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0" name="Oval 46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1" name="Oval 47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2" name="Oval 48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3" name="Oval 49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4" name="Oval 50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5" name="Oval 51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6" name="Oval 52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7" name="Oval 53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8" name="Oval 54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9" name="Oval 55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0" name="Oval 56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1" name="Oval 57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2" name="Oval 58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3" name="Text Box 59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5085" name="Oval 61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6" name="Oval 62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7" name="Oval 63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8" name="Oval 64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9" name="Oval 65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0" name="Oval 66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1" name="Oval 67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2" name="Oval 68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3" name="Oval 69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4" name="Oval 70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5" name="Oval 71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6" name="Oval 72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7" name="Line 73"/>
          <p:cNvSpPr>
            <a:spLocks noChangeShapeType="1"/>
          </p:cNvSpPr>
          <p:nvPr/>
        </p:nvSpPr>
        <p:spPr bwMode="auto">
          <a:xfrm flipH="1" flipV="1">
            <a:off x="3352800" y="3898032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8" name="Text Box 74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5100" name="Text Box 76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2" name="Text Box 78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4" name="Text Box 80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5" name="Text Box 81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6" name="Text Box 82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7" name="Text Box 83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09" name="Text Box 85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1" name="Text Box 8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2" name="Text Box 8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4" name="Text Box 9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5" name="Text Box 9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6" name="Text Box 9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7" name="Text Box 93"/>
          <p:cNvSpPr txBox="1">
            <a:spLocks noChangeArrowheads="1"/>
          </p:cNvSpPr>
          <p:nvPr/>
        </p:nvSpPr>
        <p:spPr bwMode="auto">
          <a:xfrm>
            <a:off x="4114800" y="397423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28967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true concept against prediction</a:t>
            </a:r>
          </a:p>
          <a:p>
            <a:endParaRPr lang="en-US" dirty="0"/>
          </a:p>
        </p:txBody>
      </p:sp>
      <p:sp>
        <p:nvSpPr>
          <p:cNvPr id="388100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8101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3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4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5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7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8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9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0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1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2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3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4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8115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7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9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0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1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2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5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6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7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8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9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0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1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8133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4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5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6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7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8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9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0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1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2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3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4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5" name="Text Box 49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8146" name="Text Box 50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7" name="Text Box 51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8" name="Text Box 52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9" name="Text Box 53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0" name="Text Box 54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1" name="Text Box 55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2" name="Text Box 56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3" name="Text Box 5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5" name="Text Box 5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7" name="Text Box 6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8" name="Text Box 6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9" name="Oval 63"/>
          <p:cNvSpPr>
            <a:spLocks noChangeArrowheads="1"/>
          </p:cNvSpPr>
          <p:nvPr/>
        </p:nvSpPr>
        <p:spPr bwMode="auto">
          <a:xfrm>
            <a:off x="2209800" y="5269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0" name="Oval 64"/>
          <p:cNvSpPr>
            <a:spLocks noChangeArrowheads="1"/>
          </p:cNvSpPr>
          <p:nvPr/>
        </p:nvSpPr>
        <p:spPr bwMode="auto">
          <a:xfrm>
            <a:off x="3048000" y="43552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1" name="Oval 65"/>
          <p:cNvSpPr>
            <a:spLocks noChangeArrowheads="1"/>
          </p:cNvSpPr>
          <p:nvPr/>
        </p:nvSpPr>
        <p:spPr bwMode="auto">
          <a:xfrm>
            <a:off x="3200400" y="2983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4" name="Oval 68"/>
          <p:cNvSpPr>
            <a:spLocks noChangeArrowheads="1"/>
          </p:cNvSpPr>
          <p:nvPr/>
        </p:nvSpPr>
        <p:spPr bwMode="auto">
          <a:xfrm>
            <a:off x="1066800" y="26788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5" name="Text Box 69"/>
          <p:cNvSpPr txBox="1">
            <a:spLocks noChangeArrowheads="1"/>
          </p:cNvSpPr>
          <p:nvPr/>
        </p:nvSpPr>
        <p:spPr bwMode="auto">
          <a:xfrm>
            <a:off x="4114800" y="1916832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9/13 correct </a:t>
            </a:r>
          </a:p>
        </p:txBody>
      </p:sp>
    </p:spTree>
    <p:extLst>
      <p:ext uri="{BB962C8B-B14F-4D97-AF65-F5344CB8AC3E}">
        <p14:creationId xmlns:p14="http://schemas.microsoft.com/office/powerpoint/2010/main" val="1143253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1267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Leave-p-out: all possible combinations of p instances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244" name="Group 100"/>
          <p:cNvGrpSpPr>
            <a:grpSpLocks/>
          </p:cNvGrpSpPr>
          <p:nvPr/>
        </p:nvGrpSpPr>
        <p:grpSpPr bwMode="auto">
          <a:xfrm>
            <a:off x="1219200" y="4664224"/>
            <a:ext cx="6858000" cy="1600200"/>
            <a:chOff x="816" y="3216"/>
            <a:chExt cx="4320" cy="1008"/>
          </a:xfrm>
        </p:grpSpPr>
        <p:sp>
          <p:nvSpPr>
            <p:cNvPr id="390230" name="Rectangle 86"/>
            <p:cNvSpPr>
              <a:spLocks noChangeArrowheads="1"/>
            </p:cNvSpPr>
            <p:nvPr/>
          </p:nvSpPr>
          <p:spPr bwMode="auto">
            <a:xfrm>
              <a:off x="1152" y="3216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3" name="Oval 89"/>
            <p:cNvSpPr>
              <a:spLocks noChangeArrowheads="1"/>
            </p:cNvSpPr>
            <p:nvPr/>
          </p:nvSpPr>
          <p:spPr bwMode="auto">
            <a:xfrm>
              <a:off x="816" y="3216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4" name="Rectangle 90"/>
            <p:cNvSpPr>
              <a:spLocks noChangeArrowheads="1"/>
            </p:cNvSpPr>
            <p:nvPr/>
          </p:nvSpPr>
          <p:spPr bwMode="auto">
            <a:xfrm>
              <a:off x="1488" y="3504"/>
              <a:ext cx="364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5" name="Oval 91"/>
            <p:cNvSpPr>
              <a:spLocks noChangeArrowheads="1"/>
            </p:cNvSpPr>
            <p:nvPr/>
          </p:nvSpPr>
          <p:spPr bwMode="auto">
            <a:xfrm>
              <a:off x="1152" y="3504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6" name="Rectangle 92"/>
            <p:cNvSpPr>
              <a:spLocks noChangeArrowheads="1"/>
            </p:cNvSpPr>
            <p:nvPr/>
          </p:nvSpPr>
          <p:spPr bwMode="auto">
            <a:xfrm>
              <a:off x="816" y="4032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7" name="Oval 93"/>
            <p:cNvSpPr>
              <a:spLocks noChangeArrowheads="1"/>
            </p:cNvSpPr>
            <p:nvPr/>
          </p:nvSpPr>
          <p:spPr bwMode="auto">
            <a:xfrm>
              <a:off x="4944" y="4032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8" name="Rectangle 94"/>
            <p:cNvSpPr>
              <a:spLocks noChangeArrowheads="1"/>
            </p:cNvSpPr>
            <p:nvPr/>
          </p:nvSpPr>
          <p:spPr bwMode="auto">
            <a:xfrm>
              <a:off x="816" y="3504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9" name="Oval 95"/>
            <p:cNvSpPr>
              <a:spLocks noChangeArrowheads="1"/>
            </p:cNvSpPr>
            <p:nvPr/>
          </p:nvSpPr>
          <p:spPr bwMode="auto">
            <a:xfrm>
              <a:off x="2592" y="37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0" name="Oval 96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1" name="Oval 97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46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1R was described in a paper by </a:t>
            </a:r>
            <a:r>
              <a:rPr lang="en-US" dirty="0" err="1">
                <a:ea typeface="ＭＳ Ｐゴシック" charset="0"/>
              </a:rPr>
              <a:t>Holte</a:t>
            </a:r>
            <a:r>
              <a:rPr lang="en-US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Contains an experimental evaluation on 16 datasets (using </a:t>
            </a:r>
            <a:r>
              <a:rPr lang="en-US" i="1" dirty="0">
                <a:ea typeface="ＭＳ Ｐゴシック" charset="0"/>
              </a:rPr>
              <a:t>cross-validation</a:t>
            </a:r>
            <a:r>
              <a:rPr lang="en-US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1R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simple rules performed not much worse </a:t>
            </a:r>
            <a:br>
              <a:rPr lang="en-US" altLang="ja-JP" dirty="0">
                <a:ea typeface="ＭＳ Ｐゴシック" charset="0"/>
              </a:rPr>
            </a:br>
            <a:r>
              <a:rPr lang="en-US" altLang="ja-JP" dirty="0">
                <a:ea typeface="ＭＳ Ｐゴシック" charset="0"/>
              </a:rPr>
              <a:t>than much more complex classifiers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6072648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, Very Simple Classification Rules Perform Well on Most Commonly Used Datasets, Journal 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63-90,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067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From ID3 to C4.5: History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ID3 (Quinlan)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CHAID (</a:t>
            </a:r>
            <a:r>
              <a:rPr lang="en-US" sz="1600" dirty="0"/>
              <a:t>Chi-squared Automatic Interaction Detector</a:t>
            </a:r>
            <a:r>
              <a:rPr lang="en-US" sz="2400" dirty="0">
                <a:ea typeface="ＭＳ Ｐゴシック" charset="0"/>
              </a:rPr>
              <a:t>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/>
              <a:t>CART (Classification And Regression Tree)</a:t>
            </a:r>
          </a:p>
          <a:p>
            <a:pPr lvl="1">
              <a:tabLst>
                <a:tab pos="7234238" algn="r"/>
              </a:tabLst>
            </a:pPr>
            <a:r>
              <a:rPr lang="en-US" sz="2200" dirty="0"/>
              <a:t>Uses another split heuristics (Gini impurity measure)</a:t>
            </a:r>
            <a:endParaRPr lang="en-US" sz="2200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Permit numeric attributes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Deal with missing values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Pruning to deal with noisy data</a:t>
            </a:r>
            <a:endParaRPr lang="en-US" sz="2000" i="1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C4.5 - one of best-known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Commercial successor: C5.0 (available from </a:t>
            </a:r>
            <a:r>
              <a:rPr lang="en-US" sz="2000" dirty="0" err="1">
                <a:ea typeface="ＭＳ Ｐゴシック" charset="0"/>
              </a:rPr>
              <a:t>Rulequest</a:t>
            </a:r>
            <a:r>
              <a:rPr lang="en-US" sz="2000" dirty="0">
                <a:ea typeface="ＭＳ Ｐゴシック" charset="0"/>
              </a:rPr>
              <a:t>)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42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with </a:t>
            </a:r>
            <a:r>
              <a:rPr lang="en-US" dirty="0">
                <a:latin typeface="+mn-lt"/>
                <a:ea typeface="ＭＳ Ｐゴシック" charset="0"/>
              </a:rPr>
              <a:t>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umeric (Metric) Attributes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3474"/>
            <a:ext cx="8229600" cy="2257326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Discretize numeric attributes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Divide each attribute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range into intervals</a:t>
            </a:r>
          </a:p>
          <a:p>
            <a:pPr marL="855663" lvl="1" indent="-457200"/>
            <a:r>
              <a:rPr lang="en-US" altLang="ja-JP" dirty="0">
                <a:ea typeface="ＭＳ Ｐゴシック" charset="0"/>
              </a:rPr>
              <a:t>Sort instances according to attribute's values</a:t>
            </a:r>
          </a:p>
          <a:p>
            <a:pPr marL="855663" lvl="1" indent="-457200"/>
            <a:r>
              <a:rPr lang="en-US" dirty="0">
                <a:ea typeface="ＭＳ Ｐゴシック" charset="0"/>
              </a:rPr>
              <a:t>Place breakpoints where the class changes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This minimizes the total error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735015" y="3438280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/>
        </p:nvGraphicFramePr>
        <p:xfrm>
          <a:off x="1383958" y="1269211"/>
          <a:ext cx="6398310" cy="1954740"/>
        </p:xfrm>
        <a:graphic>
          <a:graphicData uri="http://schemas.openxmlformats.org/drawingml/2006/table">
            <a:tbl>
              <a:tblPr/>
              <a:tblGrid>
                <a:gridCol w="127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Temperature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85.3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83.8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5015" y="3741275"/>
            <a:ext cx="7618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636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n-lt"/>
              </a:rPr>
              <a:t>The </a:t>
            </a:r>
            <a:r>
              <a:rPr lang="en-US" sz="3600" dirty="0">
                <a:solidFill>
                  <a:srgbClr val="990000"/>
                </a:solidFill>
                <a:latin typeface="+mn-lt"/>
              </a:rPr>
              <a:t>extension</a:t>
            </a:r>
            <a:r>
              <a:rPr lang="en-US" sz="3600" dirty="0">
                <a:latin typeface="+mn-lt"/>
              </a:rPr>
              <a:t> of a hypothesis h is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set 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5" y="3790950"/>
            <a:ext cx="6545382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f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  is: {j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q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k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aa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problem of Overfitting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instance with an incorrect class label will probably produce a separate interval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Also: </a:t>
            </a:r>
            <a:r>
              <a:rPr lang="en-US" i="1" dirty="0">
                <a:ea typeface="ＭＳ Ｐゴシック" charset="0"/>
              </a:rPr>
              <a:t>time stamp</a:t>
            </a:r>
            <a:r>
              <a:rPr lang="en-US" dirty="0">
                <a:ea typeface="ＭＳ Ｐゴシック" charset="0"/>
              </a:rPr>
              <a:t> attribute will have zero errors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solution:</a:t>
            </a:r>
            <a:br>
              <a:rPr lang="en-US" dirty="0">
                <a:ea typeface="ＭＳ Ｐゴシック" charset="0"/>
              </a:rPr>
            </a:br>
            <a:r>
              <a:rPr lang="en-US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0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Discretization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Final result for temperature attribute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/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3995936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/>
        </p:nvGraphicFramePr>
        <p:xfrm>
          <a:off x="609600" y="4872365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64        65       68     69    70       71   72   72     75     75       80      81       83       85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Yes 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5069889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8654" y="2964362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decision for </a:t>
            </a:r>
            <a:r>
              <a:rPr lang="en-US"/>
              <a:t>both intervals</a:t>
            </a:r>
          </a:p>
        </p:txBody>
      </p:sp>
    </p:spTree>
    <p:extLst>
      <p:ext uri="{BB962C8B-B14F-4D97-AF65-F5344CB8AC3E}">
        <p14:creationId xmlns:p14="http://schemas.microsoft.com/office/powerpoint/2010/main" val="11816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  <p:bldP spid="29706" grpId="0" animBg="1"/>
      <p:bldP spid="29709" grpId="0" animBg="1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With Overfitting Avoidance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/>
        </p:nvGraphicFramePr>
        <p:xfrm>
          <a:off x="1535113" y="1921193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458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Numeric Attributes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E.g.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 &lt; 45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Unlike nominal attributes,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Evaluate info gain (or other measure)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Choose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best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Computationally more demanding</a:t>
            </a:r>
            <a:endParaRPr lang="en-AU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59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E.g.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temperature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71.5</a:t>
            </a:r>
            <a:r>
              <a:rPr lang="en-US" dirty="0">
                <a:ea typeface="ＭＳ Ｐゴシック" charset="0"/>
              </a:rPr>
              <a:t>: yes/4, no/2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temperature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 71.5</a:t>
            </a:r>
            <a:r>
              <a:rPr lang="en-US" dirty="0">
                <a:ea typeface="ＭＳ Ｐゴシック" charset="0"/>
                <a:sym typeface="Symbol" charset="0"/>
              </a:rPr>
              <a:t>: yes/5, no/3</a:t>
            </a:r>
            <a:br>
              <a:rPr lang="en-US" dirty="0">
                <a:ea typeface="ＭＳ Ｐゴシック" charset="0"/>
                <a:sym typeface="Symbol" charset="0"/>
              </a:rPr>
            </a:br>
            <a:endParaRPr lang="en-US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Info([4,2],[5,3])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6/14 info([4,2]) + 8/14 info([5,3])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Can evaluate all split points in one pass!</a:t>
            </a:r>
            <a:endParaRPr lang="en-AU" dirty="0">
              <a:ea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/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747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as a Separate Value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Missing value denoted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?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Q: When is this not appropriate?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62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>
                <a:ea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Info gain with unknown values during learning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Let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</a:rPr>
              <a:t> be the training set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a test on an attribute with unknown values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F</a:t>
            </a:r>
            <a:r>
              <a:rPr lang="en-US" dirty="0">
                <a:ea typeface="ＭＳ Ｐゴシック" charset="0"/>
              </a:rPr>
              <a:t> be the fraction of examples where the value is known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Rewrite the gain: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Gain(X)	= probability that A is known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(info(T)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(T))+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	    probability that A is unknown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 0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            	= F 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(info(T)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(T))</a:t>
            </a:r>
          </a:p>
          <a:p>
            <a:r>
              <a:rPr lang="en-US" dirty="0">
                <a:ea typeface="ＭＳ Ｐゴシック" charset="0"/>
              </a:rPr>
              <a:t>Consider instances w/o missing values</a:t>
            </a:r>
          </a:p>
          <a:p>
            <a:r>
              <a:rPr lang="en-US" dirty="0">
                <a:ea typeface="ＭＳ Ｐゴシック" charset="0"/>
              </a:rPr>
              <a:t>Split </a:t>
            </a:r>
            <a:r>
              <a:rPr lang="en-US" dirty="0" err="1">
                <a:ea typeface="ＭＳ Ｐゴシック" charset="0"/>
              </a:rPr>
              <a:t>w.r.t</a:t>
            </a:r>
            <a:r>
              <a:rPr lang="en-US" dirty="0">
                <a:ea typeface="ＭＳ Ｐゴシック" charset="0"/>
              </a:rPr>
              <a:t>. those instances</a:t>
            </a:r>
          </a:p>
          <a:p>
            <a:r>
              <a:rPr lang="en-US" dirty="0">
                <a:ea typeface="ＭＳ Ｐゴシック" charset="0"/>
              </a:rPr>
              <a:t>Distribute instances with missing values proportionally</a:t>
            </a:r>
          </a:p>
          <a:p>
            <a:pPr marL="398463" indent="-457200"/>
            <a:endParaRPr lang="en-US" sz="22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48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tree: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take a fully-grown decision tree and discard unreliable parts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22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4114800"/>
          </a:xfrm>
        </p:spPr>
        <p:txBody>
          <a:bodyPr/>
          <a:lstStyle/>
          <a:p>
            <a:pPr marL="533400" indent="-533400"/>
            <a:r>
              <a:rPr lang="en-US" sz="2400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sz="2000" dirty="0">
                <a:ea typeface="ＭＳ Ｐゴシック" charset="0"/>
              </a:rPr>
              <a:t>Fully-grown tree shows all attribute interactions 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Two pruning operations: 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replacement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raising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187624" y="2780928"/>
            <a:ext cx="4698722" cy="1815882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aa</a:t>
            </a:r>
            <a:r>
              <a:rPr lang="en-US" sz="2800" dirty="0">
                <a:latin typeface="+mn-lt"/>
              </a:rPr>
              <a:t>  is more general than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28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is more general than q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fr</a:t>
            </a:r>
            <a:r>
              <a:rPr lang="en-US" sz="2800" dirty="0">
                <a:latin typeface="+mn-lt"/>
              </a:rPr>
              <a:t> and nr are not comparable</a:t>
            </a: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47873B-B851-1F48-9F98-6CA2A029074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0"/>
            <a:ext cx="3767138" cy="4038600"/>
            <a:chOff x="2960" y="0"/>
            <a:chExt cx="2373" cy="2544"/>
          </a:xfrm>
        </p:grpSpPr>
        <p:pic>
          <p:nvPicPr>
            <p:cNvPr id="440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0"/>
              <a:ext cx="2373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AutoShape 4"/>
            <p:cNvSpPr>
              <a:spLocks noChangeArrowheads="1"/>
            </p:cNvSpPr>
            <p:nvPr/>
          </p:nvSpPr>
          <p:spPr bwMode="auto">
            <a:xfrm rot="-2711906">
              <a:off x="3216" y="2112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5943600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</a:rPr>
              <a:t>Subtree</a:t>
            </a:r>
            <a:r>
              <a:rPr lang="en-US" dirty="0">
                <a:latin typeface="+mn-lt"/>
                <a:ea typeface="ＭＳ Ｐゴシック" charset="0"/>
              </a:rPr>
              <a:t> replacement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79" y="1600200"/>
            <a:ext cx="3705225" cy="1447800"/>
          </a:xfrm>
        </p:spPr>
        <p:txBody>
          <a:bodyPr/>
          <a:lstStyle/>
          <a:p>
            <a:pPr marL="457200" indent="-457200"/>
            <a:r>
              <a:rPr lang="en-US" sz="2000" i="1">
                <a:ea typeface="ＭＳ Ｐゴシック" charset="0"/>
                <a:cs typeface="ＭＳ Ｐゴシック" charset="0"/>
              </a:rPr>
              <a:t>Bottom-up</a:t>
            </a:r>
            <a:endParaRPr lang="en-US" sz="20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000">
                <a:ea typeface="ＭＳ Ｐゴシック" charset="0"/>
                <a:cs typeface="ＭＳ Ｐゴシック" charset="0"/>
              </a:rPr>
              <a:t>Consider replacing a tree only after considering all its subtrees</a:t>
            </a:r>
            <a:endParaRPr lang="en-AU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762000" y="3886200"/>
            <a:ext cx="3200400" cy="27432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 rot="-3763566">
            <a:off x="3200400" y="2667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5029200"/>
            <a:ext cx="2362200" cy="1524000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  <p:bldP spid="370698" grpId="0" animBg="1"/>
      <p:bldP spid="37069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*Subtree raising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0928"/>
            <a:ext cx="4876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57200" y="1219202"/>
          <a:ext cx="32702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Photo Editor Photo" r:id="rId5" imgW="9000000" imgH="7190476" progId="MSPhotoEd.3">
                  <p:embed/>
                </p:oleObj>
              </mc:Choice>
              <mc:Fallback>
                <p:oleObj name="Photo Editor Photo" r:id="rId5" imgW="90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2"/>
                        <a:ext cx="327025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984" y="1340768"/>
            <a:ext cx="4038600" cy="2057400"/>
          </a:xfrm>
        </p:spPr>
        <p:txBody>
          <a:bodyPr/>
          <a:lstStyle/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Delete node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Redistribute instances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Slower than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replacement</a:t>
            </a:r>
          </a:p>
          <a:p>
            <a:pPr marL="457200" indent="-457200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(Worthwhile?)</a:t>
            </a:r>
            <a:endParaRPr lang="en-AU" sz="2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2236744" flipH="1" flipV="1">
            <a:off x="3962400" y="4038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096000" y="3733802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ahoma" charset="0"/>
              </a:rPr>
              <a:t>X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6932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dirty="0">
                <a:ea typeface="ＭＳ Ｐゴシック" charset="0"/>
              </a:rPr>
              <a:t>Fully-grown tree shows all attribute interactions</a:t>
            </a:r>
          </a:p>
          <a:p>
            <a:pPr marL="541338" indent="-541338">
              <a:buFont typeface="LucidaGrande" charset="0"/>
              <a:buChar char="→"/>
            </a:pPr>
            <a:r>
              <a:rPr lang="en-US" dirty="0">
                <a:ea typeface="ＭＳ Ｐゴシック" charset="0"/>
              </a:rPr>
              <a:t>Expected Error Pruning</a:t>
            </a:r>
            <a:endParaRPr lang="en-US" i="1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942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Error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Prune only if it reduces the estimated error</a:t>
            </a:r>
          </a:p>
          <a:p>
            <a:r>
              <a:rPr lang="en-US" dirty="0"/>
              <a:t>Error on the training data is NOT a useful estimator</a:t>
            </a:r>
          </a:p>
          <a:p>
            <a:pPr lvl="1"/>
            <a:r>
              <a:rPr lang="en-US" i="1" dirty="0">
                <a:solidFill>
                  <a:srgbClr val="E5405D"/>
                </a:solidFill>
              </a:rPr>
              <a:t>Q: Why would it result in very little pruning?</a:t>
            </a:r>
          </a:p>
          <a:p>
            <a:r>
              <a:rPr lang="en-US" dirty="0"/>
              <a:t>Use hold-out set for pruning </a:t>
            </a:r>
            <a:br>
              <a:rPr lang="en-US" dirty="0"/>
            </a:br>
            <a:r>
              <a:rPr lang="en-US" dirty="0"/>
              <a:t>(“reduced-error pruning”)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Expected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we prune a node, it becomes a leaf labeled C</a:t>
            </a:r>
          </a:p>
          <a:p>
            <a:r>
              <a:rPr lang="en-US" sz="2400" dirty="0"/>
              <a:t>What will be the expected classification error at this leaf?</a:t>
            </a:r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800" dirty="0"/>
          </a:p>
          <a:p>
            <a:pPr marL="627063" indent="0">
              <a:buNone/>
            </a:pPr>
            <a:r>
              <a:rPr lang="en-US" sz="2000" dirty="0"/>
              <a:t>S is the set of examples in a node</a:t>
            </a:r>
          </a:p>
          <a:p>
            <a:pPr marL="627063" indent="0">
              <a:buNone/>
            </a:pPr>
            <a:r>
              <a:rPr lang="en-US" sz="2000" dirty="0"/>
              <a:t>k is the number of classes</a:t>
            </a:r>
          </a:p>
          <a:p>
            <a:pPr marL="627063" indent="0">
              <a:buNone/>
            </a:pPr>
            <a:r>
              <a:rPr lang="en-US" sz="2000" dirty="0"/>
              <a:t>N examples in S</a:t>
            </a:r>
          </a:p>
          <a:p>
            <a:pPr marL="627063" indent="0">
              <a:buNone/>
            </a:pPr>
            <a:r>
              <a:rPr lang="en-US" sz="2000" dirty="0"/>
              <a:t>C the majority class in S</a:t>
            </a:r>
          </a:p>
          <a:p>
            <a:pPr marL="627063" indent="0">
              <a:buNone/>
            </a:pPr>
            <a:r>
              <a:rPr lang="en-US" sz="2000" dirty="0"/>
              <a:t>n out of N examples in S belong to 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B0FFF"/>
                </a:solidFill>
              </a:rPr>
              <a:t>Laplace error estimate </a:t>
            </a:r>
            <a:r>
              <a:rPr lang="en-US" sz="2000" dirty="0"/>
              <a:t>– based on the assumption that the distribution of probabilities that examples will belong to different classes is uniform.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031331" y="2420888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Formel" r:id="rId3" imgW="1269449" imgH="393529" progId="Equation.3">
                  <p:embed/>
                </p:oleObj>
              </mc:Choice>
              <mc:Fallback>
                <p:oleObj name="Formel" r:id="rId3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1" y="2420888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044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Backed-up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non-leaf node Node</a:t>
            </a:r>
          </a:p>
          <a:p>
            <a:r>
              <a:rPr lang="en-US" dirty="0"/>
              <a:t>Let children of Node be Node</a:t>
            </a:r>
            <a:r>
              <a:rPr lang="en-US" baseline="-25000" dirty="0"/>
              <a:t>1</a:t>
            </a:r>
            <a:r>
              <a:rPr lang="en-US" dirty="0"/>
              <a:t>, Node</a:t>
            </a:r>
            <a:r>
              <a:rPr lang="en-US" baseline="-25000" dirty="0"/>
              <a:t>2</a:t>
            </a:r>
            <a:r>
              <a:rPr lang="en-US" dirty="0"/>
              <a:t>, etc.</a:t>
            </a:r>
          </a:p>
          <a:p>
            <a:pPr lvl="1"/>
            <a:r>
              <a:rPr lang="en-US" dirty="0">
                <a:ea typeface="ＭＳ Ｐゴシック" charset="0"/>
              </a:rPr>
              <a:t>Probabilities can be estimated by relative frequencies of attribute values in sets of examples that fall into child nodes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219200" y="3666578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Formel" r:id="rId3" imgW="2921000" imgH="266700" progId="Equation.3">
                  <p:embed/>
                </p:oleObj>
              </mc:Choice>
              <mc:Fallback>
                <p:oleObj name="Formel" r:id="rId3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66578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975518" y="5001939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Formel" r:id="rId5" imgW="3327400" imgH="203200" progId="Equation.3">
                  <p:embed/>
                </p:oleObj>
              </mc:Choice>
              <mc:Fallback>
                <p:oleObj name="Formel" r:id="rId5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18" y="5001939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9758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20995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Static </a:t>
                </a:r>
                <a:r>
                  <a:rPr lang="de-DE" dirty="0" err="1"/>
                  <a:t>Expected</a:t>
                </a:r>
                <a:r>
                  <a:rPr lang="de-DE" dirty="0"/>
                  <a:t> Error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4,2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 − </m:t>
                        </m:r>
                        <m:r>
                          <a:rPr lang="de-DE" sz="2000" i="1">
                            <a:latin typeface="Cambria Math" charset="0"/>
                          </a:rPr>
                          <m:t>𝑛</m:t>
                        </m:r>
                        <m:r>
                          <a:rPr lang="de-DE" sz="2000" i="1">
                            <a:latin typeface="Cambria Math" charset="0"/>
                          </a:rPr>
                          <m:t> + 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  <m:r>
                          <a:rPr lang="de-DE" sz="2000" i="1">
                            <a:latin typeface="Cambria Math" charset="0"/>
                          </a:rPr>
                          <m:t>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+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6 −4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6+2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=0,375</m:t>
                    </m:r>
                  </m:oMath>
                </a14:m>
                <a:endParaRPr lang="de-DE" sz="2000" i="1" dirty="0"/>
              </a:p>
              <a:p>
                <a:r>
                  <a:rPr lang="de-DE" dirty="0"/>
                  <a:t>Left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sz="200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5 − 3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5+2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=0,429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Right</a:t>
                </a:r>
                <a:r>
                  <a:rPr lang="de-DE" dirty="0"/>
                  <a:t>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1,0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−</m:t>
                        </m:r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+ 2 − 1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+2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=0,333</m:t>
                    </m:r>
                  </m:oMath>
                </a14:m>
                <a:endParaRPr lang="de-DE" b="0" i="1" dirty="0"/>
              </a:p>
              <a:p>
                <a:r>
                  <a:rPr lang="en-US" dirty="0"/>
                  <a:t>Backed Up Error of b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charset="0"/>
                      </a:rPr>
                      <m:t>𝐵𝑎𝑐𝑘𝑒𝑑𝑈𝑝𝐸𝑟𝑟𝑜𝑟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3,2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)+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1,0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)=0,413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0,375 &lt; 0,413  →  Prune tree.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2783" y="2919413"/>
            <a:ext cx="1447800" cy="1524000"/>
            <a:chOff x="4320" y="768"/>
            <a:chExt cx="912" cy="96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" name="Rectangle 11"/>
          <p:cNvSpPr/>
          <p:nvPr/>
        </p:nvSpPr>
        <p:spPr>
          <a:xfrm>
            <a:off x="4932040" y="1628800"/>
            <a:ext cx="307134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inverse of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on the hypotheses in 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Build a regression tree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Divide the predictor space into </a:t>
            </a:r>
            <a:r>
              <a:rPr lang="en-US" sz="2800" i="1" dirty="0"/>
              <a:t>J</a:t>
            </a:r>
            <a:r>
              <a:rPr lang="en-US" sz="2800" dirty="0"/>
              <a:t> distinct not overlapping regions </a:t>
            </a:r>
            <a:r>
              <a:rPr lang="en-US" sz="2800" i="1" dirty="0"/>
              <a:t>R</a:t>
            </a:r>
            <a:r>
              <a:rPr lang="en-US" sz="2800" i="1" baseline="-25000" dirty="0"/>
              <a:t>1</a:t>
            </a:r>
            <a:r>
              <a:rPr lang="en-US" sz="2800" i="1" dirty="0"/>
              <a:t>,R</a:t>
            </a:r>
            <a:r>
              <a:rPr lang="en-US" sz="2800" i="1" baseline="-25000" dirty="0"/>
              <a:t>2</a:t>
            </a:r>
            <a:r>
              <a:rPr lang="en-US" sz="2800" i="1" dirty="0"/>
              <a:t>,R</a:t>
            </a:r>
            <a:r>
              <a:rPr lang="en-US" sz="2800" i="1" baseline="-25000" dirty="0"/>
              <a:t>3</a:t>
            </a:r>
            <a:r>
              <a:rPr lang="en-US" sz="2800" i="1" dirty="0"/>
              <a:t>,…,R</a:t>
            </a:r>
            <a:r>
              <a:rPr lang="en-US" sz="2800" i="1" baseline="-25000" dirty="0"/>
              <a:t>J</a:t>
            </a:r>
          </a:p>
          <a:p>
            <a:pPr marL="0" indent="0">
              <a:buNone/>
            </a:pPr>
            <a:endParaRPr lang="en-US" sz="2800" baseline="-25000" dirty="0"/>
          </a:p>
          <a:p>
            <a:pPr marL="0" indent="0">
              <a:buNone/>
            </a:pPr>
            <a:r>
              <a:rPr lang="en-US" sz="2800" dirty="0"/>
              <a:t>We make the same prediction for all observations in the same region; use the mean of responses for all training observations that are in the region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545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roup 312"/>
          <p:cNvGrpSpPr/>
          <p:nvPr/>
        </p:nvGrpSpPr>
        <p:grpSpPr>
          <a:xfrm>
            <a:off x="1046688" y="470424"/>
            <a:ext cx="4793272" cy="2706688"/>
            <a:chOff x="1174750" y="611187"/>
            <a:chExt cx="4793272" cy="2706688"/>
          </a:xfrm>
          <a:solidFill>
            <a:schemeClr val="tx2">
              <a:lumMod val="20000"/>
              <a:lumOff val="80000"/>
              <a:alpha val="24000"/>
            </a:schemeClr>
          </a:solidFill>
        </p:grpSpPr>
        <p:grpSp>
          <p:nvGrpSpPr>
            <p:cNvPr id="32" name="Group 31"/>
            <p:cNvGrpSpPr/>
            <p:nvPr/>
          </p:nvGrpSpPr>
          <p:grpSpPr>
            <a:xfrm>
              <a:off x="3435350" y="2178050"/>
              <a:ext cx="1600200" cy="987425"/>
              <a:chOff x="1174750" y="904875"/>
              <a:chExt cx="1600200" cy="987425"/>
            </a:xfrm>
            <a:grpFill/>
          </p:grpSpPr>
          <p:sp>
            <p:nvSpPr>
              <p:cNvPr id="33" name="Oval 32"/>
              <p:cNvSpPr/>
              <p:nvPr/>
            </p:nvSpPr>
            <p:spPr>
              <a:xfrm>
                <a:off x="1174750" y="95250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009775" y="9048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704975" y="11207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368550" y="129540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27150" y="126365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03425" y="15017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5925" y="1654175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20950" y="1606550"/>
                <a:ext cx="254000" cy="238125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95000"/>
                    <a:satMod val="105000"/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1174750" y="611187"/>
              <a:ext cx="4793272" cy="2706688"/>
              <a:chOff x="1174750" y="611187"/>
              <a:chExt cx="4793272" cy="2706688"/>
            </a:xfrm>
            <a:grpFill/>
          </p:grpSpPr>
          <p:grpSp>
            <p:nvGrpSpPr>
              <p:cNvPr id="22" name="Group 21"/>
              <p:cNvGrpSpPr/>
              <p:nvPr/>
            </p:nvGrpSpPr>
            <p:grpSpPr>
              <a:xfrm>
                <a:off x="2089150" y="611187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5" name="Oval 4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289050" y="2330450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24" name="Oval 23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174750" y="904875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42" name="Oval 41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4367822" y="1616837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52725" y="2044700"/>
                <a:ext cx="1600200" cy="987425"/>
                <a:chOff x="1174750" y="904875"/>
                <a:chExt cx="1600200" cy="987425"/>
              </a:xfrm>
              <a:grpFill/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311" name="Group 310"/>
          <p:cNvGrpSpPr/>
          <p:nvPr/>
        </p:nvGrpSpPr>
        <p:grpSpPr>
          <a:xfrm>
            <a:off x="1839420" y="2504202"/>
            <a:ext cx="3653490" cy="3283711"/>
            <a:chOff x="1817116" y="2813431"/>
            <a:chExt cx="3653490" cy="3283711"/>
          </a:xfrm>
          <a:solidFill>
            <a:schemeClr val="accent2">
              <a:alpha val="16000"/>
            </a:schemeClr>
          </a:solidFill>
        </p:grpSpPr>
        <p:grpSp>
          <p:nvGrpSpPr>
            <p:cNvPr id="193" name="Group 192"/>
            <p:cNvGrpSpPr/>
            <p:nvPr/>
          </p:nvGrpSpPr>
          <p:grpSpPr>
            <a:xfrm>
              <a:off x="3109341" y="3265138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185" name="Group 18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79" name="Rectangle 178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Rectangle 179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Rectangle 180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Rectangle 181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Rectangle 182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Rectangle 183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87" name="Rectangle 18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 19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94" name="Group 193"/>
            <p:cNvGrpSpPr/>
            <p:nvPr/>
          </p:nvGrpSpPr>
          <p:grpSpPr>
            <a:xfrm>
              <a:off x="4005788" y="4490783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195" name="Group 19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03" name="Rectangle 202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 203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 204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Rectangle 205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 206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 207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197" name="Rectangle 19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 19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 19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 20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 20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09" name="Group 208"/>
            <p:cNvGrpSpPr/>
            <p:nvPr/>
          </p:nvGrpSpPr>
          <p:grpSpPr>
            <a:xfrm>
              <a:off x="2124075" y="4010406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210" name="Group 209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Rectangle 221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222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/>
            <p:cNvGrpSpPr/>
            <p:nvPr/>
          </p:nvGrpSpPr>
          <p:grpSpPr>
            <a:xfrm>
              <a:off x="1817116" y="2813431"/>
              <a:ext cx="1464818" cy="1606359"/>
              <a:chOff x="2124075" y="4010406"/>
              <a:chExt cx="1464818" cy="1606359"/>
            </a:xfrm>
            <a:grpFill/>
          </p:grpSpPr>
          <p:grpSp>
            <p:nvGrpSpPr>
              <p:cNvPr id="225" name="Group 224"/>
              <p:cNvGrpSpPr/>
              <p:nvPr/>
            </p:nvGrpSpPr>
            <p:grpSpPr>
              <a:xfrm>
                <a:off x="2124075" y="401040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Rectangle 235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Rectangle 236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Rectangle 237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/>
              <p:cNvGrpSpPr/>
              <p:nvPr/>
            </p:nvGrpSpPr>
            <p:grpSpPr>
              <a:xfrm>
                <a:off x="2625725" y="4639056"/>
                <a:ext cx="963168" cy="977709"/>
                <a:chOff x="2124075" y="4010406"/>
                <a:chExt cx="963168" cy="977709"/>
              </a:xfrm>
              <a:grpFill/>
            </p:grpSpPr>
            <p:sp>
              <p:nvSpPr>
                <p:cNvPr id="227" name="Rectangle 226"/>
                <p:cNvSpPr>
                  <a:spLocks noChangeAspect="1"/>
                </p:cNvSpPr>
                <p:nvPr/>
              </p:nvSpPr>
              <p:spPr>
                <a:xfrm>
                  <a:off x="2124075" y="41794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8" name="Rectangle 227"/>
                <p:cNvSpPr>
                  <a:spLocks noChangeAspect="1"/>
                </p:cNvSpPr>
                <p:nvPr/>
              </p:nvSpPr>
              <p:spPr>
                <a:xfrm>
                  <a:off x="2276475" y="43318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ectangle 228"/>
                <p:cNvSpPr>
                  <a:spLocks noChangeAspect="1"/>
                </p:cNvSpPr>
                <p:nvPr/>
              </p:nvSpPr>
              <p:spPr>
                <a:xfrm>
                  <a:off x="2716657" y="4010406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0" name="Rectangle 229"/>
                <p:cNvSpPr>
                  <a:spLocks noChangeAspect="1"/>
                </p:cNvSpPr>
                <p:nvPr/>
              </p:nvSpPr>
              <p:spPr>
                <a:xfrm>
                  <a:off x="2581275" y="4353560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1" name="Rectangle 230"/>
                <p:cNvSpPr>
                  <a:spLocks noChangeAspect="1"/>
                </p:cNvSpPr>
                <p:nvPr/>
              </p:nvSpPr>
              <p:spPr>
                <a:xfrm>
                  <a:off x="2176907" y="4789043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Rectangle 231"/>
                <p:cNvSpPr>
                  <a:spLocks noChangeAspect="1"/>
                </p:cNvSpPr>
                <p:nvPr/>
              </p:nvSpPr>
              <p:spPr>
                <a:xfrm>
                  <a:off x="2886075" y="4544059"/>
                  <a:ext cx="201168" cy="199072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18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cxnSp>
        <p:nvCxnSpPr>
          <p:cNvPr id="240" name="Straight Connector 239"/>
          <p:cNvCxnSpPr/>
          <p:nvPr/>
        </p:nvCxnSpPr>
        <p:spPr>
          <a:xfrm>
            <a:off x="4939111" y="159766"/>
            <a:ext cx="29845" cy="5937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932353" y="3363277"/>
            <a:ext cx="4041893" cy="31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4523434" y="499063"/>
            <a:ext cx="3660776" cy="5032596"/>
            <a:chOff x="4585797" y="894969"/>
            <a:chExt cx="3660776" cy="5032596"/>
          </a:xfrm>
          <a:solidFill>
            <a:schemeClr val="accent6">
              <a:alpha val="21000"/>
            </a:schemeClr>
          </a:solidFill>
        </p:grpSpPr>
        <p:grpSp>
          <p:nvGrpSpPr>
            <p:cNvPr id="123" name="Group 122"/>
            <p:cNvGrpSpPr/>
            <p:nvPr/>
          </p:nvGrpSpPr>
          <p:grpSpPr>
            <a:xfrm>
              <a:off x="4987924" y="894969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55" name="Group 5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56" name="Diamond 5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Diamond 5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Diamond 5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51" name="Diamond 50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" name="Diamond 51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Diamond 52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60" name="Diamond 5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1" name="Diamond 6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2" name="Diamond 6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64" name="Diamond 6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5" name="Diamond 6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Diamond 6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4" name="Diamond 7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Diamond 7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6" name="Diamond 7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1" name="Diamond 7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2" name="Diamond 7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3" name="Diamond 7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3" name="Diamond 8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Diamond 8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5" name="Diamond 8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0" name="Diamond 7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1" name="Diamond 8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2" name="Diamond 8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92" name="Diamond 9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3" name="Diamond 9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4" name="Diamond 9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89" name="Diamond 8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Diamond 8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1" name="Diamond 9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01" name="Diamond 10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2" name="Diamond 10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3" name="Diamond 10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98" name="Diamond 9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9" name="Diamond 9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0" name="Diamond 9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124" name="Group 123"/>
            <p:cNvGrpSpPr/>
            <p:nvPr/>
          </p:nvGrpSpPr>
          <p:grpSpPr>
            <a:xfrm>
              <a:off x="4585797" y="2984500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125" name="Group 12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176" name="Diamond 17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Diamond 17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Diamond 17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173" name="Diamond 17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Diamond 17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Diamond 17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70" name="Diamond 16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1" name="Diamond 17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2" name="Diamond 17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67" name="Diamond 166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8" name="Diamond 167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9" name="Diamond 168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62" name="Diamond 16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3" name="Diamond 16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4" name="Diamond 16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9" name="Diamond 15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0" name="Diamond 15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1" name="Diamond 16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0" name="Group 129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4" name="Diamond 15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Diamond 15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Diamond 15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51" name="Diamond 15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Diamond 15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Diamond 15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46" name="Diamond 14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7" name="Diamond 14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8" name="Diamond 14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43" name="Diamond 14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4" name="Diamond 14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5" name="Diamond 14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8" name="Diamond 13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9" name="Diamond 13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0" name="Diamond 13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5" name="Diamond 134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6" name="Diamond 135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7" name="Diamond 136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244" name="Group 243"/>
            <p:cNvGrpSpPr/>
            <p:nvPr/>
          </p:nvGrpSpPr>
          <p:grpSpPr>
            <a:xfrm>
              <a:off x="5831375" y="3740308"/>
              <a:ext cx="2415198" cy="2187257"/>
              <a:chOff x="4987924" y="894969"/>
              <a:chExt cx="2415198" cy="2187257"/>
            </a:xfrm>
            <a:grpFill/>
          </p:grpSpPr>
          <p:grpSp>
            <p:nvGrpSpPr>
              <p:cNvPr id="245" name="Group 244"/>
              <p:cNvGrpSpPr/>
              <p:nvPr/>
            </p:nvGrpSpPr>
            <p:grpSpPr>
              <a:xfrm>
                <a:off x="6550024" y="1079119"/>
                <a:ext cx="516548" cy="588518"/>
                <a:chOff x="6238874" y="1037844"/>
                <a:chExt cx="516548" cy="588518"/>
              </a:xfrm>
              <a:grpFill/>
            </p:grpSpPr>
            <p:sp>
              <p:nvSpPr>
                <p:cNvPr id="296" name="Diamond 295"/>
                <p:cNvSpPr>
                  <a:spLocks noChangeAspect="1"/>
                </p:cNvSpPr>
                <p:nvPr/>
              </p:nvSpPr>
              <p:spPr>
                <a:xfrm>
                  <a:off x="6238874" y="12636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Diamond 296"/>
                <p:cNvSpPr>
                  <a:spLocks noChangeAspect="1"/>
                </p:cNvSpPr>
                <p:nvPr/>
              </p:nvSpPr>
              <p:spPr>
                <a:xfrm>
                  <a:off x="6391274" y="1416050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Diamond 297"/>
                <p:cNvSpPr>
                  <a:spLocks noChangeAspect="1"/>
                </p:cNvSpPr>
                <p:nvPr/>
              </p:nvSpPr>
              <p:spPr>
                <a:xfrm>
                  <a:off x="6543674" y="1037844"/>
                  <a:ext cx="211748" cy="210312"/>
                </a:xfrm>
                <a:prstGeom prst="diamond">
                  <a:avLst/>
                </a:prstGeom>
                <a:grpFill/>
                <a:ln>
                  <a:solidFill>
                    <a:schemeClr val="accent1">
                      <a:shade val="95000"/>
                      <a:satMod val="10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6" name="Group 245"/>
              <p:cNvGrpSpPr/>
              <p:nvPr/>
            </p:nvGrpSpPr>
            <p:grpSpPr>
              <a:xfrm>
                <a:off x="4987924" y="894969"/>
                <a:ext cx="2415198" cy="2187257"/>
                <a:chOff x="4956174" y="1037844"/>
                <a:chExt cx="2415198" cy="2187257"/>
              </a:xfrm>
              <a:grpFill/>
            </p:grpSpPr>
            <p:grpSp>
              <p:nvGrpSpPr>
                <p:cNvPr id="247" name="Group 246"/>
                <p:cNvGrpSpPr/>
                <p:nvPr/>
              </p:nvGrpSpPr>
              <p:grpSpPr>
                <a:xfrm>
                  <a:off x="6238874" y="1037844"/>
                  <a:ext cx="516548" cy="588518"/>
                  <a:chOff x="6238874" y="1037844"/>
                  <a:chExt cx="516548" cy="588518"/>
                </a:xfrm>
                <a:grpFill/>
              </p:grpSpPr>
              <p:sp>
                <p:nvSpPr>
                  <p:cNvPr id="293" name="Diamond 29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Diamond 29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Diamond 29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  <a:ln>
                    <a:solidFill>
                      <a:schemeClr val="accent1">
                        <a:shade val="95000"/>
                        <a:satMod val="105000"/>
                        <a:alpha val="3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5565773" y="1667637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90" name="Diamond 28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91" name="Diamond 29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92" name="Diamond 29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86" name="Group 285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87" name="Diamond 286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8" name="Diamond 287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9" name="Diamond 288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4956174" y="1311465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77" name="Group 276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82" name="Diamond 28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3" name="Diamond 28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4" name="Diamond 28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78" name="Group 277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9" name="Diamond 278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0" name="Diamond 279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1" name="Diamond 280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0" name="Group 249"/>
                <p:cNvGrpSpPr/>
                <p:nvPr/>
              </p:nvGrpSpPr>
              <p:grpSpPr>
                <a:xfrm>
                  <a:off x="6543674" y="1644269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4" name="Diamond 273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Diamond 274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Diamond 275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70" name="Group 269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71" name="Diamond 27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Diamond 27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Diamond 27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1" name="Group 250"/>
                <p:cNvGrpSpPr/>
                <p:nvPr/>
              </p:nvGrpSpPr>
              <p:grpSpPr>
                <a:xfrm>
                  <a:off x="6036773" y="2595308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66" name="Diamond 26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7" name="Diamond 26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8" name="Diamond 26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63" name="Diamond 262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4" name="Diamond 263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5" name="Diamond 264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5472722" y="2206053"/>
                  <a:ext cx="827698" cy="629793"/>
                  <a:chOff x="6391274" y="1491869"/>
                  <a:chExt cx="827698" cy="629793"/>
                </a:xfrm>
                <a:grpFill/>
              </p:grpSpPr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6391274" y="1491869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58" name="Diamond 257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9" name="Diamond 258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60" name="Diamond 259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6702424" y="15331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255" name="Diamond 254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6" name="Diamond 255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7" name="Diamond 256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  <a:ln>
                      <a:solidFill>
                        <a:schemeClr val="accent1">
                          <a:shade val="95000"/>
                          <a:satMod val="105000"/>
                          <a:alpha val="3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</p:grpSp>
      </p:grpSp>
      <p:cxnSp>
        <p:nvCxnSpPr>
          <p:cNvPr id="301" name="Straight Arrow Connector 300"/>
          <p:cNvCxnSpPr/>
          <p:nvPr/>
        </p:nvCxnSpPr>
        <p:spPr>
          <a:xfrm>
            <a:off x="857798" y="6113017"/>
            <a:ext cx="77607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 flipV="1">
            <a:off x="932353" y="396876"/>
            <a:ext cx="0" cy="5700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8102719" y="626641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415237" y="39687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14" name="Oval 313"/>
          <p:cNvSpPr/>
          <p:nvPr/>
        </p:nvSpPr>
        <p:spPr>
          <a:xfrm>
            <a:off x="2673350" y="1758950"/>
            <a:ext cx="254000" cy="238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" name="Rectangle 314"/>
          <p:cNvSpPr>
            <a:spLocks noChangeAspect="1"/>
          </p:cNvSpPr>
          <p:nvPr/>
        </p:nvSpPr>
        <p:spPr>
          <a:xfrm>
            <a:off x="3370707" y="4791456"/>
            <a:ext cx="201168" cy="19907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6" name="Diamond 315"/>
          <p:cNvSpPr>
            <a:spLocks noChangeAspect="1"/>
          </p:cNvSpPr>
          <p:nvPr/>
        </p:nvSpPr>
        <p:spPr>
          <a:xfrm>
            <a:off x="6605097" y="3321050"/>
            <a:ext cx="211748" cy="210312"/>
          </a:xfrm>
          <a:prstGeom prst="diamond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3" name="Group 322"/>
          <p:cNvGrpSpPr/>
          <p:nvPr/>
        </p:nvGrpSpPr>
        <p:grpSpPr>
          <a:xfrm>
            <a:off x="1049532" y="448326"/>
            <a:ext cx="7776359" cy="3609514"/>
            <a:chOff x="1049532" y="448326"/>
            <a:chExt cx="7776359" cy="3609514"/>
          </a:xfrm>
        </p:grpSpPr>
        <p:sp>
          <p:nvSpPr>
            <p:cNvPr id="320" name="TextBox 319"/>
            <p:cNvSpPr txBox="1"/>
            <p:nvPr/>
          </p:nvSpPr>
          <p:spPr>
            <a:xfrm>
              <a:off x="7879410" y="709375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Region1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3434570" y="448326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Region2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049532" y="3688508"/>
              <a:ext cx="94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Region3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9197" y="1457849"/>
            <a:ext cx="4253672" cy="3016551"/>
            <a:chOff x="2849197" y="1457849"/>
            <a:chExt cx="4253672" cy="3016551"/>
          </a:xfrm>
        </p:grpSpPr>
        <p:sp>
          <p:nvSpPr>
            <p:cNvPr id="2" name="TextBox 1"/>
            <p:cNvSpPr txBox="1"/>
            <p:nvPr/>
          </p:nvSpPr>
          <p:spPr>
            <a:xfrm>
              <a:off x="3043763" y="1457849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y=2.2</a:t>
              </a: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6406494" y="2500837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y=3.2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849197" y="4105068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y=5.6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0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sub-regions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8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regions could have any shape.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04237" y="2539889"/>
            <a:ext cx="5963374" cy="3810111"/>
            <a:chOff x="415237" y="396875"/>
            <a:chExt cx="8410654" cy="6238875"/>
          </a:xfrm>
        </p:grpSpPr>
        <p:grpSp>
          <p:nvGrpSpPr>
            <p:cNvPr id="5" name="Group 4"/>
            <p:cNvGrpSpPr/>
            <p:nvPr/>
          </p:nvGrpSpPr>
          <p:grpSpPr>
            <a:xfrm>
              <a:off x="1046688" y="470424"/>
              <a:ext cx="4640872" cy="2706688"/>
              <a:chOff x="1174750" y="611187"/>
              <a:chExt cx="4640872" cy="2706688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3435350" y="2178050"/>
                <a:ext cx="1600200" cy="987425"/>
                <a:chOff x="1174750" y="904875"/>
                <a:chExt cx="1600200" cy="987425"/>
              </a:xfrm>
            </p:grpSpPr>
            <p:sp>
              <p:nvSpPr>
                <p:cNvPr id="292" name="Oval 291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1174750" y="611187"/>
                <a:ext cx="4640872" cy="2706688"/>
                <a:chOff x="1174750" y="611187"/>
                <a:chExt cx="4640872" cy="2706688"/>
              </a:xfrm>
            </p:grpSpPr>
            <p:grpSp>
              <p:nvGrpSpPr>
                <p:cNvPr id="248" name="Group 247"/>
                <p:cNvGrpSpPr/>
                <p:nvPr/>
              </p:nvGrpSpPr>
              <p:grpSpPr>
                <a:xfrm>
                  <a:off x="2089150" y="61118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84" name="Oval 283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Oval 284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Oval 285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289050" y="233045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76" name="Oval 275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0" name="Group 249"/>
                <p:cNvGrpSpPr/>
                <p:nvPr/>
              </p:nvGrpSpPr>
              <p:grpSpPr>
                <a:xfrm>
                  <a:off x="1174750" y="904875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Oval 271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Oval 273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1" name="Group 250"/>
                <p:cNvGrpSpPr/>
                <p:nvPr/>
              </p:nvGrpSpPr>
              <p:grpSpPr>
                <a:xfrm>
                  <a:off x="4367822" y="1616837"/>
                  <a:ext cx="1447800" cy="987425"/>
                  <a:chOff x="1174750" y="904875"/>
                  <a:chExt cx="1447800" cy="987425"/>
                </a:xfrm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752725" y="204470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253" name="Oval 252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6" name="Group 5"/>
            <p:cNvGrpSpPr/>
            <p:nvPr/>
          </p:nvGrpSpPr>
          <p:grpSpPr>
            <a:xfrm>
              <a:off x="1839420" y="2673239"/>
              <a:ext cx="3653490" cy="3114674"/>
              <a:chOff x="1817116" y="2982468"/>
              <a:chExt cx="3653490" cy="3114674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3109341" y="3265138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32" name="Group 231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40" name="Rectangle 23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Rectangle 24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Rectangle 24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 24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 24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3" name="Group 232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34" name="Rectangle 233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Rectangle 234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Rectangle 235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Rectangle 236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Rectangle 237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Rectangle 238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8" name="Group 187"/>
              <p:cNvGrpSpPr/>
              <p:nvPr/>
            </p:nvGrpSpPr>
            <p:grpSpPr>
              <a:xfrm>
                <a:off x="4005788" y="4490783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18" name="Group 217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26" name="Rectangle 22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Rectangle 22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Rectangle 22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Rectangle 22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Rectangle 22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Rectangle 23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20" name="Rectangle 21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Rectangle 22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Rectangle 22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Rectangle 22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Rectangle 22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Rectangle 22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9" name="Group 188"/>
              <p:cNvGrpSpPr/>
              <p:nvPr/>
            </p:nvGrpSpPr>
            <p:grpSpPr>
              <a:xfrm>
                <a:off x="2124075" y="4010406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12" name="Rectangle 21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Rectangle 21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Rectangle 21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Rectangle 21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Rectangle 21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Rectangle 21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5" name="Group 204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206" name="Rectangle 20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Rectangle 20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Rectangle 20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Rectangle 20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Rectangle 20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Rectangle 21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0" name="Group 189"/>
              <p:cNvGrpSpPr/>
              <p:nvPr/>
            </p:nvGrpSpPr>
            <p:grpSpPr>
              <a:xfrm>
                <a:off x="1817116" y="2982468"/>
                <a:ext cx="1464818" cy="1437322"/>
                <a:chOff x="2124075" y="4179443"/>
                <a:chExt cx="1464818" cy="1437322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2124075" y="4179443"/>
                  <a:ext cx="963168" cy="808672"/>
                  <a:chOff x="2124075" y="4179443"/>
                  <a:chExt cx="963168" cy="808672"/>
                </a:xfrm>
              </p:grpSpPr>
              <p:sp>
                <p:nvSpPr>
                  <p:cNvPr id="199" name="Rectangle 198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Rectangle 199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Rectangle 200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Rectangle 201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Rectangle 202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193" name="Rectangle 192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Rectangle 193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Rectangle 194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Rectangle 195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Rectangle 196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Rectangle 197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4523434" y="499063"/>
              <a:ext cx="3660776" cy="5032596"/>
              <a:chOff x="4585797" y="894969"/>
              <a:chExt cx="3660776" cy="503259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987924" y="894969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184" name="Diamond 183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Diamond 184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Diamond 185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81" name="Diamond 180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2" name="Diamond 181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3" name="Diamond 182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73" name="Group 172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8" name="Diamond 1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9" name="Diamond 1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0" name="Diamond 17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5" name="Diamond 1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6" name="Diamond 1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7" name="Diamond 1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65" name="Group 164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70" name="Diamond 1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1" name="Diamond 1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2" name="Diamond 1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67" name="Diamond 1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8" name="Diamond 1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9" name="Diamond 1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62" name="Diamond 1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3" name="Diamond 1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4" name="Diamond 1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9" name="Diamond 1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0" name="Diamond 1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1" name="Diamond 1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4" name="Diamond 1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5" name="Diamond 1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6" name="Diamond 15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51" name="Diamond 1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2" name="Diamond 1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3" name="Diamond 1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5777522" y="2206053"/>
                    <a:ext cx="522898" cy="629793"/>
                    <a:chOff x="6696074" y="1491869"/>
                    <a:chExt cx="522898" cy="629793"/>
                  </a:xfrm>
                  <a:grpFill/>
                </p:grpSpPr>
                <p:sp>
                  <p:nvSpPr>
                    <p:cNvPr id="144" name="Diamond 143"/>
                    <p:cNvSpPr>
                      <a:spLocks noChangeAspect="1"/>
                    </p:cNvSpPr>
                    <p:nvPr/>
                  </p:nvSpPr>
                  <p:spPr>
                    <a:xfrm>
                      <a:off x="6696074" y="1491869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46" name="Diamond 1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7" name="Diamond 1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8" name="Diamond 1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4585797" y="2984500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133" name="Diamond 13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Diamond 13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Diamond 13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130" name="Diamond 12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1" name="Diamond 13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2" name="Diamond 13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27" name="Diamond 1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8" name="Diamond 12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9" name="Diamond 12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24" name="Diamond 1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5" name="Diamond 1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6" name="Diamond 1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9" name="Diamond 11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0" name="Diamond 1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1" name="Diamond 1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6" name="Diamond 1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7" name="Diamond 1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8" name="Diamond 11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11" name="Diamond 11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2" name="Diamond 11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3" name="Diamond 1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8" name="Diamond 10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9" name="Diamond 1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0" name="Diamond 10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3" name="Diamond 10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4" name="Diamond 10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5" name="Diamond 10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100" name="Diamond 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1" name="Diamond 1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2" name="Diamond 10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95" name="Diamond 9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6" name="Diamond 9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7" name="Diamond 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92" name="Diamond 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3" name="Diamond 9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4" name="Diamond 9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5831375" y="3740308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79" name="Diamond 78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Diamond 79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Diamond 80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76" name="Diamond 7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7" name="Diamond 7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8" name="Diamond 7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73" name="Diamond 7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" name="Diamond 7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5" name="Diamond 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70" name="Diamond 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" name="Diamond 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2" name="Diamond 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65" name="Diamond 6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6" name="Diamond 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7" name="Diamond 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62" name="Diamond 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3" name="Diamond 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4" name="Diamond 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57" name="Diamond 5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8" name="Diamond 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9" name="Diamond 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54" name="Diamond 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5" name="Diamond 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6" name="Diamond 5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9" name="Diamond 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" name="Diamond 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" name="Diamond 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" name="Diamond 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" name="Diamond 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" name="Diamond 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" name="Diamond 4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" name="Diamond 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3" name="Diamond 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8" name="Diamond 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" name="Diamond 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" name="Diamond 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cxnSp>
          <p:nvCxnSpPr>
            <p:cNvPr id="8" name="Straight Arrow Connector 7"/>
            <p:cNvCxnSpPr/>
            <p:nvPr/>
          </p:nvCxnSpPr>
          <p:spPr>
            <a:xfrm>
              <a:off x="857798" y="6113017"/>
              <a:ext cx="7760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32353" y="396876"/>
              <a:ext cx="0" cy="5700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02719" y="626641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237" y="3968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673350" y="1758950"/>
              <a:ext cx="2540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370707" y="4791456"/>
              <a:ext cx="201168" cy="19907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iamond 13"/>
            <p:cNvSpPr>
              <a:spLocks noChangeAspect="1"/>
            </p:cNvSpPr>
            <p:nvPr/>
          </p:nvSpPr>
          <p:spPr>
            <a:xfrm>
              <a:off x="6605097" y="3321050"/>
              <a:ext cx="211748" cy="210312"/>
            </a:xfrm>
            <a:prstGeom prst="diamond">
              <a:avLst/>
            </a:prstGeom>
            <a:solidFill>
              <a:srgbClr val="F7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49532" y="448326"/>
              <a:ext cx="7776359" cy="3609514"/>
              <a:chOff x="1049532" y="448326"/>
              <a:chExt cx="7776359" cy="360951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879410" y="709375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34570" y="448326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49532" y="3688508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849197" y="1457849"/>
              <a:ext cx="4261674" cy="3016551"/>
              <a:chOff x="2849197" y="1457849"/>
              <a:chExt cx="4261674" cy="301655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043763" y="1457849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06494" y="2500837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Y=2.9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49197" y="4105068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Y=5.1</a:t>
                </a: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904875" y="412750"/>
              <a:ext cx="4540250" cy="2841625"/>
            </a:xfrm>
            <a:custGeom>
              <a:avLst/>
              <a:gdLst>
                <a:gd name="connsiteX0" fmla="*/ 3730625 w 4540250"/>
                <a:gd name="connsiteY0" fmla="*/ 0 h 2841625"/>
                <a:gd name="connsiteX1" fmla="*/ 3730625 w 4540250"/>
                <a:gd name="connsiteY1" fmla="*/ 1000125 h 2841625"/>
                <a:gd name="connsiteX2" fmla="*/ 4540250 w 4540250"/>
                <a:gd name="connsiteY2" fmla="*/ 1016000 h 2841625"/>
                <a:gd name="connsiteX3" fmla="*/ 4524375 w 4540250"/>
                <a:gd name="connsiteY3" fmla="*/ 2301875 h 2841625"/>
                <a:gd name="connsiteX4" fmla="*/ 3587750 w 4540250"/>
                <a:gd name="connsiteY4" fmla="*/ 2301875 h 2841625"/>
                <a:gd name="connsiteX5" fmla="*/ 3587750 w 4540250"/>
                <a:gd name="connsiteY5" fmla="*/ 2841625 h 2841625"/>
                <a:gd name="connsiteX6" fmla="*/ 2508250 w 4540250"/>
                <a:gd name="connsiteY6" fmla="*/ 2809875 h 2841625"/>
                <a:gd name="connsiteX7" fmla="*/ 2508250 w 4540250"/>
                <a:gd name="connsiteY7" fmla="*/ 2206625 h 2841625"/>
                <a:gd name="connsiteX8" fmla="*/ 0 w 4540250"/>
                <a:gd name="connsiteY8" fmla="*/ 2238375 h 284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0250" h="2841625">
                  <a:moveTo>
                    <a:pt x="3730625" y="0"/>
                  </a:moveTo>
                  <a:lnTo>
                    <a:pt x="3730625" y="1000125"/>
                  </a:lnTo>
                  <a:lnTo>
                    <a:pt x="4540250" y="1016000"/>
                  </a:lnTo>
                  <a:lnTo>
                    <a:pt x="4524375" y="2301875"/>
                  </a:lnTo>
                  <a:lnTo>
                    <a:pt x="3587750" y="2301875"/>
                  </a:lnTo>
                  <a:lnTo>
                    <a:pt x="3587750" y="2841625"/>
                  </a:lnTo>
                  <a:lnTo>
                    <a:pt x="2508250" y="2809875"/>
                  </a:lnTo>
                  <a:lnTo>
                    <a:pt x="2508250" y="2206625"/>
                  </a:lnTo>
                  <a:lnTo>
                    <a:pt x="0" y="2238375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29125" y="3286125"/>
              <a:ext cx="1158875" cy="2825750"/>
            </a:xfrm>
            <a:custGeom>
              <a:avLst/>
              <a:gdLst>
                <a:gd name="connsiteX0" fmla="*/ 0 w 1158875"/>
                <a:gd name="connsiteY0" fmla="*/ 0 h 2825750"/>
                <a:gd name="connsiteX1" fmla="*/ 0 w 1158875"/>
                <a:gd name="connsiteY1" fmla="*/ 222250 h 2825750"/>
                <a:gd name="connsiteX2" fmla="*/ 523875 w 1158875"/>
                <a:gd name="connsiteY2" fmla="*/ 238125 h 2825750"/>
                <a:gd name="connsiteX3" fmla="*/ 508000 w 1158875"/>
                <a:gd name="connsiteY3" fmla="*/ 1317625 h 2825750"/>
                <a:gd name="connsiteX4" fmla="*/ 1158875 w 1158875"/>
                <a:gd name="connsiteY4" fmla="*/ 1317625 h 2825750"/>
                <a:gd name="connsiteX5" fmla="*/ 1143000 w 1158875"/>
                <a:gd name="connsiteY5" fmla="*/ 2825750 h 282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875" h="2825750">
                  <a:moveTo>
                    <a:pt x="0" y="0"/>
                  </a:moveTo>
                  <a:lnTo>
                    <a:pt x="0" y="222250"/>
                  </a:lnTo>
                  <a:lnTo>
                    <a:pt x="523875" y="238125"/>
                  </a:lnTo>
                  <a:lnTo>
                    <a:pt x="508000" y="1317625"/>
                  </a:lnTo>
                  <a:lnTo>
                    <a:pt x="1158875" y="1317625"/>
                  </a:lnTo>
                  <a:lnTo>
                    <a:pt x="1143000" y="282575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1360481" y="2163599"/>
            <a:ext cx="7204025" cy="4446063"/>
            <a:chOff x="415237" y="159766"/>
            <a:chExt cx="8410654" cy="6475984"/>
          </a:xfrm>
        </p:grpSpPr>
        <p:grpSp>
          <p:nvGrpSpPr>
            <p:cNvPr id="301" name="Group 300"/>
            <p:cNvGrpSpPr/>
            <p:nvPr/>
          </p:nvGrpSpPr>
          <p:grpSpPr>
            <a:xfrm>
              <a:off x="1046688" y="470424"/>
              <a:ext cx="4793272" cy="2706688"/>
              <a:chOff x="1174750" y="611187"/>
              <a:chExt cx="4793272" cy="2706688"/>
            </a:xfrm>
          </p:grpSpPr>
          <p:grpSp>
            <p:nvGrpSpPr>
              <p:cNvPr id="546" name="Group 545"/>
              <p:cNvGrpSpPr/>
              <p:nvPr/>
            </p:nvGrpSpPr>
            <p:grpSpPr>
              <a:xfrm>
                <a:off x="3435350" y="2178050"/>
                <a:ext cx="1600200" cy="987425"/>
                <a:chOff x="1174750" y="904875"/>
                <a:chExt cx="1600200" cy="987425"/>
              </a:xfrm>
            </p:grpSpPr>
            <p:sp>
              <p:nvSpPr>
                <p:cNvPr id="593" name="Oval 592"/>
                <p:cNvSpPr/>
                <p:nvPr/>
              </p:nvSpPr>
              <p:spPr>
                <a:xfrm>
                  <a:off x="1174750" y="9525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4" name="Oval 593"/>
                <p:cNvSpPr/>
                <p:nvPr/>
              </p:nvSpPr>
              <p:spPr>
                <a:xfrm>
                  <a:off x="2009775" y="9048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5" name="Oval 594"/>
                <p:cNvSpPr/>
                <p:nvPr/>
              </p:nvSpPr>
              <p:spPr>
                <a:xfrm>
                  <a:off x="1704975" y="1120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6" name="Oval 595"/>
                <p:cNvSpPr/>
                <p:nvPr/>
              </p:nvSpPr>
              <p:spPr>
                <a:xfrm>
                  <a:off x="2368550" y="129540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7" name="Oval 596"/>
                <p:cNvSpPr/>
                <p:nvPr/>
              </p:nvSpPr>
              <p:spPr>
                <a:xfrm>
                  <a:off x="1327150" y="12636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8" name="Oval 597"/>
                <p:cNvSpPr/>
                <p:nvPr/>
              </p:nvSpPr>
              <p:spPr>
                <a:xfrm>
                  <a:off x="2003425" y="15017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9" name="Oval 598"/>
                <p:cNvSpPr/>
                <p:nvPr/>
              </p:nvSpPr>
              <p:spPr>
                <a:xfrm>
                  <a:off x="1685925" y="1654175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0" name="Oval 599"/>
                <p:cNvSpPr/>
                <p:nvPr/>
              </p:nvSpPr>
              <p:spPr>
                <a:xfrm>
                  <a:off x="2520950" y="1606550"/>
                  <a:ext cx="254000" cy="23812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>
                <a:off x="1174750" y="611187"/>
                <a:ext cx="4793272" cy="2706688"/>
                <a:chOff x="1174750" y="611187"/>
                <a:chExt cx="4793272" cy="2706688"/>
              </a:xfrm>
            </p:grpSpPr>
            <p:grpSp>
              <p:nvGrpSpPr>
                <p:cNvPr id="548" name="Group 547"/>
                <p:cNvGrpSpPr/>
                <p:nvPr/>
              </p:nvGrpSpPr>
              <p:grpSpPr>
                <a:xfrm>
                  <a:off x="2089150" y="61118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85" name="Oval 584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Oval 585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Oval 586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Oval 587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9" name="Oval 588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0" name="Oval 589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2" name="Oval 591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1289050" y="233045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77" name="Oval 576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8" name="Oval 577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9" name="Oval 578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0" name="Oval 579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Oval 580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2" name="Oval 581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3" name="Oval 582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4" name="Oval 583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1174750" y="904875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0" name="Oval 569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1" name="Oval 570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3" name="Oval 572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4" name="Oval 573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5" name="Oval 574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6" name="Oval 575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1" name="Group 550"/>
                <p:cNvGrpSpPr/>
                <p:nvPr/>
              </p:nvGrpSpPr>
              <p:grpSpPr>
                <a:xfrm>
                  <a:off x="4367822" y="1616837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61" name="Oval 560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2" name="Oval 561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3" name="Oval 562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5" name="Oval 564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Oval 565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Oval 566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Oval 567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52" name="Group 551"/>
                <p:cNvGrpSpPr/>
                <p:nvPr/>
              </p:nvGrpSpPr>
              <p:grpSpPr>
                <a:xfrm>
                  <a:off x="2752725" y="2044700"/>
                  <a:ext cx="1600200" cy="987425"/>
                  <a:chOff x="1174750" y="904875"/>
                  <a:chExt cx="1600200" cy="987425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1174750" y="9525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4" name="Oval 553"/>
                  <p:cNvSpPr/>
                  <p:nvPr/>
                </p:nvSpPr>
                <p:spPr>
                  <a:xfrm>
                    <a:off x="2009775" y="9048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5" name="Oval 554"/>
                  <p:cNvSpPr/>
                  <p:nvPr/>
                </p:nvSpPr>
                <p:spPr>
                  <a:xfrm>
                    <a:off x="1704975" y="1120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6" name="Oval 555"/>
                  <p:cNvSpPr/>
                  <p:nvPr/>
                </p:nvSpPr>
                <p:spPr>
                  <a:xfrm>
                    <a:off x="2368550" y="129540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7" name="Oval 556"/>
                  <p:cNvSpPr/>
                  <p:nvPr/>
                </p:nvSpPr>
                <p:spPr>
                  <a:xfrm>
                    <a:off x="1327150" y="12636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8" name="Oval 557"/>
                  <p:cNvSpPr/>
                  <p:nvPr/>
                </p:nvSpPr>
                <p:spPr>
                  <a:xfrm>
                    <a:off x="2003425" y="15017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9" name="Oval 558"/>
                  <p:cNvSpPr/>
                  <p:nvPr/>
                </p:nvSpPr>
                <p:spPr>
                  <a:xfrm>
                    <a:off x="1685925" y="1654175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0" name="Oval 559"/>
                  <p:cNvSpPr/>
                  <p:nvPr/>
                </p:nvSpPr>
                <p:spPr>
                  <a:xfrm>
                    <a:off x="2520950" y="1606550"/>
                    <a:ext cx="254000" cy="238125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02" name="Group 301"/>
            <p:cNvGrpSpPr/>
            <p:nvPr/>
          </p:nvGrpSpPr>
          <p:grpSpPr>
            <a:xfrm>
              <a:off x="1839420" y="2504202"/>
              <a:ext cx="3653490" cy="3283711"/>
              <a:chOff x="1817116" y="2813431"/>
              <a:chExt cx="3653490" cy="3283711"/>
            </a:xfrm>
          </p:grpSpPr>
          <p:grpSp>
            <p:nvGrpSpPr>
              <p:cNvPr id="486" name="Group 485"/>
              <p:cNvGrpSpPr/>
              <p:nvPr/>
            </p:nvGrpSpPr>
            <p:grpSpPr>
              <a:xfrm>
                <a:off x="3109341" y="3265138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32" name="Group 531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40" name="Rectangle 53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1" name="Rectangle 54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2" name="Rectangle 54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3" name="Rectangle 54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4" name="Rectangle 54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5" name="Rectangle 54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34" name="Rectangle 533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5" name="Rectangle 534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6" name="Rectangle 535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7" name="Rectangle 536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8" name="Rectangle 537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9" name="Rectangle 538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7" name="Group 486"/>
              <p:cNvGrpSpPr/>
              <p:nvPr/>
            </p:nvGrpSpPr>
            <p:grpSpPr>
              <a:xfrm>
                <a:off x="4005788" y="4490783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18" name="Group 517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26" name="Rectangle 52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7" name="Rectangle 52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8" name="Rectangle 52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9" name="Rectangle 52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0" name="Rectangle 52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1" name="Rectangle 53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19" name="Group 518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20" name="Rectangle 519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1" name="Rectangle 520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2" name="Rectangle 521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3" name="Rectangle 522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4" name="Rectangle 523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5" name="Rectangle 524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8" name="Group 487"/>
              <p:cNvGrpSpPr/>
              <p:nvPr/>
            </p:nvGrpSpPr>
            <p:grpSpPr>
              <a:xfrm>
                <a:off x="2124075" y="4010406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504" name="Group 503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12" name="Rectangle 51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3" name="Rectangle 51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4" name="Rectangle 51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5" name="Rectangle 51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6" name="Rectangle 51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7" name="Rectangle 51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05" name="Group 504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506" name="Rectangle 505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7" name="Rectangle 506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8" name="Rectangle 507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9" name="Rectangle 508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0" name="Rectangle 509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1" name="Rectangle 510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89" name="Group 488"/>
              <p:cNvGrpSpPr/>
              <p:nvPr/>
            </p:nvGrpSpPr>
            <p:grpSpPr>
              <a:xfrm>
                <a:off x="1817116" y="2813431"/>
                <a:ext cx="1464818" cy="1606359"/>
                <a:chOff x="2124075" y="4010406"/>
                <a:chExt cx="1464818" cy="1606359"/>
              </a:xfrm>
            </p:grpSpPr>
            <p:grpSp>
              <p:nvGrpSpPr>
                <p:cNvPr id="490" name="Group 489"/>
                <p:cNvGrpSpPr/>
                <p:nvPr/>
              </p:nvGrpSpPr>
              <p:grpSpPr>
                <a:xfrm>
                  <a:off x="2124075" y="401040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498" name="Rectangle 497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9" name="Rectangle 498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0" name="Rectangle 499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Rectangle 500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2" name="Rectangle 501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3" name="Rectangle 502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91" name="Group 490"/>
                <p:cNvGrpSpPr/>
                <p:nvPr/>
              </p:nvGrpSpPr>
              <p:grpSpPr>
                <a:xfrm>
                  <a:off x="2625725" y="4639056"/>
                  <a:ext cx="963168" cy="977709"/>
                  <a:chOff x="2124075" y="4010406"/>
                  <a:chExt cx="963168" cy="977709"/>
                </a:xfrm>
              </p:grpSpPr>
              <p:sp>
                <p:nvSpPr>
                  <p:cNvPr id="492" name="Rectangle 491"/>
                  <p:cNvSpPr>
                    <a:spLocks noChangeAspect="1"/>
                  </p:cNvSpPr>
                  <p:nvPr/>
                </p:nvSpPr>
                <p:spPr>
                  <a:xfrm>
                    <a:off x="2124075" y="41794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3" name="Rectangle 492"/>
                  <p:cNvSpPr>
                    <a:spLocks noChangeAspect="1"/>
                  </p:cNvSpPr>
                  <p:nvPr/>
                </p:nvSpPr>
                <p:spPr>
                  <a:xfrm>
                    <a:off x="2276475" y="43318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4" name="Rectangle 493"/>
                  <p:cNvSpPr>
                    <a:spLocks noChangeAspect="1"/>
                  </p:cNvSpPr>
                  <p:nvPr/>
                </p:nvSpPr>
                <p:spPr>
                  <a:xfrm>
                    <a:off x="2716657" y="4010406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5" name="Rectangle 494"/>
                  <p:cNvSpPr>
                    <a:spLocks noChangeAspect="1"/>
                  </p:cNvSpPr>
                  <p:nvPr/>
                </p:nvSpPr>
                <p:spPr>
                  <a:xfrm>
                    <a:off x="2581275" y="4353560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6" name="Rectangle 495"/>
                  <p:cNvSpPr>
                    <a:spLocks noChangeAspect="1"/>
                  </p:cNvSpPr>
                  <p:nvPr/>
                </p:nvSpPr>
                <p:spPr>
                  <a:xfrm>
                    <a:off x="2176907" y="4789043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7" name="Rectangle 496"/>
                  <p:cNvSpPr>
                    <a:spLocks noChangeAspect="1"/>
                  </p:cNvSpPr>
                  <p:nvPr/>
                </p:nvSpPr>
                <p:spPr>
                  <a:xfrm>
                    <a:off x="2886075" y="4544059"/>
                    <a:ext cx="201168" cy="1990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cxnSp>
          <p:nvCxnSpPr>
            <p:cNvPr id="303" name="Straight Connector 302"/>
            <p:cNvCxnSpPr/>
            <p:nvPr/>
          </p:nvCxnSpPr>
          <p:spPr>
            <a:xfrm>
              <a:off x="4939111" y="159766"/>
              <a:ext cx="29845" cy="59373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932353" y="3363277"/>
              <a:ext cx="4041893" cy="31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304"/>
            <p:cNvGrpSpPr/>
            <p:nvPr/>
          </p:nvGrpSpPr>
          <p:grpSpPr>
            <a:xfrm>
              <a:off x="4523434" y="499063"/>
              <a:ext cx="3660776" cy="5032596"/>
              <a:chOff x="4585797" y="894969"/>
              <a:chExt cx="3660776" cy="5032596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4987924" y="894969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432" name="Group 431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483" name="Diamond 482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4" name="Diamond 483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5" name="Diamond 484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33" name="Group 432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434" name="Group 433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480" name="Diamond 479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1" name="Diamond 480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2" name="Diamond 481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435" name="Group 434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72" name="Group 47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77" name="Diamond 4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8" name="Diamond 4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9" name="Diamond 4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73" name="Group 47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74" name="Diamond 47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5" name="Diamond 4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6" name="Diamond 4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6" name="Group 435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64" name="Group 46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9" name="Diamond 4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0" name="Diamond 4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1" name="Diamond 4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65" name="Group 46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6" name="Diamond 4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7" name="Diamond 4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8" name="Diamond 4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7" name="Group 436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56" name="Group 45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61" name="Diamond 4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2" name="Diamond 4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3" name="Diamond 4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57" name="Group 45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8" name="Diamond 4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9" name="Diamond 4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60" name="Diamond 4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8" name="Group 437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8" name="Group 44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3" name="Diamond 4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4" name="Diamond 4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5" name="Diamond 4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49" name="Group 44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50" name="Diamond 4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1" name="Diamond 4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52" name="Diamond 4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9" name="Group 438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40" name="Group 43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45" name="Diamond 4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6" name="Diamond 4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7" name="Diamond 4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41" name="Group 44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42" name="Diamond 4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3" name="Diamond 4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44" name="Diamond 4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4585797" y="2984500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378" name="Group 377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429" name="Diamond 428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0" name="Diamond 429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Diamond 430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9" name="Group 378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426" name="Diamond 425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7" name="Diamond 426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8" name="Diamond 427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18" name="Group 41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23" name="Diamond 4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4" name="Diamond 4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5" name="Diamond 4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19" name="Group 41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20" name="Diamond 41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1" name="Diamond 4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2" name="Diamond 42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10" name="Group 40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5" name="Diamond 41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6" name="Diamond 41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7" name="Diamond 4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11" name="Group 41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12" name="Diamond 41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3" name="Diamond 41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14" name="Diamond 41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402" name="Group 40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07" name="Diamond 40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8" name="Diamond 40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9" name="Diamond 40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03" name="Group 40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404" name="Diamond 40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5" name="Diamond 40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6" name="Diamond 4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4" name="Group 383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94" name="Group 39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9" name="Diamond 39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0" name="Diamond 3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01" name="Diamond 4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95" name="Group 39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6" name="Diamond 39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7" name="Diamond 3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8" name="Diamond 39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85" name="Group 384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86" name="Group 38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91" name="Diamond 39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2" name="Diamond 39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3" name="Diamond 39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87" name="Group 38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88" name="Diamond 38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9" name="Diamond 38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0" name="Diamond 38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23" name="Group 322"/>
              <p:cNvGrpSpPr/>
              <p:nvPr/>
            </p:nvGrpSpPr>
            <p:grpSpPr>
              <a:xfrm>
                <a:off x="5831375" y="3740308"/>
                <a:ext cx="2415198" cy="2187257"/>
                <a:chOff x="4987924" y="894969"/>
                <a:chExt cx="2415198" cy="2187257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6550024" y="1079119"/>
                  <a:ext cx="516548" cy="588518"/>
                  <a:chOff x="6238874" y="1037844"/>
                  <a:chExt cx="516548" cy="588518"/>
                </a:xfrm>
                <a:solidFill>
                  <a:srgbClr val="F79646"/>
                </a:solidFill>
              </p:grpSpPr>
              <p:sp>
                <p:nvSpPr>
                  <p:cNvPr id="375" name="Diamond 374"/>
                  <p:cNvSpPr>
                    <a:spLocks noChangeAspect="1"/>
                  </p:cNvSpPr>
                  <p:nvPr/>
                </p:nvSpPr>
                <p:spPr>
                  <a:xfrm>
                    <a:off x="6238874" y="12636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Diamond 375"/>
                  <p:cNvSpPr>
                    <a:spLocks noChangeAspect="1"/>
                  </p:cNvSpPr>
                  <p:nvPr/>
                </p:nvSpPr>
                <p:spPr>
                  <a:xfrm>
                    <a:off x="6391274" y="1416050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Diamond 376"/>
                  <p:cNvSpPr>
                    <a:spLocks noChangeAspect="1"/>
                  </p:cNvSpPr>
                  <p:nvPr/>
                </p:nvSpPr>
                <p:spPr>
                  <a:xfrm>
                    <a:off x="6543674" y="1037844"/>
                    <a:ext cx="211748" cy="210312"/>
                  </a:xfrm>
                  <a:prstGeom prst="diamond">
                    <a:avLst/>
                  </a:prstGeom>
                  <a:grp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25" name="Group 324"/>
                <p:cNvGrpSpPr/>
                <p:nvPr/>
              </p:nvGrpSpPr>
              <p:grpSpPr>
                <a:xfrm>
                  <a:off x="4987924" y="894969"/>
                  <a:ext cx="2415198" cy="2187257"/>
                  <a:chOff x="4956174" y="1037844"/>
                  <a:chExt cx="2415198" cy="2187257"/>
                </a:xfrm>
                <a:solidFill>
                  <a:schemeClr val="accent6"/>
                </a:solidFill>
              </p:grpSpPr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6238874" y="1037844"/>
                    <a:ext cx="516548" cy="588518"/>
                    <a:chOff x="6238874" y="1037844"/>
                    <a:chExt cx="516548" cy="588518"/>
                  </a:xfrm>
                  <a:grpFill/>
                </p:grpSpPr>
                <p:sp>
                  <p:nvSpPr>
                    <p:cNvPr id="372" name="Diamond 371"/>
                    <p:cNvSpPr>
                      <a:spLocks noChangeAspect="1"/>
                    </p:cNvSpPr>
                    <p:nvPr/>
                  </p:nvSpPr>
                  <p:spPr>
                    <a:xfrm>
                      <a:off x="6238874" y="12636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3" name="Diamond 372"/>
                    <p:cNvSpPr>
                      <a:spLocks noChangeAspect="1"/>
                    </p:cNvSpPr>
                    <p:nvPr/>
                  </p:nvSpPr>
                  <p:spPr>
                    <a:xfrm>
                      <a:off x="6391274" y="1416050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4" name="Diamond 373"/>
                    <p:cNvSpPr>
                      <a:spLocks noChangeAspect="1"/>
                    </p:cNvSpPr>
                    <p:nvPr/>
                  </p:nvSpPr>
                  <p:spPr>
                    <a:xfrm>
                      <a:off x="6543674" y="1037844"/>
                      <a:ext cx="211748" cy="210312"/>
                    </a:xfrm>
                    <a:prstGeom prst="diamond">
                      <a:avLst/>
                    </a:prstGeom>
                    <a:grpFill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5565773" y="1667637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64" name="Group 363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9" name="Diamond 3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70" name="Diamond 3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71" name="Diamond 37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65" name="Group 364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6" name="Diamond 36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7" name="Diamond 3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8" name="Diamond 3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4956174" y="1311465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56" name="Group 355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61" name="Diamond 36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2" name="Diamond 3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3" name="Diamond 3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57" name="Group 356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8" name="Diamond 3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9" name="Diamond 3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0" name="Diamond 3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6543674" y="1644269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48" name="Group 347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3" name="Diamond 3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4" name="Diamond 3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5" name="Diamond 3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49" name="Group 348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50" name="Diamond 3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1" name="Diamond 35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2" name="Diamond 3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0" name="Group 329"/>
                  <p:cNvGrpSpPr/>
                  <p:nvPr/>
                </p:nvGrpSpPr>
                <p:grpSpPr>
                  <a:xfrm>
                    <a:off x="6036773" y="2595308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40" name="Group 339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45" name="Diamond 3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6" name="Diamond 34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7" name="Diamond 3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41" name="Group 340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42" name="Diamond 34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3" name="Diamond 34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4" name="Diamond 34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31" name="Group 330"/>
                  <p:cNvGrpSpPr/>
                  <p:nvPr/>
                </p:nvGrpSpPr>
                <p:grpSpPr>
                  <a:xfrm>
                    <a:off x="5472722" y="2206053"/>
                    <a:ext cx="827698" cy="629793"/>
                    <a:chOff x="6391274" y="1491869"/>
                    <a:chExt cx="827698" cy="629793"/>
                  </a:xfrm>
                  <a:grpFill/>
                </p:grpSpPr>
                <p:grpSp>
                  <p:nvGrpSpPr>
                    <p:cNvPr id="332" name="Group 331"/>
                    <p:cNvGrpSpPr/>
                    <p:nvPr/>
                  </p:nvGrpSpPr>
                  <p:grpSpPr>
                    <a:xfrm>
                      <a:off x="6391274" y="1491869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37" name="Diamond 33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8" name="Diamond 3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9" name="Diamond 3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33" name="Group 332"/>
                    <p:cNvGrpSpPr/>
                    <p:nvPr/>
                  </p:nvGrpSpPr>
                  <p:grpSpPr>
                    <a:xfrm>
                      <a:off x="6702424" y="1533144"/>
                      <a:ext cx="516548" cy="588518"/>
                      <a:chOff x="6238874" y="1037844"/>
                      <a:chExt cx="516548" cy="588518"/>
                    </a:xfrm>
                    <a:grpFill/>
                  </p:grpSpPr>
                  <p:sp>
                    <p:nvSpPr>
                      <p:cNvPr id="334" name="Diamond 33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238874" y="12636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5" name="Diamond 33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91274" y="1416050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6" name="Diamond 33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543674" y="1037844"/>
                        <a:ext cx="211748" cy="210312"/>
                      </a:xfrm>
                      <a:prstGeom prst="diamond">
                        <a:avLst/>
                      </a:prstGeom>
                      <a:grpFill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cxnSp>
          <p:nvCxnSpPr>
            <p:cNvPr id="306" name="Straight Arrow Connector 305"/>
            <p:cNvCxnSpPr/>
            <p:nvPr/>
          </p:nvCxnSpPr>
          <p:spPr>
            <a:xfrm>
              <a:off x="857798" y="6113017"/>
              <a:ext cx="7760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V="1">
              <a:off x="932353" y="396876"/>
              <a:ext cx="0" cy="5700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TextBox 307"/>
            <p:cNvSpPr txBox="1"/>
            <p:nvPr/>
          </p:nvSpPr>
          <p:spPr>
            <a:xfrm>
              <a:off x="8102719" y="626641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415237" y="3968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2673350" y="1758950"/>
              <a:ext cx="254000" cy="2381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Rectangle 310"/>
            <p:cNvSpPr>
              <a:spLocks noChangeAspect="1"/>
            </p:cNvSpPr>
            <p:nvPr/>
          </p:nvSpPr>
          <p:spPr>
            <a:xfrm>
              <a:off x="3370707" y="4791456"/>
              <a:ext cx="201168" cy="19907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Diamond 311"/>
            <p:cNvSpPr>
              <a:spLocks noChangeAspect="1"/>
            </p:cNvSpPr>
            <p:nvPr/>
          </p:nvSpPr>
          <p:spPr>
            <a:xfrm>
              <a:off x="6605097" y="3321050"/>
              <a:ext cx="211748" cy="210312"/>
            </a:xfrm>
            <a:prstGeom prst="diamond">
              <a:avLst/>
            </a:prstGeom>
            <a:solidFill>
              <a:srgbClr val="F7964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1049532" y="448326"/>
              <a:ext cx="7776359" cy="3609514"/>
              <a:chOff x="1049532" y="448326"/>
              <a:chExt cx="7776359" cy="3609514"/>
            </a:xfrm>
          </p:grpSpPr>
          <p:sp>
            <p:nvSpPr>
              <p:cNvPr id="318" name="TextBox 317"/>
              <p:cNvSpPr txBox="1"/>
              <p:nvPr/>
            </p:nvSpPr>
            <p:spPr>
              <a:xfrm>
                <a:off x="7879410" y="709375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Region1</a:t>
                </a: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3434570" y="448326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Region2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1049532" y="3688508"/>
                <a:ext cx="94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Region3</a:t>
                </a:r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2849197" y="1457849"/>
              <a:ext cx="4261674" cy="3016551"/>
              <a:chOff x="2849197" y="1457849"/>
              <a:chExt cx="4261674" cy="3016551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3043763" y="1457849"/>
                <a:ext cx="69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y=2.2</a:t>
                </a: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6406494" y="2500837"/>
                <a:ext cx="704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Y=3.2</a:t>
                </a: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2849197" y="4105068"/>
                <a:ext cx="69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y=5.6</a:t>
                </a:r>
              </a:p>
            </p:txBody>
          </p:sp>
        </p:grpSp>
      </p:grpSp>
      <p:sp>
        <p:nvSpPr>
          <p:cNvPr id="601" name="TextBox 600"/>
          <p:cNvSpPr txBox="1"/>
          <p:nvPr/>
        </p:nvSpPr>
        <p:spPr>
          <a:xfrm>
            <a:off x="460921" y="1779263"/>
            <a:ext cx="390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we choose just rectangles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825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Find boxes </a:t>
            </a:r>
            <a:r>
              <a:rPr lang="en-US" sz="2800" i="1" dirty="0"/>
              <a:t>R</a:t>
            </a:r>
            <a:r>
              <a:rPr lang="en-US" sz="2800" i="1" baseline="-25000" dirty="0"/>
              <a:t>1</a:t>
            </a:r>
            <a:r>
              <a:rPr lang="en-US" sz="2800" i="1" dirty="0"/>
              <a:t>, . . . , R</a:t>
            </a:r>
            <a:r>
              <a:rPr lang="en-US" sz="2800" i="1" baseline="-25000" dirty="0"/>
              <a:t>J</a:t>
            </a:r>
            <a:r>
              <a:rPr lang="en-US" sz="2800" i="1" dirty="0"/>
              <a:t> </a:t>
            </a:r>
            <a:r>
              <a:rPr lang="en-US" sz="2800" dirty="0"/>
              <a:t>that minimize the RSS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where          is the mean response value of all training observations in the </a:t>
            </a:r>
            <a:r>
              <a:rPr lang="en-US" sz="2800" i="1" dirty="0"/>
              <a:t>R</a:t>
            </a:r>
            <a:r>
              <a:rPr lang="en-US" sz="2800" i="1" baseline="-25000" dirty="0"/>
              <a:t>j</a:t>
            </a:r>
            <a:r>
              <a:rPr lang="en-US" sz="2800" dirty="0"/>
              <a:t> region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This computationally very expensive!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Solution: </a:t>
            </a:r>
            <a:r>
              <a:rPr lang="en-US" sz="2800" dirty="0"/>
              <a:t>Top down approach, greedy approach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b="1" dirty="0"/>
              <a:t>recursive binary splitting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4" y="976136"/>
            <a:ext cx="4273550" cy="1169277"/>
          </a:xfrm>
          <a:prstGeom prst="rect">
            <a:avLst/>
          </a:prstGeom>
        </p:spPr>
      </p:pic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2194802"/>
            <a:ext cx="609600" cy="495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66750" y="3413125"/>
            <a:ext cx="7667625" cy="158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Binary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6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Consider all predictor </a:t>
            </a:r>
            <a:r>
              <a:rPr lang="en-US" sz="2400" i="1" dirty="0"/>
              <a:t>X</a:t>
            </a:r>
            <a:r>
              <a:rPr lang="en-US" sz="2400" i="1" baseline="-25000" dirty="0"/>
              <a:t>p</a:t>
            </a:r>
            <a:r>
              <a:rPr lang="en-US" sz="2400" baseline="-25000" dirty="0"/>
              <a:t> </a:t>
            </a:r>
            <a:r>
              <a:rPr lang="en-US" sz="2400" dirty="0"/>
              <a:t>and all the all possible values of the cutpoints </a:t>
            </a:r>
            <a:r>
              <a:rPr lang="en-US" sz="2400" i="1" dirty="0"/>
              <a:t>s </a:t>
            </a:r>
            <a:r>
              <a:rPr lang="en-US" sz="2400" dirty="0"/>
              <a:t>for each of the predictors. Choose the predictor and cutpoint s.t. it minimizes the RSS</a:t>
            </a: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This can be done quickly, assuming number of predictors is not very large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Repeat #1 but only consider the sub-regions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Stop: node contains only one class or  node contains less than </a:t>
            </a:r>
            <a:r>
              <a:rPr lang="en-US" sz="2400" i="1" dirty="0"/>
              <a:t>n</a:t>
            </a:r>
            <a:r>
              <a:rPr lang="en-US" sz="2400" dirty="0"/>
              <a:t> data points or max depth is reached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i="1" dirty="0"/>
          </a:p>
          <a:p>
            <a:endParaRPr lang="en-US" sz="2400" i="1" dirty="0"/>
          </a:p>
        </p:txBody>
      </p:sp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6" y="3002840"/>
            <a:ext cx="7491236" cy="9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ressionT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676421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3545" y="42333"/>
            <a:ext cx="3471334" cy="3005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786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0" y="1196752"/>
            <a:ext cx="4173389" cy="4969099"/>
          </a:xfrm>
        </p:spPr>
        <p:txBody>
          <a:bodyPr/>
          <a:lstStyle/>
          <a:p>
            <a:r>
              <a:rPr lang="en-US" sz="2000" dirty="0"/>
              <a:t>Refund = Yes   →   No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1800" dirty="0">
                <a:sym typeface="Symbol" charset="0"/>
              </a:rPr>
              <a:t> </a:t>
            </a:r>
            <a:br>
              <a:rPr lang="en-US" sz="1800" dirty="0">
                <a:sym typeface="Symbol" charset="0"/>
              </a:rPr>
            </a:br>
            <a:r>
              <a:rPr lang="en-US" sz="2000" dirty="0"/>
              <a:t>Marital Status = {Single, Divorced}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2000" dirty="0"/>
              <a:t> Taxable Income &lt; 80k   →   No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 </a:t>
            </a:r>
            <a:br>
              <a:rPr lang="en-US" sz="2000" dirty="0">
                <a:sym typeface="Symbol" charset="0"/>
              </a:rPr>
            </a:br>
            <a:r>
              <a:rPr lang="en-US" sz="2000" dirty="0"/>
              <a:t>Marital Status = {Single, Divorced}</a:t>
            </a:r>
            <a:r>
              <a:rPr lang="en-US" sz="2000" dirty="0">
                <a:sym typeface="Symbol" charset="0"/>
              </a:rPr>
              <a:t>  </a:t>
            </a:r>
            <a:r>
              <a:rPr lang="en-US" sz="2000" dirty="0"/>
              <a:t>Taxable Income &gt; 80k   →   Yes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Marital Status = Married   →   No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467544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2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Derive a rule set from a decision tree: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Write a rule for each path from the root to a leaf. </a:t>
            </a:r>
          </a:p>
          <a:p>
            <a:pPr lvl="1"/>
            <a:r>
              <a:rPr lang="en-US" dirty="0">
                <a:ea typeface="ＭＳ Ｐゴシック" charset="0"/>
              </a:rPr>
              <a:t>The left-hand side is easily built from the label of the nodes and the labels of the arcs.</a:t>
            </a:r>
          </a:p>
          <a:p>
            <a:r>
              <a:rPr lang="en-US" dirty="0"/>
              <a:t>Rules are mutually exclusive and exhaustive.</a:t>
            </a:r>
          </a:p>
          <a:p>
            <a:r>
              <a:rPr lang="en-US" dirty="0"/>
              <a:t>Rule set contains as much information as the tree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153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Dokument" r:id="rId4" imgW="5407152" imgH="5782056" progId="Word.Document.8">
                  <p:embed/>
                </p:oleObj>
              </mc:Choice>
              <mc:Fallback>
                <p:oleObj name="Dokument" r:id="rId4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272752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tabLst>
                <a:tab pos="2354263" algn="l"/>
              </a:tabLst>
            </a:pPr>
            <a:r>
              <a:rPr lang="en-US" sz="2600" dirty="0">
                <a:latin typeface="+mn-lt"/>
              </a:rPr>
              <a:t>Initial Rule:	(Refund=No) </a:t>
            </a:r>
            <a:r>
              <a:rPr lang="en-US" sz="2600" dirty="0">
                <a:latin typeface="+mn-lt"/>
                <a:sym typeface="Symbol" charset="0"/>
              </a:rPr>
              <a:t> (Status=Married)  No</a:t>
            </a:r>
            <a:br>
              <a:rPr lang="en-US" sz="2600" dirty="0">
                <a:latin typeface="+mn-lt"/>
                <a:sym typeface="Symbol" charset="0"/>
              </a:rPr>
            </a:br>
            <a:r>
              <a:rPr lang="en-US" sz="2600" dirty="0">
                <a:latin typeface="+mn-lt"/>
                <a:sym typeface="Symbol" charset="0"/>
              </a:rPr>
              <a:t>Simplified Rule:	(Status=Married)  No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52586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VISIO" r:id="rId6" imgW="4064508" imgH="3249168" progId="Visio.Drawing.6">
                  <p:embed/>
                </p:oleObj>
              </mc:Choice>
              <mc:Fallback>
                <p:oleObj name="VISIO" r:id="rId6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86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75856" y="331088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33400" y="5760503"/>
            <a:ext cx="6424141" cy="3895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resulting rules set can be simplified: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3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9</a:t>
            </a:fld>
            <a:endParaRPr lang="en-US" sz="1000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k</a:t>
              </a:r>
              <a:r>
                <a:rPr lang="en-US" dirty="0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6712</TotalTime>
  <Words>4832</Words>
  <Application>Microsoft Macintosh PowerPoint</Application>
  <PresentationFormat>On-screen Show (4:3)</PresentationFormat>
  <Paragraphs>1243</Paragraphs>
  <Slides>90</Slides>
  <Notes>55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90</vt:i4>
      </vt:variant>
    </vt:vector>
  </HeadingPairs>
  <TitlesOfParts>
    <vt:vector size="106" baseType="lpstr">
      <vt:lpstr>Arial</vt:lpstr>
      <vt:lpstr>Calibri</vt:lpstr>
      <vt:lpstr>Cambria Math</vt:lpstr>
      <vt:lpstr>Courier New</vt:lpstr>
      <vt:lpstr>LucidaGrande</vt:lpstr>
      <vt:lpstr>Myriad Pro</vt:lpstr>
      <vt:lpstr>Tahoma</vt:lpstr>
      <vt:lpstr>Times New Roman</vt:lpstr>
      <vt:lpstr>Wingdings</vt:lpstr>
      <vt:lpstr>7_Standarddesign</vt:lpstr>
      <vt:lpstr>Arbeitsblatt</vt:lpstr>
      <vt:lpstr>Equation</vt:lpstr>
      <vt:lpstr>Formel</vt:lpstr>
      <vt:lpstr>Photo Editor Photo</vt:lpstr>
      <vt:lpstr>VISIO</vt:lpstr>
      <vt:lpstr>Dokument</vt:lpstr>
      <vt:lpstr>Einführung in Web- und Data-Science</vt:lpstr>
      <vt:lpstr>Inductive Learning</vt:lpstr>
      <vt:lpstr>Card Example: Guess a Concept</vt:lpstr>
      <vt:lpstr>Card Example: Guess a Concept</vt:lpstr>
      <vt:lpstr>Simplified Representation</vt:lpstr>
      <vt:lpstr>Extension of a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Example-Selection Strategy</vt:lpstr>
      <vt:lpstr>Example</vt:lpstr>
      <vt:lpstr>Example-Selection Strategy</vt:lpstr>
      <vt:lpstr>Noise</vt:lpstr>
      <vt:lpstr>Next Topic</vt:lpstr>
      <vt:lpstr>Decision Trees</vt:lpstr>
      <vt:lpstr>Decision trees</vt:lpstr>
      <vt:lpstr>Building Decision Trees</vt:lpstr>
      <vt:lpstr>Which attribute to select?</vt:lpstr>
      <vt:lpstr>Choosing the Best Attribute</vt:lpstr>
      <vt:lpstr>Information Theory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The final decision tree</vt:lpstr>
      <vt:lpstr>Univariate Splits</vt:lpstr>
      <vt:lpstr>Multivariate Splits</vt:lpstr>
      <vt:lpstr>1R – Simplicity First!</vt:lpstr>
      <vt:lpstr>Evaluating the Weather Attributes</vt:lpstr>
      <vt:lpstr>Assessing Performance of a Learning Algorithm</vt:lpstr>
      <vt:lpstr>Cross-Validation</vt:lpstr>
      <vt:lpstr>Cross-Validation</vt:lpstr>
      <vt:lpstr>Cross-Validation</vt:lpstr>
      <vt:lpstr>Cross-Validation</vt:lpstr>
      <vt:lpstr>Common Splitting Strategies</vt:lpstr>
      <vt:lpstr>Common Splitting Strategies</vt:lpstr>
      <vt:lpstr>Discussion of 1R</vt:lpstr>
      <vt:lpstr>From ID3 to C4.5: History</vt:lpstr>
      <vt:lpstr>Dealing with Numeric (Metric) Attributes</vt:lpstr>
      <vt:lpstr>The problem of Overfitting</vt:lpstr>
      <vt:lpstr>Discretization Example</vt:lpstr>
      <vt:lpstr>With Overfitting Avoidance</vt:lpstr>
      <vt:lpstr>Numeric Attributes – Advanced</vt:lpstr>
      <vt:lpstr>Example</vt:lpstr>
      <vt:lpstr>Missing as a Separate Value</vt:lpstr>
      <vt:lpstr>Missing Values – Advanced</vt:lpstr>
      <vt:lpstr>Missing Values – Advanced</vt:lpstr>
      <vt:lpstr>Pruning</vt:lpstr>
      <vt:lpstr>Post-pruning</vt:lpstr>
      <vt:lpstr>Subtree replacement</vt:lpstr>
      <vt:lpstr>*Subtree raising</vt:lpstr>
      <vt:lpstr>Post-pruning</vt:lpstr>
      <vt:lpstr>Estimating Error Rates</vt:lpstr>
      <vt:lpstr>Expected Error Pruning</vt:lpstr>
      <vt:lpstr>Static Expected Error</vt:lpstr>
      <vt:lpstr>Backed-up Error</vt:lpstr>
      <vt:lpstr>Example Calculation</vt:lpstr>
      <vt:lpstr>Example Calculation</vt:lpstr>
      <vt:lpstr>Example</vt:lpstr>
      <vt:lpstr>Regression Trees</vt:lpstr>
      <vt:lpstr>PowerPoint Presentation</vt:lpstr>
      <vt:lpstr>Finding the sub-regions</vt:lpstr>
      <vt:lpstr>PowerPoint Presentation</vt:lpstr>
      <vt:lpstr>Recursive Binary Splitting</vt:lpstr>
      <vt:lpstr>PowerPoint Presentation</vt:lpstr>
      <vt:lpstr>From Decision Trees To Rules</vt:lpstr>
      <vt:lpstr>From Decision Trees to Rules</vt:lpstr>
      <vt:lpstr>Rules Can Be Simplified</vt:lpstr>
      <vt:lpstr>Rules Can Be Simplified</vt:lpstr>
      <vt:lpstr>VSL vs DTL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640</cp:revision>
  <cp:lastPrinted>2016-12-12T10:15:25Z</cp:lastPrinted>
  <dcterms:created xsi:type="dcterms:W3CDTF">2010-04-27T12:26:40Z</dcterms:created>
  <dcterms:modified xsi:type="dcterms:W3CDTF">2020-11-24T11:58:42Z</dcterms:modified>
</cp:coreProperties>
</file>