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78"/>
  </p:notesMasterIdLst>
  <p:handoutMasterIdLst>
    <p:handoutMasterId r:id="rId79"/>
  </p:handoutMasterIdLst>
  <p:sldIdLst>
    <p:sldId id="341" r:id="rId2"/>
    <p:sldId id="342" r:id="rId3"/>
    <p:sldId id="343" r:id="rId4"/>
    <p:sldId id="344" r:id="rId5"/>
    <p:sldId id="423" r:id="rId6"/>
    <p:sldId id="346" r:id="rId7"/>
    <p:sldId id="345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419" r:id="rId18"/>
    <p:sldId id="356" r:id="rId19"/>
    <p:sldId id="420" r:id="rId20"/>
    <p:sldId id="358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414" r:id="rId34"/>
    <p:sldId id="408" r:id="rId35"/>
    <p:sldId id="415" r:id="rId36"/>
    <p:sldId id="416" r:id="rId37"/>
    <p:sldId id="417" r:id="rId38"/>
    <p:sldId id="418" r:id="rId39"/>
    <p:sldId id="373" r:id="rId40"/>
    <p:sldId id="306" r:id="rId41"/>
    <p:sldId id="307" r:id="rId42"/>
    <p:sldId id="404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543" r:id="rId52"/>
    <p:sldId id="498" r:id="rId53"/>
    <p:sldId id="500" r:id="rId54"/>
    <p:sldId id="545" r:id="rId55"/>
    <p:sldId id="485" r:id="rId56"/>
    <p:sldId id="486" r:id="rId57"/>
    <p:sldId id="487" r:id="rId58"/>
    <p:sldId id="488" r:id="rId59"/>
    <p:sldId id="489" r:id="rId60"/>
    <p:sldId id="550" r:id="rId61"/>
    <p:sldId id="490" r:id="rId62"/>
    <p:sldId id="491" r:id="rId63"/>
    <p:sldId id="492" r:id="rId64"/>
    <p:sldId id="542" r:id="rId65"/>
    <p:sldId id="541" r:id="rId66"/>
    <p:sldId id="493" r:id="rId67"/>
    <p:sldId id="494" r:id="rId68"/>
    <p:sldId id="495" r:id="rId69"/>
    <p:sldId id="553" r:id="rId70"/>
    <p:sldId id="424" r:id="rId71"/>
    <p:sldId id="266" r:id="rId72"/>
    <p:sldId id="308" r:id="rId73"/>
    <p:sldId id="286" r:id="rId74"/>
    <p:sldId id="285" r:id="rId75"/>
    <p:sldId id="382" r:id="rId76"/>
    <p:sldId id="554" r:id="rId7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0C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2"/>
    <p:restoredTop sz="94830"/>
  </p:normalViewPr>
  <p:slideViewPr>
    <p:cSldViewPr>
      <p:cViewPr varScale="1">
        <p:scale>
          <a:sx n="117" d="100"/>
          <a:sy n="117" d="100"/>
        </p:scale>
        <p:origin x="15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06T13:13:28.149" idx="2">
    <p:pos x="457" y="2273"/>
    <p:text>One hot encoding technique is used to encode categorical integer features using a one-hot aka one-of-K scheme.
Suppose you have ‘color’ feature which can take values ‘green’, ‘red’, and ‘blue’. One hot encoding will convert this ‘color’ feature to three features, namely, ‘is_green’, ‘is_red’, and ‘is_blue’ which all are binary.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26.12.20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26.12.20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CA6C12-BC7F-9C47-9D8A-68AB1967CD7A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8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1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10E965-3E8E-4949-9FC5-158F52747727}" type="slidenum">
              <a:rPr lang="de-DE" sz="1200"/>
              <a:pPr/>
              <a:t>39</a:t>
            </a:fld>
            <a:endParaRPr lang="de-DE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66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ReLU</a:t>
            </a:r>
            <a:r>
              <a:rPr lang="en-US" sz="1200" dirty="0"/>
              <a:t> units can “die”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large gradient flowing through a </a:t>
            </a:r>
            <a:r>
              <a:rPr lang="en-US" sz="1200" dirty="0" err="1"/>
              <a:t>ReLU</a:t>
            </a:r>
            <a:r>
              <a:rPr lang="en-US" sz="1200" dirty="0"/>
              <a:t> could cause weights to update in such a way that the neuron will never activate on any </a:t>
            </a:r>
            <a:r>
              <a:rPr lang="en-US" sz="1200" dirty="0" err="1"/>
              <a:t>datapoint</a:t>
            </a:r>
            <a:r>
              <a:rPr lang="en-US" sz="1200" dirty="0"/>
              <a:t> again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gradient flowing through the unit will forever be zero from that point 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With a proper setting of the learning rate this is less frequently an issue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03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16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91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www.asimovinstitute.org</a:t>
            </a:r>
            <a:r>
              <a:rPr lang="en-US" dirty="0"/>
              <a:t>/neural-network-zoo/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30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2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width m of the convolution filters is set to 5 </a:t>
            </a:r>
            <a:endParaRPr lang="en-US" dirty="0"/>
          </a:p>
          <a:p>
            <a:r>
              <a:rPr lang="en-US" dirty="0"/>
              <a:t>n</a:t>
            </a:r>
            <a:r>
              <a:rPr lang="en-US" baseline="0" dirty="0"/>
              <a:t> = 300 feature maps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 layer embeds words into low-dimensional vectors. </a:t>
            </a:r>
          </a:p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4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039F7-9394-A245-B939-DF533F2CB66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79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9983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191FF6-C155-A742-945B-D34F25474979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6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77228A-C074-5643-B8DE-C4EE871272DF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about multiclass</a:t>
            </a:r>
          </a:p>
        </p:txBody>
      </p:sp>
    </p:spTree>
    <p:extLst>
      <p:ext uri="{BB962C8B-B14F-4D97-AF65-F5344CB8AC3E}">
        <p14:creationId xmlns:p14="http://schemas.microsoft.com/office/powerpoint/2010/main" val="62493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0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7CEA3E-6D2D-AA46-83BE-E91FA123B46F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834DE8-52A9-4244-8A41-9D132CFBBFF2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7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0B2343-9E4E-F94E-9FC5-5232878AD5B6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0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74F250-B47B-DC43-ABBB-47D15C5D0B1D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9555A4-F334-5745-9BA9-3B87CC6A1A8B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7000"/>
            <a:ext cx="4037012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6ECDB0B3-4128-254C-8A68-CE7EF317421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02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toronto.edu/~hinton/absps/JMLRdropout.pdf" TargetMode="Externa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1.png"/><Relationship Id="rId4" Type="http://schemas.openxmlformats.org/officeDocument/2006/relationships/image" Target="../media/image1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21.png"/><Relationship Id="rId4" Type="http://schemas.openxmlformats.org/officeDocument/2006/relationships/image" Target="../media/image1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70.png"/><Relationship Id="rId4" Type="http://schemas.openxmlformats.org/officeDocument/2006/relationships/image" Target="../media/image18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65.png"/><Relationship Id="rId7" Type="http://schemas.openxmlformats.org/officeDocument/2006/relationships/image" Target="../media/image2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20.png"/><Relationship Id="rId4" Type="http://schemas.openxmlformats.org/officeDocument/2006/relationships/image" Target="../media/image7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08026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3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8831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12143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235200" y="2193826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2.7</a:t>
            </a:r>
          </a:p>
        </p:txBody>
      </p:sp>
      <p:sp>
        <p:nvSpPr>
          <p:cNvPr id="10246" name="TextBox 35"/>
          <p:cNvSpPr txBox="1">
            <a:spLocks noChangeArrowheads="1"/>
          </p:cNvSpPr>
          <p:nvPr/>
        </p:nvSpPr>
        <p:spPr bwMode="auto">
          <a:xfrm>
            <a:off x="1920875" y="3260626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-8.6</a:t>
            </a:r>
          </a:p>
        </p:txBody>
      </p:sp>
      <p:sp>
        <p:nvSpPr>
          <p:cNvPr id="10247" name="TextBox 36"/>
          <p:cNvSpPr txBox="1">
            <a:spLocks noChangeArrowheads="1"/>
          </p:cNvSpPr>
          <p:nvPr/>
        </p:nvSpPr>
        <p:spPr bwMode="auto">
          <a:xfrm>
            <a:off x="1917700" y="4408388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0.002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4057650" y="3263801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10249" name="TextBox 39"/>
          <p:cNvSpPr txBox="1">
            <a:spLocks noChangeArrowheads="1"/>
          </p:cNvSpPr>
          <p:nvPr/>
        </p:nvSpPr>
        <p:spPr bwMode="auto">
          <a:xfrm>
            <a:off x="488950" y="5560913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10250" name="TextBox 39"/>
          <p:cNvSpPr txBox="1">
            <a:spLocks noChangeArrowheads="1"/>
          </p:cNvSpPr>
          <p:nvPr/>
        </p:nvSpPr>
        <p:spPr bwMode="auto">
          <a:xfrm>
            <a:off x="477838" y="3403501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10251" name="TextBox 39"/>
          <p:cNvSpPr txBox="1">
            <a:spLocks noChangeArrowheads="1"/>
          </p:cNvSpPr>
          <p:nvPr/>
        </p:nvSpPr>
        <p:spPr bwMode="auto">
          <a:xfrm>
            <a:off x="488950" y="1277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10252" name="TextBox 1"/>
          <p:cNvSpPr txBox="1">
            <a:spLocks noChangeArrowheads="1"/>
          </p:cNvSpPr>
          <p:nvPr/>
        </p:nvSpPr>
        <p:spPr bwMode="auto">
          <a:xfrm>
            <a:off x="2680493" y="5057676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/>
              <a:t>x =  -</a:t>
            </a:r>
            <a:r>
              <a:rPr lang="en-GB" sz="2400"/>
              <a:t>0.06×2.7 + 2.5×8.6 + 1.4×0.002  = 21.34 </a:t>
            </a:r>
            <a:endParaRPr lang="en-GB" sz="2400" i="1"/>
          </a:p>
        </p:txBody>
      </p:sp>
      <p:sp>
        <p:nvSpPr>
          <p:cNvPr id="13" name="Rechteck 12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6805" r="5019" b="11629"/>
          <a:stretch>
            <a:fillRect/>
          </a:stretch>
        </p:blipFill>
        <p:spPr bwMode="auto">
          <a:xfrm>
            <a:off x="971550" y="188913"/>
            <a:ext cx="712946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6751104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-315416"/>
            <a:ext cx="326243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Sigmoid-Einheit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5757" y="3419064"/>
            <a:ext cx="69060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ist</a:t>
            </a:r>
            <a:r>
              <a:rPr lang="en-US" sz="2400" dirty="0"/>
              <a:t> die Sigmoid-</a:t>
            </a:r>
            <a:r>
              <a:rPr lang="en-US" sz="2400" dirty="0" err="1"/>
              <a:t>Funktion</a:t>
            </a:r>
            <a:r>
              <a:rPr lang="en-US" sz="2400" dirty="0"/>
              <a:t> (</a:t>
            </a:r>
            <a:r>
              <a:rPr lang="en-US" sz="2400" dirty="0" err="1"/>
              <a:t>auch</a:t>
            </a:r>
            <a:r>
              <a:rPr lang="en-US" sz="2400" dirty="0"/>
              <a:t>: </a:t>
            </a:r>
            <a:r>
              <a:rPr lang="en-US" sz="2400" dirty="0" err="1"/>
              <a:t>logistische</a:t>
            </a:r>
            <a:r>
              <a:rPr lang="en-US" sz="2400" dirty="0"/>
              <a:t> </a:t>
            </a:r>
            <a:r>
              <a:rPr lang="en-US" sz="2400" dirty="0" err="1"/>
              <a:t>Funktion</a:t>
            </a:r>
            <a:r>
              <a:rPr lang="en-US" sz="24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001" y="4653136"/>
            <a:ext cx="17411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Eigenschaft</a:t>
            </a:r>
            <a:r>
              <a:rPr lang="en-US" sz="2400" dirty="0"/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2145" y="5171708"/>
            <a:ext cx="5739319" cy="1550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77790" y="5325015"/>
            <a:ext cx="573586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können</a:t>
            </a:r>
            <a:r>
              <a:rPr lang="en-US" sz="2400" dirty="0"/>
              <a:t> den </a:t>
            </a:r>
            <a:r>
              <a:rPr lang="en-US" sz="2400" dirty="0" err="1"/>
              <a:t>Gradienten</a:t>
            </a:r>
            <a:r>
              <a:rPr lang="en-US" sz="2400" dirty="0"/>
              <a:t> </a:t>
            </a:r>
            <a:r>
              <a:rPr lang="en-US" sz="2400" dirty="0" err="1"/>
              <a:t>verwenden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um die Einheit </a:t>
            </a:r>
            <a:r>
              <a:rPr lang="en-US" sz="2400" dirty="0" err="1"/>
              <a:t>anzupassen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kommen</a:t>
            </a:r>
            <a:r>
              <a:rPr lang="en-US" sz="2400" dirty="0"/>
              <a:t> </a:t>
            </a:r>
            <a:r>
              <a:rPr lang="en-US" sz="2400" dirty="0" err="1"/>
              <a:t>gleich</a:t>
            </a:r>
            <a:r>
              <a:rPr lang="en-US" sz="2400" dirty="0"/>
              <a:t> </a:t>
            </a:r>
            <a:r>
              <a:rPr lang="en-US" sz="2400" dirty="0" err="1"/>
              <a:t>darauf</a:t>
            </a:r>
            <a:r>
              <a:rPr lang="en-US" sz="2400" dirty="0"/>
              <a:t> </a:t>
            </a:r>
            <a:r>
              <a:rPr lang="en-US" sz="2400" dirty="0" err="1"/>
              <a:t>zurück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96816" y="4658512"/>
            <a:ext cx="148309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(Gradient)</a:t>
            </a:r>
          </a:p>
        </p:txBody>
      </p:sp>
    </p:spTree>
    <p:extLst>
      <p:ext uri="{BB962C8B-B14F-4D97-AF65-F5344CB8AC3E}">
        <p14:creationId xmlns:p14="http://schemas.microsoft.com/office/powerpoint/2010/main" val="190409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t="9366" r="2788" b="8458"/>
          <a:stretch>
            <a:fillRect/>
          </a:stretch>
        </p:blipFill>
        <p:spPr bwMode="auto">
          <a:xfrm>
            <a:off x="-176213" y="-217091"/>
            <a:ext cx="9320213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637" y="6681235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-387424"/>
            <a:ext cx="850745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3600" dirty="0" err="1"/>
              <a:t>Mehr-Ebenen</a:t>
            </a:r>
            <a:r>
              <a:rPr lang="en-US" sz="3600" dirty="0"/>
              <a:t> </a:t>
            </a:r>
            <a:r>
              <a:rPr lang="en-US" sz="3600" dirty="0" err="1"/>
              <a:t>Netze</a:t>
            </a:r>
            <a:r>
              <a:rPr lang="en-US" sz="3600" dirty="0"/>
              <a:t> von Sigmoid-</a:t>
            </a:r>
            <a:r>
              <a:rPr lang="en-US" sz="3600" dirty="0" err="1"/>
              <a:t>Einheiten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85075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882015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84213" y="4005263"/>
            <a:ext cx="717016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Z = x1 XOR x2 = (x1 OR x2) AND NOT(x1 AND x2)</a:t>
            </a:r>
          </a:p>
        </p:txBody>
      </p:sp>
    </p:spTree>
    <p:extLst>
      <p:ext uri="{BB962C8B-B14F-4D97-AF65-F5344CB8AC3E}">
        <p14:creationId xmlns:p14="http://schemas.microsoft.com/office/powerpoint/2010/main" val="13189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69" name="Picture 3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479"/>
            <a:ext cx="85344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912" y="6093296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017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57555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48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72380"/>
            <a:ext cx="8226425" cy="1068388"/>
          </a:xfrm>
        </p:spPr>
        <p:txBody>
          <a:bodyPr/>
          <a:lstStyle/>
          <a:p>
            <a:r>
              <a:rPr lang="de-DE" altLang="en-US" sz="4000"/>
              <a:t>Netztopologien</a:t>
            </a:r>
          </a:p>
        </p:txBody>
      </p:sp>
      <p:grpSp>
        <p:nvGrpSpPr>
          <p:cNvPr id="23557" name="Group 5"/>
          <p:cNvGrpSpPr>
            <a:grpSpLocks noChangeAspect="1"/>
          </p:cNvGrpSpPr>
          <p:nvPr/>
        </p:nvGrpSpPr>
        <p:grpSpPr bwMode="auto">
          <a:xfrm>
            <a:off x="323850" y="2276475"/>
            <a:ext cx="2089150" cy="2089150"/>
            <a:chOff x="2925" y="2067"/>
            <a:chExt cx="2304" cy="2304"/>
          </a:xfrm>
        </p:grpSpPr>
        <p:sp>
          <p:nvSpPr>
            <p:cNvPr id="23558" name="AutoShape 6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3501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 flipH="1">
              <a:off x="3357" y="2643"/>
              <a:ext cx="100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 flipH="1">
              <a:off x="3789" y="3363"/>
              <a:ext cx="100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6" name="Group 24"/>
          <p:cNvGrpSpPr>
            <a:grpSpLocks noChangeAspect="1"/>
          </p:cNvGrpSpPr>
          <p:nvPr/>
        </p:nvGrpSpPr>
        <p:grpSpPr bwMode="auto">
          <a:xfrm>
            <a:off x="4932363" y="2420938"/>
            <a:ext cx="1943100" cy="1943100"/>
            <a:chOff x="2925" y="2067"/>
            <a:chExt cx="2304" cy="2304"/>
          </a:xfrm>
        </p:grpSpPr>
        <p:sp>
          <p:nvSpPr>
            <p:cNvPr id="23577" name="AutoShape 25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Oval 26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Oval 27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Oval 28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Oval 29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Oval 30"/>
            <p:cNvSpPr>
              <a:spLocks noChangeArrowheads="1"/>
            </p:cNvSpPr>
            <p:nvPr/>
          </p:nvSpPr>
          <p:spPr bwMode="auto">
            <a:xfrm>
              <a:off x="3501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Oval 31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Oval 32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 flipH="1">
              <a:off x="3357" y="3219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 flipH="1">
              <a:off x="3789" y="4083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3789" y="2499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67" name="Group 115"/>
          <p:cNvGrpSpPr>
            <a:grpSpLocks noChangeAspect="1"/>
          </p:cNvGrpSpPr>
          <p:nvPr/>
        </p:nvGrpSpPr>
        <p:grpSpPr bwMode="auto">
          <a:xfrm>
            <a:off x="6300788" y="4221163"/>
            <a:ext cx="2447925" cy="2319337"/>
            <a:chOff x="2925" y="2067"/>
            <a:chExt cx="2736" cy="2592"/>
          </a:xfrm>
        </p:grpSpPr>
        <p:sp>
          <p:nvSpPr>
            <p:cNvPr id="23668" name="AutoShape 116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73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Oval 117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Oval 118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Oval 119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Oval 120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Oval 121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Oval 122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123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124"/>
            <p:cNvSpPr>
              <a:spLocks noChangeShapeType="1"/>
            </p:cNvSpPr>
            <p:nvPr/>
          </p:nvSpPr>
          <p:spPr bwMode="auto">
            <a:xfrm>
              <a:off x="4365" y="2643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Line 125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126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Line 127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Line 128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81" name="AutoShape 129"/>
            <p:cNvCxnSpPr>
              <a:cxnSpLocks noChangeShapeType="1"/>
              <a:stCxn id="23673" idx="2"/>
              <a:endCxn id="23673" idx="6"/>
            </p:cNvCxnSpPr>
            <p:nvPr/>
          </p:nvCxnSpPr>
          <p:spPr bwMode="auto">
            <a:xfrm rot="10800000" flipH="1" flipV="1">
              <a:off x="4797" y="3219"/>
              <a:ext cx="288" cy="1"/>
            </a:xfrm>
            <a:prstGeom prst="curvedConnector5">
              <a:avLst>
                <a:gd name="adj1" fmla="val -100000"/>
                <a:gd name="adj2" fmla="val -34500000"/>
                <a:gd name="adj3" fmla="val 20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82" name="Oval 130"/>
            <p:cNvSpPr>
              <a:spLocks noChangeArrowheads="1"/>
            </p:cNvSpPr>
            <p:nvPr/>
          </p:nvSpPr>
          <p:spPr bwMode="auto">
            <a:xfrm>
              <a:off x="364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683" name="AutoShape 131"/>
            <p:cNvCxnSpPr>
              <a:cxnSpLocks noChangeShapeType="1"/>
              <a:stCxn id="23682" idx="6"/>
              <a:endCxn id="23682" idx="2"/>
            </p:cNvCxnSpPr>
            <p:nvPr/>
          </p:nvCxnSpPr>
          <p:spPr bwMode="auto">
            <a:xfrm flipH="1">
              <a:off x="3645" y="4083"/>
              <a:ext cx="288" cy="1"/>
            </a:xfrm>
            <a:prstGeom prst="curvedConnector5">
              <a:avLst>
                <a:gd name="adj1" fmla="val -95833"/>
                <a:gd name="adj2" fmla="val -36000000"/>
                <a:gd name="adj3" fmla="val 2041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684" name="Group 132"/>
          <p:cNvGrpSpPr>
            <a:grpSpLocks noChangeAspect="1"/>
          </p:cNvGrpSpPr>
          <p:nvPr/>
        </p:nvGrpSpPr>
        <p:grpSpPr bwMode="auto">
          <a:xfrm>
            <a:off x="1692275" y="4292600"/>
            <a:ext cx="2016125" cy="2016125"/>
            <a:chOff x="2925" y="2067"/>
            <a:chExt cx="2304" cy="2304"/>
          </a:xfrm>
        </p:grpSpPr>
        <p:sp>
          <p:nvSpPr>
            <p:cNvPr id="23685" name="AutoShape 133"/>
            <p:cNvSpPr>
              <a:spLocks noChangeAspect="1" noChangeArrowheads="1"/>
            </p:cNvSpPr>
            <p:nvPr/>
          </p:nvSpPr>
          <p:spPr bwMode="auto">
            <a:xfrm>
              <a:off x="2925" y="2067"/>
              <a:ext cx="2304" cy="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Oval 134"/>
            <p:cNvSpPr>
              <a:spLocks noChangeArrowheads="1"/>
            </p:cNvSpPr>
            <p:nvPr/>
          </p:nvSpPr>
          <p:spPr bwMode="auto">
            <a:xfrm>
              <a:off x="350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Oval 135"/>
            <p:cNvSpPr>
              <a:spLocks noChangeArrowheads="1"/>
            </p:cNvSpPr>
            <p:nvPr/>
          </p:nvSpPr>
          <p:spPr bwMode="auto">
            <a:xfrm>
              <a:off x="4221" y="235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Oval 136"/>
            <p:cNvSpPr>
              <a:spLocks noChangeArrowheads="1"/>
            </p:cNvSpPr>
            <p:nvPr/>
          </p:nvSpPr>
          <p:spPr bwMode="auto">
            <a:xfrm>
              <a:off x="3069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Oval 137"/>
            <p:cNvSpPr>
              <a:spLocks noChangeArrowheads="1"/>
            </p:cNvSpPr>
            <p:nvPr/>
          </p:nvSpPr>
          <p:spPr bwMode="auto">
            <a:xfrm>
              <a:off x="3933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Oval 138"/>
            <p:cNvSpPr>
              <a:spLocks noChangeArrowheads="1"/>
            </p:cNvSpPr>
            <p:nvPr/>
          </p:nvSpPr>
          <p:spPr bwMode="auto">
            <a:xfrm>
              <a:off x="364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Oval 139"/>
            <p:cNvSpPr>
              <a:spLocks noChangeArrowheads="1"/>
            </p:cNvSpPr>
            <p:nvPr/>
          </p:nvSpPr>
          <p:spPr bwMode="auto">
            <a:xfrm>
              <a:off x="4797" y="3075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Oval 140"/>
            <p:cNvSpPr>
              <a:spLocks noChangeArrowheads="1"/>
            </p:cNvSpPr>
            <p:nvPr/>
          </p:nvSpPr>
          <p:spPr bwMode="auto">
            <a:xfrm>
              <a:off x="4365" y="3939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Line 141"/>
            <p:cNvSpPr>
              <a:spLocks noChangeShapeType="1"/>
            </p:cNvSpPr>
            <p:nvPr/>
          </p:nvSpPr>
          <p:spPr bwMode="auto">
            <a:xfrm flipH="1">
              <a:off x="3213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Line 142"/>
            <p:cNvSpPr>
              <a:spLocks noChangeShapeType="1"/>
            </p:cNvSpPr>
            <p:nvPr/>
          </p:nvSpPr>
          <p:spPr bwMode="auto">
            <a:xfrm>
              <a:off x="378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Line 143"/>
            <p:cNvSpPr>
              <a:spLocks noChangeShapeType="1"/>
            </p:cNvSpPr>
            <p:nvPr/>
          </p:nvSpPr>
          <p:spPr bwMode="auto">
            <a:xfrm>
              <a:off x="407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Line 144"/>
            <p:cNvSpPr>
              <a:spLocks noChangeShapeType="1"/>
            </p:cNvSpPr>
            <p:nvPr/>
          </p:nvSpPr>
          <p:spPr bwMode="auto">
            <a:xfrm>
              <a:off x="3357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Line 145"/>
            <p:cNvSpPr>
              <a:spLocks noChangeShapeType="1"/>
            </p:cNvSpPr>
            <p:nvPr/>
          </p:nvSpPr>
          <p:spPr bwMode="auto">
            <a:xfrm flipH="1">
              <a:off x="4653" y="3363"/>
              <a:ext cx="288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Line 146"/>
            <p:cNvSpPr>
              <a:spLocks noChangeShapeType="1"/>
            </p:cNvSpPr>
            <p:nvPr/>
          </p:nvSpPr>
          <p:spPr bwMode="auto">
            <a:xfrm>
              <a:off x="3645" y="2643"/>
              <a:ext cx="14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Line 147"/>
            <p:cNvSpPr>
              <a:spLocks noChangeShapeType="1"/>
            </p:cNvSpPr>
            <p:nvPr/>
          </p:nvSpPr>
          <p:spPr bwMode="auto">
            <a:xfrm>
              <a:off x="4365" y="2643"/>
              <a:ext cx="14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Line 148"/>
            <p:cNvSpPr>
              <a:spLocks noChangeShapeType="1"/>
            </p:cNvSpPr>
            <p:nvPr/>
          </p:nvSpPr>
          <p:spPr bwMode="auto">
            <a:xfrm>
              <a:off x="4509" y="2643"/>
              <a:ext cx="28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701" name="Text Box 149"/>
          <p:cNvSpPr txBox="1">
            <a:spLocks noChangeArrowheads="1"/>
          </p:cNvSpPr>
          <p:nvPr/>
        </p:nvSpPr>
        <p:spPr bwMode="auto">
          <a:xfrm>
            <a:off x="250825" y="1196975"/>
            <a:ext cx="36004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b="1" u="sng">
                <a:solidFill>
                  <a:schemeClr val="tx1"/>
                </a:solidFill>
              </a:rPr>
              <a:t>FeedForward-Netze: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Gerichtete Verbindungen nur von niedrigen zu höheren Schichten</a:t>
            </a:r>
          </a:p>
        </p:txBody>
      </p:sp>
      <p:sp>
        <p:nvSpPr>
          <p:cNvPr id="23702" name="Text Box 150"/>
          <p:cNvSpPr txBox="1">
            <a:spLocks noChangeArrowheads="1"/>
          </p:cNvSpPr>
          <p:nvPr/>
        </p:nvSpPr>
        <p:spPr bwMode="auto">
          <a:xfrm>
            <a:off x="4859338" y="1125538"/>
            <a:ext cx="3671887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b="1" u="sng" dirty="0" err="1">
                <a:solidFill>
                  <a:schemeClr val="tx1"/>
                </a:solidFill>
              </a:rPr>
              <a:t>FeedBack</a:t>
            </a:r>
            <a:r>
              <a:rPr lang="de-DE" altLang="en-US" sz="1800" b="1" u="sng" dirty="0">
                <a:solidFill>
                  <a:schemeClr val="tx1"/>
                </a:solidFill>
              </a:rPr>
              <a:t>-Netze (</a:t>
            </a:r>
            <a:r>
              <a:rPr lang="de-DE" altLang="en-US" sz="1800" b="1" i="1" u="sng" dirty="0" err="1">
                <a:solidFill>
                  <a:schemeClr val="tx1"/>
                </a:solidFill>
              </a:rPr>
              <a:t>rekurrente</a:t>
            </a:r>
            <a:r>
              <a:rPr lang="de-DE" altLang="en-US" sz="1800" b="1" u="sng" dirty="0">
                <a:solidFill>
                  <a:schemeClr val="tx1"/>
                </a:solidFill>
              </a:rPr>
              <a:t> Netze):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</a:rPr>
              <a:t>Verbindungen zwischen allen Schichten möglich (Abrollen)</a:t>
            </a:r>
          </a:p>
        </p:txBody>
      </p:sp>
      <p:sp>
        <p:nvSpPr>
          <p:cNvPr id="23703" name="Text Box 151"/>
          <p:cNvSpPr txBox="1">
            <a:spLocks noChangeArrowheads="1"/>
          </p:cNvSpPr>
          <p:nvPr/>
        </p:nvSpPr>
        <p:spPr bwMode="auto">
          <a:xfrm>
            <a:off x="2339975" y="2924175"/>
            <a:ext cx="11525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FF-Netz erster Ordnung</a:t>
            </a:r>
          </a:p>
        </p:txBody>
      </p:sp>
      <p:sp>
        <p:nvSpPr>
          <p:cNvPr id="23705" name="Text Box 153"/>
          <p:cNvSpPr txBox="1">
            <a:spLocks noChangeArrowheads="1"/>
          </p:cNvSpPr>
          <p:nvPr/>
        </p:nvSpPr>
        <p:spPr bwMode="auto">
          <a:xfrm>
            <a:off x="539750" y="4868863"/>
            <a:ext cx="13684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FF-Netz zweiter Ordnung</a:t>
            </a:r>
          </a:p>
        </p:txBody>
      </p:sp>
      <p:sp>
        <p:nvSpPr>
          <p:cNvPr id="23706" name="Text Box 154"/>
          <p:cNvSpPr txBox="1">
            <a:spLocks noChangeArrowheads="1"/>
          </p:cNvSpPr>
          <p:nvPr/>
        </p:nvSpPr>
        <p:spPr bwMode="auto">
          <a:xfrm>
            <a:off x="5003800" y="4797425"/>
            <a:ext cx="13668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FB-Netz mit direkter Rückkopp-lung</a:t>
            </a:r>
          </a:p>
        </p:txBody>
      </p:sp>
      <p:sp>
        <p:nvSpPr>
          <p:cNvPr id="23708" name="Text Box 156"/>
          <p:cNvSpPr txBox="1">
            <a:spLocks noChangeArrowheads="1"/>
          </p:cNvSpPr>
          <p:nvPr/>
        </p:nvSpPr>
        <p:spPr bwMode="auto">
          <a:xfrm>
            <a:off x="7019925" y="2781300"/>
            <a:ext cx="1584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i="1">
                <a:solidFill>
                  <a:schemeClr val="tx1"/>
                </a:solidFill>
              </a:rPr>
              <a:t>FB-Netz mit Lateral-verbindungen</a:t>
            </a:r>
          </a:p>
        </p:txBody>
      </p:sp>
      <p:sp>
        <p:nvSpPr>
          <p:cNvPr id="23711" name="Rectangle 159"/>
          <p:cNvSpPr>
            <a:spLocks noChangeArrowheads="1"/>
          </p:cNvSpPr>
          <p:nvPr/>
        </p:nvSpPr>
        <p:spPr bwMode="auto">
          <a:xfrm>
            <a:off x="395288" y="2492375"/>
            <a:ext cx="3529012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2" name="Rectangle 160"/>
          <p:cNvSpPr>
            <a:spLocks noChangeArrowheads="1"/>
          </p:cNvSpPr>
          <p:nvPr/>
        </p:nvSpPr>
        <p:spPr bwMode="auto">
          <a:xfrm>
            <a:off x="4932363" y="4365625"/>
            <a:ext cx="3671887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3" name="Rectangle 161"/>
          <p:cNvSpPr>
            <a:spLocks noChangeArrowheads="1"/>
          </p:cNvSpPr>
          <p:nvPr/>
        </p:nvSpPr>
        <p:spPr bwMode="auto">
          <a:xfrm>
            <a:off x="4932363" y="2492375"/>
            <a:ext cx="3671887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14" name="Rectangle 162"/>
          <p:cNvSpPr>
            <a:spLocks noChangeArrowheads="1"/>
          </p:cNvSpPr>
          <p:nvPr/>
        </p:nvSpPr>
        <p:spPr bwMode="auto">
          <a:xfrm>
            <a:off x="395288" y="4365625"/>
            <a:ext cx="3529012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01" grpId="0"/>
      <p:bldP spid="23702" grpId="0"/>
      <p:bldP spid="23703" grpId="0"/>
      <p:bldP spid="23705" grpId="0"/>
      <p:bldP spid="23706" grpId="0"/>
      <p:bldP spid="23708" grpId="0"/>
      <p:bldP spid="23711" grpId="0" animBg="1"/>
      <p:bldP spid="23712" grpId="0" animBg="1"/>
      <p:bldP spid="23713" grpId="0" animBg="1"/>
      <p:bldP spid="237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B685-BCFA-A04B-8E86-103BF7B8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Netzwerk von Perzeptrons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C7B8-3249-EE4F-B6AA-7B482139A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Perzeptron: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Was muss ich vor dem Lernen/Trainieren bestimmen?</a:t>
            </a:r>
          </a:p>
          <a:p>
            <a:pPr lvl="1"/>
            <a:r>
              <a:rPr lang="de-DE"/>
              <a:t>Netzwerk-Topologie? </a:t>
            </a:r>
          </a:p>
          <a:p>
            <a:pPr lvl="1"/>
            <a:r>
              <a:rPr lang="de-DE"/>
              <a:t>Perzeptron bezogen?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CC4C2-7A49-D244-A672-63CD01D0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964BA95-E9A6-4E43-A831-423B13EC0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29298" r="14440" b="50054"/>
          <a:stretch/>
        </p:blipFill>
        <p:spPr bwMode="auto">
          <a:xfrm>
            <a:off x="1135264" y="2204864"/>
            <a:ext cx="655272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98C0D2-5E06-DF4A-81B4-B3B278A96DFB}"/>
              </a:ext>
            </a:extLst>
          </p:cNvPr>
          <p:cNvSpPr txBox="1"/>
          <p:nvPr/>
        </p:nvSpPr>
        <p:spPr>
          <a:xfrm>
            <a:off x="3511528" y="166962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Eingabefunktion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616D0-75AA-7D40-97AB-A99C55194432}"/>
              </a:ext>
            </a:extLst>
          </p:cNvPr>
          <p:cNvSpPr txBox="1"/>
          <p:nvPr/>
        </p:nvSpPr>
        <p:spPr>
          <a:xfrm>
            <a:off x="5020230" y="2038953"/>
            <a:ext cx="225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Aktivierungsfunktion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F36719-DBB4-B54F-9587-6DBE0ED9BFFA}"/>
              </a:ext>
            </a:extLst>
          </p:cNvPr>
          <p:cNvSpPr txBox="1"/>
          <p:nvPr/>
        </p:nvSpPr>
        <p:spPr>
          <a:xfrm>
            <a:off x="7045818" y="2472340"/>
            <a:ext cx="189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accent1">
                    <a:lumMod val="50000"/>
                  </a:schemeClr>
                </a:solidFill>
              </a:rPr>
              <a:t>Ausgabefunktion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9BE505-BD15-FC46-B0D5-BD29AFB55E6A}"/>
              </a:ext>
            </a:extLst>
          </p:cNvPr>
          <p:cNvCxnSpPr/>
          <p:nvPr/>
        </p:nvCxnSpPr>
        <p:spPr>
          <a:xfrm flipH="1">
            <a:off x="3619540" y="2038953"/>
            <a:ext cx="803201" cy="80271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DDB356-62DE-8B4A-BA1F-43ABBC457B4C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799488" y="2408285"/>
            <a:ext cx="350676" cy="43338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B68CB3-202E-C148-A06F-40B06AA8800F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526911" y="2841672"/>
            <a:ext cx="468821" cy="26747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8023" y="260648"/>
            <a:ext cx="8226425" cy="1139825"/>
          </a:xfrm>
        </p:spPr>
        <p:txBody>
          <a:bodyPr/>
          <a:lstStyle/>
          <a:p>
            <a:r>
              <a:rPr lang="de-DE" altLang="en-US" sz="3600" dirty="0"/>
              <a:t>Die Eingabefunktion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0213" y="1268413"/>
                <a:ext cx="8318500" cy="4522787"/>
              </a:xfrm>
            </p:spPr>
            <p:txBody>
              <a:bodyPr>
                <a:noAutofit/>
              </a:bodyPr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Die Eingabe- oder Propagierungsfunktion berechnet aus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dem Eingabevektor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2400" dirty="0"/>
                  <a:t> und dem Gewichtsvektor                                  </a:t>
                </a:r>
              </a:p>
              <a:p>
                <a:pPr marL="342900" indent="-3429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de-DE" alt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altLang="en-US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altLang="en-US" sz="2400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2400" dirty="0"/>
                  <a:t> den Nettoinput des </a:t>
                </a:r>
                <a14:m>
                  <m:oMath xmlns:m="http://schemas.openxmlformats.org/officeDocument/2006/math">
                    <m:r>
                      <a:rPr lang="de-DE" alt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altLang="en-US" sz="2400" dirty="0"/>
                  <a:t>-</a:t>
                </a:r>
                <a:r>
                  <a:rPr lang="de-DE" altLang="en-US" sz="2400" dirty="0" err="1"/>
                  <a:t>ten</a:t>
                </a:r>
                <a:r>
                  <a:rPr lang="de-DE" altLang="en-US" sz="2400" dirty="0"/>
                  <a:t> Knotens. 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400" dirty="0"/>
                  <a:t>Es gibt folgende Inputfunktionen: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Summe:	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Maximalwert: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Produkt:	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altLang="en-US" sz="24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000" dirty="0"/>
              </a:p>
              <a:p>
                <a:pPr marL="342900" indent="-342900">
                  <a:lnSpc>
                    <a:spcPct val="90000"/>
                  </a:lnSpc>
                  <a:buFont typeface="Times New Roman" charset="0"/>
                  <a:buChar char="•"/>
                </a:pPr>
                <a:r>
                  <a:rPr lang="de-DE" altLang="en-US" sz="2400" dirty="0"/>
                  <a:t>Minimalwert:	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altLang="en-US" sz="24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alt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DE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0213" y="1268413"/>
                <a:ext cx="8318500" cy="4522787"/>
              </a:xfrm>
              <a:blipFill>
                <a:blip r:embed="rId2"/>
                <a:stretch>
                  <a:fillRect l="-1067" t="-1681" r="-23780" b="-10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1810"/>
            <a:ext cx="8226425" cy="996950"/>
          </a:xfrm>
        </p:spPr>
        <p:txBody>
          <a:bodyPr/>
          <a:lstStyle/>
          <a:p>
            <a:r>
              <a:rPr lang="de-DE" altLang="en-US" sz="3600"/>
              <a:t>Die Aktivierungsfunktion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95287" y="1125686"/>
                <a:ext cx="8739291" cy="5327650"/>
              </a:xfrm>
            </p:spPr>
            <p:txBody>
              <a:bodyPr/>
              <a:lstStyle/>
              <a:p>
                <a:pPr marL="12700" indent="-12700">
                  <a:buNone/>
                </a:pPr>
                <a:r>
                  <a:rPr lang="de-DE" altLang="en-US" sz="2200" dirty="0"/>
                  <a:t>Mit der Aktivierungsfunktion (auch: Transferfunktion) wird aus dem Nettoinput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200" dirty="0"/>
                  <a:t> der Aktivierungszustand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2200" dirty="0"/>
                  <a:t>eines Knotens berechnet. </a:t>
                </a:r>
              </a:p>
              <a:p>
                <a:pPr marL="342900" indent="-342900">
                  <a:spcBef>
                    <a:spcPct val="20000"/>
                  </a:spcBef>
                  <a:buFont typeface="Times New Roman" charset="0"/>
                  <a:buNone/>
                </a:pPr>
                <a:r>
                  <a:rPr lang="de-DE" altLang="en-US" sz="2200" dirty="0"/>
                  <a:t>Folgende Aktivierungsfunktionen sind gebräuchlich:</a:t>
                </a:r>
              </a:p>
              <a:p>
                <a:pPr marL="342900" indent="-342900">
                  <a:spcBef>
                    <a:spcPct val="20000"/>
                  </a:spcBef>
                  <a:buFont typeface="Times New Roman" charset="0"/>
                  <a:buNone/>
                </a:pPr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Lineare </a:t>
                </a:r>
                <a:r>
                  <a:rPr lang="de-DE" altLang="en-US" sz="2200" dirty="0" err="1"/>
                  <a:t>Aktivierungsfkt</a:t>
                </a:r>
                <a:r>
                  <a:rPr lang="de-DE" altLang="en-US" sz="2200" dirty="0"/>
                  <a:t>.: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𝑛𝑒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Binäre </a:t>
                </a:r>
                <a:r>
                  <a:rPr lang="de-DE" altLang="en-US" sz="2200" dirty="0" err="1"/>
                  <a:t>Schwellenwertfkt</a:t>
                </a:r>
                <a:r>
                  <a:rPr lang="de-DE" altLang="en-US" sz="2200" dirty="0"/>
                  <a:t>.: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falls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&amp;0,</m:t>
                            </m:r>
                            <m:r>
                              <a:rPr lang="de-DE" sz="220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de-DE" sz="220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sonst</m:t>
                            </m:r>
                            <m:r>
                              <a:rPr lang="de-DE" sz="22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Fermi-</a:t>
                </a:r>
                <a:r>
                  <a:rPr lang="de-DE" altLang="en-US" sz="2200" dirty="0" err="1"/>
                  <a:t>Fkt</a:t>
                </a:r>
                <a:r>
                  <a:rPr lang="de-DE" altLang="en-US" sz="2200" dirty="0"/>
                  <a:t>. (logistische </a:t>
                </a:r>
                <a:r>
                  <a:rPr lang="de-DE" altLang="en-US" sz="2200" dirty="0" err="1"/>
                  <a:t>Fkt</a:t>
                </a:r>
                <a:r>
                  <a:rPr lang="de-DE" altLang="en-US" sz="2200" dirty="0"/>
                  <a:t>.):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endParaRPr lang="de-DE" altLang="en-US" sz="2200" dirty="0"/>
              </a:p>
              <a:p>
                <a:pPr marL="342900" indent="-342900">
                  <a:buFont typeface="Times New Roman" charset="0"/>
                  <a:buChar char="•"/>
                </a:pPr>
                <a:r>
                  <a:rPr lang="de-DE" altLang="en-US" sz="2200" dirty="0"/>
                  <a:t>Tangens </a:t>
                </a:r>
                <a:r>
                  <a:rPr lang="de-DE" altLang="en-US" sz="2200" dirty="0" err="1"/>
                  <a:t>hyperbolicus</a:t>
                </a:r>
                <a:r>
                  <a:rPr lang="de-DE" altLang="en-US" sz="2200" dirty="0"/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𝑎𝑐𝑡</m:t>
                        </m:r>
                      </m:sub>
                    </m:sSub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𝑛𝑒</m:t>
                            </m:r>
                            <m:sSub>
                              <m:sSub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200">
                                <a:latin typeface="Cambria Math" panose="02040503050406030204" pitchFamily="18" charset="0"/>
                              </a:rPr>
                              <m:t>tanh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𝑛𝑒</m:t>
                                </m:r>
                                <m:sSub>
                                  <m:sSubPr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95287" y="1125686"/>
                <a:ext cx="8739291" cy="5327650"/>
              </a:xfrm>
              <a:blipFill>
                <a:blip r:embed="rId3"/>
                <a:stretch>
                  <a:fillRect l="-871"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7442304" y="2492896"/>
            <a:ext cx="1692275" cy="503238"/>
          </a:xfrm>
          <a:prstGeom prst="wedgeEllipseCallout">
            <a:avLst>
              <a:gd name="adj1" fmla="val 2560"/>
              <a:gd name="adj2" fmla="val 10170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de-DE" altLang="en-US" sz="1200" dirty="0">
                <a:solidFill>
                  <a:schemeClr val="tx1"/>
                </a:solidFill>
              </a:rPr>
              <a:t>Schwellenwert, häufig 0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48" y="5669120"/>
            <a:ext cx="1425848" cy="78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35" y="4661361"/>
            <a:ext cx="1315875" cy="606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D98D90-BAC1-2942-9C4E-A82D73E9A816}"/>
              </a:ext>
            </a:extLst>
          </p:cNvPr>
          <p:cNvSpPr txBox="1"/>
          <p:nvPr/>
        </p:nvSpPr>
        <p:spPr>
          <a:xfrm>
            <a:off x="3419872" y="479715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Spezialfall: </a:t>
            </a:r>
            <a:r>
              <a:rPr lang="de-DE" dirty="0" err="1"/>
              <a:t>Sigmoid</a:t>
            </a:r>
            <a:r>
              <a:rPr lang="de-DE" dirty="0"/>
              <a:t>: T=1</a:t>
            </a:r>
          </a:p>
        </p:txBody>
      </p:sp>
    </p:spTree>
    <p:extLst>
      <p:ext uri="{BB962C8B-B14F-4D97-AF65-F5344CB8AC3E}">
        <p14:creationId xmlns:p14="http://schemas.microsoft.com/office/powerpoint/2010/main" val="10018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48649"/>
            <a:ext cx="8162900" cy="588063"/>
          </a:xfrm>
        </p:spPr>
        <p:txBody>
          <a:bodyPr>
            <a:normAutofit/>
          </a:bodyPr>
          <a:lstStyle/>
          <a:p>
            <a:pPr eaLnBrk="1" hangingPunct="1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Repräsentation von Funktionen ...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1013"/>
            <a:ext cx="8229600" cy="4745214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800" dirty="0">
                <a:latin typeface="Myriad Pro" charset="0"/>
                <a:ea typeface="Myriad Pro" charset="0"/>
                <a:cs typeface="Myriad Pro" charset="0"/>
              </a:rPr>
              <a:t>… durch </a:t>
            </a:r>
            <a:r>
              <a:rPr lang="de-DE" sz="2800" dirty="0" err="1">
                <a:latin typeface="Myriad Pro" charset="0"/>
                <a:ea typeface="Myriad Pro" charset="0"/>
                <a:cs typeface="Myriad Pro" charset="0"/>
              </a:rPr>
              <a:t>Perzeptrons</a:t>
            </a:r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  <a:p>
            <a:pPr lvl="1" eaLnBrk="1" hangingPunct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Ein-Ebenen-Netzwerk (Linearer </a:t>
            </a:r>
            <a:r>
              <a:rPr lang="de-DE" sz="2000" dirty="0" err="1">
                <a:latin typeface="Myriad Pro" charset="0"/>
                <a:ea typeface="Myriad Pro" charset="0"/>
                <a:cs typeface="Myriad Pro" charset="0"/>
              </a:rPr>
              <a:t>Klassifikator</a:t>
            </a:r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)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Mehrebenen-Netzwerke</a:t>
            </a:r>
          </a:p>
          <a:p>
            <a:pPr lvl="1"/>
            <a:r>
              <a:rPr lang="de-DE" sz="2000" dirty="0">
                <a:latin typeface="Myriad Pro" charset="0"/>
                <a:ea typeface="Myriad Pro" charset="0"/>
                <a:cs typeface="Myriad Pro" charset="0"/>
              </a:rPr>
              <a:t>Lernregel Fehlerrückführung (Backpropagation)</a:t>
            </a:r>
          </a:p>
          <a:p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  <a:p>
            <a:endParaRPr lang="de-DE" sz="280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08" y="28219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Frank Rosenblatt, The Perceptron--a perceiving and recognizing automaton. Report 85-460-1, Cornell Aeronautical Laboratory, </a:t>
            </a:r>
            <a:r>
              <a:rPr lang="en-US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1957</a:t>
            </a:r>
          </a:p>
        </p:txBody>
      </p:sp>
    </p:spTree>
    <p:extLst>
      <p:ext uri="{BB962C8B-B14F-4D97-AF65-F5344CB8AC3E}">
        <p14:creationId xmlns:p14="http://schemas.microsoft.com/office/powerpoint/2010/main" val="15794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z="3600" dirty="0"/>
              <a:t>Die Ausgabefunktion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altLang="en-US" sz="2400" dirty="0"/>
                  <a:t>Die Ausgabefunktion berechnet aus der Aktivierung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dirty="0"/>
                  <a:t> den 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dirty="0"/>
                  <a:t>, der als Ausgabe an die nächste Schicht weitergegeben wird.</a:t>
                </a:r>
              </a:p>
              <a:p>
                <a:r>
                  <a:rPr lang="de-DE" altLang="en-US" sz="2400" dirty="0"/>
                  <a:t>In den meisten Fällen ist die Ausgabefunktion die </a:t>
                </a:r>
                <a:r>
                  <a:rPr lang="de-DE" altLang="en-US" sz="2400" b="1" dirty="0"/>
                  <a:t>Identität</a:t>
                </a:r>
                <a:r>
                  <a:rPr lang="de-DE" altLang="en-US" sz="2400" dirty="0"/>
                  <a:t>, d.h.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altLang="en-US" sz="2400" i="1" dirty="0">
                    <a:latin typeface="Times New Roman" charset="0"/>
                  </a:rPr>
                  <a:t>.</a:t>
                </a:r>
                <a:endParaRPr lang="de-DE" altLang="en-US" sz="2400" i="1" baseline="-25000" dirty="0">
                  <a:latin typeface="Times New Roman" charset="0"/>
                </a:endParaRPr>
              </a:p>
              <a:p>
                <a:r>
                  <a:rPr lang="de-DE" altLang="en-US" sz="2400" dirty="0"/>
                  <a:t>Für binäre Ausgaben wird manchmal auch eine Schwellenwertfunktion verwendet:</a:t>
                </a:r>
              </a:p>
              <a:p>
                <a:endParaRPr lang="de-DE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falls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&amp;0,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sonst</m:t>
                              </m:r>
                              <m:r>
                                <a:rPr lang="de-DE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altLang="en-US" sz="2400" dirty="0"/>
              </a:p>
            </p:txBody>
          </p:sp>
        </mc:Choice>
        <mc:Fallback xmlns="">
          <p:sp>
            <p:nvSpPr>
              <p:cNvPr id="67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763" r="-309" b="-35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0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>
              <a:solidFill>
                <a:srgbClr val="262699"/>
              </a:solidFill>
            </a:endParaRPr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40775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260648"/>
            <a:ext cx="793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Einstellen</a:t>
            </a:r>
            <a:r>
              <a:rPr lang="en-US" sz="3200" dirty="0"/>
              <a:t> der </a:t>
            </a:r>
            <a:r>
              <a:rPr lang="en-US" sz="3200" dirty="0" err="1"/>
              <a:t>Gewichte</a:t>
            </a:r>
            <a:r>
              <a:rPr lang="en-US" sz="3200" dirty="0"/>
              <a:t> </a:t>
            </a:r>
            <a:r>
              <a:rPr lang="en-US" sz="3200" dirty="0" err="1"/>
              <a:t>mit</a:t>
            </a:r>
            <a:r>
              <a:rPr lang="en-US" sz="3200" dirty="0"/>
              <a:t> </a:t>
            </a:r>
            <a:r>
              <a:rPr lang="en-US" sz="3200" dirty="0" err="1"/>
              <a:t>Trainingsdaten</a:t>
            </a:r>
            <a:r>
              <a:rPr lang="mr-IN" sz="3200" dirty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277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3985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i="1" dirty="0"/>
              <a:t> </a:t>
            </a:r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3504215" y="639759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Anlernen</a:t>
            </a:r>
            <a:r>
              <a:rPr lang="en-US" sz="3200" dirty="0"/>
              <a:t> des </a:t>
            </a:r>
            <a:r>
              <a:rPr lang="en-US" sz="3200" dirty="0" err="1"/>
              <a:t>Netzwerks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C6D81-7371-0944-BCDD-62CEDE7C8CED}"/>
              </a:ext>
            </a:extLst>
          </p:cNvPr>
          <p:cNvSpPr txBox="1"/>
          <p:nvPr/>
        </p:nvSpPr>
        <p:spPr>
          <a:xfrm>
            <a:off x="4283968" y="192850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Eingabe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B5473-D279-404A-BEC9-353228928106}"/>
              </a:ext>
            </a:extLst>
          </p:cNvPr>
          <p:cNvSpPr txBox="1"/>
          <p:nvPr/>
        </p:nvSpPr>
        <p:spPr>
          <a:xfrm>
            <a:off x="5796136" y="1928505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Perzeptrons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2551E-B586-DA4C-800E-D70CBB4DAFB3}"/>
              </a:ext>
            </a:extLst>
          </p:cNvPr>
          <p:cNvSpPr txBox="1"/>
          <p:nvPr/>
        </p:nvSpPr>
        <p:spPr>
          <a:xfrm>
            <a:off x="7380312" y="1927059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Ausgabe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177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3635896" y="1239143"/>
            <a:ext cx="540404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Initialisierung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zufälligen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Gewichten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8333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3498699" y="1268760"/>
            <a:ext cx="56098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Präsentierung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eines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Trainingsdatensatzes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921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4019473" y="1329792"/>
            <a:ext cx="451296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Durchpropagierung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1.4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>
                <a:solidFill>
                  <a:srgbClr val="0033CC"/>
                </a:solidFill>
              </a:rPr>
              <a:t>0.8</a:t>
            </a:r>
            <a:endParaRPr lang="en-GB">
              <a:solidFill>
                <a:srgbClr val="0033CC"/>
              </a:solidFill>
            </a:endParaRP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1.9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933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4067944" y="1355792"/>
            <a:ext cx="410573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Vergleich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Zielausgabe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3835400" y="2487613"/>
            <a:ext cx="415049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1.4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 dirty="0">
                <a:solidFill>
                  <a:srgbClr val="0033CC"/>
                </a:solidFill>
              </a:rPr>
              <a:t>0.8 </a:t>
            </a:r>
            <a:endParaRPr lang="en-GB" dirty="0">
              <a:solidFill>
                <a:srgbClr val="0033CC"/>
              </a:solidFill>
            </a:endParaRP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 dirty="0">
                <a:solidFill>
                  <a:srgbClr val="FF0000"/>
                </a:solidFill>
              </a:rPr>
              <a:t>0</a:t>
            </a:r>
          </a:p>
          <a:p>
            <a:r>
              <a:rPr lang="en-GB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0.8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285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>
                <a:solidFill>
                  <a:srgbClr val="0033CC"/>
                </a:solidFill>
              </a:rPr>
              <a:t>1.4  2.7   1.9         </a:t>
            </a:r>
            <a:r>
              <a:rPr lang="en-GB" sz="2400" dirty="0">
                <a:solidFill>
                  <a:srgbClr val="FF0000"/>
                </a:solidFill>
              </a:rPr>
              <a:t>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/>
              <a:t>6.4  2.8   1.7         1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3779912" y="1287074"/>
            <a:ext cx="515327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Anpassen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Gewichte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gemäß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Fehler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3835400" y="2487613"/>
            <a:ext cx="70359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1.4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b="1" dirty="0">
                <a:solidFill>
                  <a:srgbClr val="0033CC"/>
                </a:solidFill>
              </a:rPr>
              <a:t>0.8 </a:t>
            </a:r>
            <a:endParaRPr lang="en-GB" dirty="0">
              <a:solidFill>
                <a:srgbClr val="0033CC"/>
              </a:solidFill>
            </a:endParaRP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b="1" dirty="0">
                <a:solidFill>
                  <a:srgbClr val="FF0000"/>
                </a:solidFill>
              </a:rPr>
              <a:t>0                                        </a:t>
            </a:r>
          </a:p>
          <a:p>
            <a:r>
              <a:rPr lang="en-GB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0.8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741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9357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498699" y="1268760"/>
            <a:ext cx="560980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Präsentierung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eines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Trainingsdatensatzes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68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CC"/>
                </a:solidFill>
              </a:rPr>
              <a:t>6.4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endParaRPr lang="en-GB" sz="2800">
              <a:solidFill>
                <a:srgbClr val="0033CC"/>
              </a:solidFill>
            </a:endParaRPr>
          </a:p>
          <a:p>
            <a:r>
              <a:rPr lang="en-GB">
                <a:solidFill>
                  <a:srgbClr val="0033CC"/>
                </a:solidFill>
              </a:rPr>
              <a:t>1.7       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19473" y="1329792"/>
            <a:ext cx="4512967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Durchpropagierung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zur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8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11331" r="6560" b="18417"/>
          <a:stretch>
            <a:fillRect/>
          </a:stretch>
        </p:blipFill>
        <p:spPr bwMode="auto">
          <a:xfrm>
            <a:off x="346075" y="-99392"/>
            <a:ext cx="7826375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1560" y="-459432"/>
            <a:ext cx="2555508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  <a:p>
            <a:r>
              <a:rPr lang="en-US" sz="4000" dirty="0" err="1"/>
              <a:t>Perzeptron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46059" y="4983559"/>
            <a:ext cx="82285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Manchmal</a:t>
            </a:r>
            <a:r>
              <a:rPr lang="en-US" sz="2400" dirty="0"/>
              <a:t> </a:t>
            </a:r>
            <a:r>
              <a:rPr lang="en-US" sz="2400" dirty="0" err="1"/>
              <a:t>einfacher</a:t>
            </a:r>
            <a:r>
              <a:rPr lang="en-US" sz="2400" dirty="0"/>
              <a:t> </a:t>
            </a:r>
            <a:r>
              <a:rPr lang="en-US" sz="2400" dirty="0" err="1"/>
              <a:t>geschrieben</a:t>
            </a:r>
            <a:r>
              <a:rPr lang="en-US" sz="2400" dirty="0"/>
              <a:t> </a:t>
            </a:r>
            <a:r>
              <a:rPr lang="en-US" sz="2400" dirty="0" err="1"/>
              <a:t>als</a:t>
            </a:r>
            <a:r>
              <a:rPr lang="en-US" sz="2400" dirty="0"/>
              <a:t> (Ann.: 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i="1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400" i="1" dirty="0">
                <a:latin typeface="Times New Roman" charset="0"/>
                <a:ea typeface="Times New Roman" charset="0"/>
                <a:cs typeface="Times New Roman" charset="0"/>
              </a:rPr>
              <a:t> = 1</a:t>
            </a:r>
            <a:r>
              <a:rPr lang="en-US" sz="2400" dirty="0"/>
              <a:t>):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4055864"/>
            <a:ext cx="1492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sonst</a:t>
            </a:r>
            <a:r>
              <a:rPr lang="en-US" sz="2400" dirty="0"/>
              <a:t>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5866931"/>
            <a:ext cx="14927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sonst</a:t>
            </a:r>
            <a:r>
              <a:rPr lang="en-US" sz="2400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62253095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835400" y="2487613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067944" y="1355792"/>
            <a:ext cx="4105739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Vergleich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mit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Zielausgabe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52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835400" y="2487613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151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779912" y="1287074"/>
            <a:ext cx="515327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</a:rPr>
              <a:t>Anpassen</a:t>
            </a:r>
            <a:r>
              <a:rPr lang="en-GB" sz="2400" b="1" dirty="0">
                <a:solidFill>
                  <a:schemeClr val="bg1"/>
                </a:solidFill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</a:rPr>
              <a:t>Gewichte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gemäß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err="1">
                <a:solidFill>
                  <a:schemeClr val="bg1"/>
                </a:solidFill>
              </a:rPr>
              <a:t>Fehler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28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95913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558800" y="680467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GB" sz="2400" i="1" dirty="0"/>
          </a:p>
          <a:p>
            <a:r>
              <a:rPr lang="en-GB" sz="2400" b="1" i="1" dirty="0"/>
              <a:t>Fields               class</a:t>
            </a:r>
          </a:p>
          <a:p>
            <a:r>
              <a:rPr lang="en-GB" sz="2400" dirty="0"/>
              <a:t>1.4  2.7   1.9         0</a:t>
            </a:r>
          </a:p>
          <a:p>
            <a:r>
              <a:rPr lang="en-GB" sz="2400" dirty="0"/>
              <a:t>3.8  3.4   3.2         0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6.4  2.8   1.7         </a:t>
            </a:r>
            <a:r>
              <a:rPr lang="en-GB" sz="2400" dirty="0">
                <a:solidFill>
                  <a:srgbClr val="FF0000"/>
                </a:solidFill>
              </a:rPr>
              <a:t>1</a:t>
            </a:r>
          </a:p>
          <a:p>
            <a:r>
              <a:rPr lang="en-GB" sz="2400" dirty="0"/>
              <a:t>4.1  0.1   0.2         0</a:t>
            </a:r>
          </a:p>
          <a:p>
            <a:r>
              <a:rPr lang="en-GB" sz="2400" dirty="0" err="1"/>
              <a:t>etc</a:t>
            </a:r>
            <a:r>
              <a:rPr lang="en-GB" sz="2400" dirty="0"/>
              <a:t> …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4775200" y="1167135"/>
            <a:ext cx="245381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</a:rPr>
              <a:t>Und so </a:t>
            </a:r>
            <a:r>
              <a:rPr lang="en-GB" sz="2400" b="1" dirty="0" err="1">
                <a:solidFill>
                  <a:schemeClr val="bg1"/>
                </a:solidFill>
              </a:rPr>
              <a:t>weiter</a:t>
            </a:r>
            <a:r>
              <a:rPr lang="en-GB" sz="2400" b="1" dirty="0">
                <a:solidFill>
                  <a:schemeClr val="bg1"/>
                </a:solidFill>
              </a:rPr>
              <a:t>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36204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835400" y="2021326"/>
            <a:ext cx="59234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33CC"/>
                </a:solidFill>
              </a:rPr>
              <a:t>6.4 </a:t>
            </a:r>
          </a:p>
          <a:p>
            <a:endParaRPr lang="en-GB" sz="2800" dirty="0">
              <a:solidFill>
                <a:srgbClr val="0033CC"/>
              </a:solidFill>
            </a:endParaRPr>
          </a:p>
          <a:p>
            <a:r>
              <a:rPr lang="en-GB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r>
              <a:rPr lang="en-GB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sz="28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0033CC"/>
                </a:solidFill>
              </a:rPr>
              <a:t>  </a:t>
            </a:r>
          </a:p>
          <a:p>
            <a:r>
              <a:rPr lang="en-GB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i="1" dirty="0" err="1">
                <a:solidFill>
                  <a:srgbClr val="0033CC"/>
                </a:solidFill>
              </a:rPr>
              <a:t>Fehler</a:t>
            </a:r>
            <a:r>
              <a:rPr lang="en-GB" i="1" dirty="0">
                <a:solidFill>
                  <a:srgbClr val="0033CC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-0.1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2535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2686488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370576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4595644"/>
            <a:ext cx="8233151" cy="156966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Wiederhole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tausend</a:t>
            </a:r>
            <a:r>
              <a:rPr lang="en-GB" b="1" dirty="0">
                <a:solidFill>
                  <a:schemeClr val="bg1"/>
                </a:solidFill>
              </a:rPr>
              <a:t>-, </a:t>
            </a:r>
            <a:r>
              <a:rPr lang="en-GB" b="1" dirty="0" err="1">
                <a:solidFill>
                  <a:schemeClr val="bg1"/>
                </a:solidFill>
              </a:rPr>
              <a:t>vielleicht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millionenmal</a:t>
            </a:r>
            <a:r>
              <a:rPr lang="en-GB" b="1" dirty="0">
                <a:solidFill>
                  <a:schemeClr val="bg1"/>
                </a:solidFill>
              </a:rPr>
              <a:t> – </a:t>
            </a:r>
            <a:r>
              <a:rPr lang="en-GB" b="1" dirty="0" err="1">
                <a:solidFill>
                  <a:schemeClr val="bg1"/>
                </a:solidFill>
              </a:rPr>
              <a:t>jedesmal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mit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einer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zufälligen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Trainingsinstanz</a:t>
            </a:r>
            <a:r>
              <a:rPr lang="en-GB" b="1" dirty="0">
                <a:solidFill>
                  <a:schemeClr val="bg1"/>
                </a:solidFill>
              </a:rPr>
              <a:t> und </a:t>
            </a:r>
            <a:r>
              <a:rPr lang="en-GB" b="1" dirty="0" err="1">
                <a:solidFill>
                  <a:schemeClr val="bg1"/>
                </a:solidFill>
              </a:rPr>
              <a:t>einer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kleinen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 err="1">
                <a:solidFill>
                  <a:schemeClr val="bg1"/>
                </a:solidFill>
              </a:rPr>
              <a:t>Anpassung</a:t>
            </a:r>
            <a:r>
              <a:rPr lang="en-GB" b="1" dirty="0">
                <a:solidFill>
                  <a:schemeClr val="bg1"/>
                </a:solidFill>
              </a:rPr>
              <a:t> der </a:t>
            </a:r>
            <a:r>
              <a:rPr lang="en-GB" b="1" dirty="0" err="1">
                <a:solidFill>
                  <a:schemeClr val="bg1"/>
                </a:solidFill>
              </a:rPr>
              <a:t>Gewichte</a:t>
            </a:r>
            <a:endParaRPr lang="en-GB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b="1" dirty="0">
                <a:solidFill>
                  <a:srgbClr val="0D0D0D"/>
                </a:solidFill>
              </a:rPr>
              <a:t>  </a:t>
            </a:r>
            <a:r>
              <a:rPr lang="en-GB" b="1" i="1" dirty="0" err="1">
                <a:solidFill>
                  <a:srgbClr val="0D0D0D"/>
                </a:solidFill>
              </a:rPr>
              <a:t>Verfahren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zur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Gewichtsanpassung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müssen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Fehler</a:t>
            </a:r>
            <a:r>
              <a:rPr lang="en-GB" b="1" i="1" dirty="0">
                <a:solidFill>
                  <a:srgbClr val="0D0D0D"/>
                </a:solidFill>
              </a:rPr>
              <a:t> </a:t>
            </a:r>
            <a:r>
              <a:rPr lang="en-GB" b="1" i="1" dirty="0" err="1">
                <a:solidFill>
                  <a:srgbClr val="0D0D0D"/>
                </a:solidFill>
              </a:rPr>
              <a:t>minimieren</a:t>
            </a:r>
            <a:endParaRPr lang="en-GB" b="1" dirty="0">
              <a:solidFill>
                <a:srgbClr val="0D0D0D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504215" y="6407750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60648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Trainingsdaten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6432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262FC6-1052-CC43-BE23-7766BD503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350"/>
            <a:ext cx="8964488" cy="503239"/>
          </a:xfrm>
        </p:spPr>
        <p:txBody>
          <a:bodyPr/>
          <a:lstStyle/>
          <a:p>
            <a:r>
              <a:rPr lang="de-DE" dirty="0"/>
              <a:t>Eine Ebene: </a:t>
            </a:r>
            <a:r>
              <a:rPr lang="de-DE" dirty="0" err="1"/>
              <a:t>Perzeptron</a:t>
            </a:r>
            <a:r>
              <a:rPr lang="de-DE" dirty="0"/>
              <a:t>-Lernregel (Delta-Lernregel)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9481C6F-2C71-E148-A1E4-71C6CFC52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wobei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und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de-DE" dirty="0"/>
                  <a:t> der Zielwert ist</a:t>
                </a: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de-DE" dirty="0"/>
                  <a:t> ist die Ausgabe des </a:t>
                </a:r>
                <a:r>
                  <a:rPr lang="de-DE" dirty="0" err="1"/>
                  <a:t>Perzeptrons</a:t>
                </a:r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de-DE" dirty="0"/>
                  <a:t> ist eine kleine Konstante (z.B. 0,1): die </a:t>
                </a:r>
                <a:r>
                  <a:rPr lang="de-DE" dirty="0" err="1"/>
                  <a:t>Lernrate</a:t>
                </a:r>
                <a:endParaRPr lang="de-DE" dirty="0"/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de-DE" sz="2400" dirty="0"/>
                  <a:t>Gewichte häufig nur nach Verarbeitung eines ganzen Datensatzes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sz="2400" dirty="0"/>
                  <a:t> angepasst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9481C6F-2C71-E148-A1E4-71C6CFC52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39942-B352-5A4A-B034-355A4D18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7C7A-5470-F447-AB2D-F83D66E88D95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14E6BA-A79C-C746-83FD-27F6B96964FE}"/>
              </a:ext>
            </a:extLst>
          </p:cNvPr>
          <p:cNvSpPr/>
          <p:nvPr/>
        </p:nvSpPr>
        <p:spPr>
          <a:xfrm>
            <a:off x="2339752" y="61756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Frank Rosenblatt, The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Perceptron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--a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perceiving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and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recognizing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automaton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. Report 85-460-1, Cornell </a:t>
            </a:r>
            <a:r>
              <a:rPr lang="de-DE" sz="1200" dirty="0" err="1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Aeronautical</a:t>
            </a:r>
            <a:r>
              <a:rPr lang="de-DE" sz="1200" dirty="0">
                <a:solidFill>
                  <a:srgbClr val="190CFF"/>
                </a:solidFill>
                <a:latin typeface="Myriad Pro" charset="0"/>
                <a:ea typeface="Myriad Pro" charset="0"/>
                <a:cs typeface="Myriad Pro" charset="0"/>
              </a:rPr>
              <a:t> Laboratory, </a:t>
            </a:r>
            <a:r>
              <a:rPr lang="de-DE" sz="1200" b="1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1957</a:t>
            </a:r>
          </a:p>
        </p:txBody>
      </p:sp>
    </p:spTree>
    <p:extLst>
      <p:ext uri="{BB962C8B-B14F-4D97-AF65-F5344CB8AC3E}">
        <p14:creationId xmlns:p14="http://schemas.microsoft.com/office/powerpoint/2010/main" val="4211622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 dirty="0"/>
              <a:t>Begründung </a:t>
            </a:r>
            <a:r>
              <a:rPr lang="de-DE" altLang="x-none"/>
              <a:t>für die Delta-Regel</a:t>
            </a:r>
            <a:endParaRPr lang="en-US" alt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altLang="x-none" dirty="0"/>
                  <a:t>Idee: minimiere den quadratischen Fehler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DE" altLang="x-none" dirty="0"/>
                  <a:t> Trainingsmenge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altLang="x-none" dirty="0"/>
                  <a:t> Wert für</a:t>
                </a:r>
                <a:r>
                  <a:rPr lang="de-DE" altLang="x-none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DE" altLang="x-none" dirty="0">
                  <a:solidFill>
                    <a:schemeClr val="tx1"/>
                  </a:solidFill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de-DE" altLang="x-none" dirty="0">
                    <a:sym typeface="Symbol" charset="2"/>
                  </a:rPr>
                  <a:t> Ausgabe für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de-DE" altLang="x-none" dirty="0">
                  <a:sym typeface="Symbol" charset="2"/>
                </a:endParaRPr>
              </a:p>
              <a:p>
                <a:endParaRPr lang="de-DE" altLang="x-none" dirty="0">
                  <a:sym typeface="Symbol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x-none" b="0" i="1" smtClean="0">
                          <a:latin typeface="Cambria Math" panose="02040503050406030204" pitchFamily="18" charset="0"/>
                          <a:sym typeface="Symbol" charset="2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altLang="x-none" b="0" i="1" smtClean="0">
                                  <a:latin typeface="Cambria Math" panose="02040503050406030204" pitchFamily="18" charset="0"/>
                                  <a:sym typeface="Symbol" charset="2"/>
                                </a:rPr>
                              </m:ctrlPr>
                            </m:accPr>
                            <m:e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sym typeface="Symbol" charset="2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≡</m:t>
                      </m:r>
                      <m:f>
                        <m:fPr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dirty="0">
                  <a:sym typeface="Symbol" charset="2"/>
                </a:endParaRPr>
              </a:p>
              <a:p>
                <a:endParaRPr lang="de-DE" altLang="x-none" dirty="0">
                  <a:sym typeface="Symbol" charset="2"/>
                </a:endParaRPr>
              </a:p>
              <a:p>
                <a:r>
                  <a:rPr lang="de-DE" altLang="x-none">
                    <a:sym typeface="Symbol" charset="2"/>
                  </a:rPr>
                  <a:t>Minimumbestimmung mit 1</a:t>
                </a:r>
                <a:r>
                  <a:rPr lang="de-DE" altLang="x-none" dirty="0">
                    <a:sym typeface="Symbol" charset="2"/>
                  </a:rPr>
                  <a:t>. Ableitung</a:t>
                </a:r>
              </a:p>
            </p:txBody>
          </p:sp>
        </mc:Choice>
        <mc:Fallback xmlns="">
          <p:sp>
            <p:nvSpPr>
              <p:cNvPr id="7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543" t="-1272" b="-48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518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521D-FB84-9946-BDFD-25F469A5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Absteigender</a:t>
            </a:r>
            <a:r>
              <a:rPr lang="en-GB" dirty="0"/>
              <a:t>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D85FF-4EB8-9244-8F31-5A4B810B497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/>
                  <a:t>Gradient</a:t>
                </a:r>
              </a:p>
              <a:p>
                <a:pPr marL="0" indent="0">
                  <a:buNone/>
                </a:pPr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sz="1100" dirty="0"/>
              </a:p>
              <a:p>
                <a:r>
                  <a:rPr lang="en-GB" dirty="0" err="1"/>
                  <a:t>Lernregel</a:t>
                </a:r>
                <a:endParaRPr lang="en-GB" dirty="0"/>
              </a:p>
              <a:p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  <a:p>
                <a:endParaRPr lang="en-GB" sz="1100" dirty="0"/>
              </a:p>
              <a:p>
                <a:r>
                  <a:rPr lang="en-GB" dirty="0"/>
                  <a:t>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DD85FF-4EB8-9244-8F31-5A4B810B4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459" t="-14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03B4-B3F5-4647-80C4-675D34DB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CCD6A-B11F-F44D-9E61-B7AA87EB5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9" y="3940110"/>
            <a:ext cx="3611201" cy="2297202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401EC5D-46F6-374D-8BBE-A4DD96BD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t="6523" r="21617" b="50432"/>
          <a:stretch/>
        </p:blipFill>
        <p:spPr bwMode="auto">
          <a:xfrm>
            <a:off x="4327240" y="1268984"/>
            <a:ext cx="4680520" cy="23760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181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D08E-7E87-7C41-8DFF-372733F2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C913C-82B8-0B46-B597-751118984D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x-non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𝑜</m:t>
                                      </m:r>
                                    </m:e>
                                    <m:sub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x-none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f>
                        <m:fPr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fPr>
                        <m:num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1</m:t>
                          </m:r>
                        </m:num>
                        <m:den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altLang="x-non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accPr>
                                <m:e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𝑤</m:t>
                                  </m:r>
                                </m:e>
                              </m:acc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altLang="x-non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altLang="x-none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altLang="x-non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charset="2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altLang="x-none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r>
                                <a:rPr lang="de-DE" altLang="x-non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𝑖</m:t>
                                  </m:r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,</m:t>
                                  </m:r>
                                  <m:r>
                                    <a:rPr lang="de-DE" altLang="x-non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de-DE" altLang="x-non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dirty="0"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C913C-82B8-0B46-B597-751118984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15" t="-27990" b="-38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B753B-DE0D-8847-B952-E4EE42A7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521D-FB84-9946-BDFD-25F469A5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err="1"/>
              <a:t>Absteigender</a:t>
            </a:r>
            <a:r>
              <a:rPr lang="en-GB" dirty="0"/>
              <a:t> Gradient (Forts.)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603B4-B3F5-4647-80C4-675D34DB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9DB8C6-A580-E940-919E-FE06C23F3392}"/>
                  </a:ext>
                </a:extLst>
              </p:cNvPr>
              <p:cNvSpPr/>
              <p:nvPr/>
            </p:nvSpPr>
            <p:spPr>
              <a:xfrm>
                <a:off x="4656034" y="2160997"/>
                <a:ext cx="4022931" cy="1112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de-DE" altLang="x-none" sz="2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8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sz="28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sz="28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sz="2800" dirty="0"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9DB8C6-A580-E940-919E-FE06C23F3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034" y="2160997"/>
                <a:ext cx="4022931" cy="1112356"/>
              </a:xfrm>
              <a:prstGeom prst="rect">
                <a:avLst/>
              </a:prstGeom>
              <a:blipFill>
                <a:blip r:embed="rId2"/>
                <a:stretch>
                  <a:fillRect l="-946" t="-133708" b="-184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7C2A7F-784C-134B-9B06-D9A8A0A1D57B}"/>
                  </a:ext>
                </a:extLst>
              </p:cNvPr>
              <p:cNvSpPr/>
              <p:nvPr/>
            </p:nvSpPr>
            <p:spPr>
              <a:xfrm>
                <a:off x="4795291" y="5106676"/>
                <a:ext cx="3744415" cy="1063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60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altLang="x-none" sz="2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𝜂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𝑑</m:t>
                          </m:r>
                          <m: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∈</m:t>
                          </m:r>
                          <m:r>
                            <a:rPr lang="de-DE" altLang="x-none" sz="2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altLang="x-non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de-DE" altLang="x-none" sz="2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a:rPr lang="de-DE" altLang="x-none" sz="26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</m:ctrlPr>
                            </m:sSubPr>
                            <m:e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𝑖</m:t>
                              </m:r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,</m:t>
                              </m:r>
                              <m:r>
                                <a:rPr lang="de-DE" altLang="x-none" sz="26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charset="2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altLang="x-none" sz="2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77C2A7F-784C-134B-9B06-D9A8A0A1D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291" y="5106676"/>
                <a:ext cx="3744415" cy="1063240"/>
              </a:xfrm>
              <a:prstGeom prst="rect">
                <a:avLst/>
              </a:prstGeom>
              <a:blipFill>
                <a:blip r:embed="rId3"/>
                <a:stretch>
                  <a:fillRect l="-678" t="-130588" b="-18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C4F1C4-948D-F447-B7B6-F7EEDEF3739C}"/>
                  </a:ext>
                </a:extLst>
              </p:cNvPr>
              <p:cNvSpPr/>
              <p:nvPr/>
            </p:nvSpPr>
            <p:spPr>
              <a:xfrm>
                <a:off x="4720728" y="4146752"/>
                <a:ext cx="3893539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buNone/>
                </a:pPr>
                <a:r>
                  <a:rPr lang="de-DE" sz="2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Iterativ pro Datenpunkt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de-DE" sz="2600" i="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27063" indent="-627063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6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altLang="x-none" sz="2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=</m:t>
                      </m:r>
                      <m:r>
                        <a:rPr lang="de-DE" altLang="x-none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charset="2"/>
                        </a:rPr>
                        <m:t>𝜂</m:t>
                      </m:r>
                      <m:d>
                        <m:dPr>
                          <m:ctrlP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dPr>
                        <m:e>
                          <m:r>
                            <a:rPr lang="de-DE" altLang="x-non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𝑡</m:t>
                          </m:r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−</m:t>
                          </m:r>
                          <m:r>
                            <a:rPr lang="de-DE" altLang="x-none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𝑜</m:t>
                          </m:r>
                        </m:e>
                      </m:d>
                      <m:sSub>
                        <m:sSubPr>
                          <m:ctrlP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</m:ctrlPr>
                        </m:sSubPr>
                        <m:e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𝑥</m:t>
                          </m:r>
                        </m:e>
                        <m:sub>
                          <m:r>
                            <a:rPr lang="de-DE" altLang="x-none" sz="2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charset="2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altLang="x-none" sz="2600" dirty="0">
                  <a:solidFill>
                    <a:srgbClr val="C00000"/>
                  </a:solidFill>
                  <a:ea typeface="Cambria Math" panose="02040503050406030204" pitchFamily="18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C4F1C4-948D-F447-B7B6-F7EEDEF37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28" y="4146752"/>
                <a:ext cx="3893539" cy="892552"/>
              </a:xfrm>
              <a:prstGeom prst="rect">
                <a:avLst/>
              </a:prstGeom>
              <a:blipFill>
                <a:blip r:embed="rId4"/>
                <a:stretch>
                  <a:fillRect l="-2941" t="-5634"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D5335874-662D-2046-AF72-2C4443849E1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GB" dirty="0"/>
                  <a:t>Gradient</a:t>
                </a:r>
              </a:p>
              <a:p>
                <a:pPr marL="0" indent="0">
                  <a:buNone/>
                </a:pPr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sz="1100" dirty="0"/>
              </a:p>
              <a:p>
                <a:r>
                  <a:rPr lang="en-GB" dirty="0" err="1"/>
                  <a:t>Lernregel</a:t>
                </a:r>
                <a:endParaRPr lang="en-GB" dirty="0"/>
              </a:p>
              <a:p>
                <a:endParaRPr lang="en-GB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[</m:t>
                      </m:r>
                      <m:acc>
                        <m:accPr>
                          <m:chr m:val="⃗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  <a:p>
                <a:endParaRPr lang="en-GB" sz="1100" dirty="0"/>
              </a:p>
              <a:p>
                <a:r>
                  <a:rPr lang="en-GB" dirty="0"/>
                  <a:t>i.e.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D5335874-662D-2046-AF72-2C4443849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5"/>
                <a:stretch>
                  <a:fillRect l="-3459" t="-14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5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A767EE-C94E-7540-9CD1-A022857D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Algorithmus für </a:t>
            </a:r>
            <a:r>
              <a:rPr lang="de-DE" i="1"/>
              <a:t>eine</a:t>
            </a:r>
            <a:r>
              <a:rPr lang="de-DE"/>
              <a:t> Gewichtsanpassung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CB6070C-1734-424E-A34D-09333EF804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/>
                  <a:t>Jedes Trainingsbeispiel sei ein Paar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de-DE"/>
                  <a:t> ist ein Inputvektor (Vektor mit Feature-Werten)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/>
                  <a:t> is der Zielwert (Klassenlabel/Ausgabewert)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de-DE"/>
                  <a:t> ist die Lernrate</a:t>
                </a:r>
              </a:p>
              <a:p>
                <a:r>
                  <a:rPr lang="de-DE"/>
                  <a:t>Initialisiere jedes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 mit einem beliebigen, kleinen Wert</a:t>
                </a:r>
              </a:p>
              <a:p>
                <a:r>
                  <a:rPr lang="de-DE"/>
                  <a:t>Bis die Abbruchbedingung erfüllt ist (z.B. Anzahl an verarbeiteten Trainingsbeispielen):</a:t>
                </a:r>
              </a:p>
              <a:p>
                <a:pPr lvl="1"/>
                <a:r>
                  <a:rPr lang="de-DE"/>
                  <a:t>Initialisiere jedes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/>
              </a:p>
              <a:p>
                <a:pPr lvl="1"/>
                <a:r>
                  <a:rPr lang="de-DE"/>
                  <a:t>Für jedes Trainingsbeispiel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/>
              </a:p>
              <a:p>
                <a:pPr lvl="2"/>
                <a:r>
                  <a:rPr lang="de-DE"/>
                  <a:t>Berechne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de-DE"/>
              </a:p>
              <a:p>
                <a:pPr lvl="2"/>
                <a:r>
                  <a:rPr lang="de-DE"/>
                  <a:t>Für jedes Gewicht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: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/>
              </a:p>
              <a:p>
                <a:pPr lvl="1"/>
                <a:r>
                  <a:rPr lang="de-DE"/>
                  <a:t>Für jedes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: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CB6070C-1734-424E-A34D-09333EF804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3" t="-1781" b="-86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91C2B-B033-7242-A997-52A86663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B0B3-4128-254C-8A68-CE7EF3174219}" type="slidenum">
              <a:rPr lang="de-DE" altLang="en-US" smtClean="0"/>
              <a:pPr/>
              <a:t>38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079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8141" y="35200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190CFF"/>
                </a:solidFill>
              </a:rPr>
              <a:t>D. Hebb: The organization of behavior. A neuropsychological theory. Erlbaum Books, Mahwah, N.J., </a:t>
            </a:r>
            <a:r>
              <a:rPr lang="en-US" sz="1200" b="1" dirty="0">
                <a:solidFill>
                  <a:srgbClr val="FF0000"/>
                </a:solidFill>
              </a:rPr>
              <a:t>1949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141" y="3102820"/>
            <a:ext cx="79816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/>
              <a:t>Schon früher untersucht:</a:t>
            </a:r>
          </a:p>
          <a:p>
            <a:endParaRPr lang="de-DE" sz="2400"/>
          </a:p>
          <a:p>
            <a:endParaRPr lang="de-DE" sz="2400"/>
          </a:p>
          <a:p>
            <a:r>
              <a:rPr lang="de-DE" sz="2400"/>
              <a:t>Netzwerke daher von manchen</a:t>
            </a:r>
            <a:br>
              <a:rPr lang="de-DE" sz="2400"/>
            </a:br>
            <a:r>
              <a:rPr lang="de-DE" sz="2400"/>
              <a:t>als künstliche neuronale Netze bezeichnet</a:t>
            </a:r>
          </a:p>
          <a:p>
            <a:endParaRPr lang="de-DE" sz="2400"/>
          </a:p>
          <a:p>
            <a:r>
              <a:rPr lang="de-DE" sz="2400"/>
              <a:t>Später für mehrschichtige Netze erweitert (Deep Learning):</a:t>
            </a:r>
            <a:br>
              <a:rPr lang="de-DE" sz="2400"/>
            </a:br>
            <a:r>
              <a:rPr lang="de-DE" sz="2400"/>
              <a:t>Fehlerrückführung durch mehrere Ebenen (Backpropagation)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90381"/>
            <a:ext cx="497065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600"/>
              <a:t>Perzeptron-Lernregel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133" y="1383159"/>
            <a:ext cx="64208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/>
              <a:t>Man kann zeigen, dass der Vorgang konvergiert,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121" y="1769287"/>
            <a:ext cx="573266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/>
              <a:t>... wenn die Daten linear separierbar sind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400"/>
              <a:t>... und 𝜂 genügend klein gewählt wird</a:t>
            </a:r>
          </a:p>
          <a:p>
            <a:pPr marL="342900" indent="-342900">
              <a:buFont typeface="Arial" charset="0"/>
              <a:buChar char="•"/>
            </a:pP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8738044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6805" r="7043" b="10109"/>
          <a:stretch>
            <a:fillRect/>
          </a:stretch>
        </p:blipFill>
        <p:spPr bwMode="auto">
          <a:xfrm>
            <a:off x="1173163" y="116632"/>
            <a:ext cx="63341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1371600" y="6400800"/>
            <a:ext cx="5181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51712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5264356"/>
            <a:ext cx="5288632" cy="11889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1252942"/>
            <a:ext cx="2376264" cy="24640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3728" y="3402190"/>
            <a:ext cx="1160512" cy="458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7544" y="-315416"/>
            <a:ext cx="734528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3600" dirty="0" err="1"/>
              <a:t>Entscheidungslinie</a:t>
            </a:r>
            <a:r>
              <a:rPr lang="en-US" sz="3600" dirty="0"/>
              <a:t> </a:t>
            </a:r>
            <a:r>
              <a:rPr lang="en-US" sz="3600" dirty="0" err="1"/>
              <a:t>eines</a:t>
            </a:r>
            <a:r>
              <a:rPr lang="en-US" sz="3600" dirty="0"/>
              <a:t> </a:t>
            </a:r>
            <a:r>
              <a:rPr lang="en-US" sz="3600" dirty="0" err="1"/>
              <a:t>Perzeptrons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19346" y="3884715"/>
            <a:ext cx="54761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Repräsentiert</a:t>
            </a:r>
            <a:r>
              <a:rPr lang="en-US" sz="2400" dirty="0"/>
              <a:t> </a:t>
            </a:r>
            <a:r>
              <a:rPr lang="en-US" sz="2400" dirty="0" err="1"/>
              <a:t>lineare</a:t>
            </a:r>
            <a:r>
              <a:rPr lang="en-US" sz="2400" dirty="0"/>
              <a:t> </a:t>
            </a:r>
            <a:r>
              <a:rPr lang="en-US" sz="2400" dirty="0" err="1"/>
              <a:t>Funktion</a:t>
            </a:r>
            <a:r>
              <a:rPr lang="en-US" sz="2400" dirty="0"/>
              <a:t> y = mx +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4365104"/>
            <a:ext cx="31037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Was </a:t>
            </a:r>
            <a:r>
              <a:rPr lang="en-US" sz="2000" dirty="0" err="1"/>
              <a:t>machen</a:t>
            </a:r>
            <a:r>
              <a:rPr lang="en-US" sz="2000" dirty="0"/>
              <a:t> die </a:t>
            </a:r>
            <a:r>
              <a:rPr lang="en-US" sz="2000" dirty="0" err="1"/>
              <a:t>Gewichte</a:t>
            </a:r>
            <a:r>
              <a:rPr lang="en-US" sz="20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1045" y="5264356"/>
            <a:ext cx="68854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Verallgemeinerung</a:t>
            </a:r>
            <a:r>
              <a:rPr lang="en-US" sz="2400" dirty="0"/>
              <a:t> auf </a:t>
            </a:r>
            <a:r>
              <a:rPr lang="en-US" sz="2400" dirty="0" err="1"/>
              <a:t>Entscheidungsebenen</a:t>
            </a:r>
            <a:r>
              <a:rPr lang="en-US" sz="2400" dirty="0"/>
              <a:t> </a:t>
            </a:r>
            <a:r>
              <a:rPr lang="en-US" sz="2400" dirty="0" err="1"/>
              <a:t>möglich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376264" y="60134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190CFF"/>
                </a:solidFill>
                <a:latin typeface="Helvetica" charset="0"/>
              </a:rPr>
              <a:t>Vgl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.: Warren McCulloch und William Pitts: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A logical calculus </a:t>
            </a:r>
            <a:br>
              <a:rPr lang="en-US" sz="1200" i="1" dirty="0">
                <a:solidFill>
                  <a:srgbClr val="190CFF"/>
                </a:solidFill>
                <a:latin typeface="Helvetica" charset="0"/>
              </a:rPr>
            </a:b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of the ideas immanent in nervous activity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. In: </a:t>
            </a:r>
            <a:r>
              <a:rPr lang="en-US" sz="1200" i="1" dirty="0">
                <a:solidFill>
                  <a:srgbClr val="190CFF"/>
                </a:solidFill>
                <a:latin typeface="Helvetica" charset="0"/>
              </a:rPr>
              <a:t>Bulletin of Mathematical Biophysics</a:t>
            </a:r>
            <a:r>
              <a:rPr lang="en-US" sz="1200" dirty="0">
                <a:solidFill>
                  <a:srgbClr val="190CFF"/>
                </a:solidFill>
                <a:latin typeface="Helvetica" charset="0"/>
              </a:rPr>
              <a:t>, Bd. 5, S. 115–133, </a:t>
            </a:r>
            <a:r>
              <a:rPr lang="en-US" sz="1200" b="1" dirty="0">
                <a:solidFill>
                  <a:srgbClr val="FF0000"/>
                </a:solidFill>
                <a:latin typeface="Helvetica" charset="0"/>
              </a:rPr>
              <a:t>1943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5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5536" y="111736"/>
            <a:ext cx="8041440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/>
              <a:t>Aktivierung</a:t>
            </a:r>
            <a:r>
              <a:rPr lang="en-US" sz="3200" dirty="0"/>
              <a:t>: </a:t>
            </a:r>
            <a:r>
              <a:rPr lang="en-US" sz="3200" dirty="0" err="1"/>
              <a:t>ReLU</a:t>
            </a:r>
            <a:endParaRPr lang="en-US" sz="3200" dirty="0"/>
          </a:p>
        </p:txBody>
      </p:sp>
      <p:sp>
        <p:nvSpPr>
          <p:cNvPr id="2" name="Ορθογώνιο 1"/>
          <p:cNvSpPr/>
          <p:nvPr/>
        </p:nvSpPr>
        <p:spPr>
          <a:xfrm>
            <a:off x="3822700" y="1421632"/>
            <a:ext cx="3898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Takes a real-valued number and thresholds it at zero</a:t>
            </a:r>
          </a:p>
          <a:p>
            <a:pPr>
              <a:defRPr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53230" y="2314184"/>
                <a:ext cx="10267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latin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is-IS" sz="2000" i="1">
                          <a:latin typeface="Cambria Math" charset="0"/>
                        </a:rPr>
                        <m:t>→</m:t>
                      </m:r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+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l-GR" sz="20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230" y="2314184"/>
                <a:ext cx="1026755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734" r="-1183" b="-1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31" y="1191897"/>
            <a:ext cx="2993318" cy="21408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7931" y="3609727"/>
            <a:ext cx="79347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Most Deep Networks use </a:t>
            </a:r>
            <a:r>
              <a:rPr lang="en-US" dirty="0" err="1"/>
              <a:t>ReLU</a:t>
            </a:r>
            <a:r>
              <a:rPr lang="en-US" dirty="0"/>
              <a:t> nowadays </a:t>
            </a:r>
          </a:p>
          <a:p>
            <a:pPr marL="285750" indent="-285750">
              <a:buFont typeface="AppleColorEmoji" charset="0"/>
              <a:buChar char="🙂"/>
            </a:pPr>
            <a:endParaRPr lang="en-US" dirty="0"/>
          </a:p>
          <a:p>
            <a:pPr marL="285750" indent="-285750">
              <a:buFont typeface="AppleColorEmoji" charset="0"/>
              <a:buChar char="🙂"/>
            </a:pPr>
            <a:r>
              <a:rPr lang="en-US" dirty="0"/>
              <a:t>Trains much </a:t>
            </a:r>
            <a:r>
              <a:rPr lang="en-US" b="1" dirty="0">
                <a:solidFill>
                  <a:schemeClr val="accent2"/>
                </a:solidFill>
              </a:rPr>
              <a:t>faster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accelerates the convergence of SGD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due to linear, non-saturating form </a:t>
            </a:r>
          </a:p>
          <a:p>
            <a:pPr marL="285750" indent="-285750">
              <a:buFont typeface="AppleColorEmoji" charset="0"/>
              <a:buChar char="🙂"/>
            </a:pPr>
            <a:r>
              <a:rPr lang="en-US" dirty="0"/>
              <a:t>Less expensive operations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compared to sigmoid/</a:t>
            </a:r>
            <a:r>
              <a:rPr lang="en-US" dirty="0" err="1"/>
              <a:t>tanh</a:t>
            </a:r>
            <a:r>
              <a:rPr lang="en-US" dirty="0"/>
              <a:t> (exponentials etc.)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implemented by simply thresholding a matrix at zero</a:t>
            </a:r>
          </a:p>
          <a:p>
            <a:pPr marL="285750" indent="-285750">
              <a:buFont typeface="AppleColorEmoji" charset="0"/>
              <a:buChar char="🙂"/>
            </a:pPr>
            <a:r>
              <a:rPr lang="en-US" dirty="0"/>
              <a:t>More </a:t>
            </a:r>
            <a:r>
              <a:rPr lang="en-US" b="1" dirty="0">
                <a:solidFill>
                  <a:schemeClr val="accent2"/>
                </a:solidFill>
              </a:rPr>
              <a:t>expressive </a:t>
            </a:r>
          </a:p>
          <a:p>
            <a:pPr marL="285750" indent="-285750">
              <a:buFont typeface="AppleColorEmoji" charset="0"/>
              <a:buChar char="🙂"/>
            </a:pPr>
            <a:r>
              <a:rPr lang="en-US" dirty="0"/>
              <a:t>Prevents the </a:t>
            </a:r>
            <a:r>
              <a:rPr lang="en-US" b="1" dirty="0">
                <a:solidFill>
                  <a:schemeClr val="accent2"/>
                </a:solidFill>
              </a:rPr>
              <a:t>gradient vanishing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6071137" y="1698631"/>
                <a:ext cx="1948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charset="0"/>
                        </a:rPr>
                        <m:t>f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max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⁡(0,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137" y="1698631"/>
                <a:ext cx="1948354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5000" b="-1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704515" y="3332728"/>
            <a:ext cx="2900149" cy="233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i="1" dirty="0"/>
              <a:t>http://</a:t>
            </a:r>
            <a:r>
              <a:rPr lang="en-US" sz="900" i="1" dirty="0" err="1"/>
              <a:t>adilmoujahid.com</a:t>
            </a:r>
            <a:r>
              <a:rPr lang="en-US" sz="900" i="1" dirty="0"/>
              <a:t>/images/</a:t>
            </a:r>
            <a:r>
              <a:rPr lang="en-US" sz="900" i="1" dirty="0" err="1"/>
              <a:t>activation.png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5287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082346"/>
            <a:ext cx="3821145" cy="2044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769" y="3437565"/>
            <a:ext cx="7098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L2 = weight decay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Regularization term that penalizes big weights,               added to the objective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Weight decay value determines how dominant regularization is during gradient computation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Big weight decay coefficient </a:t>
            </a:r>
            <a:r>
              <a:rPr lang="en-US" dirty="0">
                <a:sym typeface="Wingdings"/>
              </a:rPr>
              <a:t> big </a:t>
            </a:r>
            <a:r>
              <a:rPr lang="en-US" dirty="0"/>
              <a:t>penalty for big weights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91994"/>
            <a:ext cx="8041440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/>
              <a:t>Regularization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935445" y="1249197"/>
            <a:ext cx="5046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Dropout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Randomly drop units (along with their connections) during training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Each unit retained with fixed probability p, independent of other units </a:t>
            </a:r>
          </a:p>
          <a:p>
            <a:pPr marL="285750" indent="-285750"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Hyper-parameter</a:t>
            </a:r>
            <a:r>
              <a:rPr lang="en-US" dirty="0"/>
              <a:t> p to be chosen (tuned)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5284500" y="3932572"/>
                <a:ext cx="3516600" cy="764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𝑟𝑒𝑔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500" y="3932572"/>
                <a:ext cx="3516600" cy="7643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65769" y="5454920"/>
            <a:ext cx="89659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Early-stopping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Use validation error to decide when to stop training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Stop when monitored quantity has not improved after n subsequent epochs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 is called patience </a:t>
            </a:r>
          </a:p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893030" y="2970369"/>
            <a:ext cx="5089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22222"/>
                </a:solidFill>
                <a:latin typeface="Arial" charset="0"/>
              </a:rPr>
              <a:t>Srivastava, </a:t>
            </a:r>
            <a:r>
              <a:rPr lang="en-US" sz="1200" i="1" dirty="0" err="1">
                <a:solidFill>
                  <a:srgbClr val="222222"/>
                </a:solidFill>
                <a:latin typeface="Arial" charset="0"/>
              </a:rPr>
              <a:t>Nitish</a:t>
            </a:r>
            <a:r>
              <a:rPr lang="en-US" sz="1200" i="1" dirty="0">
                <a:solidFill>
                  <a:srgbClr val="222222"/>
                </a:solidFill>
                <a:latin typeface="Arial" charset="0"/>
              </a:rPr>
              <a:t>, et al. </a:t>
            </a:r>
            <a:r>
              <a:rPr lang="en-US" sz="1200" i="1" dirty="0">
                <a:solidFill>
                  <a:srgbClr val="222222"/>
                </a:solidFill>
                <a:latin typeface="Arial" charset="0"/>
                <a:hlinkClick r:id="rId5"/>
              </a:rPr>
              <a:t>"Dropout: a simple way to prevent neural networks from overfitting."</a:t>
            </a:r>
            <a:r>
              <a:rPr lang="en-US" sz="1200" i="1" dirty="0">
                <a:solidFill>
                  <a:srgbClr val="222222"/>
                </a:solidFill>
                <a:latin typeface="Arial" charset="0"/>
              </a:rPr>
              <a:t> Journal of machine learning research (2014)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3903163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29086" cy="764668"/>
          </a:xfrm>
        </p:spPr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output 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3" y="1466919"/>
            <a:ext cx="7531839" cy="375247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246106" y="2355680"/>
            <a:ext cx="1742208" cy="1966514"/>
            <a:chOff x="6246106" y="2669340"/>
            <a:chExt cx="1742208" cy="1966514"/>
          </a:xfrm>
        </p:grpSpPr>
        <p:sp>
          <p:nvSpPr>
            <p:cNvPr id="5" name="Oval 4"/>
            <p:cNvSpPr/>
            <p:nvPr/>
          </p:nvSpPr>
          <p:spPr>
            <a:xfrm>
              <a:off x="7642057" y="3135826"/>
              <a:ext cx="323949" cy="323949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642057" y="3511607"/>
              <a:ext cx="323949" cy="323949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664365" y="3936124"/>
              <a:ext cx="323949" cy="323949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664365" y="4311905"/>
              <a:ext cx="323949" cy="323949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49546" y="3343154"/>
              <a:ext cx="592511" cy="68677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049546" y="3343154"/>
              <a:ext cx="592511" cy="68677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6" idx="3"/>
            </p:cNvCxnSpPr>
            <p:nvPr/>
          </p:nvCxnSpPr>
          <p:spPr>
            <a:xfrm flipV="1">
              <a:off x="7049546" y="3788115"/>
              <a:ext cx="639952" cy="52379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8" idx="2"/>
            </p:cNvCxnSpPr>
            <p:nvPr/>
          </p:nvCxnSpPr>
          <p:spPr>
            <a:xfrm>
              <a:off x="7049546" y="4029925"/>
              <a:ext cx="614819" cy="44395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049546" y="3343154"/>
              <a:ext cx="592511" cy="28507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049546" y="3628229"/>
              <a:ext cx="592511" cy="401696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8" idx="1"/>
            </p:cNvCxnSpPr>
            <p:nvPr/>
          </p:nvCxnSpPr>
          <p:spPr>
            <a:xfrm>
              <a:off x="7049546" y="3788115"/>
              <a:ext cx="662260" cy="57123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246106" y="2669340"/>
              <a:ext cx="1418259" cy="2462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Screen Shot 2016-04-03 at 5.4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29" y="228865"/>
            <a:ext cx="2933871" cy="15602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25718" y="1876235"/>
            <a:ext cx="102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9156" y="5219389"/>
            <a:ext cx="684656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Network outputs a probability distribution!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5159" y="5688891"/>
            <a:ext cx="684656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Cross-entropy loss after a </a:t>
            </a:r>
            <a:r>
              <a:rPr lang="en-US" sz="2400" dirty="0" err="1"/>
              <a:t>softmax</a:t>
            </a:r>
            <a:r>
              <a:rPr lang="en-US" sz="2400" dirty="0"/>
              <a:t> layer gives a very simple, numerically stable gradient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667500" y="4783960"/>
            <a:ext cx="2149929" cy="870857"/>
          </a:xfrm>
          <a:prstGeom prst="wedgeRoundRectCallout">
            <a:avLst>
              <a:gd name="adj1" fmla="val -17240"/>
              <a:gd name="adj2" fmla="val -1229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/>
              <a:t>Δw</a:t>
            </a:r>
            <a:r>
              <a:rPr lang="en-US" sz="2400" i="1" baseline="-25000" dirty="0" err="1"/>
              <a:t>ij</a:t>
            </a:r>
            <a:r>
              <a:rPr lang="en-US" sz="2400" i="1" baseline="-25000" dirty="0"/>
              <a:t> = </a:t>
            </a:r>
            <a:r>
              <a:rPr lang="en-US" sz="2400" i="1" dirty="0"/>
              <a:t>(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i</a:t>
            </a:r>
            <a:r>
              <a:rPr lang="en-US" sz="2400" i="1" dirty="0" err="1"/>
              <a:t>-z</a:t>
            </a:r>
            <a:r>
              <a:rPr lang="en-US" sz="2400" i="1" baseline="-25000" dirty="0" err="1"/>
              <a:t>i</a:t>
            </a:r>
            <a:r>
              <a:rPr lang="en-US" sz="2400" i="1" dirty="0"/>
              <a:t>)y </a:t>
            </a:r>
            <a:r>
              <a:rPr lang="en-US" baseline="-25000" dirty="0"/>
              <a:t>j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67566-1C70-F64B-AF85-AA83547E170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+mn-lt"/>
                <a:cs typeface="Arial" charset="0"/>
              </a:rPr>
              <a:t>Perspektive</a:t>
            </a:r>
            <a:r>
              <a:rPr lang="en-GB" dirty="0">
                <a:latin typeface="+mn-lt"/>
                <a:cs typeface="Arial" charset="0"/>
              </a:rPr>
              <a:t> der </a:t>
            </a:r>
            <a:r>
              <a:rPr lang="en-GB" dirty="0" err="1">
                <a:latin typeface="+mn-lt"/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520516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Zufällige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Initialgewichte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040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6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Verwenden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einer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Trainingsinstanz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/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Anpassung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 der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Gewichte</a:t>
            </a:r>
            <a:endParaRPr lang="en-GB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998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0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8764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4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173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8520281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Verwenden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einer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Trainingsinstanz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/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Anpassung</a:t>
            </a:r>
            <a:r>
              <a:rPr lang="en-GB" sz="2400" b="1" dirty="0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 der </a:t>
            </a:r>
            <a:r>
              <a:rPr lang="en-GB" sz="2400" b="1" dirty="0" err="1">
                <a:solidFill>
                  <a:srgbClr val="FFFFFF"/>
                </a:solidFill>
                <a:latin typeface="Myriad Pro" charset="0"/>
                <a:ea typeface="ＭＳ Ｐゴシック" charset="-128"/>
                <a:cs typeface="ＭＳ Ｐゴシック" charset="-128"/>
              </a:rPr>
              <a:t>Gewichte</a:t>
            </a:r>
            <a:endParaRPr lang="en-GB" sz="2400" dirty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08502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50838" y="260648"/>
            <a:ext cx="8793162" cy="752475"/>
          </a:xfrm>
        </p:spPr>
        <p:txBody>
          <a:bodyPr>
            <a:normAutofit/>
          </a:bodyPr>
          <a:lstStyle/>
          <a:p>
            <a:r>
              <a:rPr lang="en-GB" dirty="0" err="1">
                <a:cs typeface="Arial" charset="0"/>
              </a:rPr>
              <a:t>Perspektive</a:t>
            </a:r>
            <a:r>
              <a:rPr lang="en-GB" dirty="0">
                <a:cs typeface="Arial" charset="0"/>
              </a:rPr>
              <a:t> der </a:t>
            </a:r>
            <a:r>
              <a:rPr lang="en-GB" dirty="0" err="1">
                <a:cs typeface="Arial" charset="0"/>
              </a:rPr>
              <a:t>Entscheidungsgrenzenanpassung</a:t>
            </a:r>
            <a:endParaRPr lang="en-GB" dirty="0">
              <a:latin typeface="+mn-lt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2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66932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chemeClr val="bg1"/>
                </a:solidFill>
                <a:latin typeface="+mn-lt"/>
              </a:rPr>
              <a:t>Und </a:t>
            </a:r>
            <a:r>
              <a:rPr lang="en-GB" sz="2400" b="1" dirty="0" err="1">
                <a:solidFill>
                  <a:schemeClr val="bg1"/>
                </a:solidFill>
                <a:latin typeface="+mn-lt"/>
              </a:rPr>
              <a:t>schließlich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3504215" y="638132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  <a:latin typeface="+mn-lt"/>
              </a:rPr>
              <a:t>David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Corne</a:t>
            </a:r>
            <a:r>
              <a:rPr lang="de-DE" sz="1100" dirty="0">
                <a:solidFill>
                  <a:srgbClr val="0000FF"/>
                </a:solidFill>
                <a:latin typeface="+mn-lt"/>
              </a:rPr>
              <a:t>: Open </a:t>
            </a:r>
            <a:r>
              <a:rPr lang="de-DE" sz="1100" dirty="0" err="1">
                <a:solidFill>
                  <a:srgbClr val="0000FF"/>
                </a:solidFill>
                <a:latin typeface="+mn-lt"/>
              </a:rPr>
              <a:t>Courseware</a:t>
            </a:r>
            <a:endParaRPr lang="de-DE" sz="11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3302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4787900" y="1339750"/>
            <a:ext cx="3960813" cy="4681538"/>
          </a:xfrm>
          <a:prstGeom prst="rect">
            <a:avLst/>
          </a:prstGeom>
          <a:solidFill>
            <a:srgbClr val="DAEF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611188" y="1339750"/>
            <a:ext cx="3960812" cy="4681538"/>
          </a:xfrm>
          <a:prstGeom prst="rect">
            <a:avLst/>
          </a:prstGeom>
          <a:solidFill>
            <a:srgbClr val="DAEF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827088" y="5011638"/>
            <a:ext cx="38877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u="sng">
                <a:solidFill>
                  <a:schemeClr val="tx1"/>
                </a:solidFill>
              </a:rPr>
              <a:t>Zu viele Trainingsbeispiele</a:t>
            </a:r>
            <a:r>
              <a:rPr lang="de-DE" altLang="en-US" sz="1800">
                <a:solidFill>
                  <a:schemeClr val="tx1"/>
                </a:solidFill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das Netz hat „auswendig gelernt“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4932363" y="5011638"/>
            <a:ext cx="32400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u="sng">
                <a:solidFill>
                  <a:schemeClr val="tx1"/>
                </a:solidFill>
              </a:rPr>
              <a:t>Zu wenig Trainingsbeispiele</a:t>
            </a:r>
            <a:r>
              <a:rPr lang="de-DE" altLang="en-US" sz="180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de-DE" altLang="en-US" sz="1800">
                <a:solidFill>
                  <a:schemeClr val="tx1"/>
                </a:solidFill>
              </a:rPr>
              <a:t> keine richtige Klassifikation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467543" y="241484"/>
            <a:ext cx="8281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3200" dirty="0">
                <a:solidFill>
                  <a:schemeClr val="tx1"/>
                </a:solidFill>
              </a:rPr>
              <a:t>Fehler bei einer ungeeigneten Trainingsmenge</a:t>
            </a:r>
          </a:p>
        </p:txBody>
      </p:sp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213"/>
            <a:ext cx="34575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213"/>
            <a:ext cx="3455988" cy="32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00200" y="6361583"/>
            <a:ext cx="1616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>
                <a:solidFill>
                  <a:srgbClr val="190CFF"/>
                </a:solidFill>
              </a:rPr>
              <a:t>© Stefan Hartmann</a:t>
            </a:r>
            <a:endParaRPr lang="de-DE" altLang="en-US" sz="1400" dirty="0">
              <a:solidFill>
                <a:srgbClr val="190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  <p:bldP spid="1003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3661-7DB5-7E45-97CD-C907EEA7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Trennlinien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3B36E-8000-7343-BB2F-7715F3042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&gt; 0</a:t>
            </a:r>
            <a:r>
              <a:rPr lang="de-DE" dirty="0"/>
              <a:t>, dann wird für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/>
              <a:t>ein (+) vergeben.</a:t>
            </a:r>
          </a:p>
          <a:p>
            <a:r>
              <a:rPr lang="de-DE" dirty="0"/>
              <a:t> 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pl-PL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 = 0 </a:t>
            </a:r>
            <a:r>
              <a:rPr lang="pl-PL" dirty="0" err="1"/>
              <a:t>ist</a:t>
            </a:r>
            <a:r>
              <a:rPr lang="pl-PL" dirty="0"/>
              <a:t> </a:t>
            </a:r>
            <a:r>
              <a:rPr lang="pl-PL" dirty="0" err="1"/>
              <a:t>Trennlinie</a:t>
            </a:r>
            <a:r>
              <a:rPr lang="pl-PL" dirty="0"/>
              <a:t>. </a:t>
            </a:r>
            <a:r>
              <a:rPr lang="pl-PL" dirty="0" err="1"/>
              <a:t>Warum</a:t>
            </a:r>
            <a:r>
              <a:rPr lang="pl-PL" dirty="0"/>
              <a:t>?</a:t>
            </a:r>
            <a:endParaRPr lang="de-DE" dirty="0"/>
          </a:p>
          <a:p>
            <a:r>
              <a:rPr lang="de-DE" dirty="0"/>
              <a:t>Es wird die Gerade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-w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/w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- 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/w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als Trennlinie verwendet.</a:t>
            </a:r>
          </a:p>
          <a:p>
            <a:r>
              <a:rPr lang="de-DE" dirty="0"/>
              <a:t>Wir betrachten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mx + b</a:t>
            </a:r>
          </a:p>
          <a:p>
            <a:r>
              <a:rPr lang="de-DE" dirty="0"/>
              <a:t>Bedingung lautet: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– mx - b &gt; 0</a:t>
            </a:r>
          </a:p>
          <a:p>
            <a:r>
              <a:rPr lang="de-DE" dirty="0"/>
              <a:t>Wähle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m=1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positiv. Dann betrachte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(x,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= (0, 2b)</a:t>
            </a:r>
            <a:r>
              <a:rPr lang="de-DE" dirty="0"/>
              <a:t>. Das liegt über der Geraden.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2b – 0 – b &gt; 0</a:t>
            </a:r>
          </a:p>
          <a:p>
            <a:r>
              <a:rPr lang="de-DE" dirty="0"/>
              <a:t>Also wird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(0, 2b) </a:t>
            </a:r>
            <a:r>
              <a:rPr lang="de-DE" dirty="0"/>
              <a:t>mit 1 bewertet (+)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CFFBF-DF41-CD47-84F5-4483AF87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0866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7772400" cy="1143000"/>
          </a:xfrm>
        </p:spPr>
        <p:txBody>
          <a:bodyPr/>
          <a:lstStyle/>
          <a:p>
            <a:r>
              <a:rPr lang="de-DE" dirty="0">
                <a:latin typeface="+mn-lt"/>
                <a:cs typeface="Arial" charset="0"/>
              </a:rPr>
              <a:t>Lernverfahren: Resümee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140048"/>
            <a:ext cx="8183562" cy="4521200"/>
          </a:xfrm>
        </p:spPr>
        <p:txBody>
          <a:bodyPr/>
          <a:lstStyle/>
          <a:p>
            <a:pPr>
              <a:defRPr/>
            </a:pPr>
            <a:r>
              <a:rPr lang="de-DE" sz="2000" dirty="0"/>
              <a:t>Epoche: einmalige Verwendung des gesamten Datensatzes</a:t>
            </a:r>
          </a:p>
          <a:p>
            <a:pPr lvl="1">
              <a:defRPr/>
            </a:pPr>
            <a:r>
              <a:rPr lang="de-DE" sz="2000" dirty="0"/>
              <a:t>Manchmal zu groß</a:t>
            </a:r>
          </a:p>
          <a:p>
            <a:pPr>
              <a:defRPr/>
            </a:pPr>
            <a:r>
              <a:rPr lang="de-DE" sz="2000" dirty="0"/>
              <a:t>Batch: Zerlegung eines Datensatzes in Teilmengen</a:t>
            </a:r>
          </a:p>
          <a:p>
            <a:pPr lvl="1">
              <a:defRPr/>
            </a:pPr>
            <a:r>
              <a:rPr lang="de-DE" sz="2000" dirty="0"/>
              <a:t>Für jede Teilmenge: Passe Gewichte an</a:t>
            </a:r>
          </a:p>
          <a:p>
            <a:pPr lvl="1">
              <a:defRPr/>
            </a:pPr>
            <a:r>
              <a:rPr lang="de-DE" sz="2000" dirty="0"/>
              <a:t>Anzahl der Teilmengen: #Iterationen</a:t>
            </a:r>
          </a:p>
          <a:p>
            <a:pPr>
              <a:defRPr/>
            </a:pPr>
            <a:r>
              <a:rPr lang="de-DE" sz="2000" dirty="0"/>
              <a:t>Tausende von kleinen Anpassungen, jede macht das Netz besser für die letzte Eingabe (aber vielleicht schlechter für frühere Eingaben)</a:t>
            </a:r>
          </a:p>
          <a:p>
            <a:pPr>
              <a:defRPr/>
            </a:pPr>
            <a:r>
              <a:rPr lang="de-DE" sz="2000" dirty="0"/>
              <a:t>Verwende mehrere Epochen</a:t>
            </a:r>
          </a:p>
          <a:p>
            <a:pPr>
              <a:defRPr/>
            </a:pPr>
            <a:r>
              <a:rPr lang="de-DE" sz="2000" dirty="0" err="1"/>
              <a:t>Wieviele</a:t>
            </a:r>
            <a:r>
              <a:rPr lang="de-DE" sz="2000" dirty="0"/>
              <a:t> Epochen? Batches?</a:t>
            </a:r>
          </a:p>
          <a:p>
            <a:pPr lvl="1">
              <a:defRPr/>
            </a:pPr>
            <a:r>
              <a:rPr lang="de-DE" sz="2000" dirty="0"/>
              <a:t>Ausprobieren </a:t>
            </a:r>
          </a:p>
          <a:p>
            <a:pPr>
              <a:defRPr/>
            </a:pPr>
            <a:r>
              <a:rPr lang="de-DE" sz="2000" dirty="0"/>
              <a:t>Durch verdammtes Glück kommt oft eine </a:t>
            </a:r>
            <a:br>
              <a:rPr lang="de-DE" sz="2000" dirty="0"/>
            </a:br>
            <a:r>
              <a:rPr lang="de-DE" sz="2000" dirty="0"/>
              <a:t>Funktion heraus, die gut genug in </a:t>
            </a:r>
            <a:br>
              <a:rPr lang="de-DE" sz="2000" dirty="0"/>
            </a:br>
            <a:r>
              <a:rPr lang="de-DE" sz="2000" dirty="0"/>
              <a:t>Anwendungen funktioniert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797152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0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Word-Word Associations in Document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Recap bag-of-words approaches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>
                <a:solidFill>
                  <a:srgbClr val="0305FF"/>
                </a:solidFill>
              </a:rPr>
              <a:t>Client profiles, TF-IDF</a:t>
            </a: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Words are not independent </a:t>
            </a:r>
            <a:r>
              <a:rPr lang="en-US" dirty="0"/>
              <a:t>of each other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Need to represent some aspects of </a:t>
            </a:r>
            <a:r>
              <a:rPr lang="en-US" dirty="0">
                <a:solidFill>
                  <a:srgbClr val="0305FF"/>
                </a:solidFill>
              </a:rPr>
              <a:t>word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6892E-1758-3641-801C-9F134E1A6678}"/>
              </a:ext>
            </a:extLst>
          </p:cNvPr>
          <p:cNvSpPr/>
          <p:nvPr/>
        </p:nvSpPr>
        <p:spPr>
          <a:xfrm>
            <a:off x="2483768" y="61682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B05FF"/>
                </a:solidFill>
              </a:rPr>
              <a:t>Church, K.W., Hanks, P.: Word </a:t>
            </a:r>
            <a:r>
              <a:rPr lang="de-DE" sz="1200" dirty="0" err="1">
                <a:solidFill>
                  <a:srgbClr val="0B05FF"/>
                </a:solidFill>
              </a:rPr>
              <a:t>association</a:t>
            </a:r>
            <a:r>
              <a:rPr lang="de-DE" sz="1200" dirty="0">
                <a:solidFill>
                  <a:srgbClr val="0B05FF"/>
                </a:solidFill>
              </a:rPr>
              <a:t> </a:t>
            </a:r>
            <a:r>
              <a:rPr lang="de-DE" sz="1200" dirty="0" err="1">
                <a:solidFill>
                  <a:srgbClr val="0B05FF"/>
                </a:solidFill>
              </a:rPr>
              <a:t>norms</a:t>
            </a:r>
            <a:r>
              <a:rPr lang="de-DE" sz="1200" dirty="0">
                <a:solidFill>
                  <a:srgbClr val="0B05FF"/>
                </a:solidFill>
              </a:rPr>
              <a:t> mutual </a:t>
            </a:r>
            <a:r>
              <a:rPr lang="de-DE" sz="1200" dirty="0" err="1">
                <a:solidFill>
                  <a:srgbClr val="0B05FF"/>
                </a:solidFill>
              </a:rPr>
              <a:t>information</a:t>
            </a:r>
            <a:r>
              <a:rPr lang="de-DE" sz="1200" dirty="0">
                <a:solidFill>
                  <a:srgbClr val="0B05FF"/>
                </a:solidFill>
              </a:rPr>
              <a:t>, </a:t>
            </a:r>
            <a:r>
              <a:rPr lang="de-DE" sz="1200" dirty="0" err="1">
                <a:solidFill>
                  <a:srgbClr val="0B05FF"/>
                </a:solidFill>
              </a:rPr>
              <a:t>and</a:t>
            </a:r>
            <a:r>
              <a:rPr lang="de-DE" sz="1200" dirty="0">
                <a:solidFill>
                  <a:srgbClr val="0B05FF"/>
                </a:solidFill>
              </a:rPr>
              <a:t> </a:t>
            </a:r>
            <a:r>
              <a:rPr lang="de-DE" sz="1200" dirty="0" err="1">
                <a:solidFill>
                  <a:srgbClr val="0B05FF"/>
                </a:solidFill>
              </a:rPr>
              <a:t>lexicography</a:t>
            </a:r>
            <a:r>
              <a:rPr lang="de-DE" sz="1200" dirty="0">
                <a:solidFill>
                  <a:srgbClr val="0B05FF"/>
                </a:solidFill>
              </a:rPr>
              <a:t>. </a:t>
            </a:r>
            <a:r>
              <a:rPr lang="de-DE" sz="1200" dirty="0" err="1">
                <a:solidFill>
                  <a:srgbClr val="0B05FF"/>
                </a:solidFill>
              </a:rPr>
              <a:t>Comput</a:t>
            </a:r>
            <a:r>
              <a:rPr lang="de-DE" sz="1200" dirty="0">
                <a:solidFill>
                  <a:srgbClr val="0B05FF"/>
                </a:solidFill>
              </a:rPr>
              <a:t>. Linguist. 1(1), 22–29, </a:t>
            </a:r>
            <a:r>
              <a:rPr lang="de-DE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29971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Point(wise) Mutual Information: PMI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B05FF"/>
                </a:solidFill>
              </a:rPr>
              <a:t>Measure of association </a:t>
            </a:r>
            <a:r>
              <a:rPr lang="en-US" sz="2400" dirty="0"/>
              <a:t>used in information theory and statistics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Positive PMI: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PPMI(x, y) = max(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pmi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(x, y), 0 )</a:t>
            </a:r>
          </a:p>
          <a:p>
            <a:r>
              <a:rPr lang="en-US" sz="2400" dirty="0"/>
              <a:t>Quantifies the discrepancy between the </a:t>
            </a:r>
            <a:r>
              <a:rPr lang="en-US" sz="2400" dirty="0">
                <a:solidFill>
                  <a:srgbClr val="0B05FF"/>
                </a:solidFill>
              </a:rPr>
              <a:t>probability of their coincidence </a:t>
            </a:r>
            <a:r>
              <a:rPr lang="en-US" sz="2400" dirty="0"/>
              <a:t>given their </a:t>
            </a:r>
            <a:r>
              <a:rPr lang="en-US" sz="2400" dirty="0">
                <a:solidFill>
                  <a:srgbClr val="00B050"/>
                </a:solidFill>
              </a:rPr>
              <a:t>joint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distribution</a:t>
            </a:r>
            <a:r>
              <a:rPr lang="en-US" sz="2400" dirty="0"/>
              <a:t> and their </a:t>
            </a:r>
            <a:r>
              <a:rPr lang="en-US" sz="2400" dirty="0">
                <a:solidFill>
                  <a:srgbClr val="00B050"/>
                </a:solidFill>
              </a:rPr>
              <a:t>individual distributions</a:t>
            </a:r>
            <a:r>
              <a:rPr lang="en-US" sz="2400" dirty="0"/>
              <a:t>, assuming independence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Finding collocations and associations between words </a:t>
            </a:r>
          </a:p>
          <a:p>
            <a:r>
              <a:rPr lang="en-US" sz="2400" dirty="0" err="1">
                <a:solidFill>
                  <a:srgbClr val="0B05FF"/>
                </a:solidFill>
              </a:rPr>
              <a:t>Countings</a:t>
            </a:r>
            <a:r>
              <a:rPr lang="en-US" sz="2400" dirty="0">
                <a:solidFill>
                  <a:srgbClr val="0B05FF"/>
                </a:solidFill>
              </a:rPr>
              <a:t> </a:t>
            </a:r>
            <a:r>
              <a:rPr lang="en-US" sz="2400" dirty="0"/>
              <a:t>of occurrences and co-occurrences of words in a text corpus can be used to </a:t>
            </a:r>
            <a:r>
              <a:rPr lang="en-US" sz="2400" dirty="0">
                <a:solidFill>
                  <a:srgbClr val="0B05FF"/>
                </a:solidFill>
              </a:rPr>
              <a:t>approximate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B05FF"/>
                </a:solidFill>
              </a:rPr>
              <a:t>the probabilities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p(x) </a:t>
            </a:r>
            <a:r>
              <a:rPr lang="en-US" sz="2400" dirty="0"/>
              <a:t>or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p(y)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x,y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400" dirty="0"/>
              <a:t>respectively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09" y="1916832"/>
            <a:ext cx="5940152" cy="7583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18661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PMI – Example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196752"/>
            <a:ext cx="5149158" cy="50032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B05FF"/>
                </a:solidFill>
              </a:rPr>
              <a:t>[Wikipedia]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8573" y="1204684"/>
            <a:ext cx="3203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Counts of pairs of words getting the </a:t>
            </a:r>
            <a:r>
              <a:rPr lang="en-US" dirty="0">
                <a:solidFill>
                  <a:srgbClr val="0B05FF"/>
                </a:solidFill>
                <a:latin typeface="Arial" charset="0"/>
              </a:rPr>
              <a:t>most and the least PMI scores 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in the first 50 millions of words in </a:t>
            </a:r>
            <a:r>
              <a:rPr lang="en-US" dirty="0">
                <a:solidFill>
                  <a:srgbClr val="0B05FF"/>
                </a:solidFill>
                <a:latin typeface="Arial" charset="0"/>
              </a:rPr>
              <a:t>Wikipedia</a:t>
            </a:r>
            <a:r>
              <a:rPr lang="en-US" dirty="0">
                <a:solidFill>
                  <a:srgbClr val="222222"/>
                </a:solidFill>
                <a:latin typeface="Arial" charset="0"/>
              </a:rPr>
              <a:t> (dump of October 2015)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Filtering by 1,000 or more co-occurrences.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charset="0"/>
              </a:rPr>
              <a:t>The frequency of each count can be obtained by dividing its value by 50,000,952. (Note: natural log is used to calculate the PMI values in this example, instead of log base 2)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311" y="3789040"/>
            <a:ext cx="5149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5911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C269186-1D09-4147-9E2C-98A87004DD3D}"/>
              </a:ext>
            </a:extLst>
          </p:cNvPr>
          <p:cNvSpPr txBox="1"/>
          <p:nvPr/>
        </p:nvSpPr>
        <p:spPr>
          <a:xfrm>
            <a:off x="5292080" y="1077210"/>
            <a:ext cx="150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Count(</a:t>
            </a:r>
            <a:r>
              <a:rPr lang="de-DE" sz="1400" b="1" dirty="0" err="1"/>
              <a:t>w</a:t>
            </a:r>
            <a:r>
              <a:rPr lang="de-DE" sz="1400" b="1" dirty="0"/>
              <a:t>, </a:t>
            </a:r>
            <a:r>
              <a:rPr lang="de-DE" sz="1400" b="1" dirty="0" err="1"/>
              <a:t>context</a:t>
            </a:r>
            <a:r>
              <a:rPr lang="de-DE" sz="1400" b="1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51DE5-8451-FB49-B760-99AD71FE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PMI – Co-</a:t>
            </a:r>
            <a:r>
              <a:rPr lang="de-DE" dirty="0" err="1"/>
              <a:t>occurrence</a:t>
            </a:r>
            <a:r>
              <a:rPr lang="de-DE" dirty="0"/>
              <a:t>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017139-618E-F346-812C-D25C2EC98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457" y="1340768"/>
            <a:ext cx="5832648" cy="14287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320B-5280-1E4E-8570-0B0668CB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8E83E4-4D4B-954A-934E-C5F3D58CE6E4}"/>
              </a:ext>
            </a:extLst>
          </p:cNvPr>
          <p:cNvGrpSpPr/>
          <p:nvPr/>
        </p:nvGrpSpPr>
        <p:grpSpPr>
          <a:xfrm>
            <a:off x="1331641" y="1095164"/>
            <a:ext cx="5631943" cy="1593542"/>
            <a:chOff x="1331641" y="1095164"/>
            <a:chExt cx="5631943" cy="15935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941868-74C5-B34B-B0D0-B167D6756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895" y="1095164"/>
              <a:ext cx="4813689" cy="159354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914BF1-97F0-3B44-B151-A3BD457F1581}"/>
                </a:ext>
              </a:extLst>
            </p:cNvPr>
            <p:cNvSpPr/>
            <p:nvPr/>
          </p:nvSpPr>
          <p:spPr>
            <a:xfrm>
              <a:off x="1331641" y="1095164"/>
              <a:ext cx="848776" cy="156257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03FF6CE-9A7E-044F-BD6A-41DD32A09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416" y="2769550"/>
            <a:ext cx="4783168" cy="32621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1DB786-F986-CE43-8EAE-980E5C6A03E9}"/>
              </a:ext>
            </a:extLst>
          </p:cNvPr>
          <p:cNvSpPr/>
          <p:nvPr/>
        </p:nvSpPr>
        <p:spPr>
          <a:xfrm>
            <a:off x="2180416" y="4400604"/>
            <a:ext cx="4783168" cy="16310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38F0DEF-51AC-984E-A712-1E9DD4E14626}"/>
              </a:ext>
            </a:extLst>
          </p:cNvPr>
          <p:cNvSpPr/>
          <p:nvPr/>
        </p:nvSpPr>
        <p:spPr>
          <a:xfrm>
            <a:off x="5148064" y="1772816"/>
            <a:ext cx="3456384" cy="2762977"/>
          </a:xfrm>
          <a:prstGeom prst="arc">
            <a:avLst>
              <a:gd name="adj1" fmla="val 16536307"/>
              <a:gd name="adj2" fmla="val 48771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7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350"/>
            <a:ext cx="8964487" cy="50323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Embedding Approaches to Word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each word with a low-dimensional vector</a:t>
            </a:r>
          </a:p>
          <a:p>
            <a:r>
              <a:rPr lang="en-US" dirty="0"/>
              <a:t>Word similarity = vector similarity</a:t>
            </a:r>
          </a:p>
          <a:p>
            <a:r>
              <a:rPr lang="en-US" dirty="0"/>
              <a:t>Key idea: Predict surrounding words of every word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851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Represent</a:t>
            </a:r>
            <a:r>
              <a:rPr lang="en-US" dirty="0"/>
              <a:t> the meaning </a:t>
            </a:r>
            <a:r>
              <a:rPr lang="en-US"/>
              <a:t>of </a:t>
            </a:r>
            <a:r>
              <a:rPr lang="en-US" b="1"/>
              <a:t>words</a:t>
            </a:r>
            <a:r>
              <a:rPr lang="en-US"/>
              <a:t> </a:t>
            </a:r>
            <a:r>
              <a:rPr lang="en-US" dirty="0"/>
              <a:t>– 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21" y="1196752"/>
            <a:ext cx="7886700" cy="3418285"/>
          </a:xfrm>
        </p:spPr>
        <p:txBody>
          <a:bodyPr/>
          <a:lstStyle/>
          <a:p>
            <a:r>
              <a:rPr lang="en-US" dirty="0"/>
              <a:t>2 basic structural models: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Continuous Bag of Words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CBOW</a:t>
            </a:r>
            <a:r>
              <a:rPr lang="en-US" dirty="0"/>
              <a:t>): use a window of words to predict the middle word</a:t>
            </a:r>
          </a:p>
          <a:p>
            <a:pPr lvl="1"/>
            <a:r>
              <a:rPr lang="en-US" dirty="0">
                <a:solidFill>
                  <a:srgbClr val="0B05FF"/>
                </a:solidFill>
              </a:rPr>
              <a:t>Skip-gram </a:t>
            </a:r>
            <a:r>
              <a:rPr lang="en-US" dirty="0"/>
              <a:t>(</a:t>
            </a:r>
            <a:r>
              <a:rPr lang="en-US" dirty="0">
                <a:solidFill>
                  <a:srgbClr val="0B05FF"/>
                </a:solidFill>
              </a:rPr>
              <a:t>SG</a:t>
            </a:r>
            <a:r>
              <a:rPr lang="en-US" dirty="0"/>
              <a:t>): use a word to predict the surrounding ones in window.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720" y="3410860"/>
            <a:ext cx="4914902" cy="29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853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– Continuous Bag of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 “The cat &lt;sat&gt; on floor”</a:t>
            </a:r>
          </a:p>
          <a:p>
            <a:pPr lvl="1"/>
            <a:r>
              <a:rPr lang="en-US" dirty="0"/>
              <a:t>Window size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69" y="2715558"/>
            <a:ext cx="2878931" cy="335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0325" y="3157537"/>
            <a:ext cx="4203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0325" y="379333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7326" y="4988897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25" y="5571768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floor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8063" y="439387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7235478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13000" y="1777208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13001" y="3927968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04947" y="2441095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4947" y="4641199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08343" y="3139088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09979" y="2847056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68174" y="1399992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18740" y="1777209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18740" y="3136132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12447" y="3558397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18740" y="4219999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63518" y="2366973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39038" y="3584857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14083" y="2846144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14083" y="4208936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98429" y="2411562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155" y="3520792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939036" y="3520791"/>
            <a:ext cx="74732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one-hot</a:t>
            </a:r>
          </a:p>
          <a:p>
            <a:r>
              <a:rPr lang="en-US" sz="1350" dirty="0"/>
              <a:t>vector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-71218" y="1881601"/>
            <a:ext cx="19818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Index of cat in vocabulary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71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2" y="3597454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3" y="4359966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19" y="3469545"/>
                <a:ext cx="1011111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7356959" y="44086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677804" y="1106081"/>
            <a:ext cx="19681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We must learn W and W</a:t>
            </a:r>
            <a:r>
              <a:rPr lang="en-US" sz="1350" baseline="30000" dirty="0">
                <a:solidFill>
                  <a:srgbClr val="FF0000"/>
                </a:solidFill>
              </a:rPr>
              <a:t>’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155996" y="1406163"/>
            <a:ext cx="1505860" cy="1252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1856" y="1406163"/>
            <a:ext cx="1427919" cy="206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45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>
                <a:latin typeface="Myriad Pro" charset="0"/>
                <a:ea typeface="Myriad Pro" charset="0"/>
                <a:cs typeface="Myriad Pro" charset="0"/>
              </a:rPr>
              <a:t>Lassen sich alle Funktionen repräsentatieren?</a:t>
            </a:r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310" y="2442910"/>
            <a:ext cx="4942490" cy="2718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8138" y="2442910"/>
            <a:ext cx="2958662" cy="27181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2855" y="2132856"/>
            <a:ext cx="2065283" cy="2377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Kann die Fehlerfunktion immer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sinnvoll minimiert werden?</a:t>
            </a:r>
          </a:p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XOR-Problem</a:t>
            </a:r>
          </a:p>
          <a:p>
            <a:pPr lvl="1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Einführung 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weiterer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Dimensionen</a:t>
            </a:r>
          </a:p>
          <a:p>
            <a:pPr lvl="2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Erweiterung 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der Daten?</a:t>
            </a:r>
          </a:p>
          <a:p>
            <a:pPr lvl="1"/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Besser: Einführung weiterer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Ebenen im Netz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8272" y="60932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Marvin Minsky and Seymour </a:t>
            </a:r>
            <a:r>
              <a:rPr lang="en-US" sz="1100" dirty="0" err="1">
                <a:solidFill>
                  <a:srgbClr val="190CFF"/>
                </a:solidFill>
                <a:latin typeface="Helvetica" charset="0"/>
              </a:rPr>
              <a:t>Papert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 (2nd edition with corrections, </a:t>
            </a:r>
            <a:br>
              <a:rPr lang="en-US" sz="1100" dirty="0">
                <a:solidFill>
                  <a:srgbClr val="190CFF"/>
                </a:solidFill>
                <a:latin typeface="Helvetica" charset="0"/>
              </a:rPr>
            </a:b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first edition 1969) </a:t>
            </a:r>
            <a:r>
              <a:rPr lang="en-US" sz="1100" i="1" dirty="0" err="1">
                <a:solidFill>
                  <a:srgbClr val="190CFF"/>
                </a:solidFill>
                <a:latin typeface="Helvetica" charset="0"/>
              </a:rPr>
              <a:t>Perceptrons</a:t>
            </a:r>
            <a:r>
              <a:rPr lang="en-US" sz="1100" i="1" dirty="0">
                <a:solidFill>
                  <a:srgbClr val="190CFF"/>
                </a:solidFill>
                <a:latin typeface="Helvetica" charset="0"/>
              </a:rPr>
              <a:t>: An Introduction to Computational Geometry</a:t>
            </a:r>
            <a:r>
              <a:rPr lang="en-US" sz="1100" dirty="0">
                <a:solidFill>
                  <a:srgbClr val="190CFF"/>
                </a:solidFill>
                <a:latin typeface="Helvetica" charset="0"/>
              </a:rPr>
              <a:t>, The MIT Press, Cambridge MA, </a:t>
            </a:r>
            <a:r>
              <a:rPr lang="en-US" sz="1100" b="1" dirty="0">
                <a:solidFill>
                  <a:srgbClr val="FF0000"/>
                </a:solidFill>
                <a:latin typeface="Helvetica" charset="0"/>
              </a:rPr>
              <a:t>1972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2F68-366D-6243-9577-1945FD64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F1D08-AB87-EB45-AC99-BB0A0738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Hidden layer represents feature space</a:t>
            </a:r>
          </a:p>
          <a:p>
            <a:pPr lvl="1"/>
            <a:r>
              <a:rPr lang="en-DE" dirty="0"/>
              <a:t>Making explicit features in the data…</a:t>
            </a:r>
          </a:p>
          <a:p>
            <a:pPr lvl="1"/>
            <a:r>
              <a:rPr lang="en-DE" dirty="0"/>
              <a:t>… that are relevant for a certain task</a:t>
            </a:r>
          </a:p>
          <a:p>
            <a:r>
              <a:rPr lang="en-DE" dirty="0"/>
              <a:t>Determine features automatically</a:t>
            </a:r>
          </a:p>
          <a:p>
            <a:pPr lvl="1"/>
            <a:r>
              <a:rPr lang="en-DE" dirty="0"/>
              <a:t>Learning suitable mappings into feature space</a:t>
            </a:r>
          </a:p>
          <a:p>
            <a:r>
              <a:rPr lang="en-DE" dirty="0"/>
              <a:t>Deep learning also known as representation learning</a:t>
            </a:r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164D6-945D-694A-8E6E-4DD0F660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6208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335272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50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62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030402" y="2789620"/>
                <a:ext cx="2504916" cy="422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133570" y="4232326"/>
                <a:ext cx="2356479" cy="422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3921245" y="3579316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989" y="3476420"/>
                <a:ext cx="1307153" cy="468333"/>
              </a:xfrm>
              <a:prstGeom prst="rect">
                <a:avLst/>
              </a:prstGeom>
              <a:blipFill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39" y="1734834"/>
                <a:ext cx="346570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404082" y="1253174"/>
            <a:ext cx="205740" cy="178308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3186834" cy="422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4243" y="1257515"/>
          <a:ext cx="246888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94" y="1744978"/>
                <a:ext cx="352982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7238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12230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2231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04178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04177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007573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09209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67405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1617971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7970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11678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617970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62748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223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213313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13313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52351" y="2412643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10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005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772745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72745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30797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412" y="3455545"/>
                <a:ext cx="1754903" cy="415498"/>
              </a:xfrm>
              <a:prstGeom prst="rect">
                <a:avLst/>
              </a:prstGeom>
              <a:blipFill rotWithShape="0">
                <a:blip r:embed="rId5"/>
                <a:stretch>
                  <a:fillRect t="-5882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474226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42172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26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079" y="3402022"/>
                <a:ext cx="2208495" cy="415498"/>
              </a:xfrm>
              <a:prstGeom prst="rect">
                <a:avLst/>
              </a:prstGeom>
              <a:blipFill>
                <a:blip r:embed="rId7"/>
                <a:stretch>
                  <a:fillRect t="-441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569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836"/>
            <a:ext cx="8229600" cy="33811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30816481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(</a:t>
            </a:r>
            <a:r>
              <a:rPr lang="en-US" b="1" dirty="0"/>
              <a:t>z</a:t>
            </a:r>
            <a:r>
              <a:rPr lang="en-US" dirty="0"/>
              <a:t>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85" y="1196975"/>
            <a:ext cx="5445229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3995936" y="1556792"/>
            <a:ext cx="576064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5816" y="5517232"/>
            <a:ext cx="437879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49385" y="5817449"/>
            <a:ext cx="437879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49385" y="1196975"/>
            <a:ext cx="1930528" cy="3240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35447" y="1234046"/>
            <a:ext cx="5229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/>
              <a:t>The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636158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B05FF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38548187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66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8114" y="1789805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8115" y="39405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0062" y="2453691"/>
            <a:ext cx="396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0061" y="4653796"/>
            <a:ext cx="367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33457" y="31516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3" y="2859653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3289" y="14125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5" y="17898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87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2" y="35709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325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8632" y="2379569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07" y="4719314"/>
                <a:ext cx="542456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39197" y="28587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7" y="42215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4" y="24241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94" y="2451367"/>
                <a:ext cx="906402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89" y="4384725"/>
                <a:ext cx="9064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198629" y="332999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8629" y="5456182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56681" y="459416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296" y="3455545"/>
                <a:ext cx="2159887" cy="738664"/>
              </a:xfrm>
              <a:prstGeom prst="rect">
                <a:avLst/>
              </a:prstGeom>
              <a:blipFill rotWithShape="0">
                <a:blip r:embed="rId5"/>
                <a:stretch>
                  <a:fillRect t="-330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900110" y="5036235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8056" y="5456182"/>
            <a:ext cx="24352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10" y="4241513"/>
                <a:ext cx="322781" cy="300082"/>
              </a:xfrm>
              <a:prstGeom prst="rect">
                <a:avLst/>
              </a:prstGeom>
              <a:blipFill>
                <a:blip r:embed="rId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8135165" y="2858741"/>
          <a:ext cx="24688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165" y="5446645"/>
                <a:ext cx="36074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350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543" y="1841407"/>
                <a:ext cx="2419380" cy="300082"/>
              </a:xfrm>
              <a:prstGeom prst="rect">
                <a:avLst/>
              </a:prstGeom>
              <a:blipFill>
                <a:blip r:embed="rId8"/>
                <a:stretch>
                  <a:fillRect l="-758"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31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1883" y="843212"/>
            <a:ext cx="8964613" cy="409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836685" y="1781204"/>
            <a:ext cx="205740" cy="178308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36686" y="3931964"/>
            <a:ext cx="205740" cy="178308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28632" y="2445091"/>
            <a:ext cx="3951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cat</a:t>
            </a:r>
            <a:endParaRPr lang="en-US" sz="1350" dirty="0"/>
          </a:p>
        </p:txBody>
      </p:sp>
      <p:sp>
        <p:nvSpPr>
          <p:cNvPr id="33" name="TextBox 32"/>
          <p:cNvSpPr txBox="1"/>
          <p:nvPr/>
        </p:nvSpPr>
        <p:spPr>
          <a:xfrm>
            <a:off x="1428632" y="4645195"/>
            <a:ext cx="3771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x</a:t>
            </a:r>
            <a:r>
              <a:rPr lang="en-US" sz="1350" baseline="-25000" dirty="0" err="1"/>
              <a:t>on</a:t>
            </a:r>
            <a:endParaRPr lang="en-US" sz="135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33456" y="3143084"/>
            <a:ext cx="205740" cy="1069848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35092" y="2851052"/>
            <a:ext cx="205740" cy="178308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825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491859" y="1403988"/>
            <a:ext cx="9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043854" y="1781205"/>
            <a:ext cx="2389603" cy="136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043854" y="3140128"/>
            <a:ext cx="2389602" cy="79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037561" y="3562393"/>
            <a:ext cx="2395895" cy="65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043854" y="4223995"/>
            <a:ext cx="2389602" cy="149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81434" y="4582242"/>
            <a:ext cx="10754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64151" y="3588853"/>
            <a:ext cx="391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39196" y="2850140"/>
            <a:ext cx="2395896" cy="28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39196" y="4212932"/>
            <a:ext cx="2395896" cy="42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623543" y="2415558"/>
            <a:ext cx="1072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97200" y="332139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97200" y="5447581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71741" y="4845890"/>
            <a:ext cx="6190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56958" y="4400003"/>
            <a:ext cx="6046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70" y="2801162"/>
                <a:ext cx="906402" cy="450444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431" y="4243868"/>
                <a:ext cx="906402" cy="450444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6924" y="1255867"/>
          <a:ext cx="2468880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888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246888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41" y="843212"/>
                <a:ext cx="906402" cy="4220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624801" y="1314183"/>
            <a:ext cx="1746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Contains word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5005804" y="1464224"/>
            <a:ext cx="618997" cy="40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sz="2100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100" b="0" i="1" smtClean="0">
                              <a:latin typeface="Cambria Math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43" y="3421906"/>
                <a:ext cx="922688" cy="415498"/>
              </a:xfrm>
              <a:prstGeom prst="rect">
                <a:avLst/>
              </a:prstGeom>
              <a:blipFill rotWithShape="0"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83587" y="5913647"/>
            <a:ext cx="6463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Consider either W or W’ as the word’s representation. </a:t>
            </a:r>
          </a:p>
        </p:txBody>
      </p:sp>
    </p:spTree>
    <p:extLst>
      <p:ext uri="{BB962C8B-B14F-4D97-AF65-F5344CB8AC3E}">
        <p14:creationId xmlns:p14="http://schemas.microsoft.com/office/powerpoint/2010/main" val="3795454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4352"/>
            <a:ext cx="8229600" cy="503238"/>
          </a:xfrm>
        </p:spPr>
        <p:txBody>
          <a:bodyPr/>
          <a:lstStyle/>
          <a:p>
            <a:r>
              <a:rPr lang="en-US" sz="3600" dirty="0"/>
              <a:t>Word Analogies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86029"/>
            <a:ext cx="6379322" cy="45191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6D9C37-BBDD-184B-B8B7-91212A842B04}"/>
              </a:ext>
            </a:extLst>
          </p:cNvPr>
          <p:cNvSpPr/>
          <p:nvPr/>
        </p:nvSpPr>
        <p:spPr>
          <a:xfrm>
            <a:off x="865962" y="1173200"/>
            <a:ext cx="3816424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64BDF-F143-484E-8F9D-F75441936FC1}"/>
              </a:ext>
            </a:extLst>
          </p:cNvPr>
          <p:cNvSpPr txBox="1"/>
          <p:nvPr/>
        </p:nvSpPr>
        <p:spPr>
          <a:xfrm>
            <a:off x="6482468" y="2553426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4C5729-2AAD-5640-82C0-908A18A55F63}"/>
              </a:ext>
            </a:extLst>
          </p:cNvPr>
          <p:cNvCxnSpPr/>
          <p:nvPr/>
        </p:nvCxnSpPr>
        <p:spPr>
          <a:xfrm>
            <a:off x="6660232" y="2617782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2804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8EDD-2525-474E-A7C6-295E2232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The Picture: CBOW and Skip-Gram (SG)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882C65-3744-5A4E-A33D-B5E024779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4069255"/>
            <a:ext cx="7708900" cy="2501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2B32E-2327-4245-9CB3-3E1BEA4B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8437" y="6426016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F2037-FAFA-6944-BD88-EA42F056DEC7}"/>
              </a:ext>
            </a:extLst>
          </p:cNvPr>
          <p:cNvSpPr txBox="1"/>
          <p:nvPr/>
        </p:nvSpPr>
        <p:spPr>
          <a:xfrm>
            <a:off x="4365199" y="521961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V</a:t>
            </a:r>
            <a:r>
              <a:rPr lang="en-DE" baseline="-25000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28506-FFA2-194A-84F8-BDA1E5FFBA7A}"/>
              </a:ext>
            </a:extLst>
          </p:cNvPr>
          <p:cNvSpPr txBox="1"/>
          <p:nvPr/>
        </p:nvSpPr>
        <p:spPr>
          <a:xfrm>
            <a:off x="6627619" y="5027900"/>
            <a:ext cx="37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V</a:t>
            </a:r>
            <a:r>
              <a:rPr lang="en-DE" baseline="-25000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3F55D8-2B6C-4E4B-B293-02DB1C0BAD6E}"/>
              </a:ext>
            </a:extLst>
          </p:cNvPr>
          <p:cNvSpPr/>
          <p:nvPr/>
        </p:nvSpPr>
        <p:spPr>
          <a:xfrm>
            <a:off x="4162896" y="4948460"/>
            <a:ext cx="788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/>
              <a:t>CBOW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E3F4A5-8BB0-9940-8BEE-D4F8692700E1}"/>
              </a:ext>
            </a:extLst>
          </p:cNvPr>
          <p:cNvSpPr/>
          <p:nvPr/>
        </p:nvSpPr>
        <p:spPr>
          <a:xfrm>
            <a:off x="6596130" y="4724846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DE" dirty="0"/>
              <a:t>SG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0F330D-C862-3D4E-880F-7CC5B6BD4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9" y="1194487"/>
            <a:ext cx="4914902" cy="298994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663E5D-48C9-8D41-ACFD-91B87C4275AE}"/>
              </a:ext>
            </a:extLst>
          </p:cNvPr>
          <p:cNvCxnSpPr>
            <a:cxnSpLocks/>
          </p:cNvCxnSpPr>
          <p:nvPr/>
        </p:nvCxnSpPr>
        <p:spPr>
          <a:xfrm>
            <a:off x="2904344" y="2611194"/>
            <a:ext cx="1258552" cy="1945837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920D86-F892-5B41-8F37-225F92255AA7}"/>
              </a:ext>
            </a:extLst>
          </p:cNvPr>
          <p:cNvCxnSpPr>
            <a:cxnSpLocks/>
          </p:cNvCxnSpPr>
          <p:nvPr/>
        </p:nvCxnSpPr>
        <p:spPr>
          <a:xfrm>
            <a:off x="6228184" y="2611194"/>
            <a:ext cx="708908" cy="1897926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EFD433-F7FA-9042-AD09-1EE8C8593617}"/>
                  </a:ext>
                </a:extLst>
              </p:cNvPr>
              <p:cNvSpPr/>
              <p:nvPr/>
            </p:nvSpPr>
            <p:spPr>
              <a:xfrm>
                <a:off x="1369696" y="5212566"/>
                <a:ext cx="19865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𝑃𝑀𝐼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EFD433-F7FA-9042-AD09-1EE8C8593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696" y="5212566"/>
                <a:ext cx="1986506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F1307B2-ACCD-0746-A80F-FFB5A4263BF1}"/>
              </a:ext>
            </a:extLst>
          </p:cNvPr>
          <p:cNvSpPr txBox="1"/>
          <p:nvPr/>
        </p:nvSpPr>
        <p:spPr>
          <a:xfrm>
            <a:off x="4977232" y="5996167"/>
            <a:ext cx="431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B05FF"/>
                </a:solidFill>
              </a:rPr>
              <a:t>“Neural Word Embeddings as Implicit Matrix Factorization”</a:t>
            </a:r>
          </a:p>
          <a:p>
            <a:pPr algn="ctr"/>
            <a:r>
              <a:rPr lang="en-US" sz="1200" dirty="0">
                <a:solidFill>
                  <a:srgbClr val="0B05FF"/>
                </a:solidFill>
              </a:rPr>
              <a:t>Levy &amp; Goldberg, NIPS 2014</a:t>
            </a:r>
            <a:endParaRPr lang="en-GB" sz="12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2827"/>
            <a:ext cx="8226425" cy="923925"/>
          </a:xfrm>
        </p:spPr>
        <p:txBody>
          <a:bodyPr/>
          <a:lstStyle/>
          <a:p>
            <a:r>
              <a:rPr lang="de-DE" altLang="en-US" sz="3200" dirty="0">
                <a:latin typeface="Myriad Pro" charset="0"/>
                <a:ea typeface="Myriad Pro" charset="0"/>
                <a:cs typeface="Myriad Pro" charset="0"/>
              </a:rPr>
              <a:t>Ein Anwendungsbeispiel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39750" y="1117773"/>
            <a:ext cx="360045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Das folgende Netz soll Ziffern von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0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bis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9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erkennen. Dafür wird zunächst das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Eingabefeld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in 8x15 Elemente aufgeteilt:</a:t>
            </a:r>
          </a:p>
        </p:txBody>
      </p:sp>
      <p:pic>
        <p:nvPicPr>
          <p:cNvPr id="99335" name="Picture 7" descr="petry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89436"/>
            <a:ext cx="2447925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572000" y="1117773"/>
            <a:ext cx="33845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Die geschriebene Ziffer wird in eine Folge von Nullen und Einsen umgewandelt, wobei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0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für leere und </a:t>
            </a:r>
            <a:r>
              <a:rPr lang="de-DE" altLang="en-US" sz="1800" i="1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1</a:t>
            </a:r>
            <a:r>
              <a:rPr lang="de-DE" altLang="en-US" sz="1800" dirty="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rPr>
              <a:t> für übermalte Rasterpunkte steht:</a:t>
            </a:r>
          </a:p>
        </p:txBody>
      </p:sp>
      <p:pic>
        <p:nvPicPr>
          <p:cNvPr id="99339" name="Picture 11" descr="petry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89436"/>
            <a:ext cx="295275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1" name="Picture 13" descr="petry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652963"/>
            <a:ext cx="3240088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E63302CE-B22C-874F-87AD-3C0BB11DB757}"/>
              </a:ext>
            </a:extLst>
          </p:cNvPr>
          <p:cNvSpPr/>
          <p:nvPr/>
        </p:nvSpPr>
        <p:spPr>
          <a:xfrm>
            <a:off x="106362" y="4797152"/>
            <a:ext cx="4176713" cy="1224136"/>
          </a:xfrm>
          <a:prstGeom prst="cloudCallout">
            <a:avLst>
              <a:gd name="adj1" fmla="val 72317"/>
              <a:gd name="adj2" fmla="val 307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Wie können wir die Parameter automatisch so bestimmen, dass geschriebene Ziffern erkannt und als Ausgabe </a:t>
            </a:r>
            <a:r>
              <a:rPr lang="de-DE" sz="1200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sz="1200" dirty="0">
                <a:solidFill>
                  <a:schemeClr val="accent1">
                    <a:lumMod val="50000"/>
                  </a:schemeClr>
                </a:solidFill>
              </a:rPr>
              <a:t> ausgegeben werden?</a:t>
            </a:r>
          </a:p>
          <a:p>
            <a:pPr algn="ctr"/>
            <a:endParaRPr lang="de-D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7" grpId="0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79C6-3879-2A4A-BFF9-49D1F895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Convolution</a:t>
            </a:r>
          </a:p>
        </p:txBody>
      </p:sp>
      <p:pic>
        <p:nvPicPr>
          <p:cNvPr id="6" name="Content Placeholder 5" descr="A screen shot of a cat&#10;&#10;Description automatically generated">
            <a:extLst>
              <a:ext uri="{FF2B5EF4-FFF2-40B4-BE49-F238E27FC236}">
                <a16:creationId xmlns:a16="http://schemas.microsoft.com/office/drawing/2014/main" id="{7EB1123D-6476-E440-8B60-21B39034B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05705"/>
            <a:ext cx="8229600" cy="31514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30457-DA28-454D-8AEA-E6EA1C7F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9584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volution_schemati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61" y="3395717"/>
            <a:ext cx="2450893" cy="17924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5366070"/>
            <a:ext cx="783072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i="1" dirty="0"/>
              <a:t>http://</a:t>
            </a:r>
            <a:r>
              <a:rPr lang="en-US" sz="900" i="1" dirty="0" err="1"/>
              <a:t>deeplearning.stanford.edu</a:t>
            </a:r>
            <a:r>
              <a:rPr lang="en-US" sz="900" i="1" dirty="0"/>
              <a:t>/wiki/</a:t>
            </a:r>
            <a:r>
              <a:rPr lang="en-US" sz="900" i="1" dirty="0" err="1"/>
              <a:t>index.php</a:t>
            </a:r>
            <a:r>
              <a:rPr lang="en-US" sz="900" i="1" dirty="0"/>
              <a:t>/</a:t>
            </a:r>
            <a:r>
              <a:rPr lang="en-US" sz="900" i="1" dirty="0" err="1"/>
              <a:t>Feature_extraction_using_convolution</a:t>
            </a:r>
            <a:endParaRPr lang="en-US" sz="900" i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7251" y="-101102"/>
            <a:ext cx="8592720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Convolutional Neural Networks (CNNs)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522" y="1771408"/>
            <a:ext cx="88921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CNN idea for text:</a:t>
            </a:r>
          </a:p>
          <a:p>
            <a:r>
              <a:rPr lang="en-US" b="1" dirty="0">
                <a:solidFill>
                  <a:schemeClr val="accent2"/>
                </a:solidFill>
              </a:rPr>
              <a:t>Compute vectors for n-grams</a:t>
            </a:r>
            <a:r>
              <a:rPr lang="en-US" dirty="0"/>
              <a:t> and group them afterwards</a:t>
            </a:r>
          </a:p>
          <a:p>
            <a:endParaRPr lang="en-US" dirty="0"/>
          </a:p>
          <a:p>
            <a:r>
              <a:rPr lang="en-US" dirty="0"/>
              <a:t>Example: “this takes too long” compute vectors for: </a:t>
            </a:r>
          </a:p>
          <a:p>
            <a:r>
              <a:rPr lang="en-US" dirty="0"/>
              <a:t>This takes, takes too, too long, this takes too, takes too long, this takes too long</a:t>
            </a: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002" y="3531496"/>
            <a:ext cx="1447800" cy="13716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922" y="3817246"/>
            <a:ext cx="889000" cy="800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48539" y="486499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Input matrix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2722962" y="4541830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Convolutional </a:t>
            </a:r>
          </a:p>
          <a:p>
            <a:pPr algn="ctr"/>
            <a:r>
              <a:rPr lang="en-US" dirty="0"/>
              <a:t>3x3 filter</a:t>
            </a:r>
            <a:endParaRPr lang="el-GR" dirty="0"/>
          </a:p>
        </p:txBody>
      </p:sp>
      <p:sp>
        <p:nvSpPr>
          <p:cNvPr id="17" name="Δεξιό βέλος 16"/>
          <p:cNvSpPr/>
          <p:nvPr/>
        </p:nvSpPr>
        <p:spPr>
          <a:xfrm>
            <a:off x="4660900" y="3918446"/>
            <a:ext cx="742880" cy="4846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66696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23528" y="-88487"/>
            <a:ext cx="8496944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Convolutional Neural Networks (CNNs)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522" y="1771408"/>
            <a:ext cx="6590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CNN idea for text:</a:t>
            </a:r>
          </a:p>
          <a:p>
            <a:r>
              <a:rPr lang="en-US" dirty="0"/>
              <a:t>Compute vectors for n-grams and </a:t>
            </a:r>
            <a:r>
              <a:rPr lang="en-US" b="1" dirty="0">
                <a:solidFill>
                  <a:schemeClr val="accent2"/>
                </a:solidFill>
              </a:rPr>
              <a:t>group them afterwards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75" y="2716503"/>
            <a:ext cx="5442607" cy="303530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2410389" y="612113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i="1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900" i="1" dirty="0" err="1">
                <a:latin typeface="Arial" charset="0"/>
                <a:ea typeface="Arial" charset="0"/>
                <a:cs typeface="Arial" charset="0"/>
              </a:rPr>
              <a:t>shafeentejani.github.io</a:t>
            </a:r>
            <a:r>
              <a:rPr lang="en-US" sz="900" i="1" dirty="0">
                <a:latin typeface="Arial" charset="0"/>
                <a:ea typeface="Arial" charset="0"/>
                <a:cs typeface="Arial" charset="0"/>
              </a:rPr>
              <a:t>/assets/images/</a:t>
            </a:r>
            <a:r>
              <a:rPr lang="en-US" sz="900" i="1" dirty="0" err="1">
                <a:latin typeface="Arial" charset="0"/>
                <a:ea typeface="Arial" charset="0"/>
                <a:cs typeface="Arial" charset="0"/>
              </a:rPr>
              <a:t>pooling.gif</a:t>
            </a:r>
            <a:endParaRPr lang="en-US" sz="9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2896" y="3566057"/>
            <a:ext cx="11993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max pool</a:t>
            </a:r>
          </a:p>
          <a:p>
            <a:r>
              <a:rPr lang="en-US" sz="1400" dirty="0"/>
              <a:t>2x2 filters </a:t>
            </a:r>
          </a:p>
          <a:p>
            <a:r>
              <a:rPr lang="en-US" sz="1400" dirty="0"/>
              <a:t>and stride 2</a:t>
            </a:r>
            <a:endParaRPr lang="el-GR" sz="1400" dirty="0"/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>
            <a:off x="4248385" y="4348906"/>
            <a:ext cx="1199367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A753723-484C-FC4B-A7BD-24FED1174F6C}"/>
              </a:ext>
            </a:extLst>
          </p:cNvPr>
          <p:cNvSpPr txBox="1"/>
          <p:nvPr/>
        </p:nvSpPr>
        <p:spPr>
          <a:xfrm>
            <a:off x="4860032" y="5373216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Dimensionsreduktion</a:t>
            </a:r>
          </a:p>
        </p:txBody>
      </p:sp>
    </p:spTree>
    <p:extLst>
      <p:ext uri="{BB962C8B-B14F-4D97-AF65-F5344CB8AC3E}">
        <p14:creationId xmlns:p14="http://schemas.microsoft.com/office/powerpoint/2010/main" val="42396727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280" y="6083300"/>
            <a:ext cx="7843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Severyn</a:t>
            </a:r>
            <a:r>
              <a:rPr lang="en-US" sz="1200" dirty="0"/>
              <a:t>, </a:t>
            </a:r>
            <a:r>
              <a:rPr lang="en-US" sz="1200" dirty="0" err="1"/>
              <a:t>Aliaksei</a:t>
            </a:r>
            <a:r>
              <a:rPr lang="en-US" sz="1200" dirty="0"/>
              <a:t>, and Alessandro </a:t>
            </a:r>
            <a:r>
              <a:rPr lang="en-US" sz="1200" dirty="0" err="1"/>
              <a:t>Moschitti</a:t>
            </a:r>
            <a:r>
              <a:rPr lang="en-US" sz="1200" dirty="0"/>
              <a:t>. "UNITN: Training Deep Convolutional Neural Network for Twitter Sentiment Classification." </a:t>
            </a:r>
            <a:r>
              <a:rPr lang="en-US" sz="1200" i="1" dirty="0" err="1"/>
              <a:t>SemEval</a:t>
            </a:r>
            <a:r>
              <a:rPr lang="en-US" sz="1200" i="1" dirty="0"/>
              <a:t>@ NAACL-HLT</a:t>
            </a:r>
            <a:r>
              <a:rPr lang="en-US" sz="1200" dirty="0"/>
              <a:t>. 2015.</a:t>
            </a:r>
            <a:endParaRPr lang="en-US" sz="1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3111"/>
            <a:ext cx="8041440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CNN for text classification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707139"/>
            <a:ext cx="7645400" cy="40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62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290" y="0"/>
            <a:ext cx="8041440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CNN with multiple filters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0" y="1752601"/>
            <a:ext cx="8229600" cy="3320866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689100" y="4934967"/>
            <a:ext cx="6306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Kim, Y. “Convolutional Neural Networks for Sentence Classification”, EMNLP (2014)</a:t>
            </a:r>
            <a:endParaRPr lang="el-GR" i="1" dirty="0"/>
          </a:p>
        </p:txBody>
      </p:sp>
      <p:sp>
        <p:nvSpPr>
          <p:cNvPr id="9" name="Ορθογώνιο 8"/>
          <p:cNvSpPr/>
          <p:nvPr/>
        </p:nvSpPr>
        <p:spPr>
          <a:xfrm>
            <a:off x="2699084" y="5678263"/>
            <a:ext cx="42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sliding over 3, 4 or 5 words at a time </a:t>
            </a:r>
          </a:p>
        </p:txBody>
      </p:sp>
    </p:spTree>
    <p:extLst>
      <p:ext uri="{BB962C8B-B14F-4D97-AF65-F5344CB8AC3E}">
        <p14:creationId xmlns:p14="http://schemas.microsoft.com/office/powerpoint/2010/main" val="20896458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en-US" sz="3600"/>
              <a:t>Geschichtlicher Überblick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1200335"/>
            <a:ext cx="6264969" cy="4824536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1943</a:t>
            </a:r>
            <a:r>
              <a:rPr lang="de-DE" altLang="en-US" sz="1800" i="1" dirty="0"/>
              <a:t>:</a:t>
            </a:r>
            <a:r>
              <a:rPr lang="de-DE" altLang="en-US" sz="1800" dirty="0"/>
              <a:t> </a:t>
            </a:r>
            <a:r>
              <a:rPr lang="de-DE" altLang="en-US" sz="1800" dirty="0" err="1">
                <a:solidFill>
                  <a:srgbClr val="190CFF"/>
                </a:solidFill>
              </a:rPr>
              <a:t>McCulloch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>
                <a:solidFill>
                  <a:srgbClr val="190CFF"/>
                </a:solidFill>
              </a:rPr>
              <a:t>Pitts </a:t>
            </a:r>
            <a:r>
              <a:rPr lang="de-DE" altLang="en-US" sz="1800" dirty="0"/>
              <a:t>beschreiben und </a:t>
            </a:r>
            <a:br>
              <a:rPr lang="de-DE" altLang="en-US" sz="1800" dirty="0"/>
            </a:br>
            <a:r>
              <a:rPr lang="de-DE" altLang="en-US" sz="1800" dirty="0"/>
              <a:t>            definieren eine Art erster neuronaler Netzwerke.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1949</a:t>
            </a:r>
            <a:r>
              <a:rPr lang="de-DE" altLang="en-US" sz="1800" i="1" dirty="0"/>
              <a:t>:</a:t>
            </a:r>
            <a:r>
              <a:rPr lang="de-DE" altLang="en-US" sz="1800" dirty="0"/>
              <a:t> Formulierung der </a:t>
            </a:r>
            <a:r>
              <a:rPr lang="de-DE" altLang="en-US" sz="1800" u="sng" dirty="0" err="1"/>
              <a:t>Hebb‘schen</a:t>
            </a:r>
            <a:r>
              <a:rPr lang="de-DE" altLang="en-US" sz="1800" u="sng" dirty="0"/>
              <a:t> Lernregel</a:t>
            </a:r>
            <a:r>
              <a:rPr lang="de-DE" altLang="en-US" sz="1800" dirty="0"/>
              <a:t> </a:t>
            </a:r>
            <a:br>
              <a:rPr lang="de-DE" altLang="en-US" sz="1800" dirty="0"/>
            </a:br>
            <a:r>
              <a:rPr lang="de-DE" altLang="en-US" sz="1800" dirty="0"/>
              <a:t>            (nach </a:t>
            </a:r>
            <a:r>
              <a:rPr lang="de-DE" altLang="en-US" sz="1800" dirty="0" err="1">
                <a:solidFill>
                  <a:srgbClr val="190CFF"/>
                </a:solidFill>
              </a:rPr>
              <a:t>Hebb</a:t>
            </a:r>
            <a:r>
              <a:rPr lang="de-DE" altLang="en-US" sz="1800" dirty="0"/>
              <a:t>) 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1957</a:t>
            </a:r>
            <a:r>
              <a:rPr lang="de-DE" altLang="en-US" sz="1800" i="1" dirty="0"/>
              <a:t>:</a:t>
            </a:r>
            <a:r>
              <a:rPr lang="de-DE" altLang="en-US" sz="1800" dirty="0"/>
              <a:t> Entwicklung des </a:t>
            </a:r>
            <a:r>
              <a:rPr lang="de-DE" altLang="en-US" sz="1800" u="sng" dirty="0" err="1"/>
              <a:t>Perzeptrons</a:t>
            </a:r>
            <a:r>
              <a:rPr lang="de-DE" altLang="en-US" sz="1800" dirty="0"/>
              <a:t> durch </a:t>
            </a:r>
            <a:r>
              <a:rPr lang="de-DE" altLang="en-US" sz="1800" dirty="0">
                <a:solidFill>
                  <a:srgbClr val="190CFF"/>
                </a:solidFill>
              </a:rPr>
              <a:t>Rosenblatt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1969</a:t>
            </a:r>
            <a:r>
              <a:rPr lang="de-DE" altLang="en-US" sz="1800" i="1" dirty="0"/>
              <a:t>:</a:t>
            </a:r>
            <a:r>
              <a:rPr lang="de-DE" altLang="en-US" sz="1800" dirty="0"/>
              <a:t> </a:t>
            </a:r>
            <a:r>
              <a:rPr lang="de-DE" altLang="en-US" sz="1800" dirty="0" err="1">
                <a:solidFill>
                  <a:srgbClr val="190CFF"/>
                </a:solidFill>
              </a:rPr>
              <a:t>Minsky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</a:t>
            </a:r>
            <a:r>
              <a:rPr lang="de-DE" altLang="en-US" sz="1800" dirty="0" err="1">
                <a:solidFill>
                  <a:srgbClr val="190CFF"/>
                </a:solidFill>
              </a:rPr>
              <a:t>Papert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untersuchen das </a:t>
            </a:r>
            <a:r>
              <a:rPr lang="de-DE" altLang="en-US" sz="1800" dirty="0" err="1"/>
              <a:t>Perzeptron</a:t>
            </a:r>
            <a:r>
              <a:rPr lang="de-DE" altLang="en-US" sz="1800" dirty="0"/>
              <a:t> mathematisch und zeigen dessen Grenzen, etwa beim </a:t>
            </a:r>
            <a:br>
              <a:rPr lang="de-DE" altLang="en-US" sz="1800" dirty="0"/>
            </a:br>
            <a:r>
              <a:rPr lang="de-DE" altLang="en-US" sz="1800" u="sng" dirty="0"/>
              <a:t>XOR-Problem</a:t>
            </a:r>
            <a:r>
              <a:rPr lang="de-DE" altLang="en-US" sz="1800" dirty="0"/>
              <a:t>, auf.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1982</a:t>
            </a:r>
            <a:r>
              <a:rPr lang="de-DE" altLang="en-US" sz="1800" i="1" dirty="0"/>
              <a:t>:</a:t>
            </a:r>
            <a:r>
              <a:rPr lang="de-DE" altLang="en-US" sz="1800" dirty="0"/>
              <a:t> Beschreibung der ersten </a:t>
            </a:r>
            <a:r>
              <a:rPr lang="de-DE" altLang="en-US" sz="1800" u="sng" dirty="0"/>
              <a:t>selbstorganisierenden Netze</a:t>
            </a:r>
            <a:r>
              <a:rPr lang="de-DE" altLang="en-US" sz="1800" dirty="0"/>
              <a:t> (</a:t>
            </a:r>
            <a:r>
              <a:rPr lang="de-DE" altLang="en-US" sz="1800" i="1" dirty="0"/>
              <a:t>nach </a:t>
            </a:r>
            <a:r>
              <a:rPr lang="de-DE" altLang="en-US" sz="1800" i="1" dirty="0">
                <a:solidFill>
                  <a:srgbClr val="00B050"/>
                </a:solidFill>
              </a:rPr>
              <a:t>biologischem</a:t>
            </a:r>
            <a:r>
              <a:rPr lang="de-DE" altLang="en-US" sz="1800" i="1" dirty="0"/>
              <a:t> Vorbild</a:t>
            </a:r>
            <a:r>
              <a:rPr lang="de-DE" altLang="en-US" sz="1800" dirty="0"/>
              <a:t>) durch </a:t>
            </a:r>
            <a:r>
              <a:rPr lang="de-DE" altLang="en-US" sz="1800" dirty="0">
                <a:solidFill>
                  <a:srgbClr val="190CFF"/>
                </a:solidFill>
              </a:rPr>
              <a:t>van der Malsburg </a:t>
            </a:r>
            <a:r>
              <a:rPr lang="de-DE" altLang="en-US" sz="1800" dirty="0"/>
              <a:t>und </a:t>
            </a:r>
            <a:r>
              <a:rPr lang="de-DE" altLang="en-US" sz="1800" dirty="0" err="1">
                <a:solidFill>
                  <a:srgbClr val="190CFF"/>
                </a:solidFill>
              </a:rPr>
              <a:t>Kohonen</a:t>
            </a:r>
            <a:r>
              <a:rPr lang="de-DE" altLang="en-US" sz="1800" dirty="0">
                <a:solidFill>
                  <a:srgbClr val="190CFF"/>
                </a:solidFill>
              </a:rPr>
              <a:t> </a:t>
            </a:r>
            <a:r>
              <a:rPr lang="de-DE" altLang="en-US" sz="1800" dirty="0"/>
              <a:t>und eines richtungweisenden Artikels von </a:t>
            </a:r>
            <a:r>
              <a:rPr lang="de-DE" altLang="en-US" sz="1800" dirty="0" err="1">
                <a:solidFill>
                  <a:srgbClr val="190CFF"/>
                </a:solidFill>
              </a:rPr>
              <a:t>Hopfield</a:t>
            </a:r>
            <a:r>
              <a:rPr lang="de-DE" altLang="en-US" sz="1800" dirty="0"/>
              <a:t>, indem die ersten rückgekoppelten Netze (</a:t>
            </a:r>
            <a:r>
              <a:rPr lang="de-DE" altLang="en-US" sz="1800" u="sng" dirty="0" err="1"/>
              <a:t>Hopfield</a:t>
            </a:r>
            <a:r>
              <a:rPr lang="de-DE" altLang="en-US" sz="1800" u="sng" dirty="0"/>
              <a:t>-Netze,</a:t>
            </a:r>
            <a:r>
              <a:rPr lang="de-DE" altLang="en-US" sz="1800" dirty="0"/>
              <a:t> </a:t>
            </a:r>
            <a:r>
              <a:rPr lang="de-DE" altLang="en-US" sz="1800" i="1" dirty="0"/>
              <a:t>nach </a:t>
            </a:r>
            <a:r>
              <a:rPr lang="de-DE" altLang="en-US" sz="1800" i="1" dirty="0">
                <a:solidFill>
                  <a:srgbClr val="00B050"/>
                </a:solidFill>
              </a:rPr>
              <a:t>physikalischen</a:t>
            </a:r>
            <a:r>
              <a:rPr lang="de-DE" altLang="en-US" sz="1800" i="1" dirty="0"/>
              <a:t> Vorbild</a:t>
            </a:r>
            <a:r>
              <a:rPr lang="de-DE" altLang="en-US" sz="1800" dirty="0"/>
              <a:t>) beschrieben werden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1986</a:t>
            </a:r>
            <a:r>
              <a:rPr lang="de-DE" altLang="en-US" sz="1800" i="1" dirty="0"/>
              <a:t>:</a:t>
            </a:r>
            <a:r>
              <a:rPr lang="de-DE" altLang="en-US" sz="1800" dirty="0"/>
              <a:t> Das Lernverfahren </a:t>
            </a:r>
            <a:r>
              <a:rPr lang="de-DE" altLang="en-US" sz="1800" u="sng" dirty="0"/>
              <a:t>Backpropagation</a:t>
            </a:r>
            <a:r>
              <a:rPr lang="de-DE" altLang="en-US" sz="1800" dirty="0"/>
              <a:t> für mehrschichtige </a:t>
            </a:r>
            <a:r>
              <a:rPr lang="de-DE" altLang="en-US" sz="1800" dirty="0" err="1"/>
              <a:t>Perzeptrons</a:t>
            </a:r>
            <a:r>
              <a:rPr lang="de-DE" altLang="en-US" sz="1800" dirty="0"/>
              <a:t> wird entwickelt.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de-DE" altLang="en-US" sz="1800" b="1" i="1" dirty="0"/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Ab 2000</a:t>
            </a:r>
            <a:r>
              <a:rPr lang="de-DE" altLang="en-US" sz="1800" dirty="0"/>
              <a:t>: </a:t>
            </a:r>
            <a:r>
              <a:rPr lang="de-DE" altLang="en-US" sz="1800" u="sng" dirty="0" err="1"/>
              <a:t>Deep</a:t>
            </a:r>
            <a:r>
              <a:rPr lang="de-DE" altLang="en-US" sz="1800" u="sng" dirty="0"/>
              <a:t> Learning </a:t>
            </a:r>
            <a:r>
              <a:rPr lang="de-DE" altLang="en-US" sz="1800" dirty="0"/>
              <a:t>(</a:t>
            </a:r>
            <a:r>
              <a:rPr lang="de-DE" altLang="en-US" sz="1800" dirty="0" err="1">
                <a:solidFill>
                  <a:srgbClr val="190CFF"/>
                </a:solidFill>
              </a:rPr>
              <a:t>Hinton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LeCun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Bengio</a:t>
            </a:r>
            <a:r>
              <a:rPr lang="de-DE" altLang="en-US" sz="1800" dirty="0">
                <a:solidFill>
                  <a:srgbClr val="190CFF"/>
                </a:solidFill>
              </a:rPr>
              <a:t>, </a:t>
            </a:r>
            <a:r>
              <a:rPr lang="de-DE" altLang="en-US" sz="1800" dirty="0" err="1">
                <a:solidFill>
                  <a:srgbClr val="190CFF"/>
                </a:solidFill>
              </a:rPr>
              <a:t>Ng</a:t>
            </a:r>
            <a:r>
              <a:rPr lang="de-DE" altLang="en-US" sz="1800" dirty="0">
                <a:solidFill>
                  <a:srgbClr val="190CFF"/>
                </a:solidFill>
              </a:rPr>
              <a:t>, et al.)</a:t>
            </a:r>
          </a:p>
          <a:p>
            <a:pPr>
              <a:lnSpc>
                <a:spcPct val="8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de-DE" altLang="en-US" sz="1800" b="1" i="1" dirty="0"/>
              <a:t>Ab 2020</a:t>
            </a:r>
            <a:r>
              <a:rPr lang="de-DE" altLang="en-US" sz="1800" dirty="0"/>
              <a:t>: </a:t>
            </a:r>
            <a:r>
              <a:rPr lang="de-DE" altLang="en-US" sz="1800" dirty="0" err="1"/>
              <a:t>Differentiable</a:t>
            </a:r>
            <a:r>
              <a:rPr lang="de-DE" altLang="en-US" sz="1800" dirty="0"/>
              <a:t> </a:t>
            </a:r>
            <a:r>
              <a:rPr lang="de-DE" altLang="en-US" sz="1800" dirty="0" err="1"/>
              <a:t>Programming</a:t>
            </a:r>
            <a:r>
              <a:rPr lang="de-DE" altLang="en-US" sz="1800" dirty="0"/>
              <a:t> </a:t>
            </a:r>
            <a:r>
              <a:rPr lang="de-DE" altLang="en-US" sz="1800" dirty="0">
                <a:solidFill>
                  <a:srgbClr val="190CFF"/>
                </a:solidFill>
              </a:rPr>
              <a:t>(</a:t>
            </a:r>
            <a:r>
              <a:rPr lang="de-DE" altLang="en-US" sz="1800" dirty="0" err="1">
                <a:solidFill>
                  <a:srgbClr val="190CFF"/>
                </a:solidFill>
              </a:rPr>
              <a:t>Lecun</a:t>
            </a:r>
            <a:r>
              <a:rPr lang="de-DE" altLang="en-US" sz="1800" dirty="0">
                <a:solidFill>
                  <a:srgbClr val="190CFF"/>
                </a:solidFill>
              </a:rPr>
              <a:t> et al.)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16200000">
            <a:off x="-387671" y="1907952"/>
            <a:ext cx="1727200" cy="304800"/>
          </a:xfrm>
          <a:prstGeom prst="rect">
            <a:avLst/>
          </a:prstGeom>
          <a:solidFill>
            <a:srgbClr val="EAFB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Anfänge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 rot="16200000">
            <a:off x="-207490" y="3024511"/>
            <a:ext cx="1366837" cy="304800"/>
          </a:xfrm>
          <a:prstGeom prst="rect">
            <a:avLst/>
          </a:prstGeom>
          <a:solidFill>
            <a:srgbClr val="BCD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 Ernüchterung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 rot="16200000">
            <a:off x="-532928" y="4716786"/>
            <a:ext cx="2017713" cy="304800"/>
          </a:xfrm>
          <a:prstGeom prst="rect">
            <a:avLst/>
          </a:prstGeom>
          <a:solidFill>
            <a:srgbClr val="FDE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en-US" sz="1400" i="1">
                <a:solidFill>
                  <a:schemeClr val="tx1"/>
                </a:solidFill>
              </a:rPr>
              <a:t>Renaissance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0837" y="6361583"/>
            <a:ext cx="3074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125"/>
              </a:spcBef>
            </a:pPr>
            <a:r>
              <a:rPr lang="de-DE" altLang="en-US" sz="1400" dirty="0">
                <a:solidFill>
                  <a:srgbClr val="190CFF"/>
                </a:solidFill>
              </a:rPr>
              <a:t>© Stefan Hartmann (mit Anpassungen)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140740" y="5732847"/>
            <a:ext cx="670376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600" i="1"/>
              <a:t>Boom</a:t>
            </a:r>
          </a:p>
        </p:txBody>
      </p:sp>
    </p:spTree>
    <p:extLst>
      <p:ext uri="{BB962C8B-B14F-4D97-AF65-F5344CB8AC3E}">
        <p14:creationId xmlns:p14="http://schemas.microsoft.com/office/powerpoint/2010/main" val="687749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DE03-0103-0246-B5B3-B793A6C7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Differential Programming: Basic Idea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D1AA4-7BA7-1C47-AA26-D0A52DE99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Computer Vision</a:t>
            </a:r>
          </a:p>
          <a:p>
            <a:pPr lvl="1"/>
            <a:r>
              <a:rPr lang="en-US" dirty="0"/>
              <a:t>Estimate position of light source</a:t>
            </a:r>
          </a:p>
          <a:p>
            <a:pPr lvl="1"/>
            <a:r>
              <a:rPr lang="en-US" dirty="0"/>
              <a:t>Use standard learning approach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188" lvl="1" indent="0">
              <a:buNone/>
            </a:pPr>
            <a:endParaRPr lang="en-US" dirty="0"/>
          </a:p>
          <a:p>
            <a:r>
              <a:rPr lang="en-US" dirty="0"/>
              <a:t>Develop render in appropriate programming language</a:t>
            </a:r>
            <a:br>
              <a:rPr lang="en-US" dirty="0"/>
            </a:br>
            <a:r>
              <a:rPr lang="en-US" dirty="0"/>
              <a:t>(e.g., Julia)</a:t>
            </a:r>
          </a:p>
          <a:p>
            <a:r>
              <a:rPr lang="en-US" dirty="0"/>
              <a:t>Differentiate renderer (e.g., Zygote)</a:t>
            </a:r>
          </a:p>
          <a:p>
            <a:pPr lvl="1"/>
            <a:r>
              <a:rPr lang="en-US" dirty="0"/>
              <a:t>Use differentiated render for backpropagation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8AA9F-E7EE-3841-A8D2-EDAE5B64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  <p:pic>
        <p:nvPicPr>
          <p:cNvPr id="5" name="Content Placeholder 5" descr="Shape&#10;&#10;Description automatically generated">
            <a:extLst>
              <a:ext uri="{FF2B5EF4-FFF2-40B4-BE49-F238E27FC236}">
                <a16:creationId xmlns:a16="http://schemas.microsoft.com/office/drawing/2014/main" id="{1BCB49E1-A8D0-BB47-B300-16541FA2E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1640" y="2738840"/>
            <a:ext cx="3987978" cy="13803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B3EB0D-E2B5-4B4F-90CA-3C6F4AC07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607" y="1177026"/>
            <a:ext cx="2748193" cy="25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6805" r="5019" b="11629"/>
          <a:stretch>
            <a:fillRect/>
          </a:stretch>
        </p:blipFill>
        <p:spPr bwMode="auto">
          <a:xfrm>
            <a:off x="971550" y="174625"/>
            <a:ext cx="712946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2145" y="4552545"/>
            <a:ext cx="5739319" cy="226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6669360"/>
            <a:ext cx="8784976" cy="2062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-316323"/>
            <a:ext cx="783881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3600" dirty="0" err="1"/>
              <a:t>Verwendung</a:t>
            </a:r>
            <a:r>
              <a:rPr lang="en-US" sz="3600" dirty="0"/>
              <a:t> </a:t>
            </a:r>
            <a:r>
              <a:rPr lang="en-US" sz="3600" dirty="0" err="1"/>
              <a:t>kontinuierlicher</a:t>
            </a:r>
            <a:r>
              <a:rPr lang="en-US" sz="3600" dirty="0"/>
              <a:t> </a:t>
            </a:r>
            <a:r>
              <a:rPr lang="en-US" sz="3600" dirty="0" err="1"/>
              <a:t>Funktionen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45757" y="3419064"/>
            <a:ext cx="33249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ist</a:t>
            </a:r>
            <a:r>
              <a:rPr lang="en-US" sz="2400" dirty="0"/>
              <a:t> die Sigmoid-</a:t>
            </a:r>
            <a:r>
              <a:rPr lang="en-US" sz="2400" dirty="0" err="1"/>
              <a:t>Funktion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41110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508026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9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1432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124744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235200" y="2193826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W1 </a:t>
            </a:r>
          </a:p>
        </p:txBody>
      </p:sp>
      <p:sp>
        <p:nvSpPr>
          <p:cNvPr id="9222" name="TextBox 35"/>
          <p:cNvSpPr txBox="1">
            <a:spLocks noChangeArrowheads="1"/>
          </p:cNvSpPr>
          <p:nvPr/>
        </p:nvSpPr>
        <p:spPr bwMode="auto">
          <a:xfrm>
            <a:off x="1920875" y="3260626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W2 </a:t>
            </a:r>
          </a:p>
        </p:txBody>
      </p:sp>
      <p:sp>
        <p:nvSpPr>
          <p:cNvPr id="9223" name="TextBox 36"/>
          <p:cNvSpPr txBox="1">
            <a:spLocks noChangeArrowheads="1"/>
          </p:cNvSpPr>
          <p:nvPr/>
        </p:nvSpPr>
        <p:spPr bwMode="auto">
          <a:xfrm>
            <a:off x="1917700" y="4408388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W3 </a:t>
            </a:r>
          </a:p>
        </p:txBody>
      </p:sp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4057650" y="3263801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4400" b="1" i="1"/>
              <a:t>f</a:t>
            </a:r>
            <a:r>
              <a:rPr lang="en-GB" sz="4400" b="1"/>
              <a:t>(</a:t>
            </a:r>
            <a:r>
              <a:rPr lang="en-GB" sz="4400" b="1" i="1"/>
              <a:t>x</a:t>
            </a:r>
            <a:r>
              <a:rPr lang="en-GB" sz="4400" b="1"/>
              <a:t>)</a:t>
            </a:r>
          </a:p>
        </p:txBody>
      </p:sp>
      <p:sp>
        <p:nvSpPr>
          <p:cNvPr id="9225" name="TextBox 39"/>
          <p:cNvSpPr txBox="1">
            <a:spLocks noChangeArrowheads="1"/>
          </p:cNvSpPr>
          <p:nvPr/>
        </p:nvSpPr>
        <p:spPr bwMode="auto">
          <a:xfrm>
            <a:off x="488950" y="5560913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1.4</a:t>
            </a:r>
          </a:p>
        </p:txBody>
      </p:sp>
      <p:sp>
        <p:nvSpPr>
          <p:cNvPr id="9226" name="TextBox 39"/>
          <p:cNvSpPr txBox="1">
            <a:spLocks noChangeArrowheads="1"/>
          </p:cNvSpPr>
          <p:nvPr/>
        </p:nvSpPr>
        <p:spPr bwMode="auto">
          <a:xfrm>
            <a:off x="477838" y="3403501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-2.5</a:t>
            </a:r>
          </a:p>
        </p:txBody>
      </p:sp>
      <p:sp>
        <p:nvSpPr>
          <p:cNvPr id="9227" name="TextBox 39"/>
          <p:cNvSpPr txBox="1">
            <a:spLocks noChangeArrowheads="1"/>
          </p:cNvSpPr>
          <p:nvPr/>
        </p:nvSpPr>
        <p:spPr bwMode="auto">
          <a:xfrm>
            <a:off x="488950" y="1277838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sz="2400"/>
              <a:t>-0.06</a:t>
            </a:r>
          </a:p>
        </p:txBody>
      </p:sp>
      <p:sp>
        <p:nvSpPr>
          <p:cNvPr id="2" name="Rechteck 1"/>
          <p:cNvSpPr/>
          <p:nvPr/>
        </p:nvSpPr>
        <p:spPr>
          <a:xfrm>
            <a:off x="3504215" y="6381328"/>
            <a:ext cx="19835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David </a:t>
            </a:r>
            <a:r>
              <a:rPr lang="de-DE" sz="1100" dirty="0" err="1">
                <a:solidFill>
                  <a:srgbClr val="0000FF"/>
                </a:solidFill>
              </a:rPr>
              <a:t>Corne</a:t>
            </a:r>
            <a:r>
              <a:rPr lang="de-DE" sz="1100" dirty="0">
                <a:solidFill>
                  <a:srgbClr val="0000FF"/>
                </a:solidFill>
              </a:rPr>
              <a:t>: Open </a:t>
            </a:r>
            <a:r>
              <a:rPr lang="de-DE" sz="1100" dirty="0" err="1">
                <a:solidFill>
                  <a:srgbClr val="0000FF"/>
                </a:solidFill>
              </a:rPr>
              <a:t>Courseware</a:t>
            </a:r>
            <a:endParaRPr lang="de-DE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78831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</TotalTime>
  <Words>3635</Words>
  <Application>Microsoft Macintosh PowerPoint</Application>
  <PresentationFormat>On-screen Show (4:3)</PresentationFormat>
  <Paragraphs>1132</Paragraphs>
  <Slides>76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AppleColorEmoji</vt:lpstr>
      <vt:lpstr>Arial</vt:lpstr>
      <vt:lpstr>Calibri</vt:lpstr>
      <vt:lpstr>Cambria Math</vt:lpstr>
      <vt:lpstr>Helvetica</vt:lpstr>
      <vt:lpstr>Myriad Pro</vt:lpstr>
      <vt:lpstr>Times New Roman</vt:lpstr>
      <vt:lpstr>7_Standarddesign</vt:lpstr>
      <vt:lpstr>Einführung in Web- und Data-Science</vt:lpstr>
      <vt:lpstr>Repräsentation von Funktionen ...</vt:lpstr>
      <vt:lpstr>PowerPoint Presentation</vt:lpstr>
      <vt:lpstr>PowerPoint Presentation</vt:lpstr>
      <vt:lpstr>Trennlinien</vt:lpstr>
      <vt:lpstr>Lassen sich alle Funktionen repräsentatieren?</vt:lpstr>
      <vt:lpstr>Ein Anwendungsbeispiel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Netztopologien</vt:lpstr>
      <vt:lpstr>Netzwerk von Perzeptrons</vt:lpstr>
      <vt:lpstr>Die Eingabefunktion </vt:lpstr>
      <vt:lpstr>Die Aktivierungsfunktion </vt:lpstr>
      <vt:lpstr>Die Ausgabefunktion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Eine Ebene: Perzeptron-Lernregel (Delta-Lernregel)</vt:lpstr>
      <vt:lpstr>Begründung für die Delta-Regel</vt:lpstr>
      <vt:lpstr>Absteigender Gradient</vt:lpstr>
      <vt:lpstr>Gradient</vt:lpstr>
      <vt:lpstr>Absteigender Gradient (Forts.)</vt:lpstr>
      <vt:lpstr>Algorithmus für eine Gewichtsanpassung</vt:lpstr>
      <vt:lpstr>PowerPoint Presentation</vt:lpstr>
      <vt:lpstr>PowerPoint Presentation</vt:lpstr>
      <vt:lpstr>PowerPoint Presentation</vt:lpstr>
      <vt:lpstr>Softmax output layer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Perspektive der Entscheidungsgrenzenanpassung</vt:lpstr>
      <vt:lpstr>PowerPoint Presentation</vt:lpstr>
      <vt:lpstr>Lernverfahren: Resümee</vt:lpstr>
      <vt:lpstr>Word-Word Associations in Document Retrieval</vt:lpstr>
      <vt:lpstr>Point(wise) Mutual Information: PMI</vt:lpstr>
      <vt:lpstr>PMI – Example</vt:lpstr>
      <vt:lpstr>PMI – Co-occurrence Matrix</vt:lpstr>
      <vt:lpstr>Embedding Approaches to Word Semantics</vt:lpstr>
      <vt:lpstr>Represent the meaning of words – word2vec</vt:lpstr>
      <vt:lpstr>Word2vec – Continuous Bag of Word</vt:lpstr>
      <vt:lpstr>PowerPoint Presentation</vt:lpstr>
      <vt:lpstr>PowerPoint Presentation</vt:lpstr>
      <vt:lpstr>Deep Learning</vt:lpstr>
      <vt:lpstr>PowerPoint Presentation</vt:lpstr>
      <vt:lpstr>PowerPoint Presentation</vt:lpstr>
      <vt:lpstr>PowerPoint Presentation</vt:lpstr>
      <vt:lpstr>Logistic function</vt:lpstr>
      <vt:lpstr>softmax(z)</vt:lpstr>
      <vt:lpstr>PowerPoint Presentation</vt:lpstr>
      <vt:lpstr>PowerPoint Presentation</vt:lpstr>
      <vt:lpstr>Word Analogies</vt:lpstr>
      <vt:lpstr>The Picture: CBOW and Skip-Gram (SG)</vt:lpstr>
      <vt:lpstr>Convolution</vt:lpstr>
      <vt:lpstr>PowerPoint Presentation</vt:lpstr>
      <vt:lpstr>PowerPoint Presentation</vt:lpstr>
      <vt:lpstr>PowerPoint Presentation</vt:lpstr>
      <vt:lpstr>PowerPoint Presentation</vt:lpstr>
      <vt:lpstr>Geschichtlicher Überblick</vt:lpstr>
      <vt:lpstr>Differential Programming: Basic Idea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1040</cp:revision>
  <cp:lastPrinted>2018-11-07T10:24:15Z</cp:lastPrinted>
  <dcterms:created xsi:type="dcterms:W3CDTF">2010-04-27T12:26:40Z</dcterms:created>
  <dcterms:modified xsi:type="dcterms:W3CDTF">2020-12-26T18:14:46Z</dcterms:modified>
</cp:coreProperties>
</file>